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23"/>
  </p:notesMasterIdLst>
  <p:sldIdLst>
    <p:sldId id="256" r:id="rId3"/>
    <p:sldId id="257" r:id="rId4"/>
    <p:sldId id="258" r:id="rId5"/>
    <p:sldId id="259" r:id="rId6"/>
    <p:sldId id="260" r:id="rId7"/>
    <p:sldId id="261" r:id="rId8"/>
    <p:sldId id="262" r:id="rId9"/>
    <p:sldId id="263" r:id="rId10"/>
    <p:sldId id="266" r:id="rId11"/>
    <p:sldId id="267" r:id="rId12"/>
    <p:sldId id="268" r:id="rId13"/>
    <p:sldId id="269" r:id="rId14"/>
    <p:sldId id="272" r:id="rId15"/>
    <p:sldId id="274" r:id="rId16"/>
    <p:sldId id="398" r:id="rId17"/>
    <p:sldId id="276" r:id="rId18"/>
    <p:sldId id="283" r:id="rId19"/>
    <p:sldId id="395" r:id="rId20"/>
    <p:sldId id="396" r:id="rId21"/>
    <p:sldId id="397" r:id="rId22"/>
  </p:sldIdLst>
  <p:sldSz cx="10080625" cy="5670550"/>
  <p:notesSz cx="7559675" cy="1069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E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6" d="100"/>
          <a:sy n="126" d="100"/>
        </p:scale>
        <p:origin x="27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281488" y="0"/>
            <a:ext cx="3276600" cy="536575"/>
          </a:xfrm>
          <a:prstGeom prst="rect">
            <a:avLst/>
          </a:prstGeom>
        </p:spPr>
        <p:txBody>
          <a:bodyPr vert="horz" lIns="91440" tIns="45720" rIns="91440" bIns="45720" rtlCol="0"/>
          <a:lstStyle>
            <a:lvl1pPr algn="r">
              <a:defRPr sz="1200"/>
            </a:lvl1pPr>
          </a:lstStyle>
          <a:p>
            <a:fld id="{72639354-FA62-4138-B3CB-D56624480009}" type="datetimeFigureOut">
              <a:rPr lang="en-US" smtClean="0"/>
              <a:t>7/12/2022</a:t>
            </a:fld>
            <a:endParaRPr lang="en-US"/>
          </a:p>
        </p:txBody>
      </p:sp>
      <p:sp>
        <p:nvSpPr>
          <p:cNvPr id="4" name="Slide Image Placeholder 3"/>
          <p:cNvSpPr>
            <a:spLocks noGrp="1" noRot="1" noChangeAspect="1"/>
          </p:cNvSpPr>
          <p:nvPr>
            <p:ph type="sldImg" idx="2"/>
          </p:nvPr>
        </p:nvSpPr>
        <p:spPr>
          <a:xfrm>
            <a:off x="573088" y="1336675"/>
            <a:ext cx="6413500" cy="36083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55650" y="5145088"/>
            <a:ext cx="6048375" cy="42100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155238"/>
            <a:ext cx="3276600" cy="5365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281488" y="10155238"/>
            <a:ext cx="3276600" cy="536575"/>
          </a:xfrm>
          <a:prstGeom prst="rect">
            <a:avLst/>
          </a:prstGeom>
        </p:spPr>
        <p:txBody>
          <a:bodyPr vert="horz" lIns="91440" tIns="45720" rIns="91440" bIns="45720" rtlCol="0" anchor="b"/>
          <a:lstStyle>
            <a:lvl1pPr algn="r">
              <a:defRPr sz="1200"/>
            </a:lvl1pPr>
          </a:lstStyle>
          <a:p>
            <a:fld id="{94AE9F82-39A5-4382-9781-862E3CD44825}" type="slidenum">
              <a:rPr lang="en-US" smtClean="0"/>
              <a:t>‹#›</a:t>
            </a:fld>
            <a:endParaRPr lang="en-US"/>
          </a:p>
        </p:txBody>
      </p:sp>
    </p:spTree>
    <p:extLst>
      <p:ext uri="{BB962C8B-B14F-4D97-AF65-F5344CB8AC3E}">
        <p14:creationId xmlns:p14="http://schemas.microsoft.com/office/powerpoint/2010/main" val="8278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94AE9F82-39A5-4382-9781-862E3CD44825}" type="slidenum">
              <a:rPr lang="en-US" smtClean="0"/>
              <a:t>2</a:t>
            </a:fld>
            <a:endParaRPr lang="en-US"/>
          </a:p>
        </p:txBody>
      </p:sp>
    </p:spTree>
    <p:extLst>
      <p:ext uri="{BB962C8B-B14F-4D97-AF65-F5344CB8AC3E}">
        <p14:creationId xmlns:p14="http://schemas.microsoft.com/office/powerpoint/2010/main" val="199052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94AE9F82-39A5-4382-9781-862E3CD44825}" type="slidenum">
              <a:rPr lang="en-US" smtClean="0"/>
              <a:t>6</a:t>
            </a:fld>
            <a:endParaRPr lang="en-US"/>
          </a:p>
        </p:txBody>
      </p:sp>
    </p:spTree>
    <p:extLst>
      <p:ext uri="{BB962C8B-B14F-4D97-AF65-F5344CB8AC3E}">
        <p14:creationId xmlns:p14="http://schemas.microsoft.com/office/powerpoint/2010/main" val="1328923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94AE9F82-39A5-4382-9781-862E3CD44825}" type="slidenum">
              <a:rPr lang="en-US" smtClean="0"/>
              <a:t>17</a:t>
            </a:fld>
            <a:endParaRPr lang="en-US"/>
          </a:p>
        </p:txBody>
      </p:sp>
    </p:spTree>
    <p:extLst>
      <p:ext uri="{BB962C8B-B14F-4D97-AF65-F5344CB8AC3E}">
        <p14:creationId xmlns:p14="http://schemas.microsoft.com/office/powerpoint/2010/main" val="486857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err="1"/>
              <a:t>Correct</a:t>
            </a:r>
            <a:r>
              <a:rPr lang="hr-HR" dirty="0"/>
              <a:t> </a:t>
            </a:r>
            <a:r>
              <a:rPr lang="hr-HR" dirty="0" err="1"/>
              <a:t>the</a:t>
            </a:r>
            <a:r>
              <a:rPr lang="hr-HR" dirty="0"/>
              <a:t> </a:t>
            </a:r>
            <a:r>
              <a:rPr lang="hr-HR" dirty="0" err="1"/>
              <a:t>footer</a:t>
            </a:r>
            <a:endParaRPr lang="hr-HR" dirty="0"/>
          </a:p>
        </p:txBody>
      </p:sp>
      <p:sp>
        <p:nvSpPr>
          <p:cNvPr id="4" name="Slide Number Placeholder 3"/>
          <p:cNvSpPr>
            <a:spLocks noGrp="1"/>
          </p:cNvSpPr>
          <p:nvPr>
            <p:ph type="sldNum" sz="quarter" idx="5"/>
          </p:nvPr>
        </p:nvSpPr>
        <p:spPr/>
        <p:txBody>
          <a:bodyPr/>
          <a:lstStyle/>
          <a:p>
            <a:fld id="{94AE9F82-39A5-4382-9781-862E3CD44825}" type="slidenum">
              <a:rPr lang="en-US" smtClean="0"/>
              <a:t>18</a:t>
            </a:fld>
            <a:endParaRPr lang="en-US"/>
          </a:p>
        </p:txBody>
      </p:sp>
    </p:spTree>
    <p:extLst>
      <p:ext uri="{BB962C8B-B14F-4D97-AF65-F5344CB8AC3E}">
        <p14:creationId xmlns:p14="http://schemas.microsoft.com/office/powerpoint/2010/main" val="1410400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n-US" sz="4400" b="0" strike="noStrike" spc="-1">
              <a:latin typeface="Arial"/>
            </a:endParaRPr>
          </a:p>
        </p:txBody>
      </p:sp>
      <p:sp>
        <p:nvSpPr>
          <p:cNvPr id="24" name="PlaceHolder 2"/>
          <p:cNvSpPr>
            <a:spLocks noGrp="1"/>
          </p:cNvSpPr>
          <p:nvPr>
            <p:ph type="body"/>
          </p:nvPr>
        </p:nvSpPr>
        <p:spPr>
          <a:xfrm>
            <a:off x="504000" y="1326600"/>
            <a:ext cx="9072000" cy="1568520"/>
          </a:xfrm>
          <a:prstGeom prst="rect">
            <a:avLst/>
          </a:prstGeom>
        </p:spPr>
        <p:txBody>
          <a:bodyPr lIns="0" tIns="0" rIns="0" bIns="0">
            <a:normAutofit/>
          </a:bodyPr>
          <a:lstStyle/>
          <a:p>
            <a:endParaRPr lang="en-US" sz="3200" b="0" strike="noStrike" spc="-1">
              <a:latin typeface="Arial"/>
            </a:endParaRPr>
          </a:p>
        </p:txBody>
      </p:sp>
      <p:sp>
        <p:nvSpPr>
          <p:cNvPr id="25" name="PlaceHolder 3"/>
          <p:cNvSpPr>
            <a:spLocks noGrp="1"/>
          </p:cNvSpPr>
          <p:nvPr>
            <p:ph type="body"/>
          </p:nvPr>
        </p:nvSpPr>
        <p:spPr>
          <a:xfrm>
            <a:off x="504000" y="3044520"/>
            <a:ext cx="9072000" cy="15685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n-US" sz="4400" b="0" strike="noStrike" spc="-1">
              <a:latin typeface="Arial"/>
            </a:endParaRPr>
          </a:p>
        </p:txBody>
      </p:sp>
      <p:sp>
        <p:nvSpPr>
          <p:cNvPr id="27" name="PlaceHolder 2"/>
          <p:cNvSpPr>
            <a:spLocks noGrp="1"/>
          </p:cNvSpPr>
          <p:nvPr>
            <p:ph type="body"/>
          </p:nvPr>
        </p:nvSpPr>
        <p:spPr>
          <a:xfrm>
            <a:off x="504000" y="1326600"/>
            <a:ext cx="4426920" cy="1568520"/>
          </a:xfrm>
          <a:prstGeom prst="rect">
            <a:avLst/>
          </a:prstGeom>
        </p:spPr>
        <p:txBody>
          <a:bodyPr lIns="0" tIns="0" rIns="0" bIns="0">
            <a:normAutofit/>
          </a:bodyPr>
          <a:lstStyle/>
          <a:p>
            <a:endParaRPr lang="en-US" sz="3200" b="0" strike="noStrike" spc="-1">
              <a:latin typeface="Arial"/>
            </a:endParaRPr>
          </a:p>
        </p:txBody>
      </p:sp>
      <p:sp>
        <p:nvSpPr>
          <p:cNvPr id="28" name="PlaceHolder 3"/>
          <p:cNvSpPr>
            <a:spLocks noGrp="1"/>
          </p:cNvSpPr>
          <p:nvPr>
            <p:ph type="body"/>
          </p:nvPr>
        </p:nvSpPr>
        <p:spPr>
          <a:xfrm>
            <a:off x="5152680" y="1326600"/>
            <a:ext cx="4426920" cy="1568520"/>
          </a:xfrm>
          <a:prstGeom prst="rect">
            <a:avLst/>
          </a:prstGeom>
        </p:spPr>
        <p:txBody>
          <a:bodyPr lIns="0" tIns="0" rIns="0" bIns="0">
            <a:normAutofit/>
          </a:bodyPr>
          <a:lstStyle/>
          <a:p>
            <a:endParaRPr lang="en-US" sz="3200" b="0" strike="noStrike" spc="-1">
              <a:latin typeface="Arial"/>
            </a:endParaRPr>
          </a:p>
        </p:txBody>
      </p:sp>
      <p:sp>
        <p:nvSpPr>
          <p:cNvPr id="29" name="PlaceHolder 4"/>
          <p:cNvSpPr>
            <a:spLocks noGrp="1"/>
          </p:cNvSpPr>
          <p:nvPr>
            <p:ph type="body"/>
          </p:nvPr>
        </p:nvSpPr>
        <p:spPr>
          <a:xfrm>
            <a:off x="504000" y="3044520"/>
            <a:ext cx="4426920" cy="1568520"/>
          </a:xfrm>
          <a:prstGeom prst="rect">
            <a:avLst/>
          </a:prstGeom>
        </p:spPr>
        <p:txBody>
          <a:bodyPr lIns="0" tIns="0" rIns="0" bIns="0">
            <a:normAutofit/>
          </a:bodyPr>
          <a:lstStyle/>
          <a:p>
            <a:endParaRPr lang="en-US" sz="3200" b="0" strike="noStrike" spc="-1">
              <a:latin typeface="Arial"/>
            </a:endParaRPr>
          </a:p>
        </p:txBody>
      </p:sp>
      <p:sp>
        <p:nvSpPr>
          <p:cNvPr id="30" name="PlaceHolder 5"/>
          <p:cNvSpPr>
            <a:spLocks noGrp="1"/>
          </p:cNvSpPr>
          <p:nvPr>
            <p:ph type="body"/>
          </p:nvPr>
        </p:nvSpPr>
        <p:spPr>
          <a:xfrm>
            <a:off x="5152680" y="3044520"/>
            <a:ext cx="4426920" cy="15685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n-US" sz="4400" b="0" strike="noStrike" spc="-1">
              <a:latin typeface="Arial"/>
            </a:endParaRPr>
          </a:p>
        </p:txBody>
      </p:sp>
      <p:sp>
        <p:nvSpPr>
          <p:cNvPr id="32" name="PlaceHolder 2"/>
          <p:cNvSpPr>
            <a:spLocks noGrp="1"/>
          </p:cNvSpPr>
          <p:nvPr>
            <p:ph type="body"/>
          </p:nvPr>
        </p:nvSpPr>
        <p:spPr>
          <a:xfrm>
            <a:off x="504000" y="1326600"/>
            <a:ext cx="2921040" cy="1568520"/>
          </a:xfrm>
          <a:prstGeom prst="rect">
            <a:avLst/>
          </a:prstGeom>
        </p:spPr>
        <p:txBody>
          <a:bodyPr lIns="0" tIns="0" rIns="0" bIns="0">
            <a:normAutofit/>
          </a:bodyPr>
          <a:lstStyle/>
          <a:p>
            <a:endParaRPr lang="en-US" sz="3200" b="0" strike="noStrike" spc="-1">
              <a:latin typeface="Arial"/>
            </a:endParaRPr>
          </a:p>
        </p:txBody>
      </p:sp>
      <p:sp>
        <p:nvSpPr>
          <p:cNvPr id="33" name="PlaceHolder 3"/>
          <p:cNvSpPr>
            <a:spLocks noGrp="1"/>
          </p:cNvSpPr>
          <p:nvPr>
            <p:ph type="body"/>
          </p:nvPr>
        </p:nvSpPr>
        <p:spPr>
          <a:xfrm>
            <a:off x="3571560" y="1326600"/>
            <a:ext cx="2921040" cy="1568520"/>
          </a:xfrm>
          <a:prstGeom prst="rect">
            <a:avLst/>
          </a:prstGeom>
        </p:spPr>
        <p:txBody>
          <a:bodyPr lIns="0" tIns="0" rIns="0" bIns="0">
            <a:normAutofit/>
          </a:bodyPr>
          <a:lstStyle/>
          <a:p>
            <a:endParaRPr lang="en-US" sz="3200" b="0" strike="noStrike" spc="-1">
              <a:latin typeface="Arial"/>
            </a:endParaRPr>
          </a:p>
        </p:txBody>
      </p:sp>
      <p:sp>
        <p:nvSpPr>
          <p:cNvPr id="34" name="PlaceHolder 4"/>
          <p:cNvSpPr>
            <a:spLocks noGrp="1"/>
          </p:cNvSpPr>
          <p:nvPr>
            <p:ph type="body"/>
          </p:nvPr>
        </p:nvSpPr>
        <p:spPr>
          <a:xfrm>
            <a:off x="6639120" y="1326600"/>
            <a:ext cx="2921040" cy="1568520"/>
          </a:xfrm>
          <a:prstGeom prst="rect">
            <a:avLst/>
          </a:prstGeom>
        </p:spPr>
        <p:txBody>
          <a:bodyPr lIns="0" tIns="0" rIns="0" bIns="0">
            <a:normAutofit/>
          </a:bodyPr>
          <a:lstStyle/>
          <a:p>
            <a:endParaRPr lang="en-US" sz="3200" b="0" strike="noStrike" spc="-1">
              <a:latin typeface="Arial"/>
            </a:endParaRPr>
          </a:p>
        </p:txBody>
      </p:sp>
      <p:sp>
        <p:nvSpPr>
          <p:cNvPr id="35" name="PlaceHolder 5"/>
          <p:cNvSpPr>
            <a:spLocks noGrp="1"/>
          </p:cNvSpPr>
          <p:nvPr>
            <p:ph type="body"/>
          </p:nvPr>
        </p:nvSpPr>
        <p:spPr>
          <a:xfrm>
            <a:off x="504000" y="3044520"/>
            <a:ext cx="2921040" cy="1568520"/>
          </a:xfrm>
          <a:prstGeom prst="rect">
            <a:avLst/>
          </a:prstGeom>
        </p:spPr>
        <p:txBody>
          <a:bodyPr lIns="0" tIns="0" rIns="0" bIns="0">
            <a:normAutofit/>
          </a:bodyPr>
          <a:lstStyle/>
          <a:p>
            <a:endParaRPr lang="en-US" sz="3200" b="0" strike="noStrike" spc="-1">
              <a:latin typeface="Arial"/>
            </a:endParaRPr>
          </a:p>
        </p:txBody>
      </p:sp>
      <p:sp>
        <p:nvSpPr>
          <p:cNvPr id="36" name="PlaceHolder 6"/>
          <p:cNvSpPr>
            <a:spLocks noGrp="1"/>
          </p:cNvSpPr>
          <p:nvPr>
            <p:ph type="body"/>
          </p:nvPr>
        </p:nvSpPr>
        <p:spPr>
          <a:xfrm>
            <a:off x="3571560" y="3044520"/>
            <a:ext cx="2921040" cy="1568520"/>
          </a:xfrm>
          <a:prstGeom prst="rect">
            <a:avLst/>
          </a:prstGeom>
        </p:spPr>
        <p:txBody>
          <a:bodyPr lIns="0" tIns="0" rIns="0" bIns="0">
            <a:normAutofit/>
          </a:bodyPr>
          <a:lstStyle/>
          <a:p>
            <a:endParaRPr lang="en-US" sz="3200" b="0" strike="noStrike" spc="-1">
              <a:latin typeface="Arial"/>
            </a:endParaRPr>
          </a:p>
        </p:txBody>
      </p:sp>
      <p:sp>
        <p:nvSpPr>
          <p:cNvPr id="37" name="PlaceHolder 7"/>
          <p:cNvSpPr>
            <a:spLocks noGrp="1"/>
          </p:cNvSpPr>
          <p:nvPr>
            <p:ph type="body"/>
          </p:nvPr>
        </p:nvSpPr>
        <p:spPr>
          <a:xfrm>
            <a:off x="6639120" y="3044520"/>
            <a:ext cx="2921040" cy="15685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n-US" sz="4400" b="0" strike="noStrike" spc="-1">
              <a:latin typeface="Arial"/>
            </a:endParaRPr>
          </a:p>
        </p:txBody>
      </p:sp>
      <p:sp>
        <p:nvSpPr>
          <p:cNvPr id="41" name="PlaceHolder 2"/>
          <p:cNvSpPr>
            <a:spLocks noGrp="1"/>
          </p:cNvSpPr>
          <p:nvPr>
            <p:ph type="subTitle"/>
          </p:nvPr>
        </p:nvSpPr>
        <p:spPr>
          <a:xfrm>
            <a:off x="504000" y="1326600"/>
            <a:ext cx="9072000" cy="328860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n-US" sz="4400" b="0" strike="noStrike" spc="-1">
              <a:latin typeface="Arial"/>
            </a:endParaRPr>
          </a:p>
        </p:txBody>
      </p:sp>
      <p:sp>
        <p:nvSpPr>
          <p:cNvPr id="43" name="PlaceHolder 2"/>
          <p:cNvSpPr>
            <a:spLocks noGrp="1"/>
          </p:cNvSpPr>
          <p:nvPr>
            <p:ph type="body"/>
          </p:nvPr>
        </p:nvSpPr>
        <p:spPr>
          <a:xfrm>
            <a:off x="504000" y="1326600"/>
            <a:ext cx="9072000" cy="328860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n-US" sz="4400" b="0" strike="noStrike" spc="-1">
              <a:latin typeface="Arial"/>
            </a:endParaRPr>
          </a:p>
        </p:txBody>
      </p:sp>
      <p:sp>
        <p:nvSpPr>
          <p:cNvPr id="45" name="PlaceHolder 2"/>
          <p:cNvSpPr>
            <a:spLocks noGrp="1"/>
          </p:cNvSpPr>
          <p:nvPr>
            <p:ph type="body"/>
          </p:nvPr>
        </p:nvSpPr>
        <p:spPr>
          <a:xfrm>
            <a:off x="504000" y="1326600"/>
            <a:ext cx="4426920" cy="3288600"/>
          </a:xfrm>
          <a:prstGeom prst="rect">
            <a:avLst/>
          </a:prstGeom>
        </p:spPr>
        <p:txBody>
          <a:bodyPr lIns="0" tIns="0" rIns="0" bIns="0">
            <a:normAutofit/>
          </a:bodyPr>
          <a:lstStyle/>
          <a:p>
            <a:endParaRPr lang="en-US" sz="3200" b="0" strike="noStrike" spc="-1">
              <a:latin typeface="Arial"/>
            </a:endParaRPr>
          </a:p>
        </p:txBody>
      </p:sp>
      <p:sp>
        <p:nvSpPr>
          <p:cNvPr id="46" name="PlaceHolder 3"/>
          <p:cNvSpPr>
            <a:spLocks noGrp="1"/>
          </p:cNvSpPr>
          <p:nvPr>
            <p:ph type="body"/>
          </p:nvPr>
        </p:nvSpPr>
        <p:spPr>
          <a:xfrm>
            <a:off x="5152680" y="1326600"/>
            <a:ext cx="4426920" cy="328860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504000" y="226080"/>
            <a:ext cx="9072000" cy="438840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n-US" sz="4400" b="0" strike="noStrike" spc="-1">
              <a:latin typeface="Arial"/>
            </a:endParaRPr>
          </a:p>
        </p:txBody>
      </p:sp>
      <p:sp>
        <p:nvSpPr>
          <p:cNvPr id="50" name="PlaceHolder 2"/>
          <p:cNvSpPr>
            <a:spLocks noGrp="1"/>
          </p:cNvSpPr>
          <p:nvPr>
            <p:ph type="body"/>
          </p:nvPr>
        </p:nvSpPr>
        <p:spPr>
          <a:xfrm>
            <a:off x="504000" y="1326600"/>
            <a:ext cx="4426920" cy="1568520"/>
          </a:xfrm>
          <a:prstGeom prst="rect">
            <a:avLst/>
          </a:prstGeom>
        </p:spPr>
        <p:txBody>
          <a:bodyPr lIns="0" tIns="0" rIns="0" bIns="0">
            <a:normAutofit/>
          </a:bodyPr>
          <a:lstStyle/>
          <a:p>
            <a:endParaRPr lang="en-US" sz="3200" b="0" strike="noStrike" spc="-1">
              <a:latin typeface="Arial"/>
            </a:endParaRPr>
          </a:p>
        </p:txBody>
      </p:sp>
      <p:sp>
        <p:nvSpPr>
          <p:cNvPr id="51" name="PlaceHolder 3"/>
          <p:cNvSpPr>
            <a:spLocks noGrp="1"/>
          </p:cNvSpPr>
          <p:nvPr>
            <p:ph type="body"/>
          </p:nvPr>
        </p:nvSpPr>
        <p:spPr>
          <a:xfrm>
            <a:off x="5152680" y="1326600"/>
            <a:ext cx="4426920" cy="3288600"/>
          </a:xfrm>
          <a:prstGeom prst="rect">
            <a:avLst/>
          </a:prstGeom>
        </p:spPr>
        <p:txBody>
          <a:bodyPr lIns="0" tIns="0" rIns="0" bIns="0">
            <a:normAutofit/>
          </a:bodyPr>
          <a:lstStyle/>
          <a:p>
            <a:endParaRPr lang="en-US" sz="3200" b="0" strike="noStrike" spc="-1">
              <a:latin typeface="Arial"/>
            </a:endParaRPr>
          </a:p>
        </p:txBody>
      </p:sp>
      <p:sp>
        <p:nvSpPr>
          <p:cNvPr id="52" name="PlaceHolder 4"/>
          <p:cNvSpPr>
            <a:spLocks noGrp="1"/>
          </p:cNvSpPr>
          <p:nvPr>
            <p:ph type="body"/>
          </p:nvPr>
        </p:nvSpPr>
        <p:spPr>
          <a:xfrm>
            <a:off x="504000" y="3044520"/>
            <a:ext cx="4426920" cy="15685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226080"/>
            <a:ext cx="9072000" cy="946440"/>
          </a:xfrm>
          <a:prstGeom prst="rect">
            <a:avLst/>
          </a:prstGeom>
        </p:spPr>
        <p:txBody>
          <a:bodyPr lIns="0" tIns="0" rIns="0" bIns="0" anchor="ctr">
            <a:noAutofit/>
          </a:bodyPr>
          <a:lstStyle>
            <a:lvl1pPr>
              <a:defRPr>
                <a:latin typeface="Times New Roman" panose="02020603050405020304" pitchFamily="18" charset="0"/>
                <a:cs typeface="Times New Roman" panose="02020603050405020304" pitchFamily="18" charset="0"/>
              </a:defRPr>
            </a:lvl1pPr>
          </a:lstStyle>
          <a:p>
            <a:pPr algn="ctr"/>
            <a:endParaRPr lang="en-US" sz="4400" b="0" strike="noStrike" spc="-1" dirty="0">
              <a:latin typeface="Arial"/>
            </a:endParaRPr>
          </a:p>
        </p:txBody>
      </p:sp>
      <p:sp>
        <p:nvSpPr>
          <p:cNvPr id="3" name="PlaceHolder 2"/>
          <p:cNvSpPr>
            <a:spLocks noGrp="1"/>
          </p:cNvSpPr>
          <p:nvPr>
            <p:ph type="subTitle"/>
          </p:nvPr>
        </p:nvSpPr>
        <p:spPr>
          <a:xfrm>
            <a:off x="504000" y="1326600"/>
            <a:ext cx="9072000" cy="328860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n-US" sz="4400" b="0" strike="noStrike" spc="-1">
              <a:latin typeface="Arial"/>
            </a:endParaRPr>
          </a:p>
        </p:txBody>
      </p:sp>
      <p:sp>
        <p:nvSpPr>
          <p:cNvPr id="54" name="PlaceHolder 2"/>
          <p:cNvSpPr>
            <a:spLocks noGrp="1"/>
          </p:cNvSpPr>
          <p:nvPr>
            <p:ph type="body"/>
          </p:nvPr>
        </p:nvSpPr>
        <p:spPr>
          <a:xfrm>
            <a:off x="504000" y="1326600"/>
            <a:ext cx="4426920" cy="3288600"/>
          </a:xfrm>
          <a:prstGeom prst="rect">
            <a:avLst/>
          </a:prstGeom>
        </p:spPr>
        <p:txBody>
          <a:bodyPr lIns="0" tIns="0" rIns="0" bIns="0">
            <a:normAutofit/>
          </a:bodyPr>
          <a:lstStyle/>
          <a:p>
            <a:endParaRPr lang="en-US" sz="3200" b="0" strike="noStrike" spc="-1">
              <a:latin typeface="Arial"/>
            </a:endParaRPr>
          </a:p>
        </p:txBody>
      </p:sp>
      <p:sp>
        <p:nvSpPr>
          <p:cNvPr id="55" name="PlaceHolder 3"/>
          <p:cNvSpPr>
            <a:spLocks noGrp="1"/>
          </p:cNvSpPr>
          <p:nvPr>
            <p:ph type="body"/>
          </p:nvPr>
        </p:nvSpPr>
        <p:spPr>
          <a:xfrm>
            <a:off x="5152680" y="1326600"/>
            <a:ext cx="4426920" cy="1568520"/>
          </a:xfrm>
          <a:prstGeom prst="rect">
            <a:avLst/>
          </a:prstGeom>
        </p:spPr>
        <p:txBody>
          <a:bodyPr lIns="0" tIns="0" rIns="0" bIns="0">
            <a:normAutofit/>
          </a:bodyPr>
          <a:lstStyle/>
          <a:p>
            <a:endParaRPr lang="en-US" sz="3200" b="0" strike="noStrike" spc="-1">
              <a:latin typeface="Arial"/>
            </a:endParaRPr>
          </a:p>
        </p:txBody>
      </p:sp>
      <p:sp>
        <p:nvSpPr>
          <p:cNvPr id="56" name="PlaceHolder 4"/>
          <p:cNvSpPr>
            <a:spLocks noGrp="1"/>
          </p:cNvSpPr>
          <p:nvPr>
            <p:ph type="body"/>
          </p:nvPr>
        </p:nvSpPr>
        <p:spPr>
          <a:xfrm>
            <a:off x="5152680" y="3044520"/>
            <a:ext cx="4426920" cy="15685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n-US" sz="4400" b="0" strike="noStrike" spc="-1">
              <a:latin typeface="Arial"/>
            </a:endParaRPr>
          </a:p>
        </p:txBody>
      </p:sp>
      <p:sp>
        <p:nvSpPr>
          <p:cNvPr id="58" name="PlaceHolder 2"/>
          <p:cNvSpPr>
            <a:spLocks noGrp="1"/>
          </p:cNvSpPr>
          <p:nvPr>
            <p:ph type="body"/>
          </p:nvPr>
        </p:nvSpPr>
        <p:spPr>
          <a:xfrm>
            <a:off x="504000" y="1326600"/>
            <a:ext cx="4426920" cy="1568520"/>
          </a:xfrm>
          <a:prstGeom prst="rect">
            <a:avLst/>
          </a:prstGeom>
        </p:spPr>
        <p:txBody>
          <a:bodyPr lIns="0" tIns="0" rIns="0" bIns="0">
            <a:normAutofit/>
          </a:bodyPr>
          <a:lstStyle/>
          <a:p>
            <a:endParaRPr lang="en-US" sz="3200" b="0" strike="noStrike" spc="-1">
              <a:latin typeface="Arial"/>
            </a:endParaRPr>
          </a:p>
        </p:txBody>
      </p:sp>
      <p:sp>
        <p:nvSpPr>
          <p:cNvPr id="59" name="PlaceHolder 3"/>
          <p:cNvSpPr>
            <a:spLocks noGrp="1"/>
          </p:cNvSpPr>
          <p:nvPr>
            <p:ph type="body"/>
          </p:nvPr>
        </p:nvSpPr>
        <p:spPr>
          <a:xfrm>
            <a:off x="5152680" y="1326600"/>
            <a:ext cx="4426920" cy="1568520"/>
          </a:xfrm>
          <a:prstGeom prst="rect">
            <a:avLst/>
          </a:prstGeom>
        </p:spPr>
        <p:txBody>
          <a:bodyPr lIns="0" tIns="0" rIns="0" bIns="0">
            <a:normAutofit/>
          </a:bodyPr>
          <a:lstStyle/>
          <a:p>
            <a:endParaRPr lang="en-US" sz="3200" b="0" strike="noStrike" spc="-1">
              <a:latin typeface="Arial"/>
            </a:endParaRPr>
          </a:p>
        </p:txBody>
      </p:sp>
      <p:sp>
        <p:nvSpPr>
          <p:cNvPr id="60" name="PlaceHolder 4"/>
          <p:cNvSpPr>
            <a:spLocks noGrp="1"/>
          </p:cNvSpPr>
          <p:nvPr>
            <p:ph type="body"/>
          </p:nvPr>
        </p:nvSpPr>
        <p:spPr>
          <a:xfrm>
            <a:off x="504000" y="3044520"/>
            <a:ext cx="9072000" cy="15685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n-US" sz="4400" b="0" strike="noStrike" spc="-1">
              <a:latin typeface="Arial"/>
            </a:endParaRPr>
          </a:p>
        </p:txBody>
      </p:sp>
      <p:sp>
        <p:nvSpPr>
          <p:cNvPr id="62" name="PlaceHolder 2"/>
          <p:cNvSpPr>
            <a:spLocks noGrp="1"/>
          </p:cNvSpPr>
          <p:nvPr>
            <p:ph type="body"/>
          </p:nvPr>
        </p:nvSpPr>
        <p:spPr>
          <a:xfrm>
            <a:off x="504000" y="1326600"/>
            <a:ext cx="9072000" cy="1568520"/>
          </a:xfrm>
          <a:prstGeom prst="rect">
            <a:avLst/>
          </a:prstGeom>
        </p:spPr>
        <p:txBody>
          <a:bodyPr lIns="0" tIns="0" rIns="0" bIns="0">
            <a:normAutofit/>
          </a:bodyPr>
          <a:lstStyle/>
          <a:p>
            <a:endParaRPr lang="en-US" sz="3200" b="0" strike="noStrike" spc="-1">
              <a:latin typeface="Arial"/>
            </a:endParaRPr>
          </a:p>
        </p:txBody>
      </p:sp>
      <p:sp>
        <p:nvSpPr>
          <p:cNvPr id="63" name="PlaceHolder 3"/>
          <p:cNvSpPr>
            <a:spLocks noGrp="1"/>
          </p:cNvSpPr>
          <p:nvPr>
            <p:ph type="body"/>
          </p:nvPr>
        </p:nvSpPr>
        <p:spPr>
          <a:xfrm>
            <a:off x="504000" y="3044520"/>
            <a:ext cx="9072000" cy="15685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n-US" sz="4400" b="0" strike="noStrike" spc="-1">
              <a:latin typeface="Arial"/>
            </a:endParaRPr>
          </a:p>
        </p:txBody>
      </p:sp>
      <p:sp>
        <p:nvSpPr>
          <p:cNvPr id="65" name="PlaceHolder 2"/>
          <p:cNvSpPr>
            <a:spLocks noGrp="1"/>
          </p:cNvSpPr>
          <p:nvPr>
            <p:ph type="body"/>
          </p:nvPr>
        </p:nvSpPr>
        <p:spPr>
          <a:xfrm>
            <a:off x="504000" y="1326600"/>
            <a:ext cx="4426920" cy="1568520"/>
          </a:xfrm>
          <a:prstGeom prst="rect">
            <a:avLst/>
          </a:prstGeom>
        </p:spPr>
        <p:txBody>
          <a:bodyPr lIns="0" tIns="0" rIns="0" bIns="0">
            <a:normAutofit/>
          </a:bodyPr>
          <a:lstStyle/>
          <a:p>
            <a:endParaRPr lang="en-US" sz="3200" b="0" strike="noStrike" spc="-1">
              <a:latin typeface="Arial"/>
            </a:endParaRPr>
          </a:p>
        </p:txBody>
      </p:sp>
      <p:sp>
        <p:nvSpPr>
          <p:cNvPr id="66" name="PlaceHolder 3"/>
          <p:cNvSpPr>
            <a:spLocks noGrp="1"/>
          </p:cNvSpPr>
          <p:nvPr>
            <p:ph type="body"/>
          </p:nvPr>
        </p:nvSpPr>
        <p:spPr>
          <a:xfrm>
            <a:off x="5152680" y="1326600"/>
            <a:ext cx="4426920" cy="1568520"/>
          </a:xfrm>
          <a:prstGeom prst="rect">
            <a:avLst/>
          </a:prstGeom>
        </p:spPr>
        <p:txBody>
          <a:bodyPr lIns="0" tIns="0" rIns="0" bIns="0">
            <a:normAutofit/>
          </a:bodyPr>
          <a:lstStyle/>
          <a:p>
            <a:endParaRPr lang="en-US" sz="3200" b="0" strike="noStrike" spc="-1">
              <a:latin typeface="Arial"/>
            </a:endParaRPr>
          </a:p>
        </p:txBody>
      </p:sp>
      <p:sp>
        <p:nvSpPr>
          <p:cNvPr id="67" name="PlaceHolder 4"/>
          <p:cNvSpPr>
            <a:spLocks noGrp="1"/>
          </p:cNvSpPr>
          <p:nvPr>
            <p:ph type="body"/>
          </p:nvPr>
        </p:nvSpPr>
        <p:spPr>
          <a:xfrm>
            <a:off x="504000" y="3044520"/>
            <a:ext cx="4426920" cy="1568520"/>
          </a:xfrm>
          <a:prstGeom prst="rect">
            <a:avLst/>
          </a:prstGeom>
        </p:spPr>
        <p:txBody>
          <a:bodyPr lIns="0" tIns="0" rIns="0" bIns="0">
            <a:normAutofit/>
          </a:bodyPr>
          <a:lstStyle/>
          <a:p>
            <a:endParaRPr lang="en-US" sz="3200" b="0" strike="noStrike" spc="-1">
              <a:latin typeface="Arial"/>
            </a:endParaRPr>
          </a:p>
        </p:txBody>
      </p:sp>
      <p:sp>
        <p:nvSpPr>
          <p:cNvPr id="68" name="PlaceHolder 5"/>
          <p:cNvSpPr>
            <a:spLocks noGrp="1"/>
          </p:cNvSpPr>
          <p:nvPr>
            <p:ph type="body"/>
          </p:nvPr>
        </p:nvSpPr>
        <p:spPr>
          <a:xfrm>
            <a:off x="5152680" y="3044520"/>
            <a:ext cx="4426920" cy="15685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n-US" sz="4400" b="0" strike="noStrike" spc="-1">
              <a:latin typeface="Arial"/>
            </a:endParaRPr>
          </a:p>
        </p:txBody>
      </p:sp>
      <p:sp>
        <p:nvSpPr>
          <p:cNvPr id="70" name="PlaceHolder 2"/>
          <p:cNvSpPr>
            <a:spLocks noGrp="1"/>
          </p:cNvSpPr>
          <p:nvPr>
            <p:ph type="body"/>
          </p:nvPr>
        </p:nvSpPr>
        <p:spPr>
          <a:xfrm>
            <a:off x="504000" y="1326600"/>
            <a:ext cx="2921040" cy="1568520"/>
          </a:xfrm>
          <a:prstGeom prst="rect">
            <a:avLst/>
          </a:prstGeom>
        </p:spPr>
        <p:txBody>
          <a:bodyPr lIns="0" tIns="0" rIns="0" bIns="0">
            <a:normAutofit/>
          </a:bodyPr>
          <a:lstStyle/>
          <a:p>
            <a:endParaRPr lang="en-US" sz="3200" b="0" strike="noStrike" spc="-1">
              <a:latin typeface="Arial"/>
            </a:endParaRPr>
          </a:p>
        </p:txBody>
      </p:sp>
      <p:sp>
        <p:nvSpPr>
          <p:cNvPr id="71" name="PlaceHolder 3"/>
          <p:cNvSpPr>
            <a:spLocks noGrp="1"/>
          </p:cNvSpPr>
          <p:nvPr>
            <p:ph type="body"/>
          </p:nvPr>
        </p:nvSpPr>
        <p:spPr>
          <a:xfrm>
            <a:off x="3571560" y="1326600"/>
            <a:ext cx="2921040" cy="1568520"/>
          </a:xfrm>
          <a:prstGeom prst="rect">
            <a:avLst/>
          </a:prstGeom>
        </p:spPr>
        <p:txBody>
          <a:bodyPr lIns="0" tIns="0" rIns="0" bIns="0">
            <a:normAutofit/>
          </a:bodyPr>
          <a:lstStyle/>
          <a:p>
            <a:endParaRPr lang="en-US" sz="3200" b="0" strike="noStrike" spc="-1">
              <a:latin typeface="Arial"/>
            </a:endParaRPr>
          </a:p>
        </p:txBody>
      </p:sp>
      <p:sp>
        <p:nvSpPr>
          <p:cNvPr id="72" name="PlaceHolder 4"/>
          <p:cNvSpPr>
            <a:spLocks noGrp="1"/>
          </p:cNvSpPr>
          <p:nvPr>
            <p:ph type="body"/>
          </p:nvPr>
        </p:nvSpPr>
        <p:spPr>
          <a:xfrm>
            <a:off x="6639120" y="1326600"/>
            <a:ext cx="2921040" cy="1568520"/>
          </a:xfrm>
          <a:prstGeom prst="rect">
            <a:avLst/>
          </a:prstGeom>
        </p:spPr>
        <p:txBody>
          <a:bodyPr lIns="0" tIns="0" rIns="0" bIns="0">
            <a:normAutofit/>
          </a:bodyPr>
          <a:lstStyle/>
          <a:p>
            <a:endParaRPr lang="en-US" sz="3200" b="0" strike="noStrike" spc="-1">
              <a:latin typeface="Arial"/>
            </a:endParaRPr>
          </a:p>
        </p:txBody>
      </p:sp>
      <p:sp>
        <p:nvSpPr>
          <p:cNvPr id="73" name="PlaceHolder 5"/>
          <p:cNvSpPr>
            <a:spLocks noGrp="1"/>
          </p:cNvSpPr>
          <p:nvPr>
            <p:ph type="body"/>
          </p:nvPr>
        </p:nvSpPr>
        <p:spPr>
          <a:xfrm>
            <a:off x="504000" y="3044520"/>
            <a:ext cx="2921040" cy="1568520"/>
          </a:xfrm>
          <a:prstGeom prst="rect">
            <a:avLst/>
          </a:prstGeom>
        </p:spPr>
        <p:txBody>
          <a:bodyPr lIns="0" tIns="0" rIns="0" bIns="0">
            <a:normAutofit/>
          </a:bodyPr>
          <a:lstStyle/>
          <a:p>
            <a:endParaRPr lang="en-US" sz="3200" b="0" strike="noStrike" spc="-1">
              <a:latin typeface="Arial"/>
            </a:endParaRPr>
          </a:p>
        </p:txBody>
      </p:sp>
      <p:sp>
        <p:nvSpPr>
          <p:cNvPr id="74" name="PlaceHolder 6"/>
          <p:cNvSpPr>
            <a:spLocks noGrp="1"/>
          </p:cNvSpPr>
          <p:nvPr>
            <p:ph type="body"/>
          </p:nvPr>
        </p:nvSpPr>
        <p:spPr>
          <a:xfrm>
            <a:off x="3571560" y="3044520"/>
            <a:ext cx="2921040" cy="1568520"/>
          </a:xfrm>
          <a:prstGeom prst="rect">
            <a:avLst/>
          </a:prstGeom>
        </p:spPr>
        <p:txBody>
          <a:bodyPr lIns="0" tIns="0" rIns="0" bIns="0">
            <a:normAutofit/>
          </a:bodyPr>
          <a:lstStyle/>
          <a:p>
            <a:endParaRPr lang="en-US" sz="3200" b="0" strike="noStrike" spc="-1">
              <a:latin typeface="Arial"/>
            </a:endParaRPr>
          </a:p>
        </p:txBody>
      </p:sp>
      <p:sp>
        <p:nvSpPr>
          <p:cNvPr id="75" name="PlaceHolder 7"/>
          <p:cNvSpPr>
            <a:spLocks noGrp="1"/>
          </p:cNvSpPr>
          <p:nvPr>
            <p:ph type="body"/>
          </p:nvPr>
        </p:nvSpPr>
        <p:spPr>
          <a:xfrm>
            <a:off x="6639120" y="3044520"/>
            <a:ext cx="2921040" cy="15685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5402" y="189019"/>
            <a:ext cx="8988557" cy="819079"/>
          </a:xfrm>
        </p:spPr>
        <p:txBody>
          <a:bodyPr/>
          <a:lstStyle/>
          <a:p>
            <a:r>
              <a:rPr kumimoji="0" lang="en-US" dirty="0"/>
              <a:t>Click to edit Master title style</a:t>
            </a:r>
          </a:p>
        </p:txBody>
      </p:sp>
      <p:sp>
        <p:nvSpPr>
          <p:cNvPr id="8" name="Content Placeholder 7"/>
          <p:cNvSpPr>
            <a:spLocks noGrp="1"/>
          </p:cNvSpPr>
          <p:nvPr>
            <p:ph sz="quarter" idx="1"/>
          </p:nvPr>
        </p:nvSpPr>
        <p:spPr>
          <a:xfrm>
            <a:off x="675402" y="1323127"/>
            <a:ext cx="8988557" cy="387995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7" name="Date Placeholder 13"/>
          <p:cNvSpPr>
            <a:spLocks noGrp="1"/>
          </p:cNvSpPr>
          <p:nvPr>
            <p:ph type="dt" sz="half" idx="2"/>
          </p:nvPr>
        </p:nvSpPr>
        <p:spPr>
          <a:xfrm>
            <a:off x="672042" y="5345356"/>
            <a:ext cx="2940182" cy="301904"/>
          </a:xfrm>
          <a:prstGeom prst="rect">
            <a:avLst/>
          </a:prstGeom>
        </p:spPr>
        <p:txBody>
          <a:bodyPr vert="horz" anchor="ctr" anchorCtr="0"/>
          <a:lstStyle>
            <a:lvl1pPr algn="l" eaLnBrk="1" latinLnBrk="0" hangingPunct="1">
              <a:defRPr kumimoji="0" sz="1158">
                <a:solidFill>
                  <a:schemeClr val="tx2"/>
                </a:solidFill>
                <a:latin typeface="Calibri" panose="020F0502020204030204" pitchFamily="34" charset="0"/>
                <a:cs typeface="Calibri" panose="020F0502020204030204" pitchFamily="34" charset="0"/>
              </a:defRPr>
            </a:lvl1pPr>
          </a:lstStyle>
          <a:p>
            <a:r>
              <a:rPr lang="hr-HR" dirty="0"/>
              <a:t>Sydney, 21/6/2022</a:t>
            </a:r>
            <a:endParaRPr lang="en-US" dirty="0"/>
          </a:p>
        </p:txBody>
      </p:sp>
      <p:sp>
        <p:nvSpPr>
          <p:cNvPr id="9" name="Footer Placeholder 2"/>
          <p:cNvSpPr>
            <a:spLocks noGrp="1"/>
          </p:cNvSpPr>
          <p:nvPr>
            <p:ph type="ftr" sz="quarter" idx="3"/>
          </p:nvPr>
        </p:nvSpPr>
        <p:spPr>
          <a:xfrm>
            <a:off x="3696229" y="5345196"/>
            <a:ext cx="3528219" cy="301904"/>
          </a:xfrm>
          <a:prstGeom prst="rect">
            <a:avLst/>
          </a:prstGeom>
        </p:spPr>
        <p:txBody>
          <a:bodyPr vert="horz" anchor="ctr"/>
          <a:lstStyle>
            <a:lvl1pPr algn="r" eaLnBrk="1" latinLnBrk="0" hangingPunct="1">
              <a:defRPr kumimoji="0" sz="1158">
                <a:solidFill>
                  <a:schemeClr val="tx2"/>
                </a:solidFill>
                <a:latin typeface="Calibri" panose="020F0502020204030204" pitchFamily="34" charset="0"/>
                <a:cs typeface="Calibri" panose="020F0502020204030204" pitchFamily="34" charset="0"/>
              </a:defRPr>
            </a:lvl1pPr>
          </a:lstStyle>
          <a:p>
            <a:pPr algn="ctr"/>
            <a:r>
              <a:rPr lang="hr-HR" dirty="0" err="1"/>
              <a:t>The</a:t>
            </a:r>
            <a:r>
              <a:rPr lang="hr-HR" dirty="0"/>
              <a:t> </a:t>
            </a:r>
            <a:r>
              <a:rPr lang="hr-HR" dirty="0" err="1"/>
              <a:t>SiLGaP</a:t>
            </a:r>
            <a:r>
              <a:rPr lang="hr-HR" dirty="0"/>
              <a:t> </a:t>
            </a:r>
            <a:r>
              <a:rPr lang="hr-HR" dirty="0" err="1"/>
              <a:t>project</a:t>
            </a:r>
            <a:endParaRPr lang="en-US" dirty="0"/>
          </a:p>
        </p:txBody>
      </p:sp>
      <p:sp>
        <p:nvSpPr>
          <p:cNvPr id="10" name="Slide Number Placeholder 11"/>
          <p:cNvSpPr>
            <a:spLocks noGrp="1"/>
          </p:cNvSpPr>
          <p:nvPr>
            <p:ph type="sldNum" sz="quarter" idx="4"/>
          </p:nvPr>
        </p:nvSpPr>
        <p:spPr>
          <a:xfrm>
            <a:off x="7308453" y="5345356"/>
            <a:ext cx="2352146" cy="301904"/>
          </a:xfrm>
          <a:prstGeom prst="rect">
            <a:avLst/>
          </a:prstGeom>
        </p:spPr>
        <p:txBody>
          <a:bodyPr vert="horz" lIns="91440" tIns="45720" rIns="91440" bIns="45720" rtlCol="0" anchor="ctr"/>
          <a:lstStyle>
            <a:lvl1pPr algn="r">
              <a:defRPr sz="992">
                <a:solidFill>
                  <a:schemeClr val="tx1">
                    <a:tint val="75000"/>
                  </a:schemeClr>
                </a:solidFill>
                <a:latin typeface="Calibri" panose="020F0502020204030204" pitchFamily="34" charset="0"/>
                <a:cs typeface="Calibri" panose="020F0502020204030204" pitchFamily="34" charset="0"/>
              </a:defRPr>
            </a:lvl1pPr>
          </a:lstStyle>
          <a:p>
            <a:fld id="{F1FEECC3-7BCE-4B1E-8D55-1AB743006139}" type="slidenum">
              <a:rPr lang="en-US" smtClean="0"/>
              <a:pPr/>
              <a:t>‹#›</a:t>
            </a:fld>
            <a:endParaRPr lang="en-US" dirty="0"/>
          </a:p>
        </p:txBody>
      </p:sp>
      <p:cxnSp>
        <p:nvCxnSpPr>
          <p:cNvPr id="4" name="Straight Connector 3">
            <a:extLst>
              <a:ext uri="{FF2B5EF4-FFF2-40B4-BE49-F238E27FC236}">
                <a16:creationId xmlns:a16="http://schemas.microsoft.com/office/drawing/2014/main" id="{AC66093D-B34D-BCC8-72A0-FE9585E024F2}"/>
              </a:ext>
            </a:extLst>
          </p:cNvPr>
          <p:cNvCxnSpPr>
            <a:cxnSpLocks/>
          </p:cNvCxnSpPr>
          <p:nvPr userDrawn="1"/>
        </p:nvCxnSpPr>
        <p:spPr>
          <a:xfrm>
            <a:off x="0" y="5312837"/>
            <a:ext cx="10080625" cy="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12" name="Content Placeholder 11">
            <a:extLst>
              <a:ext uri="{FF2B5EF4-FFF2-40B4-BE49-F238E27FC236}">
                <a16:creationId xmlns:a16="http://schemas.microsoft.com/office/drawing/2014/main" id="{534866E4-1EC2-E3D9-3651-41177DC9C733}"/>
              </a:ext>
            </a:extLst>
          </p:cNvPr>
          <p:cNvSpPr>
            <a:spLocks noGrp="1"/>
          </p:cNvSpPr>
          <p:nvPr>
            <p:ph sz="quarter" idx="10"/>
          </p:nvPr>
        </p:nvSpPr>
        <p:spPr>
          <a:xfrm>
            <a:off x="1095568" y="5468406"/>
            <a:ext cx="1008063" cy="756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Tree>
    <p:extLst>
      <p:ext uri="{BB962C8B-B14F-4D97-AF65-F5344CB8AC3E}">
        <p14:creationId xmlns:p14="http://schemas.microsoft.com/office/powerpoint/2010/main" val="4087832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n-US" sz="4400" b="0" strike="noStrike" spc="-1">
              <a:latin typeface="Arial"/>
            </a:endParaRPr>
          </a:p>
        </p:txBody>
      </p:sp>
      <p:sp>
        <p:nvSpPr>
          <p:cNvPr id="5" name="PlaceHolder 2"/>
          <p:cNvSpPr>
            <a:spLocks noGrp="1"/>
          </p:cNvSpPr>
          <p:nvPr>
            <p:ph type="body"/>
          </p:nvPr>
        </p:nvSpPr>
        <p:spPr>
          <a:xfrm>
            <a:off x="504000" y="1326600"/>
            <a:ext cx="9072000" cy="328860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n-US" sz="4400" b="0" strike="noStrike" spc="-1">
              <a:latin typeface="Arial"/>
            </a:endParaRPr>
          </a:p>
        </p:txBody>
      </p:sp>
      <p:sp>
        <p:nvSpPr>
          <p:cNvPr id="7" name="PlaceHolder 2"/>
          <p:cNvSpPr>
            <a:spLocks noGrp="1"/>
          </p:cNvSpPr>
          <p:nvPr>
            <p:ph type="body"/>
          </p:nvPr>
        </p:nvSpPr>
        <p:spPr>
          <a:xfrm>
            <a:off x="504000" y="1326600"/>
            <a:ext cx="4426920" cy="3288600"/>
          </a:xfrm>
          <a:prstGeom prst="rect">
            <a:avLst/>
          </a:prstGeom>
        </p:spPr>
        <p:txBody>
          <a:bodyPr lIns="0" tIns="0" rIns="0" bIns="0">
            <a:normAutofit/>
          </a:bodyPr>
          <a:lstStyle/>
          <a:p>
            <a:endParaRPr lang="en-US" sz="3200" b="0" strike="noStrike" spc="-1">
              <a:latin typeface="Arial"/>
            </a:endParaRPr>
          </a:p>
        </p:txBody>
      </p:sp>
      <p:sp>
        <p:nvSpPr>
          <p:cNvPr id="8" name="PlaceHolder 3"/>
          <p:cNvSpPr>
            <a:spLocks noGrp="1"/>
          </p:cNvSpPr>
          <p:nvPr>
            <p:ph type="body"/>
          </p:nvPr>
        </p:nvSpPr>
        <p:spPr>
          <a:xfrm>
            <a:off x="5152680" y="1326600"/>
            <a:ext cx="4426920" cy="328860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504000" y="226080"/>
            <a:ext cx="9072000" cy="438840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n-US" sz="4400" b="0" strike="noStrike" spc="-1">
              <a:latin typeface="Arial"/>
            </a:endParaRPr>
          </a:p>
        </p:txBody>
      </p:sp>
      <p:sp>
        <p:nvSpPr>
          <p:cNvPr id="12" name="PlaceHolder 2"/>
          <p:cNvSpPr>
            <a:spLocks noGrp="1"/>
          </p:cNvSpPr>
          <p:nvPr>
            <p:ph type="body"/>
          </p:nvPr>
        </p:nvSpPr>
        <p:spPr>
          <a:xfrm>
            <a:off x="504000" y="1326600"/>
            <a:ext cx="4426920" cy="1568520"/>
          </a:xfrm>
          <a:prstGeom prst="rect">
            <a:avLst/>
          </a:prstGeom>
        </p:spPr>
        <p:txBody>
          <a:bodyPr lIns="0" tIns="0" rIns="0" bIns="0">
            <a:normAutofit/>
          </a:bodyPr>
          <a:lstStyle/>
          <a:p>
            <a:endParaRPr lang="en-US" sz="3200" b="0" strike="noStrike" spc="-1">
              <a:latin typeface="Arial"/>
            </a:endParaRPr>
          </a:p>
        </p:txBody>
      </p:sp>
      <p:sp>
        <p:nvSpPr>
          <p:cNvPr id="13" name="PlaceHolder 3"/>
          <p:cNvSpPr>
            <a:spLocks noGrp="1"/>
          </p:cNvSpPr>
          <p:nvPr>
            <p:ph type="body"/>
          </p:nvPr>
        </p:nvSpPr>
        <p:spPr>
          <a:xfrm>
            <a:off x="5152680" y="1326600"/>
            <a:ext cx="4426920" cy="3288600"/>
          </a:xfrm>
          <a:prstGeom prst="rect">
            <a:avLst/>
          </a:prstGeom>
        </p:spPr>
        <p:txBody>
          <a:bodyPr lIns="0" tIns="0" rIns="0" bIns="0">
            <a:normAutofit/>
          </a:bodyPr>
          <a:lstStyle/>
          <a:p>
            <a:endParaRPr lang="en-US" sz="3200" b="0" strike="noStrike" spc="-1">
              <a:latin typeface="Arial"/>
            </a:endParaRPr>
          </a:p>
        </p:txBody>
      </p:sp>
      <p:sp>
        <p:nvSpPr>
          <p:cNvPr id="14" name="PlaceHolder 4"/>
          <p:cNvSpPr>
            <a:spLocks noGrp="1"/>
          </p:cNvSpPr>
          <p:nvPr>
            <p:ph type="body"/>
          </p:nvPr>
        </p:nvSpPr>
        <p:spPr>
          <a:xfrm>
            <a:off x="504000" y="3044520"/>
            <a:ext cx="4426920" cy="15685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n-US" sz="4400" b="0" strike="noStrike" spc="-1">
              <a:latin typeface="Arial"/>
            </a:endParaRPr>
          </a:p>
        </p:txBody>
      </p:sp>
      <p:sp>
        <p:nvSpPr>
          <p:cNvPr id="16" name="PlaceHolder 2"/>
          <p:cNvSpPr>
            <a:spLocks noGrp="1"/>
          </p:cNvSpPr>
          <p:nvPr>
            <p:ph type="body"/>
          </p:nvPr>
        </p:nvSpPr>
        <p:spPr>
          <a:xfrm>
            <a:off x="504000" y="1326600"/>
            <a:ext cx="4426920" cy="3288600"/>
          </a:xfrm>
          <a:prstGeom prst="rect">
            <a:avLst/>
          </a:prstGeom>
        </p:spPr>
        <p:txBody>
          <a:bodyPr lIns="0" tIns="0" rIns="0" bIns="0">
            <a:normAutofit/>
          </a:bodyPr>
          <a:lstStyle/>
          <a:p>
            <a:endParaRPr lang="en-US" sz="3200" b="0" strike="noStrike" spc="-1">
              <a:latin typeface="Arial"/>
            </a:endParaRPr>
          </a:p>
        </p:txBody>
      </p:sp>
      <p:sp>
        <p:nvSpPr>
          <p:cNvPr id="17" name="PlaceHolder 3"/>
          <p:cNvSpPr>
            <a:spLocks noGrp="1"/>
          </p:cNvSpPr>
          <p:nvPr>
            <p:ph type="body"/>
          </p:nvPr>
        </p:nvSpPr>
        <p:spPr>
          <a:xfrm>
            <a:off x="5152680" y="1326600"/>
            <a:ext cx="4426920" cy="1568520"/>
          </a:xfrm>
          <a:prstGeom prst="rect">
            <a:avLst/>
          </a:prstGeom>
        </p:spPr>
        <p:txBody>
          <a:bodyPr lIns="0" tIns="0" rIns="0" bIns="0">
            <a:normAutofit/>
          </a:bodyPr>
          <a:lstStyle/>
          <a:p>
            <a:endParaRPr lang="en-US" sz="3200" b="0" strike="noStrike" spc="-1">
              <a:latin typeface="Arial"/>
            </a:endParaRPr>
          </a:p>
        </p:txBody>
      </p:sp>
      <p:sp>
        <p:nvSpPr>
          <p:cNvPr id="18" name="PlaceHolder 4"/>
          <p:cNvSpPr>
            <a:spLocks noGrp="1"/>
          </p:cNvSpPr>
          <p:nvPr>
            <p:ph type="body"/>
          </p:nvPr>
        </p:nvSpPr>
        <p:spPr>
          <a:xfrm>
            <a:off x="5152680" y="3044520"/>
            <a:ext cx="4426920" cy="15685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n-US" sz="4400" b="0" strike="noStrike" spc="-1">
              <a:latin typeface="Arial"/>
            </a:endParaRPr>
          </a:p>
        </p:txBody>
      </p:sp>
      <p:sp>
        <p:nvSpPr>
          <p:cNvPr id="20" name="PlaceHolder 2"/>
          <p:cNvSpPr>
            <a:spLocks noGrp="1"/>
          </p:cNvSpPr>
          <p:nvPr>
            <p:ph type="body"/>
          </p:nvPr>
        </p:nvSpPr>
        <p:spPr>
          <a:xfrm>
            <a:off x="504000" y="1326600"/>
            <a:ext cx="4426920" cy="1568520"/>
          </a:xfrm>
          <a:prstGeom prst="rect">
            <a:avLst/>
          </a:prstGeom>
        </p:spPr>
        <p:txBody>
          <a:bodyPr lIns="0" tIns="0" rIns="0" bIns="0">
            <a:normAutofit/>
          </a:bodyPr>
          <a:lstStyle/>
          <a:p>
            <a:endParaRPr lang="en-US" sz="3200" b="0" strike="noStrike" spc="-1">
              <a:latin typeface="Arial"/>
            </a:endParaRPr>
          </a:p>
        </p:txBody>
      </p:sp>
      <p:sp>
        <p:nvSpPr>
          <p:cNvPr id="21" name="PlaceHolder 3"/>
          <p:cNvSpPr>
            <a:spLocks noGrp="1"/>
          </p:cNvSpPr>
          <p:nvPr>
            <p:ph type="body"/>
          </p:nvPr>
        </p:nvSpPr>
        <p:spPr>
          <a:xfrm>
            <a:off x="5152680" y="1326600"/>
            <a:ext cx="4426920" cy="1568520"/>
          </a:xfrm>
          <a:prstGeom prst="rect">
            <a:avLst/>
          </a:prstGeom>
        </p:spPr>
        <p:txBody>
          <a:bodyPr lIns="0" tIns="0" rIns="0" bIns="0">
            <a:normAutofit/>
          </a:bodyPr>
          <a:lstStyle/>
          <a:p>
            <a:endParaRPr lang="en-US" sz="3200" b="0" strike="noStrike" spc="-1">
              <a:latin typeface="Arial"/>
            </a:endParaRPr>
          </a:p>
        </p:txBody>
      </p:sp>
      <p:sp>
        <p:nvSpPr>
          <p:cNvPr id="22" name="PlaceHolder 4"/>
          <p:cNvSpPr>
            <a:spLocks noGrp="1"/>
          </p:cNvSpPr>
          <p:nvPr>
            <p:ph type="body"/>
          </p:nvPr>
        </p:nvSpPr>
        <p:spPr>
          <a:xfrm>
            <a:off x="504000" y="3044520"/>
            <a:ext cx="9072000" cy="15685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3" name="PlaceHolder 2"/>
          <p:cNvSpPr>
            <a:spLocks noGrp="1"/>
          </p:cNvSpPr>
          <p:nvPr>
            <p:ph type="body"/>
          </p:nvPr>
        </p:nvSpPr>
        <p:spPr>
          <a:xfrm>
            <a:off x="504000" y="1326600"/>
            <a:ext cx="9072000" cy="328860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39" name="PlaceHolder 2"/>
          <p:cNvSpPr>
            <a:spLocks noGrp="1"/>
          </p:cNvSpPr>
          <p:nvPr>
            <p:ph type="body"/>
          </p:nvPr>
        </p:nvSpPr>
        <p:spPr>
          <a:xfrm>
            <a:off x="504000" y="1326600"/>
            <a:ext cx="9072000" cy="328860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86" r:id="rId1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siddharth@phy.hr" TargetMode="Externa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emf"/></Relationships>
</file>

<file path=ppt/slides/_rels/slide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32.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CustomShape 2"/>
          <p:cNvSpPr/>
          <p:nvPr/>
        </p:nvSpPr>
        <p:spPr>
          <a:xfrm>
            <a:off x="526979" y="3677054"/>
            <a:ext cx="9050942" cy="58464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1500" strike="noStrike" spc="-1" dirty="0">
                <a:latin typeface="Times New Roman" panose="02020603050405020304" pitchFamily="18" charset="0"/>
                <a:ea typeface="Constantia"/>
                <a:cs typeface="Times New Roman" panose="02020603050405020304" pitchFamily="18" charset="0"/>
              </a:rPr>
              <a:t>Siddharth Parashari*</a:t>
            </a:r>
            <a:r>
              <a:rPr lang="en-US" sz="1500" strike="noStrike" spc="-1" baseline="33000" dirty="0">
                <a:latin typeface="Times New Roman" panose="02020603050405020304" pitchFamily="18" charset="0"/>
                <a:ea typeface="Constantia"/>
                <a:cs typeface="Times New Roman" panose="02020603050405020304" pitchFamily="18" charset="0"/>
              </a:rPr>
              <a:t>,</a:t>
            </a:r>
            <a:r>
              <a:rPr lang="en-US" sz="1500" strike="noStrike" spc="-1" baseline="33000" dirty="0">
                <a:latin typeface="Times New Roman" panose="02020603050405020304" pitchFamily="18" charset="0"/>
                <a:ea typeface="Times New Roman"/>
                <a:cs typeface="Times New Roman" panose="02020603050405020304" pitchFamily="18" charset="0"/>
              </a:rPr>
              <a:t>‡</a:t>
            </a:r>
            <a:r>
              <a:rPr lang="en-US" sz="1500" strike="noStrike" spc="-1" dirty="0">
                <a:latin typeface="Times New Roman" panose="02020603050405020304" pitchFamily="18" charset="0"/>
                <a:ea typeface="Constantia"/>
                <a:cs typeface="Times New Roman" panose="02020603050405020304" pitchFamily="18" charset="0"/>
              </a:rPr>
              <a:t>, Tomislav </a:t>
            </a:r>
            <a:r>
              <a:rPr lang="en-US" sz="1500" strike="noStrike" spc="-1" dirty="0" err="1">
                <a:latin typeface="Times New Roman" panose="02020603050405020304" pitchFamily="18" charset="0"/>
                <a:ea typeface="Constantia"/>
                <a:cs typeface="Times New Roman" panose="02020603050405020304" pitchFamily="18" charset="0"/>
              </a:rPr>
              <a:t>Bokulić</a:t>
            </a:r>
            <a:r>
              <a:rPr lang="en-US" sz="1500" strike="noStrike" spc="-1" dirty="0">
                <a:latin typeface="Times New Roman" panose="02020603050405020304" pitchFamily="18" charset="0"/>
                <a:ea typeface="Constantia"/>
                <a:cs typeface="Times New Roman" panose="02020603050405020304" pitchFamily="18" charset="0"/>
              </a:rPr>
              <a:t>*, Damir </a:t>
            </a:r>
            <a:r>
              <a:rPr lang="en-US" sz="1500" strike="noStrike" spc="-1" dirty="0" err="1">
                <a:latin typeface="Times New Roman" panose="02020603050405020304" pitchFamily="18" charset="0"/>
                <a:ea typeface="Constantia"/>
                <a:cs typeface="Times New Roman" panose="02020603050405020304" pitchFamily="18" charset="0"/>
              </a:rPr>
              <a:t>Bosnar</a:t>
            </a:r>
            <a:r>
              <a:rPr lang="en-US" sz="1500" strike="noStrike" spc="-1" dirty="0">
                <a:latin typeface="Times New Roman" panose="02020603050405020304" pitchFamily="18" charset="0"/>
                <a:ea typeface="Constantia"/>
                <a:cs typeface="Times New Roman" panose="02020603050405020304" pitchFamily="18" charset="0"/>
              </a:rPr>
              <a:t>*, Ana </a:t>
            </a:r>
            <a:r>
              <a:rPr lang="en-US" sz="1500" strike="noStrike" spc="-1" dirty="0" err="1">
                <a:latin typeface="Times New Roman" panose="02020603050405020304" pitchFamily="18" charset="0"/>
                <a:ea typeface="Constantia"/>
                <a:cs typeface="Times New Roman" panose="02020603050405020304" pitchFamily="18" charset="0"/>
              </a:rPr>
              <a:t>Marija</a:t>
            </a:r>
            <a:r>
              <a:rPr lang="en-US" sz="1500" strike="noStrike" spc="-1" dirty="0">
                <a:latin typeface="Times New Roman" panose="02020603050405020304" pitchFamily="18" charset="0"/>
                <a:ea typeface="Constantia"/>
                <a:cs typeface="Times New Roman" panose="02020603050405020304" pitchFamily="18" charset="0"/>
              </a:rPr>
              <a:t> </a:t>
            </a:r>
            <a:r>
              <a:rPr lang="en-US" sz="1500" strike="noStrike" spc="-1" dirty="0" err="1">
                <a:latin typeface="Times New Roman" panose="02020603050405020304" pitchFamily="18" charset="0"/>
                <a:ea typeface="Constantia"/>
                <a:cs typeface="Times New Roman" panose="02020603050405020304" pitchFamily="18" charset="0"/>
              </a:rPr>
              <a:t>Kožuljević</a:t>
            </a:r>
            <a:r>
              <a:rPr lang="en-US" sz="1500" strike="noStrike" spc="-1" dirty="0">
                <a:latin typeface="Times New Roman" panose="02020603050405020304" pitchFamily="18" charset="0"/>
                <a:ea typeface="Constantia"/>
                <a:cs typeface="Times New Roman" panose="02020603050405020304" pitchFamily="18" charset="0"/>
              </a:rPr>
              <a:t>*, </a:t>
            </a:r>
            <a:r>
              <a:rPr lang="en-US" sz="1500" strike="noStrike" spc="-1" dirty="0" err="1">
                <a:latin typeface="Times New Roman" panose="02020603050405020304" pitchFamily="18" charset="0"/>
                <a:ea typeface="Constantia"/>
                <a:cs typeface="Times New Roman" panose="02020603050405020304" pitchFamily="18" charset="0"/>
              </a:rPr>
              <a:t>Zdenka</a:t>
            </a:r>
            <a:r>
              <a:rPr lang="en-US" sz="1500" strike="noStrike" spc="-1" dirty="0">
                <a:latin typeface="Times New Roman" panose="02020603050405020304" pitchFamily="18" charset="0"/>
                <a:ea typeface="Constantia"/>
                <a:cs typeface="Times New Roman" panose="02020603050405020304" pitchFamily="18" charset="0"/>
              </a:rPr>
              <a:t> Kuncic</a:t>
            </a:r>
            <a:r>
              <a:rPr lang="en-US" sz="1500" strike="noStrike" spc="-1" baseline="30000" dirty="0">
                <a:latin typeface="Times New Roman" panose="02020603050405020304" pitchFamily="18" charset="0"/>
                <a:ea typeface="Times New Roman"/>
                <a:cs typeface="Times New Roman" panose="02020603050405020304" pitchFamily="18" charset="0"/>
              </a:rPr>
              <a:t>†</a:t>
            </a:r>
            <a:r>
              <a:rPr lang="en-US" sz="1500" strike="noStrike" spc="-1" dirty="0">
                <a:latin typeface="Times New Roman" panose="02020603050405020304" pitchFamily="18" charset="0"/>
                <a:ea typeface="Constantia"/>
                <a:cs typeface="Times New Roman" panose="02020603050405020304" pitchFamily="18" charset="0"/>
              </a:rPr>
              <a:t>, Luka </a:t>
            </a:r>
            <a:r>
              <a:rPr lang="en-US" sz="1500" strike="noStrike" spc="-1" dirty="0" err="1">
                <a:latin typeface="Times New Roman" panose="02020603050405020304" pitchFamily="18" charset="0"/>
                <a:ea typeface="Constantia"/>
                <a:cs typeface="Times New Roman" panose="02020603050405020304" pitchFamily="18" charset="0"/>
              </a:rPr>
              <a:t>Pavelić</a:t>
            </a:r>
            <a:r>
              <a:rPr lang="en-US" sz="1500" strike="noStrike" spc="-1" baseline="33000" dirty="0">
                <a:latin typeface="Times New Roman" panose="02020603050405020304" pitchFamily="18" charset="0"/>
                <a:ea typeface="Constantia"/>
                <a:cs typeface="Times New Roman" panose="02020603050405020304" pitchFamily="18" charset="0"/>
              </a:rPr>
              <a:t>#</a:t>
            </a:r>
            <a:r>
              <a:rPr lang="hr-HR" sz="1500" strike="noStrike" spc="-1" dirty="0">
                <a:latin typeface="Times New Roman" panose="02020603050405020304" pitchFamily="18" charset="0"/>
                <a:ea typeface="Constantia"/>
                <a:cs typeface="Times New Roman" panose="02020603050405020304" pitchFamily="18" charset="0"/>
              </a:rPr>
              <a:t>, </a:t>
            </a:r>
            <a:r>
              <a:rPr lang="en-US" sz="1500" strike="noStrike" spc="-1" dirty="0" err="1">
                <a:latin typeface="Times New Roman" panose="02020603050405020304" pitchFamily="18" charset="0"/>
                <a:ea typeface="Constantia"/>
                <a:cs typeface="Times New Roman" panose="02020603050405020304" pitchFamily="18" charset="0"/>
              </a:rPr>
              <a:t>Petar</a:t>
            </a:r>
            <a:r>
              <a:rPr lang="en-US" sz="1500" strike="noStrike" spc="-1" dirty="0">
                <a:latin typeface="Times New Roman" panose="02020603050405020304" pitchFamily="18" charset="0"/>
                <a:ea typeface="Constantia"/>
                <a:cs typeface="Times New Roman" panose="02020603050405020304" pitchFamily="18" charset="0"/>
              </a:rPr>
              <a:t> </a:t>
            </a:r>
            <a:r>
              <a:rPr lang="en-US" sz="1500" strike="noStrike" spc="-1" dirty="0" err="1">
                <a:latin typeface="Times New Roman" panose="02020603050405020304" pitchFamily="18" charset="0"/>
                <a:ea typeface="Constantia"/>
                <a:cs typeface="Times New Roman" panose="02020603050405020304" pitchFamily="18" charset="0"/>
              </a:rPr>
              <a:t>Žugec</a:t>
            </a:r>
            <a:r>
              <a:rPr lang="en-US" sz="1500" strike="noStrike" spc="-1" dirty="0">
                <a:latin typeface="Times New Roman" panose="02020603050405020304" pitchFamily="18" charset="0"/>
                <a:ea typeface="Constantia"/>
                <a:cs typeface="Times New Roman" panose="02020603050405020304" pitchFamily="18" charset="0"/>
              </a:rPr>
              <a:t>*</a:t>
            </a:r>
            <a:r>
              <a:rPr lang="hr-HR" sz="1500" spc="-1" dirty="0">
                <a:latin typeface="Times New Roman" panose="02020603050405020304" pitchFamily="18" charset="0"/>
                <a:ea typeface="Constantia"/>
                <a:cs typeface="Times New Roman" panose="02020603050405020304" pitchFamily="18" charset="0"/>
              </a:rPr>
              <a:t> </a:t>
            </a:r>
            <a:r>
              <a:rPr lang="hr-HR" sz="1500" spc="-1" dirty="0" err="1">
                <a:latin typeface="Times New Roman" panose="02020603050405020304" pitchFamily="18" charset="0"/>
                <a:ea typeface="Constantia"/>
                <a:cs typeface="Times New Roman" panose="02020603050405020304" pitchFamily="18" charset="0"/>
              </a:rPr>
              <a:t>and</a:t>
            </a:r>
            <a:r>
              <a:rPr lang="hr-HR" sz="1500" strike="noStrike" spc="-1" dirty="0">
                <a:latin typeface="Times New Roman" panose="02020603050405020304" pitchFamily="18" charset="0"/>
                <a:ea typeface="Constantia"/>
                <a:cs typeface="Times New Roman" panose="02020603050405020304" pitchFamily="18" charset="0"/>
              </a:rPr>
              <a:t> </a:t>
            </a:r>
            <a:r>
              <a:rPr lang="en-US" sz="1500" strike="noStrike" spc="-1" dirty="0">
                <a:latin typeface="Times New Roman" panose="02020603050405020304" pitchFamily="18" charset="0"/>
                <a:ea typeface="Constantia"/>
                <a:cs typeface="Times New Roman" panose="02020603050405020304" pitchFamily="18" charset="0"/>
              </a:rPr>
              <a:t>Mihael Makek* </a:t>
            </a:r>
            <a:endParaRPr lang="en-US" sz="1500" strike="noStrike" spc="-1" dirty="0">
              <a:latin typeface="Times New Roman" panose="02020603050405020304" pitchFamily="18" charset="0"/>
              <a:cs typeface="Times New Roman" panose="02020603050405020304" pitchFamily="18" charset="0"/>
            </a:endParaRPr>
          </a:p>
        </p:txBody>
      </p:sp>
      <p:sp>
        <p:nvSpPr>
          <p:cNvPr id="81" name="CustomShape 3"/>
          <p:cNvSpPr/>
          <p:nvPr/>
        </p:nvSpPr>
        <p:spPr>
          <a:xfrm>
            <a:off x="156600" y="4572000"/>
            <a:ext cx="3996946" cy="51048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000" b="0" strike="noStrike" spc="-1" baseline="33000" dirty="0">
                <a:solidFill>
                  <a:srgbClr val="0084D1"/>
                </a:solidFill>
                <a:latin typeface="Arial"/>
                <a:ea typeface="DejaVu Sans"/>
              </a:rPr>
              <a:t>*</a:t>
            </a:r>
            <a:r>
              <a:rPr lang="en-US" sz="1000" b="0" strike="noStrike" spc="-1" dirty="0">
                <a:solidFill>
                  <a:srgbClr val="0084D1"/>
                </a:solidFill>
                <a:latin typeface="Arial"/>
                <a:ea typeface="DejaVu Sans"/>
              </a:rPr>
              <a:t>Department of Physics, Faculty of Science, University of Zagreb</a:t>
            </a:r>
            <a:endParaRPr lang="en-US" sz="1000" b="0" strike="noStrike" spc="-1" dirty="0">
              <a:latin typeface="Arial"/>
            </a:endParaRPr>
          </a:p>
          <a:p>
            <a:pPr>
              <a:lnSpc>
                <a:spcPct val="100000"/>
              </a:lnSpc>
            </a:pPr>
            <a:r>
              <a:rPr lang="en-US" sz="1000" b="0" strike="noStrike" cap="small" spc="-1" baseline="33000" dirty="0">
                <a:solidFill>
                  <a:srgbClr val="0084D1"/>
                </a:solidFill>
                <a:latin typeface="Times New Roman"/>
                <a:ea typeface="Times New Roman"/>
              </a:rPr>
              <a:t>†</a:t>
            </a:r>
            <a:r>
              <a:rPr lang="en-US" sz="1000" b="0" strike="noStrike" spc="-1" dirty="0">
                <a:solidFill>
                  <a:srgbClr val="0084D1"/>
                </a:solidFill>
                <a:latin typeface="Arial"/>
                <a:ea typeface="Times New Roman"/>
              </a:rPr>
              <a:t>School of Physics, University of Sydney</a:t>
            </a:r>
            <a:endParaRPr lang="en-US" sz="1000" b="0" strike="noStrike" spc="-1" dirty="0">
              <a:latin typeface="Arial"/>
            </a:endParaRPr>
          </a:p>
          <a:p>
            <a:pPr>
              <a:lnSpc>
                <a:spcPct val="100000"/>
              </a:lnSpc>
            </a:pPr>
            <a:r>
              <a:rPr lang="en-US" sz="1000" b="0" strike="noStrike" spc="-1" baseline="33000" dirty="0">
                <a:solidFill>
                  <a:srgbClr val="0084D1"/>
                </a:solidFill>
                <a:latin typeface="Arial"/>
                <a:ea typeface="Times New Roman"/>
              </a:rPr>
              <a:t>#</a:t>
            </a:r>
            <a:r>
              <a:rPr lang="en-US" sz="1000" b="0" strike="noStrike" spc="-1" dirty="0">
                <a:solidFill>
                  <a:srgbClr val="0084D1"/>
                </a:solidFill>
                <a:latin typeface="Arial"/>
                <a:ea typeface="Times New Roman"/>
              </a:rPr>
              <a:t>Institute for Medical Research and Occupational Health</a:t>
            </a:r>
            <a:endParaRPr lang="en-US" sz="1000" b="0" strike="noStrike" spc="-1" dirty="0">
              <a:latin typeface="Arial"/>
            </a:endParaRPr>
          </a:p>
        </p:txBody>
      </p:sp>
      <p:sp>
        <p:nvSpPr>
          <p:cNvPr id="82" name="CustomShape 4"/>
          <p:cNvSpPr/>
          <p:nvPr/>
        </p:nvSpPr>
        <p:spPr>
          <a:xfrm>
            <a:off x="226577" y="338946"/>
            <a:ext cx="9633568" cy="3237583"/>
          </a:xfrm>
          <a:prstGeom prst="rect">
            <a:avLst/>
          </a:prstGeom>
          <a:solidFill>
            <a:srgbClr val="1A237E"/>
          </a:solid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r>
              <a:rPr lang="en-US" sz="4800" b="0" strike="noStrike" spc="-1" dirty="0">
                <a:solidFill>
                  <a:schemeClr val="bg1"/>
                </a:solidFill>
                <a:latin typeface="Times New Roman" panose="02020603050405020304" pitchFamily="18" charset="0"/>
                <a:ea typeface="DejaVu Sans"/>
                <a:cs typeface="Times New Roman" panose="02020603050405020304" pitchFamily="18" charset="0"/>
              </a:rPr>
              <a:t>Development of Polarization-Sensitive Positron Emission Tomography Demonstrator based on Single-layer gamma-ray polarimeters</a:t>
            </a:r>
            <a:endParaRPr lang="en-US" sz="4800" b="0" strike="noStrike" spc="-1" dirty="0">
              <a:solidFill>
                <a:schemeClr val="bg1"/>
              </a:solidFill>
              <a:latin typeface="Times New Roman" panose="02020603050405020304" pitchFamily="18" charset="0"/>
              <a:cs typeface="Times New Roman" panose="02020603050405020304" pitchFamily="18" charset="0"/>
            </a:endParaRPr>
          </a:p>
        </p:txBody>
      </p:sp>
      <p:sp>
        <p:nvSpPr>
          <p:cNvPr id="83" name="CustomShape 5"/>
          <p:cNvSpPr/>
          <p:nvPr/>
        </p:nvSpPr>
        <p:spPr>
          <a:xfrm>
            <a:off x="123633" y="5417102"/>
            <a:ext cx="1389960" cy="310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500" b="0" strike="noStrike" cap="small" spc="-1" baseline="33000" dirty="0">
                <a:solidFill>
                  <a:srgbClr val="FF0000"/>
                </a:solidFill>
                <a:latin typeface="Times New Roman"/>
                <a:ea typeface="Times New Roman"/>
              </a:rPr>
              <a:t>‡</a:t>
            </a:r>
            <a:r>
              <a:rPr lang="en-US" sz="1000" b="0" u="sng" strike="noStrike" spc="-1" dirty="0">
                <a:solidFill>
                  <a:srgbClr val="0000FF"/>
                </a:solidFill>
                <a:uFillTx/>
                <a:latin typeface="Arial"/>
                <a:ea typeface="Times New Roman"/>
                <a:hlinkClick r:id="rId2"/>
              </a:rPr>
              <a:t>siddharth@phy.hr</a:t>
            </a:r>
            <a:r>
              <a:rPr lang="en-US" sz="1000" b="0" strike="noStrike" spc="-1" dirty="0">
                <a:solidFill>
                  <a:srgbClr val="FF0000"/>
                </a:solidFill>
                <a:latin typeface="Arial"/>
                <a:ea typeface="Times New Roman"/>
              </a:rPr>
              <a:t> </a:t>
            </a:r>
            <a:endParaRPr lang="en-US" sz="1000" b="0" strike="noStrike" spc="-1" dirty="0">
              <a:latin typeface="Arial"/>
            </a:endParaRPr>
          </a:p>
        </p:txBody>
      </p:sp>
      <p:sp>
        <p:nvSpPr>
          <p:cNvPr id="84" name="CustomShape 6"/>
          <p:cNvSpPr/>
          <p:nvPr/>
        </p:nvSpPr>
        <p:spPr>
          <a:xfrm>
            <a:off x="9947520" y="5176080"/>
            <a:ext cx="86040" cy="396360"/>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sp>
      <p:sp>
        <p:nvSpPr>
          <p:cNvPr id="85" name="CustomShape 7"/>
          <p:cNvSpPr/>
          <p:nvPr/>
        </p:nvSpPr>
        <p:spPr>
          <a:xfrm>
            <a:off x="9947520" y="4204080"/>
            <a:ext cx="86040" cy="396360"/>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sp>
      <p:sp>
        <p:nvSpPr>
          <p:cNvPr id="2" name="Rectangle 1">
            <a:extLst>
              <a:ext uri="{FF2B5EF4-FFF2-40B4-BE49-F238E27FC236}">
                <a16:creationId xmlns:a16="http://schemas.microsoft.com/office/drawing/2014/main" id="{805997B8-9494-3693-246D-2E24020CACEA}"/>
              </a:ext>
            </a:extLst>
          </p:cNvPr>
          <p:cNvSpPr/>
          <p:nvPr/>
        </p:nvSpPr>
        <p:spPr>
          <a:xfrm>
            <a:off x="327727" y="401123"/>
            <a:ext cx="631179" cy="7155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86"/>
          <p:cNvPicPr/>
          <p:nvPr/>
        </p:nvPicPr>
        <p:blipFill>
          <a:blip r:embed="rId3"/>
          <a:stretch/>
        </p:blipFill>
        <p:spPr>
          <a:xfrm>
            <a:off x="376280" y="401123"/>
            <a:ext cx="529751" cy="715578"/>
          </a:xfrm>
          <a:prstGeom prst="rect">
            <a:avLst/>
          </a:prstGeom>
          <a:ln>
            <a:noFill/>
          </a:ln>
        </p:spPr>
      </p:pic>
      <p:pic>
        <p:nvPicPr>
          <p:cNvPr id="80" name="Google Shape;251;p1" descr="Shape&#10;&#10;Description automatically generated"/>
          <p:cNvPicPr/>
          <p:nvPr/>
        </p:nvPicPr>
        <p:blipFill>
          <a:blip r:embed="rId4"/>
          <a:stretch/>
        </p:blipFill>
        <p:spPr>
          <a:xfrm>
            <a:off x="9014527" y="401122"/>
            <a:ext cx="783654" cy="715579"/>
          </a:xfrm>
          <a:prstGeom prst="rect">
            <a:avLst/>
          </a:prstGeom>
          <a:ln>
            <a:noFill/>
          </a:ln>
        </p:spPr>
      </p:pic>
      <p:sp>
        <p:nvSpPr>
          <p:cNvPr id="3" name="TextBox 2">
            <a:extLst>
              <a:ext uri="{FF2B5EF4-FFF2-40B4-BE49-F238E27FC236}">
                <a16:creationId xmlns:a16="http://schemas.microsoft.com/office/drawing/2014/main" id="{78CCE29E-4C8D-62A9-7E68-2AC8B7959F53}"/>
              </a:ext>
            </a:extLst>
          </p:cNvPr>
          <p:cNvSpPr txBox="1"/>
          <p:nvPr/>
        </p:nvSpPr>
        <p:spPr>
          <a:xfrm>
            <a:off x="8572985" y="5386404"/>
            <a:ext cx="2118360" cy="276999"/>
          </a:xfrm>
          <a:prstGeom prst="rect">
            <a:avLst/>
          </a:prstGeom>
          <a:noFill/>
        </p:spPr>
        <p:txBody>
          <a:bodyPr wrap="square" rtlCol="0">
            <a:spAutoFit/>
          </a:bodyPr>
          <a:lstStyle/>
          <a:p>
            <a:r>
              <a:rPr lang="en-GB" sz="1200" dirty="0"/>
              <a:t>13-Jul-2022, Krakow</a:t>
            </a:r>
          </a:p>
        </p:txBody>
      </p:sp>
      <p:sp>
        <p:nvSpPr>
          <p:cNvPr id="13" name="TextBox 12">
            <a:extLst>
              <a:ext uri="{FF2B5EF4-FFF2-40B4-BE49-F238E27FC236}">
                <a16:creationId xmlns:a16="http://schemas.microsoft.com/office/drawing/2014/main" id="{477DA794-8CC3-0FF5-869B-F31B38FD131C}"/>
              </a:ext>
            </a:extLst>
          </p:cNvPr>
          <p:cNvSpPr txBox="1"/>
          <p:nvPr/>
        </p:nvSpPr>
        <p:spPr>
          <a:xfrm>
            <a:off x="5" y="5401187"/>
            <a:ext cx="10080624" cy="261610"/>
          </a:xfrm>
          <a:prstGeom prst="rect">
            <a:avLst/>
          </a:prstGeom>
          <a:noFill/>
        </p:spPr>
        <p:txBody>
          <a:bodyPr wrap="square">
            <a:spAutoFit/>
          </a:bodyPr>
          <a:lstStyle/>
          <a:p>
            <a:pPr algn="ctr">
              <a:lnSpc>
                <a:spcPct val="100000"/>
              </a:lnSpc>
            </a:pPr>
            <a:r>
              <a:rPr lang="en-US" sz="1100" b="1" strike="noStrike" spc="-1" dirty="0">
                <a:solidFill>
                  <a:srgbClr val="FF0000"/>
                </a:solidFill>
                <a:latin typeface="Times New Roman" panose="02020603050405020304" pitchFamily="18" charset="0"/>
                <a:ea typeface="DejaVu Sans"/>
                <a:cs typeface="Times New Roman" panose="02020603050405020304" pitchFamily="18" charset="0"/>
              </a:rPr>
              <a:t>4</a:t>
            </a:r>
            <a:r>
              <a:rPr lang="en-US" sz="1100" b="1" spc="-1" baseline="30000" dirty="0">
                <a:solidFill>
                  <a:srgbClr val="FF0000"/>
                </a:solidFill>
                <a:latin typeface="Times New Roman" panose="02020603050405020304" pitchFamily="18" charset="0"/>
                <a:ea typeface="DejaVu Sans"/>
                <a:cs typeface="Times New Roman" panose="02020603050405020304" pitchFamily="18" charset="0"/>
              </a:rPr>
              <a:t>th</a:t>
            </a:r>
            <a:r>
              <a:rPr lang="en-US" sz="1100" b="1" spc="-1" baseline="14000000" dirty="0">
                <a:solidFill>
                  <a:srgbClr val="FF0000"/>
                </a:solidFill>
                <a:latin typeface="Times New Roman" panose="02020603050405020304" pitchFamily="18" charset="0"/>
                <a:ea typeface="DejaVu Sans"/>
                <a:cs typeface="Times New Roman" panose="02020603050405020304" pitchFamily="18" charset="0"/>
              </a:rPr>
              <a:t> </a:t>
            </a:r>
            <a:r>
              <a:rPr lang="en-US" sz="1100" b="1" strike="noStrike" spc="-1" dirty="0">
                <a:solidFill>
                  <a:srgbClr val="FF0000"/>
                </a:solidFill>
                <a:latin typeface="Times New Roman" panose="02020603050405020304" pitchFamily="18" charset="0"/>
                <a:ea typeface="DejaVu Sans"/>
                <a:cs typeface="Times New Roman" panose="02020603050405020304" pitchFamily="18" charset="0"/>
              </a:rPr>
              <a:t>Jagiellonian Symposium on Advances in Particle Physics and Medicine</a:t>
            </a:r>
            <a:endParaRPr lang="en-US" sz="1100" b="1" strike="noStrike" spc="-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 name="Picture 301"/>
          <p:cNvPicPr/>
          <p:nvPr/>
        </p:nvPicPr>
        <p:blipFill>
          <a:blip r:embed="rId2">
            <a:alphaModFix amt="60000"/>
          </a:blip>
          <a:stretch/>
        </p:blipFill>
        <p:spPr>
          <a:xfrm>
            <a:off x="4937760" y="0"/>
            <a:ext cx="5139720" cy="5664240"/>
          </a:xfrm>
          <a:prstGeom prst="rect">
            <a:avLst/>
          </a:prstGeom>
          <a:ln>
            <a:noFill/>
          </a:ln>
        </p:spPr>
      </p:pic>
      <p:sp>
        <p:nvSpPr>
          <p:cNvPr id="303" name="CustomShape 1"/>
          <p:cNvSpPr/>
          <p:nvPr/>
        </p:nvSpPr>
        <p:spPr>
          <a:xfrm>
            <a:off x="182880" y="202320"/>
            <a:ext cx="8773200" cy="452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2200" b="1" strike="noStrike" spc="-1">
                <a:solidFill>
                  <a:srgbClr val="0277BD"/>
                </a:solidFill>
                <a:latin typeface="Comfortaa"/>
                <a:ea typeface="DejaVu Sans"/>
              </a:rPr>
              <a:t>Comparison of </a:t>
            </a:r>
            <a:r>
              <a:rPr lang="en-US" sz="2200" b="1" strike="noStrike" spc="-1">
                <a:solidFill>
                  <a:srgbClr val="0277BD"/>
                </a:solidFill>
                <a:latin typeface="Times New Roman"/>
                <a:ea typeface="Times New Roman"/>
              </a:rPr>
              <a:t>μ</a:t>
            </a:r>
            <a:r>
              <a:rPr lang="en-US" sz="2200" b="1" strike="noStrike" spc="-1">
                <a:solidFill>
                  <a:srgbClr val="0277BD"/>
                </a:solidFill>
                <a:latin typeface="Comfortaa"/>
                <a:ea typeface="Times New Roman"/>
              </a:rPr>
              <a:t> vs </a:t>
            </a:r>
            <a:r>
              <a:rPr lang="en-US" sz="2200" b="1" strike="noStrike" spc="-1">
                <a:solidFill>
                  <a:srgbClr val="0277BD"/>
                </a:solidFill>
                <a:latin typeface="Arial"/>
                <a:ea typeface="Arial"/>
              </a:rPr>
              <a:t>Δ</a:t>
            </a:r>
            <a:r>
              <a:rPr lang="en-US" sz="2200" b="1" strike="noStrike" spc="-1">
                <a:solidFill>
                  <a:srgbClr val="0277BD"/>
                </a:solidFill>
                <a:latin typeface="Times New Roman"/>
                <a:ea typeface="Times New Roman"/>
              </a:rPr>
              <a:t>φ</a:t>
            </a:r>
            <a:r>
              <a:rPr lang="en-US" sz="2200" b="1" strike="noStrike" spc="-1">
                <a:solidFill>
                  <a:srgbClr val="0277BD"/>
                </a:solidFill>
                <a:latin typeface="Comfortaa"/>
                <a:ea typeface="Times New Roman"/>
              </a:rPr>
              <a:t> among modules at different scattering angles</a:t>
            </a:r>
            <a:r>
              <a:rPr lang="en-US" sz="2200" b="1" strike="noStrike" spc="-1">
                <a:solidFill>
                  <a:srgbClr val="0277BD"/>
                </a:solidFill>
                <a:latin typeface="Comfortaa"/>
                <a:ea typeface="DejaVu Sans"/>
              </a:rPr>
              <a:t>  </a:t>
            </a:r>
            <a:endParaRPr lang="en-US" sz="2200" b="0" strike="noStrike" spc="-1">
              <a:latin typeface="Arial"/>
            </a:endParaRPr>
          </a:p>
        </p:txBody>
      </p:sp>
      <p:pic>
        <p:nvPicPr>
          <p:cNvPr id="304" name="Picture 303"/>
          <p:cNvPicPr/>
          <p:nvPr/>
        </p:nvPicPr>
        <p:blipFill>
          <a:blip r:embed="rId3"/>
          <a:srcRect t="1058"/>
          <a:stretch/>
        </p:blipFill>
        <p:spPr>
          <a:xfrm>
            <a:off x="3589020" y="1057710"/>
            <a:ext cx="3215006" cy="2767530"/>
          </a:xfrm>
          <a:prstGeom prst="rect">
            <a:avLst/>
          </a:prstGeom>
          <a:ln>
            <a:noFill/>
          </a:ln>
        </p:spPr>
      </p:pic>
      <p:pic>
        <p:nvPicPr>
          <p:cNvPr id="305" name="Picture 304"/>
          <p:cNvPicPr/>
          <p:nvPr/>
        </p:nvPicPr>
        <p:blipFill>
          <a:blip r:embed="rId4"/>
          <a:stretch/>
        </p:blipFill>
        <p:spPr>
          <a:xfrm>
            <a:off x="6804026" y="1057710"/>
            <a:ext cx="3160774" cy="2767530"/>
          </a:xfrm>
          <a:prstGeom prst="rect">
            <a:avLst/>
          </a:prstGeom>
          <a:ln>
            <a:noFill/>
          </a:ln>
        </p:spPr>
      </p:pic>
      <p:sp>
        <p:nvSpPr>
          <p:cNvPr id="306" name="CustomShape 2"/>
          <p:cNvSpPr/>
          <p:nvPr/>
        </p:nvSpPr>
        <p:spPr>
          <a:xfrm>
            <a:off x="182880" y="1097280"/>
            <a:ext cx="3093720" cy="3328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50000"/>
              </a:lnSpc>
            </a:pPr>
            <a:endParaRPr lang="en-US" sz="1200" b="0" strike="noStrike" spc="-1" dirty="0">
              <a:latin typeface="Arial"/>
            </a:endParaRPr>
          </a:p>
          <a:p>
            <a:pPr>
              <a:lnSpc>
                <a:spcPct val="150000"/>
              </a:lnSpc>
            </a:pPr>
            <a:r>
              <a:rPr lang="en-US" sz="1200" b="0" strike="noStrike" spc="-1" dirty="0">
                <a:solidFill>
                  <a:srgbClr val="000000"/>
                </a:solidFill>
                <a:latin typeface="Comfortaa"/>
                <a:ea typeface="Noto Sans CJK SC"/>
              </a:rPr>
              <a:t>We compared the polarimetric performance </a:t>
            </a:r>
            <a:r>
              <a:rPr lang="en-US" sz="1200" b="1" strike="noStrike" spc="-1" dirty="0">
                <a:solidFill>
                  <a:srgbClr val="000000"/>
                </a:solidFill>
                <a:latin typeface="Comfortaa"/>
                <a:ea typeface="Times New Roman"/>
              </a:rPr>
              <a:t>μ</a:t>
            </a:r>
            <a:r>
              <a:rPr lang="en-US" sz="1200" b="0" strike="noStrike" spc="-1" dirty="0">
                <a:solidFill>
                  <a:srgbClr val="000000"/>
                </a:solidFill>
                <a:latin typeface="Comfortaa"/>
                <a:ea typeface="Noto Sans CJK SC"/>
              </a:rPr>
              <a:t>  of individual detectors with azimuthal resolution &lt;</a:t>
            </a:r>
            <a:r>
              <a:rPr lang="en-US" sz="1200" b="1" strike="noStrike" spc="-1" dirty="0" err="1">
                <a:solidFill>
                  <a:srgbClr val="000000"/>
                </a:solidFill>
                <a:latin typeface="Arial"/>
                <a:ea typeface="Arial"/>
              </a:rPr>
              <a:t>Δ</a:t>
            </a:r>
            <a:r>
              <a:rPr lang="en-US" sz="1200" b="1" strike="noStrike" spc="-1" dirty="0" err="1">
                <a:solidFill>
                  <a:srgbClr val="000000"/>
                </a:solidFill>
                <a:latin typeface="Times New Roman"/>
                <a:ea typeface="Times New Roman"/>
              </a:rPr>
              <a:t>φ</a:t>
            </a:r>
            <a:r>
              <a:rPr lang="en-US" sz="1200" b="1" strike="noStrike" spc="-1" dirty="0">
                <a:solidFill>
                  <a:srgbClr val="000000"/>
                </a:solidFill>
                <a:latin typeface="Times New Roman"/>
                <a:ea typeface="Times New Roman"/>
              </a:rPr>
              <a:t>&gt;</a:t>
            </a:r>
            <a:r>
              <a:rPr lang="en-US" sz="1200" b="0" strike="noStrike" spc="-1" dirty="0">
                <a:solidFill>
                  <a:srgbClr val="000000"/>
                </a:solidFill>
                <a:latin typeface="Comfortaa"/>
                <a:ea typeface="Times New Roman"/>
              </a:rPr>
              <a:t> at different angular ranges. </a:t>
            </a:r>
            <a:endParaRPr lang="en-US" sz="1200" b="0" strike="noStrike" spc="-1" dirty="0">
              <a:latin typeface="Arial"/>
            </a:endParaRPr>
          </a:p>
          <a:p>
            <a:pPr>
              <a:lnSpc>
                <a:spcPct val="150000"/>
              </a:lnSpc>
            </a:pPr>
            <a:endParaRPr lang="en-US" sz="1200" b="0" strike="noStrike" spc="-1" dirty="0">
              <a:latin typeface="Arial"/>
            </a:endParaRPr>
          </a:p>
          <a:p>
            <a:pPr>
              <a:lnSpc>
                <a:spcPct val="150000"/>
              </a:lnSpc>
            </a:pPr>
            <a:endParaRPr lang="en-US" sz="1200" b="0" strike="noStrike" spc="-1" dirty="0">
              <a:latin typeface="Arial"/>
            </a:endParaRPr>
          </a:p>
          <a:p>
            <a:pPr>
              <a:lnSpc>
                <a:spcPct val="150000"/>
              </a:lnSpc>
            </a:pPr>
            <a:endParaRPr lang="en-US" sz="1200" b="0" strike="noStrike" spc="-1" dirty="0">
              <a:latin typeface="Arial"/>
            </a:endParaRPr>
          </a:p>
          <a:p>
            <a:pPr>
              <a:lnSpc>
                <a:spcPct val="150000"/>
              </a:lnSpc>
            </a:pPr>
            <a:endParaRPr lang="en-US" sz="1200" b="0" strike="noStrike" spc="-1" dirty="0">
              <a:latin typeface="Arial"/>
            </a:endParaRPr>
          </a:p>
        </p:txBody>
      </p:sp>
      <p:sp>
        <p:nvSpPr>
          <p:cNvPr id="307" name="CustomShape 3"/>
          <p:cNvSpPr/>
          <p:nvPr/>
        </p:nvSpPr>
        <p:spPr>
          <a:xfrm>
            <a:off x="4986720" y="3591109"/>
            <a:ext cx="934614" cy="269687"/>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200" b="0" strike="noStrike" spc="-1" dirty="0">
                <a:solidFill>
                  <a:srgbClr val="000000"/>
                </a:solidFill>
                <a:latin typeface="Arial"/>
                <a:ea typeface="Arial"/>
              </a:rPr>
              <a:t>&lt;</a:t>
            </a:r>
            <a:r>
              <a:rPr lang="en-US" sz="1200" b="0" strike="noStrike" spc="-1" dirty="0" err="1">
                <a:solidFill>
                  <a:srgbClr val="000000"/>
                </a:solidFill>
                <a:latin typeface="Arial"/>
                <a:ea typeface="Arial"/>
              </a:rPr>
              <a:t>Δ</a:t>
            </a:r>
            <a:r>
              <a:rPr lang="en-US" sz="1200" b="0" strike="noStrike" spc="-1" dirty="0" err="1">
                <a:solidFill>
                  <a:srgbClr val="000000"/>
                </a:solidFill>
                <a:latin typeface="Times New Roman"/>
                <a:ea typeface="Times New Roman"/>
              </a:rPr>
              <a:t>φ</a:t>
            </a:r>
            <a:r>
              <a:rPr lang="en-US" sz="1200" b="0" strike="noStrike" spc="-1" dirty="0">
                <a:solidFill>
                  <a:srgbClr val="000000"/>
                </a:solidFill>
                <a:latin typeface="Arial"/>
                <a:ea typeface="Times New Roman"/>
              </a:rPr>
              <a:t>&gt;</a:t>
            </a:r>
            <a:r>
              <a:rPr lang="en-US" sz="1200" b="0" strike="noStrike" spc="-1" baseline="33000" dirty="0">
                <a:solidFill>
                  <a:srgbClr val="000000"/>
                </a:solidFill>
                <a:latin typeface="Arial"/>
                <a:ea typeface="Times New Roman"/>
              </a:rPr>
              <a:t>o</a:t>
            </a:r>
            <a:endParaRPr lang="en-US" sz="1200" b="0" strike="noStrike" spc="-1" dirty="0">
              <a:latin typeface="Arial"/>
            </a:endParaRPr>
          </a:p>
        </p:txBody>
      </p:sp>
      <p:sp>
        <p:nvSpPr>
          <p:cNvPr id="308" name="CustomShape 4"/>
          <p:cNvSpPr/>
          <p:nvPr/>
        </p:nvSpPr>
        <p:spPr>
          <a:xfrm>
            <a:off x="8216685" y="3528060"/>
            <a:ext cx="809835" cy="307735"/>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100" b="0" strike="noStrike" spc="-1" dirty="0">
                <a:solidFill>
                  <a:srgbClr val="000000"/>
                </a:solidFill>
                <a:latin typeface="Arial"/>
                <a:ea typeface="Arial"/>
              </a:rPr>
              <a:t>&lt;</a:t>
            </a:r>
            <a:r>
              <a:rPr lang="en-US" sz="1100" b="0" strike="noStrike" spc="-1" dirty="0" err="1">
                <a:solidFill>
                  <a:srgbClr val="000000"/>
                </a:solidFill>
                <a:latin typeface="Arial"/>
                <a:ea typeface="Arial"/>
              </a:rPr>
              <a:t>Δ</a:t>
            </a:r>
            <a:r>
              <a:rPr lang="en-US" sz="1100" b="0" strike="noStrike" spc="-1" dirty="0" err="1">
                <a:solidFill>
                  <a:srgbClr val="000000"/>
                </a:solidFill>
                <a:latin typeface="Times New Roman"/>
                <a:ea typeface="Times New Roman"/>
              </a:rPr>
              <a:t>φ</a:t>
            </a:r>
            <a:r>
              <a:rPr lang="en-US" sz="1100" b="0" strike="noStrike" spc="-1" dirty="0">
                <a:solidFill>
                  <a:srgbClr val="000000"/>
                </a:solidFill>
                <a:latin typeface="Arial"/>
                <a:ea typeface="Times New Roman"/>
              </a:rPr>
              <a:t>&gt;</a:t>
            </a:r>
            <a:r>
              <a:rPr lang="en-US" sz="1100" b="0" strike="noStrike" spc="-1" baseline="33000" dirty="0">
                <a:solidFill>
                  <a:srgbClr val="000000"/>
                </a:solidFill>
                <a:latin typeface="Arial"/>
                <a:ea typeface="Times New Roman"/>
              </a:rPr>
              <a:t>o</a:t>
            </a:r>
            <a:endParaRPr lang="en-US" sz="1100" b="0" strike="noStrike" spc="-1" dirty="0">
              <a:latin typeface="Arial"/>
            </a:endParaRPr>
          </a:p>
        </p:txBody>
      </p:sp>
      <p:sp>
        <p:nvSpPr>
          <p:cNvPr id="309" name="CustomShape 5"/>
          <p:cNvSpPr/>
          <p:nvPr/>
        </p:nvSpPr>
        <p:spPr>
          <a:xfrm>
            <a:off x="9632160" y="5243760"/>
            <a:ext cx="514800" cy="424440"/>
          </a:xfrm>
          <a:prstGeom prst="rect">
            <a:avLst/>
          </a:prstGeom>
          <a:noFill/>
          <a:ln>
            <a:noFill/>
          </a:ln>
        </p:spPr>
        <p:style>
          <a:lnRef idx="0">
            <a:scrgbClr r="0" g="0" b="0"/>
          </a:lnRef>
          <a:fillRef idx="0">
            <a:scrgbClr r="0" g="0" b="0"/>
          </a:fillRef>
          <a:effectRef idx="0">
            <a:scrgbClr r="0" g="0" b="0"/>
          </a:effectRef>
          <a:fontRef idx="minor"/>
        </p:style>
      </p:sp>
      <p:sp>
        <p:nvSpPr>
          <p:cNvPr id="310" name="CustomShape 6"/>
          <p:cNvSpPr/>
          <p:nvPr/>
        </p:nvSpPr>
        <p:spPr>
          <a:xfrm>
            <a:off x="4348920" y="4083060"/>
            <a:ext cx="5173920" cy="508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15000"/>
              </a:lnSpc>
              <a:spcBef>
                <a:spcPts val="567"/>
              </a:spcBef>
              <a:spcAft>
                <a:spcPts val="567"/>
              </a:spcAft>
            </a:pPr>
            <a:r>
              <a:rPr lang="en-US" sz="1000" b="0" strike="noStrike" spc="-1" dirty="0">
                <a:solidFill>
                  <a:srgbClr val="000000"/>
                </a:solidFill>
                <a:latin typeface="Comfortaa"/>
                <a:ea typeface="Noto Sans CJK SC"/>
              </a:rPr>
              <a:t>Fig. 7. Comparison of modulation (%) vs azimuthal resolution &lt;</a:t>
            </a:r>
            <a:r>
              <a:rPr lang="en-US" sz="1000" b="0" strike="noStrike" spc="-1" dirty="0" err="1">
                <a:solidFill>
                  <a:srgbClr val="000000"/>
                </a:solidFill>
                <a:latin typeface="Comfortaa"/>
                <a:ea typeface="Arial"/>
              </a:rPr>
              <a:t>Δ</a:t>
            </a:r>
            <a:r>
              <a:rPr lang="en-US" sz="1000" b="0" strike="noStrike" spc="-1" dirty="0" err="1">
                <a:solidFill>
                  <a:srgbClr val="000000"/>
                </a:solidFill>
                <a:latin typeface="Comfortaa"/>
                <a:ea typeface="Times New Roman"/>
              </a:rPr>
              <a:t>φ</a:t>
            </a:r>
            <a:r>
              <a:rPr lang="en-US" sz="1000" b="0" strike="noStrike" spc="-1" dirty="0">
                <a:solidFill>
                  <a:srgbClr val="000000"/>
                </a:solidFill>
                <a:latin typeface="Comfortaa"/>
                <a:ea typeface="Noto Sans CJK SC"/>
              </a:rPr>
              <a:t>&gt; for all detectors at angular ranges (a)  </a:t>
            </a:r>
            <a:r>
              <a:rPr lang="en-US" sz="1000" b="1" strike="noStrike" spc="-1" dirty="0">
                <a:solidFill>
                  <a:srgbClr val="000000"/>
                </a:solidFill>
                <a:latin typeface="Comfortaa"/>
                <a:ea typeface="Noto Sans CJK SC"/>
              </a:rPr>
              <a:t>72</a:t>
            </a:r>
            <a:r>
              <a:rPr lang="en-US" sz="1000" b="1" strike="noStrike" spc="-1" baseline="33000" dirty="0">
                <a:solidFill>
                  <a:srgbClr val="000000"/>
                </a:solidFill>
                <a:latin typeface="Comfortaa"/>
                <a:ea typeface="Noto Sans CJK SC"/>
              </a:rPr>
              <a:t>o</a:t>
            </a:r>
            <a:r>
              <a:rPr lang="en-US" sz="1000" b="1" strike="noStrike" spc="-1" dirty="0">
                <a:solidFill>
                  <a:srgbClr val="000000"/>
                </a:solidFill>
                <a:latin typeface="Comfortaa"/>
                <a:ea typeface="Noto Sans CJK SC"/>
              </a:rPr>
              <a:t> &lt; 𝜃</a:t>
            </a:r>
            <a:r>
              <a:rPr lang="en-US" sz="1000" b="1" strike="noStrike" spc="-1" baseline="-33000" dirty="0">
                <a:solidFill>
                  <a:srgbClr val="000000"/>
                </a:solidFill>
                <a:latin typeface="Comfortaa"/>
                <a:ea typeface="Noto Sans CJK SC"/>
              </a:rPr>
              <a:t>1,2</a:t>
            </a:r>
            <a:r>
              <a:rPr lang="en-US" sz="1000" b="1" strike="noStrike" spc="-1" dirty="0">
                <a:solidFill>
                  <a:srgbClr val="000000"/>
                </a:solidFill>
                <a:latin typeface="Comfortaa"/>
                <a:ea typeface="Noto Sans CJK SC"/>
              </a:rPr>
              <a:t> &lt; 92</a:t>
            </a:r>
            <a:r>
              <a:rPr lang="en-US" sz="1000" b="1" strike="noStrike" spc="-1" baseline="33000" dirty="0">
                <a:solidFill>
                  <a:srgbClr val="000000"/>
                </a:solidFill>
                <a:latin typeface="Comfortaa"/>
                <a:ea typeface="Noto Sans CJK SC"/>
              </a:rPr>
              <a:t>o </a:t>
            </a:r>
            <a:r>
              <a:rPr lang="en-US" sz="1000" b="1" strike="noStrike" spc="-1" dirty="0">
                <a:solidFill>
                  <a:srgbClr val="000000"/>
                </a:solidFill>
                <a:latin typeface="Comfortaa"/>
                <a:ea typeface="Noto Sans CJK SC"/>
              </a:rPr>
              <a:t>and</a:t>
            </a:r>
            <a:r>
              <a:rPr lang="en-US" sz="1000" strike="noStrike" spc="-1" dirty="0">
                <a:solidFill>
                  <a:srgbClr val="000000"/>
                </a:solidFill>
                <a:latin typeface="Comfortaa"/>
                <a:ea typeface="Noto Sans CJK SC"/>
              </a:rPr>
              <a:t> (b) </a:t>
            </a:r>
            <a:r>
              <a:rPr lang="en-US" sz="1000" b="1" strike="noStrike" spc="-1" dirty="0">
                <a:solidFill>
                  <a:srgbClr val="000000"/>
                </a:solidFill>
                <a:latin typeface="Comfortaa"/>
                <a:ea typeface="Noto Sans CJK SC"/>
              </a:rPr>
              <a:t>77</a:t>
            </a:r>
            <a:r>
              <a:rPr lang="en-US" sz="1000" b="1" strike="noStrike" spc="-1" baseline="33000" dirty="0">
                <a:solidFill>
                  <a:srgbClr val="000000"/>
                </a:solidFill>
                <a:latin typeface="Comfortaa"/>
                <a:ea typeface="Noto Sans CJK SC"/>
              </a:rPr>
              <a:t>o</a:t>
            </a:r>
            <a:r>
              <a:rPr lang="en-US" sz="1000" b="1" strike="noStrike" spc="-1" dirty="0">
                <a:solidFill>
                  <a:srgbClr val="000000"/>
                </a:solidFill>
                <a:latin typeface="Comfortaa"/>
                <a:ea typeface="Noto Sans CJK SC"/>
              </a:rPr>
              <a:t> &lt; 𝜃</a:t>
            </a:r>
            <a:r>
              <a:rPr lang="en-US" sz="1000" b="1" strike="noStrike" spc="-1" baseline="-33000" dirty="0">
                <a:solidFill>
                  <a:srgbClr val="000000"/>
                </a:solidFill>
                <a:latin typeface="Comfortaa"/>
                <a:ea typeface="Noto Sans CJK SC"/>
              </a:rPr>
              <a:t>1,2</a:t>
            </a:r>
            <a:r>
              <a:rPr lang="en-US" sz="1000" b="1" strike="noStrike" spc="-1" dirty="0">
                <a:solidFill>
                  <a:srgbClr val="000000"/>
                </a:solidFill>
                <a:latin typeface="Comfortaa"/>
                <a:ea typeface="Noto Sans CJK SC"/>
              </a:rPr>
              <a:t> &lt; 87</a:t>
            </a:r>
            <a:r>
              <a:rPr lang="en-US" sz="1000" b="1" strike="noStrike" spc="-1" baseline="33000" dirty="0">
                <a:solidFill>
                  <a:srgbClr val="000000"/>
                </a:solidFill>
                <a:latin typeface="Comfortaa"/>
                <a:ea typeface="Noto Sans CJK SC"/>
              </a:rPr>
              <a:t>o</a:t>
            </a:r>
            <a:endParaRPr lang="en-US" sz="1000" b="0" strike="noStrike" spc="-1" dirty="0">
              <a:latin typeface="Arial"/>
            </a:endParaRPr>
          </a:p>
        </p:txBody>
      </p:sp>
      <p:sp>
        <p:nvSpPr>
          <p:cNvPr id="311" name="CustomShape 7"/>
          <p:cNvSpPr/>
          <p:nvPr/>
        </p:nvSpPr>
        <p:spPr>
          <a:xfrm>
            <a:off x="4068120" y="3169766"/>
            <a:ext cx="400446" cy="18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000" b="0" strike="noStrike" spc="-1" dirty="0">
                <a:solidFill>
                  <a:srgbClr val="000000"/>
                </a:solidFill>
                <a:latin typeface="Comfortaa"/>
                <a:ea typeface="DejaVu Sans"/>
              </a:rPr>
              <a:t>(a)</a:t>
            </a:r>
            <a:endParaRPr lang="en-US" sz="1000" b="0" strike="noStrike" spc="-1" dirty="0">
              <a:latin typeface="Arial"/>
            </a:endParaRPr>
          </a:p>
        </p:txBody>
      </p:sp>
      <p:sp>
        <p:nvSpPr>
          <p:cNvPr id="312" name="CustomShape 8"/>
          <p:cNvSpPr/>
          <p:nvPr/>
        </p:nvSpPr>
        <p:spPr>
          <a:xfrm>
            <a:off x="7283126" y="3169766"/>
            <a:ext cx="403592" cy="18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000" b="0" strike="noStrike" spc="-1" dirty="0">
                <a:solidFill>
                  <a:srgbClr val="000000"/>
                </a:solidFill>
                <a:latin typeface="Comfortaa"/>
                <a:ea typeface="DejaVu Sans"/>
              </a:rPr>
              <a:t>(b)</a:t>
            </a:r>
            <a:endParaRPr lang="en-US" sz="1000" b="0" strike="noStrike" spc="-1" dirty="0">
              <a:latin typeface="Arial"/>
            </a:endParaRPr>
          </a:p>
        </p:txBody>
      </p:sp>
      <p:grpSp>
        <p:nvGrpSpPr>
          <p:cNvPr id="16" name="Group 13">
            <a:extLst>
              <a:ext uri="{FF2B5EF4-FFF2-40B4-BE49-F238E27FC236}">
                <a16:creationId xmlns:a16="http://schemas.microsoft.com/office/drawing/2014/main" id="{F4DC9C2E-69C9-B9DF-20AA-94196418997E}"/>
              </a:ext>
            </a:extLst>
          </p:cNvPr>
          <p:cNvGrpSpPr/>
          <p:nvPr/>
        </p:nvGrpSpPr>
        <p:grpSpPr>
          <a:xfrm>
            <a:off x="2339" y="5368869"/>
            <a:ext cx="10146960" cy="424440"/>
            <a:chOff x="0" y="5392440"/>
            <a:chExt cx="10146960" cy="424440"/>
          </a:xfrm>
        </p:grpSpPr>
        <p:sp>
          <p:nvSpPr>
            <p:cNvPr id="17" name="CustomShape 14">
              <a:extLst>
                <a:ext uri="{FF2B5EF4-FFF2-40B4-BE49-F238E27FC236}">
                  <a16:creationId xmlns:a16="http://schemas.microsoft.com/office/drawing/2014/main" id="{ED4FA3A8-4503-8FF4-8C42-199DA6186DCE}"/>
                </a:ext>
              </a:extLst>
            </p:cNvPr>
            <p:cNvSpPr/>
            <p:nvPr/>
          </p:nvSpPr>
          <p:spPr>
            <a:xfrm>
              <a:off x="0" y="5491080"/>
              <a:ext cx="10074600" cy="207000"/>
            </a:xfrm>
            <a:prstGeom prst="rect">
              <a:avLst/>
            </a:prstGeom>
            <a:solidFill>
              <a:srgbClr val="9FA8DA"/>
            </a:solid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800" b="0" strike="noStrike" spc="-1" dirty="0">
                  <a:solidFill>
                    <a:srgbClr val="000000"/>
                  </a:solidFill>
                  <a:latin typeface="Arial"/>
                  <a:ea typeface="DejaVu Sans"/>
                </a:rPr>
                <a:t>4</a:t>
              </a:r>
              <a:r>
                <a:rPr lang="en-US" sz="800" spc="-1" baseline="30000" dirty="0">
                  <a:solidFill>
                    <a:srgbClr val="000000"/>
                  </a:solidFill>
                  <a:latin typeface="Arial"/>
                  <a:ea typeface="DejaVu Sans"/>
                </a:rPr>
                <a:t>th</a:t>
              </a:r>
              <a:r>
                <a:rPr lang="en-US" sz="800" spc="-1" baseline="14000000" dirty="0">
                  <a:solidFill>
                    <a:srgbClr val="000000"/>
                  </a:solidFill>
                  <a:latin typeface="Arial"/>
                  <a:ea typeface="DejaVu Sans"/>
                </a:rPr>
                <a:t> </a:t>
              </a:r>
              <a:r>
                <a:rPr lang="en-US" sz="800" b="0" strike="noStrike" spc="-1" dirty="0">
                  <a:solidFill>
                    <a:srgbClr val="000000"/>
                  </a:solidFill>
                  <a:latin typeface="Arial"/>
                  <a:ea typeface="DejaVu Sans"/>
                </a:rPr>
                <a:t>Jagiellonian Symposium on Advances in Particle Physics and Medicine</a:t>
              </a:r>
              <a:endParaRPr lang="en-US" sz="800" b="0" strike="noStrike" spc="-1" dirty="0">
                <a:latin typeface="Arial"/>
              </a:endParaRPr>
            </a:p>
          </p:txBody>
        </p:sp>
        <p:sp>
          <p:nvSpPr>
            <p:cNvPr id="18" name="CustomShape 15">
              <a:extLst>
                <a:ext uri="{FF2B5EF4-FFF2-40B4-BE49-F238E27FC236}">
                  <a16:creationId xmlns:a16="http://schemas.microsoft.com/office/drawing/2014/main" id="{DF1106CB-2D06-0704-3A05-DACB13DAC7E9}"/>
                </a:ext>
              </a:extLst>
            </p:cNvPr>
            <p:cNvSpPr/>
            <p:nvPr/>
          </p:nvSpPr>
          <p:spPr>
            <a:xfrm>
              <a:off x="9632160" y="5392440"/>
              <a:ext cx="514800" cy="424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fld id="{EC5A3262-2053-410D-BA20-FF04B2A98E80}" type="slidenum">
                <a:rPr lang="en-US" sz="1800" b="0" strike="noStrike" spc="-1">
                  <a:solidFill>
                    <a:srgbClr val="000000"/>
                  </a:solidFill>
                  <a:latin typeface="Times New Roman"/>
                  <a:ea typeface="DejaVu Sans"/>
                </a:rPr>
                <a:t>10</a:t>
              </a:fld>
              <a:endParaRPr lang="en-US" sz="1800" b="0" strike="noStrike" spc="-1">
                <a:latin typeface="Arial"/>
              </a:endParaRPr>
            </a:p>
          </p:txBody>
        </p:sp>
      </p:grpSp>
      <p:sp>
        <p:nvSpPr>
          <p:cNvPr id="19" name="TextBox 18">
            <a:extLst>
              <a:ext uri="{FF2B5EF4-FFF2-40B4-BE49-F238E27FC236}">
                <a16:creationId xmlns:a16="http://schemas.microsoft.com/office/drawing/2014/main" id="{FB388256-44D6-122F-F4DD-1191AC5B0781}"/>
              </a:ext>
            </a:extLst>
          </p:cNvPr>
          <p:cNvSpPr txBox="1"/>
          <p:nvPr/>
        </p:nvSpPr>
        <p:spPr>
          <a:xfrm>
            <a:off x="178301" y="2976843"/>
            <a:ext cx="3407573" cy="1556773"/>
          </a:xfrm>
          <a:prstGeom prst="rect">
            <a:avLst/>
          </a:prstGeom>
          <a:noFill/>
        </p:spPr>
        <p:txBody>
          <a:bodyPr wrap="square">
            <a:spAutoFit/>
          </a:bodyPr>
          <a:lstStyle/>
          <a:p>
            <a:pPr>
              <a:lnSpc>
                <a:spcPct val="150000"/>
              </a:lnSpc>
            </a:pPr>
            <a:r>
              <a:rPr lang="en-US" sz="1300" b="1" strike="noStrike" spc="-1" dirty="0">
                <a:solidFill>
                  <a:srgbClr val="1A237E"/>
                </a:solidFill>
                <a:latin typeface="Times New Roman" panose="02020603050405020304" pitchFamily="18" charset="0"/>
                <a:ea typeface="Times New Roman"/>
                <a:cs typeface="Times New Roman" panose="02020603050405020304" pitchFamily="18" charset="0"/>
              </a:rPr>
              <a:t>Observations – </a:t>
            </a:r>
            <a:endParaRPr lang="en-US" sz="1300" b="1" strike="noStrike" spc="-1" dirty="0">
              <a:latin typeface="Times New Roman" panose="02020603050405020304" pitchFamily="18" charset="0"/>
              <a:cs typeface="Times New Roman" panose="02020603050405020304" pitchFamily="18" charset="0"/>
            </a:endParaRPr>
          </a:p>
          <a:p>
            <a:pPr>
              <a:lnSpc>
                <a:spcPct val="150000"/>
              </a:lnSpc>
            </a:pPr>
            <a:endParaRPr lang="en-US" sz="1300" b="1" strike="noStrike" spc="-1" dirty="0">
              <a:latin typeface="Times New Roman" panose="02020603050405020304" pitchFamily="18" charset="0"/>
              <a:cs typeface="Times New Roman" panose="02020603050405020304" pitchFamily="18" charset="0"/>
            </a:endParaRPr>
          </a:p>
          <a:p>
            <a:pPr marL="5040">
              <a:lnSpc>
                <a:spcPct val="150000"/>
              </a:lnSpc>
              <a:buClr>
                <a:srgbClr val="000000"/>
              </a:buClr>
              <a:buSzPct val="45000"/>
            </a:pPr>
            <a:r>
              <a:rPr lang="en-US" sz="1300" b="1" strike="noStrike" spc="-1" dirty="0">
                <a:solidFill>
                  <a:srgbClr val="1A237E"/>
                </a:solidFill>
                <a:latin typeface="Times New Roman" panose="02020603050405020304" pitchFamily="18" charset="0"/>
                <a:ea typeface="Noto Sans CJK SC"/>
                <a:cs typeface="Times New Roman" panose="02020603050405020304" pitchFamily="18" charset="0"/>
              </a:rPr>
              <a:t>Modulation factors increases further for </a:t>
            </a:r>
          </a:p>
          <a:p>
            <a:pPr marL="5040">
              <a:lnSpc>
                <a:spcPct val="150000"/>
              </a:lnSpc>
              <a:buClr>
                <a:srgbClr val="000000"/>
              </a:buClr>
              <a:buSzPct val="45000"/>
            </a:pPr>
            <a:r>
              <a:rPr lang="en-US" sz="1300" b="1" strike="noStrike" spc="-1" dirty="0">
                <a:solidFill>
                  <a:srgbClr val="1A237E"/>
                </a:solidFill>
                <a:latin typeface="Times New Roman" panose="02020603050405020304" pitchFamily="18" charset="0"/>
                <a:ea typeface="Noto Sans CJK SC"/>
                <a:cs typeface="Times New Roman" panose="02020603050405020304" pitchFamily="18" charset="0"/>
              </a:rPr>
              <a:t>77</a:t>
            </a:r>
            <a:r>
              <a:rPr lang="en-US" sz="1300" b="1" strike="noStrike" spc="-1" baseline="33000" dirty="0">
                <a:solidFill>
                  <a:srgbClr val="1A237E"/>
                </a:solidFill>
                <a:latin typeface="Times New Roman" panose="02020603050405020304" pitchFamily="18" charset="0"/>
                <a:ea typeface="Noto Sans CJK SC"/>
                <a:cs typeface="Times New Roman" panose="02020603050405020304" pitchFamily="18" charset="0"/>
              </a:rPr>
              <a:t>o</a:t>
            </a:r>
            <a:r>
              <a:rPr lang="en-US" sz="1300" b="1" strike="noStrike" spc="-1" dirty="0">
                <a:solidFill>
                  <a:srgbClr val="1A237E"/>
                </a:solidFill>
                <a:latin typeface="Times New Roman" panose="02020603050405020304" pitchFamily="18" charset="0"/>
                <a:ea typeface="Noto Sans CJK SC"/>
                <a:cs typeface="Times New Roman" panose="02020603050405020304" pitchFamily="18" charset="0"/>
              </a:rPr>
              <a:t> &lt; 𝜃</a:t>
            </a:r>
            <a:r>
              <a:rPr lang="en-US" sz="1300" b="1" strike="noStrike" spc="-1" baseline="-33000" dirty="0">
                <a:solidFill>
                  <a:srgbClr val="1A237E"/>
                </a:solidFill>
                <a:latin typeface="Times New Roman" panose="02020603050405020304" pitchFamily="18" charset="0"/>
                <a:ea typeface="Noto Sans CJK SC"/>
                <a:cs typeface="Times New Roman" panose="02020603050405020304" pitchFamily="18" charset="0"/>
              </a:rPr>
              <a:t>1,2</a:t>
            </a:r>
            <a:r>
              <a:rPr lang="en-US" sz="1300" b="1" strike="noStrike" spc="-1" dirty="0">
                <a:solidFill>
                  <a:srgbClr val="1A237E"/>
                </a:solidFill>
                <a:latin typeface="Times New Roman" panose="02020603050405020304" pitchFamily="18" charset="0"/>
                <a:ea typeface="Noto Sans CJK SC"/>
                <a:cs typeface="Times New Roman" panose="02020603050405020304" pitchFamily="18" charset="0"/>
              </a:rPr>
              <a:t> &lt; 87</a:t>
            </a:r>
            <a:r>
              <a:rPr lang="en-US" sz="1300" b="1" strike="noStrike" spc="-1" baseline="33000" dirty="0">
                <a:solidFill>
                  <a:srgbClr val="1A237E"/>
                </a:solidFill>
                <a:latin typeface="Times New Roman" panose="02020603050405020304" pitchFamily="18" charset="0"/>
                <a:ea typeface="Noto Sans CJK SC"/>
                <a:cs typeface="Times New Roman" panose="02020603050405020304" pitchFamily="18" charset="0"/>
              </a:rPr>
              <a:t>o</a:t>
            </a:r>
            <a:r>
              <a:rPr lang="en-US" sz="1300" b="1" strike="noStrike" spc="-1" dirty="0">
                <a:solidFill>
                  <a:srgbClr val="1A237E"/>
                </a:solidFill>
                <a:latin typeface="Times New Roman" panose="02020603050405020304" pitchFamily="18" charset="0"/>
                <a:ea typeface="Noto Sans CJK SC"/>
                <a:cs typeface="Times New Roman" panose="02020603050405020304" pitchFamily="18" charset="0"/>
              </a:rPr>
              <a:t> as we select events closer to</a:t>
            </a:r>
          </a:p>
          <a:p>
            <a:pPr marL="5040">
              <a:lnSpc>
                <a:spcPct val="150000"/>
              </a:lnSpc>
              <a:buClr>
                <a:srgbClr val="000000"/>
              </a:buClr>
              <a:buSzPct val="45000"/>
            </a:pPr>
            <a:r>
              <a:rPr lang="en-US" sz="1300" b="1" strike="noStrike" spc="-1" dirty="0">
                <a:solidFill>
                  <a:srgbClr val="1A237E"/>
                </a:solidFill>
                <a:latin typeface="Times New Roman" panose="02020603050405020304" pitchFamily="18" charset="0"/>
                <a:ea typeface="Noto Sans CJK SC"/>
                <a:cs typeface="Times New Roman" panose="02020603050405020304" pitchFamily="18" charset="0"/>
              </a:rPr>
              <a:t>scattering angle 82</a:t>
            </a:r>
            <a:r>
              <a:rPr lang="en-US" sz="1300" b="1" strike="noStrike" spc="-1" baseline="33000" dirty="0">
                <a:solidFill>
                  <a:srgbClr val="1A237E"/>
                </a:solidFill>
                <a:latin typeface="Times New Roman" panose="02020603050405020304" pitchFamily="18" charset="0"/>
                <a:ea typeface="Noto Sans CJK SC"/>
                <a:cs typeface="Times New Roman" panose="02020603050405020304" pitchFamily="18" charset="0"/>
              </a:rPr>
              <a:t>o</a:t>
            </a:r>
            <a:r>
              <a:rPr lang="en-US" sz="1300" b="1" strike="noStrike" spc="-1" dirty="0">
                <a:solidFill>
                  <a:srgbClr val="1A237E"/>
                </a:solidFill>
                <a:latin typeface="Times New Roman" panose="02020603050405020304" pitchFamily="18" charset="0"/>
                <a:ea typeface="Noto Sans CJK SC"/>
                <a:cs typeface="Times New Roman" panose="02020603050405020304" pitchFamily="18" charset="0"/>
              </a:rPr>
              <a:t>.</a:t>
            </a:r>
            <a:r>
              <a:rPr lang="en-US" sz="1300" b="1" strike="noStrike" spc="-1" dirty="0">
                <a:solidFill>
                  <a:srgbClr val="1A237E"/>
                </a:solidFill>
                <a:latin typeface="Times New Roman" panose="02020603050405020304" pitchFamily="18" charset="0"/>
                <a:ea typeface="Times New Roman"/>
                <a:cs typeface="Times New Roman" panose="02020603050405020304" pitchFamily="18" charset="0"/>
              </a:rPr>
              <a:t> </a:t>
            </a:r>
            <a:endParaRPr lang="en-US" sz="1300" b="1" strike="noStrike" spc="-1"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53A3A9E5-32F8-2F19-7355-5D1B2086DFC6}"/>
              </a:ext>
            </a:extLst>
          </p:cNvPr>
          <p:cNvSpPr txBox="1"/>
          <p:nvPr/>
        </p:nvSpPr>
        <p:spPr>
          <a:xfrm>
            <a:off x="5311140" y="5082539"/>
            <a:ext cx="4769485" cy="400110"/>
          </a:xfrm>
          <a:prstGeom prst="rect">
            <a:avLst/>
          </a:prstGeom>
          <a:noFill/>
        </p:spPr>
        <p:txBody>
          <a:bodyPr wrap="square">
            <a:spAutoFit/>
          </a:bodyPr>
          <a:lstStyle/>
          <a:p>
            <a:pPr algn="just"/>
            <a:r>
              <a:rPr lang="en-GB" sz="1000" i="1" dirty="0">
                <a:solidFill>
                  <a:srgbClr val="C00000"/>
                </a:solidFill>
                <a:latin typeface="Times New Roman" panose="02020603050405020304" pitchFamily="18" charset="0"/>
                <a:cs typeface="Times New Roman" panose="02020603050405020304" pitchFamily="18" charset="0"/>
              </a:rPr>
              <a:t>[</a:t>
            </a:r>
            <a:r>
              <a:rPr lang="hr-HR" sz="1000" i="1" dirty="0">
                <a:solidFill>
                  <a:srgbClr val="C00000"/>
                </a:solidFill>
                <a:latin typeface="Times New Roman" panose="02020603050405020304" pitchFamily="18" charset="0"/>
                <a:cs typeface="Times New Roman" panose="02020603050405020304" pitchFamily="18" charset="0"/>
              </a:rPr>
              <a:t>S. Parashari et al.,“Optimization of detector modules for measuring gamma-ray polarization in PET”, </a:t>
            </a:r>
            <a:r>
              <a:rPr lang="en-US" sz="1000" i="1" dirty="0">
                <a:solidFill>
                  <a:srgbClr val="C00000"/>
                </a:solidFill>
                <a:latin typeface="Times New Roman" panose="02020603050405020304" pitchFamily="18" charset="0"/>
                <a:cs typeface="Times New Roman" panose="02020603050405020304" pitchFamily="18" charset="0"/>
              </a:rPr>
              <a:t>[Accepted in NIM A.</a:t>
            </a:r>
            <a:r>
              <a:rPr lang="hr-HR" sz="1000" i="1" dirty="0">
                <a:solidFill>
                  <a:srgbClr val="C00000"/>
                </a:solidFill>
                <a:latin typeface="Times New Roman" panose="02020603050405020304" pitchFamily="18" charset="0"/>
                <a:cs typeface="Times New Roman" panose="02020603050405020304" pitchFamily="18" charset="0"/>
              </a:rPr>
              <a:t>]</a:t>
            </a:r>
            <a:r>
              <a:rPr lang="en-GB" sz="1000" i="1" dirty="0">
                <a:solidFill>
                  <a:srgbClr val="C00000"/>
                </a:solidFill>
                <a:latin typeface="Times New Roman" panose="02020603050405020304" pitchFamily="18" charset="0"/>
                <a:cs typeface="Times New Roman" panose="02020603050405020304" pitchFamily="18" charset="0"/>
              </a:rPr>
              <a:t> </a:t>
            </a:r>
            <a:r>
              <a:rPr lang="en-GB" sz="1000" b="0" i="1" u="none" strike="noStrike" baseline="0" dirty="0">
                <a:solidFill>
                  <a:srgbClr val="C00000"/>
                </a:solidFill>
                <a:latin typeface="Times New Roman" panose="02020603050405020304" pitchFamily="18" charset="0"/>
                <a:cs typeface="Times New Roman" panose="02020603050405020304" pitchFamily="18" charset="0"/>
              </a:rPr>
              <a:t>PET”, arXiv:2205.0107]</a:t>
            </a:r>
            <a:endParaRPr lang="hr-HR" sz="1000" i="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 name="Picture 315"/>
          <p:cNvPicPr/>
          <p:nvPr/>
        </p:nvPicPr>
        <p:blipFill>
          <a:blip r:embed="rId2">
            <a:alphaModFix amt="60000"/>
          </a:blip>
          <a:stretch/>
        </p:blipFill>
        <p:spPr>
          <a:xfrm>
            <a:off x="4938120" y="0"/>
            <a:ext cx="5139720" cy="5664240"/>
          </a:xfrm>
          <a:prstGeom prst="rect">
            <a:avLst/>
          </a:prstGeom>
          <a:ln>
            <a:noFill/>
          </a:ln>
        </p:spPr>
      </p:pic>
      <p:pic>
        <p:nvPicPr>
          <p:cNvPr id="320" name="Picture 319"/>
          <p:cNvPicPr/>
          <p:nvPr/>
        </p:nvPicPr>
        <p:blipFill>
          <a:blip r:embed="rId3"/>
          <a:stretch/>
        </p:blipFill>
        <p:spPr>
          <a:xfrm>
            <a:off x="5025995" y="817506"/>
            <a:ext cx="4608503" cy="3205134"/>
          </a:xfrm>
          <a:prstGeom prst="rect">
            <a:avLst/>
          </a:prstGeom>
          <a:ln>
            <a:noFill/>
          </a:ln>
        </p:spPr>
      </p:pic>
      <p:sp>
        <p:nvSpPr>
          <p:cNvPr id="321" name="TextShape 4"/>
          <p:cNvSpPr txBox="1"/>
          <p:nvPr/>
        </p:nvSpPr>
        <p:spPr>
          <a:xfrm>
            <a:off x="5105693" y="4064759"/>
            <a:ext cx="4608503" cy="665037"/>
          </a:xfrm>
          <a:prstGeom prst="rect">
            <a:avLst/>
          </a:prstGeom>
          <a:noFill/>
          <a:ln>
            <a:noFill/>
          </a:ln>
        </p:spPr>
        <p:txBody>
          <a:bodyPr lIns="90000" tIns="45000" rIns="90000" bIns="45000">
            <a:noAutofit/>
          </a:bodyPr>
          <a:lstStyle/>
          <a:p>
            <a:pPr algn="just"/>
            <a:r>
              <a:rPr lang="en-US" sz="1200" b="0" strike="noStrike" spc="-1" dirty="0">
                <a:latin typeface="Times New Roman" panose="02020603050405020304" pitchFamily="18" charset="0"/>
                <a:cs typeface="Times New Roman" panose="02020603050405020304" pitchFamily="18" charset="0"/>
              </a:rPr>
              <a:t>Fig. 8. Modulation amplitude vs. Δ𝜃 at scattering angles </a:t>
            </a:r>
            <a:r>
              <a:rPr lang="en-US" sz="1200" b="1" strike="noStrike" spc="-1" dirty="0">
                <a:latin typeface="Times New Roman" panose="02020603050405020304" pitchFamily="18" charset="0"/>
                <a:cs typeface="Times New Roman" panose="02020603050405020304" pitchFamily="18" charset="0"/>
              </a:rPr>
              <a:t>77</a:t>
            </a:r>
            <a:r>
              <a:rPr lang="en-US" sz="1200" b="1" strike="noStrike" spc="-1" baseline="33000" dirty="0">
                <a:latin typeface="Times New Roman" panose="02020603050405020304" pitchFamily="18" charset="0"/>
                <a:cs typeface="Times New Roman" panose="02020603050405020304" pitchFamily="18" charset="0"/>
              </a:rPr>
              <a:t>o</a:t>
            </a:r>
            <a:r>
              <a:rPr lang="en-US" sz="1200" b="1" strike="noStrike" spc="-1" dirty="0">
                <a:latin typeface="Times New Roman" panose="02020603050405020304" pitchFamily="18" charset="0"/>
                <a:cs typeface="Times New Roman" panose="02020603050405020304" pitchFamily="18" charset="0"/>
              </a:rPr>
              <a:t>&lt;𝜃</a:t>
            </a:r>
            <a:r>
              <a:rPr lang="en-US" sz="1200" b="1" strike="noStrike" spc="-1" baseline="-33000" dirty="0">
                <a:latin typeface="Times New Roman" panose="02020603050405020304" pitchFamily="18" charset="0"/>
                <a:cs typeface="Times New Roman" panose="02020603050405020304" pitchFamily="18" charset="0"/>
              </a:rPr>
              <a:t>1,2</a:t>
            </a:r>
            <a:r>
              <a:rPr lang="en-US" sz="1200" b="1" strike="noStrike" spc="-1" dirty="0">
                <a:latin typeface="Times New Roman" panose="02020603050405020304" pitchFamily="18" charset="0"/>
                <a:cs typeface="Times New Roman" panose="02020603050405020304" pitchFamily="18" charset="0"/>
              </a:rPr>
              <a:t>&lt;87</a:t>
            </a:r>
            <a:r>
              <a:rPr lang="en-US" sz="1200" b="1" strike="noStrike" spc="-1" baseline="33000" dirty="0">
                <a:latin typeface="Times New Roman" panose="02020603050405020304" pitchFamily="18" charset="0"/>
                <a:cs typeface="Times New Roman" panose="02020603050405020304" pitchFamily="18" charset="0"/>
              </a:rPr>
              <a:t>o</a:t>
            </a:r>
            <a:r>
              <a:rPr lang="en-US" sz="1200" b="1" strike="noStrike" spc="-1" dirty="0">
                <a:latin typeface="Times New Roman" panose="02020603050405020304" pitchFamily="18" charset="0"/>
                <a:cs typeface="Times New Roman" panose="02020603050405020304" pitchFamily="18" charset="0"/>
              </a:rPr>
              <a:t> </a:t>
            </a:r>
            <a:r>
              <a:rPr lang="en-US" sz="1200" b="0" strike="noStrike" spc="-1" dirty="0">
                <a:latin typeface="Times New Roman" panose="02020603050405020304" pitchFamily="18" charset="0"/>
                <a:cs typeface="Times New Roman" panose="02020603050405020304" pitchFamily="18" charset="0"/>
              </a:rPr>
              <a:t>and </a:t>
            </a:r>
            <a:r>
              <a:rPr lang="en-US" sz="1200" b="1" strike="noStrike" spc="-1" dirty="0">
                <a:latin typeface="Times New Roman" panose="02020603050405020304" pitchFamily="18" charset="0"/>
                <a:cs typeface="Times New Roman" panose="02020603050405020304" pitchFamily="18" charset="0"/>
              </a:rPr>
              <a:t>⟨Δ𝜙⟩ ≈ 16 ± 1</a:t>
            </a:r>
            <a:r>
              <a:rPr lang="en-US" sz="1200" b="1" strike="noStrike" spc="-1" baseline="33000" dirty="0">
                <a:latin typeface="Times New Roman" panose="02020603050405020304" pitchFamily="18" charset="0"/>
                <a:cs typeface="Times New Roman" panose="02020603050405020304" pitchFamily="18" charset="0"/>
              </a:rPr>
              <a:t>o</a:t>
            </a:r>
            <a:r>
              <a:rPr lang="en-US" sz="1200" b="0" strike="noStrike" spc="-1" dirty="0">
                <a:latin typeface="Times New Roman" panose="02020603050405020304" pitchFamily="18" charset="0"/>
                <a:cs typeface="Times New Roman" panose="02020603050405020304" pitchFamily="18" charset="0"/>
              </a:rPr>
              <a:t> for all configurations. The systematic uncertainty is shown by the blue boxes. </a:t>
            </a:r>
          </a:p>
        </p:txBody>
      </p:sp>
      <p:sp>
        <p:nvSpPr>
          <p:cNvPr id="322" name="CustomShape 5"/>
          <p:cNvSpPr/>
          <p:nvPr/>
        </p:nvSpPr>
        <p:spPr>
          <a:xfrm>
            <a:off x="182880" y="230040"/>
            <a:ext cx="8773200" cy="452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2200" b="1" strike="noStrike" spc="-1">
                <a:solidFill>
                  <a:srgbClr val="0277BD"/>
                </a:solidFill>
                <a:latin typeface="Comfortaa"/>
                <a:ea typeface="DejaVu Sans"/>
              </a:rPr>
              <a:t>Comparison of </a:t>
            </a:r>
            <a:r>
              <a:rPr lang="en-US" sz="2200" b="1" strike="noStrike" spc="-1">
                <a:solidFill>
                  <a:srgbClr val="0277BD"/>
                </a:solidFill>
                <a:latin typeface="Comfortaa"/>
                <a:ea typeface="Times New Roman"/>
              </a:rPr>
              <a:t>μ vs </a:t>
            </a:r>
            <a:r>
              <a:rPr lang="en-US" sz="2200" b="1" strike="noStrike" spc="-1">
                <a:solidFill>
                  <a:srgbClr val="0277BD"/>
                </a:solidFill>
                <a:latin typeface="Comfortaa"/>
                <a:ea typeface="Arial"/>
              </a:rPr>
              <a:t>Δ</a:t>
            </a:r>
            <a:r>
              <a:rPr lang="en-US" sz="2200" b="1" strike="noStrike" spc="-1">
                <a:solidFill>
                  <a:srgbClr val="0277BD"/>
                </a:solidFill>
                <a:latin typeface="Comfortaa"/>
                <a:ea typeface="Times New Roman"/>
              </a:rPr>
              <a:t>θ among modules at scattering angle 77</a:t>
            </a:r>
            <a:r>
              <a:rPr lang="en-US" sz="2200" b="1" strike="noStrike" spc="-1" baseline="33000">
                <a:solidFill>
                  <a:srgbClr val="0277BD"/>
                </a:solidFill>
                <a:latin typeface="Comfortaa"/>
                <a:ea typeface="Times New Roman"/>
              </a:rPr>
              <a:t>o</a:t>
            </a:r>
            <a:r>
              <a:rPr lang="en-US" sz="2200" b="1" strike="noStrike" spc="-1">
                <a:solidFill>
                  <a:srgbClr val="0277BD"/>
                </a:solidFill>
                <a:latin typeface="Comfortaa"/>
                <a:ea typeface="Times New Roman"/>
              </a:rPr>
              <a:t>&lt;θ</a:t>
            </a:r>
            <a:r>
              <a:rPr lang="en-US" sz="2200" b="1" strike="noStrike" spc="-1" baseline="-33000">
                <a:solidFill>
                  <a:srgbClr val="0277BD"/>
                </a:solidFill>
                <a:latin typeface="Comfortaa"/>
                <a:ea typeface="Times New Roman"/>
              </a:rPr>
              <a:t>1,2</a:t>
            </a:r>
            <a:r>
              <a:rPr lang="en-US" sz="2200" b="1" strike="noStrike" spc="-1">
                <a:solidFill>
                  <a:srgbClr val="0277BD"/>
                </a:solidFill>
                <a:latin typeface="Comfortaa"/>
                <a:ea typeface="Times New Roman"/>
              </a:rPr>
              <a:t>&lt;87</a:t>
            </a:r>
            <a:r>
              <a:rPr lang="en-US" sz="2200" b="1" strike="noStrike" spc="-1" baseline="33000">
                <a:solidFill>
                  <a:srgbClr val="0277BD"/>
                </a:solidFill>
                <a:latin typeface="Comfortaa"/>
                <a:ea typeface="Times New Roman"/>
              </a:rPr>
              <a:t>o</a:t>
            </a:r>
            <a:r>
              <a:rPr lang="en-US" sz="2200" b="1" strike="noStrike" spc="-1">
                <a:solidFill>
                  <a:srgbClr val="0277BD"/>
                </a:solidFill>
                <a:latin typeface="Comfortaa"/>
                <a:ea typeface="DejaVu Sans"/>
              </a:rPr>
              <a:t>  </a:t>
            </a:r>
            <a:endParaRPr lang="en-US" sz="2200" b="0" strike="noStrike" spc="-1">
              <a:latin typeface="Comfortaa"/>
            </a:endParaRPr>
          </a:p>
        </p:txBody>
      </p:sp>
      <p:sp>
        <p:nvSpPr>
          <p:cNvPr id="323" name="CustomShape 6"/>
          <p:cNvSpPr/>
          <p:nvPr/>
        </p:nvSpPr>
        <p:spPr>
          <a:xfrm>
            <a:off x="182880" y="1497242"/>
            <a:ext cx="4463838" cy="63541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50000"/>
              </a:lnSpc>
            </a:pPr>
            <a:r>
              <a:rPr lang="en-US" sz="1200" b="0" strike="noStrike" spc="-1" dirty="0">
                <a:solidFill>
                  <a:srgbClr val="000000"/>
                </a:solidFill>
                <a:latin typeface="Comfortaa"/>
                <a:ea typeface="Noto Sans CJK SC"/>
              </a:rPr>
              <a:t>We compared the polarimetric performance </a:t>
            </a:r>
            <a:r>
              <a:rPr lang="en-US" sz="1200" b="1" strike="noStrike" spc="-1" dirty="0">
                <a:solidFill>
                  <a:srgbClr val="000000"/>
                </a:solidFill>
                <a:latin typeface="Comfortaa"/>
                <a:ea typeface="Times New Roman"/>
              </a:rPr>
              <a:t>μ</a:t>
            </a:r>
            <a:r>
              <a:rPr lang="en-US" sz="1200" b="0" strike="noStrike" spc="-1" dirty="0">
                <a:solidFill>
                  <a:srgbClr val="000000"/>
                </a:solidFill>
                <a:latin typeface="Comfortaa"/>
                <a:ea typeface="Noto Sans CJK SC"/>
              </a:rPr>
              <a:t>  of individual detectors with scattering angle resolution </a:t>
            </a:r>
            <a:r>
              <a:rPr lang="en-US" sz="1200" b="1" strike="noStrike" spc="-1" dirty="0" err="1">
                <a:solidFill>
                  <a:srgbClr val="000000"/>
                </a:solidFill>
                <a:latin typeface="Arial"/>
                <a:ea typeface="Arial"/>
              </a:rPr>
              <a:t>Δ</a:t>
            </a:r>
            <a:r>
              <a:rPr lang="en-US" sz="1200" b="1" strike="noStrike" spc="-1" dirty="0" err="1">
                <a:solidFill>
                  <a:srgbClr val="000000"/>
                </a:solidFill>
                <a:latin typeface="Times New Roman"/>
                <a:ea typeface="Times New Roman"/>
              </a:rPr>
              <a:t>θ</a:t>
            </a:r>
            <a:r>
              <a:rPr lang="en-US" sz="1200" b="0" strike="noStrike" spc="-1" dirty="0">
                <a:solidFill>
                  <a:srgbClr val="000000"/>
                </a:solidFill>
                <a:latin typeface="Comfortaa"/>
                <a:ea typeface="Times New Roman"/>
              </a:rPr>
              <a:t> at scattering angle 77</a:t>
            </a:r>
            <a:r>
              <a:rPr lang="en-US" sz="1200" b="0" strike="noStrike" spc="-1" baseline="33000" dirty="0">
                <a:solidFill>
                  <a:srgbClr val="000000"/>
                </a:solidFill>
                <a:latin typeface="Comfortaa"/>
                <a:ea typeface="Times New Roman"/>
              </a:rPr>
              <a:t>o</a:t>
            </a:r>
            <a:r>
              <a:rPr lang="en-US" sz="1200" b="0" strike="noStrike" spc="-1" dirty="0">
                <a:solidFill>
                  <a:srgbClr val="000000"/>
                </a:solidFill>
                <a:latin typeface="Comfortaa"/>
                <a:ea typeface="Times New Roman"/>
              </a:rPr>
              <a:t>&lt;𝜃</a:t>
            </a:r>
            <a:r>
              <a:rPr lang="en-US" sz="1200" b="0" strike="noStrike" spc="-1" baseline="-33000" dirty="0">
                <a:solidFill>
                  <a:srgbClr val="000000"/>
                </a:solidFill>
                <a:latin typeface="Comfortaa"/>
                <a:ea typeface="Times New Roman"/>
              </a:rPr>
              <a:t>1,2</a:t>
            </a:r>
            <a:r>
              <a:rPr lang="en-US" sz="1200" b="0" strike="noStrike" spc="-1" dirty="0">
                <a:solidFill>
                  <a:srgbClr val="000000"/>
                </a:solidFill>
                <a:latin typeface="Comfortaa"/>
                <a:ea typeface="Times New Roman"/>
              </a:rPr>
              <a:t>&lt;87</a:t>
            </a:r>
            <a:r>
              <a:rPr lang="en-US" sz="1200" b="0" strike="noStrike" spc="-1" baseline="33000" dirty="0">
                <a:solidFill>
                  <a:srgbClr val="000000"/>
                </a:solidFill>
                <a:latin typeface="Comfortaa"/>
                <a:ea typeface="Times New Roman"/>
              </a:rPr>
              <a:t>o</a:t>
            </a:r>
            <a:r>
              <a:rPr lang="en-US" sz="1200" b="0" strike="noStrike" spc="-1" dirty="0">
                <a:solidFill>
                  <a:srgbClr val="000000"/>
                </a:solidFill>
                <a:latin typeface="Comfortaa"/>
                <a:ea typeface="Times New Roman"/>
              </a:rPr>
              <a:t> and ⟨Δ𝜙⟩ ≈ 16 ± 1</a:t>
            </a:r>
            <a:r>
              <a:rPr lang="en-US" sz="1200" b="0" strike="noStrike" spc="-1" baseline="33000" dirty="0">
                <a:solidFill>
                  <a:srgbClr val="000000"/>
                </a:solidFill>
                <a:latin typeface="Comfortaa"/>
                <a:ea typeface="Times New Roman"/>
              </a:rPr>
              <a:t>o</a:t>
            </a:r>
            <a:r>
              <a:rPr lang="en-US" sz="1200" b="0" strike="noStrike" spc="-1" dirty="0">
                <a:solidFill>
                  <a:srgbClr val="000000"/>
                </a:solidFill>
                <a:latin typeface="Comfortaa"/>
                <a:ea typeface="Times New Roman"/>
              </a:rPr>
              <a:t>. </a:t>
            </a:r>
            <a:endParaRPr lang="en-US" sz="1200" b="0" strike="noStrike" spc="-1" dirty="0">
              <a:latin typeface="Arial"/>
            </a:endParaRPr>
          </a:p>
          <a:p>
            <a:pPr algn="just">
              <a:lnSpc>
                <a:spcPct val="150000"/>
              </a:lnSpc>
            </a:pPr>
            <a:endParaRPr lang="en-US" sz="1200" b="0" strike="noStrike" spc="-1" dirty="0">
              <a:latin typeface="Arial"/>
            </a:endParaRPr>
          </a:p>
        </p:txBody>
      </p:sp>
      <p:grpSp>
        <p:nvGrpSpPr>
          <p:cNvPr id="22" name="Group 13">
            <a:extLst>
              <a:ext uri="{FF2B5EF4-FFF2-40B4-BE49-F238E27FC236}">
                <a16:creationId xmlns:a16="http://schemas.microsoft.com/office/drawing/2014/main" id="{6A686780-BE09-CBC0-84D5-E04CE015CDF0}"/>
              </a:ext>
            </a:extLst>
          </p:cNvPr>
          <p:cNvGrpSpPr/>
          <p:nvPr/>
        </p:nvGrpSpPr>
        <p:grpSpPr>
          <a:xfrm>
            <a:off x="2339" y="5368869"/>
            <a:ext cx="10146960" cy="424440"/>
            <a:chOff x="0" y="5392440"/>
            <a:chExt cx="10146960" cy="424440"/>
          </a:xfrm>
        </p:grpSpPr>
        <p:sp>
          <p:nvSpPr>
            <p:cNvPr id="23" name="CustomShape 14">
              <a:extLst>
                <a:ext uri="{FF2B5EF4-FFF2-40B4-BE49-F238E27FC236}">
                  <a16:creationId xmlns:a16="http://schemas.microsoft.com/office/drawing/2014/main" id="{1372E90C-3FCB-1237-0440-A10A24434683}"/>
                </a:ext>
              </a:extLst>
            </p:cNvPr>
            <p:cNvSpPr/>
            <p:nvPr/>
          </p:nvSpPr>
          <p:spPr>
            <a:xfrm>
              <a:off x="0" y="5491080"/>
              <a:ext cx="10074600" cy="207000"/>
            </a:xfrm>
            <a:prstGeom prst="rect">
              <a:avLst/>
            </a:prstGeom>
            <a:solidFill>
              <a:srgbClr val="9FA8DA"/>
            </a:solid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800" b="0" strike="noStrike" spc="-1" dirty="0">
                  <a:solidFill>
                    <a:srgbClr val="000000"/>
                  </a:solidFill>
                  <a:latin typeface="Arial"/>
                  <a:ea typeface="DejaVu Sans"/>
                </a:rPr>
                <a:t>4</a:t>
              </a:r>
              <a:r>
                <a:rPr lang="en-US" sz="800" spc="-1" baseline="30000" dirty="0">
                  <a:solidFill>
                    <a:srgbClr val="000000"/>
                  </a:solidFill>
                  <a:latin typeface="Arial"/>
                  <a:ea typeface="DejaVu Sans"/>
                </a:rPr>
                <a:t>th</a:t>
              </a:r>
              <a:r>
                <a:rPr lang="en-US" sz="800" spc="-1" baseline="14000000" dirty="0">
                  <a:solidFill>
                    <a:srgbClr val="000000"/>
                  </a:solidFill>
                  <a:latin typeface="Arial"/>
                  <a:ea typeface="DejaVu Sans"/>
                </a:rPr>
                <a:t> </a:t>
              </a:r>
              <a:r>
                <a:rPr lang="en-US" sz="800" b="0" strike="noStrike" spc="-1" dirty="0">
                  <a:solidFill>
                    <a:srgbClr val="000000"/>
                  </a:solidFill>
                  <a:latin typeface="Arial"/>
                  <a:ea typeface="DejaVu Sans"/>
                </a:rPr>
                <a:t>Jagiellonian Symposium on Advances in Particle Physics and Medicine</a:t>
              </a:r>
              <a:endParaRPr lang="en-US" sz="800" b="0" strike="noStrike" spc="-1" dirty="0">
                <a:latin typeface="Arial"/>
              </a:endParaRPr>
            </a:p>
          </p:txBody>
        </p:sp>
        <p:sp>
          <p:nvSpPr>
            <p:cNvPr id="24" name="CustomShape 15">
              <a:extLst>
                <a:ext uri="{FF2B5EF4-FFF2-40B4-BE49-F238E27FC236}">
                  <a16:creationId xmlns:a16="http://schemas.microsoft.com/office/drawing/2014/main" id="{E8D3129B-230A-4B87-4811-5DF65FFC8A3F}"/>
                </a:ext>
              </a:extLst>
            </p:cNvPr>
            <p:cNvSpPr/>
            <p:nvPr/>
          </p:nvSpPr>
          <p:spPr>
            <a:xfrm>
              <a:off x="9632160" y="5392440"/>
              <a:ext cx="514800" cy="424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fld id="{EC5A3262-2053-410D-BA20-FF04B2A98E80}" type="slidenum">
                <a:rPr lang="en-US" sz="1800" b="0" strike="noStrike" spc="-1">
                  <a:solidFill>
                    <a:srgbClr val="000000"/>
                  </a:solidFill>
                  <a:latin typeface="Times New Roman"/>
                  <a:ea typeface="DejaVu Sans"/>
                </a:rPr>
                <a:t>11</a:t>
              </a:fld>
              <a:endParaRPr lang="en-US" sz="1800" b="0" strike="noStrike" spc="-1">
                <a:latin typeface="Arial"/>
              </a:endParaRPr>
            </a:p>
          </p:txBody>
        </p:sp>
      </p:grpSp>
      <p:sp>
        <p:nvSpPr>
          <p:cNvPr id="25" name="TextBox 24">
            <a:extLst>
              <a:ext uri="{FF2B5EF4-FFF2-40B4-BE49-F238E27FC236}">
                <a16:creationId xmlns:a16="http://schemas.microsoft.com/office/drawing/2014/main" id="{18991F5F-E81C-38FF-AC1B-EF981AB20F53}"/>
              </a:ext>
            </a:extLst>
          </p:cNvPr>
          <p:cNvSpPr txBox="1"/>
          <p:nvPr/>
        </p:nvSpPr>
        <p:spPr>
          <a:xfrm>
            <a:off x="171454" y="3078069"/>
            <a:ext cx="4682879" cy="1256691"/>
          </a:xfrm>
          <a:prstGeom prst="rect">
            <a:avLst/>
          </a:prstGeom>
          <a:noFill/>
        </p:spPr>
        <p:txBody>
          <a:bodyPr wrap="square">
            <a:spAutoFit/>
          </a:bodyPr>
          <a:lstStyle/>
          <a:p>
            <a:pPr algn="just">
              <a:lnSpc>
                <a:spcPct val="150000"/>
              </a:lnSpc>
            </a:pPr>
            <a:r>
              <a:rPr lang="en-US" sz="1300" b="1" strike="noStrike" spc="-1" dirty="0">
                <a:solidFill>
                  <a:srgbClr val="1A237E"/>
                </a:solidFill>
                <a:latin typeface="Times New Roman" panose="02020603050405020304" pitchFamily="18" charset="0"/>
                <a:ea typeface="Times New Roman"/>
                <a:cs typeface="Times New Roman" panose="02020603050405020304" pitchFamily="18" charset="0"/>
              </a:rPr>
              <a:t>Observations –</a:t>
            </a:r>
            <a:endParaRPr lang="en-US" sz="1300" b="0" strike="noStrike" spc="-1" dirty="0">
              <a:latin typeface="Times New Roman" panose="02020603050405020304" pitchFamily="18" charset="0"/>
              <a:cs typeface="Times New Roman" panose="02020603050405020304" pitchFamily="18" charset="0"/>
            </a:endParaRPr>
          </a:p>
          <a:p>
            <a:pPr marL="5040" algn="just">
              <a:lnSpc>
                <a:spcPct val="150000"/>
              </a:lnSpc>
              <a:buClr>
                <a:srgbClr val="000000"/>
              </a:buClr>
              <a:buSzPct val="45000"/>
            </a:pPr>
            <a:r>
              <a:rPr lang="en-US" sz="1300" b="0" strike="noStrike" spc="-1" dirty="0">
                <a:solidFill>
                  <a:srgbClr val="1A237E"/>
                </a:solidFill>
                <a:latin typeface="Times New Roman" panose="02020603050405020304" pitchFamily="18" charset="0"/>
                <a:cs typeface="Times New Roman" panose="02020603050405020304" pitchFamily="18" charset="0"/>
              </a:rPr>
              <a:t>Energy Resolution of the detectors translates into the uncertainty in the scattering angle </a:t>
            </a:r>
            <a:r>
              <a:rPr lang="en-US" sz="1300" b="0" strike="noStrike" spc="-1" dirty="0">
                <a:solidFill>
                  <a:srgbClr val="1A237E"/>
                </a:solidFill>
                <a:latin typeface="Times New Roman" panose="02020603050405020304" pitchFamily="18" charset="0"/>
                <a:ea typeface="Times New Roman"/>
                <a:cs typeface="Times New Roman" panose="02020603050405020304" pitchFamily="18" charset="0"/>
              </a:rPr>
              <a:t>θ, which results in the under-estimation of the modulation factors.</a:t>
            </a:r>
            <a:endParaRPr lang="en-US" sz="1300" b="0" strike="noStrike" spc="-1"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63C80D87-FAD4-CC03-3F2C-DE891514E8B3}"/>
              </a:ext>
            </a:extLst>
          </p:cNvPr>
          <p:cNvSpPr txBox="1"/>
          <p:nvPr/>
        </p:nvSpPr>
        <p:spPr>
          <a:xfrm>
            <a:off x="-971" y="4740066"/>
            <a:ext cx="5060887" cy="738664"/>
          </a:xfrm>
          <a:prstGeom prst="rect">
            <a:avLst/>
          </a:prstGeom>
          <a:noFill/>
        </p:spPr>
        <p:txBody>
          <a:bodyPr wrap="square">
            <a:spAutoFit/>
          </a:bodyPr>
          <a:lstStyle/>
          <a:p>
            <a:pPr algn="just"/>
            <a:r>
              <a:rPr lang="en-GB" sz="1400" i="1" dirty="0">
                <a:solidFill>
                  <a:srgbClr val="C00000"/>
                </a:solidFill>
                <a:latin typeface="Times New Roman" panose="02020603050405020304" pitchFamily="18" charset="0"/>
                <a:cs typeface="Times New Roman" panose="02020603050405020304" pitchFamily="18" charset="0"/>
              </a:rPr>
              <a:t>[</a:t>
            </a:r>
            <a:r>
              <a:rPr lang="hr-HR" sz="1400" i="1" dirty="0">
                <a:solidFill>
                  <a:srgbClr val="C00000"/>
                </a:solidFill>
                <a:latin typeface="Times New Roman" panose="02020603050405020304" pitchFamily="18" charset="0"/>
                <a:cs typeface="Times New Roman" panose="02020603050405020304" pitchFamily="18" charset="0"/>
              </a:rPr>
              <a:t>S. Parashari et al.,“Optimization of detector modules for measuring gamma-ray polarization in PET”, </a:t>
            </a:r>
            <a:r>
              <a:rPr lang="en-US" sz="1400" i="1" dirty="0">
                <a:solidFill>
                  <a:srgbClr val="C00000"/>
                </a:solidFill>
                <a:latin typeface="Times New Roman" panose="02020603050405020304" pitchFamily="18" charset="0"/>
                <a:cs typeface="Times New Roman" panose="02020603050405020304" pitchFamily="18" charset="0"/>
              </a:rPr>
              <a:t>[Accepted in NIM A.</a:t>
            </a:r>
            <a:r>
              <a:rPr lang="hr-HR" sz="1400" i="1" dirty="0">
                <a:solidFill>
                  <a:srgbClr val="C00000"/>
                </a:solidFill>
                <a:latin typeface="Times New Roman" panose="02020603050405020304" pitchFamily="18" charset="0"/>
                <a:cs typeface="Times New Roman" panose="02020603050405020304" pitchFamily="18" charset="0"/>
              </a:rPr>
              <a:t>]</a:t>
            </a:r>
            <a:r>
              <a:rPr lang="en-GB" sz="1400" i="1" dirty="0">
                <a:solidFill>
                  <a:srgbClr val="C00000"/>
                </a:solidFill>
                <a:latin typeface="Times New Roman" panose="02020603050405020304" pitchFamily="18" charset="0"/>
                <a:cs typeface="Times New Roman" panose="02020603050405020304" pitchFamily="18" charset="0"/>
              </a:rPr>
              <a:t> </a:t>
            </a:r>
            <a:r>
              <a:rPr lang="en-GB" sz="1400" b="0" i="1" u="none" strike="noStrike" baseline="0" dirty="0">
                <a:solidFill>
                  <a:srgbClr val="C00000"/>
                </a:solidFill>
                <a:latin typeface="Times New Roman" panose="02020603050405020304" pitchFamily="18" charset="0"/>
                <a:cs typeface="Times New Roman" panose="02020603050405020304" pitchFamily="18" charset="0"/>
              </a:rPr>
              <a:t>PET”, arXiv:2205.0107]</a:t>
            </a:r>
            <a:endParaRPr lang="hr-HR" sz="1400" i="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 name="Picture 335"/>
          <p:cNvPicPr/>
          <p:nvPr/>
        </p:nvPicPr>
        <p:blipFill>
          <a:blip r:embed="rId2">
            <a:alphaModFix amt="60000"/>
          </a:blip>
          <a:stretch/>
        </p:blipFill>
        <p:spPr>
          <a:xfrm>
            <a:off x="4938120" y="0"/>
            <a:ext cx="5139720" cy="5664240"/>
          </a:xfrm>
          <a:prstGeom prst="rect">
            <a:avLst/>
          </a:prstGeom>
          <a:ln>
            <a:noFill/>
          </a:ln>
        </p:spPr>
      </p:pic>
      <p:pic>
        <p:nvPicPr>
          <p:cNvPr id="340" name="Picture 339"/>
          <p:cNvPicPr/>
          <p:nvPr/>
        </p:nvPicPr>
        <p:blipFill>
          <a:blip r:embed="rId3"/>
          <a:stretch/>
        </p:blipFill>
        <p:spPr>
          <a:xfrm>
            <a:off x="5846563" y="508715"/>
            <a:ext cx="4109631" cy="3604680"/>
          </a:xfrm>
          <a:prstGeom prst="rect">
            <a:avLst/>
          </a:prstGeom>
          <a:ln>
            <a:noFill/>
          </a:ln>
          <a:effectLst>
            <a:outerShdw blurRad="190500" algn="tl" rotWithShape="0">
              <a:srgbClr val="000000">
                <a:alpha val="70000"/>
              </a:srgbClr>
            </a:outerShdw>
          </a:effectLst>
        </p:spPr>
      </p:pic>
      <p:sp>
        <p:nvSpPr>
          <p:cNvPr id="341" name="TextShape 4"/>
          <p:cNvSpPr txBox="1"/>
          <p:nvPr/>
        </p:nvSpPr>
        <p:spPr>
          <a:xfrm>
            <a:off x="99720" y="221040"/>
            <a:ext cx="5403240" cy="419040"/>
          </a:xfrm>
          <a:prstGeom prst="rect">
            <a:avLst/>
          </a:prstGeom>
          <a:noFill/>
          <a:ln>
            <a:noFill/>
          </a:ln>
        </p:spPr>
        <p:txBody>
          <a:bodyPr lIns="90000" tIns="45000" rIns="90000" bIns="45000">
            <a:noAutofit/>
          </a:bodyPr>
          <a:lstStyle/>
          <a:p>
            <a:r>
              <a:rPr lang="en-US" sz="2200" b="1" strike="noStrike" spc="-1" dirty="0">
                <a:solidFill>
                  <a:srgbClr val="0277BD"/>
                </a:solidFill>
                <a:latin typeface="Comfortaa"/>
              </a:rPr>
              <a:t>Development of PET Demonstrator</a:t>
            </a:r>
            <a:endParaRPr lang="en-US" sz="2200" b="0" strike="noStrike" spc="-1" dirty="0">
              <a:latin typeface="Comfortaa"/>
            </a:endParaRPr>
          </a:p>
        </p:txBody>
      </p:sp>
      <p:grpSp>
        <p:nvGrpSpPr>
          <p:cNvPr id="8" name="Group 13">
            <a:extLst>
              <a:ext uri="{FF2B5EF4-FFF2-40B4-BE49-F238E27FC236}">
                <a16:creationId xmlns:a16="http://schemas.microsoft.com/office/drawing/2014/main" id="{D04BBA9C-C5BD-7FB0-2675-89B969179F57}"/>
              </a:ext>
            </a:extLst>
          </p:cNvPr>
          <p:cNvGrpSpPr/>
          <p:nvPr/>
        </p:nvGrpSpPr>
        <p:grpSpPr>
          <a:xfrm>
            <a:off x="2339" y="5368869"/>
            <a:ext cx="10146960" cy="424440"/>
            <a:chOff x="0" y="5392440"/>
            <a:chExt cx="10146960" cy="424440"/>
          </a:xfrm>
        </p:grpSpPr>
        <p:sp>
          <p:nvSpPr>
            <p:cNvPr id="9" name="CustomShape 14">
              <a:extLst>
                <a:ext uri="{FF2B5EF4-FFF2-40B4-BE49-F238E27FC236}">
                  <a16:creationId xmlns:a16="http://schemas.microsoft.com/office/drawing/2014/main" id="{D948CEFE-D19B-9B08-0414-9FA3C7AFCEA6}"/>
                </a:ext>
              </a:extLst>
            </p:cNvPr>
            <p:cNvSpPr/>
            <p:nvPr/>
          </p:nvSpPr>
          <p:spPr>
            <a:xfrm>
              <a:off x="0" y="5491080"/>
              <a:ext cx="10074600" cy="207000"/>
            </a:xfrm>
            <a:prstGeom prst="rect">
              <a:avLst/>
            </a:prstGeom>
            <a:solidFill>
              <a:srgbClr val="9FA8DA"/>
            </a:solid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800" b="0" strike="noStrike" spc="-1" dirty="0">
                  <a:solidFill>
                    <a:srgbClr val="000000"/>
                  </a:solidFill>
                  <a:latin typeface="Arial"/>
                  <a:ea typeface="DejaVu Sans"/>
                </a:rPr>
                <a:t>4</a:t>
              </a:r>
              <a:r>
                <a:rPr lang="en-US" sz="800" spc="-1" baseline="30000" dirty="0">
                  <a:solidFill>
                    <a:srgbClr val="000000"/>
                  </a:solidFill>
                  <a:latin typeface="Arial"/>
                  <a:ea typeface="DejaVu Sans"/>
                </a:rPr>
                <a:t>th</a:t>
              </a:r>
              <a:r>
                <a:rPr lang="en-US" sz="800" spc="-1" baseline="14000000" dirty="0">
                  <a:solidFill>
                    <a:srgbClr val="000000"/>
                  </a:solidFill>
                  <a:latin typeface="Arial"/>
                  <a:ea typeface="DejaVu Sans"/>
                </a:rPr>
                <a:t> </a:t>
              </a:r>
              <a:r>
                <a:rPr lang="en-US" sz="800" b="0" strike="noStrike" spc="-1" dirty="0">
                  <a:solidFill>
                    <a:srgbClr val="000000"/>
                  </a:solidFill>
                  <a:latin typeface="Arial"/>
                  <a:ea typeface="DejaVu Sans"/>
                </a:rPr>
                <a:t>Jagiellonian Symposium on Advances in Particle Physics and Medicine</a:t>
              </a:r>
              <a:endParaRPr lang="en-US" sz="800" b="0" strike="noStrike" spc="-1" dirty="0">
                <a:latin typeface="Arial"/>
              </a:endParaRPr>
            </a:p>
          </p:txBody>
        </p:sp>
        <p:sp>
          <p:nvSpPr>
            <p:cNvPr id="10" name="CustomShape 15">
              <a:extLst>
                <a:ext uri="{FF2B5EF4-FFF2-40B4-BE49-F238E27FC236}">
                  <a16:creationId xmlns:a16="http://schemas.microsoft.com/office/drawing/2014/main" id="{9DBEA466-4B08-2348-1853-C4C683361276}"/>
                </a:ext>
              </a:extLst>
            </p:cNvPr>
            <p:cNvSpPr/>
            <p:nvPr/>
          </p:nvSpPr>
          <p:spPr>
            <a:xfrm>
              <a:off x="9632160" y="5392440"/>
              <a:ext cx="514800" cy="424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fld id="{EC5A3262-2053-410D-BA20-FF04B2A98E80}" type="slidenum">
                <a:rPr lang="en-US" sz="1800" b="0" strike="noStrike" spc="-1">
                  <a:solidFill>
                    <a:srgbClr val="000000"/>
                  </a:solidFill>
                  <a:latin typeface="Times New Roman"/>
                  <a:ea typeface="DejaVu Sans"/>
                </a:rPr>
                <a:t>12</a:t>
              </a:fld>
              <a:endParaRPr lang="en-US" sz="1800" b="0" strike="noStrike" spc="-1">
                <a:latin typeface="Arial"/>
              </a:endParaRPr>
            </a:p>
          </p:txBody>
        </p:sp>
      </p:grpSp>
      <p:sp>
        <p:nvSpPr>
          <p:cNvPr id="11" name="TextBox 10">
            <a:extLst>
              <a:ext uri="{FF2B5EF4-FFF2-40B4-BE49-F238E27FC236}">
                <a16:creationId xmlns:a16="http://schemas.microsoft.com/office/drawing/2014/main" id="{B71386BC-D41B-6893-CB7F-E0A87715CA3D}"/>
              </a:ext>
            </a:extLst>
          </p:cNvPr>
          <p:cNvSpPr txBox="1"/>
          <p:nvPr/>
        </p:nvSpPr>
        <p:spPr>
          <a:xfrm>
            <a:off x="263614" y="928269"/>
            <a:ext cx="4674506" cy="1384995"/>
          </a:xfrm>
          <a:prstGeom prst="rect">
            <a:avLst/>
          </a:prstGeom>
          <a:noFill/>
        </p:spPr>
        <p:txBody>
          <a:bodyPr wrap="square">
            <a:spAutoFit/>
          </a:bodyPr>
          <a:lstStyle/>
          <a:p>
            <a:pPr marL="171450" indent="-171450">
              <a:buFont typeface="Arial" panose="020B0604020202020204" pitchFamily="34" charset="0"/>
              <a:buChar char="•"/>
            </a:pPr>
            <a:r>
              <a:rPr lang="en-US" sz="1400" b="0" i="0" u="none" strike="noStrike" baseline="0" dirty="0">
                <a:solidFill>
                  <a:srgbClr val="000000"/>
                </a:solidFill>
                <a:latin typeface="Times New Roman" panose="02020603050405020304" pitchFamily="18" charset="0"/>
                <a:cs typeface="Times New Roman" panose="02020603050405020304" pitchFamily="18" charset="0"/>
              </a:rPr>
              <a:t>Four super-modules16 x 16 scintillator pixels each</a:t>
            </a:r>
          </a:p>
          <a:p>
            <a:pPr marL="171450" indent="-171450">
              <a:buFont typeface="Arial" panose="020B0604020202020204" pitchFamily="34" charset="0"/>
              <a:buChar char="•"/>
            </a:pPr>
            <a:endParaRPr lang="en-US" sz="1400" b="0" i="0" u="none" strike="noStrike" baseline="0" dirty="0">
              <a:solidFill>
                <a:srgbClr val="000000"/>
              </a:solidFill>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400" b="0" i="0" u="none" strike="noStrike" baseline="0" dirty="0">
                <a:solidFill>
                  <a:srgbClr val="000000"/>
                </a:solidFill>
                <a:latin typeface="Times New Roman" panose="02020603050405020304" pitchFamily="18" charset="0"/>
                <a:cs typeface="Times New Roman" panose="02020603050405020304" pitchFamily="18" charset="0"/>
              </a:rPr>
              <a:t>Diameter range: 420 –700 mm</a:t>
            </a:r>
          </a:p>
          <a:p>
            <a:pPr marL="171450" indent="-171450">
              <a:buFont typeface="Arial" panose="020B0604020202020204" pitchFamily="34" charset="0"/>
              <a:buChar char="•"/>
            </a:pPr>
            <a:endParaRPr lang="en-US" sz="1400" b="0" i="0" u="none" strike="noStrike" baseline="0" dirty="0">
              <a:solidFill>
                <a:srgbClr val="000000"/>
              </a:solidFill>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400" b="0" i="0" u="none" strike="noStrike" baseline="0" dirty="0">
                <a:solidFill>
                  <a:srgbClr val="000000"/>
                </a:solidFill>
                <a:latin typeface="Times New Roman" panose="02020603050405020304" pitchFamily="18" charset="0"/>
                <a:cs typeface="Times New Roman" panose="02020603050405020304" pitchFamily="18" charset="0"/>
              </a:rPr>
              <a:t>Rotation around the scanner axis</a:t>
            </a:r>
          </a:p>
          <a:p>
            <a:endParaRPr lang="en-US" sz="1400" b="0" i="0" u="none" strike="noStrike" baseline="0" dirty="0">
              <a:solidFill>
                <a:srgbClr val="000000"/>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7E5D111B-D84F-6B21-46BE-39A44DC334BE}"/>
              </a:ext>
            </a:extLst>
          </p:cNvPr>
          <p:cNvPicPr/>
          <p:nvPr/>
        </p:nvPicPr>
        <p:blipFill>
          <a:blip r:embed="rId4"/>
          <a:stretch/>
        </p:blipFill>
        <p:spPr>
          <a:xfrm>
            <a:off x="3186343" y="2693516"/>
            <a:ext cx="2481540" cy="234330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5691EC69-AA05-21AC-3DE0-AABAECA28C14}"/>
              </a:ext>
            </a:extLst>
          </p:cNvPr>
          <p:cNvSpPr txBox="1"/>
          <p:nvPr/>
        </p:nvSpPr>
        <p:spPr>
          <a:xfrm>
            <a:off x="8431023" y="859878"/>
            <a:ext cx="1229401" cy="461665"/>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GB" sz="1200" dirty="0"/>
              <a:t>Super-Modules </a:t>
            </a:r>
          </a:p>
          <a:p>
            <a:pPr algn="ctr"/>
            <a:r>
              <a:rPr lang="en-GB" sz="1200" dirty="0"/>
              <a:t>(16x16 pixels)</a:t>
            </a:r>
          </a:p>
        </p:txBody>
      </p:sp>
      <p:cxnSp>
        <p:nvCxnSpPr>
          <p:cNvPr id="5" name="Straight Arrow Connector 4">
            <a:extLst>
              <a:ext uri="{FF2B5EF4-FFF2-40B4-BE49-F238E27FC236}">
                <a16:creationId xmlns:a16="http://schemas.microsoft.com/office/drawing/2014/main" id="{A7F7A6DD-E035-7F51-DB64-CB230F1C6CDD}"/>
              </a:ext>
            </a:extLst>
          </p:cNvPr>
          <p:cNvCxnSpPr/>
          <p:nvPr/>
        </p:nvCxnSpPr>
        <p:spPr>
          <a:xfrm flipH="1">
            <a:off x="6912640" y="1383415"/>
            <a:ext cx="1508760" cy="1028700"/>
          </a:xfrm>
          <a:prstGeom prst="straightConnector1">
            <a:avLst/>
          </a:prstGeom>
          <a:ln w="12700">
            <a:solidFill>
              <a:schemeClr val="bg1"/>
            </a:solidFill>
            <a:tailEnd type="triangle"/>
          </a:ln>
        </p:spPr>
        <p:style>
          <a:lnRef idx="1">
            <a:schemeClr val="accent2"/>
          </a:lnRef>
          <a:fillRef idx="0">
            <a:schemeClr val="accent2"/>
          </a:fillRef>
          <a:effectRef idx="0">
            <a:schemeClr val="accent2"/>
          </a:effectRef>
          <a:fontRef idx="minor">
            <a:schemeClr val="tx1"/>
          </a:fontRef>
        </p:style>
      </p:cxnSp>
      <p:cxnSp>
        <p:nvCxnSpPr>
          <p:cNvPr id="17" name="Straight Arrow Connector 16">
            <a:extLst>
              <a:ext uri="{FF2B5EF4-FFF2-40B4-BE49-F238E27FC236}">
                <a16:creationId xmlns:a16="http://schemas.microsoft.com/office/drawing/2014/main" id="{92ACE0A4-59EE-A7AE-587E-5D595491798D}"/>
              </a:ext>
            </a:extLst>
          </p:cNvPr>
          <p:cNvCxnSpPr>
            <a:cxnSpLocks/>
          </p:cNvCxnSpPr>
          <p:nvPr/>
        </p:nvCxnSpPr>
        <p:spPr>
          <a:xfrm flipH="1">
            <a:off x="8765003" y="1377780"/>
            <a:ext cx="221919" cy="1034335"/>
          </a:xfrm>
          <a:prstGeom prst="straightConnector1">
            <a:avLst/>
          </a:prstGeom>
          <a:ln w="12700">
            <a:solidFill>
              <a:schemeClr val="bg1"/>
            </a:solidFill>
            <a:tailEnd type="triangle"/>
          </a:ln>
        </p:spPr>
        <p:style>
          <a:lnRef idx="1">
            <a:schemeClr val="accent2"/>
          </a:lnRef>
          <a:fillRef idx="0">
            <a:schemeClr val="accent2"/>
          </a:fillRef>
          <a:effectRef idx="0">
            <a:schemeClr val="accent2"/>
          </a:effectRef>
          <a:fontRef idx="minor">
            <a:schemeClr val="tx1"/>
          </a:fontRef>
        </p:style>
      </p:cxnSp>
      <p:pic>
        <p:nvPicPr>
          <p:cNvPr id="7" name="Picture 6">
            <a:extLst>
              <a:ext uri="{FF2B5EF4-FFF2-40B4-BE49-F238E27FC236}">
                <a16:creationId xmlns:a16="http://schemas.microsoft.com/office/drawing/2014/main" id="{B1746B95-557C-B64E-6F74-A355E77BCF9C}"/>
              </a:ext>
            </a:extLst>
          </p:cNvPr>
          <p:cNvPicPr>
            <a:picLocks noChangeAspect="1"/>
          </p:cNvPicPr>
          <p:nvPr/>
        </p:nvPicPr>
        <p:blipFill>
          <a:blip r:embed="rId5"/>
          <a:stretch>
            <a:fillRect/>
          </a:stretch>
        </p:blipFill>
        <p:spPr>
          <a:xfrm>
            <a:off x="214517" y="928269"/>
            <a:ext cx="2711865" cy="220355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2" name="Group 11">
            <a:extLst>
              <a:ext uri="{FF2B5EF4-FFF2-40B4-BE49-F238E27FC236}">
                <a16:creationId xmlns:a16="http://schemas.microsoft.com/office/drawing/2014/main" id="{98755583-754A-1A89-8D0A-2E6E9163DF39}"/>
              </a:ext>
            </a:extLst>
          </p:cNvPr>
          <p:cNvGrpSpPr/>
          <p:nvPr/>
        </p:nvGrpSpPr>
        <p:grpSpPr>
          <a:xfrm>
            <a:off x="5935980" y="508715"/>
            <a:ext cx="4020214" cy="3689526"/>
            <a:chOff x="5935980" y="508715"/>
            <a:chExt cx="4020214" cy="3689526"/>
          </a:xfrm>
        </p:grpSpPr>
        <p:pic>
          <p:nvPicPr>
            <p:cNvPr id="18" name="Picture 17">
              <a:extLst>
                <a:ext uri="{FF2B5EF4-FFF2-40B4-BE49-F238E27FC236}">
                  <a16:creationId xmlns:a16="http://schemas.microsoft.com/office/drawing/2014/main" id="{BA12FE44-AD58-3E57-7A94-A974A0AA40E1}"/>
                </a:ext>
              </a:extLst>
            </p:cNvPr>
            <p:cNvPicPr>
              <a:picLocks noChangeAspect="1"/>
            </p:cNvPicPr>
            <p:nvPr/>
          </p:nvPicPr>
          <p:blipFill>
            <a:blip r:embed="rId6"/>
            <a:stretch>
              <a:fillRect/>
            </a:stretch>
          </p:blipFill>
          <p:spPr>
            <a:xfrm>
              <a:off x="5935980" y="508715"/>
              <a:ext cx="4020214" cy="3689526"/>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12DAD09B-B02E-CE8F-36CB-BD47C1A168B7}"/>
                </a:ext>
              </a:extLst>
            </p:cNvPr>
            <p:cNvSpPr/>
            <p:nvPr/>
          </p:nvSpPr>
          <p:spPr>
            <a:xfrm>
              <a:off x="7026940" y="518160"/>
              <a:ext cx="1518383" cy="1593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42"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340"/>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5"/>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17"/>
                                        </p:tgtEl>
                                        <p:attrNameLst>
                                          <p:attrName>style.visibility</p:attrName>
                                        </p:attrNameLst>
                                      </p:cBhvr>
                                      <p:to>
                                        <p:strVal val="hidden"/>
                                      </p:to>
                                    </p:set>
                                  </p:childTnLst>
                                </p:cTn>
                              </p:par>
                              <p:par>
                                <p:cTn id="28" presetID="42"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CustomShape 1"/>
          <p:cNvSpPr/>
          <p:nvPr/>
        </p:nvSpPr>
        <p:spPr>
          <a:xfrm>
            <a:off x="182880" y="333466"/>
            <a:ext cx="5663880" cy="452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2200" b="1" strike="noStrike" spc="-1" dirty="0">
                <a:solidFill>
                  <a:srgbClr val="0277BD"/>
                </a:solidFill>
                <a:latin typeface="Comfortaa"/>
                <a:ea typeface="DejaVu Sans"/>
              </a:rPr>
              <a:t>Summary </a:t>
            </a:r>
            <a:endParaRPr lang="en-US" sz="2200" b="0" strike="noStrike" spc="-1" dirty="0">
              <a:latin typeface="Arial"/>
            </a:endParaRPr>
          </a:p>
        </p:txBody>
      </p:sp>
      <p:pic>
        <p:nvPicPr>
          <p:cNvPr id="357" name="Picture 356"/>
          <p:cNvPicPr/>
          <p:nvPr/>
        </p:nvPicPr>
        <p:blipFill>
          <a:blip r:embed="rId2">
            <a:alphaModFix amt="60000"/>
          </a:blip>
          <a:stretch/>
        </p:blipFill>
        <p:spPr>
          <a:xfrm>
            <a:off x="4934880" y="360"/>
            <a:ext cx="5139720" cy="5664240"/>
          </a:xfrm>
          <a:prstGeom prst="rect">
            <a:avLst/>
          </a:prstGeom>
          <a:ln>
            <a:noFill/>
          </a:ln>
        </p:spPr>
      </p:pic>
      <p:grpSp>
        <p:nvGrpSpPr>
          <p:cNvPr id="8" name="Group 13">
            <a:extLst>
              <a:ext uri="{FF2B5EF4-FFF2-40B4-BE49-F238E27FC236}">
                <a16:creationId xmlns:a16="http://schemas.microsoft.com/office/drawing/2014/main" id="{E76C8002-7633-0A0F-FC18-924C683D1B94}"/>
              </a:ext>
            </a:extLst>
          </p:cNvPr>
          <p:cNvGrpSpPr/>
          <p:nvPr/>
        </p:nvGrpSpPr>
        <p:grpSpPr>
          <a:xfrm>
            <a:off x="2339" y="5368869"/>
            <a:ext cx="10146960" cy="424440"/>
            <a:chOff x="0" y="5392440"/>
            <a:chExt cx="10146960" cy="424440"/>
          </a:xfrm>
        </p:grpSpPr>
        <p:sp>
          <p:nvSpPr>
            <p:cNvPr id="9" name="CustomShape 14">
              <a:extLst>
                <a:ext uri="{FF2B5EF4-FFF2-40B4-BE49-F238E27FC236}">
                  <a16:creationId xmlns:a16="http://schemas.microsoft.com/office/drawing/2014/main" id="{88EDA78E-69C0-3FC4-3929-A79E8C7A9C85}"/>
                </a:ext>
              </a:extLst>
            </p:cNvPr>
            <p:cNvSpPr/>
            <p:nvPr/>
          </p:nvSpPr>
          <p:spPr>
            <a:xfrm>
              <a:off x="0" y="5491080"/>
              <a:ext cx="10074600" cy="207000"/>
            </a:xfrm>
            <a:prstGeom prst="rect">
              <a:avLst/>
            </a:prstGeom>
            <a:solidFill>
              <a:srgbClr val="9FA8DA"/>
            </a:solid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800" b="0" strike="noStrike" spc="-1" dirty="0">
                  <a:solidFill>
                    <a:srgbClr val="000000"/>
                  </a:solidFill>
                  <a:latin typeface="Arial"/>
                  <a:ea typeface="DejaVu Sans"/>
                </a:rPr>
                <a:t>4</a:t>
              </a:r>
              <a:r>
                <a:rPr lang="en-US" sz="800" spc="-1" baseline="30000" dirty="0">
                  <a:solidFill>
                    <a:srgbClr val="000000"/>
                  </a:solidFill>
                  <a:latin typeface="Arial"/>
                  <a:ea typeface="DejaVu Sans"/>
                </a:rPr>
                <a:t>th</a:t>
              </a:r>
              <a:r>
                <a:rPr lang="en-US" sz="800" spc="-1" baseline="14000000" dirty="0">
                  <a:solidFill>
                    <a:srgbClr val="000000"/>
                  </a:solidFill>
                  <a:latin typeface="Arial"/>
                  <a:ea typeface="DejaVu Sans"/>
                </a:rPr>
                <a:t> </a:t>
              </a:r>
              <a:r>
                <a:rPr lang="en-US" sz="800" b="0" strike="noStrike" spc="-1" dirty="0">
                  <a:solidFill>
                    <a:srgbClr val="000000"/>
                  </a:solidFill>
                  <a:latin typeface="Arial"/>
                  <a:ea typeface="DejaVu Sans"/>
                </a:rPr>
                <a:t>Jagiellonian Symposium on Advances in Particle Physics and Medicine</a:t>
              </a:r>
              <a:endParaRPr lang="en-US" sz="800" b="0" strike="noStrike" spc="-1" dirty="0">
                <a:latin typeface="Arial"/>
              </a:endParaRPr>
            </a:p>
          </p:txBody>
        </p:sp>
        <p:sp>
          <p:nvSpPr>
            <p:cNvPr id="10" name="CustomShape 15">
              <a:extLst>
                <a:ext uri="{FF2B5EF4-FFF2-40B4-BE49-F238E27FC236}">
                  <a16:creationId xmlns:a16="http://schemas.microsoft.com/office/drawing/2014/main" id="{AA0F28D6-9C6B-5493-A2C7-564FC4FDB7AF}"/>
                </a:ext>
              </a:extLst>
            </p:cNvPr>
            <p:cNvSpPr/>
            <p:nvPr/>
          </p:nvSpPr>
          <p:spPr>
            <a:xfrm>
              <a:off x="9632160" y="5392440"/>
              <a:ext cx="514800" cy="424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fld id="{EC5A3262-2053-410D-BA20-FF04B2A98E80}" type="slidenum">
                <a:rPr lang="en-US" sz="1800" b="0" strike="noStrike" spc="-1">
                  <a:solidFill>
                    <a:srgbClr val="000000"/>
                  </a:solidFill>
                  <a:latin typeface="Times New Roman"/>
                  <a:ea typeface="DejaVu Sans"/>
                </a:rPr>
                <a:t>13</a:t>
              </a:fld>
              <a:endParaRPr lang="en-US" sz="1800" b="0" strike="noStrike" spc="-1">
                <a:latin typeface="Arial"/>
              </a:endParaRPr>
            </a:p>
          </p:txBody>
        </p:sp>
      </p:grpSp>
      <p:sp>
        <p:nvSpPr>
          <p:cNvPr id="358" name="CustomShape 2"/>
          <p:cNvSpPr/>
          <p:nvPr/>
        </p:nvSpPr>
        <p:spPr>
          <a:xfrm>
            <a:off x="339907" y="1038157"/>
            <a:ext cx="9514887" cy="374561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285750" indent="-285750">
              <a:buFont typeface="Arial" panose="020B0604020202020204" pitchFamily="34" charset="0"/>
              <a:buChar char="•"/>
            </a:pPr>
            <a:r>
              <a:rPr lang="en-US" strike="noStrike" spc="-1" dirty="0">
                <a:solidFill>
                  <a:srgbClr val="000000"/>
                </a:solidFill>
                <a:latin typeface="Times New Roman" panose="02020603050405020304" pitchFamily="18" charset="0"/>
                <a:ea typeface="DejaVu Sans"/>
                <a:cs typeface="Times New Roman" panose="02020603050405020304" pitchFamily="18" charset="0"/>
              </a:rPr>
              <a:t>Angular correlation of annihilation quanta were successfully measured with the </a:t>
            </a:r>
            <a:r>
              <a:rPr lang="en-US" strike="noStrike" spc="-1" dirty="0">
                <a:solidFill>
                  <a:srgbClr val="FF0000"/>
                </a:solidFill>
                <a:latin typeface="Times New Roman" panose="02020603050405020304" pitchFamily="18" charset="0"/>
                <a:ea typeface="DejaVu Sans"/>
                <a:cs typeface="Times New Roman" panose="02020603050405020304" pitchFamily="18" charset="0"/>
              </a:rPr>
              <a:t>single-layer pixelated scintillation detectors (</a:t>
            </a:r>
            <a:r>
              <a:rPr lang="en-US" strike="noStrike" spc="-1" dirty="0">
                <a:solidFill>
                  <a:srgbClr val="FF0000"/>
                </a:solidFill>
                <a:latin typeface="Times New Roman" panose="02020603050405020304" pitchFamily="18" charset="0"/>
                <a:ea typeface="Times New Roman"/>
                <a:cs typeface="Times New Roman" panose="02020603050405020304" pitchFamily="18" charset="0"/>
              </a:rPr>
              <a:t>cost-efficient scalability to larger systems</a:t>
            </a:r>
            <a:r>
              <a:rPr lang="en-GB" strike="noStrike" spc="-1" dirty="0">
                <a:solidFill>
                  <a:srgbClr val="FF0000"/>
                </a:solidFill>
                <a:latin typeface="Times New Roman" panose="02020603050405020304" pitchFamily="18" charset="0"/>
                <a:ea typeface="Times New Roman"/>
                <a:cs typeface="Times New Roman" panose="02020603050405020304" pitchFamily="18" charset="0"/>
              </a:rPr>
              <a:t>)</a:t>
            </a:r>
            <a:r>
              <a:rPr lang="en-US" strike="noStrike" spc="-1" dirty="0">
                <a:solidFill>
                  <a:srgbClr val="000000"/>
                </a:solidFill>
                <a:latin typeface="Times New Roman" panose="02020603050405020304" pitchFamily="18" charset="0"/>
                <a:ea typeface="DejaVu Sans"/>
                <a:cs typeface="Times New Roman" panose="02020603050405020304" pitchFamily="18" charset="0"/>
              </a:rPr>
              <a:t>.</a:t>
            </a:r>
          </a:p>
          <a:p>
            <a:pPr marL="285750" indent="-285750">
              <a:buFont typeface="Arial" panose="020B0604020202020204" pitchFamily="34" charset="0"/>
              <a:buChar char="•"/>
            </a:pPr>
            <a:endParaRPr lang="en-US" spc="-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trike="noStrike" spc="-1" dirty="0">
                <a:solidFill>
                  <a:srgbClr val="000000"/>
                </a:solidFill>
                <a:latin typeface="Times New Roman" panose="02020603050405020304" pitchFamily="18" charset="0"/>
                <a:ea typeface="DejaVu Sans"/>
                <a:cs typeface="Times New Roman" panose="02020603050405020304" pitchFamily="18" charset="0"/>
              </a:rPr>
              <a:t>Polarimetric performance of </a:t>
            </a:r>
            <a:r>
              <a:rPr lang="hr-HR" strike="noStrike" spc="-1" dirty="0">
                <a:solidFill>
                  <a:srgbClr val="000000"/>
                </a:solidFill>
                <a:latin typeface="Times New Roman" panose="02020603050405020304" pitchFamily="18" charset="0"/>
                <a:ea typeface="DejaVu Sans"/>
                <a:cs typeface="Times New Roman" panose="02020603050405020304" pitchFamily="18" charset="0"/>
              </a:rPr>
              <a:t>5</a:t>
            </a:r>
            <a:r>
              <a:rPr lang="en-US" strike="noStrike" spc="-1" dirty="0">
                <a:solidFill>
                  <a:srgbClr val="000000"/>
                </a:solidFill>
                <a:latin typeface="Times New Roman" panose="02020603050405020304" pitchFamily="18" charset="0"/>
                <a:ea typeface="DejaVu Sans"/>
                <a:cs typeface="Times New Roman" panose="02020603050405020304" pitchFamily="18" charset="0"/>
              </a:rPr>
              <a:t> module</a:t>
            </a:r>
            <a:r>
              <a:rPr lang="hr-HR" strike="noStrike" spc="-1" dirty="0">
                <a:solidFill>
                  <a:srgbClr val="000000"/>
                </a:solidFill>
                <a:latin typeface="Times New Roman" panose="02020603050405020304" pitchFamily="18" charset="0"/>
                <a:ea typeface="DejaVu Sans"/>
                <a:cs typeface="Times New Roman" panose="02020603050405020304" pitchFamily="18" charset="0"/>
              </a:rPr>
              <a:t> type</a:t>
            </a:r>
            <a:r>
              <a:rPr lang="en-GB" strike="noStrike" spc="-1" dirty="0">
                <a:solidFill>
                  <a:srgbClr val="000000"/>
                </a:solidFill>
                <a:latin typeface="Times New Roman" panose="02020603050405020304" pitchFamily="18" charset="0"/>
                <a:ea typeface="DejaVu Sans"/>
                <a:cs typeface="Times New Roman" panose="02020603050405020304" pitchFamily="18" charset="0"/>
              </a:rPr>
              <a:t>s</a:t>
            </a:r>
            <a:r>
              <a:rPr lang="en-US" strike="noStrike" spc="-1" dirty="0">
                <a:solidFill>
                  <a:srgbClr val="000000"/>
                </a:solidFill>
                <a:latin typeface="Times New Roman" panose="02020603050405020304" pitchFamily="18" charset="0"/>
                <a:ea typeface="DejaVu Sans"/>
                <a:cs typeface="Times New Roman" panose="02020603050405020304" pitchFamily="18" charset="0"/>
              </a:rPr>
              <a:t> from 1.9 – 3.0 mm pixel sizes were </a:t>
            </a:r>
            <a:r>
              <a:rPr lang="en-GB" spc="-1" dirty="0">
                <a:solidFill>
                  <a:srgbClr val="000000"/>
                </a:solidFill>
                <a:latin typeface="Times New Roman" panose="02020603050405020304" pitchFamily="18" charset="0"/>
                <a:ea typeface="DejaVu Sans"/>
                <a:cs typeface="Times New Roman" panose="02020603050405020304" pitchFamily="18" charset="0"/>
              </a:rPr>
              <a:t>assessed</a:t>
            </a:r>
            <a:r>
              <a:rPr lang="hr-HR" strike="noStrike" spc="-1" dirty="0">
                <a:solidFill>
                  <a:srgbClr val="000000"/>
                </a:solidFill>
                <a:latin typeface="Times New Roman" panose="02020603050405020304" pitchFamily="18" charset="0"/>
                <a:ea typeface="DejaVu Sans"/>
                <a:cs typeface="Times New Roman" panose="02020603050405020304" pitchFamily="18" charset="0"/>
              </a:rPr>
              <a:t>.</a:t>
            </a:r>
            <a:r>
              <a:rPr lang="en-GB" strike="noStrike" spc="-1" dirty="0">
                <a:solidFill>
                  <a:srgbClr val="000000"/>
                </a:solidFill>
                <a:latin typeface="Times New Roman" panose="02020603050405020304" pitchFamily="18" charset="0"/>
                <a:ea typeface="DejaVu Sans"/>
                <a:cs typeface="Times New Roman" panose="02020603050405020304" pitchFamily="18" charset="0"/>
              </a:rPr>
              <a:t> </a:t>
            </a:r>
            <a:r>
              <a:rPr lang="en-US" strike="noStrike" spc="-1" dirty="0">
                <a:solidFill>
                  <a:srgbClr val="000000"/>
                </a:solidFill>
                <a:latin typeface="Times New Roman" panose="02020603050405020304" pitchFamily="18" charset="0"/>
                <a:ea typeface="Times New Roman"/>
                <a:cs typeface="Times New Roman" panose="02020603050405020304" pitchFamily="18" charset="0"/>
              </a:rPr>
              <a:t>  </a:t>
            </a:r>
            <a:endParaRPr lang="en-US" spc="-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pc="-1" dirty="0">
              <a:solidFill>
                <a:srgbClr val="FF0000"/>
              </a:solidFill>
              <a:latin typeface="Times New Roman" panose="02020603050405020304" pitchFamily="18" charset="0"/>
              <a:ea typeface="Times New Roman"/>
              <a:cs typeface="Times New Roman" panose="02020603050405020304" pitchFamily="18" charset="0"/>
            </a:endParaRPr>
          </a:p>
          <a:p>
            <a:pPr marL="285750" indent="-285750">
              <a:buFont typeface="Arial" panose="020B0604020202020204" pitchFamily="34" charset="0"/>
              <a:buChar char="•"/>
            </a:pPr>
            <a:r>
              <a:rPr lang="en-US" spc="-1" dirty="0">
                <a:solidFill>
                  <a:srgbClr val="FF0000"/>
                </a:solidFill>
                <a:latin typeface="Times New Roman" panose="02020603050405020304" pitchFamily="18" charset="0"/>
                <a:ea typeface="Times New Roman"/>
                <a:cs typeface="Times New Roman" panose="02020603050405020304" pitchFamily="18" charset="0"/>
              </a:rPr>
              <a:t>H</a:t>
            </a:r>
            <a:r>
              <a:rPr lang="en-US" strike="noStrike" spc="-1" dirty="0">
                <a:solidFill>
                  <a:srgbClr val="FF0000"/>
                </a:solidFill>
                <a:latin typeface="Times New Roman" panose="02020603050405020304" pitchFamily="18" charset="0"/>
                <a:ea typeface="Times New Roman"/>
                <a:cs typeface="Times New Roman" panose="02020603050405020304" pitchFamily="18" charset="0"/>
              </a:rPr>
              <a:t>igher modulation was obtained with finely segmented pixel detectors. </a:t>
            </a:r>
          </a:p>
          <a:p>
            <a:endParaRPr lang="en-US" spc="-1" dirty="0">
              <a:latin typeface="Times New Roman" panose="02020603050405020304" pitchFamily="18" charset="0"/>
              <a:cs typeface="Times New Roman" panose="02020603050405020304" pitchFamily="18" charset="0"/>
            </a:endParaRPr>
          </a:p>
          <a:p>
            <a:pPr marL="627063" indent="-285750">
              <a:buFont typeface="Wingdings" panose="05000000000000000000" pitchFamily="2" charset="2"/>
              <a:buChar char="q"/>
            </a:pPr>
            <a:r>
              <a:rPr lang="en-US" i="0" u="none" strike="noStrike" baseline="0" dirty="0">
                <a:solidFill>
                  <a:srgbClr val="FF0000"/>
                </a:solidFill>
                <a:latin typeface="Times New Roman" panose="02020603050405020304" pitchFamily="18" charset="0"/>
                <a:cs typeface="Times New Roman" panose="02020603050405020304" pitchFamily="18" charset="0"/>
              </a:rPr>
              <a:t>The measured </a:t>
            </a:r>
            <a:r>
              <a:rPr lang="hr-HR" i="0" u="none" strike="noStrike" baseline="0" dirty="0" err="1">
                <a:solidFill>
                  <a:srgbClr val="FF0000"/>
                </a:solidFill>
                <a:latin typeface="Times New Roman" panose="02020603050405020304" pitchFamily="18" charset="0"/>
                <a:cs typeface="Times New Roman" panose="02020603050405020304" pitchFamily="18" charset="0"/>
              </a:rPr>
              <a:t>modulation</a:t>
            </a:r>
            <a:r>
              <a:rPr lang="hr-HR" i="0" u="none" strike="noStrike" baseline="0" dirty="0">
                <a:solidFill>
                  <a:srgbClr val="FF0000"/>
                </a:solidFill>
                <a:latin typeface="Times New Roman" panose="02020603050405020304" pitchFamily="18" charset="0"/>
                <a:cs typeface="Times New Roman" panose="02020603050405020304" pitchFamily="18" charset="0"/>
              </a:rPr>
              <a:t> </a:t>
            </a:r>
            <a:r>
              <a:rPr lang="en-US" i="0" u="none" strike="noStrike" baseline="0" dirty="0">
                <a:solidFill>
                  <a:srgbClr val="FF0000"/>
                </a:solidFill>
                <a:latin typeface="Times New Roman" panose="02020603050405020304" pitchFamily="18" charset="0"/>
                <a:cs typeface="Times New Roman" panose="02020603050405020304" pitchFamily="18" charset="0"/>
              </a:rPr>
              <a:t>amplitude </a:t>
            </a:r>
            <a:r>
              <a:rPr lang="hr-HR" i="0" u="none" strike="noStrike" baseline="0" dirty="0">
                <a:solidFill>
                  <a:srgbClr val="FF0000"/>
                </a:solidFill>
                <a:latin typeface="Times New Roman" panose="02020603050405020304" pitchFamily="18" charset="0"/>
                <a:cs typeface="Times New Roman" panose="02020603050405020304" pitchFamily="18" charset="0"/>
              </a:rPr>
              <a:t>shows a rising trend with better azimuthal resolution</a:t>
            </a:r>
            <a:r>
              <a:rPr lang="en-US" i="0" u="none" strike="noStrike" baseline="0" dirty="0">
                <a:solidFill>
                  <a:srgbClr val="FF0000"/>
                </a:solidFill>
                <a:latin typeface="Times New Roman" panose="02020603050405020304" pitchFamily="18" charset="0"/>
                <a:cs typeface="Times New Roman" panose="02020603050405020304" pitchFamily="18" charset="0"/>
              </a:rPr>
              <a:t>.</a:t>
            </a:r>
          </a:p>
          <a:p>
            <a:pPr marL="341313"/>
            <a:endParaRPr lang="en-US" i="0" u="none" strike="noStrike" baseline="0" dirty="0">
              <a:solidFill>
                <a:srgbClr val="FF0000"/>
              </a:solidFill>
              <a:latin typeface="Times New Roman" panose="02020603050405020304" pitchFamily="18" charset="0"/>
              <a:cs typeface="Times New Roman" panose="02020603050405020304" pitchFamily="18" charset="0"/>
            </a:endParaRPr>
          </a:p>
          <a:p>
            <a:pPr marL="627063" indent="-285750">
              <a:buFont typeface="Wingdings" panose="05000000000000000000" pitchFamily="2" charset="2"/>
              <a:buChar char="q"/>
            </a:pPr>
            <a:r>
              <a:rPr lang="en-US" i="0" u="none" strike="noStrike" baseline="0" dirty="0">
                <a:solidFill>
                  <a:srgbClr val="FF0000"/>
                </a:solidFill>
                <a:latin typeface="Times New Roman" panose="02020603050405020304" pitchFamily="18" charset="0"/>
                <a:cs typeface="Times New Roman" panose="02020603050405020304" pitchFamily="18" charset="0"/>
              </a:rPr>
              <a:t>The dependance on the energy resolution of the material is not pronounced, LYSO and GAGG perform comparably.</a:t>
            </a:r>
          </a:p>
          <a:p>
            <a:pPr marL="341313"/>
            <a:endParaRPr lang="en-US" i="0" u="none" strike="noStrike" baseline="0" dirty="0">
              <a:solidFill>
                <a:srgbClr val="000000"/>
              </a:solidFill>
              <a:latin typeface="Times New Roman" panose="02020603050405020304" pitchFamily="18" charset="0"/>
              <a:cs typeface="Times New Roman" panose="02020603050405020304" pitchFamily="18" charset="0"/>
            </a:endParaRPr>
          </a:p>
          <a:p>
            <a:pPr marL="341313"/>
            <a:endParaRPr lang="en-US" i="0" u="none" strike="noStrike" baseline="0" dirty="0">
              <a:solidFill>
                <a:srgbClr val="00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hr-HR" strike="noStrike" spc="-1" dirty="0">
                <a:solidFill>
                  <a:srgbClr val="000000"/>
                </a:solidFill>
                <a:latin typeface="Times New Roman" panose="02020603050405020304" pitchFamily="18" charset="0"/>
                <a:ea typeface="Times New Roman"/>
                <a:cs typeface="Times New Roman" panose="02020603050405020304" pitchFamily="18" charset="0"/>
              </a:rPr>
              <a:t>Next: </a:t>
            </a:r>
            <a:r>
              <a:rPr lang="en-GB" spc="-1" dirty="0">
                <a:solidFill>
                  <a:srgbClr val="000000"/>
                </a:solidFill>
                <a:latin typeface="Times New Roman" panose="02020603050405020304" pitchFamily="18" charset="0"/>
                <a:ea typeface="Times New Roman"/>
                <a:cs typeface="Times New Roman" panose="02020603050405020304" pitchFamily="18" charset="0"/>
              </a:rPr>
              <a:t>C</a:t>
            </a:r>
            <a:r>
              <a:rPr lang="hr-HR" strike="noStrike" spc="-1" dirty="0">
                <a:solidFill>
                  <a:srgbClr val="000000"/>
                </a:solidFill>
                <a:latin typeface="Times New Roman" panose="02020603050405020304" pitchFamily="18" charset="0"/>
                <a:ea typeface="Times New Roman"/>
                <a:cs typeface="Times New Roman" panose="02020603050405020304" pitchFamily="18" charset="0"/>
              </a:rPr>
              <a:t>ommission</a:t>
            </a:r>
            <a:r>
              <a:rPr lang="en-GB" strike="noStrike" spc="-1" dirty="0">
                <a:solidFill>
                  <a:srgbClr val="000000"/>
                </a:solidFill>
                <a:latin typeface="Times New Roman" panose="02020603050405020304" pitchFamily="18" charset="0"/>
                <a:ea typeface="Times New Roman"/>
                <a:cs typeface="Times New Roman" panose="02020603050405020304" pitchFamily="18" charset="0"/>
              </a:rPr>
              <a:t> of</a:t>
            </a:r>
            <a:r>
              <a:rPr lang="hr-HR" strike="noStrike" spc="-1" dirty="0">
                <a:solidFill>
                  <a:srgbClr val="000000"/>
                </a:solidFill>
                <a:latin typeface="Times New Roman" panose="02020603050405020304" pitchFamily="18" charset="0"/>
                <a:ea typeface="Times New Roman"/>
                <a:cs typeface="Times New Roman" panose="02020603050405020304" pitchFamily="18" charset="0"/>
              </a:rPr>
              <a:t> th</a:t>
            </a:r>
            <a:r>
              <a:rPr lang="en-GB" spc="-1" dirty="0">
                <a:solidFill>
                  <a:srgbClr val="000000"/>
                </a:solidFill>
                <a:latin typeface="Times New Roman" panose="02020603050405020304" pitchFamily="18" charset="0"/>
                <a:ea typeface="Times New Roman"/>
                <a:cs typeface="Times New Roman" panose="02020603050405020304" pitchFamily="18" charset="0"/>
              </a:rPr>
              <a:t>e</a:t>
            </a:r>
            <a:r>
              <a:rPr lang="hr-HR" strike="noStrike" spc="-1" dirty="0">
                <a:solidFill>
                  <a:srgbClr val="000000"/>
                </a:solidFill>
                <a:latin typeface="Times New Roman" panose="02020603050405020304" pitchFamily="18" charset="0"/>
                <a:ea typeface="Times New Roman"/>
                <a:cs typeface="Times New Roman" panose="02020603050405020304" pitchFamily="18" charset="0"/>
              </a:rPr>
              <a:t> demonstrator and test its performance with extended source</a:t>
            </a:r>
            <a:r>
              <a:rPr lang="en-GB" strike="noStrike" spc="-1" dirty="0">
                <a:solidFill>
                  <a:srgbClr val="000000"/>
                </a:solidFill>
                <a:latin typeface="Times New Roman" panose="02020603050405020304" pitchFamily="18" charset="0"/>
                <a:ea typeface="Times New Roman"/>
                <a:cs typeface="Times New Roman" panose="02020603050405020304" pitchFamily="18" charset="0"/>
              </a:rPr>
              <a:t>s.</a:t>
            </a:r>
            <a:endParaRPr lang="hr-HR" strike="noStrike" spc="-1" dirty="0">
              <a:solidFill>
                <a:srgbClr val="000000"/>
              </a:solidFill>
              <a:latin typeface="Times New Roman" panose="02020603050405020304" pitchFamily="18" charset="0"/>
              <a:ea typeface="Times New Roman"/>
              <a:cs typeface="Times New Roman" panose="02020603050405020304" pitchFamily="18" charset="0"/>
            </a:endParaRPr>
          </a:p>
          <a:p>
            <a:endParaRPr lang="hr-HR" spc="-1" dirty="0">
              <a:solidFill>
                <a:srgbClr val="000000"/>
              </a:solidFill>
              <a:latin typeface="Times New Roman" panose="02020603050405020304" pitchFamily="18" charset="0"/>
              <a:ea typeface="Times New Roman"/>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 name="Picture 362"/>
          <p:cNvPicPr/>
          <p:nvPr/>
        </p:nvPicPr>
        <p:blipFill>
          <a:blip r:embed="rId2">
            <a:alphaModFix amt="60000"/>
          </a:blip>
          <a:stretch/>
        </p:blipFill>
        <p:spPr>
          <a:xfrm>
            <a:off x="4934880" y="720"/>
            <a:ext cx="5139720" cy="5664240"/>
          </a:xfrm>
          <a:prstGeom prst="rect">
            <a:avLst/>
          </a:prstGeom>
          <a:ln>
            <a:noFill/>
          </a:ln>
        </p:spPr>
      </p:pic>
      <p:sp>
        <p:nvSpPr>
          <p:cNvPr id="365" name="CustomShape 2"/>
          <p:cNvSpPr/>
          <p:nvPr/>
        </p:nvSpPr>
        <p:spPr>
          <a:xfrm>
            <a:off x="182880" y="4774080"/>
            <a:ext cx="9692640" cy="567540"/>
          </a:xfrm>
          <a:prstGeom prst="rect">
            <a:avLst/>
          </a:prstGeom>
          <a:solidFill>
            <a:srgbClr val="BDBDBD"/>
          </a:solid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15000"/>
              </a:lnSpc>
              <a:spcBef>
                <a:spcPts val="700"/>
              </a:spcBef>
              <a:tabLst>
                <a:tab pos="0" algn="l"/>
              </a:tabLst>
            </a:pPr>
            <a:r>
              <a:rPr lang="en-US" sz="1200" b="1" strike="noStrike" spc="-1" dirty="0">
                <a:latin typeface="Comfortaa"/>
                <a:ea typeface="DejaVu Sans"/>
              </a:rPr>
              <a:t>This work </a:t>
            </a:r>
            <a:r>
              <a:rPr lang="en-US" sz="1200" b="1" spc="-1" dirty="0">
                <a:latin typeface="Comfortaa"/>
                <a:ea typeface="DejaVu Sans"/>
              </a:rPr>
              <a:t>is</a:t>
            </a:r>
            <a:r>
              <a:rPr lang="en-US" sz="1200" b="1" strike="noStrike" spc="-1" dirty="0">
                <a:latin typeface="Comfortaa"/>
                <a:ea typeface="DejaVu Sans"/>
              </a:rPr>
              <a:t> supported by the “Research Cooperability” Program of the Croatian Science</a:t>
            </a:r>
            <a:r>
              <a:rPr lang="hr-HR" sz="1200" b="1" strike="noStrike" spc="-1" dirty="0">
                <a:latin typeface="Comfortaa"/>
                <a:ea typeface="DejaVu Sans"/>
              </a:rPr>
              <a:t> </a:t>
            </a:r>
            <a:r>
              <a:rPr lang="en-US" sz="1200" b="1" strike="noStrike" spc="-1" dirty="0">
                <a:latin typeface="Comfortaa"/>
                <a:ea typeface="DejaVu Sans"/>
              </a:rPr>
              <a:t>Foundation </a:t>
            </a:r>
            <a:r>
              <a:rPr lang="hr-HR" sz="1200" b="1" strike="noStrike" spc="-1" dirty="0">
                <a:latin typeface="Comfortaa"/>
                <a:ea typeface="DejaVu Sans"/>
              </a:rPr>
              <a:t>co-</a:t>
            </a:r>
            <a:r>
              <a:rPr lang="en-US" sz="1200" b="1" strike="noStrike" spc="-1" dirty="0">
                <a:latin typeface="Comfortaa"/>
                <a:ea typeface="DejaVu Sans"/>
              </a:rPr>
              <a:t>funded by the European Union </a:t>
            </a:r>
            <a:r>
              <a:rPr lang="hr-HR" sz="1200" b="1" strike="noStrike" spc="-1" dirty="0">
                <a:latin typeface="Comfortaa"/>
                <a:ea typeface="DejaVu Sans"/>
              </a:rPr>
              <a:t>f</a:t>
            </a:r>
            <a:r>
              <a:rPr lang="en-US" sz="1200" b="1" strike="noStrike" spc="-1" dirty="0">
                <a:latin typeface="Comfortaa"/>
                <a:ea typeface="DejaVu Sans"/>
              </a:rPr>
              <a:t>rom the European Social Fund under the Operational</a:t>
            </a:r>
            <a:r>
              <a:rPr lang="hr-HR" sz="1200" b="1" strike="noStrike" spc="-1" dirty="0">
                <a:latin typeface="Comfortaa"/>
                <a:ea typeface="DejaVu Sans"/>
              </a:rPr>
              <a:t> </a:t>
            </a:r>
            <a:r>
              <a:rPr lang="en-US" sz="1200" b="1" strike="noStrike" spc="-1" dirty="0">
                <a:latin typeface="Comfortaa"/>
                <a:ea typeface="DejaVu Sans"/>
              </a:rPr>
              <a:t>Programme</a:t>
            </a:r>
            <a:r>
              <a:rPr lang="hr-HR" sz="1200" b="1" strike="noStrike" spc="-1" dirty="0">
                <a:latin typeface="Comfortaa"/>
                <a:ea typeface="DejaVu Sans"/>
              </a:rPr>
              <a:t> </a:t>
            </a:r>
            <a:r>
              <a:rPr lang="en-US" sz="1200" b="1" strike="noStrike" spc="-1" dirty="0">
                <a:latin typeface="Comfortaa"/>
                <a:ea typeface="DejaVu Sans"/>
              </a:rPr>
              <a:t>Efficient Human Resources 2014–2020, Grant number PZS-2019-02-5829.</a:t>
            </a:r>
            <a:endParaRPr lang="en-US" sz="1200" b="0" strike="noStrike" spc="-1" dirty="0">
              <a:latin typeface="Arial"/>
            </a:endParaRPr>
          </a:p>
        </p:txBody>
      </p:sp>
      <p:pic>
        <p:nvPicPr>
          <p:cNvPr id="366" name="Google Shape;249;p1_0" descr="Logo&#10;&#10;Description automatically generated"/>
          <p:cNvPicPr/>
          <p:nvPr/>
        </p:nvPicPr>
        <p:blipFill>
          <a:blip r:embed="rId3"/>
          <a:stretch/>
        </p:blipFill>
        <p:spPr>
          <a:xfrm>
            <a:off x="2183670" y="3741420"/>
            <a:ext cx="2030190" cy="906771"/>
          </a:xfrm>
          <a:prstGeom prst="rect">
            <a:avLst/>
          </a:prstGeom>
          <a:ln>
            <a:noFill/>
          </a:ln>
        </p:spPr>
      </p:pic>
      <p:pic>
        <p:nvPicPr>
          <p:cNvPr id="367" name="Google Shape;250;p1_0" descr="A picture containing text, screenshot, businesscard&#10;&#10;Description automatically generated"/>
          <p:cNvPicPr/>
          <p:nvPr/>
        </p:nvPicPr>
        <p:blipFill>
          <a:blip r:embed="rId4"/>
          <a:stretch/>
        </p:blipFill>
        <p:spPr>
          <a:xfrm>
            <a:off x="4644072" y="3741420"/>
            <a:ext cx="3563148" cy="969716"/>
          </a:xfrm>
          <a:prstGeom prst="rect">
            <a:avLst/>
          </a:prstGeom>
          <a:ln>
            <a:noFill/>
          </a:ln>
        </p:spPr>
      </p:pic>
      <p:sp>
        <p:nvSpPr>
          <p:cNvPr id="369" name="TextShape 4"/>
          <p:cNvSpPr txBox="1"/>
          <p:nvPr/>
        </p:nvSpPr>
        <p:spPr>
          <a:xfrm>
            <a:off x="856619" y="2030460"/>
            <a:ext cx="8366040" cy="713880"/>
          </a:xfrm>
          <a:prstGeom prst="rect">
            <a:avLst/>
          </a:prstGeom>
          <a:noFill/>
          <a:ln>
            <a:noFill/>
          </a:ln>
        </p:spPr>
        <p:txBody>
          <a:bodyPr lIns="90000" tIns="45000" rIns="90000" bIns="45000">
            <a:noAutofit/>
          </a:bodyPr>
          <a:lstStyle/>
          <a:p>
            <a:pPr algn="ctr"/>
            <a:r>
              <a:rPr lang="en-US" sz="4400" b="0" strike="noStrike" spc="-1" dirty="0">
                <a:solidFill>
                  <a:srgbClr val="000000"/>
                </a:solidFill>
                <a:latin typeface="Comfortaa"/>
                <a:ea typeface="DejaVu Sans"/>
              </a:rPr>
              <a:t>Thank </a:t>
            </a:r>
            <a:r>
              <a:rPr lang="en-US" sz="4400" spc="-1" dirty="0">
                <a:solidFill>
                  <a:srgbClr val="000000"/>
                </a:solidFill>
                <a:latin typeface="Comfortaa"/>
                <a:ea typeface="DejaVu Sans"/>
              </a:rPr>
              <a:t>y</a:t>
            </a:r>
            <a:r>
              <a:rPr lang="en-US" sz="4400" b="0" strike="noStrike" spc="-1" dirty="0">
                <a:solidFill>
                  <a:srgbClr val="000000"/>
                </a:solidFill>
                <a:latin typeface="Comfortaa"/>
                <a:ea typeface="DejaVu Sans"/>
              </a:rPr>
              <a:t>ou for your attention !!! </a:t>
            </a:r>
            <a:endParaRPr lang="en-US" sz="4400" b="0" strike="noStrike" spc="-1" dirty="0">
              <a:latin typeface="Arial"/>
            </a:endParaRPr>
          </a:p>
        </p:txBody>
      </p:sp>
      <p:grpSp>
        <p:nvGrpSpPr>
          <p:cNvPr id="9" name="Group 13">
            <a:extLst>
              <a:ext uri="{FF2B5EF4-FFF2-40B4-BE49-F238E27FC236}">
                <a16:creationId xmlns:a16="http://schemas.microsoft.com/office/drawing/2014/main" id="{4B46C216-1F49-A860-5FB8-1403BF62DEFC}"/>
              </a:ext>
            </a:extLst>
          </p:cNvPr>
          <p:cNvGrpSpPr/>
          <p:nvPr/>
        </p:nvGrpSpPr>
        <p:grpSpPr>
          <a:xfrm>
            <a:off x="2339" y="5368869"/>
            <a:ext cx="10146960" cy="424440"/>
            <a:chOff x="0" y="5392440"/>
            <a:chExt cx="10146960" cy="424440"/>
          </a:xfrm>
        </p:grpSpPr>
        <p:sp>
          <p:nvSpPr>
            <p:cNvPr id="10" name="CustomShape 14">
              <a:extLst>
                <a:ext uri="{FF2B5EF4-FFF2-40B4-BE49-F238E27FC236}">
                  <a16:creationId xmlns:a16="http://schemas.microsoft.com/office/drawing/2014/main" id="{752DEEEF-2B46-28F6-6A5A-8C26EEDB57EF}"/>
                </a:ext>
              </a:extLst>
            </p:cNvPr>
            <p:cNvSpPr/>
            <p:nvPr/>
          </p:nvSpPr>
          <p:spPr>
            <a:xfrm>
              <a:off x="0" y="5491080"/>
              <a:ext cx="10074600" cy="207000"/>
            </a:xfrm>
            <a:prstGeom prst="rect">
              <a:avLst/>
            </a:prstGeom>
            <a:solidFill>
              <a:srgbClr val="9FA8DA"/>
            </a:solid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800" b="0" strike="noStrike" spc="-1" dirty="0">
                  <a:solidFill>
                    <a:srgbClr val="000000"/>
                  </a:solidFill>
                  <a:latin typeface="Arial"/>
                  <a:ea typeface="DejaVu Sans"/>
                </a:rPr>
                <a:t>4</a:t>
              </a:r>
              <a:r>
                <a:rPr lang="en-US" sz="800" spc="-1" baseline="30000" dirty="0">
                  <a:solidFill>
                    <a:srgbClr val="000000"/>
                  </a:solidFill>
                  <a:latin typeface="Arial"/>
                  <a:ea typeface="DejaVu Sans"/>
                </a:rPr>
                <a:t>th</a:t>
              </a:r>
              <a:r>
                <a:rPr lang="en-US" sz="800" spc="-1" baseline="14000000" dirty="0">
                  <a:solidFill>
                    <a:srgbClr val="000000"/>
                  </a:solidFill>
                  <a:latin typeface="Arial"/>
                  <a:ea typeface="DejaVu Sans"/>
                </a:rPr>
                <a:t> </a:t>
              </a:r>
              <a:r>
                <a:rPr lang="en-US" sz="800" b="0" strike="noStrike" spc="-1" dirty="0">
                  <a:solidFill>
                    <a:srgbClr val="000000"/>
                  </a:solidFill>
                  <a:latin typeface="Arial"/>
                  <a:ea typeface="DejaVu Sans"/>
                </a:rPr>
                <a:t>Jagiellonian Symposium on Advances in Particle Physics and Medicine</a:t>
              </a:r>
              <a:endParaRPr lang="en-US" sz="800" b="0" strike="noStrike" spc="-1" dirty="0">
                <a:latin typeface="Arial"/>
              </a:endParaRPr>
            </a:p>
          </p:txBody>
        </p:sp>
        <p:sp>
          <p:nvSpPr>
            <p:cNvPr id="11" name="CustomShape 15">
              <a:extLst>
                <a:ext uri="{FF2B5EF4-FFF2-40B4-BE49-F238E27FC236}">
                  <a16:creationId xmlns:a16="http://schemas.microsoft.com/office/drawing/2014/main" id="{565D231F-EE4C-B65B-D16E-D43D1D3670A0}"/>
                </a:ext>
              </a:extLst>
            </p:cNvPr>
            <p:cNvSpPr/>
            <p:nvPr/>
          </p:nvSpPr>
          <p:spPr>
            <a:xfrm>
              <a:off x="9632160" y="5392440"/>
              <a:ext cx="514800" cy="424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fld id="{EC5A3262-2053-410D-BA20-FF04B2A98E80}" type="slidenum">
                <a:rPr lang="en-US" sz="1800" b="0" strike="noStrike" spc="-1">
                  <a:solidFill>
                    <a:srgbClr val="000000"/>
                  </a:solidFill>
                  <a:latin typeface="Times New Roman"/>
                  <a:ea typeface="DejaVu Sans"/>
                </a:rPr>
                <a:t>14</a:t>
              </a:fld>
              <a:endParaRPr lang="en-US" sz="1800" b="0" strike="noStrike" spc="-1">
                <a:latin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947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stomShape 1">
            <a:extLst>
              <a:ext uri="{FF2B5EF4-FFF2-40B4-BE49-F238E27FC236}">
                <a16:creationId xmlns:a16="http://schemas.microsoft.com/office/drawing/2014/main" id="{9F0A7E94-1B3C-F639-6005-4C2262D156CE}"/>
              </a:ext>
            </a:extLst>
          </p:cNvPr>
          <p:cNvSpPr/>
          <p:nvPr/>
        </p:nvSpPr>
        <p:spPr>
          <a:xfrm>
            <a:off x="182880" y="274320"/>
            <a:ext cx="8864640" cy="452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2200" b="1" strike="noStrike" spc="-1" dirty="0">
                <a:solidFill>
                  <a:srgbClr val="0277BD"/>
                </a:solidFill>
                <a:latin typeface="Comfortaa"/>
                <a:ea typeface="Noto Sans CJK SC"/>
              </a:rPr>
              <a:t>Comparison of modulation factors in detector modules</a:t>
            </a:r>
            <a:endParaRPr lang="en-US" sz="2200" b="0" strike="noStrike" spc="-1" dirty="0">
              <a:latin typeface="Arial"/>
            </a:endParaRPr>
          </a:p>
          <a:p>
            <a:pPr>
              <a:lnSpc>
                <a:spcPct val="100000"/>
              </a:lnSpc>
            </a:pPr>
            <a:r>
              <a:rPr lang="en-US" sz="2200" b="1" strike="noStrike" spc="-1" dirty="0">
                <a:solidFill>
                  <a:srgbClr val="0277BD"/>
                </a:solidFill>
                <a:latin typeface="Comfortaa"/>
                <a:ea typeface="Noto Sans CJK SC"/>
              </a:rPr>
              <a:t>at different scattering angles (</a:t>
            </a:r>
            <a:r>
              <a:rPr lang="en-US" sz="2200" b="1" strike="noStrike" spc="-1" dirty="0">
                <a:solidFill>
                  <a:srgbClr val="0277BD"/>
                </a:solidFill>
                <a:latin typeface="Times New Roman"/>
                <a:ea typeface="Times New Roman"/>
              </a:rPr>
              <a:t>θ ± </a:t>
            </a:r>
            <a:r>
              <a:rPr lang="en-US" sz="2200" b="1" strike="noStrike" spc="-1" dirty="0" err="1">
                <a:solidFill>
                  <a:srgbClr val="0277BD"/>
                </a:solidFill>
                <a:latin typeface="Comfortaa"/>
                <a:ea typeface="Times New Roman"/>
              </a:rPr>
              <a:t>d</a:t>
            </a:r>
            <a:r>
              <a:rPr lang="en-US" sz="2200" b="1" strike="noStrike" spc="-1" dirty="0" err="1">
                <a:solidFill>
                  <a:srgbClr val="0277BD"/>
                </a:solidFill>
                <a:latin typeface="Times New Roman"/>
                <a:ea typeface="Times New Roman"/>
              </a:rPr>
              <a:t>θ</a:t>
            </a:r>
            <a:r>
              <a:rPr lang="en-US" sz="2200" b="1" strike="noStrike" spc="-1" dirty="0">
                <a:solidFill>
                  <a:srgbClr val="0277BD"/>
                </a:solidFill>
                <a:latin typeface="Times New Roman"/>
                <a:ea typeface="Times New Roman"/>
              </a:rPr>
              <a:t>)  </a:t>
            </a:r>
            <a:r>
              <a:rPr lang="en-US" sz="2200" b="1" strike="noStrike" spc="-1" dirty="0">
                <a:solidFill>
                  <a:srgbClr val="0277BD"/>
                </a:solidFill>
                <a:latin typeface="Comfortaa"/>
                <a:ea typeface="Noto Sans CJK SC"/>
              </a:rPr>
              <a:t>  </a:t>
            </a:r>
            <a:endParaRPr lang="en-US" sz="2200" b="0" strike="noStrike" spc="-1" dirty="0">
              <a:latin typeface="Arial"/>
            </a:endParaRPr>
          </a:p>
        </p:txBody>
      </p:sp>
      <p:sp>
        <p:nvSpPr>
          <p:cNvPr id="8" name="CustomShape 6">
            <a:extLst>
              <a:ext uri="{FF2B5EF4-FFF2-40B4-BE49-F238E27FC236}">
                <a16:creationId xmlns:a16="http://schemas.microsoft.com/office/drawing/2014/main" id="{5084EF6E-2456-012D-D773-EFE2329A8319}"/>
              </a:ext>
            </a:extLst>
          </p:cNvPr>
          <p:cNvSpPr/>
          <p:nvPr/>
        </p:nvSpPr>
        <p:spPr>
          <a:xfrm>
            <a:off x="184319" y="1280160"/>
            <a:ext cx="9450179" cy="168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216000" indent="-210960">
              <a:lnSpc>
                <a:spcPct val="150000"/>
              </a:lnSpc>
              <a:buClr>
                <a:srgbClr val="000000"/>
              </a:buClr>
              <a:buSzPct val="45000"/>
              <a:buFont typeface="Wingdings" charset="2"/>
              <a:buChar char=""/>
            </a:pPr>
            <a:r>
              <a:rPr lang="en-US" sz="1100" b="0" strike="noStrike" spc="-1" dirty="0">
                <a:solidFill>
                  <a:srgbClr val="000000"/>
                </a:solidFill>
                <a:latin typeface="Comfortaa"/>
                <a:ea typeface="DejaVu Sans"/>
              </a:rPr>
              <a:t>The dependence of the modulation factor, </a:t>
            </a:r>
            <a:r>
              <a:rPr lang="en-US" sz="1100" b="1" strike="noStrike" spc="-1" dirty="0">
                <a:solidFill>
                  <a:srgbClr val="000000"/>
                </a:solidFill>
                <a:latin typeface="Comfortaa"/>
                <a:ea typeface="DejaVu Sans"/>
              </a:rPr>
              <a:t>𝜇</a:t>
            </a:r>
            <a:r>
              <a:rPr lang="en-US" sz="1100" b="0" strike="noStrike" spc="-1" dirty="0">
                <a:solidFill>
                  <a:srgbClr val="000000"/>
                </a:solidFill>
                <a:latin typeface="Comfortaa"/>
                <a:ea typeface="DejaVu Sans"/>
              </a:rPr>
              <a:t>, </a:t>
            </a:r>
            <a:r>
              <a:rPr lang="en-US" sz="1100" b="0" strike="noStrike" spc="-1" dirty="0">
                <a:solidFill>
                  <a:srgbClr val="000000"/>
                </a:solidFill>
                <a:latin typeface="Comfortaa"/>
                <a:ea typeface="Noto Sans CJK SC"/>
              </a:rPr>
              <a:t> at different  </a:t>
            </a:r>
            <a:r>
              <a:rPr lang="en-US" sz="1100" b="1" strike="noStrike" spc="-1" dirty="0">
                <a:solidFill>
                  <a:srgbClr val="000000"/>
                </a:solidFill>
                <a:latin typeface="Comfortaa"/>
                <a:ea typeface="Noto Sans CJK SC"/>
              </a:rPr>
              <a:t>𝜃</a:t>
            </a:r>
            <a:r>
              <a:rPr lang="en-US" sz="1100" b="1" strike="noStrike" spc="-1" baseline="-33000" dirty="0">
                <a:solidFill>
                  <a:srgbClr val="000000"/>
                </a:solidFill>
                <a:latin typeface="Comfortaa"/>
                <a:ea typeface="Noto Sans CJK SC"/>
              </a:rPr>
              <a:t>1,2</a:t>
            </a:r>
            <a:r>
              <a:rPr lang="en-US" sz="1100" b="0" strike="noStrike" spc="-1" dirty="0">
                <a:solidFill>
                  <a:srgbClr val="000000"/>
                </a:solidFill>
                <a:latin typeface="Comfortaa"/>
                <a:ea typeface="Noto Sans CJK SC"/>
              </a:rPr>
              <a:t> ranges is explored in each detector configuration. </a:t>
            </a:r>
            <a:endParaRPr lang="en-US" sz="1100" b="0" strike="noStrike" spc="-1" dirty="0">
              <a:latin typeface="Arial"/>
            </a:endParaRPr>
          </a:p>
          <a:p>
            <a:pPr marL="216000" indent="-210960">
              <a:lnSpc>
                <a:spcPct val="150000"/>
              </a:lnSpc>
              <a:buClr>
                <a:srgbClr val="000000"/>
              </a:buClr>
              <a:buSzPct val="45000"/>
              <a:buFont typeface="Wingdings" charset="2"/>
              <a:buChar char=""/>
            </a:pPr>
            <a:r>
              <a:rPr lang="en-US" sz="1100" b="0" strike="noStrike" spc="-1" dirty="0">
                <a:solidFill>
                  <a:srgbClr val="000000"/>
                </a:solidFill>
                <a:latin typeface="Comfortaa"/>
                <a:ea typeface="Noto Sans CJK SC"/>
              </a:rPr>
              <a:t>The obtained modulation factors, </a:t>
            </a:r>
            <a:r>
              <a:rPr lang="en-US" sz="1100" b="1" strike="noStrike" spc="-1" dirty="0">
                <a:solidFill>
                  <a:srgbClr val="000000"/>
                </a:solidFill>
                <a:latin typeface="Comfortaa"/>
                <a:ea typeface="Noto Sans CJK SC"/>
              </a:rPr>
              <a:t>𝜇 </a:t>
            </a:r>
            <a:r>
              <a:rPr lang="en-US" sz="1100" b="0" strike="noStrike" spc="-1" dirty="0">
                <a:solidFill>
                  <a:srgbClr val="000000"/>
                </a:solidFill>
                <a:latin typeface="Comfortaa"/>
                <a:ea typeface="Noto Sans CJK SC"/>
              </a:rPr>
              <a:t> for </a:t>
            </a:r>
            <a:r>
              <a:rPr lang="en-US" sz="1100" b="1" strike="noStrike" spc="-1" dirty="0">
                <a:solidFill>
                  <a:srgbClr val="000000"/>
                </a:solidFill>
                <a:latin typeface="Comfortaa"/>
                <a:ea typeface="Noto Sans CJK SC"/>
              </a:rPr>
              <a:t>72</a:t>
            </a:r>
            <a:r>
              <a:rPr lang="en-US" sz="1100" b="1" strike="noStrike" spc="-1" baseline="33000" dirty="0">
                <a:solidFill>
                  <a:srgbClr val="000000"/>
                </a:solidFill>
                <a:latin typeface="Comfortaa"/>
                <a:ea typeface="Noto Sans CJK SC"/>
              </a:rPr>
              <a:t>o</a:t>
            </a:r>
            <a:r>
              <a:rPr lang="en-US" sz="1100" b="1" strike="noStrike" spc="-1" dirty="0">
                <a:solidFill>
                  <a:srgbClr val="000000"/>
                </a:solidFill>
                <a:latin typeface="Comfortaa"/>
                <a:ea typeface="Noto Sans CJK SC"/>
              </a:rPr>
              <a:t> &lt; 𝜃</a:t>
            </a:r>
            <a:r>
              <a:rPr lang="en-US" sz="1100" b="1" strike="noStrike" spc="-1" baseline="-33000" dirty="0">
                <a:solidFill>
                  <a:srgbClr val="000000"/>
                </a:solidFill>
                <a:latin typeface="Comfortaa"/>
                <a:ea typeface="Noto Sans CJK SC"/>
              </a:rPr>
              <a:t>1,2</a:t>
            </a:r>
            <a:r>
              <a:rPr lang="en-US" sz="1100" b="1" strike="noStrike" spc="-1" dirty="0">
                <a:solidFill>
                  <a:srgbClr val="000000"/>
                </a:solidFill>
                <a:latin typeface="Comfortaa"/>
                <a:ea typeface="Noto Sans CJK SC"/>
              </a:rPr>
              <a:t> &lt; 90</a:t>
            </a:r>
            <a:r>
              <a:rPr lang="en-US" sz="1100" b="1" strike="noStrike" spc="-1" baseline="33000" dirty="0">
                <a:solidFill>
                  <a:srgbClr val="000000"/>
                </a:solidFill>
                <a:latin typeface="Comfortaa"/>
                <a:ea typeface="Noto Sans CJK SC"/>
              </a:rPr>
              <a:t>o</a:t>
            </a:r>
            <a:r>
              <a:rPr lang="en-US" sz="1000" b="1" strike="noStrike" spc="-1" dirty="0">
                <a:solidFill>
                  <a:srgbClr val="000000"/>
                </a:solidFill>
                <a:latin typeface="Comfortaa"/>
                <a:ea typeface="Noto Sans CJK SC"/>
              </a:rPr>
              <a:t> and </a:t>
            </a:r>
            <a:r>
              <a:rPr lang="en-US" sz="1100" b="1" spc="-1" dirty="0">
                <a:solidFill>
                  <a:srgbClr val="000000"/>
                </a:solidFill>
                <a:latin typeface="Comfortaa"/>
                <a:ea typeface="Noto Sans CJK SC"/>
              </a:rPr>
              <a:t>77</a:t>
            </a:r>
            <a:r>
              <a:rPr lang="en-US" sz="1100" b="1" strike="noStrike" spc="-1" baseline="33000" dirty="0">
                <a:solidFill>
                  <a:srgbClr val="000000"/>
                </a:solidFill>
                <a:latin typeface="Comfortaa"/>
                <a:ea typeface="Noto Sans CJK SC"/>
              </a:rPr>
              <a:t>o</a:t>
            </a:r>
            <a:r>
              <a:rPr lang="en-US" sz="1100" b="1" strike="noStrike" spc="-1" dirty="0">
                <a:solidFill>
                  <a:srgbClr val="000000"/>
                </a:solidFill>
                <a:latin typeface="Comfortaa"/>
                <a:ea typeface="Noto Sans CJK SC"/>
              </a:rPr>
              <a:t> &lt; 𝜃</a:t>
            </a:r>
            <a:r>
              <a:rPr lang="en-US" sz="1100" b="1" strike="noStrike" spc="-1" baseline="-33000" dirty="0">
                <a:solidFill>
                  <a:srgbClr val="000000"/>
                </a:solidFill>
                <a:latin typeface="Comfortaa"/>
                <a:ea typeface="Noto Sans CJK SC"/>
              </a:rPr>
              <a:t>1,2</a:t>
            </a:r>
            <a:r>
              <a:rPr lang="en-US" sz="1100" b="1" strike="noStrike" spc="-1" dirty="0">
                <a:solidFill>
                  <a:srgbClr val="000000"/>
                </a:solidFill>
                <a:latin typeface="Comfortaa"/>
                <a:ea typeface="Noto Sans CJK SC"/>
              </a:rPr>
              <a:t> &lt; 87</a:t>
            </a:r>
            <a:r>
              <a:rPr lang="en-US" sz="1100" b="1" strike="noStrike" spc="-1" baseline="33000" dirty="0">
                <a:solidFill>
                  <a:srgbClr val="000000"/>
                </a:solidFill>
                <a:latin typeface="Comfortaa"/>
                <a:ea typeface="Noto Sans CJK SC"/>
              </a:rPr>
              <a:t>o </a:t>
            </a:r>
            <a:r>
              <a:rPr lang="en-US" sz="1100" b="1" strike="noStrike" spc="-1" dirty="0">
                <a:solidFill>
                  <a:srgbClr val="000000"/>
                </a:solidFill>
                <a:latin typeface="Comfortaa"/>
                <a:ea typeface="Noto Sans CJK SC"/>
              </a:rPr>
              <a:t>and 80</a:t>
            </a:r>
            <a:r>
              <a:rPr lang="en-US" sz="1100" b="1" strike="noStrike" spc="-1" baseline="33000" dirty="0">
                <a:solidFill>
                  <a:srgbClr val="000000"/>
                </a:solidFill>
                <a:latin typeface="Comfortaa"/>
                <a:ea typeface="Noto Sans CJK SC"/>
              </a:rPr>
              <a:t>o</a:t>
            </a:r>
            <a:r>
              <a:rPr lang="en-US" sz="1100" b="1" strike="noStrike" spc="-1" dirty="0">
                <a:solidFill>
                  <a:srgbClr val="000000"/>
                </a:solidFill>
                <a:latin typeface="Comfortaa"/>
                <a:ea typeface="Noto Sans CJK SC"/>
              </a:rPr>
              <a:t> &lt; 𝜃</a:t>
            </a:r>
            <a:r>
              <a:rPr lang="en-US" sz="1100" b="1" strike="noStrike" spc="-1" baseline="-33000" dirty="0">
                <a:solidFill>
                  <a:srgbClr val="000000"/>
                </a:solidFill>
                <a:latin typeface="Comfortaa"/>
                <a:ea typeface="Noto Sans CJK SC"/>
              </a:rPr>
              <a:t>1,2</a:t>
            </a:r>
            <a:r>
              <a:rPr lang="en-US" sz="1100" b="1" strike="noStrike" spc="-1" dirty="0">
                <a:solidFill>
                  <a:srgbClr val="000000"/>
                </a:solidFill>
                <a:latin typeface="Comfortaa"/>
                <a:ea typeface="Noto Sans CJK SC"/>
              </a:rPr>
              <a:t> &lt; 84</a:t>
            </a:r>
            <a:r>
              <a:rPr lang="en-US" sz="1100" b="1" strike="noStrike" spc="-1" baseline="33000" dirty="0">
                <a:solidFill>
                  <a:srgbClr val="000000"/>
                </a:solidFill>
                <a:latin typeface="Comfortaa"/>
                <a:ea typeface="Noto Sans CJK SC"/>
              </a:rPr>
              <a:t>o </a:t>
            </a:r>
            <a:r>
              <a:rPr lang="en-US" sz="1100" b="0" strike="noStrike" spc="-1" dirty="0">
                <a:solidFill>
                  <a:srgbClr val="000000"/>
                </a:solidFill>
                <a:latin typeface="Comfortaa"/>
                <a:ea typeface="Noto Sans CJK SC"/>
              </a:rPr>
              <a:t>at inter-pixel distance</a:t>
            </a:r>
            <a:r>
              <a:rPr lang="en-US" sz="1000" b="1" strike="noStrike" spc="-1" dirty="0">
                <a:solidFill>
                  <a:srgbClr val="000000"/>
                </a:solidFill>
                <a:latin typeface="Comfortaa"/>
                <a:ea typeface="Noto Sans CJK SC"/>
              </a:rPr>
              <a:t> </a:t>
            </a:r>
            <a:r>
              <a:rPr lang="en-US" sz="1100" b="1" strike="noStrike" spc="-1" dirty="0">
                <a:solidFill>
                  <a:srgbClr val="000000"/>
                </a:solidFill>
                <a:latin typeface="Comfortaa"/>
                <a:ea typeface="Noto Sans CJK SC"/>
              </a:rPr>
              <a:t>d &gt; 4.5 (mm) </a:t>
            </a:r>
            <a:r>
              <a:rPr lang="en-US" sz="1100" b="0" strike="noStrike" spc="-1" dirty="0">
                <a:solidFill>
                  <a:srgbClr val="000000"/>
                </a:solidFill>
                <a:latin typeface="Comfortaa"/>
                <a:ea typeface="Noto Sans CJK SC"/>
              </a:rPr>
              <a:t>is shown for all modules. </a:t>
            </a:r>
            <a:endParaRPr lang="en-US" sz="1100" b="0" strike="noStrike" spc="-1" dirty="0">
              <a:latin typeface="Arial"/>
            </a:endParaRPr>
          </a:p>
          <a:p>
            <a:pPr marL="216000" indent="-210960">
              <a:lnSpc>
                <a:spcPct val="150000"/>
              </a:lnSpc>
              <a:buClr>
                <a:srgbClr val="000000"/>
              </a:buClr>
              <a:buSzPct val="45000"/>
              <a:buFont typeface="Wingdings" charset="2"/>
              <a:buChar char=""/>
            </a:pPr>
            <a:r>
              <a:rPr lang="en-US" sz="1100" b="0" strike="noStrike" spc="-1" dirty="0">
                <a:solidFill>
                  <a:srgbClr val="000000"/>
                </a:solidFill>
                <a:latin typeface="Comfortaa"/>
                <a:ea typeface="Noto Sans CJK SC"/>
              </a:rPr>
              <a:t>Larger modulation are observed for </a:t>
            </a:r>
            <a:r>
              <a:rPr lang="en-US" sz="1100" b="1" spc="-1" dirty="0">
                <a:solidFill>
                  <a:srgbClr val="000000"/>
                </a:solidFill>
                <a:latin typeface="Comfortaa"/>
                <a:ea typeface="Noto Sans CJK SC"/>
              </a:rPr>
              <a:t>80</a:t>
            </a:r>
            <a:r>
              <a:rPr lang="en-US" sz="1100" b="1" strike="noStrike" spc="-1" baseline="33000" dirty="0">
                <a:solidFill>
                  <a:srgbClr val="000000"/>
                </a:solidFill>
                <a:latin typeface="Comfortaa"/>
                <a:ea typeface="Noto Sans CJK SC"/>
              </a:rPr>
              <a:t>o</a:t>
            </a:r>
            <a:r>
              <a:rPr lang="en-US" sz="1100" b="1" strike="noStrike" spc="-1" dirty="0">
                <a:solidFill>
                  <a:srgbClr val="000000"/>
                </a:solidFill>
                <a:latin typeface="Comfortaa"/>
                <a:ea typeface="Noto Sans CJK SC"/>
              </a:rPr>
              <a:t> &lt; 𝜃</a:t>
            </a:r>
            <a:r>
              <a:rPr lang="en-US" sz="1100" b="1" strike="noStrike" spc="-1" baseline="-33000" dirty="0">
                <a:solidFill>
                  <a:srgbClr val="000000"/>
                </a:solidFill>
                <a:latin typeface="Comfortaa"/>
                <a:ea typeface="Noto Sans CJK SC"/>
              </a:rPr>
              <a:t>1,2</a:t>
            </a:r>
            <a:r>
              <a:rPr lang="en-US" sz="1100" b="1" strike="noStrike" spc="-1" dirty="0">
                <a:solidFill>
                  <a:srgbClr val="000000"/>
                </a:solidFill>
                <a:latin typeface="Comfortaa"/>
                <a:ea typeface="Noto Sans CJK SC"/>
              </a:rPr>
              <a:t> &lt; </a:t>
            </a:r>
            <a:r>
              <a:rPr lang="en-US" sz="1100" b="1" spc="-1" dirty="0">
                <a:solidFill>
                  <a:srgbClr val="000000"/>
                </a:solidFill>
                <a:latin typeface="Comfortaa"/>
                <a:ea typeface="Noto Sans CJK SC"/>
              </a:rPr>
              <a:t>84</a:t>
            </a:r>
            <a:r>
              <a:rPr lang="en-US" sz="1100" b="1" strike="noStrike" spc="-1" baseline="33000" dirty="0">
                <a:solidFill>
                  <a:srgbClr val="000000"/>
                </a:solidFill>
                <a:latin typeface="Comfortaa"/>
                <a:ea typeface="Noto Sans CJK SC"/>
              </a:rPr>
              <a:t>o</a:t>
            </a:r>
            <a:r>
              <a:rPr lang="en-US" sz="1100" b="0" strike="noStrike" spc="-1" baseline="33000" dirty="0">
                <a:solidFill>
                  <a:srgbClr val="000000"/>
                </a:solidFill>
                <a:latin typeface="Comfortaa"/>
                <a:ea typeface="Noto Sans CJK SC"/>
              </a:rPr>
              <a:t> </a:t>
            </a:r>
            <a:r>
              <a:rPr lang="en-US" sz="1100" b="0" strike="noStrike" spc="-1" dirty="0">
                <a:solidFill>
                  <a:srgbClr val="000000"/>
                </a:solidFill>
                <a:latin typeface="Comfortaa"/>
                <a:ea typeface="Noto Sans CJK SC"/>
              </a:rPr>
              <a:t>as compared to </a:t>
            </a:r>
            <a:r>
              <a:rPr lang="en-US" sz="1100" b="1" spc="-1" dirty="0">
                <a:solidFill>
                  <a:srgbClr val="000000"/>
                </a:solidFill>
                <a:latin typeface="Comfortaa"/>
                <a:ea typeface="Noto Sans CJK SC"/>
              </a:rPr>
              <a:t>72</a:t>
            </a:r>
            <a:r>
              <a:rPr lang="en-US" sz="1100" b="1" strike="noStrike" spc="-1" baseline="33000" dirty="0">
                <a:solidFill>
                  <a:srgbClr val="000000"/>
                </a:solidFill>
                <a:latin typeface="Comfortaa"/>
                <a:ea typeface="Noto Sans CJK SC"/>
              </a:rPr>
              <a:t>o</a:t>
            </a:r>
            <a:r>
              <a:rPr lang="en-US" sz="1100" b="1" strike="noStrike" spc="-1" dirty="0">
                <a:solidFill>
                  <a:srgbClr val="000000"/>
                </a:solidFill>
                <a:latin typeface="Comfortaa"/>
                <a:ea typeface="Noto Sans CJK SC"/>
              </a:rPr>
              <a:t> &lt; 𝜃</a:t>
            </a:r>
            <a:r>
              <a:rPr lang="en-US" sz="1100" b="1" strike="noStrike" spc="-1" baseline="-33000" dirty="0">
                <a:solidFill>
                  <a:srgbClr val="000000"/>
                </a:solidFill>
                <a:latin typeface="Comfortaa"/>
                <a:ea typeface="Noto Sans CJK SC"/>
              </a:rPr>
              <a:t>1,2</a:t>
            </a:r>
            <a:r>
              <a:rPr lang="en-US" sz="1100" b="1" strike="noStrike" spc="-1" dirty="0">
                <a:solidFill>
                  <a:srgbClr val="000000"/>
                </a:solidFill>
                <a:latin typeface="Comfortaa"/>
                <a:ea typeface="Noto Sans CJK SC"/>
              </a:rPr>
              <a:t> &lt; 90</a:t>
            </a:r>
            <a:r>
              <a:rPr lang="en-US" sz="1100" b="1" strike="noStrike" spc="-1" baseline="33000" dirty="0">
                <a:solidFill>
                  <a:srgbClr val="000000"/>
                </a:solidFill>
                <a:latin typeface="Comfortaa"/>
                <a:ea typeface="Noto Sans CJK SC"/>
              </a:rPr>
              <a:t>o </a:t>
            </a:r>
            <a:r>
              <a:rPr lang="en-US" sz="1100" b="0" strike="noStrike" spc="-1" dirty="0">
                <a:solidFill>
                  <a:srgbClr val="000000"/>
                </a:solidFill>
                <a:latin typeface="Comfortaa"/>
                <a:ea typeface="Noto Sans CJK SC"/>
              </a:rPr>
              <a:t>angular range, which is expected from the theory [ </a:t>
            </a:r>
            <a:r>
              <a:rPr lang="en-US" sz="1000" b="0" i="1" strike="noStrike" spc="-1" dirty="0">
                <a:solidFill>
                  <a:srgbClr val="FF0000"/>
                </a:solidFill>
                <a:latin typeface="Comfortaa"/>
                <a:ea typeface="Noto Sans CJK SC"/>
              </a:rPr>
              <a:t>Nature, vol. 160, Sep. 1947</a:t>
            </a:r>
            <a:r>
              <a:rPr lang="en-US" sz="1100" b="0" strike="noStrike" spc="-1" dirty="0">
                <a:solidFill>
                  <a:srgbClr val="FF0000"/>
                </a:solidFill>
                <a:latin typeface="Comfortaa"/>
                <a:ea typeface="Noto Sans CJK SC"/>
              </a:rPr>
              <a:t> </a:t>
            </a:r>
            <a:r>
              <a:rPr lang="en-US" sz="1100" b="0" strike="noStrike" spc="-1" dirty="0">
                <a:solidFill>
                  <a:srgbClr val="000000"/>
                </a:solidFill>
                <a:latin typeface="Comfortaa"/>
                <a:ea typeface="Noto Sans CJK SC"/>
              </a:rPr>
              <a:t>]</a:t>
            </a:r>
            <a:endParaRPr lang="en-US" sz="1100" b="0" strike="noStrike" spc="-1" dirty="0">
              <a:latin typeface="Arial"/>
            </a:endParaRPr>
          </a:p>
        </p:txBody>
      </p:sp>
      <p:sp>
        <p:nvSpPr>
          <p:cNvPr id="5" name="TextBox 4">
            <a:extLst>
              <a:ext uri="{FF2B5EF4-FFF2-40B4-BE49-F238E27FC236}">
                <a16:creationId xmlns:a16="http://schemas.microsoft.com/office/drawing/2014/main" id="{70C0F8E6-C3C3-506A-D974-188B5D1D5BF2}"/>
              </a:ext>
            </a:extLst>
          </p:cNvPr>
          <p:cNvSpPr txBox="1"/>
          <p:nvPr/>
        </p:nvSpPr>
        <p:spPr>
          <a:xfrm>
            <a:off x="1959899" y="3802880"/>
            <a:ext cx="6553837" cy="461665"/>
          </a:xfrm>
          <a:prstGeom prst="rect">
            <a:avLst/>
          </a:prstGeom>
          <a:noFill/>
        </p:spPr>
        <p:txBody>
          <a:bodyPr wrap="square">
            <a:spAutoFit/>
          </a:bodyPr>
          <a:lstStyle/>
          <a:p>
            <a:pPr algn="just"/>
            <a:r>
              <a:rPr lang="hr-HR" sz="1200" i="1" dirty="0">
                <a:solidFill>
                  <a:srgbClr val="C00000"/>
                </a:solidFill>
                <a:latin typeface="Times New Roman" panose="02020603050405020304" pitchFamily="18" charset="0"/>
                <a:cs typeface="Times New Roman" panose="02020603050405020304" pitchFamily="18" charset="0"/>
              </a:rPr>
              <a:t>S. Parashari </a:t>
            </a:r>
            <a:r>
              <a:rPr lang="hr-HR" sz="1200" i="1" dirty="0" err="1">
                <a:solidFill>
                  <a:srgbClr val="C00000"/>
                </a:solidFill>
                <a:latin typeface="Times New Roman" panose="02020603050405020304" pitchFamily="18" charset="0"/>
                <a:cs typeface="Times New Roman" panose="02020603050405020304" pitchFamily="18" charset="0"/>
              </a:rPr>
              <a:t>et</a:t>
            </a:r>
            <a:r>
              <a:rPr lang="hr-HR" sz="1200" i="1" dirty="0">
                <a:solidFill>
                  <a:srgbClr val="C00000"/>
                </a:solidFill>
                <a:latin typeface="Times New Roman" panose="02020603050405020304" pitchFamily="18" charset="0"/>
                <a:cs typeface="Times New Roman" panose="02020603050405020304" pitchFamily="18" charset="0"/>
              </a:rPr>
              <a:t> </a:t>
            </a:r>
            <a:r>
              <a:rPr lang="hr-HR" sz="1200" i="1" dirty="0" err="1">
                <a:solidFill>
                  <a:srgbClr val="C00000"/>
                </a:solidFill>
                <a:latin typeface="Times New Roman" panose="02020603050405020304" pitchFamily="18" charset="0"/>
                <a:cs typeface="Times New Roman" panose="02020603050405020304" pitchFamily="18" charset="0"/>
              </a:rPr>
              <a:t>al</a:t>
            </a:r>
            <a:r>
              <a:rPr lang="hr-HR" sz="1200" i="1" dirty="0">
                <a:solidFill>
                  <a:srgbClr val="C00000"/>
                </a:solidFill>
                <a:latin typeface="Times New Roman" panose="02020603050405020304" pitchFamily="18" charset="0"/>
                <a:cs typeface="Times New Roman" panose="02020603050405020304" pitchFamily="18" charset="0"/>
              </a:rPr>
              <a:t>.,“</a:t>
            </a:r>
            <a:r>
              <a:rPr lang="hr-HR" sz="1200" i="1" dirty="0" err="1">
                <a:solidFill>
                  <a:srgbClr val="C00000"/>
                </a:solidFill>
                <a:latin typeface="Times New Roman" panose="02020603050405020304" pitchFamily="18" charset="0"/>
                <a:cs typeface="Times New Roman" panose="02020603050405020304" pitchFamily="18" charset="0"/>
              </a:rPr>
              <a:t>Optimization</a:t>
            </a:r>
            <a:r>
              <a:rPr lang="hr-HR" sz="1200" i="1" dirty="0">
                <a:solidFill>
                  <a:srgbClr val="C00000"/>
                </a:solidFill>
                <a:latin typeface="Times New Roman" panose="02020603050405020304" pitchFamily="18" charset="0"/>
                <a:cs typeface="Times New Roman" panose="02020603050405020304" pitchFamily="18" charset="0"/>
              </a:rPr>
              <a:t> </a:t>
            </a:r>
            <a:r>
              <a:rPr lang="hr-HR" sz="1200" i="1" dirty="0" err="1">
                <a:solidFill>
                  <a:srgbClr val="C00000"/>
                </a:solidFill>
                <a:latin typeface="Times New Roman" panose="02020603050405020304" pitchFamily="18" charset="0"/>
                <a:cs typeface="Times New Roman" panose="02020603050405020304" pitchFamily="18" charset="0"/>
              </a:rPr>
              <a:t>of</a:t>
            </a:r>
            <a:r>
              <a:rPr lang="hr-HR" sz="1200" i="1" dirty="0">
                <a:solidFill>
                  <a:srgbClr val="C00000"/>
                </a:solidFill>
                <a:latin typeface="Times New Roman" panose="02020603050405020304" pitchFamily="18" charset="0"/>
                <a:cs typeface="Times New Roman" panose="02020603050405020304" pitchFamily="18" charset="0"/>
              </a:rPr>
              <a:t> </a:t>
            </a:r>
            <a:r>
              <a:rPr lang="hr-HR" sz="1200" i="1" dirty="0" err="1">
                <a:solidFill>
                  <a:srgbClr val="C00000"/>
                </a:solidFill>
                <a:latin typeface="Times New Roman" panose="02020603050405020304" pitchFamily="18" charset="0"/>
                <a:cs typeface="Times New Roman" panose="02020603050405020304" pitchFamily="18" charset="0"/>
              </a:rPr>
              <a:t>detector</a:t>
            </a:r>
            <a:r>
              <a:rPr lang="hr-HR" sz="1200" i="1" dirty="0">
                <a:solidFill>
                  <a:srgbClr val="C00000"/>
                </a:solidFill>
                <a:latin typeface="Times New Roman" panose="02020603050405020304" pitchFamily="18" charset="0"/>
                <a:cs typeface="Times New Roman" panose="02020603050405020304" pitchFamily="18" charset="0"/>
              </a:rPr>
              <a:t> </a:t>
            </a:r>
            <a:r>
              <a:rPr lang="hr-HR" sz="1200" i="1" dirty="0" err="1">
                <a:solidFill>
                  <a:srgbClr val="C00000"/>
                </a:solidFill>
                <a:latin typeface="Times New Roman" panose="02020603050405020304" pitchFamily="18" charset="0"/>
                <a:cs typeface="Times New Roman" panose="02020603050405020304" pitchFamily="18" charset="0"/>
              </a:rPr>
              <a:t>modules</a:t>
            </a:r>
            <a:r>
              <a:rPr lang="hr-HR" sz="1200" i="1" dirty="0">
                <a:solidFill>
                  <a:srgbClr val="C00000"/>
                </a:solidFill>
                <a:latin typeface="Times New Roman" panose="02020603050405020304" pitchFamily="18" charset="0"/>
                <a:cs typeface="Times New Roman" panose="02020603050405020304" pitchFamily="18" charset="0"/>
              </a:rPr>
              <a:t> for </a:t>
            </a:r>
            <a:r>
              <a:rPr lang="hr-HR" sz="1200" i="1" dirty="0" err="1">
                <a:solidFill>
                  <a:srgbClr val="C00000"/>
                </a:solidFill>
                <a:latin typeface="Times New Roman" panose="02020603050405020304" pitchFamily="18" charset="0"/>
                <a:cs typeface="Times New Roman" panose="02020603050405020304" pitchFamily="18" charset="0"/>
              </a:rPr>
              <a:t>measuring</a:t>
            </a:r>
            <a:r>
              <a:rPr lang="hr-HR" sz="1200" i="1" dirty="0">
                <a:solidFill>
                  <a:srgbClr val="C00000"/>
                </a:solidFill>
                <a:latin typeface="Times New Roman" panose="02020603050405020304" pitchFamily="18" charset="0"/>
                <a:cs typeface="Times New Roman" panose="02020603050405020304" pitchFamily="18" charset="0"/>
              </a:rPr>
              <a:t> </a:t>
            </a:r>
            <a:r>
              <a:rPr lang="hr-HR" sz="1200" i="1" dirty="0" err="1">
                <a:solidFill>
                  <a:srgbClr val="C00000"/>
                </a:solidFill>
                <a:latin typeface="Times New Roman" panose="02020603050405020304" pitchFamily="18" charset="0"/>
                <a:cs typeface="Times New Roman" panose="02020603050405020304" pitchFamily="18" charset="0"/>
              </a:rPr>
              <a:t>gamma</a:t>
            </a:r>
            <a:r>
              <a:rPr lang="hr-HR" sz="1200" i="1" dirty="0">
                <a:solidFill>
                  <a:srgbClr val="C00000"/>
                </a:solidFill>
                <a:latin typeface="Times New Roman" panose="02020603050405020304" pitchFamily="18" charset="0"/>
                <a:cs typeface="Times New Roman" panose="02020603050405020304" pitchFamily="18" charset="0"/>
              </a:rPr>
              <a:t>-ray </a:t>
            </a:r>
            <a:r>
              <a:rPr lang="hr-HR" sz="1200" i="1" dirty="0" err="1">
                <a:solidFill>
                  <a:srgbClr val="C00000"/>
                </a:solidFill>
                <a:latin typeface="Times New Roman" panose="02020603050405020304" pitchFamily="18" charset="0"/>
                <a:cs typeface="Times New Roman" panose="02020603050405020304" pitchFamily="18" charset="0"/>
              </a:rPr>
              <a:t>polarization</a:t>
            </a:r>
            <a:r>
              <a:rPr lang="hr-HR" sz="1200" i="1" dirty="0">
                <a:solidFill>
                  <a:srgbClr val="C00000"/>
                </a:solidFill>
                <a:latin typeface="Times New Roman" panose="02020603050405020304" pitchFamily="18" charset="0"/>
                <a:cs typeface="Times New Roman" panose="02020603050405020304" pitchFamily="18" charset="0"/>
              </a:rPr>
              <a:t> </a:t>
            </a:r>
            <a:r>
              <a:rPr lang="hr-HR" sz="1200" i="1" dirty="0" err="1">
                <a:solidFill>
                  <a:srgbClr val="C00000"/>
                </a:solidFill>
                <a:latin typeface="Times New Roman" panose="02020603050405020304" pitchFamily="18" charset="0"/>
                <a:cs typeface="Times New Roman" panose="02020603050405020304" pitchFamily="18" charset="0"/>
              </a:rPr>
              <a:t>in</a:t>
            </a:r>
            <a:r>
              <a:rPr lang="hr-HR" sz="1200" i="1" dirty="0">
                <a:solidFill>
                  <a:srgbClr val="C00000"/>
                </a:solidFill>
                <a:latin typeface="Times New Roman" panose="02020603050405020304" pitchFamily="18" charset="0"/>
                <a:cs typeface="Times New Roman" panose="02020603050405020304" pitchFamily="18" charset="0"/>
              </a:rPr>
              <a:t> PET”, </a:t>
            </a:r>
            <a:r>
              <a:rPr lang="en-US" sz="1200" i="1" dirty="0">
                <a:solidFill>
                  <a:srgbClr val="C00000"/>
                </a:solidFill>
                <a:latin typeface="Times New Roman" panose="02020603050405020304" pitchFamily="18" charset="0"/>
                <a:cs typeface="Times New Roman" panose="02020603050405020304" pitchFamily="18" charset="0"/>
              </a:rPr>
              <a:t>[Accepted in NIM A.</a:t>
            </a:r>
            <a:r>
              <a:rPr lang="hr-HR" sz="1200" i="1" dirty="0">
                <a:solidFill>
                  <a:srgbClr val="C00000"/>
                </a:solidFill>
                <a:latin typeface="Times New Roman" panose="02020603050405020304" pitchFamily="18" charset="0"/>
                <a:cs typeface="Times New Roman" panose="02020603050405020304" pitchFamily="18" charset="0"/>
              </a:rPr>
              <a:t>]</a:t>
            </a:r>
            <a:r>
              <a:rPr lang="en-GB" sz="1200" i="1" dirty="0">
                <a:solidFill>
                  <a:srgbClr val="C00000"/>
                </a:solidFill>
                <a:latin typeface="Times New Roman" panose="02020603050405020304" pitchFamily="18" charset="0"/>
                <a:cs typeface="Times New Roman" panose="02020603050405020304" pitchFamily="18" charset="0"/>
              </a:rPr>
              <a:t> </a:t>
            </a:r>
            <a:r>
              <a:rPr lang="en-GB" sz="1200" b="0" i="1" u="none" strike="noStrike" baseline="0" dirty="0">
                <a:solidFill>
                  <a:srgbClr val="C00000"/>
                </a:solidFill>
                <a:latin typeface="Times New Roman" panose="02020603050405020304" pitchFamily="18" charset="0"/>
                <a:cs typeface="Times New Roman" panose="02020603050405020304" pitchFamily="18" charset="0"/>
              </a:rPr>
              <a:t>PET”, arXiv:2205.0107]</a:t>
            </a:r>
            <a:endParaRPr lang="hr-HR" sz="1200" i="1" dirty="0">
              <a:solidFill>
                <a:srgbClr val="C00000"/>
              </a:solidFill>
              <a:latin typeface="Times New Roman" panose="02020603050405020304" pitchFamily="18" charset="0"/>
              <a:cs typeface="Times New Roman" panose="02020603050405020304" pitchFamily="18" charset="0"/>
            </a:endParaRPr>
          </a:p>
        </p:txBody>
      </p:sp>
      <p:pic>
        <p:nvPicPr>
          <p:cNvPr id="4" name="Picture 10" descr="Text&#10;&#10;Description automatically generated">
            <a:extLst>
              <a:ext uri="{FF2B5EF4-FFF2-40B4-BE49-F238E27FC236}">
                <a16:creationId xmlns:a16="http://schemas.microsoft.com/office/drawing/2014/main" id="{E3BCCFD1-83E0-360C-439F-0753FB44930B}"/>
              </a:ext>
            </a:extLst>
          </p:cNvPr>
          <p:cNvPicPr>
            <a:picLocks noChangeAspect="1"/>
          </p:cNvPicPr>
          <p:nvPr/>
        </p:nvPicPr>
        <p:blipFill>
          <a:blip r:embed="rId2"/>
          <a:stretch>
            <a:fillRect/>
          </a:stretch>
        </p:blipFill>
        <p:spPr>
          <a:xfrm>
            <a:off x="1959899" y="2345115"/>
            <a:ext cx="6340033" cy="1492037"/>
          </a:xfrm>
          <a:prstGeom prst="rect">
            <a:avLst/>
          </a:prstGeom>
        </p:spPr>
      </p:pic>
      <p:sp>
        <p:nvSpPr>
          <p:cNvPr id="9" name="CustomShape 7">
            <a:extLst>
              <a:ext uri="{FF2B5EF4-FFF2-40B4-BE49-F238E27FC236}">
                <a16:creationId xmlns:a16="http://schemas.microsoft.com/office/drawing/2014/main" id="{F39DB472-55E6-49AD-CA87-DC3DF80E1949}"/>
              </a:ext>
            </a:extLst>
          </p:cNvPr>
          <p:cNvSpPr/>
          <p:nvPr/>
        </p:nvSpPr>
        <p:spPr>
          <a:xfrm>
            <a:off x="2000452" y="2783273"/>
            <a:ext cx="6340032" cy="193810"/>
          </a:xfrm>
          <a:prstGeom prst="rect">
            <a:avLst/>
          </a:prstGeom>
          <a:noFill/>
          <a:ln w="10080">
            <a:solidFill>
              <a:srgbClr val="FF1744"/>
            </a:solidFill>
            <a:round/>
          </a:ln>
        </p:spPr>
        <p:style>
          <a:lnRef idx="0">
            <a:scrgbClr r="0" g="0" b="0"/>
          </a:lnRef>
          <a:fillRef idx="0">
            <a:scrgbClr r="0" g="0" b="0"/>
          </a:fillRef>
          <a:effectRef idx="0">
            <a:scrgbClr r="0" g="0" b="0"/>
          </a:effectRef>
          <a:fontRef idx="minor"/>
        </p:style>
      </p:sp>
      <p:sp>
        <p:nvSpPr>
          <p:cNvPr id="10" name="CustomShape 7">
            <a:extLst>
              <a:ext uri="{FF2B5EF4-FFF2-40B4-BE49-F238E27FC236}">
                <a16:creationId xmlns:a16="http://schemas.microsoft.com/office/drawing/2014/main" id="{2199B69A-F5AA-A0B2-0FBA-D8F95199BA1C}"/>
              </a:ext>
            </a:extLst>
          </p:cNvPr>
          <p:cNvSpPr/>
          <p:nvPr/>
        </p:nvSpPr>
        <p:spPr>
          <a:xfrm>
            <a:off x="2000455" y="3378000"/>
            <a:ext cx="6340032" cy="193810"/>
          </a:xfrm>
          <a:prstGeom prst="rect">
            <a:avLst/>
          </a:prstGeom>
          <a:noFill/>
          <a:ln w="10080">
            <a:solidFill>
              <a:srgbClr val="FF1744"/>
            </a:solidFill>
            <a:round/>
          </a:ln>
        </p:spPr>
        <p:style>
          <a:lnRef idx="0">
            <a:scrgbClr r="0" g="0" b="0"/>
          </a:lnRef>
          <a:fillRef idx="0">
            <a:scrgbClr r="0" g="0" b="0"/>
          </a:fillRef>
          <a:effectRef idx="0">
            <a:scrgbClr r="0" g="0" b="0"/>
          </a:effectRef>
          <a:fontRef idx="minor"/>
        </p:style>
      </p:sp>
      <p:sp>
        <p:nvSpPr>
          <p:cNvPr id="13" name="TextBox 12">
            <a:extLst>
              <a:ext uri="{FF2B5EF4-FFF2-40B4-BE49-F238E27FC236}">
                <a16:creationId xmlns:a16="http://schemas.microsoft.com/office/drawing/2014/main" id="{B022DFD9-6F27-F60B-B446-0765C4B5CDC0}"/>
              </a:ext>
            </a:extLst>
          </p:cNvPr>
          <p:cNvSpPr txBox="1"/>
          <p:nvPr/>
        </p:nvSpPr>
        <p:spPr>
          <a:xfrm>
            <a:off x="238558" y="4462778"/>
            <a:ext cx="5496899" cy="461665"/>
          </a:xfrm>
          <a:prstGeom prst="rect">
            <a:avLst/>
          </a:prstGeom>
          <a:noFill/>
        </p:spPr>
        <p:txBody>
          <a:bodyPr wrap="square">
            <a:spAutoFit/>
          </a:bodyPr>
          <a:lstStyle/>
          <a:p>
            <a:pPr marL="216000" indent="-210960">
              <a:lnSpc>
                <a:spcPct val="100000"/>
              </a:lnSpc>
              <a:buClr>
                <a:srgbClr val="000000"/>
              </a:buClr>
              <a:buSzPct val="45000"/>
              <a:buFont typeface="Wingdings" charset="2"/>
              <a:buChar char=""/>
            </a:pPr>
            <a:r>
              <a:rPr lang="en-US" sz="1200" b="0" strike="noStrike" spc="-1" dirty="0">
                <a:solidFill>
                  <a:srgbClr val="000000"/>
                </a:solidFill>
                <a:latin typeface="Times New Roman" panose="02020603050405020304" pitchFamily="18" charset="0"/>
                <a:ea typeface="Noto Sans CJK SC"/>
                <a:cs typeface="Times New Roman" panose="02020603050405020304" pitchFamily="18" charset="0"/>
              </a:rPr>
              <a:t>Better Modulations are achieved within a narrower angular range  </a:t>
            </a:r>
            <a:r>
              <a:rPr lang="en-US" sz="1200" b="1" strike="noStrike" spc="-1" dirty="0">
                <a:solidFill>
                  <a:srgbClr val="000000"/>
                </a:solidFill>
                <a:latin typeface="Times New Roman" panose="02020603050405020304" pitchFamily="18" charset="0"/>
                <a:ea typeface="Noto Sans CJK SC"/>
                <a:cs typeface="Times New Roman" panose="02020603050405020304" pitchFamily="18" charset="0"/>
              </a:rPr>
              <a:t>80</a:t>
            </a:r>
            <a:r>
              <a:rPr lang="en-US" sz="1200" b="1" strike="noStrike" spc="-1" baseline="33000" dirty="0">
                <a:solidFill>
                  <a:srgbClr val="000000"/>
                </a:solidFill>
                <a:latin typeface="Times New Roman" panose="02020603050405020304" pitchFamily="18" charset="0"/>
                <a:ea typeface="Noto Sans CJK SC"/>
                <a:cs typeface="Times New Roman" panose="02020603050405020304" pitchFamily="18" charset="0"/>
              </a:rPr>
              <a:t>o</a:t>
            </a:r>
            <a:r>
              <a:rPr lang="en-US" sz="1200" b="1" strike="noStrike" spc="-1" dirty="0">
                <a:solidFill>
                  <a:srgbClr val="000000"/>
                </a:solidFill>
                <a:latin typeface="Times New Roman" panose="02020603050405020304" pitchFamily="18" charset="0"/>
                <a:ea typeface="Noto Sans CJK SC"/>
                <a:cs typeface="Times New Roman" panose="02020603050405020304" pitchFamily="18" charset="0"/>
              </a:rPr>
              <a:t> &lt; 𝜃</a:t>
            </a:r>
            <a:r>
              <a:rPr lang="en-US" sz="1200" b="1" strike="noStrike" spc="-1" baseline="-33000" dirty="0">
                <a:solidFill>
                  <a:srgbClr val="000000"/>
                </a:solidFill>
                <a:latin typeface="Times New Roman" panose="02020603050405020304" pitchFamily="18" charset="0"/>
                <a:ea typeface="Noto Sans CJK SC"/>
                <a:cs typeface="Times New Roman" panose="02020603050405020304" pitchFamily="18" charset="0"/>
              </a:rPr>
              <a:t>1,2</a:t>
            </a:r>
            <a:r>
              <a:rPr lang="en-US" sz="1200" b="1" strike="noStrike" spc="-1" dirty="0">
                <a:solidFill>
                  <a:srgbClr val="000000"/>
                </a:solidFill>
                <a:latin typeface="Times New Roman" panose="02020603050405020304" pitchFamily="18" charset="0"/>
                <a:ea typeface="Noto Sans CJK SC"/>
                <a:cs typeface="Times New Roman" panose="02020603050405020304" pitchFamily="18" charset="0"/>
              </a:rPr>
              <a:t> &lt; 84</a:t>
            </a:r>
            <a:r>
              <a:rPr lang="en-US" sz="1200" b="1" strike="noStrike" spc="-1" baseline="33000" dirty="0">
                <a:solidFill>
                  <a:srgbClr val="000000"/>
                </a:solidFill>
                <a:latin typeface="Times New Roman" panose="02020603050405020304" pitchFamily="18" charset="0"/>
                <a:ea typeface="Noto Sans CJK SC"/>
                <a:cs typeface="Times New Roman" panose="02020603050405020304" pitchFamily="18" charset="0"/>
              </a:rPr>
              <a:t>o</a:t>
            </a:r>
            <a:r>
              <a:rPr lang="en-US" sz="1200" b="0" strike="noStrike" spc="-1" dirty="0">
                <a:solidFill>
                  <a:srgbClr val="000000"/>
                </a:solidFill>
                <a:latin typeface="Times New Roman" panose="02020603050405020304" pitchFamily="18" charset="0"/>
                <a:ea typeface="Noto Sans CJK SC"/>
                <a:cs typeface="Times New Roman" panose="02020603050405020304" pitchFamily="18" charset="0"/>
              </a:rPr>
              <a:t> </a:t>
            </a:r>
            <a:r>
              <a:rPr lang="en-US" sz="1200" b="0" i="1" strike="noStrike" spc="-1" dirty="0">
                <a:solidFill>
                  <a:srgbClr val="000000"/>
                </a:solidFill>
                <a:latin typeface="Times New Roman" panose="02020603050405020304" pitchFamily="18" charset="0"/>
                <a:ea typeface="Noto Sans CJK SC"/>
                <a:cs typeface="Times New Roman" panose="02020603050405020304" pitchFamily="18" charset="0"/>
              </a:rPr>
              <a:t>i.e.</a:t>
            </a:r>
            <a:r>
              <a:rPr lang="en-US" sz="1200" b="0" strike="noStrike" spc="-1" dirty="0">
                <a:solidFill>
                  <a:srgbClr val="000000"/>
                </a:solidFill>
                <a:latin typeface="Times New Roman" panose="02020603050405020304" pitchFamily="18" charset="0"/>
                <a:ea typeface="Noto Sans CJK SC"/>
                <a:cs typeface="Times New Roman" panose="02020603050405020304" pitchFamily="18" charset="0"/>
              </a:rPr>
              <a:t> closer to the maxima condition                       .  </a:t>
            </a:r>
            <a:endParaRPr lang="en-US" sz="1200" b="0" strike="noStrike" spc="-1" dirty="0">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49A73F8A-32EE-EF80-CE3E-3501D1F28E02}"/>
              </a:ext>
            </a:extLst>
          </p:cNvPr>
          <p:cNvPicPr/>
          <p:nvPr/>
        </p:nvPicPr>
        <p:blipFill>
          <a:blip r:embed="rId3"/>
          <a:stretch/>
        </p:blipFill>
        <p:spPr>
          <a:xfrm>
            <a:off x="2720794" y="4709110"/>
            <a:ext cx="772920" cy="200880"/>
          </a:xfrm>
          <a:prstGeom prst="rect">
            <a:avLst/>
          </a:prstGeom>
          <a:ln>
            <a:noFill/>
          </a:ln>
        </p:spPr>
      </p:pic>
      <p:grpSp>
        <p:nvGrpSpPr>
          <p:cNvPr id="15" name="Group 13">
            <a:extLst>
              <a:ext uri="{FF2B5EF4-FFF2-40B4-BE49-F238E27FC236}">
                <a16:creationId xmlns:a16="http://schemas.microsoft.com/office/drawing/2014/main" id="{01DF58EF-61DF-CB75-5976-07690A9697D7}"/>
              </a:ext>
            </a:extLst>
          </p:cNvPr>
          <p:cNvGrpSpPr/>
          <p:nvPr/>
        </p:nvGrpSpPr>
        <p:grpSpPr>
          <a:xfrm>
            <a:off x="2339" y="5368869"/>
            <a:ext cx="10146960" cy="424440"/>
            <a:chOff x="0" y="5392440"/>
            <a:chExt cx="10146960" cy="424440"/>
          </a:xfrm>
        </p:grpSpPr>
        <p:sp>
          <p:nvSpPr>
            <p:cNvPr id="16" name="CustomShape 14">
              <a:extLst>
                <a:ext uri="{FF2B5EF4-FFF2-40B4-BE49-F238E27FC236}">
                  <a16:creationId xmlns:a16="http://schemas.microsoft.com/office/drawing/2014/main" id="{C0D42CE6-8327-47B2-00E2-7B5BA20A995C}"/>
                </a:ext>
              </a:extLst>
            </p:cNvPr>
            <p:cNvSpPr/>
            <p:nvPr/>
          </p:nvSpPr>
          <p:spPr>
            <a:xfrm>
              <a:off x="0" y="5491080"/>
              <a:ext cx="10074600" cy="207000"/>
            </a:xfrm>
            <a:prstGeom prst="rect">
              <a:avLst/>
            </a:prstGeom>
            <a:solidFill>
              <a:srgbClr val="9FA8DA"/>
            </a:solid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800" b="0" strike="noStrike" spc="-1" dirty="0">
                  <a:solidFill>
                    <a:srgbClr val="000000"/>
                  </a:solidFill>
                  <a:latin typeface="Arial"/>
                  <a:ea typeface="DejaVu Sans"/>
                </a:rPr>
                <a:t>4</a:t>
              </a:r>
              <a:r>
                <a:rPr lang="en-US" sz="800" spc="-1" baseline="30000" dirty="0">
                  <a:solidFill>
                    <a:srgbClr val="000000"/>
                  </a:solidFill>
                  <a:latin typeface="Arial"/>
                  <a:ea typeface="DejaVu Sans"/>
                </a:rPr>
                <a:t>th</a:t>
              </a:r>
              <a:r>
                <a:rPr lang="en-US" sz="800" spc="-1" baseline="14000000" dirty="0">
                  <a:solidFill>
                    <a:srgbClr val="000000"/>
                  </a:solidFill>
                  <a:latin typeface="Arial"/>
                  <a:ea typeface="DejaVu Sans"/>
                </a:rPr>
                <a:t> </a:t>
              </a:r>
              <a:r>
                <a:rPr lang="en-US" sz="800" b="0" strike="noStrike" spc="-1" dirty="0">
                  <a:solidFill>
                    <a:srgbClr val="000000"/>
                  </a:solidFill>
                  <a:latin typeface="Arial"/>
                  <a:ea typeface="DejaVu Sans"/>
                </a:rPr>
                <a:t>Jagiellonian Symposium on Advances in Particle Physics and Medicine</a:t>
              </a:r>
              <a:endParaRPr lang="en-US" sz="800" b="0" strike="noStrike" spc="-1" dirty="0">
                <a:latin typeface="Arial"/>
              </a:endParaRPr>
            </a:p>
          </p:txBody>
        </p:sp>
        <p:sp>
          <p:nvSpPr>
            <p:cNvPr id="17" name="CustomShape 15">
              <a:extLst>
                <a:ext uri="{FF2B5EF4-FFF2-40B4-BE49-F238E27FC236}">
                  <a16:creationId xmlns:a16="http://schemas.microsoft.com/office/drawing/2014/main" id="{EB2E8F9D-8450-58AA-5323-B359846E9C3B}"/>
                </a:ext>
              </a:extLst>
            </p:cNvPr>
            <p:cNvSpPr/>
            <p:nvPr/>
          </p:nvSpPr>
          <p:spPr>
            <a:xfrm>
              <a:off x="9632160" y="5392440"/>
              <a:ext cx="514800" cy="424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fld id="{EC5A3262-2053-410D-BA20-FF04B2A98E80}" type="slidenum">
                <a:rPr lang="en-US" sz="1800" b="0" strike="noStrike" spc="-1">
                  <a:solidFill>
                    <a:srgbClr val="000000"/>
                  </a:solidFill>
                  <a:latin typeface="Times New Roman"/>
                  <a:ea typeface="DejaVu Sans"/>
                </a:rPr>
                <a:t>16</a:t>
              </a:fld>
              <a:endParaRPr lang="en-US" sz="1800" b="0" strike="noStrike" spc="-1">
                <a:latin typeface="Arial"/>
              </a:endParaRPr>
            </a:p>
          </p:txBody>
        </p:sp>
      </p:grpSp>
    </p:spTree>
    <p:extLst>
      <p:ext uri="{BB962C8B-B14F-4D97-AF65-F5344CB8AC3E}">
        <p14:creationId xmlns:p14="http://schemas.microsoft.com/office/powerpoint/2010/main" val="3119887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Date Placeholder 3">
            <a:extLst>
              <a:ext uri="{FF2B5EF4-FFF2-40B4-BE49-F238E27FC236}">
                <a16:creationId xmlns:a16="http://schemas.microsoft.com/office/drawing/2014/main" id="{DD68E648-B8D8-D663-A827-E09F220A5D52}"/>
              </a:ext>
            </a:extLst>
          </p:cNvPr>
          <p:cNvSpPr txBox="1">
            <a:spLocks/>
          </p:cNvSpPr>
          <p:nvPr/>
        </p:nvSpPr>
        <p:spPr>
          <a:xfrm>
            <a:off x="609600" y="6464708"/>
            <a:ext cx="2667000" cy="365125"/>
          </a:xfrm>
          <a:prstGeom prst="rect">
            <a:avLst/>
          </a:prstGeom>
        </p:spPr>
        <p:txBody>
          <a:bodyPr vert="horz" anchor="ctr" anchorCtr="0"/>
          <a:lstStyle>
            <a:defPPr>
              <a:defRPr lang="en-US"/>
            </a:defPPr>
            <a:lvl1pPr marL="0" algn="l" defTabSz="914400" rtl="0" eaLnBrk="1" latinLnBrk="0" hangingPunct="1">
              <a:defRPr kumimoji="0" sz="1400" kern="1200">
                <a:solidFill>
                  <a:schemeClr val="tx2"/>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400" b="0" i="0" u="none" strike="noStrike" kern="1200" cap="none" spc="0" normalizeH="0" baseline="0" noProof="0">
                <a:ln>
                  <a:noFill/>
                </a:ln>
                <a:solidFill>
                  <a:srgbClr val="775F55"/>
                </a:solidFill>
                <a:effectLst/>
                <a:uLnTx/>
                <a:uFillTx/>
                <a:latin typeface="Calibri" panose="020F0502020204030204" pitchFamily="34" charset="0"/>
                <a:ea typeface="+mn-ea"/>
                <a:cs typeface="Calibri" panose="020F0502020204030204" pitchFamily="34" charset="0"/>
              </a:rPr>
              <a:t>Sydney, 21/6/2022</a:t>
            </a:r>
            <a:endParaRPr kumimoji="0" lang="en-US" sz="1400" b="0" i="0" u="none" strike="noStrike" kern="1200" cap="none" spc="0" normalizeH="0" baseline="0" noProof="0" dirty="0">
              <a:ln>
                <a:noFill/>
              </a:ln>
              <a:solidFill>
                <a:srgbClr val="775F55"/>
              </a:solidFill>
              <a:effectLst/>
              <a:uLnTx/>
              <a:uFillTx/>
              <a:latin typeface="Calibri" panose="020F0502020204030204" pitchFamily="34" charset="0"/>
              <a:ea typeface="+mn-ea"/>
              <a:cs typeface="Calibri" panose="020F0502020204030204" pitchFamily="34" charset="0"/>
            </a:endParaRPr>
          </a:p>
        </p:txBody>
      </p:sp>
      <p:sp>
        <p:nvSpPr>
          <p:cNvPr id="41" name="Footer Placeholder 4">
            <a:extLst>
              <a:ext uri="{FF2B5EF4-FFF2-40B4-BE49-F238E27FC236}">
                <a16:creationId xmlns:a16="http://schemas.microsoft.com/office/drawing/2014/main" id="{D9CE27E7-EDFD-0F59-0296-D567CB7B1F54}"/>
              </a:ext>
            </a:extLst>
          </p:cNvPr>
          <p:cNvSpPr txBox="1">
            <a:spLocks/>
          </p:cNvSpPr>
          <p:nvPr/>
        </p:nvSpPr>
        <p:spPr>
          <a:xfrm>
            <a:off x="3352800" y="6464514"/>
            <a:ext cx="3200400" cy="365125"/>
          </a:xfrm>
          <a:prstGeom prst="rect">
            <a:avLst/>
          </a:prstGeom>
        </p:spPr>
        <p:txBody>
          <a:bodyPr vert="horz" anchor="ctr"/>
          <a:lstStyle>
            <a:defPPr>
              <a:defRPr lang="en-US"/>
            </a:defPPr>
            <a:lvl1pPr marL="0" algn="r" defTabSz="914400" rtl="0" eaLnBrk="1" latinLnBrk="0" hangingPunct="1">
              <a:defRPr kumimoji="0" sz="1400" kern="1200">
                <a:solidFill>
                  <a:schemeClr val="tx2"/>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1400" b="0" i="0" u="none" strike="noStrike" kern="1200" cap="none" spc="0" normalizeH="0" baseline="0" noProof="0">
                <a:ln>
                  <a:noFill/>
                </a:ln>
                <a:solidFill>
                  <a:srgbClr val="775F55"/>
                </a:solidFill>
                <a:effectLst/>
                <a:uLnTx/>
                <a:uFillTx/>
                <a:latin typeface="Calibri" panose="020F0502020204030204" pitchFamily="34" charset="0"/>
                <a:ea typeface="+mn-ea"/>
                <a:cs typeface="Calibri" panose="020F0502020204030204" pitchFamily="34" charset="0"/>
              </a:rPr>
              <a:t>The SiLGaP project</a:t>
            </a:r>
            <a:endParaRPr kumimoji="0" lang="en-US" sz="1400" b="0" i="0" u="none" strike="noStrike" kern="1200" cap="none" spc="0" normalizeH="0" baseline="0" noProof="0" dirty="0">
              <a:ln>
                <a:noFill/>
              </a:ln>
              <a:solidFill>
                <a:srgbClr val="775F55"/>
              </a:solidFill>
              <a:effectLst/>
              <a:uLnTx/>
              <a:uFillTx/>
              <a:latin typeface="Calibri" panose="020F0502020204030204" pitchFamily="34" charset="0"/>
              <a:ea typeface="+mn-ea"/>
              <a:cs typeface="Calibri" panose="020F0502020204030204" pitchFamily="34" charset="0"/>
            </a:endParaRPr>
          </a:p>
        </p:txBody>
      </p:sp>
      <p:sp>
        <p:nvSpPr>
          <p:cNvPr id="42" name="Slide Number Placeholder 5">
            <a:extLst>
              <a:ext uri="{FF2B5EF4-FFF2-40B4-BE49-F238E27FC236}">
                <a16:creationId xmlns:a16="http://schemas.microsoft.com/office/drawing/2014/main" id="{710CAAD4-7449-9CC9-8AE5-9188E261B553}"/>
              </a:ext>
            </a:extLst>
          </p:cNvPr>
          <p:cNvSpPr txBox="1">
            <a:spLocks/>
          </p:cNvSpPr>
          <p:nvPr/>
        </p:nvSpPr>
        <p:spPr>
          <a:xfrm>
            <a:off x="6629400" y="6464708"/>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1FEECC3-7BCE-4B1E-8D55-1AB74300613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p:txBody>
      </p:sp>
      <p:pic>
        <p:nvPicPr>
          <p:cNvPr id="43" name="Picture 42" descr="Chart, line chart&#10;&#10;Description automatically generated">
            <a:extLst>
              <a:ext uri="{FF2B5EF4-FFF2-40B4-BE49-F238E27FC236}">
                <a16:creationId xmlns:a16="http://schemas.microsoft.com/office/drawing/2014/main" id="{416C9D93-18AC-15C9-ED8A-97B7A0F7F9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061" y="1012050"/>
            <a:ext cx="3891265" cy="2201774"/>
          </a:xfrm>
          <a:prstGeom prst="rect">
            <a:avLst/>
          </a:prstGeom>
        </p:spPr>
      </p:pic>
      <p:pic>
        <p:nvPicPr>
          <p:cNvPr id="44" name="Picture 43" descr="Chart, line chart&#10;&#10;Description automatically generated">
            <a:extLst>
              <a:ext uri="{FF2B5EF4-FFF2-40B4-BE49-F238E27FC236}">
                <a16:creationId xmlns:a16="http://schemas.microsoft.com/office/drawing/2014/main" id="{AC095CEF-7BE0-D1DB-69D2-7D3F06FC44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2938" y="1012050"/>
            <a:ext cx="3971506" cy="2139681"/>
          </a:xfrm>
          <a:prstGeom prst="rect">
            <a:avLst/>
          </a:prstGeom>
        </p:spPr>
      </p:pic>
      <p:pic>
        <p:nvPicPr>
          <p:cNvPr id="45" name="Picture 44" descr="Chart, line chart&#10;&#10;Description automatically generated">
            <a:extLst>
              <a:ext uri="{FF2B5EF4-FFF2-40B4-BE49-F238E27FC236}">
                <a16:creationId xmlns:a16="http://schemas.microsoft.com/office/drawing/2014/main" id="{3390D9F1-9180-B657-71DF-8EBD254328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121" y="3213824"/>
            <a:ext cx="3939147" cy="2212710"/>
          </a:xfrm>
          <a:prstGeom prst="rect">
            <a:avLst/>
          </a:prstGeom>
        </p:spPr>
      </p:pic>
      <p:pic>
        <p:nvPicPr>
          <p:cNvPr id="46" name="Picture 45" descr="Chart, line chart&#10;&#10;Description automatically generated">
            <a:extLst>
              <a:ext uri="{FF2B5EF4-FFF2-40B4-BE49-F238E27FC236}">
                <a16:creationId xmlns:a16="http://schemas.microsoft.com/office/drawing/2014/main" id="{031374D1-3625-A8AE-BACD-9D4B7E3B76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40312" y="3224760"/>
            <a:ext cx="3971505" cy="2201774"/>
          </a:xfrm>
          <a:prstGeom prst="rect">
            <a:avLst/>
          </a:prstGeom>
        </p:spPr>
      </p:pic>
      <p:sp>
        <p:nvSpPr>
          <p:cNvPr id="47" name="TextBox 46">
            <a:extLst>
              <a:ext uri="{FF2B5EF4-FFF2-40B4-BE49-F238E27FC236}">
                <a16:creationId xmlns:a16="http://schemas.microsoft.com/office/drawing/2014/main" id="{C0B2CBD5-9D14-D272-6C7C-A87BBA1E7324}"/>
              </a:ext>
            </a:extLst>
          </p:cNvPr>
          <p:cNvSpPr txBox="1"/>
          <p:nvPr/>
        </p:nvSpPr>
        <p:spPr>
          <a:xfrm>
            <a:off x="8686784" y="2918824"/>
            <a:ext cx="327660" cy="300082"/>
          </a:xfrm>
          <a:prstGeom prst="rect">
            <a:avLst/>
          </a:prstGeom>
          <a:solidFill>
            <a:sysClr val="window" lastClr="FFFFFF"/>
          </a:solidFill>
        </p:spPr>
        <p:txBody>
          <a:bodyPr wrap="square" rtlCol="0">
            <a:spAutoFit/>
          </a:bodyPr>
          <a:lstStyle/>
          <a:p>
            <a:pPr defTabSz="685800">
              <a:defRPr/>
            </a:pPr>
            <a:endParaRPr lang="hr-HR" sz="1350" kern="0" dirty="0">
              <a:solidFill>
                <a:prstClr val="white"/>
              </a:solidFill>
              <a:latin typeface="Calibri" panose="020F0502020204030204"/>
            </a:endParaRPr>
          </a:p>
        </p:txBody>
      </p:sp>
      <p:sp>
        <p:nvSpPr>
          <p:cNvPr id="48" name="TextBox 47">
            <a:extLst>
              <a:ext uri="{FF2B5EF4-FFF2-40B4-BE49-F238E27FC236}">
                <a16:creationId xmlns:a16="http://schemas.microsoft.com/office/drawing/2014/main" id="{ED9D5239-30F2-FB46-DAC5-33A4BA896BF0}"/>
              </a:ext>
            </a:extLst>
          </p:cNvPr>
          <p:cNvSpPr txBox="1"/>
          <p:nvPr/>
        </p:nvSpPr>
        <p:spPr>
          <a:xfrm>
            <a:off x="3352800" y="1118374"/>
            <a:ext cx="1278775" cy="300082"/>
          </a:xfrm>
          <a:prstGeom prst="rect">
            <a:avLst/>
          </a:prstGeom>
          <a:solidFill>
            <a:srgbClr val="D8B25C">
              <a:lumMod val="20000"/>
              <a:lumOff val="80000"/>
            </a:srgbClr>
          </a:solid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hr-HR" sz="1350" b="0" i="0" u="none" strike="noStrike" kern="0" cap="none" spc="0" normalizeH="0" baseline="0" noProof="0" dirty="0">
                <a:ln>
                  <a:noFill/>
                </a:ln>
                <a:solidFill>
                  <a:prstClr val="black"/>
                </a:solidFill>
                <a:effectLst/>
                <a:uLnTx/>
                <a:uFillTx/>
                <a:latin typeface="Calibri" panose="020F0502020204030204"/>
              </a:rPr>
              <a:t>70° &lt; </a:t>
            </a:r>
            <a:r>
              <a:rPr kumimoji="0" lang="hr-HR" sz="1350" b="0" i="0" u="none" strike="noStrike" kern="0" cap="none" spc="0" normalizeH="0" baseline="0" noProof="0" dirty="0">
                <a:ln>
                  <a:noFill/>
                </a:ln>
                <a:solidFill>
                  <a:prstClr val="black"/>
                </a:solidFill>
                <a:effectLst/>
                <a:uLnTx/>
                <a:uFillTx/>
                <a:latin typeface="Symbol" panose="05050102010706020507" pitchFamily="18" charset="2"/>
              </a:rPr>
              <a:t>q</a:t>
            </a:r>
            <a:r>
              <a:rPr kumimoji="0" lang="hr-HR" sz="1350" b="0" i="0" u="none" strike="noStrike" kern="0" cap="none" spc="0" normalizeH="0" baseline="-25000" noProof="0" dirty="0">
                <a:ln>
                  <a:noFill/>
                </a:ln>
                <a:solidFill>
                  <a:prstClr val="black"/>
                </a:solidFill>
                <a:effectLst/>
                <a:uLnTx/>
                <a:uFillTx/>
                <a:latin typeface="Calibri" panose="020F0502020204030204"/>
              </a:rPr>
              <a:t>1,2 </a:t>
            </a:r>
            <a:r>
              <a:rPr kumimoji="0" lang="hr-HR" sz="1350" b="0" i="0" u="none" strike="noStrike" kern="0" cap="none" spc="0" normalizeH="0" baseline="0" noProof="0" dirty="0">
                <a:ln>
                  <a:noFill/>
                </a:ln>
                <a:solidFill>
                  <a:prstClr val="black"/>
                </a:solidFill>
                <a:effectLst/>
                <a:uLnTx/>
                <a:uFillTx/>
                <a:latin typeface="Calibri" panose="020F0502020204030204"/>
              </a:rPr>
              <a:t>&lt; 90°</a:t>
            </a:r>
          </a:p>
        </p:txBody>
      </p:sp>
      <p:sp>
        <p:nvSpPr>
          <p:cNvPr id="49" name="TextBox 48">
            <a:extLst>
              <a:ext uri="{FF2B5EF4-FFF2-40B4-BE49-F238E27FC236}">
                <a16:creationId xmlns:a16="http://schemas.microsoft.com/office/drawing/2014/main" id="{7F80EA53-8513-A60F-51B4-0883F0D90011}"/>
              </a:ext>
            </a:extLst>
          </p:cNvPr>
          <p:cNvSpPr txBox="1"/>
          <p:nvPr/>
        </p:nvSpPr>
        <p:spPr>
          <a:xfrm>
            <a:off x="7568977" y="1099868"/>
            <a:ext cx="1369992" cy="300082"/>
          </a:xfrm>
          <a:prstGeom prst="rect">
            <a:avLst/>
          </a:prstGeom>
          <a:solidFill>
            <a:srgbClr val="D8B25C">
              <a:lumMod val="20000"/>
              <a:lumOff val="80000"/>
            </a:srgbClr>
          </a:solid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hr-HR" sz="1350" b="0" i="0" u="none" strike="noStrike" kern="0" cap="none" spc="0" normalizeH="0" baseline="0" noProof="0" dirty="0">
                <a:ln>
                  <a:noFill/>
                </a:ln>
                <a:solidFill>
                  <a:prstClr val="black"/>
                </a:solidFill>
                <a:effectLst/>
                <a:uLnTx/>
                <a:uFillTx/>
                <a:latin typeface="Calibri" panose="020F0502020204030204"/>
              </a:rPr>
              <a:t>70° &lt; </a:t>
            </a:r>
            <a:r>
              <a:rPr kumimoji="0" lang="hr-HR" sz="1350" b="0" i="0" u="none" strike="noStrike" kern="0" cap="none" spc="0" normalizeH="0" baseline="0" noProof="0" dirty="0">
                <a:ln>
                  <a:noFill/>
                </a:ln>
                <a:solidFill>
                  <a:prstClr val="black"/>
                </a:solidFill>
                <a:effectLst/>
                <a:uLnTx/>
                <a:uFillTx/>
                <a:latin typeface="Symbol" panose="05050102010706020507" pitchFamily="18" charset="2"/>
              </a:rPr>
              <a:t>q</a:t>
            </a:r>
            <a:r>
              <a:rPr kumimoji="0" lang="hr-HR" sz="1350" b="0" i="0" u="none" strike="noStrike" kern="0" cap="none" spc="0" normalizeH="0" baseline="-25000" noProof="0" dirty="0">
                <a:ln>
                  <a:noFill/>
                </a:ln>
                <a:solidFill>
                  <a:prstClr val="black"/>
                </a:solidFill>
                <a:effectLst/>
                <a:uLnTx/>
                <a:uFillTx/>
                <a:latin typeface="Calibri" panose="020F0502020204030204"/>
              </a:rPr>
              <a:t>1,2 </a:t>
            </a:r>
            <a:r>
              <a:rPr kumimoji="0" lang="hr-HR" sz="1350" b="0" i="0" u="none" strike="noStrike" kern="0" cap="none" spc="0" normalizeH="0" baseline="0" noProof="0" dirty="0">
                <a:ln>
                  <a:noFill/>
                </a:ln>
                <a:solidFill>
                  <a:prstClr val="black"/>
                </a:solidFill>
                <a:effectLst/>
                <a:uLnTx/>
                <a:uFillTx/>
                <a:latin typeface="Calibri" panose="020F0502020204030204"/>
              </a:rPr>
              <a:t>&lt; 90°</a:t>
            </a:r>
          </a:p>
        </p:txBody>
      </p:sp>
      <p:sp>
        <p:nvSpPr>
          <p:cNvPr id="50" name="TextBox 49">
            <a:extLst>
              <a:ext uri="{FF2B5EF4-FFF2-40B4-BE49-F238E27FC236}">
                <a16:creationId xmlns:a16="http://schemas.microsoft.com/office/drawing/2014/main" id="{727E4E0F-4605-ED95-7C2A-5BA904AA4940}"/>
              </a:ext>
            </a:extLst>
          </p:cNvPr>
          <p:cNvSpPr txBox="1"/>
          <p:nvPr/>
        </p:nvSpPr>
        <p:spPr>
          <a:xfrm>
            <a:off x="3182365" y="3319341"/>
            <a:ext cx="1342386" cy="300082"/>
          </a:xfrm>
          <a:prstGeom prst="rect">
            <a:avLst/>
          </a:prstGeom>
          <a:solidFill>
            <a:srgbClr val="D8B25C">
              <a:lumMod val="20000"/>
              <a:lumOff val="80000"/>
            </a:srgbClr>
          </a:solid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hr-HR" sz="1350" b="0" i="0" u="none" strike="noStrike" kern="0" cap="none" spc="0" normalizeH="0" baseline="0" noProof="0" dirty="0">
                <a:ln>
                  <a:noFill/>
                </a:ln>
                <a:solidFill>
                  <a:prstClr val="black"/>
                </a:solidFill>
                <a:effectLst/>
                <a:uLnTx/>
                <a:uFillTx/>
                <a:latin typeface="Calibri" panose="020F0502020204030204"/>
              </a:rPr>
              <a:t>60° &lt; </a:t>
            </a:r>
            <a:r>
              <a:rPr kumimoji="0" lang="hr-HR" sz="1350" b="0" i="0" u="none" strike="noStrike" kern="0" cap="none" spc="0" normalizeH="0" baseline="0" noProof="0" dirty="0">
                <a:ln>
                  <a:noFill/>
                </a:ln>
                <a:solidFill>
                  <a:prstClr val="black"/>
                </a:solidFill>
                <a:effectLst/>
                <a:uLnTx/>
                <a:uFillTx/>
                <a:latin typeface="Symbol" panose="05050102010706020507" pitchFamily="18" charset="2"/>
              </a:rPr>
              <a:t>q</a:t>
            </a:r>
            <a:r>
              <a:rPr kumimoji="0" lang="hr-HR" sz="1350" b="0" i="0" u="none" strike="noStrike" kern="0" cap="none" spc="0" normalizeH="0" baseline="-25000" noProof="0" dirty="0">
                <a:ln>
                  <a:noFill/>
                </a:ln>
                <a:solidFill>
                  <a:prstClr val="black"/>
                </a:solidFill>
                <a:effectLst/>
                <a:uLnTx/>
                <a:uFillTx/>
                <a:latin typeface="Calibri" panose="020F0502020204030204"/>
              </a:rPr>
              <a:t>1,2 </a:t>
            </a:r>
            <a:r>
              <a:rPr kumimoji="0" lang="hr-HR" sz="1350" b="0" i="0" u="none" strike="noStrike" kern="0" cap="none" spc="0" normalizeH="0" baseline="0" noProof="0" dirty="0">
                <a:ln>
                  <a:noFill/>
                </a:ln>
                <a:solidFill>
                  <a:prstClr val="black"/>
                </a:solidFill>
                <a:effectLst/>
                <a:uLnTx/>
                <a:uFillTx/>
                <a:latin typeface="Calibri" panose="020F0502020204030204"/>
              </a:rPr>
              <a:t>&lt; 80°</a:t>
            </a:r>
          </a:p>
        </p:txBody>
      </p:sp>
      <p:sp>
        <p:nvSpPr>
          <p:cNvPr id="51" name="TextBox 50">
            <a:extLst>
              <a:ext uri="{FF2B5EF4-FFF2-40B4-BE49-F238E27FC236}">
                <a16:creationId xmlns:a16="http://schemas.microsoft.com/office/drawing/2014/main" id="{733EFC64-7412-DCAD-E050-36C1AE3B591A}"/>
              </a:ext>
            </a:extLst>
          </p:cNvPr>
          <p:cNvSpPr txBox="1"/>
          <p:nvPr/>
        </p:nvSpPr>
        <p:spPr>
          <a:xfrm>
            <a:off x="7568977" y="3319341"/>
            <a:ext cx="1281637" cy="300082"/>
          </a:xfrm>
          <a:prstGeom prst="rect">
            <a:avLst/>
          </a:prstGeom>
          <a:solidFill>
            <a:srgbClr val="D8B25C">
              <a:lumMod val="20000"/>
              <a:lumOff val="80000"/>
            </a:srgbClr>
          </a:solid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hr-HR" sz="1350" b="0" i="0" u="none" strike="noStrike" kern="0" cap="none" spc="0" normalizeH="0" baseline="0" noProof="0" dirty="0">
                <a:ln>
                  <a:noFill/>
                </a:ln>
                <a:solidFill>
                  <a:prstClr val="black"/>
                </a:solidFill>
                <a:effectLst/>
                <a:uLnTx/>
                <a:uFillTx/>
                <a:latin typeface="Calibri" panose="020F0502020204030204"/>
              </a:rPr>
              <a:t>60° &lt; </a:t>
            </a:r>
            <a:r>
              <a:rPr kumimoji="0" lang="hr-HR" sz="1350" b="0" i="0" u="none" strike="noStrike" kern="0" cap="none" spc="0" normalizeH="0" baseline="0" noProof="0" dirty="0">
                <a:ln>
                  <a:noFill/>
                </a:ln>
                <a:solidFill>
                  <a:prstClr val="black"/>
                </a:solidFill>
                <a:effectLst/>
                <a:uLnTx/>
                <a:uFillTx/>
                <a:latin typeface="Symbol" panose="05050102010706020507" pitchFamily="18" charset="2"/>
              </a:rPr>
              <a:t>q</a:t>
            </a:r>
            <a:r>
              <a:rPr kumimoji="0" lang="hr-HR" sz="1350" b="0" i="0" u="none" strike="noStrike" kern="0" cap="none" spc="0" normalizeH="0" baseline="-25000" noProof="0" dirty="0">
                <a:ln>
                  <a:noFill/>
                </a:ln>
                <a:solidFill>
                  <a:prstClr val="black"/>
                </a:solidFill>
                <a:effectLst/>
                <a:uLnTx/>
                <a:uFillTx/>
                <a:latin typeface="Calibri" panose="020F0502020204030204"/>
              </a:rPr>
              <a:t>1,2 </a:t>
            </a:r>
            <a:r>
              <a:rPr kumimoji="0" lang="hr-HR" sz="1350" b="0" i="0" u="none" strike="noStrike" kern="0" cap="none" spc="0" normalizeH="0" baseline="0" noProof="0" dirty="0">
                <a:ln>
                  <a:noFill/>
                </a:ln>
                <a:solidFill>
                  <a:prstClr val="black"/>
                </a:solidFill>
                <a:effectLst/>
                <a:uLnTx/>
                <a:uFillTx/>
                <a:latin typeface="Calibri" panose="020F0502020204030204"/>
              </a:rPr>
              <a:t>&lt; 80°</a:t>
            </a:r>
          </a:p>
        </p:txBody>
      </p:sp>
      <p:sp>
        <p:nvSpPr>
          <p:cNvPr id="52" name="TextBox 51">
            <a:extLst>
              <a:ext uri="{FF2B5EF4-FFF2-40B4-BE49-F238E27FC236}">
                <a16:creationId xmlns:a16="http://schemas.microsoft.com/office/drawing/2014/main" id="{9AC62E0B-8955-F9B4-45B8-6D1005C93F31}"/>
              </a:ext>
            </a:extLst>
          </p:cNvPr>
          <p:cNvSpPr txBox="1"/>
          <p:nvPr/>
        </p:nvSpPr>
        <p:spPr>
          <a:xfrm>
            <a:off x="2257078" y="646444"/>
            <a:ext cx="1268084" cy="300082"/>
          </a:xfrm>
          <a:prstGeom prst="rect">
            <a:avLst/>
          </a:prstGeom>
          <a:solidFill>
            <a:sysClr val="window" lastClr="FFFFFF">
              <a:lumMod val="85000"/>
            </a:sysClr>
          </a:solidFill>
        </p:spPr>
        <p:txBody>
          <a:bodyPr wrap="square" rtlCol="0">
            <a:spAutoFit/>
          </a:bodyPr>
          <a:lstStyle/>
          <a:p>
            <a:pPr algn="ctr" defTabSz="685800">
              <a:defRPr/>
            </a:pPr>
            <a:r>
              <a:rPr lang="hr-HR" sz="1350" b="1" kern="0" dirty="0">
                <a:solidFill>
                  <a:prstClr val="black"/>
                </a:solidFill>
                <a:latin typeface="Calibri" panose="020F0502020204030204"/>
              </a:rPr>
              <a:t>GAGG-2.9</a:t>
            </a:r>
            <a:endParaRPr lang="hr-HR" sz="1350" b="1" kern="0" baseline="30000" dirty="0">
              <a:solidFill>
                <a:prstClr val="black"/>
              </a:solidFill>
              <a:latin typeface="Calibri" panose="020F0502020204030204"/>
            </a:endParaRPr>
          </a:p>
        </p:txBody>
      </p:sp>
      <p:sp>
        <p:nvSpPr>
          <p:cNvPr id="53" name="TextBox 52">
            <a:extLst>
              <a:ext uri="{FF2B5EF4-FFF2-40B4-BE49-F238E27FC236}">
                <a16:creationId xmlns:a16="http://schemas.microsoft.com/office/drawing/2014/main" id="{0BB2770E-E484-8EFB-66FE-0DB64E331814}"/>
              </a:ext>
            </a:extLst>
          </p:cNvPr>
          <p:cNvSpPr txBox="1"/>
          <p:nvPr/>
        </p:nvSpPr>
        <p:spPr>
          <a:xfrm>
            <a:off x="6556792" y="646444"/>
            <a:ext cx="1268084" cy="300082"/>
          </a:xfrm>
          <a:prstGeom prst="rect">
            <a:avLst/>
          </a:prstGeom>
          <a:solidFill>
            <a:sysClr val="window" lastClr="FFFFFF">
              <a:lumMod val="85000"/>
            </a:sysClr>
          </a:solidFill>
        </p:spPr>
        <p:txBody>
          <a:bodyPr wrap="square" rtlCol="0">
            <a:spAutoFit/>
          </a:bodyPr>
          <a:lstStyle/>
          <a:p>
            <a:pPr algn="ctr" defTabSz="685800">
              <a:defRPr/>
            </a:pPr>
            <a:r>
              <a:rPr lang="hr-HR" sz="1350" b="1" kern="0" dirty="0">
                <a:solidFill>
                  <a:prstClr val="black"/>
                </a:solidFill>
                <a:latin typeface="Calibri" panose="020F0502020204030204"/>
              </a:rPr>
              <a:t>LYSO-2.0</a:t>
            </a:r>
            <a:endParaRPr lang="hr-HR" sz="1350" b="1" kern="0" baseline="30000" dirty="0">
              <a:solidFill>
                <a:prstClr val="black"/>
              </a:solidFill>
              <a:latin typeface="Calibri" panose="020F0502020204030204"/>
            </a:endParaRPr>
          </a:p>
        </p:txBody>
      </p:sp>
      <p:grpSp>
        <p:nvGrpSpPr>
          <p:cNvPr id="54" name="Group 53">
            <a:extLst>
              <a:ext uri="{FF2B5EF4-FFF2-40B4-BE49-F238E27FC236}">
                <a16:creationId xmlns:a16="http://schemas.microsoft.com/office/drawing/2014/main" id="{45146B2E-6A48-C978-2337-8824D736F02E}"/>
              </a:ext>
            </a:extLst>
          </p:cNvPr>
          <p:cNvGrpSpPr/>
          <p:nvPr/>
        </p:nvGrpSpPr>
        <p:grpSpPr>
          <a:xfrm>
            <a:off x="1183001" y="1063647"/>
            <a:ext cx="2148153" cy="600164"/>
            <a:chOff x="715177" y="2044722"/>
            <a:chExt cx="2148153" cy="600164"/>
          </a:xfrm>
        </p:grpSpPr>
        <p:sp>
          <p:nvSpPr>
            <p:cNvPr id="55" name="TextBox 54">
              <a:extLst>
                <a:ext uri="{FF2B5EF4-FFF2-40B4-BE49-F238E27FC236}">
                  <a16:creationId xmlns:a16="http://schemas.microsoft.com/office/drawing/2014/main" id="{DCCE77A4-F476-EDE5-C0EA-BD9D1F12A4A0}"/>
                </a:ext>
              </a:extLst>
            </p:cNvPr>
            <p:cNvSpPr txBox="1"/>
            <p:nvPr/>
          </p:nvSpPr>
          <p:spPr>
            <a:xfrm>
              <a:off x="715177" y="2044722"/>
              <a:ext cx="2148153" cy="60016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hr-HR" sz="1100" b="1" i="0" u="none" strike="noStrike" kern="0" cap="none" spc="0" normalizeH="0" baseline="0" noProof="0" dirty="0">
                  <a:ln>
                    <a:noFill/>
                  </a:ln>
                  <a:solidFill>
                    <a:prstClr val="black"/>
                  </a:solidFill>
                  <a:effectLst/>
                  <a:uLnTx/>
                  <a:uFillTx/>
                  <a:cs typeface="Arial" panose="020B0604020202020204" pitchFamily="34" charset="0"/>
                </a:rPr>
                <a:t>             </a:t>
              </a:r>
              <a:r>
                <a:rPr kumimoji="0" lang="hr-HR" sz="1100" b="1" i="0" u="none" strike="noStrike" kern="0" cap="none" spc="0" normalizeH="0" baseline="0" noProof="0" dirty="0" err="1">
                  <a:ln>
                    <a:noFill/>
                  </a:ln>
                  <a:solidFill>
                    <a:prstClr val="black"/>
                  </a:solidFill>
                  <a:effectLst/>
                  <a:uLnTx/>
                  <a:uFillTx/>
                  <a:cs typeface="Arial" panose="020B0604020202020204" pitchFamily="34" charset="0"/>
                </a:rPr>
                <a:t>Measurement</a:t>
              </a:r>
              <a:endParaRPr kumimoji="0" lang="hr-HR" sz="1100" b="1" i="0" u="none" strike="noStrike" kern="0" cap="none" spc="0" normalizeH="0" baseline="0" noProof="0" dirty="0">
                <a:ln>
                  <a:noFill/>
                </a:ln>
                <a:solidFill>
                  <a:prstClr val="black"/>
                </a:solidFill>
                <a:effectLst/>
                <a:uLnTx/>
                <a:uFillTx/>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hr-HR" sz="1100" b="1" i="0" u="none" strike="noStrike" kern="0" cap="none" spc="0" normalizeH="0" baseline="0" noProof="0" dirty="0">
                  <a:ln>
                    <a:noFill/>
                  </a:ln>
                  <a:solidFill>
                    <a:prstClr val="black"/>
                  </a:solidFill>
                  <a:effectLst/>
                  <a:uLnTx/>
                  <a:uFillTx/>
                  <a:cs typeface="Arial" panose="020B0604020202020204" pitchFamily="34" charset="0"/>
                </a:rPr>
                <a:t>             Fit to data</a:t>
              </a:r>
            </a:p>
            <a:p>
              <a:pPr marL="0" marR="0" lvl="0" indent="0" defTabSz="914400" eaLnBrk="1" fontAlgn="auto" latinLnBrk="0" hangingPunct="1">
                <a:lnSpc>
                  <a:spcPct val="100000"/>
                </a:lnSpc>
                <a:spcBef>
                  <a:spcPts val="0"/>
                </a:spcBef>
                <a:spcAft>
                  <a:spcPts val="0"/>
                </a:spcAft>
                <a:buClrTx/>
                <a:buSzTx/>
                <a:buFontTx/>
                <a:buNone/>
                <a:tabLst/>
                <a:defRPr/>
              </a:pPr>
              <a:r>
                <a:rPr kumimoji="0" lang="hr-HR" sz="1100" b="1" i="0" u="none" strike="noStrike" kern="0" cap="none" spc="0" normalizeH="0" baseline="0" noProof="0" dirty="0">
                  <a:ln>
                    <a:noFill/>
                  </a:ln>
                  <a:solidFill>
                    <a:prstClr val="black"/>
                  </a:solidFill>
                  <a:effectLst/>
                  <a:uLnTx/>
                  <a:uFillTx/>
                  <a:cs typeface="Arial" panose="020B0604020202020204" pitchFamily="34" charset="0"/>
                </a:rPr>
                <a:t>             </a:t>
              </a:r>
              <a:r>
                <a:rPr kumimoji="0" lang="en-US" sz="1100" b="1" i="0" u="none" strike="noStrike" kern="0" cap="none" spc="0" normalizeH="0" baseline="0" noProof="0" dirty="0">
                  <a:ln>
                    <a:noFill/>
                  </a:ln>
                  <a:solidFill>
                    <a:prstClr val="black"/>
                  </a:solidFill>
                  <a:effectLst/>
                  <a:uLnTx/>
                  <a:uFillTx/>
                  <a:cs typeface="Arial" panose="020B0604020202020204" pitchFamily="34" charset="0"/>
                </a:rPr>
                <a:t>Simulation </a:t>
              </a:r>
            </a:p>
          </p:txBody>
        </p:sp>
        <p:sp>
          <p:nvSpPr>
            <p:cNvPr id="56" name="Oval 40">
              <a:extLst>
                <a:ext uri="{FF2B5EF4-FFF2-40B4-BE49-F238E27FC236}">
                  <a16:creationId xmlns:a16="http://schemas.microsoft.com/office/drawing/2014/main" id="{3223595D-5B94-F56F-80C4-675BCAD0728C}"/>
                </a:ext>
              </a:extLst>
            </p:cNvPr>
            <p:cNvSpPr/>
            <p:nvPr/>
          </p:nvSpPr>
          <p:spPr>
            <a:xfrm>
              <a:off x="871976" y="2097169"/>
              <a:ext cx="133407" cy="123746"/>
            </a:xfrm>
            <a:custGeom>
              <a:avLst/>
              <a:gdLst>
                <a:gd name="connsiteX0" fmla="*/ 0 w 169822"/>
                <a:gd name="connsiteY0" fmla="*/ 61854 h 123707"/>
                <a:gd name="connsiteX1" fmla="*/ 84911 w 169822"/>
                <a:gd name="connsiteY1" fmla="*/ 0 h 123707"/>
                <a:gd name="connsiteX2" fmla="*/ 169822 w 169822"/>
                <a:gd name="connsiteY2" fmla="*/ 61854 h 123707"/>
                <a:gd name="connsiteX3" fmla="*/ 84911 w 169822"/>
                <a:gd name="connsiteY3" fmla="*/ 123708 h 123707"/>
                <a:gd name="connsiteX4" fmla="*/ 0 w 169822"/>
                <a:gd name="connsiteY4" fmla="*/ 61854 h 123707"/>
                <a:gd name="connsiteX0" fmla="*/ 0 w 149726"/>
                <a:gd name="connsiteY0" fmla="*/ 61854 h 123708"/>
                <a:gd name="connsiteX1" fmla="*/ 84911 w 149726"/>
                <a:gd name="connsiteY1" fmla="*/ 0 h 123708"/>
                <a:gd name="connsiteX2" fmla="*/ 149726 w 149726"/>
                <a:gd name="connsiteY2" fmla="*/ 61854 h 123708"/>
                <a:gd name="connsiteX3" fmla="*/ 84911 w 149726"/>
                <a:gd name="connsiteY3" fmla="*/ 123708 h 123708"/>
                <a:gd name="connsiteX4" fmla="*/ 0 w 149726"/>
                <a:gd name="connsiteY4" fmla="*/ 61854 h 123708"/>
                <a:gd name="connsiteX0" fmla="*/ 0 w 134654"/>
                <a:gd name="connsiteY0" fmla="*/ 66895 h 123746"/>
                <a:gd name="connsiteX1" fmla="*/ 69839 w 134654"/>
                <a:gd name="connsiteY1" fmla="*/ 17 h 123746"/>
                <a:gd name="connsiteX2" fmla="*/ 134654 w 134654"/>
                <a:gd name="connsiteY2" fmla="*/ 61871 h 123746"/>
                <a:gd name="connsiteX3" fmla="*/ 69839 w 134654"/>
                <a:gd name="connsiteY3" fmla="*/ 123725 h 123746"/>
                <a:gd name="connsiteX4" fmla="*/ 0 w 134654"/>
                <a:gd name="connsiteY4" fmla="*/ 66895 h 123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654" h="123746">
                  <a:moveTo>
                    <a:pt x="0" y="66895"/>
                  </a:moveTo>
                  <a:cubicBezTo>
                    <a:pt x="0" y="32734"/>
                    <a:pt x="47397" y="854"/>
                    <a:pt x="69839" y="17"/>
                  </a:cubicBezTo>
                  <a:cubicBezTo>
                    <a:pt x="92281" y="-820"/>
                    <a:pt x="134654" y="27710"/>
                    <a:pt x="134654" y="61871"/>
                  </a:cubicBezTo>
                  <a:cubicBezTo>
                    <a:pt x="134654" y="96032"/>
                    <a:pt x="92281" y="122888"/>
                    <a:pt x="69839" y="123725"/>
                  </a:cubicBezTo>
                  <a:cubicBezTo>
                    <a:pt x="47397" y="124562"/>
                    <a:pt x="0" y="101056"/>
                    <a:pt x="0" y="66895"/>
                  </a:cubicBezTo>
                  <a:close/>
                </a:path>
              </a:pathLst>
            </a:custGeom>
            <a:solidFill>
              <a:srgbClr val="0000FF"/>
            </a:solidFill>
            <a:ln w="19050" cap="flat" cmpd="sng" algn="ctr">
              <a:solidFill>
                <a:srgbClr val="94B6D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hr-HR" sz="1800" b="0" i="0" u="none" strike="noStrike" kern="0" cap="none" spc="0" normalizeH="0" baseline="0" noProof="0">
                <a:ln>
                  <a:noFill/>
                </a:ln>
                <a:solidFill>
                  <a:prstClr val="white"/>
                </a:solidFill>
                <a:effectLst/>
                <a:uLnTx/>
                <a:uFillTx/>
                <a:latin typeface="Tw Cen MT"/>
                <a:ea typeface="+mn-ea"/>
                <a:cs typeface="+mn-cs"/>
              </a:endParaRPr>
            </a:p>
          </p:txBody>
        </p:sp>
        <p:sp>
          <p:nvSpPr>
            <p:cNvPr id="57" name="Star: 5 Points 56">
              <a:extLst>
                <a:ext uri="{FF2B5EF4-FFF2-40B4-BE49-F238E27FC236}">
                  <a16:creationId xmlns:a16="http://schemas.microsoft.com/office/drawing/2014/main" id="{5CFF4B80-703B-94F0-79BD-326D48FB542A}"/>
                </a:ext>
              </a:extLst>
            </p:cNvPr>
            <p:cNvSpPr/>
            <p:nvPr/>
          </p:nvSpPr>
          <p:spPr>
            <a:xfrm>
              <a:off x="871976" y="2459124"/>
              <a:ext cx="133407" cy="123746"/>
            </a:xfrm>
            <a:prstGeom prst="star5">
              <a:avLst/>
            </a:prstGeom>
            <a:solidFill>
              <a:srgbClr val="FF0000"/>
            </a:solid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hr-HR" sz="1800" b="0" i="0" u="none" strike="noStrike" kern="0" cap="none" spc="0" normalizeH="0" baseline="0" noProof="0">
                <a:ln>
                  <a:noFill/>
                </a:ln>
                <a:solidFill>
                  <a:prstClr val="white"/>
                </a:solidFill>
                <a:effectLst/>
                <a:uLnTx/>
                <a:uFillTx/>
                <a:latin typeface="Tw Cen MT"/>
                <a:ea typeface="+mn-ea"/>
                <a:cs typeface="+mn-cs"/>
              </a:endParaRPr>
            </a:p>
          </p:txBody>
        </p:sp>
        <p:cxnSp>
          <p:nvCxnSpPr>
            <p:cNvPr id="58" name="Straight Connector 57">
              <a:extLst>
                <a:ext uri="{FF2B5EF4-FFF2-40B4-BE49-F238E27FC236}">
                  <a16:creationId xmlns:a16="http://schemas.microsoft.com/office/drawing/2014/main" id="{D66BD531-D7BB-9AB5-6532-4D4C20CBF7D6}"/>
                </a:ext>
              </a:extLst>
            </p:cNvPr>
            <p:cNvCxnSpPr/>
            <p:nvPr/>
          </p:nvCxnSpPr>
          <p:spPr>
            <a:xfrm>
              <a:off x="756995" y="2335279"/>
              <a:ext cx="363368" cy="0"/>
            </a:xfrm>
            <a:prstGeom prst="line">
              <a:avLst/>
            </a:prstGeom>
            <a:noFill/>
            <a:ln w="28575" cap="flat" cmpd="sng" algn="ctr">
              <a:solidFill>
                <a:srgbClr val="FF0000"/>
              </a:solidFill>
              <a:prstDash val="solid"/>
            </a:ln>
            <a:effectLst/>
          </p:spPr>
        </p:cxnSp>
      </p:grpSp>
      <p:grpSp>
        <p:nvGrpSpPr>
          <p:cNvPr id="59" name="Group 58">
            <a:extLst>
              <a:ext uri="{FF2B5EF4-FFF2-40B4-BE49-F238E27FC236}">
                <a16:creationId xmlns:a16="http://schemas.microsoft.com/office/drawing/2014/main" id="{F2C7F9AB-3CAC-B08E-D309-8496DB3AE656}"/>
              </a:ext>
            </a:extLst>
          </p:cNvPr>
          <p:cNvGrpSpPr/>
          <p:nvPr/>
        </p:nvGrpSpPr>
        <p:grpSpPr>
          <a:xfrm>
            <a:off x="5432645" y="1063647"/>
            <a:ext cx="2148153" cy="600164"/>
            <a:chOff x="715177" y="2044722"/>
            <a:chExt cx="2148153" cy="600164"/>
          </a:xfrm>
        </p:grpSpPr>
        <p:sp>
          <p:nvSpPr>
            <p:cNvPr id="60" name="TextBox 59">
              <a:extLst>
                <a:ext uri="{FF2B5EF4-FFF2-40B4-BE49-F238E27FC236}">
                  <a16:creationId xmlns:a16="http://schemas.microsoft.com/office/drawing/2014/main" id="{F773D4F2-DD7B-AF66-EC37-62174735AC3A}"/>
                </a:ext>
              </a:extLst>
            </p:cNvPr>
            <p:cNvSpPr txBox="1"/>
            <p:nvPr/>
          </p:nvSpPr>
          <p:spPr>
            <a:xfrm>
              <a:off x="715177" y="2044722"/>
              <a:ext cx="2148153" cy="60016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hr-HR" sz="1100" b="1" i="0" u="none" strike="noStrike" kern="0" cap="none" spc="0" normalizeH="0" baseline="0" noProof="0" dirty="0">
                  <a:ln>
                    <a:noFill/>
                  </a:ln>
                  <a:solidFill>
                    <a:prstClr val="black"/>
                  </a:solidFill>
                  <a:effectLst/>
                  <a:uLnTx/>
                  <a:uFillTx/>
                  <a:cs typeface="Arial" panose="020B0604020202020204" pitchFamily="34" charset="0"/>
                </a:rPr>
                <a:t>             </a:t>
              </a:r>
              <a:r>
                <a:rPr kumimoji="0" lang="hr-HR" sz="1100" b="1" i="0" u="none" strike="noStrike" kern="0" cap="none" spc="0" normalizeH="0" baseline="0" noProof="0" dirty="0" err="1">
                  <a:ln>
                    <a:noFill/>
                  </a:ln>
                  <a:solidFill>
                    <a:prstClr val="black"/>
                  </a:solidFill>
                  <a:effectLst/>
                  <a:uLnTx/>
                  <a:uFillTx/>
                  <a:cs typeface="Arial" panose="020B0604020202020204" pitchFamily="34" charset="0"/>
                </a:rPr>
                <a:t>Measurement</a:t>
              </a:r>
              <a:endParaRPr kumimoji="0" lang="hr-HR" sz="1100" b="1" i="0" u="none" strike="noStrike" kern="0" cap="none" spc="0" normalizeH="0" baseline="0" noProof="0" dirty="0">
                <a:ln>
                  <a:noFill/>
                </a:ln>
                <a:solidFill>
                  <a:prstClr val="black"/>
                </a:solidFill>
                <a:effectLst/>
                <a:uLnTx/>
                <a:uFillTx/>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hr-HR" sz="1100" b="1" i="0" u="none" strike="noStrike" kern="0" cap="none" spc="0" normalizeH="0" baseline="0" noProof="0" dirty="0">
                  <a:ln>
                    <a:noFill/>
                  </a:ln>
                  <a:solidFill>
                    <a:prstClr val="black"/>
                  </a:solidFill>
                  <a:effectLst/>
                  <a:uLnTx/>
                  <a:uFillTx/>
                  <a:cs typeface="Arial" panose="020B0604020202020204" pitchFamily="34" charset="0"/>
                </a:rPr>
                <a:t>             Fit to data</a:t>
              </a:r>
            </a:p>
            <a:p>
              <a:pPr marL="0" marR="0" lvl="0" indent="0" defTabSz="914400" eaLnBrk="1" fontAlgn="auto" latinLnBrk="0" hangingPunct="1">
                <a:lnSpc>
                  <a:spcPct val="100000"/>
                </a:lnSpc>
                <a:spcBef>
                  <a:spcPts val="0"/>
                </a:spcBef>
                <a:spcAft>
                  <a:spcPts val="0"/>
                </a:spcAft>
                <a:buClrTx/>
                <a:buSzTx/>
                <a:buFontTx/>
                <a:buNone/>
                <a:tabLst/>
                <a:defRPr/>
              </a:pPr>
              <a:r>
                <a:rPr kumimoji="0" lang="hr-HR" sz="1100" b="1" i="0" u="none" strike="noStrike" kern="0" cap="none" spc="0" normalizeH="0" baseline="0" noProof="0" dirty="0">
                  <a:ln>
                    <a:noFill/>
                  </a:ln>
                  <a:solidFill>
                    <a:prstClr val="black"/>
                  </a:solidFill>
                  <a:effectLst/>
                  <a:uLnTx/>
                  <a:uFillTx/>
                  <a:cs typeface="Arial" panose="020B0604020202020204" pitchFamily="34" charset="0"/>
                </a:rPr>
                <a:t>             </a:t>
              </a:r>
              <a:r>
                <a:rPr kumimoji="0" lang="en-US" sz="1100" b="1" i="0" u="none" strike="noStrike" kern="0" cap="none" spc="0" normalizeH="0" baseline="0" noProof="0" dirty="0">
                  <a:ln>
                    <a:noFill/>
                  </a:ln>
                  <a:solidFill>
                    <a:prstClr val="black"/>
                  </a:solidFill>
                  <a:effectLst/>
                  <a:uLnTx/>
                  <a:uFillTx/>
                  <a:cs typeface="Arial" panose="020B0604020202020204" pitchFamily="34" charset="0"/>
                </a:rPr>
                <a:t>Simulation </a:t>
              </a:r>
            </a:p>
          </p:txBody>
        </p:sp>
        <p:sp>
          <p:nvSpPr>
            <p:cNvPr id="61" name="Oval 40">
              <a:extLst>
                <a:ext uri="{FF2B5EF4-FFF2-40B4-BE49-F238E27FC236}">
                  <a16:creationId xmlns:a16="http://schemas.microsoft.com/office/drawing/2014/main" id="{8475877C-C1B1-13F5-6641-F0EB8C20FBD1}"/>
                </a:ext>
              </a:extLst>
            </p:cNvPr>
            <p:cNvSpPr/>
            <p:nvPr/>
          </p:nvSpPr>
          <p:spPr>
            <a:xfrm>
              <a:off x="871976" y="2097169"/>
              <a:ext cx="133407" cy="123746"/>
            </a:xfrm>
            <a:custGeom>
              <a:avLst/>
              <a:gdLst>
                <a:gd name="connsiteX0" fmla="*/ 0 w 169822"/>
                <a:gd name="connsiteY0" fmla="*/ 61854 h 123707"/>
                <a:gd name="connsiteX1" fmla="*/ 84911 w 169822"/>
                <a:gd name="connsiteY1" fmla="*/ 0 h 123707"/>
                <a:gd name="connsiteX2" fmla="*/ 169822 w 169822"/>
                <a:gd name="connsiteY2" fmla="*/ 61854 h 123707"/>
                <a:gd name="connsiteX3" fmla="*/ 84911 w 169822"/>
                <a:gd name="connsiteY3" fmla="*/ 123708 h 123707"/>
                <a:gd name="connsiteX4" fmla="*/ 0 w 169822"/>
                <a:gd name="connsiteY4" fmla="*/ 61854 h 123707"/>
                <a:gd name="connsiteX0" fmla="*/ 0 w 149726"/>
                <a:gd name="connsiteY0" fmla="*/ 61854 h 123708"/>
                <a:gd name="connsiteX1" fmla="*/ 84911 w 149726"/>
                <a:gd name="connsiteY1" fmla="*/ 0 h 123708"/>
                <a:gd name="connsiteX2" fmla="*/ 149726 w 149726"/>
                <a:gd name="connsiteY2" fmla="*/ 61854 h 123708"/>
                <a:gd name="connsiteX3" fmla="*/ 84911 w 149726"/>
                <a:gd name="connsiteY3" fmla="*/ 123708 h 123708"/>
                <a:gd name="connsiteX4" fmla="*/ 0 w 149726"/>
                <a:gd name="connsiteY4" fmla="*/ 61854 h 123708"/>
                <a:gd name="connsiteX0" fmla="*/ 0 w 134654"/>
                <a:gd name="connsiteY0" fmla="*/ 66895 h 123746"/>
                <a:gd name="connsiteX1" fmla="*/ 69839 w 134654"/>
                <a:gd name="connsiteY1" fmla="*/ 17 h 123746"/>
                <a:gd name="connsiteX2" fmla="*/ 134654 w 134654"/>
                <a:gd name="connsiteY2" fmla="*/ 61871 h 123746"/>
                <a:gd name="connsiteX3" fmla="*/ 69839 w 134654"/>
                <a:gd name="connsiteY3" fmla="*/ 123725 h 123746"/>
                <a:gd name="connsiteX4" fmla="*/ 0 w 134654"/>
                <a:gd name="connsiteY4" fmla="*/ 66895 h 123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654" h="123746">
                  <a:moveTo>
                    <a:pt x="0" y="66895"/>
                  </a:moveTo>
                  <a:cubicBezTo>
                    <a:pt x="0" y="32734"/>
                    <a:pt x="47397" y="854"/>
                    <a:pt x="69839" y="17"/>
                  </a:cubicBezTo>
                  <a:cubicBezTo>
                    <a:pt x="92281" y="-820"/>
                    <a:pt x="134654" y="27710"/>
                    <a:pt x="134654" y="61871"/>
                  </a:cubicBezTo>
                  <a:cubicBezTo>
                    <a:pt x="134654" y="96032"/>
                    <a:pt x="92281" y="122888"/>
                    <a:pt x="69839" y="123725"/>
                  </a:cubicBezTo>
                  <a:cubicBezTo>
                    <a:pt x="47397" y="124562"/>
                    <a:pt x="0" y="101056"/>
                    <a:pt x="0" y="66895"/>
                  </a:cubicBezTo>
                  <a:close/>
                </a:path>
              </a:pathLst>
            </a:custGeom>
            <a:solidFill>
              <a:srgbClr val="0000FF"/>
            </a:solidFill>
            <a:ln w="19050" cap="flat" cmpd="sng" algn="ctr">
              <a:solidFill>
                <a:srgbClr val="94B6D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hr-HR" sz="1800" b="0" i="0" u="none" strike="noStrike" kern="0" cap="none" spc="0" normalizeH="0" baseline="0" noProof="0">
                <a:ln>
                  <a:noFill/>
                </a:ln>
                <a:solidFill>
                  <a:prstClr val="white"/>
                </a:solidFill>
                <a:effectLst/>
                <a:uLnTx/>
                <a:uFillTx/>
                <a:latin typeface="Tw Cen MT"/>
                <a:ea typeface="+mn-ea"/>
                <a:cs typeface="+mn-cs"/>
              </a:endParaRPr>
            </a:p>
          </p:txBody>
        </p:sp>
        <p:sp>
          <p:nvSpPr>
            <p:cNvPr id="62" name="Star: 5 Points 61">
              <a:extLst>
                <a:ext uri="{FF2B5EF4-FFF2-40B4-BE49-F238E27FC236}">
                  <a16:creationId xmlns:a16="http://schemas.microsoft.com/office/drawing/2014/main" id="{33B2CEE3-1864-A73F-ED43-985AF5ECAF66}"/>
                </a:ext>
              </a:extLst>
            </p:cNvPr>
            <p:cNvSpPr/>
            <p:nvPr/>
          </p:nvSpPr>
          <p:spPr>
            <a:xfrm>
              <a:off x="871976" y="2459124"/>
              <a:ext cx="133407" cy="123746"/>
            </a:xfrm>
            <a:prstGeom prst="star5">
              <a:avLst/>
            </a:prstGeom>
            <a:solidFill>
              <a:srgbClr val="FF0000"/>
            </a:solid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hr-HR" sz="1800" b="0" i="0" u="none" strike="noStrike" kern="0" cap="none" spc="0" normalizeH="0" baseline="0" noProof="0">
                <a:ln>
                  <a:noFill/>
                </a:ln>
                <a:solidFill>
                  <a:prstClr val="white"/>
                </a:solidFill>
                <a:effectLst/>
                <a:uLnTx/>
                <a:uFillTx/>
                <a:latin typeface="Tw Cen MT"/>
                <a:ea typeface="+mn-ea"/>
                <a:cs typeface="+mn-cs"/>
              </a:endParaRPr>
            </a:p>
          </p:txBody>
        </p:sp>
        <p:cxnSp>
          <p:nvCxnSpPr>
            <p:cNvPr id="63" name="Straight Connector 62">
              <a:extLst>
                <a:ext uri="{FF2B5EF4-FFF2-40B4-BE49-F238E27FC236}">
                  <a16:creationId xmlns:a16="http://schemas.microsoft.com/office/drawing/2014/main" id="{285FFACB-E530-AD5C-4EFE-0CE24C567C38}"/>
                </a:ext>
              </a:extLst>
            </p:cNvPr>
            <p:cNvCxnSpPr/>
            <p:nvPr/>
          </p:nvCxnSpPr>
          <p:spPr>
            <a:xfrm>
              <a:off x="756995" y="2335279"/>
              <a:ext cx="363368" cy="0"/>
            </a:xfrm>
            <a:prstGeom prst="line">
              <a:avLst/>
            </a:prstGeom>
            <a:noFill/>
            <a:ln w="28575" cap="flat" cmpd="sng" algn="ctr">
              <a:solidFill>
                <a:srgbClr val="FF0000"/>
              </a:solidFill>
              <a:prstDash val="solid"/>
            </a:ln>
            <a:effectLst/>
          </p:spPr>
        </p:cxnSp>
      </p:grpSp>
      <p:grpSp>
        <p:nvGrpSpPr>
          <p:cNvPr id="64" name="Group 63">
            <a:extLst>
              <a:ext uri="{FF2B5EF4-FFF2-40B4-BE49-F238E27FC236}">
                <a16:creationId xmlns:a16="http://schemas.microsoft.com/office/drawing/2014/main" id="{E186F114-36AF-A403-C447-B6660B23CE1D}"/>
              </a:ext>
            </a:extLst>
          </p:cNvPr>
          <p:cNvGrpSpPr/>
          <p:nvPr/>
        </p:nvGrpSpPr>
        <p:grpSpPr>
          <a:xfrm>
            <a:off x="1173476" y="3262860"/>
            <a:ext cx="2148153" cy="600164"/>
            <a:chOff x="715177" y="2044722"/>
            <a:chExt cx="2148153" cy="600164"/>
          </a:xfrm>
        </p:grpSpPr>
        <p:sp>
          <p:nvSpPr>
            <p:cNvPr id="65" name="TextBox 64">
              <a:extLst>
                <a:ext uri="{FF2B5EF4-FFF2-40B4-BE49-F238E27FC236}">
                  <a16:creationId xmlns:a16="http://schemas.microsoft.com/office/drawing/2014/main" id="{ED9DF957-0855-EC19-9EC1-3F34A3A56966}"/>
                </a:ext>
              </a:extLst>
            </p:cNvPr>
            <p:cNvSpPr txBox="1"/>
            <p:nvPr/>
          </p:nvSpPr>
          <p:spPr>
            <a:xfrm>
              <a:off x="715177" y="2044722"/>
              <a:ext cx="2148153" cy="60016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hr-HR" sz="1100" b="1" i="0" u="none" strike="noStrike" kern="0" cap="none" spc="0" normalizeH="0" baseline="0" noProof="0" dirty="0">
                  <a:ln>
                    <a:noFill/>
                  </a:ln>
                  <a:solidFill>
                    <a:prstClr val="black"/>
                  </a:solidFill>
                  <a:effectLst/>
                  <a:uLnTx/>
                  <a:uFillTx/>
                  <a:cs typeface="Arial" panose="020B0604020202020204" pitchFamily="34" charset="0"/>
                </a:rPr>
                <a:t>             </a:t>
              </a:r>
              <a:r>
                <a:rPr kumimoji="0" lang="hr-HR" sz="1100" b="1" i="0" u="none" strike="noStrike" kern="0" cap="none" spc="0" normalizeH="0" baseline="0" noProof="0" dirty="0" err="1">
                  <a:ln>
                    <a:noFill/>
                  </a:ln>
                  <a:solidFill>
                    <a:prstClr val="black"/>
                  </a:solidFill>
                  <a:effectLst/>
                  <a:uLnTx/>
                  <a:uFillTx/>
                  <a:cs typeface="Arial" panose="020B0604020202020204" pitchFamily="34" charset="0"/>
                </a:rPr>
                <a:t>Measurement</a:t>
              </a:r>
              <a:endParaRPr kumimoji="0" lang="hr-HR" sz="1100" b="1" i="0" u="none" strike="noStrike" kern="0" cap="none" spc="0" normalizeH="0" baseline="0" noProof="0" dirty="0">
                <a:ln>
                  <a:noFill/>
                </a:ln>
                <a:solidFill>
                  <a:prstClr val="black"/>
                </a:solidFill>
                <a:effectLst/>
                <a:uLnTx/>
                <a:uFillTx/>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hr-HR" sz="1100" b="1" i="0" u="none" strike="noStrike" kern="0" cap="none" spc="0" normalizeH="0" baseline="0" noProof="0" dirty="0">
                  <a:ln>
                    <a:noFill/>
                  </a:ln>
                  <a:solidFill>
                    <a:prstClr val="black"/>
                  </a:solidFill>
                  <a:effectLst/>
                  <a:uLnTx/>
                  <a:uFillTx/>
                  <a:cs typeface="Arial" panose="020B0604020202020204" pitchFamily="34" charset="0"/>
                </a:rPr>
                <a:t>             Fit to data</a:t>
              </a:r>
            </a:p>
            <a:p>
              <a:pPr marL="0" marR="0" lvl="0" indent="0" defTabSz="914400" eaLnBrk="1" fontAlgn="auto" latinLnBrk="0" hangingPunct="1">
                <a:lnSpc>
                  <a:spcPct val="100000"/>
                </a:lnSpc>
                <a:spcBef>
                  <a:spcPts val="0"/>
                </a:spcBef>
                <a:spcAft>
                  <a:spcPts val="0"/>
                </a:spcAft>
                <a:buClrTx/>
                <a:buSzTx/>
                <a:buFontTx/>
                <a:buNone/>
                <a:tabLst/>
                <a:defRPr/>
              </a:pPr>
              <a:r>
                <a:rPr kumimoji="0" lang="hr-HR" sz="1100" b="1" i="0" u="none" strike="noStrike" kern="0" cap="none" spc="0" normalizeH="0" baseline="0" noProof="0" dirty="0">
                  <a:ln>
                    <a:noFill/>
                  </a:ln>
                  <a:solidFill>
                    <a:prstClr val="black"/>
                  </a:solidFill>
                  <a:effectLst/>
                  <a:uLnTx/>
                  <a:uFillTx/>
                  <a:cs typeface="Arial" panose="020B0604020202020204" pitchFamily="34" charset="0"/>
                </a:rPr>
                <a:t>             </a:t>
              </a:r>
              <a:r>
                <a:rPr kumimoji="0" lang="en-US" sz="1100" b="1" i="0" u="none" strike="noStrike" kern="0" cap="none" spc="0" normalizeH="0" baseline="0" noProof="0" dirty="0">
                  <a:ln>
                    <a:noFill/>
                  </a:ln>
                  <a:solidFill>
                    <a:prstClr val="black"/>
                  </a:solidFill>
                  <a:effectLst/>
                  <a:uLnTx/>
                  <a:uFillTx/>
                  <a:cs typeface="Arial" panose="020B0604020202020204" pitchFamily="34" charset="0"/>
                </a:rPr>
                <a:t>Simulation </a:t>
              </a:r>
            </a:p>
          </p:txBody>
        </p:sp>
        <p:sp>
          <p:nvSpPr>
            <p:cNvPr id="66" name="Oval 40">
              <a:extLst>
                <a:ext uri="{FF2B5EF4-FFF2-40B4-BE49-F238E27FC236}">
                  <a16:creationId xmlns:a16="http://schemas.microsoft.com/office/drawing/2014/main" id="{427D82A1-FD6D-9A11-27A0-470057B59DFD}"/>
                </a:ext>
              </a:extLst>
            </p:cNvPr>
            <p:cNvSpPr/>
            <p:nvPr/>
          </p:nvSpPr>
          <p:spPr>
            <a:xfrm>
              <a:off x="871976" y="2097169"/>
              <a:ext cx="133407" cy="123746"/>
            </a:xfrm>
            <a:custGeom>
              <a:avLst/>
              <a:gdLst>
                <a:gd name="connsiteX0" fmla="*/ 0 w 169822"/>
                <a:gd name="connsiteY0" fmla="*/ 61854 h 123707"/>
                <a:gd name="connsiteX1" fmla="*/ 84911 w 169822"/>
                <a:gd name="connsiteY1" fmla="*/ 0 h 123707"/>
                <a:gd name="connsiteX2" fmla="*/ 169822 w 169822"/>
                <a:gd name="connsiteY2" fmla="*/ 61854 h 123707"/>
                <a:gd name="connsiteX3" fmla="*/ 84911 w 169822"/>
                <a:gd name="connsiteY3" fmla="*/ 123708 h 123707"/>
                <a:gd name="connsiteX4" fmla="*/ 0 w 169822"/>
                <a:gd name="connsiteY4" fmla="*/ 61854 h 123707"/>
                <a:gd name="connsiteX0" fmla="*/ 0 w 149726"/>
                <a:gd name="connsiteY0" fmla="*/ 61854 h 123708"/>
                <a:gd name="connsiteX1" fmla="*/ 84911 w 149726"/>
                <a:gd name="connsiteY1" fmla="*/ 0 h 123708"/>
                <a:gd name="connsiteX2" fmla="*/ 149726 w 149726"/>
                <a:gd name="connsiteY2" fmla="*/ 61854 h 123708"/>
                <a:gd name="connsiteX3" fmla="*/ 84911 w 149726"/>
                <a:gd name="connsiteY3" fmla="*/ 123708 h 123708"/>
                <a:gd name="connsiteX4" fmla="*/ 0 w 149726"/>
                <a:gd name="connsiteY4" fmla="*/ 61854 h 123708"/>
                <a:gd name="connsiteX0" fmla="*/ 0 w 134654"/>
                <a:gd name="connsiteY0" fmla="*/ 66895 h 123746"/>
                <a:gd name="connsiteX1" fmla="*/ 69839 w 134654"/>
                <a:gd name="connsiteY1" fmla="*/ 17 h 123746"/>
                <a:gd name="connsiteX2" fmla="*/ 134654 w 134654"/>
                <a:gd name="connsiteY2" fmla="*/ 61871 h 123746"/>
                <a:gd name="connsiteX3" fmla="*/ 69839 w 134654"/>
                <a:gd name="connsiteY3" fmla="*/ 123725 h 123746"/>
                <a:gd name="connsiteX4" fmla="*/ 0 w 134654"/>
                <a:gd name="connsiteY4" fmla="*/ 66895 h 123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654" h="123746">
                  <a:moveTo>
                    <a:pt x="0" y="66895"/>
                  </a:moveTo>
                  <a:cubicBezTo>
                    <a:pt x="0" y="32734"/>
                    <a:pt x="47397" y="854"/>
                    <a:pt x="69839" y="17"/>
                  </a:cubicBezTo>
                  <a:cubicBezTo>
                    <a:pt x="92281" y="-820"/>
                    <a:pt x="134654" y="27710"/>
                    <a:pt x="134654" y="61871"/>
                  </a:cubicBezTo>
                  <a:cubicBezTo>
                    <a:pt x="134654" y="96032"/>
                    <a:pt x="92281" y="122888"/>
                    <a:pt x="69839" y="123725"/>
                  </a:cubicBezTo>
                  <a:cubicBezTo>
                    <a:pt x="47397" y="124562"/>
                    <a:pt x="0" y="101056"/>
                    <a:pt x="0" y="66895"/>
                  </a:cubicBezTo>
                  <a:close/>
                </a:path>
              </a:pathLst>
            </a:custGeom>
            <a:solidFill>
              <a:srgbClr val="0000FF"/>
            </a:solidFill>
            <a:ln w="19050" cap="flat" cmpd="sng" algn="ctr">
              <a:solidFill>
                <a:srgbClr val="94B6D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hr-HR" sz="1800" b="0" i="0" u="none" strike="noStrike" kern="0" cap="none" spc="0" normalizeH="0" baseline="0" noProof="0">
                <a:ln>
                  <a:noFill/>
                </a:ln>
                <a:solidFill>
                  <a:prstClr val="white"/>
                </a:solidFill>
                <a:effectLst/>
                <a:uLnTx/>
                <a:uFillTx/>
                <a:latin typeface="Tw Cen MT"/>
                <a:ea typeface="+mn-ea"/>
                <a:cs typeface="+mn-cs"/>
              </a:endParaRPr>
            </a:p>
          </p:txBody>
        </p:sp>
        <p:sp>
          <p:nvSpPr>
            <p:cNvPr id="67" name="Star: 5 Points 66">
              <a:extLst>
                <a:ext uri="{FF2B5EF4-FFF2-40B4-BE49-F238E27FC236}">
                  <a16:creationId xmlns:a16="http://schemas.microsoft.com/office/drawing/2014/main" id="{AD32E67E-499E-17F4-7123-6B454B889B83}"/>
                </a:ext>
              </a:extLst>
            </p:cNvPr>
            <p:cNvSpPr/>
            <p:nvPr/>
          </p:nvSpPr>
          <p:spPr>
            <a:xfrm>
              <a:off x="871976" y="2459124"/>
              <a:ext cx="133407" cy="123746"/>
            </a:xfrm>
            <a:prstGeom prst="star5">
              <a:avLst/>
            </a:prstGeom>
            <a:solidFill>
              <a:srgbClr val="FF0000"/>
            </a:solid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hr-HR" sz="1800" b="0" i="0" u="none" strike="noStrike" kern="0" cap="none" spc="0" normalizeH="0" baseline="0" noProof="0">
                <a:ln>
                  <a:noFill/>
                </a:ln>
                <a:solidFill>
                  <a:prstClr val="white"/>
                </a:solidFill>
                <a:effectLst/>
                <a:uLnTx/>
                <a:uFillTx/>
                <a:latin typeface="Tw Cen MT"/>
                <a:ea typeface="+mn-ea"/>
                <a:cs typeface="+mn-cs"/>
              </a:endParaRPr>
            </a:p>
          </p:txBody>
        </p:sp>
        <p:cxnSp>
          <p:nvCxnSpPr>
            <p:cNvPr id="68" name="Straight Connector 67">
              <a:extLst>
                <a:ext uri="{FF2B5EF4-FFF2-40B4-BE49-F238E27FC236}">
                  <a16:creationId xmlns:a16="http://schemas.microsoft.com/office/drawing/2014/main" id="{3D5E8C16-12F2-33BD-6BD6-EE676C38B427}"/>
                </a:ext>
              </a:extLst>
            </p:cNvPr>
            <p:cNvCxnSpPr/>
            <p:nvPr/>
          </p:nvCxnSpPr>
          <p:spPr>
            <a:xfrm>
              <a:off x="756995" y="2335279"/>
              <a:ext cx="363368" cy="0"/>
            </a:xfrm>
            <a:prstGeom prst="line">
              <a:avLst/>
            </a:prstGeom>
            <a:noFill/>
            <a:ln w="28575" cap="flat" cmpd="sng" algn="ctr">
              <a:solidFill>
                <a:srgbClr val="FF0000"/>
              </a:solidFill>
              <a:prstDash val="solid"/>
            </a:ln>
            <a:effectLst/>
          </p:spPr>
        </p:cxnSp>
      </p:grpSp>
      <p:grpSp>
        <p:nvGrpSpPr>
          <p:cNvPr id="69" name="Group 68">
            <a:extLst>
              <a:ext uri="{FF2B5EF4-FFF2-40B4-BE49-F238E27FC236}">
                <a16:creationId xmlns:a16="http://schemas.microsoft.com/office/drawing/2014/main" id="{ECB93F09-0633-1DDD-0091-081F53D92DBF}"/>
              </a:ext>
            </a:extLst>
          </p:cNvPr>
          <p:cNvGrpSpPr/>
          <p:nvPr/>
        </p:nvGrpSpPr>
        <p:grpSpPr>
          <a:xfrm>
            <a:off x="5420824" y="3286732"/>
            <a:ext cx="2148153" cy="600164"/>
            <a:chOff x="715177" y="2044722"/>
            <a:chExt cx="2148153" cy="600164"/>
          </a:xfrm>
        </p:grpSpPr>
        <p:sp>
          <p:nvSpPr>
            <p:cNvPr id="70" name="TextBox 69">
              <a:extLst>
                <a:ext uri="{FF2B5EF4-FFF2-40B4-BE49-F238E27FC236}">
                  <a16:creationId xmlns:a16="http://schemas.microsoft.com/office/drawing/2014/main" id="{5461F04C-BF5F-87A4-CA0B-7DF498E0F324}"/>
                </a:ext>
              </a:extLst>
            </p:cNvPr>
            <p:cNvSpPr txBox="1"/>
            <p:nvPr/>
          </p:nvSpPr>
          <p:spPr>
            <a:xfrm>
              <a:off x="715177" y="2044722"/>
              <a:ext cx="2148153" cy="60016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hr-HR" sz="1100" b="1" i="0" u="none" strike="noStrike" kern="0" cap="none" spc="0" normalizeH="0" baseline="0" noProof="0" dirty="0">
                  <a:ln>
                    <a:noFill/>
                  </a:ln>
                  <a:solidFill>
                    <a:prstClr val="black"/>
                  </a:solidFill>
                  <a:effectLst/>
                  <a:uLnTx/>
                  <a:uFillTx/>
                  <a:cs typeface="Arial" panose="020B0604020202020204" pitchFamily="34" charset="0"/>
                </a:rPr>
                <a:t>             </a:t>
              </a:r>
              <a:r>
                <a:rPr kumimoji="0" lang="hr-HR" sz="1100" b="1" i="0" u="none" strike="noStrike" kern="0" cap="none" spc="0" normalizeH="0" baseline="0" noProof="0" dirty="0" err="1">
                  <a:ln>
                    <a:noFill/>
                  </a:ln>
                  <a:solidFill>
                    <a:prstClr val="black"/>
                  </a:solidFill>
                  <a:effectLst/>
                  <a:uLnTx/>
                  <a:uFillTx/>
                  <a:cs typeface="Arial" panose="020B0604020202020204" pitchFamily="34" charset="0"/>
                </a:rPr>
                <a:t>Measurement</a:t>
              </a:r>
              <a:endParaRPr kumimoji="0" lang="hr-HR" sz="1100" b="1" i="0" u="none" strike="noStrike" kern="0" cap="none" spc="0" normalizeH="0" baseline="0" noProof="0" dirty="0">
                <a:ln>
                  <a:noFill/>
                </a:ln>
                <a:solidFill>
                  <a:prstClr val="black"/>
                </a:solidFill>
                <a:effectLst/>
                <a:uLnTx/>
                <a:uFillTx/>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hr-HR" sz="1100" b="1" i="0" u="none" strike="noStrike" kern="0" cap="none" spc="0" normalizeH="0" baseline="0" noProof="0" dirty="0">
                  <a:ln>
                    <a:noFill/>
                  </a:ln>
                  <a:solidFill>
                    <a:prstClr val="black"/>
                  </a:solidFill>
                  <a:effectLst/>
                  <a:uLnTx/>
                  <a:uFillTx/>
                  <a:cs typeface="Arial" panose="020B0604020202020204" pitchFamily="34" charset="0"/>
                </a:rPr>
                <a:t>             Fit to data</a:t>
              </a:r>
            </a:p>
            <a:p>
              <a:pPr marL="0" marR="0" lvl="0" indent="0" defTabSz="914400" eaLnBrk="1" fontAlgn="auto" latinLnBrk="0" hangingPunct="1">
                <a:lnSpc>
                  <a:spcPct val="100000"/>
                </a:lnSpc>
                <a:spcBef>
                  <a:spcPts val="0"/>
                </a:spcBef>
                <a:spcAft>
                  <a:spcPts val="0"/>
                </a:spcAft>
                <a:buClrTx/>
                <a:buSzTx/>
                <a:buFontTx/>
                <a:buNone/>
                <a:tabLst/>
                <a:defRPr/>
              </a:pPr>
              <a:r>
                <a:rPr kumimoji="0" lang="hr-HR" sz="1100" b="1" i="0" u="none" strike="noStrike" kern="0" cap="none" spc="0" normalizeH="0" baseline="0" noProof="0" dirty="0">
                  <a:ln>
                    <a:noFill/>
                  </a:ln>
                  <a:solidFill>
                    <a:prstClr val="black"/>
                  </a:solidFill>
                  <a:effectLst/>
                  <a:uLnTx/>
                  <a:uFillTx/>
                  <a:cs typeface="Arial" panose="020B0604020202020204" pitchFamily="34" charset="0"/>
                </a:rPr>
                <a:t>             </a:t>
              </a:r>
              <a:r>
                <a:rPr kumimoji="0" lang="en-US" sz="1100" b="1" i="0" u="none" strike="noStrike" kern="0" cap="none" spc="0" normalizeH="0" baseline="0" noProof="0" dirty="0">
                  <a:ln>
                    <a:noFill/>
                  </a:ln>
                  <a:solidFill>
                    <a:prstClr val="black"/>
                  </a:solidFill>
                  <a:effectLst/>
                  <a:uLnTx/>
                  <a:uFillTx/>
                  <a:cs typeface="Arial" panose="020B0604020202020204" pitchFamily="34" charset="0"/>
                </a:rPr>
                <a:t>Simulation </a:t>
              </a:r>
            </a:p>
          </p:txBody>
        </p:sp>
        <p:sp>
          <p:nvSpPr>
            <p:cNvPr id="71" name="Oval 40">
              <a:extLst>
                <a:ext uri="{FF2B5EF4-FFF2-40B4-BE49-F238E27FC236}">
                  <a16:creationId xmlns:a16="http://schemas.microsoft.com/office/drawing/2014/main" id="{638CB093-5E12-1373-07B2-66B4DDCCF98F}"/>
                </a:ext>
              </a:extLst>
            </p:cNvPr>
            <p:cNvSpPr/>
            <p:nvPr/>
          </p:nvSpPr>
          <p:spPr>
            <a:xfrm>
              <a:off x="871976" y="2097169"/>
              <a:ext cx="133407" cy="123746"/>
            </a:xfrm>
            <a:custGeom>
              <a:avLst/>
              <a:gdLst>
                <a:gd name="connsiteX0" fmla="*/ 0 w 169822"/>
                <a:gd name="connsiteY0" fmla="*/ 61854 h 123707"/>
                <a:gd name="connsiteX1" fmla="*/ 84911 w 169822"/>
                <a:gd name="connsiteY1" fmla="*/ 0 h 123707"/>
                <a:gd name="connsiteX2" fmla="*/ 169822 w 169822"/>
                <a:gd name="connsiteY2" fmla="*/ 61854 h 123707"/>
                <a:gd name="connsiteX3" fmla="*/ 84911 w 169822"/>
                <a:gd name="connsiteY3" fmla="*/ 123708 h 123707"/>
                <a:gd name="connsiteX4" fmla="*/ 0 w 169822"/>
                <a:gd name="connsiteY4" fmla="*/ 61854 h 123707"/>
                <a:gd name="connsiteX0" fmla="*/ 0 w 149726"/>
                <a:gd name="connsiteY0" fmla="*/ 61854 h 123708"/>
                <a:gd name="connsiteX1" fmla="*/ 84911 w 149726"/>
                <a:gd name="connsiteY1" fmla="*/ 0 h 123708"/>
                <a:gd name="connsiteX2" fmla="*/ 149726 w 149726"/>
                <a:gd name="connsiteY2" fmla="*/ 61854 h 123708"/>
                <a:gd name="connsiteX3" fmla="*/ 84911 w 149726"/>
                <a:gd name="connsiteY3" fmla="*/ 123708 h 123708"/>
                <a:gd name="connsiteX4" fmla="*/ 0 w 149726"/>
                <a:gd name="connsiteY4" fmla="*/ 61854 h 123708"/>
                <a:gd name="connsiteX0" fmla="*/ 0 w 134654"/>
                <a:gd name="connsiteY0" fmla="*/ 66895 h 123746"/>
                <a:gd name="connsiteX1" fmla="*/ 69839 w 134654"/>
                <a:gd name="connsiteY1" fmla="*/ 17 h 123746"/>
                <a:gd name="connsiteX2" fmla="*/ 134654 w 134654"/>
                <a:gd name="connsiteY2" fmla="*/ 61871 h 123746"/>
                <a:gd name="connsiteX3" fmla="*/ 69839 w 134654"/>
                <a:gd name="connsiteY3" fmla="*/ 123725 h 123746"/>
                <a:gd name="connsiteX4" fmla="*/ 0 w 134654"/>
                <a:gd name="connsiteY4" fmla="*/ 66895 h 123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654" h="123746">
                  <a:moveTo>
                    <a:pt x="0" y="66895"/>
                  </a:moveTo>
                  <a:cubicBezTo>
                    <a:pt x="0" y="32734"/>
                    <a:pt x="47397" y="854"/>
                    <a:pt x="69839" y="17"/>
                  </a:cubicBezTo>
                  <a:cubicBezTo>
                    <a:pt x="92281" y="-820"/>
                    <a:pt x="134654" y="27710"/>
                    <a:pt x="134654" y="61871"/>
                  </a:cubicBezTo>
                  <a:cubicBezTo>
                    <a:pt x="134654" y="96032"/>
                    <a:pt x="92281" y="122888"/>
                    <a:pt x="69839" y="123725"/>
                  </a:cubicBezTo>
                  <a:cubicBezTo>
                    <a:pt x="47397" y="124562"/>
                    <a:pt x="0" y="101056"/>
                    <a:pt x="0" y="66895"/>
                  </a:cubicBezTo>
                  <a:close/>
                </a:path>
              </a:pathLst>
            </a:custGeom>
            <a:solidFill>
              <a:srgbClr val="0000FF"/>
            </a:solidFill>
            <a:ln w="19050" cap="flat" cmpd="sng" algn="ctr">
              <a:solidFill>
                <a:srgbClr val="94B6D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hr-HR" sz="1800" b="0" i="0" u="none" strike="noStrike" kern="0" cap="none" spc="0" normalizeH="0" baseline="0" noProof="0">
                <a:ln>
                  <a:noFill/>
                </a:ln>
                <a:solidFill>
                  <a:prstClr val="white"/>
                </a:solidFill>
                <a:effectLst/>
                <a:uLnTx/>
                <a:uFillTx/>
                <a:latin typeface="Tw Cen MT"/>
                <a:ea typeface="+mn-ea"/>
                <a:cs typeface="+mn-cs"/>
              </a:endParaRPr>
            </a:p>
          </p:txBody>
        </p:sp>
        <p:sp>
          <p:nvSpPr>
            <p:cNvPr id="72" name="Star: 5 Points 71">
              <a:extLst>
                <a:ext uri="{FF2B5EF4-FFF2-40B4-BE49-F238E27FC236}">
                  <a16:creationId xmlns:a16="http://schemas.microsoft.com/office/drawing/2014/main" id="{6B4077B6-97E7-2F0E-C4BF-A859BED66AC8}"/>
                </a:ext>
              </a:extLst>
            </p:cNvPr>
            <p:cNvSpPr/>
            <p:nvPr/>
          </p:nvSpPr>
          <p:spPr>
            <a:xfrm>
              <a:off x="871976" y="2459124"/>
              <a:ext cx="133407" cy="123746"/>
            </a:xfrm>
            <a:prstGeom prst="star5">
              <a:avLst/>
            </a:prstGeom>
            <a:solidFill>
              <a:srgbClr val="FF0000"/>
            </a:solid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hr-HR" sz="1800" b="0" i="0" u="none" strike="noStrike" kern="0" cap="none" spc="0" normalizeH="0" baseline="0" noProof="0">
                <a:ln>
                  <a:noFill/>
                </a:ln>
                <a:solidFill>
                  <a:prstClr val="white"/>
                </a:solidFill>
                <a:effectLst/>
                <a:uLnTx/>
                <a:uFillTx/>
                <a:latin typeface="Tw Cen MT"/>
                <a:ea typeface="+mn-ea"/>
                <a:cs typeface="+mn-cs"/>
              </a:endParaRPr>
            </a:p>
          </p:txBody>
        </p:sp>
        <p:cxnSp>
          <p:nvCxnSpPr>
            <p:cNvPr id="73" name="Straight Connector 72">
              <a:extLst>
                <a:ext uri="{FF2B5EF4-FFF2-40B4-BE49-F238E27FC236}">
                  <a16:creationId xmlns:a16="http://schemas.microsoft.com/office/drawing/2014/main" id="{40DEEAA8-99D3-CF1F-B9FC-775B6A3184A0}"/>
                </a:ext>
              </a:extLst>
            </p:cNvPr>
            <p:cNvCxnSpPr/>
            <p:nvPr/>
          </p:nvCxnSpPr>
          <p:spPr>
            <a:xfrm>
              <a:off x="756995" y="2335279"/>
              <a:ext cx="363368" cy="0"/>
            </a:xfrm>
            <a:prstGeom prst="line">
              <a:avLst/>
            </a:prstGeom>
            <a:noFill/>
            <a:ln w="28575" cap="flat" cmpd="sng" algn="ctr">
              <a:solidFill>
                <a:srgbClr val="FF0000"/>
              </a:solidFill>
              <a:prstDash val="solid"/>
            </a:ln>
            <a:effectLst/>
          </p:spPr>
        </p:cxnSp>
      </p:grpSp>
      <p:sp>
        <p:nvSpPr>
          <p:cNvPr id="74" name="TextShape 4">
            <a:extLst>
              <a:ext uri="{FF2B5EF4-FFF2-40B4-BE49-F238E27FC236}">
                <a16:creationId xmlns:a16="http://schemas.microsoft.com/office/drawing/2014/main" id="{E0D8321F-3ED1-EBAC-F7A4-0EABAAB92562}"/>
              </a:ext>
            </a:extLst>
          </p:cNvPr>
          <p:cNvSpPr txBox="1"/>
          <p:nvPr/>
        </p:nvSpPr>
        <p:spPr>
          <a:xfrm>
            <a:off x="99720" y="221040"/>
            <a:ext cx="6453480" cy="419040"/>
          </a:xfrm>
          <a:prstGeom prst="rect">
            <a:avLst/>
          </a:prstGeom>
          <a:noFill/>
          <a:ln>
            <a:noFill/>
          </a:ln>
        </p:spPr>
        <p:txBody>
          <a:bodyPr lIns="90000" tIns="45000" rIns="90000" bIns="45000">
            <a:noAutofit/>
          </a:bodyPr>
          <a:lstStyle/>
          <a:p>
            <a:r>
              <a:rPr lang="en-US" sz="2200" b="1" strike="noStrike" spc="-1" dirty="0">
                <a:solidFill>
                  <a:srgbClr val="0277BD"/>
                </a:solidFill>
                <a:latin typeface="Comfortaa"/>
              </a:rPr>
              <a:t>Comparison of the experiment data with simulations</a:t>
            </a:r>
            <a:endParaRPr lang="en-US" sz="2200" b="0" strike="noStrike" spc="-1" dirty="0">
              <a:latin typeface="Comfortaa"/>
            </a:endParaRPr>
          </a:p>
        </p:txBody>
      </p:sp>
      <p:sp>
        <p:nvSpPr>
          <p:cNvPr id="38" name="TextBox 37">
            <a:extLst>
              <a:ext uri="{FF2B5EF4-FFF2-40B4-BE49-F238E27FC236}">
                <a16:creationId xmlns:a16="http://schemas.microsoft.com/office/drawing/2014/main" id="{37233431-FE5E-F6FE-D721-083A97A9BD76}"/>
              </a:ext>
            </a:extLst>
          </p:cNvPr>
          <p:cNvSpPr txBox="1"/>
          <p:nvPr/>
        </p:nvSpPr>
        <p:spPr>
          <a:xfrm>
            <a:off x="17215" y="5459666"/>
            <a:ext cx="7328465" cy="246221"/>
          </a:xfrm>
          <a:prstGeom prst="rect">
            <a:avLst/>
          </a:prstGeom>
          <a:noFill/>
        </p:spPr>
        <p:txBody>
          <a:bodyPr wrap="square">
            <a:spAutoFit/>
          </a:bodyPr>
          <a:lstStyle/>
          <a:p>
            <a:r>
              <a:rPr lang="en-GB" sz="1000" b="1" i="1" dirty="0">
                <a:solidFill>
                  <a:srgbClr val="FF0000"/>
                </a:solidFill>
                <a:latin typeface="Times New Roman" panose="02020603050405020304" pitchFamily="18" charset="0"/>
                <a:cs typeface="Times New Roman" panose="02020603050405020304" pitchFamily="18" charset="0"/>
              </a:rPr>
              <a:t>M. Makek et. al., </a:t>
            </a:r>
            <a:r>
              <a:rPr lang="en-GB" sz="1000" b="1" i="1" dirty="0">
                <a:solidFill>
                  <a:srgbClr val="FF0000"/>
                </a:solidFill>
                <a:effectLst/>
                <a:latin typeface="Times New Roman" panose="02020603050405020304" pitchFamily="18" charset="0"/>
                <a:cs typeface="Times New Roman" panose="02020603050405020304" pitchFamily="18" charset="0"/>
              </a:rPr>
              <a:t>2021</a:t>
            </a:r>
            <a:r>
              <a:rPr lang="en-GB" sz="1000" b="0" i="1" dirty="0">
                <a:solidFill>
                  <a:srgbClr val="FF0000"/>
                </a:solidFill>
                <a:effectLst/>
                <a:latin typeface="Times New Roman" panose="02020603050405020304" pitchFamily="18" charset="0"/>
                <a:cs typeface="Times New Roman" panose="02020603050405020304" pitchFamily="18" charset="0"/>
              </a:rPr>
              <a:t> Virtual </a:t>
            </a:r>
            <a:r>
              <a:rPr lang="en-GB" sz="1000" b="1" i="1" dirty="0">
                <a:solidFill>
                  <a:srgbClr val="FF0000"/>
                </a:solidFill>
                <a:effectLst/>
                <a:latin typeface="Times New Roman" panose="02020603050405020304" pitchFamily="18" charset="0"/>
                <a:cs typeface="Times New Roman" panose="02020603050405020304" pitchFamily="18" charset="0"/>
              </a:rPr>
              <a:t>IEEE</a:t>
            </a:r>
            <a:r>
              <a:rPr lang="en-GB" sz="1000" b="0" i="1" dirty="0">
                <a:solidFill>
                  <a:srgbClr val="FF0000"/>
                </a:solidFill>
                <a:effectLst/>
                <a:latin typeface="Times New Roman" panose="02020603050405020304" pitchFamily="18" charset="0"/>
                <a:cs typeface="Times New Roman" panose="02020603050405020304" pitchFamily="18" charset="0"/>
              </a:rPr>
              <a:t> Nuclear Science Symposium And Medical Imaging Conference</a:t>
            </a:r>
            <a:endParaRPr lang="en-GB" sz="10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41895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3E7FA-EB31-6152-58B1-3FA170512BF8}"/>
              </a:ext>
            </a:extLst>
          </p:cNvPr>
          <p:cNvSpPr>
            <a:spLocks noGrp="1"/>
          </p:cNvSpPr>
          <p:nvPr>
            <p:ph sz="quarter" idx="1"/>
          </p:nvPr>
        </p:nvSpPr>
        <p:spPr>
          <a:xfrm>
            <a:off x="329840" y="1071008"/>
            <a:ext cx="5980196" cy="3879958"/>
          </a:xfrm>
        </p:spPr>
        <p:txBody>
          <a:bodyPr>
            <a:normAutofit/>
          </a:bodyPr>
          <a:lstStyle/>
          <a:p>
            <a:r>
              <a:rPr lang="hr-HR" sz="1400" dirty="0" err="1">
                <a:latin typeface="Times New Roman" panose="02020603050405020304" pitchFamily="18" charset="0"/>
                <a:cs typeface="Times New Roman" panose="02020603050405020304" pitchFamily="18" charset="0"/>
              </a:rPr>
              <a:t>Which</a:t>
            </a:r>
            <a:r>
              <a:rPr lang="hr-HR" sz="1400" dirty="0">
                <a:latin typeface="Times New Roman" panose="02020603050405020304" pitchFamily="18" charset="0"/>
                <a:cs typeface="Times New Roman" panose="02020603050405020304" pitchFamily="18" charset="0"/>
              </a:rPr>
              <a:t> </a:t>
            </a:r>
            <a:r>
              <a:rPr lang="hr-HR" sz="1400" dirty="0" err="1">
                <a:latin typeface="Times New Roman" panose="02020603050405020304" pitchFamily="18" charset="0"/>
                <a:cs typeface="Times New Roman" panose="02020603050405020304" pitchFamily="18" charset="0"/>
              </a:rPr>
              <a:t>of</a:t>
            </a:r>
            <a:r>
              <a:rPr lang="hr-HR" sz="1400" dirty="0">
                <a:latin typeface="Times New Roman" panose="02020603050405020304" pitchFamily="18" charset="0"/>
                <a:cs typeface="Times New Roman" panose="02020603050405020304" pitchFamily="18" charset="0"/>
              </a:rPr>
              <a:t> </a:t>
            </a:r>
            <a:r>
              <a:rPr lang="hr-HR" sz="1400" dirty="0" err="1">
                <a:latin typeface="Times New Roman" panose="02020603050405020304" pitchFamily="18" charset="0"/>
                <a:cs typeface="Times New Roman" panose="02020603050405020304" pitchFamily="18" charset="0"/>
              </a:rPr>
              <a:t>the</a:t>
            </a:r>
            <a:r>
              <a:rPr lang="hr-HR" sz="1400" dirty="0">
                <a:latin typeface="Times New Roman" panose="02020603050405020304" pitchFamily="18" charset="0"/>
                <a:cs typeface="Times New Roman" panose="02020603050405020304" pitchFamily="18" charset="0"/>
              </a:rPr>
              <a:t> </a:t>
            </a:r>
            <a:r>
              <a:rPr lang="hr-HR" sz="1400" dirty="0" err="1">
                <a:latin typeface="Times New Roman" panose="02020603050405020304" pitchFamily="18" charset="0"/>
                <a:cs typeface="Times New Roman" panose="02020603050405020304" pitchFamily="18" charset="0"/>
              </a:rPr>
              <a:t>two</a:t>
            </a:r>
            <a:r>
              <a:rPr lang="hr-HR" sz="1400" dirty="0">
                <a:latin typeface="Times New Roman" panose="02020603050405020304" pitchFamily="18" charset="0"/>
                <a:cs typeface="Times New Roman" panose="02020603050405020304" pitchFamily="18" charset="0"/>
              </a:rPr>
              <a:t> </a:t>
            </a:r>
            <a:r>
              <a:rPr lang="hr-HR" sz="1400" dirty="0" err="1">
                <a:latin typeface="Times New Roman" panose="02020603050405020304" pitchFamily="18" charset="0"/>
                <a:cs typeface="Times New Roman" panose="02020603050405020304" pitchFamily="18" charset="0"/>
              </a:rPr>
              <a:t>pixels</a:t>
            </a:r>
            <a:r>
              <a:rPr lang="hr-HR" sz="1400" dirty="0">
                <a:latin typeface="Times New Roman" panose="02020603050405020304" pitchFamily="18" charset="0"/>
                <a:cs typeface="Times New Roman" panose="02020603050405020304" pitchFamily="18" charset="0"/>
              </a:rPr>
              <a:t> </a:t>
            </a:r>
            <a:r>
              <a:rPr lang="hr-HR" sz="1400" dirty="0" err="1">
                <a:latin typeface="Times New Roman" panose="02020603050405020304" pitchFamily="18" charset="0"/>
                <a:cs typeface="Times New Roman" panose="02020603050405020304" pitchFamily="18" charset="0"/>
              </a:rPr>
              <a:t>fired</a:t>
            </a:r>
            <a:r>
              <a:rPr lang="hr-HR" sz="1400" dirty="0">
                <a:latin typeface="Times New Roman" panose="02020603050405020304" pitchFamily="18" charset="0"/>
                <a:cs typeface="Times New Roman" panose="02020603050405020304" pitchFamily="18" charset="0"/>
              </a:rPr>
              <a:t> </a:t>
            </a:r>
            <a:r>
              <a:rPr lang="hr-HR" sz="1400" dirty="0" err="1">
                <a:latin typeface="Times New Roman" panose="02020603050405020304" pitchFamily="18" charset="0"/>
                <a:cs typeface="Times New Roman" panose="02020603050405020304" pitchFamily="18" charset="0"/>
              </a:rPr>
              <a:t>first</a:t>
            </a:r>
            <a:r>
              <a:rPr lang="hr-HR" sz="1400" dirty="0">
                <a:latin typeface="Times New Roman" panose="02020603050405020304" pitchFamily="18" charset="0"/>
                <a:cs typeface="Times New Roman" panose="02020603050405020304" pitchFamily="18" charset="0"/>
              </a:rPr>
              <a:t>?</a:t>
            </a:r>
          </a:p>
          <a:p>
            <a:endParaRPr lang="hr-HR" sz="1400" dirty="0">
              <a:latin typeface="Times New Roman" panose="02020603050405020304" pitchFamily="18" charset="0"/>
              <a:cs typeface="Times New Roman" panose="02020603050405020304" pitchFamily="18" charset="0"/>
            </a:endParaRPr>
          </a:p>
          <a:p>
            <a:endParaRPr lang="hr-HR" sz="1400" dirty="0">
              <a:latin typeface="Times New Roman" panose="02020603050405020304" pitchFamily="18" charset="0"/>
              <a:cs typeface="Times New Roman" panose="02020603050405020304" pitchFamily="18" charset="0"/>
            </a:endParaRPr>
          </a:p>
          <a:p>
            <a:endParaRPr lang="hr-HR" sz="1400" dirty="0">
              <a:latin typeface="Times New Roman" panose="02020603050405020304" pitchFamily="18" charset="0"/>
              <a:cs typeface="Times New Roman" panose="02020603050405020304" pitchFamily="18" charset="0"/>
            </a:endParaRPr>
          </a:p>
          <a:p>
            <a:endParaRPr lang="hr-HR" sz="1400" dirty="0">
              <a:latin typeface="Times New Roman" panose="02020603050405020304" pitchFamily="18" charset="0"/>
              <a:cs typeface="Times New Roman" panose="02020603050405020304" pitchFamily="18" charset="0"/>
            </a:endParaRPr>
          </a:p>
          <a:p>
            <a:endParaRPr lang="en-GB" sz="1400" dirty="0">
              <a:latin typeface="Times New Roman" panose="02020603050405020304" pitchFamily="18" charset="0"/>
              <a:cs typeface="Times New Roman" panose="02020603050405020304" pitchFamily="18" charset="0"/>
            </a:endParaRPr>
          </a:p>
          <a:p>
            <a:endParaRPr lang="en-GB" sz="1400" dirty="0">
              <a:latin typeface="Times New Roman" panose="02020603050405020304" pitchFamily="18" charset="0"/>
              <a:cs typeface="Times New Roman" panose="02020603050405020304" pitchFamily="18" charset="0"/>
            </a:endParaRPr>
          </a:p>
          <a:p>
            <a:endParaRPr lang="en-GB" sz="1400" dirty="0">
              <a:latin typeface="Times New Roman" panose="02020603050405020304" pitchFamily="18" charset="0"/>
              <a:cs typeface="Times New Roman" panose="02020603050405020304" pitchFamily="18" charset="0"/>
            </a:endParaRPr>
          </a:p>
          <a:p>
            <a:r>
              <a:rPr lang="hr-HR" sz="1400" dirty="0">
                <a:latin typeface="Times New Roman" panose="02020603050405020304" pitchFamily="18" charset="0"/>
                <a:cs typeface="Times New Roman" panose="02020603050405020304" pitchFamily="18" charset="0"/>
              </a:rPr>
              <a:t>Ambiguous</a:t>
            </a:r>
            <a:r>
              <a:rPr lang="en-GB" sz="1400" dirty="0">
                <a:latin typeface="Times New Roman" panose="02020603050405020304" pitchFamily="18" charset="0"/>
                <a:cs typeface="Times New Roman" panose="02020603050405020304" pitchFamily="18" charset="0"/>
              </a:rPr>
              <a:t> </a:t>
            </a:r>
            <a:r>
              <a:rPr lang="hr-HR" sz="1400" dirty="0">
                <a:latin typeface="Times New Roman" panose="02020603050405020304" pitchFamily="18" charset="0"/>
                <a:cs typeface="Times New Roman" panose="02020603050405020304" pitchFamily="18" charset="0"/>
              </a:rPr>
              <a:t>for </a:t>
            </a:r>
            <a:r>
              <a:rPr lang="el-GR" sz="1400" dirty="0"/>
              <a:t>θ</a:t>
            </a:r>
            <a:r>
              <a:rPr lang="en-GB" sz="1400" dirty="0">
                <a:latin typeface="Times New Roman" panose="02020603050405020304" pitchFamily="18" charset="0"/>
                <a:cs typeface="Times New Roman" panose="02020603050405020304" pitchFamily="18" charset="0"/>
              </a:rPr>
              <a:t> </a:t>
            </a:r>
            <a:r>
              <a:rPr lang="hr-HR" sz="1400" dirty="0">
                <a:latin typeface="Times New Roman" panose="02020603050405020304" pitchFamily="18" charset="0"/>
                <a:cs typeface="Times New Roman" panose="02020603050405020304" pitchFamily="18" charset="0"/>
              </a:rPr>
              <a:t>&gt;</a:t>
            </a:r>
            <a:r>
              <a:rPr lang="en-GB" sz="1400" dirty="0">
                <a:latin typeface="Times New Roman" panose="02020603050405020304" pitchFamily="18" charset="0"/>
                <a:cs typeface="Times New Roman" panose="02020603050405020304" pitchFamily="18" charset="0"/>
              </a:rPr>
              <a:t> </a:t>
            </a:r>
            <a:r>
              <a:rPr lang="hr-HR" sz="1400" dirty="0">
                <a:latin typeface="Times New Roman" panose="02020603050405020304" pitchFamily="18" charset="0"/>
                <a:cs typeface="Times New Roman" panose="02020603050405020304" pitchFamily="18" charset="0"/>
              </a:rPr>
              <a:t>60° </a:t>
            </a:r>
          </a:p>
          <a:p>
            <a:pPr lvl="1"/>
            <a:endParaRPr lang="hr-HR" sz="1400" dirty="0">
              <a:latin typeface="Times New Roman" panose="02020603050405020304" pitchFamily="18" charset="0"/>
              <a:cs typeface="Times New Roman" panose="02020603050405020304" pitchFamily="18" charset="0"/>
            </a:endParaRPr>
          </a:p>
        </p:txBody>
      </p:sp>
      <p:grpSp>
        <p:nvGrpSpPr>
          <p:cNvPr id="35" name="Group 34">
            <a:extLst>
              <a:ext uri="{FF2B5EF4-FFF2-40B4-BE49-F238E27FC236}">
                <a16:creationId xmlns:a16="http://schemas.microsoft.com/office/drawing/2014/main" id="{9688087E-C89F-AA95-6F56-9425DEAF72B5}"/>
              </a:ext>
            </a:extLst>
          </p:cNvPr>
          <p:cNvGrpSpPr/>
          <p:nvPr/>
        </p:nvGrpSpPr>
        <p:grpSpPr>
          <a:xfrm>
            <a:off x="938540" y="1640495"/>
            <a:ext cx="1873240" cy="1370492"/>
            <a:chOff x="392247" y="3158277"/>
            <a:chExt cx="1923162" cy="1274026"/>
          </a:xfrm>
        </p:grpSpPr>
        <p:pic>
          <p:nvPicPr>
            <p:cNvPr id="26" name="Picture 2">
              <a:extLst>
                <a:ext uri="{FF2B5EF4-FFF2-40B4-BE49-F238E27FC236}">
                  <a16:creationId xmlns:a16="http://schemas.microsoft.com/office/drawing/2014/main" id="{225AF341-9CD3-99E6-17C3-09A57E12FF94}"/>
                </a:ext>
              </a:extLst>
            </p:cNvPr>
            <p:cNvPicPr>
              <a:picLocks noChangeAspect="1" noChangeArrowheads="1"/>
            </p:cNvPicPr>
            <p:nvPr/>
          </p:nvPicPr>
          <p:blipFill rotWithShape="1">
            <a:blip r:embed="rId3" cstate="print"/>
            <a:srcRect l="62733" b="27539"/>
            <a:stretch/>
          </p:blipFill>
          <p:spPr bwMode="auto">
            <a:xfrm>
              <a:off x="884174" y="3158277"/>
              <a:ext cx="1431235" cy="1274026"/>
            </a:xfrm>
            <a:prstGeom prst="rect">
              <a:avLst/>
            </a:prstGeom>
            <a:noFill/>
            <a:ln w="9525">
              <a:noFill/>
              <a:miter lim="800000"/>
              <a:headEnd/>
              <a:tailEnd/>
            </a:ln>
          </p:spPr>
        </p:pic>
        <p:cxnSp>
          <p:nvCxnSpPr>
            <p:cNvPr id="27" name="Straight Arrow Connector 26">
              <a:extLst>
                <a:ext uri="{FF2B5EF4-FFF2-40B4-BE49-F238E27FC236}">
                  <a16:creationId xmlns:a16="http://schemas.microsoft.com/office/drawing/2014/main" id="{579DFF2E-BE38-3BB3-262D-EE0993E08204}"/>
                </a:ext>
              </a:extLst>
            </p:cNvPr>
            <p:cNvCxnSpPr>
              <a:cxnSpLocks/>
            </p:cNvCxnSpPr>
            <p:nvPr/>
          </p:nvCxnSpPr>
          <p:spPr>
            <a:xfrm flipV="1">
              <a:off x="392247" y="3741808"/>
              <a:ext cx="875472" cy="286807"/>
            </a:xfrm>
            <a:prstGeom prst="straightConnector1">
              <a:avLst/>
            </a:prstGeom>
            <a:ln w="38100" cap="flat" cmpd="tri">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4CE85EEC-8F84-73D1-7FF3-883E528E28CD}"/>
                </a:ext>
              </a:extLst>
            </p:cNvPr>
            <p:cNvSpPr/>
            <p:nvPr/>
          </p:nvSpPr>
          <p:spPr>
            <a:xfrm>
              <a:off x="489625" y="3515880"/>
              <a:ext cx="332544" cy="388589"/>
            </a:xfrm>
            <a:prstGeom prst="rect">
              <a:avLst/>
            </a:prstGeom>
          </p:spPr>
          <p:txBody>
            <a:bodyPr wrap="square">
              <a:spAutoFit/>
            </a:bodyPr>
            <a:lstStyle/>
            <a:p>
              <a:r>
                <a:rPr lang="hr-HR" sz="1488" b="1" dirty="0">
                  <a:solidFill>
                    <a:srgbClr val="C00000"/>
                  </a:solidFill>
                  <a:latin typeface="Symbol" pitchFamily="18" charset="2"/>
                  <a:sym typeface="Wingdings" pitchFamily="2" charset="2"/>
                </a:rPr>
                <a:t>g</a:t>
              </a:r>
              <a:endParaRPr lang="hr-HR" sz="1488" b="1" dirty="0">
                <a:solidFill>
                  <a:srgbClr val="C00000"/>
                </a:solidFill>
              </a:endParaRPr>
            </a:p>
          </p:txBody>
        </p:sp>
      </p:grpSp>
      <p:grpSp>
        <p:nvGrpSpPr>
          <p:cNvPr id="8" name="Group 7">
            <a:extLst>
              <a:ext uri="{FF2B5EF4-FFF2-40B4-BE49-F238E27FC236}">
                <a16:creationId xmlns:a16="http://schemas.microsoft.com/office/drawing/2014/main" id="{CBB754F4-0215-C451-8C82-0BFFA6BC86F9}"/>
              </a:ext>
            </a:extLst>
          </p:cNvPr>
          <p:cNvGrpSpPr/>
          <p:nvPr/>
        </p:nvGrpSpPr>
        <p:grpSpPr>
          <a:xfrm>
            <a:off x="3771130" y="797980"/>
            <a:ext cx="5464310" cy="3682580"/>
            <a:chOff x="3672182" y="1877749"/>
            <a:chExt cx="4869614" cy="3248980"/>
          </a:xfrm>
        </p:grpSpPr>
        <p:grpSp>
          <p:nvGrpSpPr>
            <p:cNvPr id="24" name="Group 23">
              <a:extLst>
                <a:ext uri="{FF2B5EF4-FFF2-40B4-BE49-F238E27FC236}">
                  <a16:creationId xmlns:a16="http://schemas.microsoft.com/office/drawing/2014/main" id="{4E6ECC6C-717E-E87B-D9EB-40CEC8D07487}"/>
                </a:ext>
              </a:extLst>
            </p:cNvPr>
            <p:cNvGrpSpPr/>
            <p:nvPr/>
          </p:nvGrpSpPr>
          <p:grpSpPr>
            <a:xfrm>
              <a:off x="3672182" y="1877749"/>
              <a:ext cx="4869614" cy="3248980"/>
              <a:chOff x="1556414" y="1152748"/>
              <a:chExt cx="6265868" cy="4259106"/>
            </a:xfrm>
          </p:grpSpPr>
          <p:grpSp>
            <p:nvGrpSpPr>
              <p:cNvPr id="22" name="Group 21">
                <a:extLst>
                  <a:ext uri="{FF2B5EF4-FFF2-40B4-BE49-F238E27FC236}">
                    <a16:creationId xmlns:a16="http://schemas.microsoft.com/office/drawing/2014/main" id="{CA58EA4A-49F1-F5FD-AADB-CB4D4562C839}"/>
                  </a:ext>
                </a:extLst>
              </p:cNvPr>
              <p:cNvGrpSpPr/>
              <p:nvPr/>
            </p:nvGrpSpPr>
            <p:grpSpPr>
              <a:xfrm>
                <a:off x="1556414" y="1152748"/>
                <a:ext cx="6265868" cy="4259106"/>
                <a:chOff x="-2546306" y="1126059"/>
                <a:chExt cx="7460823" cy="5095874"/>
              </a:xfrm>
            </p:grpSpPr>
            <p:pic>
              <p:nvPicPr>
                <p:cNvPr id="20" name="Picture 19" descr="Chart, line chart&#10;&#10;Description automatically generated">
                  <a:extLst>
                    <a:ext uri="{FF2B5EF4-FFF2-40B4-BE49-F238E27FC236}">
                      <a16:creationId xmlns:a16="http://schemas.microsoft.com/office/drawing/2014/main" id="{E79CD0C0-542B-AD7D-FC8A-A206E5F9F77F}"/>
                    </a:ext>
                  </a:extLst>
                </p:cNvPr>
                <p:cNvPicPr>
                  <a:picLocks noChangeAspect="1"/>
                </p:cNvPicPr>
                <p:nvPr/>
              </p:nvPicPr>
              <p:blipFill rotWithShape="1">
                <a:blip r:embed="rId4">
                  <a:extLst>
                    <a:ext uri="{28A0092B-C50C-407E-A947-70E740481C1C}">
                      <a14:useLocalDpi xmlns:a14="http://schemas.microsoft.com/office/drawing/2010/main" val="0"/>
                    </a:ext>
                  </a:extLst>
                </a:blip>
                <a:srcRect r="18407"/>
                <a:stretch/>
              </p:blipFill>
              <p:spPr>
                <a:xfrm>
                  <a:off x="-2546306" y="1126059"/>
                  <a:ext cx="7460823" cy="5095874"/>
                </a:xfrm>
                <a:prstGeom prst="rect">
                  <a:avLst/>
                </a:prstGeom>
              </p:spPr>
            </p:pic>
            <p:pic>
              <p:nvPicPr>
                <p:cNvPr id="21" name="Picture 20" descr="Chart, line chart&#10;&#10;Description automatically generated">
                  <a:extLst>
                    <a:ext uri="{FF2B5EF4-FFF2-40B4-BE49-F238E27FC236}">
                      <a16:creationId xmlns:a16="http://schemas.microsoft.com/office/drawing/2014/main" id="{6E838F0D-0069-C1A2-93E6-EEA7D36C9EE7}"/>
                    </a:ext>
                  </a:extLst>
                </p:cNvPr>
                <p:cNvPicPr>
                  <a:picLocks noChangeAspect="1"/>
                </p:cNvPicPr>
                <p:nvPr/>
              </p:nvPicPr>
              <p:blipFill rotWithShape="1">
                <a:blip r:embed="rId4">
                  <a:extLst>
                    <a:ext uri="{28A0092B-C50C-407E-A947-70E740481C1C}">
                      <a14:useLocalDpi xmlns:a14="http://schemas.microsoft.com/office/drawing/2010/main" val="0"/>
                    </a:ext>
                  </a:extLst>
                </a:blip>
                <a:srcRect l="82226" b="88615"/>
                <a:stretch/>
              </p:blipFill>
              <p:spPr>
                <a:xfrm>
                  <a:off x="-1667967" y="2903490"/>
                  <a:ext cx="2048858" cy="731376"/>
                </a:xfrm>
                <a:prstGeom prst="rect">
                  <a:avLst/>
                </a:prstGeom>
              </p:spPr>
            </p:pic>
          </p:grpSp>
          <p:sp>
            <p:nvSpPr>
              <p:cNvPr id="23" name="TextBox 22">
                <a:extLst>
                  <a:ext uri="{FF2B5EF4-FFF2-40B4-BE49-F238E27FC236}">
                    <a16:creationId xmlns:a16="http://schemas.microsoft.com/office/drawing/2014/main" id="{DB2C4FD4-5471-43B8-18D3-C762E4784B73}"/>
                  </a:ext>
                </a:extLst>
              </p:cNvPr>
              <p:cNvSpPr txBox="1"/>
              <p:nvPr/>
            </p:nvSpPr>
            <p:spPr>
              <a:xfrm>
                <a:off x="2956744" y="1222548"/>
                <a:ext cx="4295984" cy="421202"/>
              </a:xfrm>
              <a:prstGeom prst="rect">
                <a:avLst/>
              </a:prstGeom>
              <a:noFill/>
            </p:spPr>
            <p:txBody>
              <a:bodyPr wrap="square" rtlCol="0">
                <a:spAutoFit/>
              </a:bodyPr>
              <a:lstStyle/>
              <a:p>
                <a:r>
                  <a:rPr lang="hr-HR" sz="1488" b="1" dirty="0">
                    <a:latin typeface="Arial" panose="020B0604020202020204" pitchFamily="34" charset="0"/>
                    <a:cs typeface="Arial" panose="020B0604020202020204" pitchFamily="34" charset="0"/>
                  </a:rPr>
                  <a:t>511 </a:t>
                </a:r>
                <a:r>
                  <a:rPr lang="hr-HR" sz="1488" b="1" dirty="0" err="1">
                    <a:latin typeface="Arial" panose="020B0604020202020204" pitchFamily="34" charset="0"/>
                    <a:cs typeface="Arial" panose="020B0604020202020204" pitchFamily="34" charset="0"/>
                  </a:rPr>
                  <a:t>keV</a:t>
                </a:r>
                <a:r>
                  <a:rPr lang="hr-HR" sz="1488" b="1" dirty="0">
                    <a:latin typeface="Arial" panose="020B0604020202020204" pitchFamily="34" charset="0"/>
                    <a:cs typeface="Arial" panose="020B0604020202020204" pitchFamily="34" charset="0"/>
                  </a:rPr>
                  <a:t> </a:t>
                </a:r>
                <a:r>
                  <a:rPr lang="hr-HR" sz="1488" b="1" dirty="0" err="1">
                    <a:latin typeface="Arial" panose="020B0604020202020204" pitchFamily="34" charset="0"/>
                    <a:cs typeface="Arial" panose="020B0604020202020204" pitchFamily="34" charset="0"/>
                  </a:rPr>
                  <a:t>gamma</a:t>
                </a:r>
                <a:r>
                  <a:rPr lang="hr-HR" sz="1488" b="1" dirty="0">
                    <a:latin typeface="Arial" panose="020B0604020202020204" pitchFamily="34" charset="0"/>
                    <a:cs typeface="Arial" panose="020B0604020202020204" pitchFamily="34" charset="0"/>
                  </a:rPr>
                  <a:t> </a:t>
                </a:r>
                <a:r>
                  <a:rPr lang="hr-HR" sz="1488" b="1" dirty="0" err="1">
                    <a:latin typeface="Arial" panose="020B0604020202020204" pitchFamily="34" charset="0"/>
                    <a:cs typeface="Arial" panose="020B0604020202020204" pitchFamily="34" charset="0"/>
                  </a:rPr>
                  <a:t>Compton</a:t>
                </a:r>
                <a:r>
                  <a:rPr lang="hr-HR" sz="1488" b="1" dirty="0">
                    <a:latin typeface="Arial" panose="020B0604020202020204" pitchFamily="34" charset="0"/>
                    <a:cs typeface="Arial" panose="020B0604020202020204" pitchFamily="34" charset="0"/>
                  </a:rPr>
                  <a:t> </a:t>
                </a:r>
                <a:r>
                  <a:rPr lang="hr-HR" sz="1488" b="1" dirty="0" err="1">
                    <a:latin typeface="Arial" panose="020B0604020202020204" pitchFamily="34" charset="0"/>
                    <a:cs typeface="Arial" panose="020B0604020202020204" pitchFamily="34" charset="0"/>
                  </a:rPr>
                  <a:t>energies</a:t>
                </a:r>
                <a:endParaRPr lang="hr-HR" sz="1488" b="1" dirty="0">
                  <a:latin typeface="Arial" panose="020B0604020202020204" pitchFamily="34" charset="0"/>
                  <a:cs typeface="Arial" panose="020B0604020202020204" pitchFamily="34" charset="0"/>
                </a:endParaRPr>
              </a:p>
            </p:txBody>
          </p:sp>
        </p:grpSp>
        <p:sp>
          <p:nvSpPr>
            <p:cNvPr id="36" name="Rectangle 35">
              <a:extLst>
                <a:ext uri="{FF2B5EF4-FFF2-40B4-BE49-F238E27FC236}">
                  <a16:creationId xmlns:a16="http://schemas.microsoft.com/office/drawing/2014/main" id="{9E90CA80-0797-104B-8EFF-5103F4A08057}"/>
                </a:ext>
              </a:extLst>
            </p:cNvPr>
            <p:cNvSpPr/>
            <p:nvPr/>
          </p:nvSpPr>
          <p:spPr>
            <a:xfrm>
              <a:off x="4146770" y="1877749"/>
              <a:ext cx="4377842" cy="957526"/>
            </a:xfrm>
            <a:prstGeom prst="rect">
              <a:avLst/>
            </a:prstGeom>
            <a:solidFill>
              <a:srgbClr val="94B6D2">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sz="1488"/>
            </a:p>
          </p:txBody>
        </p:sp>
        <p:sp>
          <p:nvSpPr>
            <p:cNvPr id="37" name="Rectangle 36">
              <a:extLst>
                <a:ext uri="{FF2B5EF4-FFF2-40B4-BE49-F238E27FC236}">
                  <a16:creationId xmlns:a16="http://schemas.microsoft.com/office/drawing/2014/main" id="{A19A100F-C3E0-1E47-C1D2-6A1B211A1B36}"/>
                </a:ext>
              </a:extLst>
            </p:cNvPr>
            <p:cNvSpPr/>
            <p:nvPr/>
          </p:nvSpPr>
          <p:spPr>
            <a:xfrm>
              <a:off x="4136398" y="3872139"/>
              <a:ext cx="4377842" cy="957526"/>
            </a:xfrm>
            <a:prstGeom prst="rect">
              <a:avLst/>
            </a:prstGeom>
            <a:solidFill>
              <a:srgbClr val="94B6D2">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sz="1488"/>
            </a:p>
          </p:txBody>
        </p:sp>
      </p:grpSp>
      <p:sp>
        <p:nvSpPr>
          <p:cNvPr id="25" name="TextShape 4">
            <a:extLst>
              <a:ext uri="{FF2B5EF4-FFF2-40B4-BE49-F238E27FC236}">
                <a16:creationId xmlns:a16="http://schemas.microsoft.com/office/drawing/2014/main" id="{E68C6D26-A5B0-5811-7093-DEE0C180CDCB}"/>
              </a:ext>
            </a:extLst>
          </p:cNvPr>
          <p:cNvSpPr txBox="1"/>
          <p:nvPr/>
        </p:nvSpPr>
        <p:spPr>
          <a:xfrm>
            <a:off x="99720" y="221040"/>
            <a:ext cx="6453480" cy="419040"/>
          </a:xfrm>
          <a:prstGeom prst="rect">
            <a:avLst/>
          </a:prstGeom>
          <a:noFill/>
          <a:ln>
            <a:noFill/>
          </a:ln>
        </p:spPr>
        <p:txBody>
          <a:bodyPr lIns="90000" tIns="45000" rIns="90000" bIns="45000">
            <a:noAutofit/>
          </a:bodyPr>
          <a:lstStyle/>
          <a:p>
            <a:r>
              <a:rPr lang="en-US" sz="2200" b="1" spc="-1" dirty="0">
                <a:solidFill>
                  <a:srgbClr val="0277BD"/>
                </a:solidFill>
                <a:latin typeface="Comfortaa"/>
              </a:rPr>
              <a:t>T</a:t>
            </a:r>
            <a:r>
              <a:rPr lang="en-US" sz="2200" b="1" strike="noStrike" spc="-1" dirty="0">
                <a:solidFill>
                  <a:srgbClr val="0277BD"/>
                </a:solidFill>
                <a:latin typeface="Comfortaa"/>
              </a:rPr>
              <a:t>he “</a:t>
            </a:r>
            <a:r>
              <a:rPr lang="el-GR" sz="2200" b="1" strike="noStrike" spc="-1" dirty="0">
                <a:solidFill>
                  <a:srgbClr val="0277BD"/>
                </a:solidFill>
                <a:latin typeface="Calibri" panose="020F0502020204030204" pitchFamily="34" charset="0"/>
                <a:cs typeface="Calibri" panose="020F0502020204030204" pitchFamily="34" charset="0"/>
              </a:rPr>
              <a:t>θ</a:t>
            </a:r>
            <a:r>
              <a:rPr lang="en-GB" sz="2200" b="1" strike="noStrike" spc="-1" dirty="0">
                <a:solidFill>
                  <a:srgbClr val="0277BD"/>
                </a:solidFill>
                <a:latin typeface="Calibri" panose="020F0502020204030204" pitchFamily="34" charset="0"/>
                <a:cs typeface="Calibri" panose="020F0502020204030204" pitchFamily="34" charset="0"/>
              </a:rPr>
              <a:t> </a:t>
            </a:r>
            <a:r>
              <a:rPr lang="en-GB" sz="2200" b="1" spc="-1" dirty="0">
                <a:solidFill>
                  <a:srgbClr val="0277BD"/>
                </a:solidFill>
                <a:latin typeface="Calibri" panose="020F0502020204030204" pitchFamily="34" charset="0"/>
                <a:cs typeface="Calibri" panose="020F0502020204030204" pitchFamily="34" charset="0"/>
              </a:rPr>
              <a:t>– ambiguity”</a:t>
            </a:r>
            <a:endParaRPr lang="en-GB" sz="2400" dirty="0"/>
          </a:p>
          <a:p>
            <a:endParaRPr lang="en-US" sz="2200" b="0" strike="noStrike" spc="-1" dirty="0">
              <a:latin typeface="Comfortaa"/>
            </a:endParaRPr>
          </a:p>
        </p:txBody>
      </p:sp>
      <p:sp>
        <p:nvSpPr>
          <p:cNvPr id="9" name="Rectangle 8">
            <a:extLst>
              <a:ext uri="{FF2B5EF4-FFF2-40B4-BE49-F238E27FC236}">
                <a16:creationId xmlns:a16="http://schemas.microsoft.com/office/drawing/2014/main" id="{27A60534-63BE-BF8D-54AA-8527C38518E3}"/>
              </a:ext>
            </a:extLst>
          </p:cNvPr>
          <p:cNvSpPr/>
          <p:nvPr/>
        </p:nvSpPr>
        <p:spPr>
          <a:xfrm>
            <a:off x="-91981" y="5168575"/>
            <a:ext cx="10241280" cy="2002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8" name="Group 13">
            <a:extLst>
              <a:ext uri="{FF2B5EF4-FFF2-40B4-BE49-F238E27FC236}">
                <a16:creationId xmlns:a16="http://schemas.microsoft.com/office/drawing/2014/main" id="{57116CB9-254E-3815-AFD1-D844BF17B233}"/>
              </a:ext>
            </a:extLst>
          </p:cNvPr>
          <p:cNvGrpSpPr/>
          <p:nvPr/>
        </p:nvGrpSpPr>
        <p:grpSpPr>
          <a:xfrm>
            <a:off x="2339" y="5368869"/>
            <a:ext cx="10146960" cy="424440"/>
            <a:chOff x="0" y="5392440"/>
            <a:chExt cx="10146960" cy="424440"/>
          </a:xfrm>
        </p:grpSpPr>
        <p:sp>
          <p:nvSpPr>
            <p:cNvPr id="29" name="CustomShape 14">
              <a:extLst>
                <a:ext uri="{FF2B5EF4-FFF2-40B4-BE49-F238E27FC236}">
                  <a16:creationId xmlns:a16="http://schemas.microsoft.com/office/drawing/2014/main" id="{9E3DDC48-6B45-E4DC-F872-0F42311059B4}"/>
                </a:ext>
              </a:extLst>
            </p:cNvPr>
            <p:cNvSpPr/>
            <p:nvPr/>
          </p:nvSpPr>
          <p:spPr>
            <a:xfrm>
              <a:off x="0" y="5491080"/>
              <a:ext cx="10074600" cy="207000"/>
            </a:xfrm>
            <a:prstGeom prst="rect">
              <a:avLst/>
            </a:prstGeom>
            <a:solidFill>
              <a:srgbClr val="9FA8DA"/>
            </a:solid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800" b="0" strike="noStrike" spc="-1" dirty="0">
                  <a:solidFill>
                    <a:srgbClr val="000000"/>
                  </a:solidFill>
                  <a:latin typeface="Arial"/>
                  <a:ea typeface="DejaVu Sans"/>
                </a:rPr>
                <a:t>4</a:t>
              </a:r>
              <a:r>
                <a:rPr lang="en-US" sz="800" spc="-1" baseline="30000" dirty="0">
                  <a:solidFill>
                    <a:srgbClr val="000000"/>
                  </a:solidFill>
                  <a:latin typeface="Arial"/>
                  <a:ea typeface="DejaVu Sans"/>
                </a:rPr>
                <a:t>th</a:t>
              </a:r>
              <a:r>
                <a:rPr lang="en-US" sz="800" spc="-1" baseline="14000000" dirty="0">
                  <a:solidFill>
                    <a:srgbClr val="000000"/>
                  </a:solidFill>
                  <a:latin typeface="Arial"/>
                  <a:ea typeface="DejaVu Sans"/>
                </a:rPr>
                <a:t> </a:t>
              </a:r>
              <a:r>
                <a:rPr lang="en-US" sz="800" b="0" strike="noStrike" spc="-1" dirty="0">
                  <a:solidFill>
                    <a:srgbClr val="000000"/>
                  </a:solidFill>
                  <a:latin typeface="Arial"/>
                  <a:ea typeface="DejaVu Sans"/>
                </a:rPr>
                <a:t>Jagiellonian Symposium on Advances in Particle Physics and Medicine</a:t>
              </a:r>
              <a:endParaRPr lang="en-US" sz="800" b="0" strike="noStrike" spc="-1" dirty="0">
                <a:latin typeface="Arial"/>
              </a:endParaRPr>
            </a:p>
          </p:txBody>
        </p:sp>
        <p:sp>
          <p:nvSpPr>
            <p:cNvPr id="31" name="CustomShape 15">
              <a:extLst>
                <a:ext uri="{FF2B5EF4-FFF2-40B4-BE49-F238E27FC236}">
                  <a16:creationId xmlns:a16="http://schemas.microsoft.com/office/drawing/2014/main" id="{182240B8-8EA7-4F9A-2143-993E94B5952B}"/>
                </a:ext>
              </a:extLst>
            </p:cNvPr>
            <p:cNvSpPr/>
            <p:nvPr/>
          </p:nvSpPr>
          <p:spPr>
            <a:xfrm>
              <a:off x="9632160" y="5392440"/>
              <a:ext cx="514800" cy="424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fld id="{EC5A3262-2053-410D-BA20-FF04B2A98E80}" type="slidenum">
                <a:rPr lang="en-US" sz="1800" b="0" strike="noStrike" spc="-1">
                  <a:solidFill>
                    <a:srgbClr val="000000"/>
                  </a:solidFill>
                  <a:latin typeface="Times New Roman"/>
                  <a:ea typeface="DejaVu Sans"/>
                </a:rPr>
                <a:t>18</a:t>
              </a:fld>
              <a:endParaRPr lang="en-US" sz="1800" b="0" strike="noStrike" spc="-1">
                <a:latin typeface="Arial"/>
              </a:endParaRPr>
            </a:p>
          </p:txBody>
        </p:sp>
      </p:grpSp>
    </p:spTree>
    <p:extLst>
      <p:ext uri="{BB962C8B-B14F-4D97-AF65-F5344CB8AC3E}">
        <p14:creationId xmlns:p14="http://schemas.microsoft.com/office/powerpoint/2010/main" val="3583565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3E7FA-EB31-6152-58B1-3FA170512BF8}"/>
              </a:ext>
            </a:extLst>
          </p:cNvPr>
          <p:cNvSpPr>
            <a:spLocks noGrp="1"/>
          </p:cNvSpPr>
          <p:nvPr>
            <p:ph sz="quarter" idx="1"/>
          </p:nvPr>
        </p:nvSpPr>
        <p:spPr>
          <a:xfrm>
            <a:off x="416666" y="989881"/>
            <a:ext cx="4147714" cy="3879958"/>
          </a:xfrm>
        </p:spPr>
        <p:txBody>
          <a:bodyPr>
            <a:normAutofit/>
          </a:bodyPr>
          <a:lstStyle/>
          <a:p>
            <a:r>
              <a:rPr lang="hr-HR" sz="1400" dirty="0">
                <a:latin typeface="Times New Roman" panose="02020603050405020304" pitchFamily="18" charset="0"/>
                <a:cs typeface="Times New Roman" panose="02020603050405020304" pitchFamily="18" charset="0"/>
              </a:rPr>
              <a:t>The cross section favors forward angles</a:t>
            </a:r>
            <a:endParaRPr lang="en-GB" sz="1400" dirty="0">
              <a:latin typeface="Times New Roman" panose="02020603050405020304" pitchFamily="18" charset="0"/>
              <a:cs typeface="Times New Roman" panose="02020603050405020304" pitchFamily="18" charset="0"/>
            </a:endParaRPr>
          </a:p>
          <a:p>
            <a:endParaRPr lang="hr-HR" sz="1400" dirty="0">
              <a:latin typeface="Times New Roman" panose="02020603050405020304" pitchFamily="18" charset="0"/>
              <a:cs typeface="Times New Roman" panose="02020603050405020304" pitchFamily="18" charset="0"/>
            </a:endParaRPr>
          </a:p>
          <a:p>
            <a:r>
              <a:rPr lang="hr-HR" sz="1400" dirty="0">
                <a:latin typeface="Times New Roman" panose="02020603050405020304" pitchFamily="18" charset="0"/>
                <a:cs typeface="Times New Roman" panose="02020603050405020304" pitchFamily="18" charset="0"/>
              </a:rPr>
              <a:t>Backward scattered gammas, </a:t>
            </a:r>
            <a:r>
              <a:rPr lang="el-GR" sz="1400" dirty="0"/>
              <a:t>θ</a:t>
            </a:r>
            <a:r>
              <a:rPr lang="en-GB" sz="1400" dirty="0"/>
              <a:t> </a:t>
            </a:r>
            <a:r>
              <a:rPr lang="hr-HR" sz="1400" dirty="0">
                <a:latin typeface="Times New Roman" panose="02020603050405020304" pitchFamily="18" charset="0"/>
                <a:cs typeface="Times New Roman" panose="02020603050405020304" pitchFamily="18" charset="0"/>
              </a:rPr>
              <a:t>&gt;90°:</a:t>
            </a:r>
          </a:p>
          <a:p>
            <a:pPr marL="302447" lvl="1" indent="0">
              <a:buNone/>
            </a:pPr>
            <a:endParaRPr lang="en-GB" sz="1400" dirty="0">
              <a:latin typeface="Times New Roman" panose="02020603050405020304" pitchFamily="18" charset="0"/>
              <a:cs typeface="Times New Roman" panose="02020603050405020304" pitchFamily="18" charset="0"/>
            </a:endParaRPr>
          </a:p>
          <a:p>
            <a:pPr marL="588197" lvl="1" indent="-285750">
              <a:buFont typeface="Wingdings" panose="05000000000000000000" pitchFamily="2" charset="2"/>
              <a:buChar char="§"/>
            </a:pPr>
            <a:r>
              <a:rPr lang="en-GB" sz="1400" dirty="0">
                <a:latin typeface="Times New Roman" panose="02020603050405020304" pitchFamily="18" charset="0"/>
                <a:cs typeface="Times New Roman" panose="02020603050405020304" pitchFamily="18" charset="0"/>
              </a:rPr>
              <a:t>L</a:t>
            </a:r>
            <a:r>
              <a:rPr lang="hr-HR" sz="1400" dirty="0">
                <a:latin typeface="Times New Roman" panose="02020603050405020304" pitchFamily="18" charset="0"/>
                <a:cs typeface="Times New Roman" panose="02020603050405020304" pitchFamily="18" charset="0"/>
              </a:rPr>
              <a:t>ower energy</a:t>
            </a:r>
            <a:endParaRPr lang="en-GB" sz="1400" dirty="0">
              <a:latin typeface="Times New Roman" panose="02020603050405020304" pitchFamily="18" charset="0"/>
              <a:cs typeface="Times New Roman" panose="02020603050405020304" pitchFamily="18" charset="0"/>
            </a:endParaRPr>
          </a:p>
          <a:p>
            <a:pPr marL="588197" lvl="1" indent="-285750">
              <a:buFont typeface="Wingdings" panose="05000000000000000000" pitchFamily="2" charset="2"/>
              <a:buChar char="§"/>
            </a:pPr>
            <a:endParaRPr lang="en-GB" sz="1400" dirty="0">
              <a:latin typeface="Times New Roman" panose="02020603050405020304" pitchFamily="18" charset="0"/>
              <a:cs typeface="Times New Roman" panose="02020603050405020304" pitchFamily="18" charset="0"/>
            </a:endParaRPr>
          </a:p>
          <a:p>
            <a:pPr marL="588197" lvl="1" indent="-285750">
              <a:buFont typeface="Wingdings" panose="05000000000000000000" pitchFamily="2" charset="2"/>
              <a:buChar char="§"/>
            </a:pPr>
            <a:r>
              <a:rPr lang="en-GB" sz="1400" dirty="0">
                <a:latin typeface="Times New Roman" panose="02020603050405020304" pitchFamily="18" charset="0"/>
                <a:cs typeface="Times New Roman" panose="02020603050405020304" pitchFamily="18" charset="0"/>
              </a:rPr>
              <a:t>S</a:t>
            </a:r>
            <a:r>
              <a:rPr lang="hr-HR" sz="1400" dirty="0">
                <a:latin typeface="Times New Roman" panose="02020603050405020304" pitchFamily="18" charset="0"/>
                <a:cs typeface="Times New Roman" panose="02020603050405020304" pitchFamily="18" charset="0"/>
              </a:rPr>
              <a:t>horther</a:t>
            </a:r>
            <a:r>
              <a:rPr lang="en-GB" sz="1400" dirty="0">
                <a:latin typeface="Times New Roman" panose="02020603050405020304" pitchFamily="18" charset="0"/>
                <a:cs typeface="Times New Roman" panose="02020603050405020304" pitchFamily="18" charset="0"/>
              </a:rPr>
              <a:t> </a:t>
            </a:r>
            <a:r>
              <a:rPr lang="hr-HR" sz="1400" dirty="0">
                <a:latin typeface="Times New Roman" panose="02020603050405020304" pitchFamily="18" charset="0"/>
                <a:cs typeface="Times New Roman" panose="02020603050405020304" pitchFamily="18" charset="0"/>
              </a:rPr>
              <a:t>absorption</a:t>
            </a:r>
            <a:r>
              <a:rPr lang="en-GB" sz="1400" dirty="0">
                <a:latin typeface="Times New Roman" panose="02020603050405020304" pitchFamily="18" charset="0"/>
                <a:cs typeface="Times New Roman" panose="02020603050405020304" pitchFamily="18" charset="0"/>
              </a:rPr>
              <a:t> </a:t>
            </a:r>
            <a:r>
              <a:rPr lang="hr-HR" sz="1400" dirty="0">
                <a:latin typeface="Times New Roman" panose="02020603050405020304" pitchFamily="18" charset="0"/>
                <a:cs typeface="Times New Roman" panose="02020603050405020304" pitchFamily="18" charset="0"/>
              </a:rPr>
              <a:t>length </a:t>
            </a:r>
          </a:p>
          <a:p>
            <a:endParaRPr lang="en-GB" sz="1400" dirty="0">
              <a:solidFill>
                <a:srgbClr val="C00000"/>
              </a:solidFill>
              <a:latin typeface="Times New Roman" panose="02020603050405020304" pitchFamily="18" charset="0"/>
              <a:cs typeface="Times New Roman" panose="02020603050405020304" pitchFamily="18" charset="0"/>
            </a:endParaRPr>
          </a:p>
          <a:p>
            <a:r>
              <a:rPr lang="en-GB" sz="1400" dirty="0">
                <a:solidFill>
                  <a:srgbClr val="C00000"/>
                </a:solidFill>
                <a:latin typeface="Times New Roman" panose="02020603050405020304" pitchFamily="18" charset="0"/>
                <a:cs typeface="Times New Roman" panose="02020603050405020304" pitchFamily="18" charset="0"/>
              </a:rPr>
              <a:t>A</a:t>
            </a:r>
            <a:r>
              <a:rPr lang="hr-HR" sz="1400" dirty="0">
                <a:solidFill>
                  <a:srgbClr val="C00000"/>
                </a:solidFill>
                <a:latin typeface="Times New Roman" panose="02020603050405020304" pitchFamily="18" charset="0"/>
                <a:cs typeface="Times New Roman" panose="02020603050405020304" pitchFamily="18" charset="0"/>
              </a:rPr>
              <a:t>lways assume forward</a:t>
            </a:r>
            <a:r>
              <a:rPr lang="en-GB" sz="1400" dirty="0">
                <a:solidFill>
                  <a:srgbClr val="C00000"/>
                </a:solidFill>
                <a:latin typeface="Times New Roman" panose="02020603050405020304" pitchFamily="18" charset="0"/>
                <a:cs typeface="Times New Roman" panose="02020603050405020304" pitchFamily="18" charset="0"/>
              </a:rPr>
              <a:t> </a:t>
            </a:r>
            <a:r>
              <a:rPr lang="hr-HR" sz="1400" dirty="0">
                <a:solidFill>
                  <a:srgbClr val="C00000"/>
                </a:solidFill>
                <a:latin typeface="Times New Roman" panose="02020603050405020304" pitchFamily="18" charset="0"/>
                <a:cs typeface="Times New Roman" panose="02020603050405020304" pitchFamily="18" charset="0"/>
              </a:rPr>
              <a:t>scenario</a:t>
            </a:r>
            <a:endParaRPr lang="en-GB" sz="1400" dirty="0">
              <a:solidFill>
                <a:srgbClr val="C00000"/>
              </a:solidFill>
              <a:latin typeface="Times New Roman" panose="02020603050405020304" pitchFamily="18" charset="0"/>
              <a:cs typeface="Times New Roman" panose="02020603050405020304" pitchFamily="18" charset="0"/>
            </a:endParaRPr>
          </a:p>
          <a:p>
            <a:pPr marL="0" indent="0">
              <a:buNone/>
            </a:pPr>
            <a:r>
              <a:rPr lang="hr-HR" sz="1400" dirty="0">
                <a:solidFill>
                  <a:srgbClr val="C00000"/>
                </a:solidFill>
                <a:latin typeface="Times New Roman" panose="02020603050405020304" pitchFamily="18" charset="0"/>
                <a:cs typeface="Times New Roman" panose="02020603050405020304" pitchFamily="18" charset="0"/>
              </a:rPr>
              <a:t> (i.e. the pixel with</a:t>
            </a:r>
            <a:r>
              <a:rPr lang="en-GB" sz="1400" dirty="0">
                <a:solidFill>
                  <a:srgbClr val="C00000"/>
                </a:solidFill>
                <a:latin typeface="Times New Roman" panose="02020603050405020304" pitchFamily="18" charset="0"/>
                <a:cs typeface="Times New Roman" panose="02020603050405020304" pitchFamily="18" charset="0"/>
              </a:rPr>
              <a:t> </a:t>
            </a:r>
            <a:r>
              <a:rPr lang="hr-HR" sz="1400" dirty="0">
                <a:solidFill>
                  <a:srgbClr val="C00000"/>
                </a:solidFill>
                <a:latin typeface="Times New Roman" panose="02020603050405020304" pitchFamily="18" charset="0"/>
                <a:cs typeface="Times New Roman" panose="02020603050405020304" pitchFamily="18" charset="0"/>
              </a:rPr>
              <a:t>lower energy</a:t>
            </a:r>
            <a:r>
              <a:rPr lang="en-GB" sz="1400" dirty="0">
                <a:solidFill>
                  <a:srgbClr val="C00000"/>
                </a:solidFill>
                <a:latin typeface="Times New Roman" panose="02020603050405020304" pitchFamily="18" charset="0"/>
                <a:cs typeface="Times New Roman" panose="02020603050405020304" pitchFamily="18" charset="0"/>
              </a:rPr>
              <a:t> </a:t>
            </a:r>
            <a:r>
              <a:rPr lang="hr-HR" sz="1400" dirty="0">
                <a:solidFill>
                  <a:srgbClr val="C00000"/>
                </a:solidFill>
                <a:latin typeface="Times New Roman" panose="02020603050405020304" pitchFamily="18" charset="0"/>
                <a:cs typeface="Times New Roman" panose="02020603050405020304" pitchFamily="18" charset="0"/>
              </a:rPr>
              <a:t>corresponds to e</a:t>
            </a:r>
            <a:r>
              <a:rPr lang="hr-HR" sz="1400" baseline="30000" dirty="0">
                <a:solidFill>
                  <a:srgbClr val="C00000"/>
                </a:solidFill>
                <a:latin typeface="Times New Roman" panose="02020603050405020304" pitchFamily="18" charset="0"/>
                <a:cs typeface="Times New Roman" panose="02020603050405020304" pitchFamily="18" charset="0"/>
              </a:rPr>
              <a:t>-</a:t>
            </a:r>
            <a:r>
              <a:rPr lang="hr-HR" sz="1400" dirty="0">
                <a:solidFill>
                  <a:srgbClr val="C00000"/>
                </a:solidFill>
                <a:latin typeface="Times New Roman" panose="02020603050405020304" pitchFamily="18" charset="0"/>
                <a:cs typeface="Times New Roman" panose="02020603050405020304" pitchFamily="18" charset="0"/>
              </a:rPr>
              <a:t>) </a:t>
            </a:r>
            <a:endParaRPr lang="hr-HR" sz="1400" i="1" dirty="0">
              <a:solidFill>
                <a:srgbClr val="C00000"/>
              </a:solidFill>
              <a:latin typeface="Times New Roman" panose="02020603050405020304" pitchFamily="18" charset="0"/>
              <a:cs typeface="Times New Roman" panose="02020603050405020304" pitchFamily="18" charset="0"/>
            </a:endParaRPr>
          </a:p>
          <a:p>
            <a:pPr lvl="1"/>
            <a:endParaRPr lang="hr-HR" sz="1400" dirty="0">
              <a:latin typeface="Times New Roman" panose="02020603050405020304" pitchFamily="18" charset="0"/>
              <a:cs typeface="Times New Roman" panose="02020603050405020304" pitchFamily="18" charset="0"/>
            </a:endParaRPr>
          </a:p>
        </p:txBody>
      </p:sp>
      <p:grpSp>
        <p:nvGrpSpPr>
          <p:cNvPr id="19" name="Group 13">
            <a:extLst>
              <a:ext uri="{FF2B5EF4-FFF2-40B4-BE49-F238E27FC236}">
                <a16:creationId xmlns:a16="http://schemas.microsoft.com/office/drawing/2014/main" id="{2FD8425B-B54F-CCD9-1FAD-D4AB23C36B5A}"/>
              </a:ext>
            </a:extLst>
          </p:cNvPr>
          <p:cNvGrpSpPr/>
          <p:nvPr/>
        </p:nvGrpSpPr>
        <p:grpSpPr>
          <a:xfrm>
            <a:off x="2339" y="5368869"/>
            <a:ext cx="10146960" cy="424440"/>
            <a:chOff x="0" y="5392440"/>
            <a:chExt cx="10146960" cy="424440"/>
          </a:xfrm>
        </p:grpSpPr>
        <p:sp>
          <p:nvSpPr>
            <p:cNvPr id="20" name="CustomShape 14">
              <a:extLst>
                <a:ext uri="{FF2B5EF4-FFF2-40B4-BE49-F238E27FC236}">
                  <a16:creationId xmlns:a16="http://schemas.microsoft.com/office/drawing/2014/main" id="{B5E102B1-BF01-19EC-83F2-FF1E40B8E478}"/>
                </a:ext>
              </a:extLst>
            </p:cNvPr>
            <p:cNvSpPr/>
            <p:nvPr/>
          </p:nvSpPr>
          <p:spPr>
            <a:xfrm>
              <a:off x="0" y="5491080"/>
              <a:ext cx="10074600" cy="207000"/>
            </a:xfrm>
            <a:prstGeom prst="rect">
              <a:avLst/>
            </a:prstGeom>
            <a:solidFill>
              <a:srgbClr val="9FA8DA"/>
            </a:solid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800" b="0" strike="noStrike" spc="-1" dirty="0">
                  <a:solidFill>
                    <a:srgbClr val="000000"/>
                  </a:solidFill>
                  <a:latin typeface="Arial"/>
                  <a:ea typeface="DejaVu Sans"/>
                </a:rPr>
                <a:t>4</a:t>
              </a:r>
              <a:r>
                <a:rPr lang="en-US" sz="800" spc="-1" baseline="30000" dirty="0">
                  <a:solidFill>
                    <a:srgbClr val="000000"/>
                  </a:solidFill>
                  <a:latin typeface="Arial"/>
                  <a:ea typeface="DejaVu Sans"/>
                </a:rPr>
                <a:t>th</a:t>
              </a:r>
              <a:r>
                <a:rPr lang="en-US" sz="800" spc="-1" baseline="14000000" dirty="0">
                  <a:solidFill>
                    <a:srgbClr val="000000"/>
                  </a:solidFill>
                  <a:latin typeface="Arial"/>
                  <a:ea typeface="DejaVu Sans"/>
                </a:rPr>
                <a:t> </a:t>
              </a:r>
              <a:r>
                <a:rPr lang="en-US" sz="800" b="0" strike="noStrike" spc="-1" dirty="0">
                  <a:solidFill>
                    <a:srgbClr val="000000"/>
                  </a:solidFill>
                  <a:latin typeface="Arial"/>
                  <a:ea typeface="DejaVu Sans"/>
                </a:rPr>
                <a:t>Jagiellonian Symposium on Advances in Particle Physics and Medicine</a:t>
              </a:r>
              <a:endParaRPr lang="en-US" sz="800" b="0" strike="noStrike" spc="-1" dirty="0">
                <a:latin typeface="Arial"/>
              </a:endParaRPr>
            </a:p>
          </p:txBody>
        </p:sp>
        <p:sp>
          <p:nvSpPr>
            <p:cNvPr id="21" name="CustomShape 15">
              <a:extLst>
                <a:ext uri="{FF2B5EF4-FFF2-40B4-BE49-F238E27FC236}">
                  <a16:creationId xmlns:a16="http://schemas.microsoft.com/office/drawing/2014/main" id="{4E33D5E3-8A55-3711-4BD0-7E1E8959C808}"/>
                </a:ext>
              </a:extLst>
            </p:cNvPr>
            <p:cNvSpPr/>
            <p:nvPr/>
          </p:nvSpPr>
          <p:spPr>
            <a:xfrm>
              <a:off x="9632160" y="5392440"/>
              <a:ext cx="514800" cy="424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fld id="{EC5A3262-2053-410D-BA20-FF04B2A98E80}" type="slidenum">
                <a:rPr lang="en-US" sz="1800" b="0" strike="noStrike" spc="-1">
                  <a:solidFill>
                    <a:srgbClr val="000000"/>
                  </a:solidFill>
                  <a:latin typeface="Times New Roman"/>
                  <a:ea typeface="DejaVu Sans"/>
                </a:rPr>
                <a:t>19</a:t>
              </a:fld>
              <a:endParaRPr lang="en-US" sz="1800" b="0" strike="noStrike" spc="-1">
                <a:latin typeface="Arial"/>
              </a:endParaRPr>
            </a:p>
          </p:txBody>
        </p:sp>
      </p:grpSp>
      <p:sp>
        <p:nvSpPr>
          <p:cNvPr id="22" name="Rectangle 21">
            <a:extLst>
              <a:ext uri="{FF2B5EF4-FFF2-40B4-BE49-F238E27FC236}">
                <a16:creationId xmlns:a16="http://schemas.microsoft.com/office/drawing/2014/main" id="{27E91CB6-DAD9-5487-EA3A-BEC5FDEA5B56}"/>
              </a:ext>
            </a:extLst>
          </p:cNvPr>
          <p:cNvSpPr/>
          <p:nvPr/>
        </p:nvSpPr>
        <p:spPr>
          <a:xfrm>
            <a:off x="-91440" y="5181600"/>
            <a:ext cx="10241280" cy="2002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Shape 4">
            <a:extLst>
              <a:ext uri="{FF2B5EF4-FFF2-40B4-BE49-F238E27FC236}">
                <a16:creationId xmlns:a16="http://schemas.microsoft.com/office/drawing/2014/main" id="{77208D73-ED8F-1688-8EE9-06AE381C9B53}"/>
              </a:ext>
            </a:extLst>
          </p:cNvPr>
          <p:cNvSpPr txBox="1"/>
          <p:nvPr/>
        </p:nvSpPr>
        <p:spPr>
          <a:xfrm>
            <a:off x="99720" y="221040"/>
            <a:ext cx="6453480" cy="419040"/>
          </a:xfrm>
          <a:prstGeom prst="rect">
            <a:avLst/>
          </a:prstGeom>
          <a:noFill/>
          <a:ln>
            <a:noFill/>
          </a:ln>
        </p:spPr>
        <p:txBody>
          <a:bodyPr lIns="90000" tIns="45000" rIns="90000" bIns="45000">
            <a:noAutofit/>
          </a:bodyPr>
          <a:lstStyle/>
          <a:p>
            <a:r>
              <a:rPr lang="en-US" sz="2200" b="1" spc="-1" dirty="0">
                <a:solidFill>
                  <a:srgbClr val="0277BD"/>
                </a:solidFill>
                <a:latin typeface="Comfortaa"/>
              </a:rPr>
              <a:t>T</a:t>
            </a:r>
            <a:r>
              <a:rPr lang="en-US" sz="2200" b="1" strike="noStrike" spc="-1" dirty="0">
                <a:solidFill>
                  <a:srgbClr val="0277BD"/>
                </a:solidFill>
                <a:latin typeface="Comfortaa"/>
              </a:rPr>
              <a:t>he “</a:t>
            </a:r>
            <a:r>
              <a:rPr lang="el-GR" sz="2200" b="1" strike="noStrike" spc="-1" dirty="0">
                <a:solidFill>
                  <a:srgbClr val="0277BD"/>
                </a:solidFill>
                <a:latin typeface="Calibri" panose="020F0502020204030204" pitchFamily="34" charset="0"/>
                <a:cs typeface="Calibri" panose="020F0502020204030204" pitchFamily="34" charset="0"/>
              </a:rPr>
              <a:t>θ</a:t>
            </a:r>
            <a:r>
              <a:rPr lang="en-GB" sz="2200" b="1" strike="noStrike" spc="-1" dirty="0">
                <a:solidFill>
                  <a:srgbClr val="0277BD"/>
                </a:solidFill>
                <a:latin typeface="Calibri" panose="020F0502020204030204" pitchFamily="34" charset="0"/>
                <a:cs typeface="Calibri" panose="020F0502020204030204" pitchFamily="34" charset="0"/>
              </a:rPr>
              <a:t> </a:t>
            </a:r>
            <a:r>
              <a:rPr lang="en-GB" sz="2200" b="1" spc="-1" dirty="0">
                <a:solidFill>
                  <a:srgbClr val="0277BD"/>
                </a:solidFill>
                <a:latin typeface="Calibri" panose="020F0502020204030204" pitchFamily="34" charset="0"/>
                <a:cs typeface="Calibri" panose="020F0502020204030204" pitchFamily="34" charset="0"/>
              </a:rPr>
              <a:t>– ambiguity”</a:t>
            </a:r>
            <a:endParaRPr lang="en-GB" sz="2400" dirty="0"/>
          </a:p>
          <a:p>
            <a:endParaRPr lang="en-US" sz="2200" b="0" strike="noStrike" spc="-1" dirty="0">
              <a:latin typeface="Comfortaa"/>
            </a:endParaRPr>
          </a:p>
        </p:txBody>
      </p:sp>
      <p:grpSp>
        <p:nvGrpSpPr>
          <p:cNvPr id="13" name="Group 12">
            <a:extLst>
              <a:ext uri="{FF2B5EF4-FFF2-40B4-BE49-F238E27FC236}">
                <a16:creationId xmlns:a16="http://schemas.microsoft.com/office/drawing/2014/main" id="{0EB22B3C-1E37-3A28-E343-66ADACD6D40F}"/>
              </a:ext>
            </a:extLst>
          </p:cNvPr>
          <p:cNvGrpSpPr/>
          <p:nvPr/>
        </p:nvGrpSpPr>
        <p:grpSpPr>
          <a:xfrm>
            <a:off x="5234940" y="2665214"/>
            <a:ext cx="3994679" cy="2784296"/>
            <a:chOff x="6204719" y="2665214"/>
            <a:chExt cx="3459240" cy="2399589"/>
          </a:xfrm>
        </p:grpSpPr>
        <p:grpSp>
          <p:nvGrpSpPr>
            <p:cNvPr id="18" name="Group 17">
              <a:extLst>
                <a:ext uri="{FF2B5EF4-FFF2-40B4-BE49-F238E27FC236}">
                  <a16:creationId xmlns:a16="http://schemas.microsoft.com/office/drawing/2014/main" id="{12A4DD75-4D5C-31B2-55A1-C45C1E5983F3}"/>
                </a:ext>
              </a:extLst>
            </p:cNvPr>
            <p:cNvGrpSpPr/>
            <p:nvPr/>
          </p:nvGrpSpPr>
          <p:grpSpPr>
            <a:xfrm>
              <a:off x="6204719" y="2665214"/>
              <a:ext cx="3459240" cy="2399589"/>
              <a:chOff x="4829001" y="3598773"/>
              <a:chExt cx="4183627" cy="2902079"/>
            </a:xfrm>
          </p:grpSpPr>
          <p:grpSp>
            <p:nvGrpSpPr>
              <p:cNvPr id="17" name="Group 16">
                <a:extLst>
                  <a:ext uri="{FF2B5EF4-FFF2-40B4-BE49-F238E27FC236}">
                    <a16:creationId xmlns:a16="http://schemas.microsoft.com/office/drawing/2014/main" id="{52351510-41A3-105F-C703-73C7A444EA7D}"/>
                  </a:ext>
                </a:extLst>
              </p:cNvPr>
              <p:cNvGrpSpPr/>
              <p:nvPr/>
            </p:nvGrpSpPr>
            <p:grpSpPr>
              <a:xfrm>
                <a:off x="5067813" y="3598773"/>
                <a:ext cx="3944815" cy="2799088"/>
                <a:chOff x="744533" y="1314025"/>
                <a:chExt cx="3944815" cy="2799088"/>
              </a:xfrm>
            </p:grpSpPr>
            <p:pic>
              <p:nvPicPr>
                <p:cNvPr id="9" name="Picture 7">
                  <a:extLst>
                    <a:ext uri="{FF2B5EF4-FFF2-40B4-BE49-F238E27FC236}">
                      <a16:creationId xmlns:a16="http://schemas.microsoft.com/office/drawing/2014/main" id="{E8B9ED90-66F4-F237-53BC-2649F72DCE42}"/>
                    </a:ext>
                  </a:extLst>
                </p:cNvPr>
                <p:cNvPicPr>
                  <a:picLocks noChangeAspect="1"/>
                </p:cNvPicPr>
                <p:nvPr/>
              </p:nvPicPr>
              <p:blipFill>
                <a:blip r:embed="rId2"/>
                <a:stretch>
                  <a:fillRect/>
                </a:stretch>
              </p:blipFill>
              <p:spPr>
                <a:xfrm>
                  <a:off x="744533" y="1314025"/>
                  <a:ext cx="3944815" cy="2632397"/>
                </a:xfrm>
                <a:prstGeom prst="rect">
                  <a:avLst/>
                </a:prstGeom>
              </p:spPr>
            </p:pic>
            <p:pic>
              <p:nvPicPr>
                <p:cNvPr id="10" name="Picture 7">
                  <a:extLst>
                    <a:ext uri="{FF2B5EF4-FFF2-40B4-BE49-F238E27FC236}">
                      <a16:creationId xmlns:a16="http://schemas.microsoft.com/office/drawing/2014/main" id="{A933810F-F8E4-7718-20A3-B6894CC438F8}"/>
                    </a:ext>
                  </a:extLst>
                </p:cNvPr>
                <p:cNvPicPr>
                  <a:picLocks noChangeAspect="1"/>
                </p:cNvPicPr>
                <p:nvPr/>
              </p:nvPicPr>
              <p:blipFill rotWithShape="1">
                <a:blip r:embed="rId2"/>
                <a:srcRect l="6318" t="11053" r="12457" b="14737"/>
                <a:stretch/>
              </p:blipFill>
              <p:spPr>
                <a:xfrm flipH="1">
                  <a:off x="1010662" y="1610589"/>
                  <a:ext cx="3204152" cy="1953492"/>
                </a:xfrm>
                <a:prstGeom prst="rect">
                  <a:avLst/>
                </a:prstGeom>
              </p:spPr>
            </p:pic>
            <p:sp>
              <p:nvSpPr>
                <p:cNvPr id="15" name="TextBox 14">
                  <a:extLst>
                    <a:ext uri="{FF2B5EF4-FFF2-40B4-BE49-F238E27FC236}">
                      <a16:creationId xmlns:a16="http://schemas.microsoft.com/office/drawing/2014/main" id="{ED9E07E7-FCE0-B450-2D1A-F791378192B1}"/>
                    </a:ext>
                  </a:extLst>
                </p:cNvPr>
                <p:cNvSpPr txBox="1"/>
                <p:nvPr/>
              </p:nvSpPr>
              <p:spPr>
                <a:xfrm>
                  <a:off x="904010" y="3847513"/>
                  <a:ext cx="3667990" cy="265600"/>
                </a:xfrm>
                <a:prstGeom prst="rect">
                  <a:avLst/>
                </a:prstGeom>
                <a:solidFill>
                  <a:schemeClr val="bg1"/>
                </a:solidFill>
              </p:spPr>
              <p:txBody>
                <a:bodyPr wrap="square" rtlCol="0">
                  <a:spAutoFit/>
                </a:bodyPr>
                <a:lstStyle/>
                <a:p>
                  <a:r>
                    <a:rPr lang="hr-HR" sz="827" dirty="0">
                      <a:latin typeface="Arial" panose="020B0604020202020204" pitchFamily="34" charset="0"/>
                      <a:cs typeface="Arial" panose="020B0604020202020204" pitchFamily="34" charset="0"/>
                    </a:rPr>
                    <a:t>     160     140    120     100      80      60       40       20       0</a:t>
                  </a:r>
                </a:p>
              </p:txBody>
            </p:sp>
          </p:grpSp>
          <p:sp>
            <p:nvSpPr>
              <p:cNvPr id="14" name="TextBox 13">
                <a:extLst>
                  <a:ext uri="{FF2B5EF4-FFF2-40B4-BE49-F238E27FC236}">
                    <a16:creationId xmlns:a16="http://schemas.microsoft.com/office/drawing/2014/main" id="{7D19E880-386F-7ADC-8358-1FD22239085E}"/>
                  </a:ext>
                </a:extLst>
              </p:cNvPr>
              <p:cNvSpPr txBox="1"/>
              <p:nvPr/>
            </p:nvSpPr>
            <p:spPr>
              <a:xfrm>
                <a:off x="7859461" y="6223877"/>
                <a:ext cx="962212" cy="276975"/>
              </a:xfrm>
              <a:prstGeom prst="rect">
                <a:avLst/>
              </a:prstGeom>
              <a:noFill/>
            </p:spPr>
            <p:txBody>
              <a:bodyPr rot="0" spcFirstLastPara="0" vertOverflow="overflow" horzOverflow="overflow" vert="horz" wrap="square" lIns="75607" tIns="37804" rIns="75607" bIns="37804" numCol="1" spcCol="0" rtlCol="0" fromWordArt="0" anchor="t" anchorCtr="0" forceAA="0" compatLnSpc="1">
                <a:prstTxWarp prst="textNoShape">
                  <a:avLst/>
                </a:prstTxWarp>
                <a:spAutoFit/>
              </a:bodyPr>
              <a:lstStyle/>
              <a:p>
                <a:pPr defTabSz="378059"/>
                <a:r>
                  <a:rPr lang="hr-HR" sz="992" b="1" dirty="0">
                    <a:solidFill>
                      <a:prstClr val="black"/>
                    </a:solidFill>
                    <a:latin typeface="Symbol" panose="05050102010706020507" pitchFamily="18" charset="2"/>
                    <a:ea typeface="+mn-lt"/>
                    <a:cs typeface="+mn-lt"/>
                  </a:rPr>
                  <a:t>q</a:t>
                </a:r>
                <a:r>
                  <a:rPr lang="en-US" sz="992" b="1" baseline="-25000" dirty="0">
                    <a:solidFill>
                      <a:prstClr val="black"/>
                    </a:solidFill>
                    <a:latin typeface="Arial" panose="020B0604020202020204" pitchFamily="34" charset="0"/>
                    <a:ea typeface="+mn-lt"/>
                    <a:cs typeface="Arial" panose="020B0604020202020204" pitchFamily="34" charset="0"/>
                  </a:rPr>
                  <a:t>Sim</a:t>
                </a:r>
                <a:r>
                  <a:rPr lang="en-US" sz="992" b="1" dirty="0">
                    <a:solidFill>
                      <a:prstClr val="black"/>
                    </a:solidFill>
                    <a:latin typeface="Arial" panose="020B0604020202020204" pitchFamily="34" charset="0"/>
                    <a:ea typeface="+mn-lt"/>
                    <a:cs typeface="Arial" panose="020B0604020202020204" pitchFamily="34" charset="0"/>
                  </a:rPr>
                  <a:t> (deg)</a:t>
                </a:r>
              </a:p>
            </p:txBody>
          </p:sp>
          <p:sp>
            <p:nvSpPr>
              <p:cNvPr id="16" name="TextBox 15">
                <a:extLst>
                  <a:ext uri="{FF2B5EF4-FFF2-40B4-BE49-F238E27FC236}">
                    <a16:creationId xmlns:a16="http://schemas.microsoft.com/office/drawing/2014/main" id="{243156F5-19D3-23AE-D601-E487F3D72363}"/>
                  </a:ext>
                </a:extLst>
              </p:cNvPr>
              <p:cNvSpPr txBox="1"/>
              <p:nvPr/>
            </p:nvSpPr>
            <p:spPr>
              <a:xfrm rot="16200000">
                <a:off x="4465846" y="4016778"/>
                <a:ext cx="1003285" cy="276975"/>
              </a:xfrm>
              <a:prstGeom prst="rect">
                <a:avLst/>
              </a:prstGeom>
              <a:noFill/>
            </p:spPr>
            <p:txBody>
              <a:bodyPr rot="0" spcFirstLastPara="0" vertOverflow="overflow" horzOverflow="overflow" vert="horz" wrap="square" lIns="75607" tIns="37804" rIns="75607" bIns="37804" numCol="1" spcCol="0" rtlCol="0" fromWordArt="0" anchor="t" anchorCtr="0" forceAA="0" compatLnSpc="1">
                <a:prstTxWarp prst="textNoShape">
                  <a:avLst/>
                </a:prstTxWarp>
                <a:spAutoFit/>
              </a:bodyPr>
              <a:lstStyle/>
              <a:p>
                <a:pPr defTabSz="378059"/>
                <a:r>
                  <a:rPr lang="hr-HR" sz="992" b="1" dirty="0" err="1">
                    <a:solidFill>
                      <a:prstClr val="black"/>
                    </a:solidFill>
                    <a:latin typeface="Symbol" panose="05050102010706020507" pitchFamily="18" charset="2"/>
                    <a:ea typeface="+mn-lt"/>
                    <a:cs typeface="+mn-lt"/>
                  </a:rPr>
                  <a:t>q</a:t>
                </a:r>
                <a:r>
                  <a:rPr lang="hr-HR" sz="992" b="1" baseline="-25000" dirty="0" err="1">
                    <a:solidFill>
                      <a:prstClr val="black"/>
                    </a:solidFill>
                    <a:latin typeface="Arial" panose="020B0604020202020204" pitchFamily="34" charset="0"/>
                    <a:ea typeface="+mn-lt"/>
                    <a:cs typeface="Arial" panose="020B0604020202020204" pitchFamily="34" charset="0"/>
                  </a:rPr>
                  <a:t>Reco</a:t>
                </a:r>
                <a:r>
                  <a:rPr lang="en-US" sz="992" b="1" dirty="0">
                    <a:solidFill>
                      <a:prstClr val="black"/>
                    </a:solidFill>
                    <a:latin typeface="Arial" panose="020B0604020202020204" pitchFamily="34" charset="0"/>
                    <a:ea typeface="+mn-lt"/>
                    <a:cs typeface="Arial" panose="020B0604020202020204" pitchFamily="34" charset="0"/>
                  </a:rPr>
                  <a:t> (deg)</a:t>
                </a:r>
              </a:p>
            </p:txBody>
          </p:sp>
        </p:grpSp>
        <p:sp>
          <p:nvSpPr>
            <p:cNvPr id="7" name="TextBox 6">
              <a:extLst>
                <a:ext uri="{FF2B5EF4-FFF2-40B4-BE49-F238E27FC236}">
                  <a16:creationId xmlns:a16="http://schemas.microsoft.com/office/drawing/2014/main" id="{4BD184B4-C9EB-F442-21B0-D74F65EEE54E}"/>
                </a:ext>
              </a:extLst>
            </p:cNvPr>
            <p:cNvSpPr txBox="1"/>
            <p:nvPr/>
          </p:nvSpPr>
          <p:spPr>
            <a:xfrm>
              <a:off x="6656267" y="4428772"/>
              <a:ext cx="1667343" cy="321306"/>
            </a:xfrm>
            <a:prstGeom prst="rect">
              <a:avLst/>
            </a:prstGeom>
            <a:noFill/>
          </p:spPr>
          <p:txBody>
            <a:bodyPr wrap="square" rtlCol="0">
              <a:spAutoFit/>
            </a:bodyPr>
            <a:lstStyle/>
            <a:p>
              <a:r>
                <a:rPr lang="hr-HR" sz="1488" dirty="0">
                  <a:solidFill>
                    <a:srgbClr val="FF0000"/>
                  </a:solidFill>
                </a:rPr>
                <a:t>SIMULATION</a:t>
              </a:r>
            </a:p>
          </p:txBody>
        </p:sp>
      </p:grpSp>
      <p:pic>
        <p:nvPicPr>
          <p:cNvPr id="8" name="Picture 4" descr="Diagram&#10;&#10;Description automatically generated">
            <a:extLst>
              <a:ext uri="{FF2B5EF4-FFF2-40B4-BE49-F238E27FC236}">
                <a16:creationId xmlns:a16="http://schemas.microsoft.com/office/drawing/2014/main" id="{4F3B60FE-F936-3520-28E9-0E1F08280947}"/>
              </a:ext>
            </a:extLst>
          </p:cNvPr>
          <p:cNvPicPr>
            <a:picLocks noChangeAspect="1"/>
          </p:cNvPicPr>
          <p:nvPr/>
        </p:nvPicPr>
        <p:blipFill rotWithShape="1">
          <a:blip r:embed="rId3"/>
          <a:srcRect t="11737" b="10142"/>
          <a:stretch/>
        </p:blipFill>
        <p:spPr>
          <a:xfrm>
            <a:off x="5801514" y="142067"/>
            <a:ext cx="2761360" cy="2590650"/>
          </a:xfrm>
          <a:prstGeom prst="rect">
            <a:avLst/>
          </a:prstGeom>
        </p:spPr>
      </p:pic>
      <p:sp>
        <p:nvSpPr>
          <p:cNvPr id="24" name="TextBox 23">
            <a:extLst>
              <a:ext uri="{FF2B5EF4-FFF2-40B4-BE49-F238E27FC236}">
                <a16:creationId xmlns:a16="http://schemas.microsoft.com/office/drawing/2014/main" id="{11370674-48A2-09F3-E18A-E585ABB14984}"/>
              </a:ext>
            </a:extLst>
          </p:cNvPr>
          <p:cNvSpPr txBox="1"/>
          <p:nvPr/>
        </p:nvSpPr>
        <p:spPr>
          <a:xfrm>
            <a:off x="18732" y="5178987"/>
            <a:ext cx="3817355" cy="246221"/>
          </a:xfrm>
          <a:prstGeom prst="rect">
            <a:avLst/>
          </a:prstGeom>
          <a:noFill/>
        </p:spPr>
        <p:txBody>
          <a:bodyPr wrap="square">
            <a:spAutoFit/>
          </a:bodyPr>
          <a:lstStyle/>
          <a:p>
            <a:r>
              <a:rPr lang="hr-HR" sz="1000" i="1" dirty="0">
                <a:solidFill>
                  <a:srgbClr val="C00000"/>
                </a:solidFill>
                <a:latin typeface="Arial" panose="020B0604020202020204" pitchFamily="34" charset="0"/>
                <a:cs typeface="Arial" panose="020B0604020202020204" pitchFamily="34" charset="0"/>
              </a:rPr>
              <a:t>[A. M. </a:t>
            </a:r>
            <a:r>
              <a:rPr lang="hr-HR" sz="1000" i="1" dirty="0" err="1">
                <a:solidFill>
                  <a:srgbClr val="C00000"/>
                </a:solidFill>
                <a:latin typeface="Arial" panose="020B0604020202020204" pitchFamily="34" charset="0"/>
                <a:cs typeface="Arial" panose="020B0604020202020204" pitchFamily="34" charset="0"/>
              </a:rPr>
              <a:t>Kožuljević</a:t>
            </a:r>
            <a:r>
              <a:rPr lang="hr-HR" sz="1000" i="1" dirty="0">
                <a:solidFill>
                  <a:srgbClr val="C00000"/>
                </a:solidFill>
                <a:latin typeface="Arial" panose="020B0604020202020204" pitchFamily="34" charset="0"/>
                <a:cs typeface="Arial" panose="020B0604020202020204" pitchFamily="34" charset="0"/>
              </a:rPr>
              <a:t> </a:t>
            </a:r>
            <a:r>
              <a:rPr lang="hr-HR" sz="1000" i="1" dirty="0" err="1">
                <a:solidFill>
                  <a:srgbClr val="C00000"/>
                </a:solidFill>
                <a:latin typeface="Arial" panose="020B0604020202020204" pitchFamily="34" charset="0"/>
                <a:cs typeface="Arial" panose="020B0604020202020204" pitchFamily="34" charset="0"/>
              </a:rPr>
              <a:t>et</a:t>
            </a:r>
            <a:r>
              <a:rPr lang="hr-HR" sz="1000" i="1" dirty="0">
                <a:solidFill>
                  <a:srgbClr val="C00000"/>
                </a:solidFill>
                <a:latin typeface="Arial" panose="020B0604020202020204" pitchFamily="34" charset="0"/>
                <a:cs typeface="Arial" panose="020B0604020202020204" pitchFamily="34" charset="0"/>
              </a:rPr>
              <a:t>. </a:t>
            </a:r>
            <a:r>
              <a:rPr lang="hr-HR" sz="1000" i="1" dirty="0" err="1">
                <a:solidFill>
                  <a:srgbClr val="C00000"/>
                </a:solidFill>
                <a:latin typeface="Arial" panose="020B0604020202020204" pitchFamily="34" charset="0"/>
                <a:cs typeface="Arial" panose="020B0604020202020204" pitchFamily="34" charset="0"/>
              </a:rPr>
              <a:t>al</a:t>
            </a:r>
            <a:r>
              <a:rPr lang="hr-HR" sz="1000" i="1" dirty="0">
                <a:solidFill>
                  <a:srgbClr val="C00000"/>
                </a:solidFill>
                <a:latin typeface="Arial" panose="020B0604020202020204" pitchFamily="34" charset="0"/>
                <a:cs typeface="Arial" panose="020B0604020202020204" pitchFamily="34" charset="0"/>
              </a:rPr>
              <a:t>., </a:t>
            </a:r>
            <a:r>
              <a:rPr lang="hr-HR" sz="1000" i="1" dirty="0" err="1">
                <a:solidFill>
                  <a:srgbClr val="C00000"/>
                </a:solidFill>
                <a:latin typeface="Arial" panose="020B0604020202020204" pitchFamily="34" charset="0"/>
                <a:cs typeface="Arial" panose="020B0604020202020204" pitchFamily="34" charset="0"/>
              </a:rPr>
              <a:t>Condensed</a:t>
            </a:r>
            <a:r>
              <a:rPr lang="hr-HR" sz="1000" i="1" dirty="0">
                <a:solidFill>
                  <a:srgbClr val="C00000"/>
                </a:solidFill>
                <a:latin typeface="Arial" panose="020B0604020202020204" pitchFamily="34" charset="0"/>
                <a:cs typeface="Arial" panose="020B0604020202020204" pitchFamily="34" charset="0"/>
              </a:rPr>
              <a:t> </a:t>
            </a:r>
            <a:r>
              <a:rPr lang="hr-HR" sz="1000" i="1" dirty="0" err="1">
                <a:solidFill>
                  <a:srgbClr val="C00000"/>
                </a:solidFill>
                <a:latin typeface="Arial" panose="020B0604020202020204" pitchFamily="34" charset="0"/>
                <a:cs typeface="Arial" panose="020B0604020202020204" pitchFamily="34" charset="0"/>
              </a:rPr>
              <a:t>Matter</a:t>
            </a:r>
            <a:r>
              <a:rPr lang="hr-HR" sz="1000" i="1" dirty="0">
                <a:solidFill>
                  <a:srgbClr val="C00000"/>
                </a:solidFill>
                <a:latin typeface="Arial" panose="020B0604020202020204" pitchFamily="34" charset="0"/>
                <a:cs typeface="Arial" panose="020B0604020202020204" pitchFamily="34" charset="0"/>
              </a:rPr>
              <a:t> 2021, 6, 43]</a:t>
            </a:r>
          </a:p>
        </p:txBody>
      </p:sp>
    </p:spTree>
    <p:extLst>
      <p:ext uri="{BB962C8B-B14F-4D97-AF65-F5344CB8AC3E}">
        <p14:creationId xmlns:p14="http://schemas.microsoft.com/office/powerpoint/2010/main" val="3807066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87"/>
          <p:cNvPicPr/>
          <p:nvPr/>
        </p:nvPicPr>
        <p:blipFill>
          <a:blip r:embed="rId3">
            <a:alphaModFix amt="60000"/>
          </a:blip>
          <a:stretch/>
        </p:blipFill>
        <p:spPr>
          <a:xfrm>
            <a:off x="4934880" y="3960"/>
            <a:ext cx="5139720" cy="5664240"/>
          </a:xfrm>
          <a:prstGeom prst="rect">
            <a:avLst/>
          </a:prstGeom>
          <a:ln>
            <a:noFill/>
          </a:ln>
        </p:spPr>
      </p:pic>
      <p:pic>
        <p:nvPicPr>
          <p:cNvPr id="89" name="Google Shape;259;p2_0" descr="Diagram&#10;&#10;Description automatically generated"/>
          <p:cNvPicPr/>
          <p:nvPr/>
        </p:nvPicPr>
        <p:blipFill>
          <a:blip r:embed="rId4"/>
          <a:stretch/>
        </p:blipFill>
        <p:spPr>
          <a:xfrm>
            <a:off x="6309360" y="348839"/>
            <a:ext cx="3442500" cy="1733083"/>
          </a:xfrm>
          <a:prstGeom prst="rect">
            <a:avLst/>
          </a:prstGeom>
          <a:ln>
            <a:solidFill>
              <a:srgbClr val="3465A4"/>
            </a:solidFill>
          </a:ln>
        </p:spPr>
      </p:pic>
      <p:sp>
        <p:nvSpPr>
          <p:cNvPr id="90" name="CustomShape 1"/>
          <p:cNvSpPr/>
          <p:nvPr/>
        </p:nvSpPr>
        <p:spPr>
          <a:xfrm>
            <a:off x="6248610" y="2146619"/>
            <a:ext cx="3564000" cy="365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1200" b="1" strike="noStrike" spc="-1" dirty="0">
                <a:solidFill>
                  <a:srgbClr val="0000FF"/>
                </a:solidFill>
                <a:latin typeface="Times New Roman" panose="02020603050405020304" pitchFamily="18" charset="0"/>
                <a:ea typeface="Century Gothic"/>
                <a:cs typeface="Times New Roman" panose="02020603050405020304" pitchFamily="18" charset="0"/>
              </a:rPr>
              <a:t>Photon polarization in positron annihilation event</a:t>
            </a:r>
            <a:endParaRPr lang="en-US" sz="1200" b="0" strike="noStrike" spc="-1" dirty="0">
              <a:latin typeface="Times New Roman" panose="02020603050405020304" pitchFamily="18" charset="0"/>
              <a:cs typeface="Times New Roman" panose="02020603050405020304" pitchFamily="18" charset="0"/>
            </a:endParaRPr>
          </a:p>
        </p:txBody>
      </p:sp>
      <p:sp>
        <p:nvSpPr>
          <p:cNvPr id="91" name="CustomShape 2"/>
          <p:cNvSpPr/>
          <p:nvPr/>
        </p:nvSpPr>
        <p:spPr>
          <a:xfrm>
            <a:off x="6306120" y="4462200"/>
            <a:ext cx="3564000" cy="365040"/>
          </a:xfrm>
          <a:prstGeom prst="rect">
            <a:avLst/>
          </a:prstGeom>
          <a:noFill/>
          <a:ln>
            <a:noFill/>
          </a:ln>
        </p:spPr>
        <p:style>
          <a:lnRef idx="0">
            <a:scrgbClr r="0" g="0" b="0"/>
          </a:lnRef>
          <a:fillRef idx="0">
            <a:scrgbClr r="0" g="0" b="0"/>
          </a:fillRef>
          <a:effectRef idx="0">
            <a:scrgbClr r="0" g="0" b="0"/>
          </a:effectRef>
          <a:fontRef idx="minor"/>
        </p:style>
      </p:sp>
      <p:sp>
        <p:nvSpPr>
          <p:cNvPr id="92" name="CustomShape 3"/>
          <p:cNvSpPr/>
          <p:nvPr/>
        </p:nvSpPr>
        <p:spPr>
          <a:xfrm>
            <a:off x="121320" y="731520"/>
            <a:ext cx="5635800" cy="1355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216000" indent="-210960" algn="just">
              <a:lnSpc>
                <a:spcPct val="115000"/>
              </a:lnSpc>
              <a:spcBef>
                <a:spcPts val="283"/>
              </a:spcBef>
              <a:spcAft>
                <a:spcPts val="283"/>
              </a:spcAft>
              <a:buClr>
                <a:srgbClr val="000000"/>
              </a:buClr>
              <a:buSzPct val="45000"/>
              <a:buFont typeface="Wingdings" charset="2"/>
              <a:buChar char=""/>
            </a:pPr>
            <a:r>
              <a:rPr lang="hr-HR" sz="1400" b="0" strike="noStrike" spc="-1" dirty="0" err="1">
                <a:solidFill>
                  <a:srgbClr val="000000"/>
                </a:solidFill>
                <a:latin typeface="Times New Roman" panose="02020603050405020304" pitchFamily="18" charset="0"/>
                <a:ea typeface="DejaVu Sans"/>
                <a:cs typeface="Times New Roman" panose="02020603050405020304" pitchFamily="18" charset="0"/>
              </a:rPr>
              <a:t>Positron</a:t>
            </a:r>
            <a:r>
              <a:rPr lang="hr-HR" sz="1400" b="0" strike="noStrike" spc="-1" dirty="0">
                <a:solidFill>
                  <a:srgbClr val="000000"/>
                </a:solidFill>
                <a:latin typeface="Times New Roman" panose="02020603050405020304" pitchFamily="18" charset="0"/>
                <a:ea typeface="DejaVu Sans"/>
                <a:cs typeface="Times New Roman" panose="02020603050405020304" pitchFamily="18" charset="0"/>
              </a:rPr>
              <a:t> </a:t>
            </a:r>
            <a:r>
              <a:rPr lang="hr-HR" sz="1400" b="0" strike="noStrike" spc="-1" dirty="0" err="1">
                <a:solidFill>
                  <a:srgbClr val="000000"/>
                </a:solidFill>
                <a:latin typeface="Times New Roman" panose="02020603050405020304" pitchFamily="18" charset="0"/>
                <a:ea typeface="DejaVu Sans"/>
                <a:cs typeface="Times New Roman" panose="02020603050405020304" pitchFamily="18" charset="0"/>
              </a:rPr>
              <a:t>annihilation</a:t>
            </a:r>
            <a:r>
              <a:rPr lang="hr-HR" sz="1400" b="0" strike="noStrike" spc="-1" dirty="0">
                <a:solidFill>
                  <a:srgbClr val="000000"/>
                </a:solidFill>
                <a:latin typeface="Times New Roman" panose="02020603050405020304" pitchFamily="18" charset="0"/>
                <a:ea typeface="DejaVu Sans"/>
                <a:cs typeface="Times New Roman" panose="02020603050405020304" pitchFamily="18" charset="0"/>
              </a:rPr>
              <a:t> </a:t>
            </a:r>
            <a:r>
              <a:rPr lang="hr-HR" sz="1400" b="0" strike="noStrike" spc="-1" dirty="0" err="1">
                <a:solidFill>
                  <a:srgbClr val="000000"/>
                </a:solidFill>
                <a:latin typeface="Times New Roman" panose="02020603050405020304" pitchFamily="18" charset="0"/>
                <a:ea typeface="DejaVu Sans"/>
                <a:cs typeface="Times New Roman" panose="02020603050405020304" pitchFamily="18" charset="0"/>
              </a:rPr>
              <a:t>may</a:t>
            </a:r>
            <a:r>
              <a:rPr lang="hr-HR" sz="1400" b="0" strike="noStrike" spc="-1" dirty="0">
                <a:solidFill>
                  <a:srgbClr val="000000"/>
                </a:solidFill>
                <a:latin typeface="Times New Roman" panose="02020603050405020304" pitchFamily="18" charset="0"/>
                <a:ea typeface="DejaVu Sans"/>
                <a:cs typeface="Times New Roman" panose="02020603050405020304" pitchFamily="18" charset="0"/>
              </a:rPr>
              <a:t> </a:t>
            </a:r>
            <a:r>
              <a:rPr lang="hr-HR" sz="1400" b="0" strike="noStrike" spc="-1" dirty="0" err="1">
                <a:solidFill>
                  <a:srgbClr val="000000"/>
                </a:solidFill>
                <a:latin typeface="Times New Roman" panose="02020603050405020304" pitchFamily="18" charset="0"/>
                <a:ea typeface="DejaVu Sans"/>
                <a:cs typeface="Times New Roman" panose="02020603050405020304" pitchFamily="18" charset="0"/>
              </a:rPr>
              <a:t>result</a:t>
            </a:r>
            <a:r>
              <a:rPr lang="hr-HR" sz="1400" b="0" strike="noStrike" spc="-1" dirty="0">
                <a:solidFill>
                  <a:srgbClr val="000000"/>
                </a:solidFill>
                <a:latin typeface="Times New Roman" panose="02020603050405020304" pitchFamily="18" charset="0"/>
                <a:ea typeface="DejaVu Sans"/>
                <a:cs typeface="Times New Roman" panose="02020603050405020304" pitchFamily="18" charset="0"/>
              </a:rPr>
              <a:t> </a:t>
            </a:r>
            <a:r>
              <a:rPr lang="hr-HR" sz="1400" b="0" strike="noStrike" spc="-1" dirty="0" err="1">
                <a:solidFill>
                  <a:srgbClr val="000000"/>
                </a:solidFill>
                <a:latin typeface="Times New Roman" panose="02020603050405020304" pitchFamily="18" charset="0"/>
                <a:ea typeface="DejaVu Sans"/>
                <a:cs typeface="Times New Roman" panose="02020603050405020304" pitchFamily="18" charset="0"/>
              </a:rPr>
              <a:t>in</a:t>
            </a:r>
            <a:r>
              <a:rPr lang="hr-HR" sz="1400" b="0" strike="noStrike" spc="-1" dirty="0">
                <a:solidFill>
                  <a:srgbClr val="000000"/>
                </a:solidFill>
                <a:latin typeface="Times New Roman" panose="02020603050405020304" pitchFamily="18" charset="0"/>
                <a:ea typeface="DejaVu Sans"/>
                <a:cs typeface="Times New Roman" panose="02020603050405020304" pitchFamily="18" charset="0"/>
              </a:rPr>
              <a:t> </a:t>
            </a:r>
            <a:r>
              <a:rPr lang="hr-HR" sz="1400" b="0" strike="noStrike" spc="-1" dirty="0" err="1">
                <a:solidFill>
                  <a:srgbClr val="000000"/>
                </a:solidFill>
                <a:latin typeface="Times New Roman" panose="02020603050405020304" pitchFamily="18" charset="0"/>
                <a:ea typeface="DejaVu Sans"/>
                <a:cs typeface="Times New Roman" panose="02020603050405020304" pitchFamily="18" charset="0"/>
              </a:rPr>
              <a:t>two</a:t>
            </a:r>
            <a:r>
              <a:rPr lang="hr-HR" sz="1400" b="0" strike="noStrike" spc="-1" dirty="0">
                <a:solidFill>
                  <a:srgbClr val="000000"/>
                </a:solidFill>
                <a:latin typeface="Times New Roman" panose="02020603050405020304" pitchFamily="18" charset="0"/>
                <a:ea typeface="DejaVu Sans"/>
                <a:cs typeface="Times New Roman" panose="02020603050405020304" pitchFamily="18" charset="0"/>
              </a:rPr>
              <a:t> </a:t>
            </a:r>
            <a:r>
              <a:rPr lang="hr-HR" sz="1400" b="0" strike="noStrike" spc="-1" dirty="0" err="1">
                <a:solidFill>
                  <a:srgbClr val="000000"/>
                </a:solidFill>
                <a:latin typeface="Times New Roman" panose="02020603050405020304" pitchFamily="18" charset="0"/>
                <a:ea typeface="DejaVu Sans"/>
                <a:cs typeface="Times New Roman" panose="02020603050405020304" pitchFamily="18" charset="0"/>
              </a:rPr>
              <a:t>entangled</a:t>
            </a:r>
            <a:r>
              <a:rPr lang="hr-HR" sz="1400" b="0" strike="noStrike" spc="-1" dirty="0">
                <a:solidFill>
                  <a:srgbClr val="000000"/>
                </a:solidFill>
                <a:latin typeface="Times New Roman" panose="02020603050405020304" pitchFamily="18" charset="0"/>
                <a:ea typeface="DejaVu Sans"/>
                <a:cs typeface="Times New Roman" panose="02020603050405020304" pitchFamily="18" charset="0"/>
              </a:rPr>
              <a:t> </a:t>
            </a:r>
            <a:r>
              <a:rPr lang="hr-HR" sz="1400" b="0" strike="noStrike" spc="-1" dirty="0" err="1">
                <a:solidFill>
                  <a:srgbClr val="000000"/>
                </a:solidFill>
                <a:latin typeface="Times New Roman" panose="02020603050405020304" pitchFamily="18" charset="0"/>
                <a:ea typeface="DejaVu Sans"/>
                <a:cs typeface="Times New Roman" panose="02020603050405020304" pitchFamily="18" charset="0"/>
              </a:rPr>
              <a:t>and</a:t>
            </a:r>
            <a:r>
              <a:rPr lang="hr-HR" sz="1400" b="0" strike="noStrike" spc="-1" dirty="0">
                <a:solidFill>
                  <a:srgbClr val="000000"/>
                </a:solidFill>
                <a:latin typeface="Times New Roman" panose="02020603050405020304" pitchFamily="18" charset="0"/>
                <a:ea typeface="DejaVu Sans"/>
                <a:cs typeface="Times New Roman" panose="02020603050405020304" pitchFamily="18" charset="0"/>
              </a:rPr>
              <a:t> </a:t>
            </a:r>
            <a:r>
              <a:rPr lang="hr-HR" sz="1400" b="0" strike="noStrike" spc="-1" dirty="0" err="1">
                <a:solidFill>
                  <a:srgbClr val="000000"/>
                </a:solidFill>
                <a:latin typeface="Times New Roman" panose="02020603050405020304" pitchFamily="18" charset="0"/>
                <a:ea typeface="DejaVu Sans"/>
                <a:cs typeface="Times New Roman" panose="02020603050405020304" pitchFamily="18" charset="0"/>
              </a:rPr>
              <a:t>orthogonally</a:t>
            </a:r>
            <a:r>
              <a:rPr lang="hr-HR" sz="1400" b="0" strike="noStrike" spc="-1" dirty="0">
                <a:solidFill>
                  <a:srgbClr val="000000"/>
                </a:solidFill>
                <a:latin typeface="Times New Roman" panose="02020603050405020304" pitchFamily="18" charset="0"/>
                <a:ea typeface="DejaVu Sans"/>
                <a:cs typeface="Times New Roman" panose="02020603050405020304" pitchFamily="18" charset="0"/>
              </a:rPr>
              <a:t> </a:t>
            </a:r>
            <a:r>
              <a:rPr lang="hr-HR" sz="1400" b="0" strike="noStrike" spc="-1" dirty="0" err="1">
                <a:solidFill>
                  <a:srgbClr val="000000"/>
                </a:solidFill>
                <a:latin typeface="Times New Roman" panose="02020603050405020304" pitchFamily="18" charset="0"/>
                <a:ea typeface="DejaVu Sans"/>
                <a:cs typeface="Times New Roman" panose="02020603050405020304" pitchFamily="18" charset="0"/>
              </a:rPr>
              <a:t>polarized</a:t>
            </a:r>
            <a:r>
              <a:rPr lang="hr-HR" sz="1400" b="0" strike="noStrike" spc="-1" dirty="0">
                <a:solidFill>
                  <a:srgbClr val="000000"/>
                </a:solidFill>
                <a:latin typeface="Times New Roman" panose="02020603050405020304" pitchFamily="18" charset="0"/>
                <a:ea typeface="DejaVu Sans"/>
                <a:cs typeface="Times New Roman" panose="02020603050405020304" pitchFamily="18" charset="0"/>
              </a:rPr>
              <a:t> </a:t>
            </a:r>
            <a:r>
              <a:rPr lang="hr-HR" sz="1400" b="0" strike="noStrike" spc="-1" dirty="0" err="1">
                <a:solidFill>
                  <a:srgbClr val="000000"/>
                </a:solidFill>
                <a:latin typeface="Times New Roman" panose="02020603050405020304" pitchFamily="18" charset="0"/>
                <a:ea typeface="DejaVu Sans"/>
                <a:cs typeface="Times New Roman" panose="02020603050405020304" pitchFamily="18" charset="0"/>
              </a:rPr>
              <a:t>gamma</a:t>
            </a:r>
            <a:r>
              <a:rPr lang="hr-HR" sz="1400" b="0" strike="noStrike" spc="-1" dirty="0">
                <a:solidFill>
                  <a:srgbClr val="000000"/>
                </a:solidFill>
                <a:latin typeface="Times New Roman" panose="02020603050405020304" pitchFamily="18" charset="0"/>
                <a:ea typeface="DejaVu Sans"/>
                <a:cs typeface="Times New Roman" panose="02020603050405020304" pitchFamily="18" charset="0"/>
              </a:rPr>
              <a:t> </a:t>
            </a:r>
            <a:r>
              <a:rPr lang="hr-HR" sz="1400" b="0" strike="noStrike" spc="-1" dirty="0" err="1">
                <a:solidFill>
                  <a:srgbClr val="000000"/>
                </a:solidFill>
                <a:latin typeface="Times New Roman" panose="02020603050405020304" pitchFamily="18" charset="0"/>
                <a:ea typeface="DejaVu Sans"/>
                <a:cs typeface="Times New Roman" panose="02020603050405020304" pitchFamily="18" charset="0"/>
              </a:rPr>
              <a:t>photons</a:t>
            </a:r>
            <a:r>
              <a:rPr lang="hr-HR" sz="1400" b="0" strike="noStrike" spc="-1" dirty="0">
                <a:solidFill>
                  <a:srgbClr val="000000"/>
                </a:solidFill>
                <a:latin typeface="Times New Roman" panose="02020603050405020304" pitchFamily="18" charset="0"/>
                <a:ea typeface="DejaVu Sans"/>
                <a:cs typeface="Times New Roman" panose="02020603050405020304" pitchFamily="18" charset="0"/>
              </a:rPr>
              <a:t>.</a:t>
            </a:r>
            <a:endParaRPr lang="en-US" sz="1400" b="0" strike="noStrike" spc="-1" dirty="0">
              <a:latin typeface="Times New Roman" panose="02020603050405020304" pitchFamily="18" charset="0"/>
              <a:cs typeface="Times New Roman" panose="02020603050405020304" pitchFamily="18" charset="0"/>
            </a:endParaRPr>
          </a:p>
          <a:p>
            <a:pPr marL="216000" indent="-210960" algn="just">
              <a:lnSpc>
                <a:spcPct val="115000"/>
              </a:lnSpc>
              <a:spcBef>
                <a:spcPts val="283"/>
              </a:spcBef>
              <a:spcAft>
                <a:spcPts val="283"/>
              </a:spcAft>
              <a:buClr>
                <a:srgbClr val="000000"/>
              </a:buClr>
              <a:buSzPct val="45000"/>
              <a:buFont typeface="Wingdings" charset="2"/>
              <a:buChar char=""/>
            </a:pPr>
            <a:r>
              <a:rPr lang="hr-HR" sz="1400" b="0" strike="noStrike" spc="-1" dirty="0">
                <a:solidFill>
                  <a:srgbClr val="000000"/>
                </a:solidFill>
                <a:latin typeface="Times New Roman" panose="02020603050405020304" pitchFamily="18" charset="0"/>
                <a:ea typeface="Noto Sans CJK SC"/>
                <a:cs typeface="Times New Roman" panose="02020603050405020304" pitchFamily="18" charset="0"/>
              </a:rPr>
              <a:t>It is found that the polarization correlations can be utilized as </a:t>
            </a:r>
            <a:r>
              <a:rPr lang="en-US" sz="1400" b="0" strike="noStrike" spc="-1" dirty="0">
                <a:solidFill>
                  <a:srgbClr val="000000"/>
                </a:solidFill>
                <a:latin typeface="Times New Roman" panose="02020603050405020304" pitchFamily="18" charset="0"/>
                <a:ea typeface="Noto Sans CJK SC"/>
                <a:cs typeface="Times New Roman" panose="02020603050405020304" pitchFamily="18" charset="0"/>
              </a:rPr>
              <a:t>an additional handle to improve Signal to Noise Ratio (SNR) which may improve medical imaging with Positron Emission Tomography (PET). </a:t>
            </a:r>
            <a:endParaRPr lang="en-US" sz="1400" b="0" strike="noStrike" spc="-1" dirty="0">
              <a:latin typeface="Times New Roman" panose="02020603050405020304" pitchFamily="18" charset="0"/>
              <a:cs typeface="Times New Roman" panose="02020603050405020304" pitchFamily="18" charset="0"/>
            </a:endParaRPr>
          </a:p>
          <a:p>
            <a:pPr algn="just">
              <a:lnSpc>
                <a:spcPct val="115000"/>
              </a:lnSpc>
              <a:spcBef>
                <a:spcPts val="283"/>
              </a:spcBef>
              <a:spcAft>
                <a:spcPts val="283"/>
              </a:spcAft>
            </a:pPr>
            <a:endParaRPr lang="en-US" sz="1000" b="0" strike="noStrike" spc="-1" dirty="0">
              <a:latin typeface="Times New Roman" panose="02020603050405020304" pitchFamily="18" charset="0"/>
              <a:cs typeface="Times New Roman" panose="02020603050405020304" pitchFamily="18" charset="0"/>
            </a:endParaRPr>
          </a:p>
        </p:txBody>
      </p:sp>
      <p:sp>
        <p:nvSpPr>
          <p:cNvPr id="93" name="CustomShape 4"/>
          <p:cNvSpPr/>
          <p:nvPr/>
        </p:nvSpPr>
        <p:spPr>
          <a:xfrm>
            <a:off x="174240" y="182880"/>
            <a:ext cx="2473920" cy="396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2200" b="1" strike="noStrike" spc="-1">
                <a:solidFill>
                  <a:srgbClr val="0277BD"/>
                </a:solidFill>
                <a:latin typeface="Times New Roman" panose="02020603050405020304" pitchFamily="18" charset="0"/>
                <a:ea typeface="DejaVu Sans"/>
                <a:cs typeface="Times New Roman" panose="02020603050405020304" pitchFamily="18" charset="0"/>
              </a:rPr>
              <a:t>Introduction </a:t>
            </a:r>
            <a:endParaRPr lang="en-US" sz="2200" b="0" strike="noStrike" spc="-1">
              <a:latin typeface="Times New Roman" panose="02020603050405020304" pitchFamily="18" charset="0"/>
              <a:cs typeface="Times New Roman" panose="02020603050405020304" pitchFamily="18" charset="0"/>
            </a:endParaRPr>
          </a:p>
        </p:txBody>
      </p:sp>
      <p:sp>
        <p:nvSpPr>
          <p:cNvPr id="94" name="CustomShape 5"/>
          <p:cNvSpPr/>
          <p:nvPr/>
        </p:nvSpPr>
        <p:spPr>
          <a:xfrm>
            <a:off x="91439" y="3131842"/>
            <a:ext cx="4768741" cy="3315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600" b="1" strike="noStrike" spc="-1" dirty="0">
                <a:solidFill>
                  <a:srgbClr val="FF0000"/>
                </a:solidFill>
                <a:latin typeface="Times New Roman" panose="02020603050405020304" pitchFamily="18" charset="0"/>
                <a:ea typeface="DejaVu Sans"/>
                <a:cs typeface="Times New Roman" panose="02020603050405020304" pitchFamily="18" charset="0"/>
              </a:rPr>
              <a:t>How to measure gamma-ray polarization in PET  ?</a:t>
            </a:r>
            <a:endParaRPr lang="en-US" sz="1600" b="0" strike="noStrike" spc="-1" dirty="0">
              <a:latin typeface="Times New Roman" panose="02020603050405020304" pitchFamily="18" charset="0"/>
              <a:cs typeface="Times New Roman" panose="02020603050405020304" pitchFamily="18" charset="0"/>
            </a:endParaRPr>
          </a:p>
          <a:p>
            <a:pPr>
              <a:lnSpc>
                <a:spcPct val="100000"/>
              </a:lnSpc>
            </a:pPr>
            <a:endParaRPr lang="en-US" sz="1600" b="0" strike="noStrike" spc="-1" dirty="0">
              <a:latin typeface="Times New Roman" panose="02020603050405020304" pitchFamily="18" charset="0"/>
              <a:cs typeface="Times New Roman" panose="02020603050405020304" pitchFamily="18" charset="0"/>
            </a:endParaRPr>
          </a:p>
          <a:p>
            <a:pPr>
              <a:lnSpc>
                <a:spcPct val="100000"/>
              </a:lnSpc>
            </a:pPr>
            <a:endParaRPr lang="en-US" sz="1600" b="0" strike="noStrike" spc="-1" dirty="0">
              <a:latin typeface="Times New Roman" panose="02020603050405020304" pitchFamily="18" charset="0"/>
              <a:cs typeface="Times New Roman" panose="02020603050405020304" pitchFamily="18" charset="0"/>
            </a:endParaRPr>
          </a:p>
        </p:txBody>
      </p:sp>
      <p:sp>
        <p:nvSpPr>
          <p:cNvPr id="95" name="Line 6"/>
          <p:cNvSpPr/>
          <p:nvPr/>
        </p:nvSpPr>
        <p:spPr>
          <a:xfrm>
            <a:off x="4661170" y="3316560"/>
            <a:ext cx="731520" cy="0"/>
          </a:xfrm>
          <a:prstGeom prst="line">
            <a:avLst/>
          </a:prstGeom>
          <a:ln w="19080">
            <a:solidFill>
              <a:srgbClr val="000000"/>
            </a:solidFill>
            <a:round/>
            <a:tailEnd type="triangle" w="med" len="med"/>
          </a:ln>
        </p:spPr>
        <p:style>
          <a:lnRef idx="0">
            <a:scrgbClr r="0" g="0" b="0"/>
          </a:lnRef>
          <a:fillRef idx="0">
            <a:scrgbClr r="0" g="0" b="0"/>
          </a:fillRef>
          <a:effectRef idx="0">
            <a:scrgbClr r="0" g="0" b="0"/>
          </a:effectRef>
          <a:fontRef idx="minor"/>
        </p:style>
      </p:sp>
      <p:sp>
        <p:nvSpPr>
          <p:cNvPr id="97" name="CustomShape 8"/>
          <p:cNvSpPr/>
          <p:nvPr/>
        </p:nvSpPr>
        <p:spPr>
          <a:xfrm>
            <a:off x="5260260" y="3545220"/>
            <a:ext cx="4282560" cy="1219682"/>
          </a:xfrm>
          <a:prstGeom prst="rect">
            <a:avLst/>
          </a:prstGeom>
          <a:solidFill>
            <a:srgbClr val="778899"/>
          </a:solid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pPr>
            <a:r>
              <a:rPr lang="en-US" sz="1400" b="0" strike="noStrike" spc="-1" dirty="0">
                <a:solidFill>
                  <a:srgbClr val="FFFFFF"/>
                </a:solidFill>
                <a:latin typeface="Times New Roman" panose="02020603050405020304" pitchFamily="18" charset="0"/>
                <a:ea typeface="DejaVu Sans"/>
                <a:cs typeface="Times New Roman" panose="02020603050405020304" pitchFamily="18" charset="0"/>
              </a:rPr>
              <a:t>The gamma polarization is related to the azimuthal angle in the Compton scattering process, so the initial correlation of polarization translates to the correlation of azimuthal angles in true coincidence events, which is not present in the background.</a:t>
            </a:r>
            <a:endParaRPr lang="en-US" sz="1400" b="0" strike="noStrike" spc="-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20FE1A00-B247-EEF1-0B8D-F6E5D993B7E5}"/>
              </a:ext>
            </a:extLst>
          </p:cNvPr>
          <p:cNvSpPr txBox="1"/>
          <p:nvPr/>
        </p:nvSpPr>
        <p:spPr>
          <a:xfrm>
            <a:off x="5373747" y="3117207"/>
            <a:ext cx="2163250" cy="369332"/>
          </a:xfrm>
          <a:prstGeom prst="rect">
            <a:avLst/>
          </a:prstGeom>
          <a:noFill/>
        </p:spPr>
        <p:txBody>
          <a:bodyPr wrap="square">
            <a:spAutoFit/>
          </a:bodyPr>
          <a:lstStyle/>
          <a:p>
            <a:r>
              <a:rPr lang="en-US" sz="1800" b="1" strike="noStrike" spc="-1" dirty="0">
                <a:solidFill>
                  <a:srgbClr val="0000FF"/>
                </a:solidFill>
                <a:latin typeface="Times New Roman" panose="02020603050405020304" pitchFamily="18" charset="0"/>
                <a:ea typeface="DejaVu Sans"/>
                <a:cs typeface="Times New Roman" panose="02020603050405020304" pitchFamily="18" charset="0"/>
              </a:rPr>
              <a:t>Compton scattering</a:t>
            </a:r>
            <a:endParaRPr lang="en-US" dirty="0"/>
          </a:p>
        </p:txBody>
      </p:sp>
      <p:sp>
        <p:nvSpPr>
          <p:cNvPr id="21" name="TextBox 20">
            <a:extLst>
              <a:ext uri="{FF2B5EF4-FFF2-40B4-BE49-F238E27FC236}">
                <a16:creationId xmlns:a16="http://schemas.microsoft.com/office/drawing/2014/main" id="{FE111A82-D2EB-87B8-0F24-6F68AD36B23B}"/>
              </a:ext>
            </a:extLst>
          </p:cNvPr>
          <p:cNvSpPr txBox="1"/>
          <p:nvPr/>
        </p:nvSpPr>
        <p:spPr>
          <a:xfrm>
            <a:off x="76806" y="2745033"/>
            <a:ext cx="5073674" cy="369332"/>
          </a:xfrm>
          <a:prstGeom prst="rect">
            <a:avLst/>
          </a:prstGeom>
          <a:noFill/>
        </p:spPr>
        <p:txBody>
          <a:bodyPr wrap="square">
            <a:spAutoFit/>
          </a:bodyPr>
          <a:lstStyle/>
          <a:p>
            <a:pPr>
              <a:lnSpc>
                <a:spcPct val="100000"/>
              </a:lnSpc>
            </a:pPr>
            <a:r>
              <a:rPr lang="en-US" sz="1800" b="0" strike="noStrike" spc="-1" dirty="0">
                <a:solidFill>
                  <a:srgbClr val="000000"/>
                </a:solidFill>
                <a:latin typeface="Times New Roman" panose="02020603050405020304" pitchFamily="18" charset="0"/>
                <a:ea typeface="DejaVu Sans"/>
                <a:cs typeface="Times New Roman" panose="02020603050405020304" pitchFamily="18" charset="0"/>
              </a:rPr>
              <a:t>Question ?</a:t>
            </a:r>
            <a:endParaRPr lang="en-US" sz="1800" b="0" strike="noStrike" spc="-1"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151EFD38-20A0-286F-49E2-0BA1FA1EBC71}"/>
              </a:ext>
            </a:extLst>
          </p:cNvPr>
          <p:cNvSpPr txBox="1"/>
          <p:nvPr/>
        </p:nvSpPr>
        <p:spPr>
          <a:xfrm>
            <a:off x="76806" y="4922593"/>
            <a:ext cx="6447980" cy="338554"/>
          </a:xfrm>
          <a:prstGeom prst="rect">
            <a:avLst/>
          </a:prstGeom>
          <a:noFill/>
        </p:spPr>
        <p:txBody>
          <a:bodyPr wrap="square">
            <a:spAutoFit/>
          </a:bodyPr>
          <a:lstStyle/>
          <a:p>
            <a:pPr>
              <a:lnSpc>
                <a:spcPct val="100000"/>
              </a:lnSpc>
            </a:pPr>
            <a:r>
              <a:rPr lang="en-US" sz="1600" b="1" strike="noStrike" spc="-1" dirty="0">
                <a:solidFill>
                  <a:srgbClr val="FF0000"/>
                </a:solidFill>
                <a:latin typeface="Times New Roman" panose="02020603050405020304" pitchFamily="18" charset="0"/>
                <a:ea typeface="DejaVu Sans"/>
                <a:cs typeface="Times New Roman" panose="02020603050405020304" pitchFamily="18" charset="0"/>
              </a:rPr>
              <a:t> How to implement polarization measurement in PET cost efficiently?     </a:t>
            </a:r>
            <a:endParaRPr lang="en-US" sz="1600" b="0" strike="noStrike" spc="-1" dirty="0">
              <a:latin typeface="Times New Roman" panose="02020603050405020304" pitchFamily="18" charset="0"/>
              <a:cs typeface="Times New Roman" panose="02020603050405020304" pitchFamily="18" charset="0"/>
            </a:endParaRPr>
          </a:p>
        </p:txBody>
      </p:sp>
      <p:grpSp>
        <p:nvGrpSpPr>
          <p:cNvPr id="20" name="Group 13">
            <a:extLst>
              <a:ext uri="{FF2B5EF4-FFF2-40B4-BE49-F238E27FC236}">
                <a16:creationId xmlns:a16="http://schemas.microsoft.com/office/drawing/2014/main" id="{44A884AF-1084-5D55-8E75-8570064D1881}"/>
              </a:ext>
            </a:extLst>
          </p:cNvPr>
          <p:cNvGrpSpPr/>
          <p:nvPr/>
        </p:nvGrpSpPr>
        <p:grpSpPr>
          <a:xfrm>
            <a:off x="2339" y="5368869"/>
            <a:ext cx="10146960" cy="424440"/>
            <a:chOff x="0" y="5392440"/>
            <a:chExt cx="10146960" cy="424440"/>
          </a:xfrm>
        </p:grpSpPr>
        <p:sp>
          <p:nvSpPr>
            <p:cNvPr id="22" name="CustomShape 14">
              <a:extLst>
                <a:ext uri="{FF2B5EF4-FFF2-40B4-BE49-F238E27FC236}">
                  <a16:creationId xmlns:a16="http://schemas.microsoft.com/office/drawing/2014/main" id="{E851FCA6-0384-8124-4EB1-A3C4B013E831}"/>
                </a:ext>
              </a:extLst>
            </p:cNvPr>
            <p:cNvSpPr/>
            <p:nvPr/>
          </p:nvSpPr>
          <p:spPr>
            <a:xfrm>
              <a:off x="0" y="5491080"/>
              <a:ext cx="10074600" cy="207000"/>
            </a:xfrm>
            <a:prstGeom prst="rect">
              <a:avLst/>
            </a:prstGeom>
            <a:solidFill>
              <a:srgbClr val="9FA8DA"/>
            </a:solid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800" b="0" strike="noStrike" spc="-1" dirty="0">
                  <a:solidFill>
                    <a:srgbClr val="000000"/>
                  </a:solidFill>
                  <a:latin typeface="Arial"/>
                  <a:ea typeface="DejaVu Sans"/>
                </a:rPr>
                <a:t>4</a:t>
              </a:r>
              <a:r>
                <a:rPr lang="en-US" sz="800" spc="-1" baseline="30000" dirty="0">
                  <a:solidFill>
                    <a:srgbClr val="000000"/>
                  </a:solidFill>
                  <a:latin typeface="Arial"/>
                  <a:ea typeface="DejaVu Sans"/>
                </a:rPr>
                <a:t>th</a:t>
              </a:r>
              <a:r>
                <a:rPr lang="en-US" sz="800" spc="-1" baseline="14000000" dirty="0">
                  <a:solidFill>
                    <a:srgbClr val="000000"/>
                  </a:solidFill>
                  <a:latin typeface="Arial"/>
                  <a:ea typeface="DejaVu Sans"/>
                </a:rPr>
                <a:t> </a:t>
              </a:r>
              <a:r>
                <a:rPr lang="en-US" sz="800" b="0" strike="noStrike" spc="-1" dirty="0">
                  <a:solidFill>
                    <a:srgbClr val="000000"/>
                  </a:solidFill>
                  <a:latin typeface="Arial"/>
                  <a:ea typeface="DejaVu Sans"/>
                </a:rPr>
                <a:t>Jagiellonian Symposium on Advances in Particle Physics and Medicine</a:t>
              </a:r>
              <a:endParaRPr lang="en-US" sz="800" b="0" strike="noStrike" spc="-1" dirty="0">
                <a:latin typeface="Arial"/>
              </a:endParaRPr>
            </a:p>
          </p:txBody>
        </p:sp>
        <p:sp>
          <p:nvSpPr>
            <p:cNvPr id="24" name="CustomShape 15">
              <a:extLst>
                <a:ext uri="{FF2B5EF4-FFF2-40B4-BE49-F238E27FC236}">
                  <a16:creationId xmlns:a16="http://schemas.microsoft.com/office/drawing/2014/main" id="{9D2A00D5-9BC0-0A1B-2DE5-9448F8B13CCA}"/>
                </a:ext>
              </a:extLst>
            </p:cNvPr>
            <p:cNvSpPr/>
            <p:nvPr/>
          </p:nvSpPr>
          <p:spPr>
            <a:xfrm>
              <a:off x="9632160" y="5392440"/>
              <a:ext cx="514800" cy="424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fld id="{EC5A3262-2053-410D-BA20-FF04B2A98E80}" type="slidenum">
                <a:rPr lang="en-US" sz="1800" b="0" strike="noStrike" spc="-1">
                  <a:solidFill>
                    <a:srgbClr val="000000"/>
                  </a:solidFill>
                  <a:latin typeface="Times New Roman"/>
                  <a:ea typeface="DejaVu Sans"/>
                </a:rPr>
                <a:t>2</a:t>
              </a:fld>
              <a:endParaRPr lang="en-US" sz="1800" b="0" strike="noStrike" spc="-1">
                <a:latin typeface="Arial"/>
              </a:endParaRPr>
            </a:p>
          </p:txBody>
        </p:sp>
      </p:grpSp>
      <p:sp>
        <p:nvSpPr>
          <p:cNvPr id="25" name="TextBox 24">
            <a:extLst>
              <a:ext uri="{FF2B5EF4-FFF2-40B4-BE49-F238E27FC236}">
                <a16:creationId xmlns:a16="http://schemas.microsoft.com/office/drawing/2014/main" id="{731DDF66-F7E9-48EA-6A04-35FF005F4530}"/>
              </a:ext>
            </a:extLst>
          </p:cNvPr>
          <p:cNvSpPr txBox="1"/>
          <p:nvPr/>
        </p:nvSpPr>
        <p:spPr>
          <a:xfrm>
            <a:off x="254878" y="2081923"/>
            <a:ext cx="5502242" cy="646331"/>
          </a:xfrm>
          <a:prstGeom prst="rect">
            <a:avLst/>
          </a:prstGeom>
          <a:noFill/>
        </p:spPr>
        <p:txBody>
          <a:bodyPr wrap="square">
            <a:spAutoFit/>
          </a:bodyPr>
          <a:lstStyle/>
          <a:p>
            <a:pPr algn="just"/>
            <a:r>
              <a:rPr lang="en-US" sz="1200" b="0" strike="noStrike" spc="-1" dirty="0">
                <a:solidFill>
                  <a:srgbClr val="FF0000"/>
                </a:solidFill>
                <a:latin typeface="Times New Roman" panose="02020603050405020304" pitchFamily="18" charset="0"/>
                <a:ea typeface="Noto Sans CJK SC"/>
                <a:cs typeface="Times New Roman" panose="02020603050405020304" pitchFamily="18" charset="0"/>
              </a:rPr>
              <a:t>[Z. </a:t>
            </a:r>
            <a:r>
              <a:rPr lang="fr-FR" sz="1200" b="0" i="1" u="none" strike="noStrike" baseline="0" dirty="0">
                <a:solidFill>
                  <a:srgbClr val="FF0000"/>
                </a:solidFill>
                <a:latin typeface="Times New Roman" panose="02020603050405020304" pitchFamily="18" charset="0"/>
                <a:cs typeface="Times New Roman" panose="02020603050405020304" pitchFamily="18" charset="0"/>
              </a:rPr>
              <a:t>Kuncic et al., NIM A648 (2011), </a:t>
            </a:r>
            <a:r>
              <a:rPr lang="en-US" sz="1200" b="0" i="1" strike="noStrike" spc="-1" dirty="0">
                <a:solidFill>
                  <a:srgbClr val="FF0000"/>
                </a:solidFill>
                <a:latin typeface="Times New Roman" panose="02020603050405020304" pitchFamily="18" charset="0"/>
                <a:ea typeface="Noto Sans CJK SC"/>
                <a:cs typeface="Times New Roman" panose="02020603050405020304" pitchFamily="18" charset="0"/>
              </a:rPr>
              <a:t>A.L. McNamara, et. </a:t>
            </a:r>
            <a:r>
              <a:rPr lang="en-US" sz="1200" i="1" spc="-1" dirty="0">
                <a:solidFill>
                  <a:srgbClr val="FF0000"/>
                </a:solidFill>
                <a:latin typeface="Times New Roman" panose="02020603050405020304" pitchFamily="18" charset="0"/>
                <a:ea typeface="Noto Sans CJK SC"/>
                <a:cs typeface="Times New Roman" panose="02020603050405020304" pitchFamily="18" charset="0"/>
              </a:rPr>
              <a:t>a</a:t>
            </a:r>
            <a:r>
              <a:rPr lang="en-US" sz="1200" b="0" i="1" strike="noStrike" spc="-1" dirty="0">
                <a:solidFill>
                  <a:srgbClr val="FF0000"/>
                </a:solidFill>
                <a:latin typeface="Times New Roman" panose="02020603050405020304" pitchFamily="18" charset="0"/>
                <a:ea typeface="Noto Sans CJK SC"/>
                <a:cs typeface="Times New Roman" panose="02020603050405020304" pitchFamily="18" charset="0"/>
              </a:rPr>
              <a:t>l., </a:t>
            </a:r>
            <a:r>
              <a:rPr lang="hr-HR" sz="1200" b="0" i="1" strike="noStrike" spc="-1" dirty="0">
                <a:solidFill>
                  <a:srgbClr val="FF0000"/>
                </a:solidFill>
                <a:latin typeface="Times New Roman" panose="02020603050405020304" pitchFamily="18" charset="0"/>
                <a:ea typeface="Noto Sans CJK SC"/>
                <a:cs typeface="Times New Roman" panose="02020603050405020304" pitchFamily="18" charset="0"/>
              </a:rPr>
              <a:t>Phys. Med. Bio.</a:t>
            </a:r>
            <a:r>
              <a:rPr lang="nl-NL" sz="1200" b="0" i="1" strike="noStrike" spc="-1" dirty="0">
                <a:solidFill>
                  <a:srgbClr val="FF0000"/>
                </a:solidFill>
                <a:latin typeface="Times New Roman" panose="02020603050405020304" pitchFamily="18" charset="0"/>
                <a:ea typeface="Noto Sans CJK SC"/>
                <a:cs typeface="Times New Roman" panose="02020603050405020304" pitchFamily="18" charset="0"/>
              </a:rPr>
              <a:t> 59 </a:t>
            </a:r>
            <a:r>
              <a:rPr lang="hr-HR" sz="1200" b="0" i="1" strike="noStrike" spc="-1" dirty="0">
                <a:solidFill>
                  <a:srgbClr val="FF0000"/>
                </a:solidFill>
                <a:latin typeface="Times New Roman" panose="02020603050405020304" pitchFamily="18" charset="0"/>
                <a:ea typeface="Noto Sans CJK SC"/>
                <a:cs typeface="Times New Roman" panose="02020603050405020304" pitchFamily="18" charset="0"/>
              </a:rPr>
              <a:t>(</a:t>
            </a:r>
            <a:r>
              <a:rPr lang="nl-NL" sz="1200" b="0" i="1" strike="noStrike" spc="-1" dirty="0">
                <a:solidFill>
                  <a:srgbClr val="FF0000"/>
                </a:solidFill>
                <a:latin typeface="Times New Roman" panose="02020603050405020304" pitchFamily="18" charset="0"/>
                <a:ea typeface="Noto Sans CJK SC"/>
                <a:cs typeface="Times New Roman" panose="02020603050405020304" pitchFamily="18" charset="0"/>
              </a:rPr>
              <a:t>2014</a:t>
            </a:r>
            <a:r>
              <a:rPr lang="hr-HR" sz="1200" b="0" i="1" strike="noStrike" spc="-1" dirty="0">
                <a:solidFill>
                  <a:srgbClr val="FF0000"/>
                </a:solidFill>
                <a:latin typeface="Times New Roman" panose="02020603050405020304" pitchFamily="18" charset="0"/>
                <a:ea typeface="Noto Sans CJK SC"/>
                <a:cs typeface="Times New Roman" panose="02020603050405020304" pitchFamily="18" charset="0"/>
              </a:rPr>
              <a:t>)</a:t>
            </a:r>
            <a:r>
              <a:rPr lang="nl-NL" sz="1200" b="0" i="1" strike="noStrike" spc="-1" dirty="0">
                <a:solidFill>
                  <a:srgbClr val="FF0000"/>
                </a:solidFill>
                <a:latin typeface="Times New Roman" panose="02020603050405020304" pitchFamily="18" charset="0"/>
                <a:ea typeface="Noto Sans CJK SC"/>
                <a:cs typeface="Times New Roman" panose="02020603050405020304" pitchFamily="18" charset="0"/>
              </a:rPr>
              <a:t> 7587</a:t>
            </a:r>
            <a:r>
              <a:rPr lang="hr-HR" sz="1200" b="0" i="1" strike="noStrike" spc="-1" dirty="0">
                <a:solidFill>
                  <a:srgbClr val="FF0000"/>
                </a:solidFill>
                <a:latin typeface="Times New Roman" panose="02020603050405020304" pitchFamily="18" charset="0"/>
                <a:ea typeface="Noto Sans CJK SC"/>
                <a:cs typeface="Times New Roman" panose="02020603050405020304" pitchFamily="18" charset="0"/>
              </a:rPr>
              <a:t>, </a:t>
            </a:r>
            <a:r>
              <a:rPr lang="en-US" sz="1200" b="0" i="1" strike="noStrike" spc="-1" dirty="0">
                <a:solidFill>
                  <a:srgbClr val="FF0000"/>
                </a:solidFill>
                <a:latin typeface="Times New Roman" panose="02020603050405020304" pitchFamily="18" charset="0"/>
                <a:ea typeface="Noto Sans CJK SC"/>
                <a:cs typeface="Times New Roman" panose="02020603050405020304" pitchFamily="18" charset="0"/>
              </a:rPr>
              <a:t>M. Toghyani et. </a:t>
            </a:r>
            <a:r>
              <a:rPr lang="en-US" sz="1200" i="1" spc="-1" dirty="0">
                <a:solidFill>
                  <a:srgbClr val="FF0000"/>
                </a:solidFill>
                <a:latin typeface="Times New Roman" panose="02020603050405020304" pitchFamily="18" charset="0"/>
                <a:ea typeface="Noto Sans CJK SC"/>
                <a:cs typeface="Times New Roman" panose="02020603050405020304" pitchFamily="18" charset="0"/>
              </a:rPr>
              <a:t>a</a:t>
            </a:r>
            <a:r>
              <a:rPr lang="en-US" sz="1200" b="0" i="1" strike="noStrike" spc="-1" dirty="0">
                <a:solidFill>
                  <a:srgbClr val="FF0000"/>
                </a:solidFill>
                <a:latin typeface="Times New Roman" panose="02020603050405020304" pitchFamily="18" charset="0"/>
                <a:ea typeface="Noto Sans CJK SC"/>
                <a:cs typeface="Times New Roman" panose="02020603050405020304" pitchFamily="18" charset="0"/>
              </a:rPr>
              <a:t>l., </a:t>
            </a:r>
            <a:r>
              <a:rPr lang="hr-HR" sz="1200" b="0" i="1" strike="noStrike" spc="-1" dirty="0">
                <a:solidFill>
                  <a:srgbClr val="FF0000"/>
                </a:solidFill>
                <a:latin typeface="Times New Roman" panose="02020603050405020304" pitchFamily="18" charset="0"/>
                <a:ea typeface="Noto Sans CJK SC"/>
                <a:cs typeface="Times New Roman" panose="02020603050405020304" pitchFamily="18" charset="0"/>
              </a:rPr>
              <a:t>Phys. Med. Bio. </a:t>
            </a:r>
            <a:r>
              <a:rPr lang="en-US" sz="1200" b="0" i="1" strike="noStrike" spc="-1" dirty="0">
                <a:solidFill>
                  <a:srgbClr val="FF0000"/>
                </a:solidFill>
                <a:latin typeface="Times New Roman" panose="02020603050405020304" pitchFamily="18" charset="0"/>
                <a:ea typeface="Noto Sans CJK SC"/>
                <a:cs typeface="Times New Roman" panose="02020603050405020304" pitchFamily="18" charset="0"/>
              </a:rPr>
              <a:t>61</a:t>
            </a:r>
            <a:r>
              <a:rPr lang="hr-HR" sz="1200" b="0" i="1" strike="noStrike" spc="-1" dirty="0">
                <a:solidFill>
                  <a:srgbClr val="FF0000"/>
                </a:solidFill>
                <a:latin typeface="Times New Roman" panose="02020603050405020304" pitchFamily="18" charset="0"/>
                <a:ea typeface="Noto Sans CJK SC"/>
                <a:cs typeface="Times New Roman" panose="02020603050405020304" pitchFamily="18" charset="0"/>
              </a:rPr>
              <a:t> (</a:t>
            </a:r>
            <a:r>
              <a:rPr lang="en-US" sz="1200" b="0" i="1" strike="noStrike" spc="-1" dirty="0">
                <a:solidFill>
                  <a:srgbClr val="FF0000"/>
                </a:solidFill>
                <a:latin typeface="Times New Roman" panose="02020603050405020304" pitchFamily="18" charset="0"/>
                <a:ea typeface="Noto Sans CJK SC"/>
                <a:cs typeface="Times New Roman" panose="02020603050405020304" pitchFamily="18" charset="0"/>
              </a:rPr>
              <a:t>2016</a:t>
            </a:r>
            <a:r>
              <a:rPr lang="hr-HR" sz="1200" b="0" i="1" strike="noStrike" spc="-1" dirty="0">
                <a:solidFill>
                  <a:srgbClr val="FF0000"/>
                </a:solidFill>
                <a:latin typeface="Times New Roman" panose="02020603050405020304" pitchFamily="18" charset="0"/>
                <a:ea typeface="Noto Sans CJK SC"/>
                <a:cs typeface="Times New Roman" panose="02020603050405020304" pitchFamily="18" charset="0"/>
              </a:rPr>
              <a:t>)</a:t>
            </a:r>
            <a:r>
              <a:rPr lang="en-US" sz="1200" b="0" i="1" strike="noStrike" spc="-1" dirty="0">
                <a:solidFill>
                  <a:srgbClr val="FF0000"/>
                </a:solidFill>
                <a:latin typeface="Times New Roman" panose="02020603050405020304" pitchFamily="18" charset="0"/>
                <a:ea typeface="Noto Sans CJK SC"/>
                <a:cs typeface="Times New Roman" panose="02020603050405020304" pitchFamily="18" charset="0"/>
              </a:rPr>
              <a:t> 5803</a:t>
            </a:r>
            <a:r>
              <a:rPr lang="hr-HR" sz="1200" b="0" i="1" strike="noStrike" spc="-1" dirty="0">
                <a:solidFill>
                  <a:srgbClr val="FF0000"/>
                </a:solidFill>
                <a:latin typeface="Times New Roman" panose="02020603050405020304" pitchFamily="18" charset="0"/>
                <a:ea typeface="Noto Sans CJK SC"/>
                <a:cs typeface="Times New Roman" panose="02020603050405020304" pitchFamily="18" charset="0"/>
              </a:rPr>
              <a:t>, </a:t>
            </a:r>
            <a:r>
              <a:rPr lang="en-GB" sz="1200" b="0" i="1" strike="noStrike" spc="-1" dirty="0">
                <a:solidFill>
                  <a:srgbClr val="FF0000"/>
                </a:solidFill>
                <a:latin typeface="Times New Roman" panose="02020603050405020304" pitchFamily="18" charset="0"/>
                <a:ea typeface="Noto Sans CJK SC"/>
                <a:cs typeface="Times New Roman" panose="02020603050405020304" pitchFamily="18" charset="0"/>
              </a:rPr>
              <a:t>D. Watts et. </a:t>
            </a:r>
            <a:r>
              <a:rPr lang="en-GB" sz="1200" i="1" spc="-1" dirty="0">
                <a:solidFill>
                  <a:srgbClr val="FF0000"/>
                </a:solidFill>
                <a:latin typeface="Times New Roman" panose="02020603050405020304" pitchFamily="18" charset="0"/>
                <a:ea typeface="Noto Sans CJK SC"/>
                <a:cs typeface="Times New Roman" panose="02020603050405020304" pitchFamily="18" charset="0"/>
              </a:rPr>
              <a:t>a</a:t>
            </a:r>
            <a:r>
              <a:rPr lang="en-GB" sz="1200" b="0" i="1" strike="noStrike" spc="-1" dirty="0">
                <a:solidFill>
                  <a:srgbClr val="FF0000"/>
                </a:solidFill>
                <a:latin typeface="Times New Roman" panose="02020603050405020304" pitchFamily="18" charset="0"/>
                <a:ea typeface="Noto Sans CJK SC"/>
                <a:cs typeface="Times New Roman" panose="02020603050405020304" pitchFamily="18" charset="0"/>
              </a:rPr>
              <a:t>l., </a:t>
            </a:r>
            <a:r>
              <a:rPr lang="fr-FR" sz="1200" b="0" i="1" strike="noStrike" spc="-1" dirty="0">
                <a:solidFill>
                  <a:srgbClr val="FF0000"/>
                </a:solidFill>
                <a:latin typeface="Times New Roman" panose="02020603050405020304" pitchFamily="18" charset="0"/>
                <a:ea typeface="Noto Sans CJK SC"/>
                <a:cs typeface="Times New Roman" panose="02020603050405020304" pitchFamily="18" charset="0"/>
              </a:rPr>
              <a:t>Nat. Commun. </a:t>
            </a:r>
            <a:r>
              <a:rPr lang="hr-HR" sz="1200" b="0" i="1" strike="noStrike" spc="-1" dirty="0">
                <a:solidFill>
                  <a:srgbClr val="FF0000"/>
                </a:solidFill>
                <a:latin typeface="Times New Roman" panose="02020603050405020304" pitchFamily="18" charset="0"/>
                <a:ea typeface="Noto Sans CJK SC"/>
                <a:cs typeface="Times New Roman" panose="02020603050405020304" pitchFamily="18" charset="0"/>
              </a:rPr>
              <a:t>12 (</a:t>
            </a:r>
            <a:r>
              <a:rPr lang="fr-FR" sz="1200" b="0" i="1" strike="noStrike" spc="-1" dirty="0">
                <a:solidFill>
                  <a:srgbClr val="FF0000"/>
                </a:solidFill>
                <a:latin typeface="Times New Roman" panose="02020603050405020304" pitchFamily="18" charset="0"/>
                <a:ea typeface="Noto Sans CJK SC"/>
                <a:cs typeface="Times New Roman" panose="02020603050405020304" pitchFamily="18" charset="0"/>
              </a:rPr>
              <a:t>2021</a:t>
            </a:r>
            <a:r>
              <a:rPr lang="hr-HR" sz="1200" b="0" i="1" strike="noStrike" spc="-1" dirty="0">
                <a:solidFill>
                  <a:srgbClr val="FF0000"/>
                </a:solidFill>
                <a:latin typeface="Times New Roman" panose="02020603050405020304" pitchFamily="18" charset="0"/>
                <a:ea typeface="Noto Sans CJK SC"/>
                <a:cs typeface="Times New Roman" panose="02020603050405020304" pitchFamily="18" charset="0"/>
              </a:rPr>
              <a:t>)</a:t>
            </a:r>
            <a:r>
              <a:rPr lang="fr-FR" sz="1200" b="0" i="1" strike="noStrike" spc="-1" dirty="0">
                <a:solidFill>
                  <a:srgbClr val="FF0000"/>
                </a:solidFill>
                <a:latin typeface="Times New Roman" panose="02020603050405020304" pitchFamily="18" charset="0"/>
                <a:ea typeface="Noto Sans CJK SC"/>
                <a:cs typeface="Times New Roman" panose="02020603050405020304" pitchFamily="18" charset="0"/>
              </a:rPr>
              <a:t> 2646</a:t>
            </a:r>
            <a:r>
              <a:rPr lang="en-US" sz="1200" b="0" strike="noStrike" spc="-1" dirty="0">
                <a:solidFill>
                  <a:srgbClr val="FF0000"/>
                </a:solidFill>
                <a:latin typeface="Times New Roman" panose="02020603050405020304" pitchFamily="18" charset="0"/>
                <a:ea typeface="Noto Sans CJK SC"/>
                <a:cs typeface="Times New Roman" panose="02020603050405020304" pitchFamily="18" charset="0"/>
              </a:rPr>
              <a:t>]</a:t>
            </a:r>
            <a:endParaRPr lang="en-GB" sz="12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5"/>
                                        </p:tgtEl>
                                        <p:attrNameLst>
                                          <p:attrName>style.visibility</p:attrName>
                                        </p:attrNameLst>
                                      </p:cBhvr>
                                      <p:to>
                                        <p:strVal val="visible"/>
                                      </p:to>
                                    </p:set>
                                    <p:anim calcmode="lin" valueType="num">
                                      <p:cBhvr additive="base">
                                        <p:cTn id="17" dur="500" fill="hold"/>
                                        <p:tgtEl>
                                          <p:spTgt spid="95"/>
                                        </p:tgtEl>
                                        <p:attrNameLst>
                                          <p:attrName>ppt_x</p:attrName>
                                        </p:attrNameLst>
                                      </p:cBhvr>
                                      <p:tavLst>
                                        <p:tav tm="0">
                                          <p:val>
                                            <p:strVal val="#ppt_x"/>
                                          </p:val>
                                        </p:tav>
                                        <p:tav tm="100000">
                                          <p:val>
                                            <p:strVal val="#ppt_x"/>
                                          </p:val>
                                        </p:tav>
                                      </p:tavLst>
                                    </p:anim>
                                    <p:anim calcmode="lin" valueType="num">
                                      <p:cBhvr additive="base">
                                        <p:cTn id="18" dur="500" fill="hold"/>
                                        <p:tgtEl>
                                          <p:spTgt spid="9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7"/>
                                        </p:tgtEl>
                                        <p:attrNameLst>
                                          <p:attrName>style.visibility</p:attrName>
                                        </p:attrNameLst>
                                      </p:cBhvr>
                                      <p:to>
                                        <p:strVal val="visible"/>
                                      </p:to>
                                    </p:set>
                                    <p:anim calcmode="lin" valueType="num">
                                      <p:cBhvr additive="base">
                                        <p:cTn id="25" dur="500" fill="hold"/>
                                        <p:tgtEl>
                                          <p:spTgt spid="97"/>
                                        </p:tgtEl>
                                        <p:attrNameLst>
                                          <p:attrName>ppt_x</p:attrName>
                                        </p:attrNameLst>
                                      </p:cBhvr>
                                      <p:tavLst>
                                        <p:tav tm="0">
                                          <p:val>
                                            <p:strVal val="#ppt_x"/>
                                          </p:val>
                                        </p:tav>
                                        <p:tav tm="100000">
                                          <p:val>
                                            <p:strVal val="#ppt_x"/>
                                          </p:val>
                                        </p:tav>
                                      </p:tavLst>
                                    </p:anim>
                                    <p:anim calcmode="lin" valueType="num">
                                      <p:cBhvr additive="base">
                                        <p:cTn id="26"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7" grpId="0" animBg="1"/>
      <p:bldP spid="17" grpId="0"/>
      <p:bldP spid="21"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3E7FA-EB31-6152-58B1-3FA170512BF8}"/>
              </a:ext>
            </a:extLst>
          </p:cNvPr>
          <p:cNvSpPr>
            <a:spLocks noGrp="1"/>
          </p:cNvSpPr>
          <p:nvPr>
            <p:ph sz="quarter" idx="1"/>
          </p:nvPr>
        </p:nvSpPr>
        <p:spPr>
          <a:xfrm>
            <a:off x="1766514" y="1239307"/>
            <a:ext cx="6739134" cy="3879958"/>
          </a:xfrm>
        </p:spPr>
        <p:txBody>
          <a:bodyPr>
            <a:normAutofit fontScale="92500" lnSpcReduction="10000"/>
          </a:bodyPr>
          <a:lstStyle/>
          <a:p>
            <a:r>
              <a:rPr lang="hr-HR" sz="1654" dirty="0"/>
              <a:t>Event </a:t>
            </a:r>
            <a:r>
              <a:rPr lang="hr-HR" sz="1654" dirty="0" err="1"/>
              <a:t>topology</a:t>
            </a:r>
            <a:r>
              <a:rPr lang="hr-HR" sz="1654" dirty="0"/>
              <a:t> </a:t>
            </a:r>
            <a:r>
              <a:rPr lang="hr-HR" sz="1654" dirty="0" err="1"/>
              <a:t>helps</a:t>
            </a:r>
            <a:r>
              <a:rPr lang="hr-HR" sz="1654" dirty="0"/>
              <a:t>: </a:t>
            </a:r>
            <a:r>
              <a:rPr lang="hr-HR" sz="1654" dirty="0" err="1"/>
              <a:t>events</a:t>
            </a:r>
            <a:r>
              <a:rPr lang="hr-HR" sz="1654" dirty="0"/>
              <a:t> </a:t>
            </a:r>
            <a:r>
              <a:rPr lang="hr-HR" sz="1654" dirty="0" err="1"/>
              <a:t>with</a:t>
            </a:r>
            <a:r>
              <a:rPr lang="hr-HR" sz="1654" dirty="0"/>
              <a:t> </a:t>
            </a:r>
            <a:r>
              <a:rPr lang="hr-HR" sz="1654" dirty="0" err="1"/>
              <a:t>larger</a:t>
            </a:r>
            <a:r>
              <a:rPr lang="hr-HR" sz="1654" dirty="0"/>
              <a:t> </a:t>
            </a:r>
            <a:r>
              <a:rPr lang="hr-HR" sz="1654" dirty="0" err="1"/>
              <a:t>inter-pixel</a:t>
            </a:r>
            <a:r>
              <a:rPr lang="hr-HR" sz="1654" dirty="0"/>
              <a:t> </a:t>
            </a:r>
            <a:r>
              <a:rPr lang="hr-HR" sz="1654" dirty="0" err="1"/>
              <a:t>distances</a:t>
            </a:r>
            <a:r>
              <a:rPr lang="hr-HR" sz="1654" dirty="0"/>
              <a:t> </a:t>
            </a:r>
            <a:r>
              <a:rPr lang="hr-HR" sz="1654" b="1" i="1" dirty="0"/>
              <a:t>d </a:t>
            </a:r>
            <a:r>
              <a:rPr lang="hr-HR" sz="1654" dirty="0" err="1"/>
              <a:t>have</a:t>
            </a:r>
            <a:r>
              <a:rPr lang="hr-HR" sz="1654" dirty="0"/>
              <a:t> a </a:t>
            </a:r>
            <a:r>
              <a:rPr lang="hr-HR" sz="1654" dirty="0" err="1"/>
              <a:t>higher</a:t>
            </a:r>
            <a:r>
              <a:rPr lang="hr-HR" sz="1654" dirty="0"/>
              <a:t> </a:t>
            </a:r>
            <a:r>
              <a:rPr lang="hr-HR" sz="1654" dirty="0" err="1"/>
              <a:t>fraction</a:t>
            </a:r>
            <a:r>
              <a:rPr lang="hr-HR" sz="1654" dirty="0"/>
              <a:t> </a:t>
            </a:r>
            <a:r>
              <a:rPr lang="hr-HR" sz="1654" dirty="0" err="1"/>
              <a:t>of</a:t>
            </a:r>
            <a:r>
              <a:rPr lang="hr-HR" sz="1654" dirty="0"/>
              <a:t> </a:t>
            </a:r>
            <a:r>
              <a:rPr lang="hr-HR" sz="1654" dirty="0" err="1"/>
              <a:t>correctly</a:t>
            </a:r>
            <a:r>
              <a:rPr lang="hr-HR" sz="1654" dirty="0"/>
              <a:t> </a:t>
            </a:r>
            <a:r>
              <a:rPr lang="hr-HR" sz="1654" dirty="0" err="1"/>
              <a:t>determined</a:t>
            </a:r>
            <a:r>
              <a:rPr lang="hr-HR" sz="1654" dirty="0"/>
              <a:t> </a:t>
            </a:r>
            <a:r>
              <a:rPr lang="hr-HR" sz="1654" dirty="0" err="1"/>
              <a:t>angles</a:t>
            </a:r>
            <a:endParaRPr lang="hr-HR" sz="1654" dirty="0"/>
          </a:p>
          <a:p>
            <a:endParaRPr lang="hr-HR" sz="1654" dirty="0"/>
          </a:p>
          <a:p>
            <a:endParaRPr lang="hr-HR" sz="1654" dirty="0"/>
          </a:p>
          <a:p>
            <a:endParaRPr lang="hr-HR" sz="1654" dirty="0"/>
          </a:p>
          <a:p>
            <a:endParaRPr lang="hr-HR" sz="1654" dirty="0"/>
          </a:p>
          <a:p>
            <a:endParaRPr lang="hr-HR" sz="1654" dirty="0"/>
          </a:p>
          <a:p>
            <a:endParaRPr lang="hr-HR" sz="1654" dirty="0"/>
          </a:p>
          <a:p>
            <a:endParaRPr lang="hr-HR" sz="1654" dirty="0"/>
          </a:p>
          <a:p>
            <a:r>
              <a:rPr lang="hr-HR" sz="1654" dirty="0" err="1"/>
              <a:t>Implication</a:t>
            </a:r>
            <a:r>
              <a:rPr lang="hr-HR" sz="1654" dirty="0"/>
              <a:t> on LOR </a:t>
            </a:r>
            <a:r>
              <a:rPr lang="hr-HR" sz="1654" dirty="0" err="1"/>
              <a:t>determination</a:t>
            </a:r>
            <a:r>
              <a:rPr lang="hr-HR" sz="1654" dirty="0"/>
              <a:t>:</a:t>
            </a:r>
          </a:p>
          <a:p>
            <a:pPr lvl="1"/>
            <a:r>
              <a:rPr lang="hr-HR" sz="1406" dirty="0"/>
              <a:t>30% </a:t>
            </a:r>
            <a:r>
              <a:rPr lang="hr-HR" sz="1406" dirty="0" err="1"/>
              <a:t>correct</a:t>
            </a:r>
            <a:r>
              <a:rPr lang="hr-HR" sz="1406" dirty="0"/>
              <a:t> </a:t>
            </a:r>
            <a:r>
              <a:rPr lang="hr-HR" sz="1406" dirty="0" err="1"/>
              <a:t>pixel</a:t>
            </a:r>
            <a:r>
              <a:rPr lang="hr-HR" sz="1406" dirty="0"/>
              <a:t> </a:t>
            </a:r>
            <a:r>
              <a:rPr lang="hr-HR" sz="1406" dirty="0" err="1"/>
              <a:t>in</a:t>
            </a:r>
            <a:r>
              <a:rPr lang="hr-HR" sz="1406" dirty="0"/>
              <a:t> </a:t>
            </a:r>
            <a:r>
              <a:rPr lang="hr-HR" sz="1406" dirty="0" err="1"/>
              <a:t>both</a:t>
            </a:r>
            <a:r>
              <a:rPr lang="hr-HR" sz="1406" dirty="0"/>
              <a:t> </a:t>
            </a:r>
            <a:r>
              <a:rPr lang="hr-HR" sz="1406" dirty="0" err="1"/>
              <a:t>modules</a:t>
            </a:r>
            <a:endParaRPr lang="hr-HR" sz="1406" dirty="0"/>
          </a:p>
          <a:p>
            <a:pPr lvl="1"/>
            <a:r>
              <a:rPr lang="hr-HR" sz="1406" dirty="0"/>
              <a:t>50% </a:t>
            </a:r>
            <a:r>
              <a:rPr lang="hr-HR" sz="1406" dirty="0" err="1"/>
              <a:t>correct</a:t>
            </a:r>
            <a:r>
              <a:rPr lang="hr-HR" sz="1406" dirty="0"/>
              <a:t> </a:t>
            </a:r>
            <a:r>
              <a:rPr lang="hr-HR" sz="1406" dirty="0" err="1"/>
              <a:t>pixel</a:t>
            </a:r>
            <a:r>
              <a:rPr lang="hr-HR" sz="1406" dirty="0"/>
              <a:t> </a:t>
            </a:r>
            <a:r>
              <a:rPr lang="hr-HR" sz="1406" dirty="0" err="1"/>
              <a:t>in</a:t>
            </a:r>
            <a:r>
              <a:rPr lang="hr-HR" sz="1406" dirty="0"/>
              <a:t> </a:t>
            </a:r>
            <a:r>
              <a:rPr lang="hr-HR" sz="1406" dirty="0" err="1"/>
              <a:t>only</a:t>
            </a:r>
            <a:r>
              <a:rPr lang="hr-HR" sz="1406" dirty="0"/>
              <a:t> one module</a:t>
            </a:r>
          </a:p>
          <a:p>
            <a:pPr lvl="1"/>
            <a:r>
              <a:rPr lang="hr-HR" sz="1406" dirty="0"/>
              <a:t>20% </a:t>
            </a:r>
            <a:r>
              <a:rPr lang="hr-HR" sz="1406" dirty="0" err="1"/>
              <a:t>incorrect</a:t>
            </a:r>
            <a:r>
              <a:rPr lang="hr-HR" sz="1406" dirty="0"/>
              <a:t> LOR</a:t>
            </a:r>
            <a:br>
              <a:rPr lang="hr-HR" sz="1406" dirty="0"/>
            </a:br>
            <a:endParaRPr lang="hr-HR" sz="1406" dirty="0"/>
          </a:p>
          <a:p>
            <a:endParaRPr lang="hr-HR" sz="1654" dirty="0"/>
          </a:p>
        </p:txBody>
      </p:sp>
      <p:sp>
        <p:nvSpPr>
          <p:cNvPr id="2" name="Title 1">
            <a:extLst>
              <a:ext uri="{FF2B5EF4-FFF2-40B4-BE49-F238E27FC236}">
                <a16:creationId xmlns:a16="http://schemas.microsoft.com/office/drawing/2014/main" id="{6B2DBCEC-E507-17F0-C076-435A6600945F}"/>
              </a:ext>
            </a:extLst>
          </p:cNvPr>
          <p:cNvSpPr>
            <a:spLocks noGrp="1"/>
          </p:cNvSpPr>
          <p:nvPr>
            <p:ph type="title"/>
          </p:nvPr>
        </p:nvSpPr>
        <p:spPr/>
        <p:txBody>
          <a:bodyPr/>
          <a:lstStyle/>
          <a:p>
            <a:r>
              <a:rPr lang="hr-HR" dirty="0" err="1"/>
              <a:t>The</a:t>
            </a:r>
            <a:r>
              <a:rPr lang="hr-HR" dirty="0"/>
              <a:t> „</a:t>
            </a:r>
            <a:r>
              <a:rPr lang="hr-HR" dirty="0">
                <a:latin typeface="Symbol" panose="05050102010706020507" pitchFamily="18" charset="2"/>
              </a:rPr>
              <a:t>q-</a:t>
            </a:r>
            <a:r>
              <a:rPr lang="hr-HR" dirty="0" err="1"/>
              <a:t>ambiguity</a:t>
            </a:r>
            <a:r>
              <a:rPr lang="hr-HR" dirty="0"/>
              <a:t>”</a:t>
            </a:r>
          </a:p>
        </p:txBody>
      </p:sp>
      <p:pic>
        <p:nvPicPr>
          <p:cNvPr id="11" name="Picture 10">
            <a:extLst>
              <a:ext uri="{FF2B5EF4-FFF2-40B4-BE49-F238E27FC236}">
                <a16:creationId xmlns:a16="http://schemas.microsoft.com/office/drawing/2014/main" id="{674E8240-658E-896C-DB72-023CF04345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5844" y="2137780"/>
            <a:ext cx="5840475" cy="1529818"/>
          </a:xfrm>
          <a:prstGeom prst="rect">
            <a:avLst/>
          </a:prstGeom>
        </p:spPr>
      </p:pic>
      <p:sp>
        <p:nvSpPr>
          <p:cNvPr id="12" name="TextBox 11">
            <a:extLst>
              <a:ext uri="{FF2B5EF4-FFF2-40B4-BE49-F238E27FC236}">
                <a16:creationId xmlns:a16="http://schemas.microsoft.com/office/drawing/2014/main" id="{52F347CA-4FC3-AF50-2783-6E4EA4AB86F8}"/>
              </a:ext>
            </a:extLst>
          </p:cNvPr>
          <p:cNvSpPr txBox="1"/>
          <p:nvPr/>
        </p:nvSpPr>
        <p:spPr>
          <a:xfrm>
            <a:off x="1972716" y="1666804"/>
            <a:ext cx="6532932" cy="550279"/>
          </a:xfrm>
          <a:prstGeom prst="rect">
            <a:avLst/>
          </a:prstGeom>
          <a:noFill/>
        </p:spPr>
        <p:txBody>
          <a:bodyPr wrap="square" rtlCol="0">
            <a:spAutoFit/>
          </a:bodyPr>
          <a:lstStyle/>
          <a:p>
            <a:r>
              <a:rPr lang="hr-HR" sz="1488" dirty="0"/>
              <a:t>Table: </a:t>
            </a:r>
            <a:r>
              <a:rPr lang="hr-HR" sz="1488" dirty="0" err="1"/>
              <a:t>the</a:t>
            </a:r>
            <a:r>
              <a:rPr lang="hr-HR" sz="1488" dirty="0"/>
              <a:t> </a:t>
            </a:r>
            <a:r>
              <a:rPr lang="hr-HR" sz="1488" dirty="0" err="1"/>
              <a:t>fraction</a:t>
            </a:r>
            <a:r>
              <a:rPr lang="hr-HR" sz="1488" dirty="0"/>
              <a:t> </a:t>
            </a:r>
            <a:r>
              <a:rPr lang="hr-HR" sz="1488" dirty="0" err="1"/>
              <a:t>of</a:t>
            </a:r>
            <a:r>
              <a:rPr lang="hr-HR" sz="1488" dirty="0"/>
              <a:t> </a:t>
            </a:r>
            <a:r>
              <a:rPr lang="hr-HR" sz="1488" dirty="0" err="1"/>
              <a:t>correctly</a:t>
            </a:r>
            <a:r>
              <a:rPr lang="hr-HR" sz="1488" dirty="0"/>
              <a:t> </a:t>
            </a:r>
            <a:r>
              <a:rPr lang="hr-HR" sz="1488" dirty="0" err="1"/>
              <a:t>determined</a:t>
            </a:r>
            <a:r>
              <a:rPr lang="hr-HR" sz="1488" dirty="0"/>
              <a:t> </a:t>
            </a:r>
            <a:r>
              <a:rPr lang="hr-HR" sz="1488" dirty="0">
                <a:latin typeface="Symbol" panose="05050102010706020507" pitchFamily="18" charset="2"/>
              </a:rPr>
              <a:t>q</a:t>
            </a:r>
            <a:r>
              <a:rPr lang="hr-HR" sz="1488" dirty="0"/>
              <a:t> </a:t>
            </a:r>
            <a:r>
              <a:rPr lang="hr-HR" sz="1488" dirty="0" err="1"/>
              <a:t>in</a:t>
            </a:r>
            <a:r>
              <a:rPr lang="hr-HR" sz="1488" dirty="0"/>
              <a:t> GAGG, </a:t>
            </a:r>
            <a:r>
              <a:rPr lang="hr-HR" sz="1488" dirty="0" err="1"/>
              <a:t>assuming</a:t>
            </a:r>
            <a:r>
              <a:rPr lang="hr-HR" sz="1488" dirty="0"/>
              <a:t> </a:t>
            </a:r>
            <a:r>
              <a:rPr lang="hr-HR" sz="1488" dirty="0" err="1"/>
              <a:t>forward</a:t>
            </a:r>
            <a:r>
              <a:rPr lang="hr-HR" sz="1488" dirty="0"/>
              <a:t> </a:t>
            </a:r>
            <a:r>
              <a:rPr lang="hr-HR" sz="1488" dirty="0" err="1"/>
              <a:t>scattering</a:t>
            </a:r>
            <a:endParaRPr lang="hr-HR" sz="1488" dirty="0"/>
          </a:p>
        </p:txBody>
      </p:sp>
      <p:sp>
        <p:nvSpPr>
          <p:cNvPr id="20" name="TextBox 19">
            <a:extLst>
              <a:ext uri="{FF2B5EF4-FFF2-40B4-BE49-F238E27FC236}">
                <a16:creationId xmlns:a16="http://schemas.microsoft.com/office/drawing/2014/main" id="{6E3121F9-90DC-1976-B74F-2A9D4F7681A0}"/>
              </a:ext>
            </a:extLst>
          </p:cNvPr>
          <p:cNvSpPr txBox="1"/>
          <p:nvPr/>
        </p:nvSpPr>
        <p:spPr>
          <a:xfrm>
            <a:off x="4533899" y="3582634"/>
            <a:ext cx="3817355" cy="270523"/>
          </a:xfrm>
          <a:prstGeom prst="rect">
            <a:avLst/>
          </a:prstGeom>
          <a:noFill/>
        </p:spPr>
        <p:txBody>
          <a:bodyPr wrap="square">
            <a:spAutoFit/>
          </a:bodyPr>
          <a:lstStyle/>
          <a:p>
            <a:r>
              <a:rPr lang="hr-HR" sz="1158" i="1" dirty="0">
                <a:solidFill>
                  <a:srgbClr val="C00000"/>
                </a:solidFill>
                <a:latin typeface="Arial" panose="020B0604020202020204" pitchFamily="34" charset="0"/>
                <a:cs typeface="Arial" panose="020B0604020202020204" pitchFamily="34" charset="0"/>
              </a:rPr>
              <a:t>[A. M. </a:t>
            </a:r>
            <a:r>
              <a:rPr lang="hr-HR" sz="1158" i="1" dirty="0" err="1">
                <a:solidFill>
                  <a:srgbClr val="C00000"/>
                </a:solidFill>
                <a:latin typeface="Arial" panose="020B0604020202020204" pitchFamily="34" charset="0"/>
                <a:cs typeface="Arial" panose="020B0604020202020204" pitchFamily="34" charset="0"/>
              </a:rPr>
              <a:t>Kožuljević</a:t>
            </a:r>
            <a:r>
              <a:rPr lang="hr-HR" sz="1158" i="1" dirty="0">
                <a:solidFill>
                  <a:srgbClr val="C00000"/>
                </a:solidFill>
                <a:latin typeface="Arial" panose="020B0604020202020204" pitchFamily="34" charset="0"/>
                <a:cs typeface="Arial" panose="020B0604020202020204" pitchFamily="34" charset="0"/>
              </a:rPr>
              <a:t> </a:t>
            </a:r>
            <a:r>
              <a:rPr lang="hr-HR" sz="1158" i="1" dirty="0" err="1">
                <a:solidFill>
                  <a:srgbClr val="C00000"/>
                </a:solidFill>
                <a:latin typeface="Arial" panose="020B0604020202020204" pitchFamily="34" charset="0"/>
                <a:cs typeface="Arial" panose="020B0604020202020204" pitchFamily="34" charset="0"/>
              </a:rPr>
              <a:t>et</a:t>
            </a:r>
            <a:r>
              <a:rPr lang="hr-HR" sz="1158" i="1" dirty="0">
                <a:solidFill>
                  <a:srgbClr val="C00000"/>
                </a:solidFill>
                <a:latin typeface="Arial" panose="020B0604020202020204" pitchFamily="34" charset="0"/>
                <a:cs typeface="Arial" panose="020B0604020202020204" pitchFamily="34" charset="0"/>
              </a:rPr>
              <a:t>. </a:t>
            </a:r>
            <a:r>
              <a:rPr lang="hr-HR" sz="1158" i="1" dirty="0" err="1">
                <a:solidFill>
                  <a:srgbClr val="C00000"/>
                </a:solidFill>
                <a:latin typeface="Arial" panose="020B0604020202020204" pitchFamily="34" charset="0"/>
                <a:cs typeface="Arial" panose="020B0604020202020204" pitchFamily="34" charset="0"/>
              </a:rPr>
              <a:t>al</a:t>
            </a:r>
            <a:r>
              <a:rPr lang="hr-HR" sz="1158" i="1" dirty="0">
                <a:solidFill>
                  <a:srgbClr val="C00000"/>
                </a:solidFill>
                <a:latin typeface="Arial" panose="020B0604020202020204" pitchFamily="34" charset="0"/>
                <a:cs typeface="Arial" panose="020B0604020202020204" pitchFamily="34" charset="0"/>
              </a:rPr>
              <a:t>., </a:t>
            </a:r>
            <a:r>
              <a:rPr lang="hr-HR" sz="1158" i="1" dirty="0" err="1">
                <a:solidFill>
                  <a:srgbClr val="C00000"/>
                </a:solidFill>
                <a:latin typeface="Arial" panose="020B0604020202020204" pitchFamily="34" charset="0"/>
                <a:cs typeface="Arial" panose="020B0604020202020204" pitchFamily="34" charset="0"/>
              </a:rPr>
              <a:t>Condensed</a:t>
            </a:r>
            <a:r>
              <a:rPr lang="hr-HR" sz="1158" i="1" dirty="0">
                <a:solidFill>
                  <a:srgbClr val="C00000"/>
                </a:solidFill>
                <a:latin typeface="Arial" panose="020B0604020202020204" pitchFamily="34" charset="0"/>
                <a:cs typeface="Arial" panose="020B0604020202020204" pitchFamily="34" charset="0"/>
              </a:rPr>
              <a:t> </a:t>
            </a:r>
            <a:r>
              <a:rPr lang="hr-HR" sz="1158" i="1" dirty="0" err="1">
                <a:solidFill>
                  <a:srgbClr val="C00000"/>
                </a:solidFill>
                <a:latin typeface="Arial" panose="020B0604020202020204" pitchFamily="34" charset="0"/>
                <a:cs typeface="Arial" panose="020B0604020202020204" pitchFamily="34" charset="0"/>
              </a:rPr>
              <a:t>Matter</a:t>
            </a:r>
            <a:r>
              <a:rPr lang="hr-HR" sz="1158" i="1" dirty="0">
                <a:solidFill>
                  <a:srgbClr val="C00000"/>
                </a:solidFill>
                <a:latin typeface="Arial" panose="020B0604020202020204" pitchFamily="34" charset="0"/>
                <a:cs typeface="Arial" panose="020B0604020202020204" pitchFamily="34" charset="0"/>
              </a:rPr>
              <a:t> 2021, 6, 43]</a:t>
            </a:r>
          </a:p>
        </p:txBody>
      </p:sp>
      <p:sp>
        <p:nvSpPr>
          <p:cNvPr id="21" name="Rectangle 20">
            <a:extLst>
              <a:ext uri="{FF2B5EF4-FFF2-40B4-BE49-F238E27FC236}">
                <a16:creationId xmlns:a16="http://schemas.microsoft.com/office/drawing/2014/main" id="{71A1C04D-FD04-DFC1-3B12-F7237601B223}"/>
              </a:ext>
            </a:extLst>
          </p:cNvPr>
          <p:cNvSpPr/>
          <p:nvPr/>
        </p:nvSpPr>
        <p:spPr>
          <a:xfrm>
            <a:off x="6114280" y="4287280"/>
            <a:ext cx="627197" cy="189018"/>
          </a:xfrm>
          <a:prstGeom prst="rect">
            <a:avLst/>
          </a:prstGeom>
          <a:solidFill>
            <a:srgbClr val="EAF0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sz="1488"/>
          </a:p>
        </p:txBody>
      </p:sp>
      <p:sp>
        <p:nvSpPr>
          <p:cNvPr id="22" name="Rectangle 21">
            <a:extLst>
              <a:ext uri="{FF2B5EF4-FFF2-40B4-BE49-F238E27FC236}">
                <a16:creationId xmlns:a16="http://schemas.microsoft.com/office/drawing/2014/main" id="{119D514D-79D0-F424-E788-A397E21317BC}"/>
              </a:ext>
            </a:extLst>
          </p:cNvPr>
          <p:cNvSpPr/>
          <p:nvPr/>
        </p:nvSpPr>
        <p:spPr>
          <a:xfrm>
            <a:off x="6114280" y="4560855"/>
            <a:ext cx="627197" cy="189018"/>
          </a:xfrm>
          <a:prstGeom prst="rect">
            <a:avLst/>
          </a:prstGeom>
          <a:solidFill>
            <a:srgbClr val="EAF0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sz="1488"/>
          </a:p>
        </p:txBody>
      </p:sp>
      <p:grpSp>
        <p:nvGrpSpPr>
          <p:cNvPr id="25" name="Group 24">
            <a:extLst>
              <a:ext uri="{FF2B5EF4-FFF2-40B4-BE49-F238E27FC236}">
                <a16:creationId xmlns:a16="http://schemas.microsoft.com/office/drawing/2014/main" id="{D5741F8D-BA1B-EA5C-9659-A88D8042EB33}"/>
              </a:ext>
            </a:extLst>
          </p:cNvPr>
          <p:cNvGrpSpPr/>
          <p:nvPr/>
        </p:nvGrpSpPr>
        <p:grpSpPr>
          <a:xfrm>
            <a:off x="7878451" y="4287280"/>
            <a:ext cx="627197" cy="462593"/>
            <a:chOff x="8004464" y="5185064"/>
            <a:chExt cx="758536" cy="559463"/>
          </a:xfrm>
          <a:solidFill>
            <a:srgbClr val="EAF0F6"/>
          </a:solidFill>
        </p:grpSpPr>
        <p:sp>
          <p:nvSpPr>
            <p:cNvPr id="23" name="Rectangle 22">
              <a:extLst>
                <a:ext uri="{FF2B5EF4-FFF2-40B4-BE49-F238E27FC236}">
                  <a16:creationId xmlns:a16="http://schemas.microsoft.com/office/drawing/2014/main" id="{E7C87F4E-446F-7F4E-4115-3A980C1A633D}"/>
                </a:ext>
              </a:extLst>
            </p:cNvPr>
            <p:cNvSpPr/>
            <p:nvPr/>
          </p:nvSpPr>
          <p:spPr>
            <a:xfrm>
              <a:off x="8004464" y="5185064"/>
              <a:ext cx="758536" cy="2286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sz="1488"/>
            </a:p>
          </p:txBody>
        </p:sp>
        <p:sp>
          <p:nvSpPr>
            <p:cNvPr id="24" name="Rectangle 23">
              <a:extLst>
                <a:ext uri="{FF2B5EF4-FFF2-40B4-BE49-F238E27FC236}">
                  <a16:creationId xmlns:a16="http://schemas.microsoft.com/office/drawing/2014/main" id="{06737EDF-AA68-6339-AEE6-F09533B13BB9}"/>
                </a:ext>
              </a:extLst>
            </p:cNvPr>
            <p:cNvSpPr/>
            <p:nvPr/>
          </p:nvSpPr>
          <p:spPr>
            <a:xfrm>
              <a:off x="8004464" y="5515927"/>
              <a:ext cx="758536" cy="2286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sz="1488"/>
            </a:p>
          </p:txBody>
        </p:sp>
      </p:grpSp>
      <p:cxnSp>
        <p:nvCxnSpPr>
          <p:cNvPr id="27" name="Straight Connector 26">
            <a:extLst>
              <a:ext uri="{FF2B5EF4-FFF2-40B4-BE49-F238E27FC236}">
                <a16:creationId xmlns:a16="http://schemas.microsoft.com/office/drawing/2014/main" id="{F157DFCA-C518-D788-A90D-498222C04248}"/>
              </a:ext>
            </a:extLst>
          </p:cNvPr>
          <p:cNvCxnSpPr>
            <a:cxnSpLocks/>
            <a:stCxn id="21" idx="3"/>
            <a:endCxn id="24" idx="1"/>
          </p:cNvCxnSpPr>
          <p:nvPr/>
        </p:nvCxnSpPr>
        <p:spPr>
          <a:xfrm>
            <a:off x="6741477" y="4381789"/>
            <a:ext cx="1136974" cy="273575"/>
          </a:xfrm>
          <a:prstGeom prst="line">
            <a:avLst/>
          </a:prstGeom>
          <a:ln w="19050">
            <a:solidFill>
              <a:srgbClr val="0000FF"/>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00415893-4A4B-9A38-5A4A-834B7874D9BF}"/>
              </a:ext>
            </a:extLst>
          </p:cNvPr>
          <p:cNvCxnSpPr>
            <a:cxnSpLocks/>
            <a:stCxn id="22" idx="3"/>
          </p:cNvCxnSpPr>
          <p:nvPr/>
        </p:nvCxnSpPr>
        <p:spPr>
          <a:xfrm flipV="1">
            <a:off x="6741477" y="4381789"/>
            <a:ext cx="1136974" cy="273575"/>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6B3CB04B-4C63-F20C-EFF3-1B60C0FBC0E3}"/>
              </a:ext>
            </a:extLst>
          </p:cNvPr>
          <p:cNvCxnSpPr>
            <a:cxnSpLocks/>
          </p:cNvCxnSpPr>
          <p:nvPr/>
        </p:nvCxnSpPr>
        <p:spPr>
          <a:xfrm>
            <a:off x="6741477" y="4361796"/>
            <a:ext cx="1136974"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1F5FA4D1-7A4D-6FBF-3608-A1A45F5C230B}"/>
              </a:ext>
            </a:extLst>
          </p:cNvPr>
          <p:cNvCxnSpPr>
            <a:cxnSpLocks/>
          </p:cNvCxnSpPr>
          <p:nvPr/>
        </p:nvCxnSpPr>
        <p:spPr>
          <a:xfrm>
            <a:off x="6727158" y="4657739"/>
            <a:ext cx="1136974" cy="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39" name="TextBox 38">
            <a:extLst>
              <a:ext uri="{FF2B5EF4-FFF2-40B4-BE49-F238E27FC236}">
                <a16:creationId xmlns:a16="http://schemas.microsoft.com/office/drawing/2014/main" id="{55417E60-6A6F-6952-C9F6-0AAA81EE4E61}"/>
              </a:ext>
            </a:extLst>
          </p:cNvPr>
          <p:cNvSpPr txBox="1"/>
          <p:nvPr/>
        </p:nvSpPr>
        <p:spPr>
          <a:xfrm>
            <a:off x="7007821" y="4066411"/>
            <a:ext cx="575647" cy="550279"/>
          </a:xfrm>
          <a:prstGeom prst="rect">
            <a:avLst/>
          </a:prstGeom>
          <a:noFill/>
        </p:spPr>
        <p:txBody>
          <a:bodyPr wrap="square" rtlCol="0">
            <a:spAutoFit/>
          </a:bodyPr>
          <a:lstStyle/>
          <a:p>
            <a:r>
              <a:rPr lang="hr-HR" sz="1488" dirty="0" err="1"/>
              <a:t>LORs</a:t>
            </a:r>
            <a:endParaRPr lang="hr-HR" sz="1488" dirty="0"/>
          </a:p>
        </p:txBody>
      </p:sp>
      <p:grpSp>
        <p:nvGrpSpPr>
          <p:cNvPr id="26" name="Group 13">
            <a:extLst>
              <a:ext uri="{FF2B5EF4-FFF2-40B4-BE49-F238E27FC236}">
                <a16:creationId xmlns:a16="http://schemas.microsoft.com/office/drawing/2014/main" id="{601F9005-DAC0-EDC1-30FF-4F5F56E3771F}"/>
              </a:ext>
            </a:extLst>
          </p:cNvPr>
          <p:cNvGrpSpPr/>
          <p:nvPr/>
        </p:nvGrpSpPr>
        <p:grpSpPr>
          <a:xfrm>
            <a:off x="2339" y="5368869"/>
            <a:ext cx="10146960" cy="424440"/>
            <a:chOff x="0" y="5392440"/>
            <a:chExt cx="10146960" cy="424440"/>
          </a:xfrm>
        </p:grpSpPr>
        <p:sp>
          <p:nvSpPr>
            <p:cNvPr id="28" name="CustomShape 14">
              <a:extLst>
                <a:ext uri="{FF2B5EF4-FFF2-40B4-BE49-F238E27FC236}">
                  <a16:creationId xmlns:a16="http://schemas.microsoft.com/office/drawing/2014/main" id="{31A0157A-9B70-009A-C79B-63F8FFF99193}"/>
                </a:ext>
              </a:extLst>
            </p:cNvPr>
            <p:cNvSpPr/>
            <p:nvPr/>
          </p:nvSpPr>
          <p:spPr>
            <a:xfrm>
              <a:off x="0" y="5491080"/>
              <a:ext cx="10074600" cy="207000"/>
            </a:xfrm>
            <a:prstGeom prst="rect">
              <a:avLst/>
            </a:prstGeom>
            <a:solidFill>
              <a:srgbClr val="9FA8DA"/>
            </a:solid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800" b="0" strike="noStrike" spc="-1" dirty="0">
                  <a:solidFill>
                    <a:srgbClr val="000000"/>
                  </a:solidFill>
                  <a:latin typeface="Arial"/>
                  <a:ea typeface="DejaVu Sans"/>
                </a:rPr>
                <a:t>4</a:t>
              </a:r>
              <a:r>
                <a:rPr lang="en-US" sz="800" spc="-1" baseline="30000" dirty="0">
                  <a:solidFill>
                    <a:srgbClr val="000000"/>
                  </a:solidFill>
                  <a:latin typeface="Arial"/>
                  <a:ea typeface="DejaVu Sans"/>
                </a:rPr>
                <a:t>th</a:t>
              </a:r>
              <a:r>
                <a:rPr lang="en-US" sz="800" spc="-1" baseline="14000000" dirty="0">
                  <a:solidFill>
                    <a:srgbClr val="000000"/>
                  </a:solidFill>
                  <a:latin typeface="Arial"/>
                  <a:ea typeface="DejaVu Sans"/>
                </a:rPr>
                <a:t> </a:t>
              </a:r>
              <a:r>
                <a:rPr lang="en-US" sz="800" b="0" strike="noStrike" spc="-1" dirty="0">
                  <a:solidFill>
                    <a:srgbClr val="000000"/>
                  </a:solidFill>
                  <a:latin typeface="Arial"/>
                  <a:ea typeface="DejaVu Sans"/>
                </a:rPr>
                <a:t>Jagiellonian Symposium on Advances in Particle Physics and Medicine</a:t>
              </a:r>
              <a:endParaRPr lang="en-US" sz="800" b="0" strike="noStrike" spc="-1" dirty="0">
                <a:latin typeface="Arial"/>
              </a:endParaRPr>
            </a:p>
          </p:txBody>
        </p:sp>
        <p:sp>
          <p:nvSpPr>
            <p:cNvPr id="30" name="CustomShape 15">
              <a:extLst>
                <a:ext uri="{FF2B5EF4-FFF2-40B4-BE49-F238E27FC236}">
                  <a16:creationId xmlns:a16="http://schemas.microsoft.com/office/drawing/2014/main" id="{EA5DE3A9-E3A2-63A7-DC9E-A7EC1D7BA0E5}"/>
                </a:ext>
              </a:extLst>
            </p:cNvPr>
            <p:cNvSpPr/>
            <p:nvPr/>
          </p:nvSpPr>
          <p:spPr>
            <a:xfrm>
              <a:off x="9632160" y="5392440"/>
              <a:ext cx="514800" cy="424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fld id="{EC5A3262-2053-410D-BA20-FF04B2A98E80}" type="slidenum">
                <a:rPr lang="en-US" sz="1800" b="0" strike="noStrike" spc="-1">
                  <a:solidFill>
                    <a:srgbClr val="000000"/>
                  </a:solidFill>
                  <a:latin typeface="Times New Roman"/>
                  <a:ea typeface="DejaVu Sans"/>
                </a:rPr>
                <a:t>20</a:t>
              </a:fld>
              <a:endParaRPr lang="en-US" sz="1800" b="0" strike="noStrike" spc="-1">
                <a:latin typeface="Arial"/>
              </a:endParaRPr>
            </a:p>
          </p:txBody>
        </p:sp>
      </p:grpSp>
      <p:sp>
        <p:nvSpPr>
          <p:cNvPr id="31" name="Rectangle 30">
            <a:extLst>
              <a:ext uri="{FF2B5EF4-FFF2-40B4-BE49-F238E27FC236}">
                <a16:creationId xmlns:a16="http://schemas.microsoft.com/office/drawing/2014/main" id="{0C1D437F-0691-AACD-FED8-74572F7E8001}"/>
              </a:ext>
            </a:extLst>
          </p:cNvPr>
          <p:cNvSpPr/>
          <p:nvPr/>
        </p:nvSpPr>
        <p:spPr>
          <a:xfrm>
            <a:off x="-91440" y="5181600"/>
            <a:ext cx="10241280" cy="2002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038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29"/>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36"/>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3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CustomShape 1"/>
          <p:cNvSpPr/>
          <p:nvPr/>
        </p:nvSpPr>
        <p:spPr>
          <a:xfrm>
            <a:off x="182880" y="274320"/>
            <a:ext cx="5663880" cy="707040"/>
          </a:xfrm>
          <a:prstGeom prst="rect">
            <a:avLst/>
          </a:prstGeom>
          <a:noFill/>
          <a:ln>
            <a:noFill/>
          </a:ln>
        </p:spPr>
        <p:style>
          <a:lnRef idx="0">
            <a:scrgbClr r="0" g="0" b="0"/>
          </a:lnRef>
          <a:fillRef idx="0">
            <a:scrgbClr r="0" g="0" b="0"/>
          </a:fillRef>
          <a:effectRef idx="0">
            <a:scrgbClr r="0" g="0" b="0"/>
          </a:effectRef>
          <a:fontRef idx="minor"/>
        </p:style>
      </p:sp>
      <p:pic>
        <p:nvPicPr>
          <p:cNvPr id="103" name="Picture 102"/>
          <p:cNvPicPr/>
          <p:nvPr/>
        </p:nvPicPr>
        <p:blipFill>
          <a:blip r:embed="rId2">
            <a:alphaModFix amt="60000"/>
          </a:blip>
          <a:stretch/>
        </p:blipFill>
        <p:spPr>
          <a:xfrm>
            <a:off x="4934880" y="360"/>
            <a:ext cx="5139720" cy="5664240"/>
          </a:xfrm>
          <a:prstGeom prst="rect">
            <a:avLst/>
          </a:prstGeom>
          <a:ln>
            <a:noFill/>
          </a:ln>
        </p:spPr>
      </p:pic>
      <p:sp>
        <p:nvSpPr>
          <p:cNvPr id="104" name="CustomShape 2"/>
          <p:cNvSpPr/>
          <p:nvPr/>
        </p:nvSpPr>
        <p:spPr>
          <a:xfrm>
            <a:off x="182520" y="293400"/>
            <a:ext cx="2646360" cy="707040"/>
          </a:xfrm>
          <a:prstGeom prst="rect">
            <a:avLst/>
          </a:prstGeom>
          <a:noFill/>
          <a:ln>
            <a:noFill/>
          </a:ln>
        </p:spPr>
        <p:style>
          <a:lnRef idx="0">
            <a:scrgbClr r="0" g="0" b="0"/>
          </a:lnRef>
          <a:fillRef idx="0">
            <a:scrgbClr r="0" g="0" b="0"/>
          </a:fillRef>
          <a:effectRef idx="0">
            <a:scrgbClr r="0" g="0" b="0"/>
          </a:effectRef>
          <a:fontRef idx="minor"/>
        </p:style>
      </p:sp>
      <p:sp>
        <p:nvSpPr>
          <p:cNvPr id="105" name="CustomShape 3"/>
          <p:cNvSpPr/>
          <p:nvPr/>
        </p:nvSpPr>
        <p:spPr>
          <a:xfrm>
            <a:off x="182880" y="769680"/>
            <a:ext cx="4930140" cy="231120"/>
          </a:xfrm>
          <a:prstGeom prst="rect">
            <a:avLst/>
          </a:prstGeom>
          <a:solidFill>
            <a:srgbClr val="FFFFE0"/>
          </a:solidFill>
          <a:ln>
            <a:solidFill>
              <a:srgbClr val="3465A4"/>
            </a:solid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000" b="1" strike="noStrike" spc="-1">
                <a:solidFill>
                  <a:srgbClr val="0000FF"/>
                </a:solidFill>
                <a:latin typeface="Comfortaa"/>
                <a:ea typeface="Century Gothic"/>
              </a:rPr>
              <a:t>Klein-Nishina differential cross-section for scattering of linearly polarized gamma photon</a:t>
            </a:r>
            <a:endParaRPr lang="en-US" sz="1000" b="0" strike="noStrike" spc="-1">
              <a:latin typeface="Arial"/>
            </a:endParaRPr>
          </a:p>
        </p:txBody>
      </p:sp>
      <p:grpSp>
        <p:nvGrpSpPr>
          <p:cNvPr id="106" name="Group 4"/>
          <p:cNvGrpSpPr/>
          <p:nvPr/>
        </p:nvGrpSpPr>
        <p:grpSpPr>
          <a:xfrm>
            <a:off x="5717644" y="826695"/>
            <a:ext cx="3899756" cy="2621081"/>
            <a:chOff x="6035040" y="1116720"/>
            <a:chExt cx="3685680" cy="2373840"/>
          </a:xfrm>
        </p:grpSpPr>
        <p:pic>
          <p:nvPicPr>
            <p:cNvPr id="107" name="Google Shape;273;p3_0" descr="Chart, histogram&#10;&#10;Description automatically generated"/>
            <p:cNvPicPr/>
            <p:nvPr/>
          </p:nvPicPr>
          <p:blipFill>
            <a:blip r:embed="rId3"/>
            <a:stretch/>
          </p:blipFill>
          <p:spPr>
            <a:xfrm>
              <a:off x="6035040" y="1116720"/>
              <a:ext cx="3685680" cy="2373840"/>
            </a:xfrm>
            <a:prstGeom prst="rect">
              <a:avLst/>
            </a:prstGeom>
            <a:ln>
              <a:noFill/>
            </a:ln>
          </p:spPr>
        </p:pic>
        <p:sp>
          <p:nvSpPr>
            <p:cNvPr id="108" name="CustomShape 5"/>
            <p:cNvSpPr/>
            <p:nvPr/>
          </p:nvSpPr>
          <p:spPr>
            <a:xfrm rot="16200000">
              <a:off x="5649840" y="1606320"/>
              <a:ext cx="1073520" cy="23256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500" b="1" strike="noStrike" spc="-1">
                  <a:solidFill>
                    <a:srgbClr val="000000"/>
                  </a:solidFill>
                  <a:latin typeface="Comfortaa"/>
                  <a:ea typeface="DejaVu Sans"/>
                </a:rPr>
                <a:t>Arbitrary Unit</a:t>
              </a:r>
              <a:endParaRPr lang="en-US" sz="500" b="0" strike="noStrike" spc="-1">
                <a:latin typeface="Arial"/>
              </a:endParaRPr>
            </a:p>
          </p:txBody>
        </p:sp>
      </p:grpSp>
      <p:sp>
        <p:nvSpPr>
          <p:cNvPr id="109" name="CustomShape 6"/>
          <p:cNvSpPr/>
          <p:nvPr/>
        </p:nvSpPr>
        <p:spPr>
          <a:xfrm>
            <a:off x="90720" y="238320"/>
            <a:ext cx="9324000" cy="396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2200" b="1" strike="noStrike" spc="-1">
                <a:solidFill>
                  <a:srgbClr val="0277BD"/>
                </a:solidFill>
                <a:latin typeface="Comfortaa"/>
                <a:ea typeface="DejaVu Sans"/>
              </a:rPr>
              <a:t>Gamma polarization measurement via Compton scattering </a:t>
            </a:r>
            <a:endParaRPr lang="en-US" sz="2200" b="0" strike="noStrike" spc="-1">
              <a:latin typeface="Arial"/>
            </a:endParaRPr>
          </a:p>
        </p:txBody>
      </p:sp>
      <mc:AlternateContent xmlns:mc="http://schemas.openxmlformats.org/markup-compatibility/2006" xmlns:a14="http://schemas.microsoft.com/office/drawing/2010/main">
        <mc:Choice Requires="a14">
          <p:sp>
            <p:nvSpPr>
              <p:cNvPr id="110" name="Formula 7"/>
              <p:cNvSpPr txBox="1"/>
              <p:nvPr/>
            </p:nvSpPr>
            <p:spPr>
              <a:xfrm>
                <a:off x="-1277366" y="1061460"/>
                <a:ext cx="6050606" cy="439200"/>
              </a:xfrm>
              <a:prstGeom prst="rect">
                <a:avLst/>
              </a:prstGeom>
            </p:spPr>
            <p:txBody>
              <a:bodyPr/>
              <a:lstStyle/>
              <a:p>
                <a:pPr/>
                <a14:m>
                  <m:oMathPara xmlns:m="http://schemas.openxmlformats.org/officeDocument/2006/math">
                    <m:oMathParaPr>
                      <m:jc m:val="centerGroup"/>
                    </m:oMathParaPr>
                    <m:oMath xmlns:m="http://schemas.openxmlformats.org/officeDocument/2006/math">
                      <m:f>
                        <m:fPr>
                          <m:ctrlPr>
                            <a:rPr sz="1200" i="1">
                              <a:latin typeface="Cambria Math" panose="02040503050406030204" pitchFamily="18" charset="0"/>
                            </a:rPr>
                          </m:ctrlPr>
                        </m:fPr>
                        <m:num>
                          <m:r>
                            <a:rPr sz="1200">
                              <a:latin typeface="Cambria Math" panose="02040503050406030204" pitchFamily="18" charset="0"/>
                            </a:rPr>
                            <m:t>𝑑</m:t>
                          </m:r>
                          <m:r>
                            <a:rPr sz="1200">
                              <a:latin typeface="Cambria Math" panose="02040503050406030204" pitchFamily="18" charset="0"/>
                            </a:rPr>
                            <m:t>𝜎</m:t>
                          </m:r>
                        </m:num>
                        <m:den>
                          <m:r>
                            <a:rPr sz="1200">
                              <a:latin typeface="Cambria Math" panose="02040503050406030204" pitchFamily="18" charset="0"/>
                            </a:rPr>
                            <m:t>𝑑</m:t>
                          </m:r>
                          <m:r>
                            <a:rPr sz="1200">
                              <a:latin typeface="Cambria Math" panose="02040503050406030204" pitchFamily="18" charset="0"/>
                            </a:rPr>
                            <m:t>𝛺</m:t>
                          </m:r>
                        </m:den>
                      </m:f>
                      <m:r>
                        <a:rPr sz="1200">
                          <a:latin typeface="Cambria Math" panose="02040503050406030204" pitchFamily="18" charset="0"/>
                        </a:rPr>
                        <m:t>=</m:t>
                      </m:r>
                      <m:f>
                        <m:fPr>
                          <m:ctrlPr>
                            <a:rPr sz="1200" i="1">
                              <a:latin typeface="Cambria Math" panose="02040503050406030204" pitchFamily="18" charset="0"/>
                            </a:rPr>
                          </m:ctrlPr>
                        </m:fPr>
                        <m:num>
                          <m:r>
                            <a:rPr sz="1200">
                              <a:latin typeface="Cambria Math" panose="02040503050406030204" pitchFamily="18" charset="0"/>
                            </a:rPr>
                            <m:t>1</m:t>
                          </m:r>
                        </m:num>
                        <m:den>
                          <m:r>
                            <a:rPr sz="1200">
                              <a:latin typeface="Cambria Math" panose="02040503050406030204" pitchFamily="18" charset="0"/>
                            </a:rPr>
                            <m:t>2</m:t>
                          </m:r>
                        </m:den>
                      </m:f>
                      <m:sSubSup>
                        <m:sSubSupPr>
                          <m:ctrlPr>
                            <a:rPr sz="1200" i="1">
                              <a:latin typeface="Cambria Math" panose="02040503050406030204" pitchFamily="18" charset="0"/>
                            </a:rPr>
                          </m:ctrlPr>
                        </m:sSubSupPr>
                        <m:e>
                          <m:r>
                            <a:rPr sz="1200">
                              <a:latin typeface="Cambria Math" panose="02040503050406030204" pitchFamily="18" charset="0"/>
                            </a:rPr>
                            <m:t>𝑟</m:t>
                          </m:r>
                        </m:e>
                        <m:sub>
                          <m:r>
                            <a:rPr sz="1200">
                              <a:latin typeface="Cambria Math" panose="02040503050406030204" pitchFamily="18" charset="0"/>
                            </a:rPr>
                            <m:t>0</m:t>
                          </m:r>
                        </m:sub>
                        <m:sup>
                          <m:r>
                            <a:rPr sz="1200">
                              <a:latin typeface="Cambria Math" panose="02040503050406030204" pitchFamily="18" charset="0"/>
                            </a:rPr>
                            <m:t>2</m:t>
                          </m:r>
                        </m:sup>
                      </m:sSubSup>
                      <m:sSup>
                        <m:sSupPr>
                          <m:ctrlPr>
                            <a:rPr sz="1200" i="1">
                              <a:latin typeface="Cambria Math" panose="02040503050406030204" pitchFamily="18" charset="0"/>
                            </a:rPr>
                          </m:ctrlPr>
                        </m:sSupPr>
                        <m:e>
                          <m:d>
                            <m:dPr>
                              <m:ctrlPr>
                                <a:rPr sz="1200" i="1">
                                  <a:latin typeface="Cambria Math" panose="02040503050406030204" pitchFamily="18" charset="0"/>
                                </a:rPr>
                              </m:ctrlPr>
                            </m:dPr>
                            <m:e>
                              <m:f>
                                <m:fPr>
                                  <m:ctrlPr>
                                    <a:rPr sz="1200" i="1">
                                      <a:latin typeface="Cambria Math" panose="02040503050406030204" pitchFamily="18" charset="0"/>
                                    </a:rPr>
                                  </m:ctrlPr>
                                </m:fPr>
                                <m:num>
                                  <m:r>
                                    <a:rPr sz="1200">
                                      <a:latin typeface="Cambria Math" panose="02040503050406030204" pitchFamily="18" charset="0"/>
                                    </a:rPr>
                                    <m:t>𝑘</m:t>
                                  </m:r>
                                  <m:r>
                                    <a:rPr sz="1200">
                                      <a:latin typeface="Cambria Math" panose="02040503050406030204" pitchFamily="18" charset="0"/>
                                    </a:rPr>
                                    <m:t>′</m:t>
                                  </m:r>
                                </m:num>
                                <m:den>
                                  <m:sSub>
                                    <m:sSubPr>
                                      <m:ctrlPr>
                                        <a:rPr sz="1200" i="1">
                                          <a:latin typeface="Cambria Math" panose="02040503050406030204" pitchFamily="18" charset="0"/>
                                        </a:rPr>
                                      </m:ctrlPr>
                                    </m:sSubPr>
                                    <m:e>
                                      <m:r>
                                        <a:rPr sz="1200">
                                          <a:latin typeface="Cambria Math" panose="02040503050406030204" pitchFamily="18" charset="0"/>
                                        </a:rPr>
                                        <m:t>𝑘</m:t>
                                      </m:r>
                                    </m:e>
                                    <m:sub>
                                      <m:r>
                                        <a:rPr sz="1200">
                                          <a:latin typeface="Cambria Math" panose="02040503050406030204" pitchFamily="18" charset="0"/>
                                        </a:rPr>
                                        <m:t>0</m:t>
                                      </m:r>
                                    </m:sub>
                                  </m:sSub>
                                </m:den>
                              </m:f>
                            </m:e>
                          </m:d>
                        </m:e>
                        <m:sup>
                          <m:r>
                            <a:rPr sz="1200">
                              <a:latin typeface="Cambria Math" panose="02040503050406030204" pitchFamily="18" charset="0"/>
                            </a:rPr>
                            <m:t>2</m:t>
                          </m:r>
                        </m:sup>
                      </m:sSup>
                      <m:d>
                        <m:dPr>
                          <m:begChr m:val="⟦"/>
                          <m:endChr m:val="⟧"/>
                          <m:ctrlPr>
                            <a:rPr sz="1200" i="1">
                              <a:latin typeface="Cambria Math" panose="02040503050406030204" pitchFamily="18" charset="0"/>
                            </a:rPr>
                          </m:ctrlPr>
                        </m:dPr>
                        <m:e>
                          <m:f>
                            <m:fPr>
                              <m:ctrlPr>
                                <a:rPr sz="1200" i="1">
                                  <a:latin typeface="Cambria Math" panose="02040503050406030204" pitchFamily="18" charset="0"/>
                                </a:rPr>
                              </m:ctrlPr>
                            </m:fPr>
                            <m:num>
                              <m:sSub>
                                <m:sSubPr>
                                  <m:ctrlPr>
                                    <a:rPr sz="1200" i="1">
                                      <a:latin typeface="Cambria Math" panose="02040503050406030204" pitchFamily="18" charset="0"/>
                                    </a:rPr>
                                  </m:ctrlPr>
                                </m:sSubPr>
                                <m:e>
                                  <m:r>
                                    <a:rPr sz="1200">
                                      <a:latin typeface="Cambria Math" panose="02040503050406030204" pitchFamily="18" charset="0"/>
                                    </a:rPr>
                                    <m:t>𝑘</m:t>
                                  </m:r>
                                </m:e>
                                <m:sub>
                                  <m:r>
                                    <a:rPr sz="1200">
                                      <a:latin typeface="Cambria Math" panose="02040503050406030204" pitchFamily="18" charset="0"/>
                                    </a:rPr>
                                    <m:t>0</m:t>
                                  </m:r>
                                </m:sub>
                              </m:sSub>
                            </m:num>
                            <m:den>
                              <m:r>
                                <a:rPr sz="1200">
                                  <a:latin typeface="Cambria Math" panose="02040503050406030204" pitchFamily="18" charset="0"/>
                                </a:rPr>
                                <m:t>𝑘</m:t>
                              </m:r>
                              <m:r>
                                <a:rPr sz="1200">
                                  <a:latin typeface="Cambria Math" panose="02040503050406030204" pitchFamily="18" charset="0"/>
                                </a:rPr>
                                <m:t>′</m:t>
                              </m:r>
                            </m:den>
                          </m:f>
                          <m:r>
                            <a:rPr sz="1200">
                              <a:latin typeface="Cambria Math" panose="02040503050406030204" pitchFamily="18" charset="0"/>
                            </a:rPr>
                            <m:t>+</m:t>
                          </m:r>
                          <m:f>
                            <m:fPr>
                              <m:ctrlPr>
                                <a:rPr sz="1200" i="1">
                                  <a:latin typeface="Cambria Math" panose="02040503050406030204" pitchFamily="18" charset="0"/>
                                </a:rPr>
                              </m:ctrlPr>
                            </m:fPr>
                            <m:num>
                              <m:r>
                                <a:rPr sz="1200">
                                  <a:latin typeface="Cambria Math" panose="02040503050406030204" pitchFamily="18" charset="0"/>
                                </a:rPr>
                                <m:t>𝑘</m:t>
                              </m:r>
                              <m:r>
                                <a:rPr sz="1200">
                                  <a:latin typeface="Cambria Math" panose="02040503050406030204" pitchFamily="18" charset="0"/>
                                </a:rPr>
                                <m:t>′</m:t>
                              </m:r>
                            </m:num>
                            <m:den>
                              <m:sSub>
                                <m:sSubPr>
                                  <m:ctrlPr>
                                    <a:rPr sz="1200" i="1">
                                      <a:latin typeface="Cambria Math" panose="02040503050406030204" pitchFamily="18" charset="0"/>
                                    </a:rPr>
                                  </m:ctrlPr>
                                </m:sSubPr>
                                <m:e>
                                  <m:r>
                                    <a:rPr sz="1200">
                                      <a:latin typeface="Cambria Math" panose="02040503050406030204" pitchFamily="18" charset="0"/>
                                    </a:rPr>
                                    <m:t>𝑘</m:t>
                                  </m:r>
                                </m:e>
                                <m:sub>
                                  <m:r>
                                    <a:rPr sz="1200">
                                      <a:latin typeface="Cambria Math" panose="02040503050406030204" pitchFamily="18" charset="0"/>
                                    </a:rPr>
                                    <m:t>0</m:t>
                                  </m:r>
                                </m:sub>
                              </m:sSub>
                            </m:den>
                          </m:f>
                          <m:r>
                            <a:rPr sz="1200">
                              <a:latin typeface="Cambria Math" panose="02040503050406030204" pitchFamily="18" charset="0"/>
                            </a:rPr>
                            <m:t>−2</m:t>
                          </m:r>
                          <m:sSup>
                            <m:sSupPr>
                              <m:ctrlPr>
                                <a:rPr sz="1200" i="1">
                                  <a:latin typeface="Cambria Math" panose="02040503050406030204" pitchFamily="18" charset="0"/>
                                </a:rPr>
                              </m:ctrlPr>
                            </m:sSupPr>
                            <m:e>
                              <m:r>
                                <a:rPr sz="1200">
                                  <a:latin typeface="Cambria Math" panose="02040503050406030204" pitchFamily="18" charset="0"/>
                                </a:rPr>
                                <m:t>𝑠𝑖𝑛</m:t>
                              </m:r>
                            </m:e>
                            <m:sup>
                              <m:r>
                                <a:rPr sz="1200">
                                  <a:latin typeface="Cambria Math" panose="02040503050406030204" pitchFamily="18" charset="0"/>
                                </a:rPr>
                                <m:t>2</m:t>
                              </m:r>
                            </m:sup>
                          </m:sSup>
                          <m:r>
                            <a:rPr sz="1200">
                              <a:latin typeface="Cambria Math" panose="02040503050406030204" pitchFamily="18" charset="0"/>
                            </a:rPr>
                            <m:t>𝜃</m:t>
                          </m:r>
                          <m:sSup>
                            <m:sSupPr>
                              <m:ctrlPr>
                                <a:rPr sz="1200" i="1">
                                  <a:latin typeface="Cambria Math" panose="02040503050406030204" pitchFamily="18" charset="0"/>
                                </a:rPr>
                              </m:ctrlPr>
                            </m:sSupPr>
                            <m:e>
                              <m:r>
                                <a:rPr sz="1200">
                                  <a:latin typeface="Cambria Math" panose="02040503050406030204" pitchFamily="18" charset="0"/>
                                </a:rPr>
                                <m:t>𝑐𝑜𝑠</m:t>
                              </m:r>
                            </m:e>
                            <m:sup>
                              <m:r>
                                <a:rPr sz="1200">
                                  <a:latin typeface="Cambria Math" panose="02040503050406030204" pitchFamily="18" charset="0"/>
                                </a:rPr>
                                <m:t>2</m:t>
                              </m:r>
                            </m:sup>
                          </m:sSup>
                          <m:r>
                            <a:rPr sz="1200">
                              <a:latin typeface="Cambria Math" panose="02040503050406030204" pitchFamily="18" charset="0"/>
                            </a:rPr>
                            <m:t>𝜙</m:t>
                          </m:r>
                        </m:e>
                      </m:d>
                    </m:oMath>
                  </m:oMathPara>
                </a14:m>
                <a:endParaRPr sz="1200" dirty="0"/>
              </a:p>
            </p:txBody>
          </p:sp>
        </mc:Choice>
        <mc:Fallback xmlns="">
          <p:sp>
            <p:nvSpPr>
              <p:cNvPr id="110" name="Formula 7"/>
              <p:cNvSpPr txBox="1">
                <a:spLocks noRot="1" noChangeAspect="1" noMove="1" noResize="1" noEditPoints="1" noAdjustHandles="1" noChangeArrowheads="1" noChangeShapeType="1" noTextEdit="1"/>
              </p:cNvSpPr>
              <p:nvPr/>
            </p:nvSpPr>
            <p:spPr>
              <a:xfrm>
                <a:off x="-1277366" y="1061460"/>
                <a:ext cx="6050606" cy="439200"/>
              </a:xfrm>
              <a:prstGeom prst="rect">
                <a:avLst/>
              </a:prstGeom>
              <a:blipFill>
                <a:blip r:embed="rId4"/>
                <a:stretch>
                  <a:fillRect b="-18056"/>
                </a:stretch>
              </a:blipFill>
            </p:spPr>
            <p:txBody>
              <a:bodyPr/>
              <a:lstStyle/>
              <a:p>
                <a:r>
                  <a:rPr lang="en-US">
                    <a:noFill/>
                  </a:rPr>
                  <a:t> </a:t>
                </a:r>
              </a:p>
            </p:txBody>
          </p:sp>
        </mc:Fallback>
      </mc:AlternateContent>
      <p:sp>
        <p:nvSpPr>
          <p:cNvPr id="111" name="CustomShape 8"/>
          <p:cNvSpPr/>
          <p:nvPr/>
        </p:nvSpPr>
        <p:spPr>
          <a:xfrm>
            <a:off x="123840" y="1765800"/>
            <a:ext cx="4900320" cy="581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50000"/>
              </a:lnSpc>
              <a:spcBef>
                <a:spcPts val="283"/>
              </a:spcBef>
              <a:spcAft>
                <a:spcPts val="283"/>
              </a:spcAft>
            </a:pPr>
            <a:r>
              <a:rPr lang="hr-HR" sz="1000" b="0" strike="noStrike" spc="-1" dirty="0" err="1">
                <a:solidFill>
                  <a:srgbClr val="000000"/>
                </a:solidFill>
                <a:latin typeface="Comfortaa"/>
                <a:ea typeface="DejaVu Sans"/>
              </a:rPr>
              <a:t>where</a:t>
            </a:r>
            <a:r>
              <a:rPr lang="hr-HR" sz="1000" b="0" strike="noStrike" spc="-1" dirty="0">
                <a:solidFill>
                  <a:srgbClr val="000000"/>
                </a:solidFill>
                <a:latin typeface="Comfortaa"/>
                <a:ea typeface="DejaVu Sans"/>
              </a:rPr>
              <a:t> </a:t>
            </a:r>
            <a:r>
              <a:rPr lang="hr-HR" sz="1000" b="0" strike="noStrike" spc="-1" dirty="0">
                <a:solidFill>
                  <a:srgbClr val="000000"/>
                </a:solidFill>
                <a:latin typeface="Times New Roman"/>
                <a:ea typeface="Times New Roman"/>
              </a:rPr>
              <a:t>θ</a:t>
            </a:r>
            <a:r>
              <a:rPr lang="hr-HR" sz="1000" b="0" strike="noStrike" spc="-1" dirty="0">
                <a:solidFill>
                  <a:srgbClr val="000000"/>
                </a:solidFill>
                <a:latin typeface="Comfortaa"/>
                <a:ea typeface="Times New Roman"/>
              </a:rPr>
              <a:t> </a:t>
            </a:r>
            <a:r>
              <a:rPr lang="hr-HR" sz="1000" b="0" strike="noStrike" spc="-1" dirty="0" err="1">
                <a:solidFill>
                  <a:srgbClr val="000000"/>
                </a:solidFill>
                <a:latin typeface="Comfortaa"/>
                <a:ea typeface="Times New Roman"/>
              </a:rPr>
              <a:t>is</a:t>
            </a:r>
            <a:r>
              <a:rPr lang="hr-HR" sz="1000" b="0" strike="noStrike" spc="-1" dirty="0">
                <a:solidFill>
                  <a:srgbClr val="000000"/>
                </a:solidFill>
                <a:latin typeface="Comfortaa"/>
                <a:ea typeface="Times New Roman"/>
              </a:rPr>
              <a:t> </a:t>
            </a:r>
            <a:r>
              <a:rPr lang="hr-HR" sz="1000" b="0" strike="noStrike" spc="-1" dirty="0" err="1">
                <a:solidFill>
                  <a:srgbClr val="000000"/>
                </a:solidFill>
                <a:latin typeface="Comfortaa"/>
                <a:ea typeface="Times New Roman"/>
              </a:rPr>
              <a:t>the</a:t>
            </a:r>
            <a:r>
              <a:rPr lang="hr-HR" sz="1000" b="0" strike="noStrike" spc="-1" dirty="0">
                <a:solidFill>
                  <a:srgbClr val="000000"/>
                </a:solidFill>
                <a:latin typeface="Comfortaa"/>
                <a:ea typeface="Times New Roman"/>
              </a:rPr>
              <a:t> </a:t>
            </a:r>
            <a:r>
              <a:rPr lang="hr-HR" sz="1000" b="0" strike="noStrike" spc="-1" dirty="0" err="1">
                <a:solidFill>
                  <a:srgbClr val="000000"/>
                </a:solidFill>
                <a:latin typeface="Comfortaa"/>
                <a:ea typeface="Times New Roman"/>
              </a:rPr>
              <a:t>scattering</a:t>
            </a:r>
            <a:r>
              <a:rPr lang="hr-HR" sz="1000" b="0" strike="noStrike" spc="-1" dirty="0">
                <a:solidFill>
                  <a:srgbClr val="000000"/>
                </a:solidFill>
                <a:latin typeface="Comfortaa"/>
                <a:ea typeface="Times New Roman"/>
              </a:rPr>
              <a:t> </a:t>
            </a:r>
            <a:r>
              <a:rPr lang="hr-HR" sz="1000" b="0" strike="noStrike" spc="-1" dirty="0" err="1">
                <a:solidFill>
                  <a:srgbClr val="000000"/>
                </a:solidFill>
                <a:latin typeface="Comfortaa"/>
                <a:ea typeface="Times New Roman"/>
              </a:rPr>
              <a:t>angle</a:t>
            </a:r>
            <a:r>
              <a:rPr lang="hr-HR" sz="1000" b="0" strike="noStrike" spc="-1" dirty="0">
                <a:solidFill>
                  <a:srgbClr val="000000"/>
                </a:solidFill>
                <a:latin typeface="Comfortaa"/>
                <a:ea typeface="Times New Roman"/>
              </a:rPr>
              <a:t> </a:t>
            </a:r>
            <a:r>
              <a:rPr lang="hr-HR" sz="1000" b="0" strike="noStrike" spc="-1" dirty="0" err="1">
                <a:solidFill>
                  <a:srgbClr val="000000"/>
                </a:solidFill>
                <a:latin typeface="Comfortaa"/>
                <a:ea typeface="Times New Roman"/>
              </a:rPr>
              <a:t>and</a:t>
            </a:r>
            <a:r>
              <a:rPr lang="hr-HR" sz="1000" b="0" strike="noStrike" spc="-1" dirty="0">
                <a:solidFill>
                  <a:srgbClr val="000000"/>
                </a:solidFill>
                <a:latin typeface="Comfortaa"/>
                <a:ea typeface="Times New Roman"/>
              </a:rPr>
              <a:t> </a:t>
            </a:r>
            <a:r>
              <a:rPr lang="hr-HR" sz="1000" b="0" strike="noStrike" spc="-1" dirty="0">
                <a:solidFill>
                  <a:srgbClr val="000000"/>
                </a:solidFill>
                <a:latin typeface="Times New Roman"/>
                <a:ea typeface="Times New Roman"/>
              </a:rPr>
              <a:t>φ</a:t>
            </a:r>
            <a:r>
              <a:rPr lang="hr-HR" sz="1000" b="0" strike="noStrike" spc="-1" dirty="0">
                <a:solidFill>
                  <a:srgbClr val="000000"/>
                </a:solidFill>
                <a:latin typeface="Comfortaa"/>
                <a:ea typeface="Times New Roman"/>
              </a:rPr>
              <a:t> </a:t>
            </a:r>
            <a:r>
              <a:rPr lang="hr-HR" sz="1000" b="0" strike="noStrike" spc="-1" dirty="0" err="1">
                <a:solidFill>
                  <a:srgbClr val="000000"/>
                </a:solidFill>
                <a:latin typeface="Comfortaa"/>
                <a:ea typeface="Times New Roman"/>
              </a:rPr>
              <a:t>is</a:t>
            </a:r>
            <a:r>
              <a:rPr lang="hr-HR" sz="1000" b="0" strike="noStrike" spc="-1" dirty="0">
                <a:solidFill>
                  <a:srgbClr val="000000"/>
                </a:solidFill>
                <a:latin typeface="Comfortaa"/>
                <a:ea typeface="Times New Roman"/>
              </a:rPr>
              <a:t> </a:t>
            </a:r>
            <a:r>
              <a:rPr lang="hr-HR" sz="1000" b="0" strike="noStrike" spc="-1" dirty="0" err="1">
                <a:solidFill>
                  <a:srgbClr val="000000"/>
                </a:solidFill>
                <a:latin typeface="Comfortaa"/>
                <a:ea typeface="Times New Roman"/>
              </a:rPr>
              <a:t>the</a:t>
            </a:r>
            <a:r>
              <a:rPr lang="hr-HR" sz="1000" b="0" strike="noStrike" spc="-1" dirty="0">
                <a:solidFill>
                  <a:srgbClr val="000000"/>
                </a:solidFill>
                <a:latin typeface="Comfortaa"/>
                <a:ea typeface="Times New Roman"/>
              </a:rPr>
              <a:t> </a:t>
            </a:r>
            <a:r>
              <a:rPr lang="hr-HR" sz="1000" b="0" strike="noStrike" spc="-1" dirty="0" err="1">
                <a:solidFill>
                  <a:srgbClr val="000000"/>
                </a:solidFill>
                <a:latin typeface="Comfortaa"/>
                <a:ea typeface="Times New Roman"/>
              </a:rPr>
              <a:t>angle</a:t>
            </a:r>
            <a:r>
              <a:rPr lang="hr-HR" sz="1000" b="0" strike="noStrike" spc="-1" dirty="0">
                <a:solidFill>
                  <a:srgbClr val="000000"/>
                </a:solidFill>
                <a:latin typeface="Comfortaa"/>
                <a:ea typeface="Times New Roman"/>
              </a:rPr>
              <a:t> </a:t>
            </a:r>
            <a:r>
              <a:rPr lang="hr-HR" sz="1000" b="0" strike="noStrike" spc="-1" dirty="0" err="1">
                <a:solidFill>
                  <a:srgbClr val="000000"/>
                </a:solidFill>
                <a:latin typeface="Comfortaa"/>
                <a:ea typeface="Times New Roman"/>
              </a:rPr>
              <a:t>between</a:t>
            </a:r>
            <a:r>
              <a:rPr lang="hr-HR" sz="1000" b="0" strike="noStrike" spc="-1" dirty="0">
                <a:solidFill>
                  <a:srgbClr val="000000"/>
                </a:solidFill>
                <a:latin typeface="Comfortaa"/>
                <a:ea typeface="Times New Roman"/>
              </a:rPr>
              <a:t> </a:t>
            </a:r>
            <a:r>
              <a:rPr lang="hr-HR" sz="1000" b="0" strike="noStrike" spc="-1" dirty="0" err="1">
                <a:solidFill>
                  <a:srgbClr val="000000"/>
                </a:solidFill>
                <a:latin typeface="Comfortaa"/>
                <a:ea typeface="Times New Roman"/>
              </a:rPr>
              <a:t>the</a:t>
            </a:r>
            <a:r>
              <a:rPr lang="hr-HR" sz="1000" b="0" strike="noStrike" spc="-1" dirty="0">
                <a:solidFill>
                  <a:srgbClr val="000000"/>
                </a:solidFill>
                <a:latin typeface="Comfortaa"/>
                <a:ea typeface="Times New Roman"/>
              </a:rPr>
              <a:t> </a:t>
            </a:r>
            <a:r>
              <a:rPr lang="hr-HR" sz="1000" b="0" strike="noStrike" spc="-1" dirty="0" err="1">
                <a:solidFill>
                  <a:srgbClr val="000000"/>
                </a:solidFill>
                <a:latin typeface="Comfortaa"/>
                <a:ea typeface="Times New Roman"/>
              </a:rPr>
              <a:t>scattering</a:t>
            </a:r>
            <a:r>
              <a:rPr lang="hr-HR" sz="1000" b="0" strike="noStrike" spc="-1" dirty="0">
                <a:solidFill>
                  <a:srgbClr val="000000"/>
                </a:solidFill>
                <a:latin typeface="Comfortaa"/>
                <a:ea typeface="Times New Roman"/>
              </a:rPr>
              <a:t> plane </a:t>
            </a:r>
            <a:r>
              <a:rPr lang="hr-HR" sz="1000" b="0" strike="noStrike" spc="-1" dirty="0" err="1">
                <a:solidFill>
                  <a:srgbClr val="000000"/>
                </a:solidFill>
                <a:latin typeface="Comfortaa"/>
                <a:ea typeface="Times New Roman"/>
              </a:rPr>
              <a:t>and</a:t>
            </a:r>
            <a:r>
              <a:rPr lang="hr-HR" sz="1000" b="0" strike="noStrike" spc="-1" dirty="0">
                <a:solidFill>
                  <a:srgbClr val="000000"/>
                </a:solidFill>
                <a:latin typeface="Comfortaa"/>
                <a:ea typeface="Times New Roman"/>
              </a:rPr>
              <a:t> </a:t>
            </a:r>
            <a:r>
              <a:rPr lang="hr-HR" sz="1000" b="0" strike="noStrike" spc="-1" dirty="0" err="1">
                <a:solidFill>
                  <a:srgbClr val="000000"/>
                </a:solidFill>
                <a:latin typeface="Comfortaa"/>
                <a:ea typeface="Times New Roman"/>
              </a:rPr>
              <a:t>the</a:t>
            </a:r>
            <a:r>
              <a:rPr lang="hr-HR" sz="1000" b="0" strike="noStrike" spc="-1" dirty="0">
                <a:solidFill>
                  <a:srgbClr val="000000"/>
                </a:solidFill>
                <a:latin typeface="Comfortaa"/>
                <a:ea typeface="Times New Roman"/>
              </a:rPr>
              <a:t> </a:t>
            </a:r>
            <a:r>
              <a:rPr lang="hr-HR" sz="1000" b="0" strike="noStrike" spc="-1" dirty="0" err="1">
                <a:solidFill>
                  <a:srgbClr val="000000"/>
                </a:solidFill>
                <a:latin typeface="Comfortaa"/>
                <a:ea typeface="Times New Roman"/>
              </a:rPr>
              <a:t>polarization</a:t>
            </a:r>
            <a:r>
              <a:rPr lang="hr-HR" sz="1000" b="0" strike="noStrike" spc="-1" dirty="0">
                <a:solidFill>
                  <a:srgbClr val="000000"/>
                </a:solidFill>
                <a:latin typeface="Comfortaa"/>
                <a:ea typeface="Times New Roman"/>
              </a:rPr>
              <a:t> </a:t>
            </a:r>
            <a:r>
              <a:rPr lang="hr-HR" sz="1000" b="0" strike="noStrike" spc="-1" dirty="0" err="1">
                <a:solidFill>
                  <a:srgbClr val="000000"/>
                </a:solidFill>
                <a:latin typeface="Comfortaa"/>
                <a:ea typeface="Times New Roman"/>
              </a:rPr>
              <a:t>vector</a:t>
            </a:r>
            <a:endParaRPr lang="en-US" sz="1000" b="0" strike="noStrike" spc="-1" dirty="0">
              <a:latin typeface="Arial"/>
            </a:endParaRPr>
          </a:p>
        </p:txBody>
      </p:sp>
      <mc:AlternateContent xmlns:mc="http://schemas.openxmlformats.org/markup-compatibility/2006" xmlns:a14="http://schemas.microsoft.com/office/drawing/2010/main">
        <mc:Choice Requires="a14">
          <p:sp>
            <p:nvSpPr>
              <p:cNvPr id="112" name="Formula 9"/>
              <p:cNvSpPr txBox="1"/>
              <p:nvPr/>
            </p:nvSpPr>
            <p:spPr>
              <a:xfrm>
                <a:off x="1147105" y="2001600"/>
                <a:ext cx="531000" cy="210240"/>
              </a:xfrm>
              <a:prstGeom prst="rect">
                <a:avLst/>
              </a:prstGeom>
            </p:spPr>
            <p:txBody>
              <a:bodyPr/>
              <a:lstStyle/>
              <a:p>
                <a:pPr/>
                <a14:m>
                  <m:oMathPara xmlns:m="http://schemas.openxmlformats.org/officeDocument/2006/math">
                    <m:oMathParaPr>
                      <m:jc m:val="centerGroup"/>
                    </m:oMathParaPr>
                    <m:oMath xmlns:m="http://schemas.openxmlformats.org/officeDocument/2006/math">
                      <m:d>
                        <m:dPr>
                          <m:ctrlPr>
                            <a:rPr sz="1100" i="1">
                              <a:latin typeface="Cambria Math" panose="02040503050406030204" pitchFamily="18" charset="0"/>
                            </a:rPr>
                          </m:ctrlPr>
                        </m:dPr>
                        <m:e>
                          <m:acc>
                            <m:accPr>
                              <m:chr m:val="⃗"/>
                              <m:ctrlPr>
                                <a:rPr sz="1100" i="1">
                                  <a:latin typeface="Cambria Math" panose="02040503050406030204" pitchFamily="18" charset="0"/>
                                </a:rPr>
                              </m:ctrlPr>
                            </m:accPr>
                            <m:e>
                              <m:sSub>
                                <m:sSubPr>
                                  <m:ctrlPr>
                                    <a:rPr sz="1100" i="1">
                                      <a:latin typeface="Cambria Math" panose="02040503050406030204" pitchFamily="18" charset="0"/>
                                    </a:rPr>
                                  </m:ctrlPr>
                                </m:sSubPr>
                                <m:e>
                                  <m:r>
                                    <a:rPr sz="1100">
                                      <a:latin typeface="Cambria Math" panose="02040503050406030204" pitchFamily="18" charset="0"/>
                                    </a:rPr>
                                    <m:t>𝑘</m:t>
                                  </m:r>
                                </m:e>
                                <m:sub>
                                  <m:r>
                                    <a:rPr sz="1100">
                                      <a:latin typeface="Cambria Math" panose="02040503050406030204" pitchFamily="18" charset="0"/>
                                    </a:rPr>
                                    <m:t>0</m:t>
                                  </m:r>
                                </m:sub>
                              </m:sSub>
                            </m:e>
                          </m:acc>
                          <m:r>
                            <a:rPr sz="1100">
                              <a:latin typeface="Cambria Math" panose="02040503050406030204" pitchFamily="18" charset="0"/>
                            </a:rPr>
                            <m:t>,</m:t>
                          </m:r>
                          <m:acc>
                            <m:accPr>
                              <m:chr m:val="⃗"/>
                              <m:ctrlPr>
                                <a:rPr sz="1100" i="1">
                                  <a:latin typeface="Cambria Math" panose="02040503050406030204" pitchFamily="18" charset="0"/>
                                </a:rPr>
                              </m:ctrlPr>
                            </m:accPr>
                            <m:e>
                              <m:r>
                                <a:rPr sz="1100">
                                  <a:latin typeface="Cambria Math" panose="02040503050406030204" pitchFamily="18" charset="0"/>
                                </a:rPr>
                                <m:t>𝑘</m:t>
                              </m:r>
                            </m:e>
                          </m:acc>
                          <m:r>
                            <a:rPr sz="1100">
                              <a:latin typeface="Cambria Math" panose="02040503050406030204" pitchFamily="18" charset="0"/>
                            </a:rPr>
                            <m:t>′</m:t>
                          </m:r>
                        </m:e>
                      </m:d>
                    </m:oMath>
                  </m:oMathPara>
                </a14:m>
                <a:endParaRPr dirty="0"/>
              </a:p>
            </p:txBody>
          </p:sp>
        </mc:Choice>
        <mc:Fallback xmlns="">
          <p:sp>
            <p:nvSpPr>
              <p:cNvPr id="112" name="Formula 9"/>
              <p:cNvSpPr txBox="1">
                <a:spLocks noRot="1" noChangeAspect="1" noMove="1" noResize="1" noEditPoints="1" noAdjustHandles="1" noChangeArrowheads="1" noChangeShapeType="1" noTextEdit="1"/>
              </p:cNvSpPr>
              <p:nvPr/>
            </p:nvSpPr>
            <p:spPr>
              <a:xfrm>
                <a:off x="1147105" y="2001600"/>
                <a:ext cx="531000" cy="210240"/>
              </a:xfrm>
              <a:prstGeom prst="rect">
                <a:avLst/>
              </a:prstGeom>
              <a:blipFill>
                <a:blip r:embed="rId5"/>
                <a:stretch>
                  <a:fillRect r="-1149" b="-42857"/>
                </a:stretch>
              </a:blipFill>
            </p:spPr>
            <p:txBody>
              <a:bodyPr/>
              <a:lstStyle/>
              <a:p>
                <a:r>
                  <a:rPr lang="en-US">
                    <a:noFill/>
                  </a:rPr>
                  <a:t> </a:t>
                </a:r>
              </a:p>
            </p:txBody>
          </p:sp>
        </mc:Fallback>
      </mc:AlternateContent>
      <p:sp>
        <p:nvSpPr>
          <p:cNvPr id="113" name="CustomShape 10"/>
          <p:cNvSpPr/>
          <p:nvPr/>
        </p:nvSpPr>
        <p:spPr>
          <a:xfrm>
            <a:off x="104040" y="2366280"/>
            <a:ext cx="4825800" cy="865080"/>
          </a:xfrm>
          <a:prstGeom prst="rect">
            <a:avLst/>
          </a:prstGeom>
          <a:solidFill>
            <a:srgbClr val="778899"/>
          </a:solid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216000" indent="-210960">
              <a:lnSpc>
                <a:spcPct val="115000"/>
              </a:lnSpc>
              <a:buClr>
                <a:srgbClr val="000000"/>
              </a:buClr>
              <a:buSzPct val="45000"/>
              <a:buFont typeface="Wingdings" charset="2"/>
              <a:buChar char=""/>
            </a:pPr>
            <a:r>
              <a:rPr lang="hr-HR" sz="1000" b="1" strike="noStrike" spc="-1" dirty="0" err="1">
                <a:solidFill>
                  <a:srgbClr val="FFFFFF"/>
                </a:solidFill>
                <a:latin typeface="Comfortaa"/>
                <a:ea typeface="Noto Sans CJK SC"/>
              </a:rPr>
              <a:t>Gamma</a:t>
            </a:r>
            <a:r>
              <a:rPr lang="hr-HR" sz="1000" b="1" strike="noStrike" spc="-1" dirty="0">
                <a:solidFill>
                  <a:srgbClr val="FFFFFF"/>
                </a:solidFill>
                <a:latin typeface="Comfortaa"/>
                <a:ea typeface="Noto Sans CJK SC"/>
              </a:rPr>
              <a:t> </a:t>
            </a:r>
            <a:r>
              <a:rPr lang="hr-HR" sz="1000" b="1" strike="noStrike" spc="-1" dirty="0" err="1">
                <a:solidFill>
                  <a:srgbClr val="FFFFFF"/>
                </a:solidFill>
                <a:latin typeface="Comfortaa"/>
                <a:ea typeface="Noto Sans CJK SC"/>
              </a:rPr>
              <a:t>is</a:t>
            </a:r>
            <a:r>
              <a:rPr lang="hr-HR" sz="1000" b="1" strike="noStrike" spc="-1" dirty="0">
                <a:solidFill>
                  <a:srgbClr val="FFFFFF"/>
                </a:solidFill>
                <a:latin typeface="Comfortaa"/>
                <a:ea typeface="Noto Sans CJK SC"/>
              </a:rPr>
              <a:t> most </a:t>
            </a:r>
            <a:r>
              <a:rPr lang="hr-HR" sz="1000" b="1" strike="noStrike" spc="-1" dirty="0" err="1">
                <a:solidFill>
                  <a:srgbClr val="FFFFFF"/>
                </a:solidFill>
                <a:latin typeface="Comfortaa"/>
                <a:ea typeface="Noto Sans CJK SC"/>
              </a:rPr>
              <a:t>likely</a:t>
            </a:r>
            <a:r>
              <a:rPr lang="hr-HR" sz="1000" b="1" strike="noStrike" spc="-1" dirty="0">
                <a:solidFill>
                  <a:srgbClr val="FFFFFF"/>
                </a:solidFill>
                <a:latin typeface="Comfortaa"/>
                <a:ea typeface="Noto Sans CJK SC"/>
              </a:rPr>
              <a:t> to </a:t>
            </a:r>
            <a:r>
              <a:rPr lang="hr-HR" sz="1000" b="1" strike="noStrike" spc="-1" dirty="0" err="1">
                <a:solidFill>
                  <a:srgbClr val="FFFFFF"/>
                </a:solidFill>
                <a:latin typeface="Comfortaa"/>
                <a:ea typeface="Noto Sans CJK SC"/>
              </a:rPr>
              <a:t>be</a:t>
            </a:r>
            <a:r>
              <a:rPr lang="hr-HR" sz="1000" b="1" strike="noStrike" spc="-1" dirty="0">
                <a:solidFill>
                  <a:srgbClr val="FFFFFF"/>
                </a:solidFill>
                <a:latin typeface="Comfortaa"/>
                <a:ea typeface="Noto Sans CJK SC"/>
              </a:rPr>
              <a:t> </a:t>
            </a:r>
            <a:r>
              <a:rPr lang="hr-HR" sz="1000" b="1" strike="noStrike" spc="-1" dirty="0" err="1">
                <a:solidFill>
                  <a:srgbClr val="FFFFFF"/>
                </a:solidFill>
                <a:latin typeface="Comfortaa"/>
                <a:ea typeface="Noto Sans CJK SC"/>
              </a:rPr>
              <a:t>scattered</a:t>
            </a:r>
            <a:r>
              <a:rPr lang="hr-HR" sz="1000" b="1" strike="noStrike" spc="-1" dirty="0">
                <a:solidFill>
                  <a:srgbClr val="FFFFFF"/>
                </a:solidFill>
                <a:latin typeface="Comfortaa"/>
                <a:ea typeface="Noto Sans CJK SC"/>
              </a:rPr>
              <a:t> at </a:t>
            </a:r>
            <a:r>
              <a:rPr lang="hr-HR" sz="1000" b="1" strike="noStrike" spc="-1" dirty="0" err="1">
                <a:solidFill>
                  <a:srgbClr val="FFFF00"/>
                </a:solidFill>
                <a:latin typeface="Comfortaa"/>
                <a:ea typeface="Noto Sans CJK SC"/>
              </a:rPr>
              <a:t>azimuthal</a:t>
            </a:r>
            <a:r>
              <a:rPr lang="hr-HR" sz="1000" b="1" strike="noStrike" spc="-1" dirty="0">
                <a:solidFill>
                  <a:srgbClr val="FFFF00"/>
                </a:solidFill>
                <a:latin typeface="Comfortaa"/>
                <a:ea typeface="Noto Sans CJK SC"/>
              </a:rPr>
              <a:t> </a:t>
            </a:r>
            <a:r>
              <a:rPr lang="hr-HR" sz="1000" b="1" strike="noStrike" spc="-1" dirty="0" err="1">
                <a:solidFill>
                  <a:srgbClr val="FFFF00"/>
                </a:solidFill>
                <a:latin typeface="Comfortaa"/>
                <a:ea typeface="Noto Sans CJK SC"/>
              </a:rPr>
              <a:t>angle</a:t>
            </a:r>
            <a:r>
              <a:rPr lang="hr-HR" sz="1000" b="1" strike="noStrike" spc="-1" dirty="0">
                <a:solidFill>
                  <a:srgbClr val="FFFF00"/>
                </a:solidFill>
                <a:latin typeface="Comfortaa"/>
                <a:ea typeface="Noto Sans CJK SC"/>
              </a:rPr>
              <a:t> </a:t>
            </a:r>
            <a:r>
              <a:rPr lang="hr-HR" sz="1000" b="1" spc="-1" dirty="0">
                <a:solidFill>
                  <a:srgbClr val="FFFF00"/>
                </a:solidFill>
                <a:latin typeface="Times New Roman"/>
                <a:ea typeface="Noto Sans CJK SC"/>
              </a:rPr>
              <a:t>φ</a:t>
            </a:r>
            <a:r>
              <a:rPr lang="hr-HR" sz="1000" b="1" strike="noStrike" spc="-1" dirty="0">
                <a:solidFill>
                  <a:srgbClr val="FFFF00"/>
                </a:solidFill>
                <a:latin typeface="Comfortaa"/>
                <a:ea typeface="Times New Roman"/>
              </a:rPr>
              <a:t> </a:t>
            </a:r>
            <a:r>
              <a:rPr lang="hr-HR" sz="1000" b="1" strike="noStrike" spc="-1" dirty="0" err="1">
                <a:solidFill>
                  <a:srgbClr val="FFFF00"/>
                </a:solidFill>
                <a:latin typeface="Comfortaa"/>
                <a:ea typeface="Times New Roman"/>
              </a:rPr>
              <a:t>perpendicular</a:t>
            </a:r>
            <a:r>
              <a:rPr lang="hr-HR" sz="1000" b="1" strike="noStrike" spc="-1" dirty="0">
                <a:solidFill>
                  <a:srgbClr val="FFFFFF"/>
                </a:solidFill>
                <a:latin typeface="Comfortaa"/>
                <a:ea typeface="Times New Roman"/>
              </a:rPr>
              <a:t> to </a:t>
            </a:r>
            <a:r>
              <a:rPr lang="hr-HR" sz="1000" b="1" strike="noStrike" spc="-1" dirty="0" err="1">
                <a:solidFill>
                  <a:srgbClr val="FFFFFF"/>
                </a:solidFill>
                <a:latin typeface="Comfortaa"/>
                <a:ea typeface="Times New Roman"/>
              </a:rPr>
              <a:t>the</a:t>
            </a:r>
            <a:r>
              <a:rPr lang="hr-HR" sz="1000" b="1" strike="noStrike" spc="-1" dirty="0">
                <a:solidFill>
                  <a:srgbClr val="FFFFFF"/>
                </a:solidFill>
                <a:latin typeface="Comfortaa"/>
                <a:ea typeface="Times New Roman"/>
              </a:rPr>
              <a:t> </a:t>
            </a:r>
            <a:r>
              <a:rPr lang="hr-HR" sz="1000" b="1" strike="noStrike" spc="-1" dirty="0" err="1">
                <a:solidFill>
                  <a:srgbClr val="FFFFFF"/>
                </a:solidFill>
                <a:latin typeface="Comfortaa"/>
                <a:ea typeface="Times New Roman"/>
              </a:rPr>
              <a:t>polarization</a:t>
            </a:r>
            <a:r>
              <a:rPr lang="hr-HR" sz="1000" b="1" strike="noStrike" spc="-1" dirty="0">
                <a:solidFill>
                  <a:srgbClr val="FFFFFF"/>
                </a:solidFill>
                <a:latin typeface="Comfortaa"/>
                <a:ea typeface="Times New Roman"/>
              </a:rPr>
              <a:t> </a:t>
            </a:r>
            <a:r>
              <a:rPr lang="hr-HR" sz="1000" b="1" strike="noStrike" spc="-1" dirty="0" err="1">
                <a:solidFill>
                  <a:srgbClr val="FFFFFF"/>
                </a:solidFill>
                <a:latin typeface="Comfortaa"/>
                <a:ea typeface="Times New Roman"/>
              </a:rPr>
              <a:t>vector</a:t>
            </a:r>
            <a:r>
              <a:rPr lang="hr-HR" sz="1000" b="1" strike="noStrike" spc="-1" dirty="0">
                <a:solidFill>
                  <a:srgbClr val="FFFFFF"/>
                </a:solidFill>
                <a:latin typeface="Comfortaa"/>
                <a:ea typeface="Times New Roman"/>
              </a:rPr>
              <a:t> (</a:t>
            </a:r>
            <a:r>
              <a:rPr lang="hr-HR" sz="1000" b="1" strike="noStrike" spc="-1" dirty="0" err="1">
                <a:solidFill>
                  <a:srgbClr val="FFFFFF"/>
                </a:solidFill>
                <a:latin typeface="Comfortaa"/>
                <a:ea typeface="Times New Roman"/>
              </a:rPr>
              <a:t>cos</a:t>
            </a:r>
            <a:r>
              <a:rPr lang="hr-HR" sz="1000" b="1" strike="noStrike" spc="-1" dirty="0">
                <a:solidFill>
                  <a:srgbClr val="FFFFFF"/>
                </a:solidFill>
                <a:latin typeface="Comfortaa"/>
                <a:ea typeface="Times New Roman"/>
              </a:rPr>
              <a:t> φ = 0)</a:t>
            </a:r>
            <a:endParaRPr lang="en-US" sz="1000" b="0" strike="noStrike" spc="-1" dirty="0">
              <a:latin typeface="Arial"/>
            </a:endParaRPr>
          </a:p>
          <a:p>
            <a:pPr marL="216000" indent="-210960">
              <a:lnSpc>
                <a:spcPct val="115000"/>
              </a:lnSpc>
              <a:buClr>
                <a:srgbClr val="000000"/>
              </a:buClr>
              <a:buSzPct val="45000"/>
              <a:buFont typeface="Wingdings" charset="2"/>
              <a:buChar char=""/>
            </a:pPr>
            <a:r>
              <a:rPr lang="hr-HR" sz="1000" b="1" strike="noStrike" spc="-1" dirty="0" err="1">
                <a:solidFill>
                  <a:srgbClr val="FFFFFF"/>
                </a:solidFill>
                <a:latin typeface="Comfortaa"/>
                <a:ea typeface="Times New Roman"/>
              </a:rPr>
              <a:t>The</a:t>
            </a:r>
            <a:r>
              <a:rPr lang="hr-HR" sz="1000" b="1" strike="noStrike" spc="-1" dirty="0">
                <a:solidFill>
                  <a:srgbClr val="FFFFFF"/>
                </a:solidFill>
                <a:latin typeface="Comfortaa"/>
                <a:ea typeface="Times New Roman"/>
              </a:rPr>
              <a:t> </a:t>
            </a:r>
            <a:r>
              <a:rPr lang="hr-HR" sz="1000" b="1" strike="noStrike" spc="-1" dirty="0" err="1">
                <a:solidFill>
                  <a:srgbClr val="FFFFFF"/>
                </a:solidFill>
                <a:latin typeface="Comfortaa"/>
                <a:ea typeface="Times New Roman"/>
              </a:rPr>
              <a:t>sensitivity</a:t>
            </a:r>
            <a:r>
              <a:rPr lang="hr-HR" sz="1000" b="1" strike="noStrike" spc="-1" dirty="0">
                <a:solidFill>
                  <a:srgbClr val="FFFFFF"/>
                </a:solidFill>
                <a:latin typeface="Comfortaa"/>
                <a:ea typeface="Times New Roman"/>
              </a:rPr>
              <a:t> to </a:t>
            </a:r>
            <a:r>
              <a:rPr lang="hr-HR" sz="1000" b="1" strike="noStrike" spc="-1" dirty="0" err="1">
                <a:solidFill>
                  <a:srgbClr val="FFFFFF"/>
                </a:solidFill>
                <a:latin typeface="Comfortaa"/>
                <a:ea typeface="Times New Roman"/>
              </a:rPr>
              <a:t>polarization</a:t>
            </a:r>
            <a:r>
              <a:rPr lang="hr-HR" sz="1000" b="1" strike="noStrike" spc="-1" dirty="0">
                <a:solidFill>
                  <a:srgbClr val="FFFFFF"/>
                </a:solidFill>
                <a:latin typeface="Comfortaa"/>
                <a:ea typeface="Times New Roman"/>
              </a:rPr>
              <a:t> </a:t>
            </a:r>
            <a:r>
              <a:rPr lang="hr-HR" sz="1000" b="1" strike="noStrike" spc="-1" dirty="0" err="1">
                <a:solidFill>
                  <a:srgbClr val="FFFFFF"/>
                </a:solidFill>
                <a:latin typeface="Comfortaa"/>
                <a:ea typeface="Times New Roman"/>
              </a:rPr>
              <a:t>is</a:t>
            </a:r>
            <a:r>
              <a:rPr lang="hr-HR" sz="1000" b="1" strike="noStrike" spc="-1" dirty="0">
                <a:solidFill>
                  <a:srgbClr val="FFFFFF"/>
                </a:solidFill>
                <a:latin typeface="Comfortaa"/>
                <a:ea typeface="Times New Roman"/>
              </a:rPr>
              <a:t> </a:t>
            </a:r>
            <a:r>
              <a:rPr lang="hr-HR" sz="1000" b="1" strike="noStrike" spc="-1" dirty="0" err="1">
                <a:solidFill>
                  <a:srgbClr val="FFFFFF"/>
                </a:solidFill>
                <a:latin typeface="Comfortaa"/>
                <a:ea typeface="Times New Roman"/>
              </a:rPr>
              <a:t>the</a:t>
            </a:r>
            <a:r>
              <a:rPr lang="hr-HR" sz="1000" b="1" strike="noStrike" spc="-1" dirty="0">
                <a:solidFill>
                  <a:srgbClr val="FFFFFF"/>
                </a:solidFill>
                <a:latin typeface="Comfortaa"/>
                <a:ea typeface="Times New Roman"/>
              </a:rPr>
              <a:t> </a:t>
            </a:r>
            <a:r>
              <a:rPr lang="hr-HR" sz="1000" b="1" strike="noStrike" spc="-1" dirty="0" err="1">
                <a:solidFill>
                  <a:srgbClr val="FFFF00"/>
                </a:solidFill>
                <a:latin typeface="Comfortaa"/>
                <a:ea typeface="Times New Roman"/>
              </a:rPr>
              <a:t>largest</a:t>
            </a:r>
            <a:r>
              <a:rPr lang="hr-HR" sz="1000" b="1" strike="noStrike" spc="-1" dirty="0">
                <a:solidFill>
                  <a:srgbClr val="FFFF00"/>
                </a:solidFill>
                <a:latin typeface="Comfortaa"/>
                <a:ea typeface="Times New Roman"/>
              </a:rPr>
              <a:t> for </a:t>
            </a:r>
            <a:r>
              <a:rPr lang="hr-HR" sz="1000" b="1" strike="noStrike" spc="-1" dirty="0" err="1">
                <a:solidFill>
                  <a:srgbClr val="FFFF00"/>
                </a:solidFill>
                <a:latin typeface="Comfortaa"/>
                <a:ea typeface="Times New Roman"/>
              </a:rPr>
              <a:t>scattering</a:t>
            </a:r>
            <a:r>
              <a:rPr lang="hr-HR" sz="1000" b="1" strike="noStrike" spc="-1" dirty="0">
                <a:solidFill>
                  <a:srgbClr val="FFFF00"/>
                </a:solidFill>
                <a:latin typeface="Comfortaa"/>
                <a:ea typeface="Times New Roman"/>
              </a:rPr>
              <a:t> at </a:t>
            </a:r>
            <a:r>
              <a:rPr lang="hr-HR" sz="1000" b="1" strike="noStrike" spc="-1" dirty="0">
                <a:solidFill>
                  <a:srgbClr val="FFFF00"/>
                </a:solidFill>
                <a:latin typeface="Times New Roman"/>
                <a:ea typeface="Times New Roman"/>
              </a:rPr>
              <a:t>θ</a:t>
            </a:r>
            <a:r>
              <a:rPr lang="hr-HR" sz="1000" b="1" strike="noStrike" spc="-1" dirty="0">
                <a:solidFill>
                  <a:srgbClr val="FFFF00"/>
                </a:solidFill>
                <a:latin typeface="Comfortaa"/>
                <a:ea typeface="Times New Roman"/>
              </a:rPr>
              <a:t> = 90°</a:t>
            </a:r>
            <a:endParaRPr lang="en-US" sz="1000" b="0" strike="noStrike" spc="-1" dirty="0">
              <a:latin typeface="Arial"/>
            </a:endParaRPr>
          </a:p>
          <a:p>
            <a:pPr marL="216000" indent="-210960">
              <a:lnSpc>
                <a:spcPct val="115000"/>
              </a:lnSpc>
              <a:buClr>
                <a:srgbClr val="000000"/>
              </a:buClr>
              <a:buSzPct val="45000"/>
              <a:buFont typeface="Wingdings" charset="2"/>
              <a:buChar char=""/>
            </a:pPr>
            <a:r>
              <a:rPr lang="hr-HR" sz="1000" b="1" strike="noStrike" spc="-1" dirty="0" err="1">
                <a:solidFill>
                  <a:srgbClr val="FFFFFF"/>
                </a:solidFill>
                <a:latin typeface="Comfortaa"/>
                <a:ea typeface="Noto Sans CJK SC"/>
              </a:rPr>
              <a:t>Polarization</a:t>
            </a:r>
            <a:r>
              <a:rPr lang="hr-HR" sz="1000" b="1" strike="noStrike" spc="-1" dirty="0">
                <a:solidFill>
                  <a:srgbClr val="FFFFFF"/>
                </a:solidFill>
                <a:latin typeface="Comfortaa"/>
                <a:ea typeface="Noto Sans CJK SC"/>
              </a:rPr>
              <a:t> </a:t>
            </a:r>
            <a:r>
              <a:rPr lang="hr-HR" sz="1000" b="1" strike="noStrike" spc="-1" dirty="0" err="1">
                <a:solidFill>
                  <a:srgbClr val="FFFFFF"/>
                </a:solidFill>
                <a:latin typeface="Comfortaa"/>
                <a:ea typeface="Noto Sans CJK SC"/>
              </a:rPr>
              <a:t>is</a:t>
            </a:r>
            <a:r>
              <a:rPr lang="hr-HR" sz="1000" b="1" strike="noStrike" spc="-1" dirty="0">
                <a:solidFill>
                  <a:srgbClr val="FFFFFF"/>
                </a:solidFill>
                <a:latin typeface="Comfortaa"/>
                <a:ea typeface="Noto Sans CJK SC"/>
              </a:rPr>
              <a:t> </a:t>
            </a:r>
            <a:r>
              <a:rPr lang="hr-HR" sz="1000" b="1" strike="noStrike" spc="-1" dirty="0" err="1">
                <a:solidFill>
                  <a:srgbClr val="FFFF00"/>
                </a:solidFill>
                <a:latin typeface="Comfortaa"/>
                <a:ea typeface="Noto Sans CJK SC"/>
              </a:rPr>
              <a:t>correlated</a:t>
            </a:r>
            <a:r>
              <a:rPr lang="hr-HR" sz="1000" b="1" strike="noStrike" spc="-1" dirty="0">
                <a:solidFill>
                  <a:srgbClr val="FFFF00"/>
                </a:solidFill>
                <a:latin typeface="Comfortaa"/>
                <a:ea typeface="Noto Sans CJK SC"/>
              </a:rPr>
              <a:t> to </a:t>
            </a:r>
            <a:r>
              <a:rPr lang="hr-HR" sz="1000" b="1" strike="noStrike" spc="-1" dirty="0" err="1">
                <a:solidFill>
                  <a:srgbClr val="FFFF00"/>
                </a:solidFill>
                <a:latin typeface="Comfortaa"/>
                <a:ea typeface="Noto Sans CJK SC"/>
              </a:rPr>
              <a:t>the</a:t>
            </a:r>
            <a:r>
              <a:rPr lang="hr-HR" sz="1000" b="1" strike="noStrike" spc="-1" dirty="0">
                <a:solidFill>
                  <a:srgbClr val="FFFF00"/>
                </a:solidFill>
                <a:latin typeface="Comfortaa"/>
                <a:ea typeface="Noto Sans CJK SC"/>
              </a:rPr>
              <a:t> </a:t>
            </a:r>
            <a:r>
              <a:rPr lang="hr-HR" sz="1000" b="1" strike="noStrike" spc="-1" dirty="0" err="1">
                <a:solidFill>
                  <a:srgbClr val="FFFF00"/>
                </a:solidFill>
                <a:latin typeface="Comfortaa"/>
                <a:ea typeface="Noto Sans CJK SC"/>
              </a:rPr>
              <a:t>azimuthal</a:t>
            </a:r>
            <a:r>
              <a:rPr lang="hr-HR" sz="1000" b="1" strike="noStrike" spc="-1" dirty="0">
                <a:solidFill>
                  <a:srgbClr val="FFFF00"/>
                </a:solidFill>
                <a:latin typeface="Comfortaa"/>
                <a:ea typeface="Noto Sans CJK SC"/>
              </a:rPr>
              <a:t> </a:t>
            </a:r>
            <a:r>
              <a:rPr lang="hr-HR" sz="1000" b="1" strike="noStrike" spc="-1" dirty="0" err="1">
                <a:solidFill>
                  <a:srgbClr val="FFFF00"/>
                </a:solidFill>
                <a:latin typeface="Comfortaa"/>
                <a:ea typeface="Noto Sans CJK SC"/>
              </a:rPr>
              <a:t>scattering</a:t>
            </a:r>
            <a:r>
              <a:rPr lang="hr-HR" sz="1000" b="1" strike="noStrike" spc="-1" dirty="0">
                <a:solidFill>
                  <a:srgbClr val="FFFF00"/>
                </a:solidFill>
                <a:latin typeface="Comfortaa"/>
                <a:ea typeface="Noto Sans CJK SC"/>
              </a:rPr>
              <a:t> </a:t>
            </a:r>
            <a:r>
              <a:rPr lang="hr-HR" sz="1000" b="1" strike="noStrike" spc="-1" dirty="0" err="1">
                <a:solidFill>
                  <a:srgbClr val="FFFF00"/>
                </a:solidFill>
                <a:latin typeface="Comfortaa"/>
                <a:ea typeface="Noto Sans CJK SC"/>
              </a:rPr>
              <a:t>angle</a:t>
            </a:r>
            <a:r>
              <a:rPr lang="hr-HR" sz="1000" b="1" strike="noStrike" spc="-1" dirty="0">
                <a:solidFill>
                  <a:srgbClr val="FFFFFF"/>
                </a:solidFill>
                <a:latin typeface="Comfortaa"/>
                <a:ea typeface="Noto Sans CJK SC"/>
              </a:rPr>
              <a:t> </a:t>
            </a:r>
            <a:r>
              <a:rPr lang="hr-HR" sz="1000" b="1" strike="noStrike" spc="-1" dirty="0">
                <a:solidFill>
                  <a:srgbClr val="FFFFFF"/>
                </a:solidFill>
                <a:latin typeface="Times New Roman"/>
                <a:ea typeface="Times New Roman"/>
              </a:rPr>
              <a:t>φ.</a:t>
            </a:r>
            <a:endParaRPr lang="en-US" sz="1000" b="0" strike="noStrike" spc="-1" dirty="0">
              <a:latin typeface="Arial"/>
            </a:endParaRPr>
          </a:p>
        </p:txBody>
      </p:sp>
      <p:sp>
        <p:nvSpPr>
          <p:cNvPr id="114" name="CustomShape 11"/>
          <p:cNvSpPr/>
          <p:nvPr/>
        </p:nvSpPr>
        <p:spPr>
          <a:xfrm>
            <a:off x="146880" y="3465864"/>
            <a:ext cx="4328640" cy="254520"/>
          </a:xfrm>
          <a:prstGeom prst="rect">
            <a:avLst/>
          </a:prstGeom>
          <a:solidFill>
            <a:srgbClr val="FFFFE0"/>
          </a:solidFill>
          <a:ln>
            <a:solidFill>
              <a:srgbClr val="3465A4"/>
            </a:solid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hr-HR" sz="1200" b="1" strike="noStrike" spc="-1">
                <a:solidFill>
                  <a:srgbClr val="0000FF"/>
                </a:solidFill>
                <a:latin typeface="Comfortaa"/>
                <a:ea typeface="DejaVu Sans"/>
              </a:rPr>
              <a:t>Polarization correlations in paired Compton events</a:t>
            </a:r>
            <a:endParaRPr lang="en-US" sz="1200" b="0" strike="noStrike" spc="-1">
              <a:latin typeface="Arial"/>
            </a:endParaRPr>
          </a:p>
        </p:txBody>
      </p:sp>
      <p:sp>
        <p:nvSpPr>
          <p:cNvPr id="115" name="CustomShape 12"/>
          <p:cNvSpPr/>
          <p:nvPr/>
        </p:nvSpPr>
        <p:spPr>
          <a:xfrm>
            <a:off x="17640" y="3909600"/>
            <a:ext cx="4328640" cy="5947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hr-HR" sz="1000" b="0" strike="noStrike" spc="-1" dirty="0" err="1">
                <a:solidFill>
                  <a:srgbClr val="000000"/>
                </a:solidFill>
                <a:latin typeface="Comfortaa"/>
                <a:ea typeface="DejaVu Sans"/>
              </a:rPr>
              <a:t>The</a:t>
            </a:r>
            <a:r>
              <a:rPr lang="hr-HR" sz="1000" b="0" strike="noStrike" spc="-1" dirty="0">
                <a:solidFill>
                  <a:srgbClr val="000000"/>
                </a:solidFill>
                <a:latin typeface="Comfortaa"/>
                <a:ea typeface="DejaVu Sans"/>
              </a:rPr>
              <a:t> </a:t>
            </a:r>
            <a:r>
              <a:rPr lang="hr-HR" sz="1000" b="0" strike="noStrike" spc="-1" dirty="0" err="1">
                <a:solidFill>
                  <a:srgbClr val="000000"/>
                </a:solidFill>
                <a:latin typeface="Comfortaa"/>
                <a:ea typeface="DejaVu Sans"/>
              </a:rPr>
              <a:t>cross-section</a:t>
            </a:r>
            <a:r>
              <a:rPr lang="hr-HR" sz="1000" b="0" strike="noStrike" spc="-1" dirty="0">
                <a:solidFill>
                  <a:srgbClr val="000000"/>
                </a:solidFill>
                <a:latin typeface="Comfortaa"/>
                <a:ea typeface="DejaVu Sans"/>
              </a:rPr>
              <a:t> for </a:t>
            </a:r>
            <a:r>
              <a:rPr lang="hr-HR" sz="1000" b="0" strike="noStrike" spc="-1" dirty="0" err="1">
                <a:solidFill>
                  <a:srgbClr val="000000"/>
                </a:solidFill>
                <a:latin typeface="Comfortaa"/>
                <a:ea typeface="DejaVu Sans"/>
              </a:rPr>
              <a:t>scattering</a:t>
            </a:r>
            <a:r>
              <a:rPr lang="hr-HR" sz="1000" b="0" strike="noStrike" spc="-1" dirty="0">
                <a:solidFill>
                  <a:srgbClr val="000000"/>
                </a:solidFill>
                <a:latin typeface="Comfortaa"/>
                <a:ea typeface="DejaVu Sans"/>
              </a:rPr>
              <a:t> </a:t>
            </a:r>
            <a:r>
              <a:rPr lang="hr-HR" sz="1000" b="0" strike="noStrike" spc="-1" dirty="0" err="1">
                <a:solidFill>
                  <a:srgbClr val="000000"/>
                </a:solidFill>
                <a:latin typeface="Comfortaa"/>
                <a:ea typeface="DejaVu Sans"/>
              </a:rPr>
              <a:t>of</a:t>
            </a:r>
            <a:r>
              <a:rPr lang="hr-HR" sz="1000" b="0" strike="noStrike" spc="-1" dirty="0">
                <a:solidFill>
                  <a:srgbClr val="000000"/>
                </a:solidFill>
                <a:latin typeface="Comfortaa"/>
                <a:ea typeface="DejaVu Sans"/>
              </a:rPr>
              <a:t> </a:t>
            </a:r>
            <a:r>
              <a:rPr lang="hr-HR" sz="1000" b="0" strike="noStrike" spc="-1" dirty="0" err="1">
                <a:solidFill>
                  <a:srgbClr val="000000"/>
                </a:solidFill>
                <a:latin typeface="Comfortaa"/>
                <a:ea typeface="DejaVu Sans"/>
              </a:rPr>
              <a:t>two</a:t>
            </a:r>
            <a:r>
              <a:rPr lang="hr-HR" sz="1000" b="0" strike="noStrike" spc="-1" dirty="0">
                <a:solidFill>
                  <a:srgbClr val="000000"/>
                </a:solidFill>
                <a:latin typeface="Comfortaa"/>
                <a:ea typeface="DejaVu Sans"/>
              </a:rPr>
              <a:t> </a:t>
            </a:r>
            <a:r>
              <a:rPr lang="hr-HR" sz="1000" b="0" strike="noStrike" spc="-1" dirty="0" err="1">
                <a:solidFill>
                  <a:srgbClr val="000000"/>
                </a:solidFill>
                <a:latin typeface="Comfortaa"/>
                <a:ea typeface="DejaVu Sans"/>
              </a:rPr>
              <a:t>linearly</a:t>
            </a:r>
            <a:r>
              <a:rPr lang="hr-HR" sz="1000" b="0" strike="noStrike" spc="-1" dirty="0">
                <a:solidFill>
                  <a:srgbClr val="000000"/>
                </a:solidFill>
                <a:latin typeface="Comfortaa"/>
                <a:ea typeface="DejaVu Sans"/>
              </a:rPr>
              <a:t> </a:t>
            </a:r>
            <a:r>
              <a:rPr lang="hr-HR" sz="1000" b="0" strike="noStrike" spc="-1" dirty="0" err="1">
                <a:solidFill>
                  <a:srgbClr val="000000"/>
                </a:solidFill>
                <a:latin typeface="Comfortaa"/>
                <a:ea typeface="DejaVu Sans"/>
              </a:rPr>
              <a:t>polarized</a:t>
            </a:r>
            <a:r>
              <a:rPr lang="hr-HR" sz="1000" b="0" strike="noStrike" spc="-1" dirty="0">
                <a:solidFill>
                  <a:srgbClr val="000000"/>
                </a:solidFill>
                <a:latin typeface="Comfortaa"/>
                <a:ea typeface="DejaVu Sans"/>
              </a:rPr>
              <a:t> </a:t>
            </a:r>
            <a:r>
              <a:rPr lang="hr-HR" sz="1000" b="0" strike="noStrike" spc="-1" dirty="0">
                <a:solidFill>
                  <a:srgbClr val="000000"/>
                </a:solidFill>
                <a:latin typeface="Times New Roman"/>
                <a:ea typeface="Times New Roman"/>
              </a:rPr>
              <a:t>γ-</a:t>
            </a:r>
            <a:r>
              <a:rPr lang="hr-HR" sz="1000" b="0" strike="noStrike" spc="-1" dirty="0" err="1">
                <a:solidFill>
                  <a:srgbClr val="000000"/>
                </a:solidFill>
                <a:latin typeface="Comfortaa"/>
                <a:ea typeface="DejaVu Sans"/>
              </a:rPr>
              <a:t>particles</a:t>
            </a:r>
            <a:r>
              <a:rPr lang="hr-HR" sz="1000" b="0" strike="noStrike" spc="-1" dirty="0">
                <a:solidFill>
                  <a:srgbClr val="000000"/>
                </a:solidFill>
                <a:latin typeface="Comfortaa"/>
                <a:ea typeface="DejaVu Sans"/>
              </a:rPr>
              <a:t> </a:t>
            </a:r>
            <a:r>
              <a:rPr lang="hr-HR" sz="1000" b="0" strike="noStrike" spc="-1" dirty="0" err="1">
                <a:solidFill>
                  <a:srgbClr val="000000"/>
                </a:solidFill>
                <a:latin typeface="Comfortaa"/>
                <a:ea typeface="DejaVu Sans"/>
              </a:rPr>
              <a:t>is</a:t>
            </a:r>
            <a:r>
              <a:rPr lang="hr-HR" sz="1000" b="0" strike="noStrike" spc="-1" dirty="0">
                <a:solidFill>
                  <a:srgbClr val="000000"/>
                </a:solidFill>
                <a:latin typeface="Comfortaa"/>
                <a:ea typeface="DejaVu Sans"/>
              </a:rPr>
              <a:t> </a:t>
            </a:r>
            <a:r>
              <a:rPr lang="hr-HR" sz="1000" b="0" strike="noStrike" spc="-1" dirty="0" err="1">
                <a:solidFill>
                  <a:srgbClr val="000000"/>
                </a:solidFill>
                <a:latin typeface="Comfortaa"/>
                <a:ea typeface="DejaVu Sans"/>
              </a:rPr>
              <a:t>given</a:t>
            </a:r>
            <a:r>
              <a:rPr lang="hr-HR" sz="1000" b="0" strike="noStrike" spc="-1" dirty="0">
                <a:solidFill>
                  <a:srgbClr val="000000"/>
                </a:solidFill>
                <a:latin typeface="Comfortaa"/>
                <a:ea typeface="DejaVu Sans"/>
              </a:rPr>
              <a:t> </a:t>
            </a:r>
            <a:r>
              <a:rPr lang="hr-HR" sz="1000" b="0" strike="noStrike" spc="-1" dirty="0" err="1">
                <a:solidFill>
                  <a:srgbClr val="000000"/>
                </a:solidFill>
                <a:latin typeface="Comfortaa"/>
                <a:ea typeface="DejaVu Sans"/>
              </a:rPr>
              <a:t>by</a:t>
            </a:r>
            <a:endParaRPr lang="en-US" sz="1000" b="0" strike="noStrike" spc="-1" dirty="0">
              <a:latin typeface="Arial"/>
            </a:endParaRPr>
          </a:p>
          <a:p>
            <a:pPr>
              <a:lnSpc>
                <a:spcPct val="100000"/>
              </a:lnSpc>
            </a:pPr>
            <a:endParaRPr lang="en-US" sz="1000" b="0" strike="noStrike" spc="-1" dirty="0">
              <a:latin typeface="Arial"/>
            </a:endParaRPr>
          </a:p>
          <a:p>
            <a:pPr>
              <a:lnSpc>
                <a:spcPct val="100000"/>
              </a:lnSpc>
            </a:pPr>
            <a:r>
              <a:rPr lang="hr-HR" sz="1000" b="0" strike="noStrike" spc="-1" dirty="0" err="1">
                <a:solidFill>
                  <a:srgbClr val="000000"/>
                </a:solidFill>
                <a:latin typeface="Comfortaa"/>
                <a:ea typeface="DejaVu Sans"/>
              </a:rPr>
              <a:t>The</a:t>
            </a:r>
            <a:r>
              <a:rPr lang="hr-HR" sz="1000" b="0" strike="noStrike" spc="-1" dirty="0">
                <a:solidFill>
                  <a:srgbClr val="000000"/>
                </a:solidFill>
                <a:latin typeface="Comfortaa"/>
                <a:ea typeface="DejaVu Sans"/>
              </a:rPr>
              <a:t> </a:t>
            </a:r>
            <a:r>
              <a:rPr lang="hr-HR" sz="1000" b="0" strike="noStrike" spc="-1" dirty="0" err="1">
                <a:solidFill>
                  <a:srgbClr val="000000"/>
                </a:solidFill>
                <a:latin typeface="Comfortaa"/>
                <a:ea typeface="DejaVu Sans"/>
              </a:rPr>
              <a:t>cross-section</a:t>
            </a:r>
            <a:r>
              <a:rPr lang="hr-HR" sz="1000" b="0" strike="noStrike" spc="-1" dirty="0">
                <a:solidFill>
                  <a:srgbClr val="000000"/>
                </a:solidFill>
                <a:latin typeface="Comfortaa"/>
                <a:ea typeface="DejaVu Sans"/>
              </a:rPr>
              <a:t> </a:t>
            </a:r>
            <a:r>
              <a:rPr lang="hr-HR" sz="1000" b="0" strike="noStrike" spc="-1" dirty="0" err="1">
                <a:solidFill>
                  <a:srgbClr val="000000"/>
                </a:solidFill>
                <a:latin typeface="Comfortaa"/>
                <a:ea typeface="DejaVu Sans"/>
              </a:rPr>
              <a:t>has</a:t>
            </a:r>
            <a:r>
              <a:rPr lang="hr-HR" sz="1000" b="0" strike="noStrike" spc="-1" dirty="0">
                <a:solidFill>
                  <a:srgbClr val="000000"/>
                </a:solidFill>
                <a:latin typeface="Comfortaa"/>
                <a:ea typeface="DejaVu Sans"/>
              </a:rPr>
              <a:t> </a:t>
            </a:r>
            <a:r>
              <a:rPr lang="hr-HR" sz="1000" b="0" strike="noStrike" spc="-1" dirty="0" err="1">
                <a:solidFill>
                  <a:srgbClr val="000000"/>
                </a:solidFill>
                <a:latin typeface="Comfortaa"/>
                <a:ea typeface="DejaVu Sans"/>
              </a:rPr>
              <a:t>maxima</a:t>
            </a:r>
            <a:r>
              <a:rPr lang="hr-HR" sz="1000" b="0" strike="noStrike" spc="-1" dirty="0">
                <a:solidFill>
                  <a:srgbClr val="000000"/>
                </a:solidFill>
                <a:latin typeface="Comfortaa"/>
                <a:ea typeface="DejaVu Sans"/>
              </a:rPr>
              <a:t> </a:t>
            </a:r>
            <a:r>
              <a:rPr lang="hr-HR" sz="1000" b="0" strike="noStrike" spc="-1" dirty="0" err="1">
                <a:solidFill>
                  <a:srgbClr val="000000"/>
                </a:solidFill>
                <a:latin typeface="Comfortaa"/>
                <a:ea typeface="DejaVu Sans"/>
              </a:rPr>
              <a:t>when</a:t>
            </a:r>
            <a:r>
              <a:rPr lang="en-US" sz="1000" b="0" strike="noStrike" spc="-1" dirty="0">
                <a:solidFill>
                  <a:srgbClr val="000000"/>
                </a:solidFill>
                <a:latin typeface="Comfortaa"/>
                <a:ea typeface="DejaVu Sans"/>
              </a:rPr>
              <a:t>        </a:t>
            </a:r>
            <a:r>
              <a:rPr lang="hr-HR" sz="1000" b="0" strike="noStrike" spc="-1" dirty="0">
                <a:solidFill>
                  <a:srgbClr val="000000"/>
                </a:solidFill>
                <a:latin typeface="Comfortaa"/>
                <a:ea typeface="DejaVu Sans"/>
              </a:rPr>
              <a:t>                           ; </a:t>
            </a:r>
            <a:r>
              <a:rPr lang="hr-HR" sz="1000" b="0" strike="noStrike" spc="-1" dirty="0" err="1">
                <a:solidFill>
                  <a:srgbClr val="000000"/>
                </a:solidFill>
                <a:latin typeface="Comfortaa"/>
                <a:ea typeface="DejaVu Sans"/>
              </a:rPr>
              <a:t>keeping</a:t>
            </a:r>
            <a:r>
              <a:rPr lang="hr-HR" sz="1000" b="0" strike="noStrike" spc="-1" dirty="0">
                <a:solidFill>
                  <a:srgbClr val="000000"/>
                </a:solidFill>
                <a:latin typeface="Comfortaa"/>
                <a:ea typeface="DejaVu Sans"/>
              </a:rPr>
              <a:t> </a:t>
            </a:r>
            <a:r>
              <a:rPr lang="hr-HR" sz="1000" b="0" strike="noStrike" spc="-1" dirty="0">
                <a:solidFill>
                  <a:srgbClr val="000000"/>
                </a:solidFill>
                <a:latin typeface="Times New Roman"/>
                <a:ea typeface="Times New Roman"/>
              </a:rPr>
              <a:t>θ</a:t>
            </a:r>
            <a:r>
              <a:rPr lang="hr-HR" sz="1000" b="0" strike="noStrike" spc="-1" dirty="0">
                <a:solidFill>
                  <a:srgbClr val="000000"/>
                </a:solidFill>
                <a:latin typeface="Comfortaa"/>
                <a:ea typeface="Times New Roman"/>
              </a:rPr>
              <a:t> </a:t>
            </a:r>
            <a:r>
              <a:rPr lang="hr-HR" sz="1000" b="0" strike="noStrike" spc="-1" dirty="0" err="1">
                <a:solidFill>
                  <a:srgbClr val="000000"/>
                </a:solidFill>
                <a:latin typeface="Comfortaa"/>
                <a:ea typeface="Times New Roman"/>
              </a:rPr>
              <a:t>fixed</a:t>
            </a:r>
            <a:r>
              <a:rPr lang="hr-HR" sz="1000" b="0" strike="noStrike" spc="-1" dirty="0">
                <a:solidFill>
                  <a:srgbClr val="000000"/>
                </a:solidFill>
                <a:latin typeface="Comfortaa"/>
                <a:ea typeface="Times New Roman"/>
              </a:rPr>
              <a:t>.</a:t>
            </a:r>
          </a:p>
        </p:txBody>
      </p:sp>
      <p:pic>
        <p:nvPicPr>
          <p:cNvPr id="116" name="Picture 115"/>
          <p:cNvPicPr/>
          <p:nvPr/>
        </p:nvPicPr>
        <p:blipFill>
          <a:blip r:embed="rId6"/>
          <a:stretch/>
        </p:blipFill>
        <p:spPr>
          <a:xfrm>
            <a:off x="4909500" y="3794097"/>
            <a:ext cx="3271320" cy="444960"/>
          </a:xfrm>
          <a:prstGeom prst="rect">
            <a:avLst/>
          </a:prstGeom>
          <a:ln>
            <a:solidFill>
              <a:srgbClr val="3465A4"/>
            </a:solidFill>
          </a:ln>
        </p:spPr>
      </p:pic>
      <p:pic>
        <p:nvPicPr>
          <p:cNvPr id="117" name="Picture 116"/>
          <p:cNvPicPr/>
          <p:nvPr/>
        </p:nvPicPr>
        <p:blipFill>
          <a:blip r:embed="rId7"/>
          <a:stretch/>
        </p:blipFill>
        <p:spPr>
          <a:xfrm>
            <a:off x="1998754" y="4236036"/>
            <a:ext cx="909360" cy="180360"/>
          </a:xfrm>
          <a:prstGeom prst="rect">
            <a:avLst/>
          </a:prstGeom>
          <a:ln>
            <a:noFill/>
          </a:ln>
        </p:spPr>
      </p:pic>
      <p:pic>
        <p:nvPicPr>
          <p:cNvPr id="118" name="Picture 117"/>
          <p:cNvPicPr/>
          <p:nvPr/>
        </p:nvPicPr>
        <p:blipFill>
          <a:blip r:embed="rId8"/>
          <a:stretch/>
        </p:blipFill>
        <p:spPr>
          <a:xfrm>
            <a:off x="4909500" y="4784132"/>
            <a:ext cx="2319120" cy="369000"/>
          </a:xfrm>
          <a:prstGeom prst="rect">
            <a:avLst/>
          </a:prstGeom>
          <a:ln>
            <a:solidFill>
              <a:srgbClr val="3465A4"/>
            </a:solidFill>
          </a:ln>
        </p:spPr>
      </p:pic>
      <p:grpSp>
        <p:nvGrpSpPr>
          <p:cNvPr id="22" name="Group 13">
            <a:extLst>
              <a:ext uri="{FF2B5EF4-FFF2-40B4-BE49-F238E27FC236}">
                <a16:creationId xmlns:a16="http://schemas.microsoft.com/office/drawing/2014/main" id="{94A49868-3B80-6E1D-1566-C5BE5C18972A}"/>
              </a:ext>
            </a:extLst>
          </p:cNvPr>
          <p:cNvGrpSpPr/>
          <p:nvPr/>
        </p:nvGrpSpPr>
        <p:grpSpPr>
          <a:xfrm>
            <a:off x="2339" y="5368869"/>
            <a:ext cx="10146960" cy="424440"/>
            <a:chOff x="0" y="5392440"/>
            <a:chExt cx="10146960" cy="424440"/>
          </a:xfrm>
        </p:grpSpPr>
        <p:sp>
          <p:nvSpPr>
            <p:cNvPr id="23" name="CustomShape 14">
              <a:extLst>
                <a:ext uri="{FF2B5EF4-FFF2-40B4-BE49-F238E27FC236}">
                  <a16:creationId xmlns:a16="http://schemas.microsoft.com/office/drawing/2014/main" id="{57A4CA05-7DDF-7F46-1DBD-34EA968DBF6F}"/>
                </a:ext>
              </a:extLst>
            </p:cNvPr>
            <p:cNvSpPr/>
            <p:nvPr/>
          </p:nvSpPr>
          <p:spPr>
            <a:xfrm>
              <a:off x="0" y="5491080"/>
              <a:ext cx="10074600" cy="207000"/>
            </a:xfrm>
            <a:prstGeom prst="rect">
              <a:avLst/>
            </a:prstGeom>
            <a:solidFill>
              <a:srgbClr val="9FA8DA"/>
            </a:solid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800" b="0" strike="noStrike" spc="-1" dirty="0">
                  <a:solidFill>
                    <a:srgbClr val="000000"/>
                  </a:solidFill>
                  <a:latin typeface="Arial"/>
                  <a:ea typeface="DejaVu Sans"/>
                </a:rPr>
                <a:t>4</a:t>
              </a:r>
              <a:r>
                <a:rPr lang="en-US" sz="800" spc="-1" baseline="30000" dirty="0">
                  <a:solidFill>
                    <a:srgbClr val="000000"/>
                  </a:solidFill>
                  <a:latin typeface="Arial"/>
                  <a:ea typeface="DejaVu Sans"/>
                </a:rPr>
                <a:t>th</a:t>
              </a:r>
              <a:r>
                <a:rPr lang="en-US" sz="800" spc="-1" baseline="14000000" dirty="0">
                  <a:solidFill>
                    <a:srgbClr val="000000"/>
                  </a:solidFill>
                  <a:latin typeface="Arial"/>
                  <a:ea typeface="DejaVu Sans"/>
                </a:rPr>
                <a:t> </a:t>
              </a:r>
              <a:r>
                <a:rPr lang="en-US" sz="800" b="0" strike="noStrike" spc="-1" dirty="0">
                  <a:solidFill>
                    <a:srgbClr val="000000"/>
                  </a:solidFill>
                  <a:latin typeface="Arial"/>
                  <a:ea typeface="DejaVu Sans"/>
                </a:rPr>
                <a:t>Jagiellonian Symposium on Advances in Particle Physics and Medicine</a:t>
              </a:r>
              <a:endParaRPr lang="en-US" sz="800" b="0" strike="noStrike" spc="-1" dirty="0">
                <a:latin typeface="Arial"/>
              </a:endParaRPr>
            </a:p>
          </p:txBody>
        </p:sp>
        <p:sp>
          <p:nvSpPr>
            <p:cNvPr id="24" name="CustomShape 15">
              <a:extLst>
                <a:ext uri="{FF2B5EF4-FFF2-40B4-BE49-F238E27FC236}">
                  <a16:creationId xmlns:a16="http://schemas.microsoft.com/office/drawing/2014/main" id="{7C1C375B-F0A3-8752-3F65-4634AB541859}"/>
                </a:ext>
              </a:extLst>
            </p:cNvPr>
            <p:cNvSpPr/>
            <p:nvPr/>
          </p:nvSpPr>
          <p:spPr>
            <a:xfrm>
              <a:off x="9632160" y="5392440"/>
              <a:ext cx="514800" cy="424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fld id="{EC5A3262-2053-410D-BA20-FF04B2A98E80}" type="slidenum">
                <a:rPr lang="en-US" sz="1800" b="0" strike="noStrike" spc="-1">
                  <a:solidFill>
                    <a:srgbClr val="000000"/>
                  </a:solidFill>
                  <a:latin typeface="Times New Roman"/>
                  <a:ea typeface="DejaVu Sans"/>
                </a:rPr>
                <a:t>3</a:t>
              </a:fld>
              <a:endParaRPr lang="en-US" sz="1800" b="0" strike="noStrike" spc="-1">
                <a:latin typeface="Arial"/>
              </a:endParaRPr>
            </a:p>
          </p:txBody>
        </p:sp>
      </p:grpSp>
      <p:sp>
        <p:nvSpPr>
          <p:cNvPr id="25" name="CustomShape 18">
            <a:extLst>
              <a:ext uri="{FF2B5EF4-FFF2-40B4-BE49-F238E27FC236}">
                <a16:creationId xmlns:a16="http://schemas.microsoft.com/office/drawing/2014/main" id="{F8DAE410-1384-886D-7B26-97709FB9D46D}"/>
              </a:ext>
            </a:extLst>
          </p:cNvPr>
          <p:cNvSpPr/>
          <p:nvPr/>
        </p:nvSpPr>
        <p:spPr>
          <a:xfrm>
            <a:off x="6579632" y="3720383"/>
            <a:ext cx="669218" cy="608855"/>
          </a:xfrm>
          <a:prstGeom prst="ellipse">
            <a:avLst/>
          </a:prstGeom>
          <a:noFill/>
          <a:ln w="12600">
            <a:solidFill>
              <a:srgbClr val="FF0000"/>
            </a:solidFill>
            <a:round/>
          </a:ln>
        </p:spPr>
        <p:style>
          <a:lnRef idx="0">
            <a:scrgbClr r="0" g="0" b="0"/>
          </a:lnRef>
          <a:fillRef idx="0">
            <a:scrgbClr r="0" g="0" b="0"/>
          </a:fillRef>
          <a:effectRef idx="0">
            <a:scrgbClr r="0" g="0" b="0"/>
          </a:effectRef>
          <a:fontRef idx="minor"/>
        </p:style>
      </p:sp>
      <p:sp>
        <p:nvSpPr>
          <p:cNvPr id="26" name="TextBox 25">
            <a:extLst>
              <a:ext uri="{FF2B5EF4-FFF2-40B4-BE49-F238E27FC236}">
                <a16:creationId xmlns:a16="http://schemas.microsoft.com/office/drawing/2014/main" id="{C5D41223-85AD-E520-3954-91416F180E7D}"/>
              </a:ext>
            </a:extLst>
          </p:cNvPr>
          <p:cNvSpPr txBox="1"/>
          <p:nvPr/>
        </p:nvSpPr>
        <p:spPr>
          <a:xfrm>
            <a:off x="1020725" y="4798332"/>
            <a:ext cx="3590413" cy="276999"/>
          </a:xfrm>
          <a:prstGeom prst="rect">
            <a:avLst/>
          </a:prstGeom>
          <a:noFill/>
        </p:spPr>
        <p:txBody>
          <a:bodyPr wrap="square">
            <a:spAutoFit/>
          </a:bodyPr>
          <a:lstStyle/>
          <a:p>
            <a:pPr>
              <a:lnSpc>
                <a:spcPct val="100000"/>
              </a:lnSpc>
            </a:pPr>
            <a:r>
              <a:rPr lang="hr-HR" sz="1200" b="1" strike="noStrike" spc="-1" dirty="0" err="1">
                <a:solidFill>
                  <a:srgbClr val="C9211E"/>
                </a:solidFill>
                <a:latin typeface="Times New Roman" panose="02020603050405020304" pitchFamily="18" charset="0"/>
                <a:ea typeface="Times New Roman"/>
                <a:cs typeface="Times New Roman" panose="02020603050405020304" pitchFamily="18" charset="0"/>
              </a:rPr>
              <a:t>The</a:t>
            </a:r>
            <a:r>
              <a:rPr lang="hr-HR" sz="1200" b="1" strike="noStrike" spc="-1" dirty="0">
                <a:solidFill>
                  <a:srgbClr val="C9211E"/>
                </a:solidFill>
                <a:latin typeface="Times New Roman" panose="02020603050405020304" pitchFamily="18" charset="0"/>
                <a:ea typeface="Times New Roman"/>
                <a:cs typeface="Times New Roman" panose="02020603050405020304" pitchFamily="18" charset="0"/>
              </a:rPr>
              <a:t> </a:t>
            </a:r>
            <a:r>
              <a:rPr lang="hr-HR" sz="1200" b="1" strike="noStrike" spc="-1" dirty="0" err="1">
                <a:solidFill>
                  <a:srgbClr val="C9211E"/>
                </a:solidFill>
                <a:latin typeface="Times New Roman" panose="02020603050405020304" pitchFamily="18" charset="0"/>
                <a:ea typeface="Times New Roman"/>
                <a:cs typeface="Times New Roman" panose="02020603050405020304" pitchFamily="18" charset="0"/>
              </a:rPr>
              <a:t>Polarimetric</a:t>
            </a:r>
            <a:r>
              <a:rPr lang="hr-HR" sz="1200" b="1" strike="noStrike" spc="-1" dirty="0">
                <a:solidFill>
                  <a:srgbClr val="C9211E"/>
                </a:solidFill>
                <a:latin typeface="Times New Roman" panose="02020603050405020304" pitchFamily="18" charset="0"/>
                <a:ea typeface="Times New Roman"/>
                <a:cs typeface="Times New Roman" panose="02020603050405020304" pitchFamily="18" charset="0"/>
              </a:rPr>
              <a:t> </a:t>
            </a:r>
            <a:r>
              <a:rPr lang="hr-HR" sz="1200" b="1" strike="noStrike" spc="-1" dirty="0" err="1">
                <a:solidFill>
                  <a:srgbClr val="C9211E"/>
                </a:solidFill>
                <a:latin typeface="Times New Roman" panose="02020603050405020304" pitchFamily="18" charset="0"/>
                <a:ea typeface="Times New Roman"/>
                <a:cs typeface="Times New Roman" panose="02020603050405020304" pitchFamily="18" charset="0"/>
              </a:rPr>
              <a:t>Modulation</a:t>
            </a:r>
            <a:r>
              <a:rPr lang="hr-HR" sz="1200" b="1" strike="noStrike" spc="-1" dirty="0">
                <a:solidFill>
                  <a:srgbClr val="C9211E"/>
                </a:solidFill>
                <a:latin typeface="Times New Roman" panose="02020603050405020304" pitchFamily="18" charset="0"/>
                <a:ea typeface="Times New Roman"/>
                <a:cs typeface="Times New Roman" panose="02020603050405020304" pitchFamily="18" charset="0"/>
              </a:rPr>
              <a:t> </a:t>
            </a:r>
            <a:r>
              <a:rPr lang="hr-HR" sz="1200" b="1" strike="noStrike" spc="-1" dirty="0" err="1">
                <a:solidFill>
                  <a:srgbClr val="C9211E"/>
                </a:solidFill>
                <a:latin typeface="Times New Roman" panose="02020603050405020304" pitchFamily="18" charset="0"/>
                <a:ea typeface="Times New Roman"/>
                <a:cs typeface="Times New Roman" panose="02020603050405020304" pitchFamily="18" charset="0"/>
              </a:rPr>
              <a:t>Factor</a:t>
            </a:r>
            <a:r>
              <a:rPr lang="hr-HR" sz="1200" b="1" strike="noStrike" spc="-1" dirty="0">
                <a:solidFill>
                  <a:srgbClr val="C9211E"/>
                </a:solidFill>
                <a:latin typeface="Times New Roman" panose="02020603050405020304" pitchFamily="18" charset="0"/>
                <a:ea typeface="Times New Roman"/>
                <a:cs typeface="Times New Roman" panose="02020603050405020304" pitchFamily="18" charset="0"/>
              </a:rPr>
              <a:t> μ </a:t>
            </a:r>
            <a:r>
              <a:rPr lang="hr-HR" sz="1200" b="1" strike="noStrike" spc="-1" dirty="0" err="1">
                <a:solidFill>
                  <a:srgbClr val="C9211E"/>
                </a:solidFill>
                <a:latin typeface="Times New Roman" panose="02020603050405020304" pitchFamily="18" charset="0"/>
                <a:ea typeface="Times New Roman"/>
                <a:cs typeface="Times New Roman" panose="02020603050405020304" pitchFamily="18" charset="0"/>
              </a:rPr>
              <a:t>is</a:t>
            </a:r>
            <a:r>
              <a:rPr lang="hr-HR" sz="1200" b="1" strike="noStrike" spc="-1" dirty="0">
                <a:solidFill>
                  <a:srgbClr val="C9211E"/>
                </a:solidFill>
                <a:latin typeface="Times New Roman" panose="02020603050405020304" pitchFamily="18" charset="0"/>
                <a:ea typeface="Times New Roman"/>
                <a:cs typeface="Times New Roman" panose="02020603050405020304" pitchFamily="18" charset="0"/>
              </a:rPr>
              <a:t> </a:t>
            </a:r>
            <a:r>
              <a:rPr lang="hr-HR" sz="1200" b="1" strike="noStrike" spc="-1" dirty="0" err="1">
                <a:solidFill>
                  <a:srgbClr val="C9211E"/>
                </a:solidFill>
                <a:latin typeface="Times New Roman" panose="02020603050405020304" pitchFamily="18" charset="0"/>
                <a:ea typeface="Times New Roman"/>
                <a:cs typeface="Times New Roman" panose="02020603050405020304" pitchFamily="18" charset="0"/>
              </a:rPr>
              <a:t>defined</a:t>
            </a:r>
            <a:r>
              <a:rPr lang="hr-HR" sz="1200" b="1" strike="noStrike" spc="-1" dirty="0">
                <a:solidFill>
                  <a:srgbClr val="C9211E"/>
                </a:solidFill>
                <a:latin typeface="Times New Roman" panose="02020603050405020304" pitchFamily="18" charset="0"/>
                <a:ea typeface="Times New Roman"/>
                <a:cs typeface="Times New Roman" panose="02020603050405020304" pitchFamily="18" charset="0"/>
              </a:rPr>
              <a:t> as, </a:t>
            </a:r>
            <a:endParaRPr lang="en-US" sz="1200" b="0" strike="noStrike" spc="-1" dirty="0">
              <a:latin typeface="Times New Roman" panose="02020603050405020304" pitchFamily="18" charset="0"/>
              <a:cs typeface="Times New Roman" panose="02020603050405020304" pitchFamily="18" charset="0"/>
            </a:endParaRPr>
          </a:p>
        </p:txBody>
      </p:sp>
      <p:sp>
        <p:nvSpPr>
          <p:cNvPr id="27" name="Line 6">
            <a:extLst>
              <a:ext uri="{FF2B5EF4-FFF2-40B4-BE49-F238E27FC236}">
                <a16:creationId xmlns:a16="http://schemas.microsoft.com/office/drawing/2014/main" id="{C1865FE2-74EE-D32C-D56C-C25DBC00A185}"/>
              </a:ext>
            </a:extLst>
          </p:cNvPr>
          <p:cNvSpPr/>
          <p:nvPr/>
        </p:nvSpPr>
        <p:spPr>
          <a:xfrm flipH="1">
            <a:off x="6234954" y="4266724"/>
            <a:ext cx="499034" cy="452024"/>
          </a:xfrm>
          <a:prstGeom prst="line">
            <a:avLst/>
          </a:prstGeom>
          <a:ln w="19080">
            <a:solidFill>
              <a:srgbClr val="FF0000"/>
            </a:solidFill>
            <a:round/>
            <a:tailEnd type="triangle" w="med" len="med"/>
          </a:ln>
        </p:spPr>
        <p:style>
          <a:lnRef idx="0">
            <a:scrgbClr r="0" g="0" b="0"/>
          </a:lnRef>
          <a:fillRef idx="0">
            <a:scrgbClr r="0" g="0" b="0"/>
          </a:fillRef>
          <a:effectRef idx="0">
            <a:scrgbClr r="0" g="0" b="0"/>
          </a:effectRef>
          <a:fontRef idx="minor"/>
        </p:style>
      </p:sp>
      <p:sp>
        <p:nvSpPr>
          <p:cNvPr id="29" name="TextBox 28">
            <a:extLst>
              <a:ext uri="{FF2B5EF4-FFF2-40B4-BE49-F238E27FC236}">
                <a16:creationId xmlns:a16="http://schemas.microsoft.com/office/drawing/2014/main" id="{84C82FDD-18C4-28D2-B11C-754C5EB5CB60}"/>
              </a:ext>
            </a:extLst>
          </p:cNvPr>
          <p:cNvSpPr txBox="1"/>
          <p:nvPr/>
        </p:nvSpPr>
        <p:spPr>
          <a:xfrm>
            <a:off x="2922330" y="4623551"/>
            <a:ext cx="3421504" cy="276999"/>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nSpc>
                <a:spcPct val="100000"/>
              </a:lnSpc>
            </a:pPr>
            <a:r>
              <a:rPr lang="hr-HR" sz="1200" b="1" strike="noStrike" spc="-1" dirty="0">
                <a:solidFill>
                  <a:srgbClr val="FF0000"/>
                </a:solidFill>
                <a:latin typeface="Times New Roman" panose="02020603050405020304" pitchFamily="18" charset="0"/>
                <a:ea typeface="Times New Roman"/>
                <a:cs typeface="Times New Roman" panose="02020603050405020304" pitchFamily="18" charset="0"/>
              </a:rPr>
              <a:t>μ </a:t>
            </a:r>
            <a:r>
              <a:rPr lang="en-US" sz="1200" b="1" spc="-1" dirty="0">
                <a:solidFill>
                  <a:srgbClr val="FF0000"/>
                </a:solidFill>
                <a:latin typeface="Times New Roman" panose="02020603050405020304" pitchFamily="18" charset="0"/>
                <a:ea typeface="Times New Roman"/>
                <a:cs typeface="Times New Roman" panose="02020603050405020304" pitchFamily="18" charset="0"/>
              </a:rPr>
              <a:t>reaches maximum </a:t>
            </a:r>
            <a:r>
              <a:rPr lang="hr-HR" sz="1200" b="1" spc="-1" dirty="0">
                <a:solidFill>
                  <a:srgbClr val="FF0000"/>
                </a:solidFill>
                <a:latin typeface="Times New Roman" panose="02020603050405020304" pitchFamily="18" charset="0"/>
                <a:ea typeface="Times New Roman"/>
                <a:cs typeface="Times New Roman" panose="02020603050405020304" pitchFamily="18" charset="0"/>
              </a:rPr>
              <a:t>μ </a:t>
            </a:r>
            <a:r>
              <a:rPr lang="en-US" sz="1200" b="1" spc="-1" dirty="0">
                <a:solidFill>
                  <a:srgbClr val="FF0000"/>
                </a:solidFill>
                <a:latin typeface="Times New Roman" panose="02020603050405020304" pitchFamily="18" charset="0"/>
                <a:ea typeface="Times New Roman"/>
                <a:cs typeface="Times New Roman" panose="02020603050405020304" pitchFamily="18" charset="0"/>
              </a:rPr>
              <a:t> = 0.48 when</a:t>
            </a:r>
            <a:r>
              <a:rPr lang="hr-HR" sz="1200" b="1" spc="-1" dirty="0">
                <a:solidFill>
                  <a:srgbClr val="FF0000"/>
                </a:solidFill>
                <a:latin typeface="Times New Roman"/>
                <a:ea typeface="Times New Roman"/>
              </a:rPr>
              <a:t> θ</a:t>
            </a:r>
            <a:r>
              <a:rPr lang="en-US" sz="1200" b="1" spc="-1" baseline="-25000" dirty="0">
                <a:solidFill>
                  <a:srgbClr val="FF0000"/>
                </a:solidFill>
                <a:latin typeface="Times New Roman"/>
                <a:ea typeface="Times New Roman"/>
              </a:rPr>
              <a:t>1</a:t>
            </a:r>
            <a:r>
              <a:rPr lang="en-US" sz="1200" b="1" spc="-1" dirty="0">
                <a:solidFill>
                  <a:srgbClr val="FF0000"/>
                </a:solidFill>
                <a:latin typeface="Times New Roman"/>
                <a:ea typeface="Times New Roman"/>
              </a:rPr>
              <a:t> = </a:t>
            </a:r>
            <a:r>
              <a:rPr lang="hr-HR" sz="1200" b="1" spc="-1" dirty="0">
                <a:solidFill>
                  <a:srgbClr val="FF0000"/>
                </a:solidFill>
                <a:latin typeface="Times New Roman"/>
                <a:ea typeface="Times New Roman"/>
              </a:rPr>
              <a:t>θ</a:t>
            </a:r>
            <a:r>
              <a:rPr lang="en-US" sz="1200" b="1" spc="-1" baseline="-25000" dirty="0">
                <a:solidFill>
                  <a:srgbClr val="FF0000"/>
                </a:solidFill>
                <a:latin typeface="Times New Roman"/>
                <a:ea typeface="Times New Roman"/>
              </a:rPr>
              <a:t>2 </a:t>
            </a:r>
            <a:r>
              <a:rPr lang="en-US" sz="1200" b="1" spc="-1" dirty="0">
                <a:solidFill>
                  <a:srgbClr val="FF0000"/>
                </a:solidFill>
                <a:latin typeface="Times New Roman"/>
                <a:ea typeface="Times New Roman"/>
              </a:rPr>
              <a:t>= 82</a:t>
            </a:r>
            <a:r>
              <a:rPr lang="en-US" sz="1200" b="1" spc="-1" baseline="30000" dirty="0">
                <a:solidFill>
                  <a:srgbClr val="FF0000"/>
                </a:solidFill>
                <a:latin typeface="Times New Roman"/>
                <a:ea typeface="Times New Roman"/>
              </a:rPr>
              <a:t>o</a:t>
            </a:r>
            <a:endParaRPr lang="en-US" sz="1200" b="1" strike="noStrike" spc="-1" dirty="0">
              <a:solidFill>
                <a:srgbClr val="FF0000"/>
              </a:solidFill>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091B13DD-6B29-F51B-14F6-D9650228A47B}"/>
              </a:ext>
            </a:extLst>
          </p:cNvPr>
          <p:cNvSpPr txBox="1"/>
          <p:nvPr/>
        </p:nvSpPr>
        <p:spPr>
          <a:xfrm>
            <a:off x="8702299" y="3204254"/>
            <a:ext cx="794163" cy="246221"/>
          </a:xfrm>
          <a:prstGeom prst="rect">
            <a:avLst/>
          </a:prstGeom>
          <a:solidFill>
            <a:schemeClr val="bg1"/>
          </a:solidFill>
        </p:spPr>
        <p:txBody>
          <a:bodyPr wrap="square" rtlCol="0">
            <a:spAutoFit/>
          </a:bodyPr>
          <a:lstStyle/>
          <a:p>
            <a:r>
              <a:rPr lang="el-GR" sz="1000" dirty="0"/>
              <a:t>Φ</a:t>
            </a:r>
            <a:r>
              <a:rPr lang="en-GB" sz="1000" dirty="0"/>
              <a:t> (</a:t>
            </a:r>
            <a:r>
              <a:rPr lang="en-GB" sz="1000" dirty="0" err="1"/>
              <a:t>deg</a:t>
            </a:r>
            <a:r>
              <a:rPr lang="en-GB" sz="1000" dirty="0"/>
              <a:t>)</a:t>
            </a:r>
          </a:p>
        </p:txBody>
      </p:sp>
      <p:sp>
        <p:nvSpPr>
          <p:cNvPr id="34" name="TextBox 33">
            <a:extLst>
              <a:ext uri="{FF2B5EF4-FFF2-40B4-BE49-F238E27FC236}">
                <a16:creationId xmlns:a16="http://schemas.microsoft.com/office/drawing/2014/main" id="{304F9B81-DDE2-66B0-87AA-7AD06791880E}"/>
              </a:ext>
            </a:extLst>
          </p:cNvPr>
          <p:cNvSpPr txBox="1"/>
          <p:nvPr/>
        </p:nvSpPr>
        <p:spPr>
          <a:xfrm rot="16200000">
            <a:off x="5329634" y="1375846"/>
            <a:ext cx="1050583" cy="261610"/>
          </a:xfrm>
          <a:prstGeom prst="rect">
            <a:avLst/>
          </a:prstGeom>
          <a:solidFill>
            <a:schemeClr val="bg1"/>
          </a:solidFill>
        </p:spPr>
        <p:txBody>
          <a:bodyPr wrap="square" rtlCol="0">
            <a:spAutoFit/>
          </a:bodyPr>
          <a:lstStyle/>
          <a:p>
            <a:r>
              <a:rPr lang="en-GB" sz="1100" dirty="0"/>
              <a:t>Arbitrary Unit</a:t>
            </a:r>
          </a:p>
        </p:txBody>
      </p:sp>
      <p:grpSp>
        <p:nvGrpSpPr>
          <p:cNvPr id="7" name="Group 6">
            <a:extLst>
              <a:ext uri="{FF2B5EF4-FFF2-40B4-BE49-F238E27FC236}">
                <a16:creationId xmlns:a16="http://schemas.microsoft.com/office/drawing/2014/main" id="{56D022AD-B4A4-EC4E-238D-D71832EB552F}"/>
              </a:ext>
            </a:extLst>
          </p:cNvPr>
          <p:cNvGrpSpPr/>
          <p:nvPr/>
        </p:nvGrpSpPr>
        <p:grpSpPr>
          <a:xfrm>
            <a:off x="5665123" y="589078"/>
            <a:ext cx="4292084" cy="2862120"/>
            <a:chOff x="4536998" y="1904659"/>
            <a:chExt cx="4047903" cy="2634347"/>
          </a:xfrm>
        </p:grpSpPr>
        <p:pic>
          <p:nvPicPr>
            <p:cNvPr id="4" name="Picture 3">
              <a:extLst>
                <a:ext uri="{FF2B5EF4-FFF2-40B4-BE49-F238E27FC236}">
                  <a16:creationId xmlns:a16="http://schemas.microsoft.com/office/drawing/2014/main" id="{136D9D0C-E187-B9D9-5C0C-2DA5A58FFBA2}"/>
                </a:ext>
              </a:extLst>
            </p:cNvPr>
            <p:cNvPicPr>
              <a:picLocks noChangeAspect="1"/>
            </p:cNvPicPr>
            <p:nvPr/>
          </p:nvPicPr>
          <p:blipFill>
            <a:blip r:embed="rId9"/>
            <a:stretch>
              <a:fillRect/>
            </a:stretch>
          </p:blipFill>
          <p:spPr>
            <a:xfrm>
              <a:off x="4575543" y="2138912"/>
              <a:ext cx="3709124" cy="2373839"/>
            </a:xfrm>
            <a:prstGeom prst="rect">
              <a:avLst/>
            </a:prstGeom>
          </p:spPr>
        </p:pic>
        <p:sp>
          <p:nvSpPr>
            <p:cNvPr id="5" name="TextBox 4">
              <a:extLst>
                <a:ext uri="{FF2B5EF4-FFF2-40B4-BE49-F238E27FC236}">
                  <a16:creationId xmlns:a16="http://schemas.microsoft.com/office/drawing/2014/main" id="{1D9557EC-CE8B-58AD-E075-2CCE55EF686C}"/>
                </a:ext>
              </a:extLst>
            </p:cNvPr>
            <p:cNvSpPr txBox="1"/>
            <p:nvPr/>
          </p:nvSpPr>
          <p:spPr>
            <a:xfrm rot="16200000">
              <a:off x="3990655" y="2451002"/>
              <a:ext cx="1354296" cy="261610"/>
            </a:xfrm>
            <a:prstGeom prst="rect">
              <a:avLst/>
            </a:prstGeom>
            <a:noFill/>
          </p:spPr>
          <p:txBody>
            <a:bodyPr wrap="square" rtlCol="0">
              <a:spAutoFit/>
            </a:bodyPr>
            <a:lstStyle/>
            <a:p>
              <a:r>
                <a:rPr lang="en-GB" sz="1100" dirty="0"/>
                <a:t>Arbitrary Unit</a:t>
              </a:r>
            </a:p>
          </p:txBody>
        </p:sp>
        <p:sp>
          <p:nvSpPr>
            <p:cNvPr id="6" name="TextBox 5">
              <a:extLst>
                <a:ext uri="{FF2B5EF4-FFF2-40B4-BE49-F238E27FC236}">
                  <a16:creationId xmlns:a16="http://schemas.microsoft.com/office/drawing/2014/main" id="{5635DB1F-DC58-BCF7-E320-412F57FF5016}"/>
                </a:ext>
              </a:extLst>
            </p:cNvPr>
            <p:cNvSpPr txBox="1"/>
            <p:nvPr/>
          </p:nvSpPr>
          <p:spPr>
            <a:xfrm>
              <a:off x="7622415" y="4277396"/>
              <a:ext cx="962486" cy="261610"/>
            </a:xfrm>
            <a:prstGeom prst="rect">
              <a:avLst/>
            </a:prstGeom>
            <a:noFill/>
          </p:spPr>
          <p:txBody>
            <a:bodyPr wrap="square" rtlCol="0">
              <a:spAutoFit/>
            </a:bodyPr>
            <a:lstStyle/>
            <a:p>
              <a:r>
                <a:rPr lang="el-GR" sz="1100" dirty="0"/>
                <a:t>ΔΦ</a:t>
              </a:r>
              <a:r>
                <a:rPr lang="en-GB" sz="1100" dirty="0"/>
                <a:t> (</a:t>
              </a:r>
              <a:r>
                <a:rPr lang="en-GB" sz="1100" dirty="0" err="1"/>
                <a:t>deg</a:t>
              </a:r>
              <a:r>
                <a:rPr lang="en-GB" sz="1100" dirty="0"/>
                <a:t>)</a:t>
              </a:r>
            </a:p>
          </p:txBody>
        </p:sp>
      </p:grpSp>
      <p:sp>
        <p:nvSpPr>
          <p:cNvPr id="33" name="TextBox 32">
            <a:extLst>
              <a:ext uri="{FF2B5EF4-FFF2-40B4-BE49-F238E27FC236}">
                <a16:creationId xmlns:a16="http://schemas.microsoft.com/office/drawing/2014/main" id="{74003630-0471-6A34-E342-134673E94847}"/>
              </a:ext>
            </a:extLst>
          </p:cNvPr>
          <p:cNvSpPr txBox="1"/>
          <p:nvPr/>
        </p:nvSpPr>
        <p:spPr>
          <a:xfrm>
            <a:off x="4475520" y="4219719"/>
            <a:ext cx="5605105" cy="253916"/>
          </a:xfrm>
          <a:prstGeom prst="rect">
            <a:avLst/>
          </a:prstGeom>
          <a:noFill/>
        </p:spPr>
        <p:txBody>
          <a:bodyPr wrap="square">
            <a:spAutoFit/>
          </a:bodyPr>
          <a:lstStyle/>
          <a:p>
            <a:r>
              <a:rPr lang="en-GB" sz="1050" b="0" i="1" u="none" strike="noStrike" baseline="0" dirty="0">
                <a:solidFill>
                  <a:srgbClr val="C00000"/>
                </a:solidFill>
                <a:latin typeface="Tw Cen MT" panose="020B0602020104020603" pitchFamily="34" charset="0"/>
              </a:rPr>
              <a:t>[Pryce and Ward, Nature 160 435; Snyder, Pasternak, </a:t>
            </a:r>
            <a:r>
              <a:rPr lang="en-GB" sz="1050" b="0" i="1" u="none" strike="noStrike" baseline="0" dirty="0" err="1">
                <a:solidFill>
                  <a:srgbClr val="C00000"/>
                </a:solidFill>
                <a:latin typeface="Tw Cen MT" panose="020B0602020104020603" pitchFamily="34" charset="0"/>
              </a:rPr>
              <a:t>Hornbostel</a:t>
            </a:r>
            <a:r>
              <a:rPr lang="en-GB" sz="1050" b="0" i="1" u="none" strike="noStrike" baseline="0" dirty="0">
                <a:solidFill>
                  <a:srgbClr val="C00000"/>
                </a:solidFill>
                <a:latin typeface="Tw Cen MT" panose="020B0602020104020603" pitchFamily="34" charset="0"/>
              </a:rPr>
              <a:t>, Phys. Rev. 73 (1948) 440-8]</a:t>
            </a:r>
            <a:endParaRPr lang="en-GB" sz="1050" dirty="0"/>
          </a:p>
        </p:txBody>
      </p:sp>
      <p:pic>
        <p:nvPicPr>
          <p:cNvPr id="3" name="Picture 2">
            <a:extLst>
              <a:ext uri="{FF2B5EF4-FFF2-40B4-BE49-F238E27FC236}">
                <a16:creationId xmlns:a16="http://schemas.microsoft.com/office/drawing/2014/main" id="{F7264649-8F83-EA80-9979-6F80400B956F}"/>
              </a:ext>
            </a:extLst>
          </p:cNvPr>
          <p:cNvPicPr>
            <a:picLocks noChangeAspect="1"/>
          </p:cNvPicPr>
          <p:nvPr/>
        </p:nvPicPr>
        <p:blipFill>
          <a:blip r:embed="rId10"/>
          <a:stretch>
            <a:fillRect/>
          </a:stretch>
        </p:blipFill>
        <p:spPr>
          <a:xfrm>
            <a:off x="2228406" y="1274961"/>
            <a:ext cx="5048627" cy="3257470"/>
          </a:xfrm>
          <a:prstGeom prst="rect">
            <a:avLst/>
          </a:prstGeom>
          <a:ln>
            <a:noFill/>
          </a:ln>
          <a:effectLst>
            <a:outerShdw blurRad="190500" algn="tl" rotWithShape="0">
              <a:srgbClr val="000000">
                <a:alpha val="70000"/>
              </a:srgbClr>
            </a:outerShdw>
          </a:effectLst>
        </p:spPr>
      </p:pic>
      <p:sp>
        <p:nvSpPr>
          <p:cNvPr id="31" name="TextBox 30">
            <a:extLst>
              <a:ext uri="{FF2B5EF4-FFF2-40B4-BE49-F238E27FC236}">
                <a16:creationId xmlns:a16="http://schemas.microsoft.com/office/drawing/2014/main" id="{0B3604A0-B923-A273-0FD6-ECF8C81E4D37}"/>
              </a:ext>
            </a:extLst>
          </p:cNvPr>
          <p:cNvSpPr txBox="1"/>
          <p:nvPr/>
        </p:nvSpPr>
        <p:spPr>
          <a:xfrm>
            <a:off x="3861628" y="4297155"/>
            <a:ext cx="3421503" cy="261610"/>
          </a:xfrm>
          <a:prstGeom prst="rect">
            <a:avLst/>
          </a:prstGeom>
          <a:noFill/>
        </p:spPr>
        <p:txBody>
          <a:bodyPr wrap="square">
            <a:spAutoFit/>
          </a:bodyPr>
          <a:lstStyle/>
          <a:p>
            <a:r>
              <a:rPr lang="en-US" sz="1100" i="1" spc="-1" dirty="0">
                <a:solidFill>
                  <a:srgbClr val="FF0000"/>
                </a:solidFill>
                <a:latin typeface="Times New Roman" panose="02020603050405020304" pitchFamily="18" charset="0"/>
                <a:ea typeface="Noto Sans CJK SC"/>
                <a:cs typeface="Times New Roman" panose="02020603050405020304" pitchFamily="18" charset="0"/>
              </a:rPr>
              <a:t>[M. Toghyani et. al., </a:t>
            </a:r>
            <a:r>
              <a:rPr lang="en-US" sz="1100" i="1" u="none" strike="noStrike" baseline="0" dirty="0">
                <a:solidFill>
                  <a:srgbClr val="FF0000"/>
                </a:solidFill>
                <a:latin typeface="Times New Roman" panose="02020603050405020304" pitchFamily="18" charset="0"/>
                <a:cs typeface="Times New Roman" panose="02020603050405020304" pitchFamily="18" charset="0"/>
              </a:rPr>
              <a:t>Phys. Med. Biol. 61 (2016) 5803]</a:t>
            </a:r>
            <a:endParaRPr lang="en-US" sz="1100" i="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additive="base">
                                        <p:cTn id="7" dur="500" fill="hold"/>
                                        <p:tgtEl>
                                          <p:spTgt spid="114"/>
                                        </p:tgtEl>
                                        <p:attrNameLst>
                                          <p:attrName>ppt_x</p:attrName>
                                        </p:attrNameLst>
                                      </p:cBhvr>
                                      <p:tavLst>
                                        <p:tav tm="0">
                                          <p:val>
                                            <p:strVal val="#ppt_x"/>
                                          </p:val>
                                        </p:tav>
                                        <p:tav tm="100000">
                                          <p:val>
                                            <p:strVal val="#ppt_x"/>
                                          </p:val>
                                        </p:tav>
                                      </p:tavLst>
                                    </p:anim>
                                    <p:anim calcmode="lin" valueType="num">
                                      <p:cBhvr additive="base">
                                        <p:cTn id="8" dur="500" fill="hold"/>
                                        <p:tgtEl>
                                          <p:spTgt spid="1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5"/>
                                        </p:tgtEl>
                                        <p:attrNameLst>
                                          <p:attrName>style.visibility</p:attrName>
                                        </p:attrNameLst>
                                      </p:cBhvr>
                                      <p:to>
                                        <p:strVal val="visible"/>
                                      </p:to>
                                    </p:set>
                                    <p:anim calcmode="lin" valueType="num">
                                      <p:cBhvr additive="base">
                                        <p:cTn id="11" dur="500" fill="hold"/>
                                        <p:tgtEl>
                                          <p:spTgt spid="115"/>
                                        </p:tgtEl>
                                        <p:attrNameLst>
                                          <p:attrName>ppt_x</p:attrName>
                                        </p:attrNameLst>
                                      </p:cBhvr>
                                      <p:tavLst>
                                        <p:tav tm="0">
                                          <p:val>
                                            <p:strVal val="#ppt_x"/>
                                          </p:val>
                                        </p:tav>
                                        <p:tav tm="100000">
                                          <p:val>
                                            <p:strVal val="#ppt_x"/>
                                          </p:val>
                                        </p:tav>
                                      </p:tavLst>
                                    </p:anim>
                                    <p:anim calcmode="lin" valueType="num">
                                      <p:cBhvr additive="base">
                                        <p:cTn id="12" dur="500" fill="hold"/>
                                        <p:tgtEl>
                                          <p:spTgt spid="1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7"/>
                                        </p:tgtEl>
                                        <p:attrNameLst>
                                          <p:attrName>style.visibility</p:attrName>
                                        </p:attrNameLst>
                                      </p:cBhvr>
                                      <p:to>
                                        <p:strVal val="visible"/>
                                      </p:to>
                                    </p:set>
                                    <p:anim calcmode="lin" valueType="num">
                                      <p:cBhvr additive="base">
                                        <p:cTn id="15" dur="500" fill="hold"/>
                                        <p:tgtEl>
                                          <p:spTgt spid="117"/>
                                        </p:tgtEl>
                                        <p:attrNameLst>
                                          <p:attrName>ppt_x</p:attrName>
                                        </p:attrNameLst>
                                      </p:cBhvr>
                                      <p:tavLst>
                                        <p:tav tm="0">
                                          <p:val>
                                            <p:strVal val="#ppt_x"/>
                                          </p:val>
                                        </p:tav>
                                        <p:tav tm="100000">
                                          <p:val>
                                            <p:strVal val="#ppt_x"/>
                                          </p:val>
                                        </p:tav>
                                      </p:tavLst>
                                    </p:anim>
                                    <p:anim calcmode="lin" valueType="num">
                                      <p:cBhvr additive="base">
                                        <p:cTn id="16" dur="500" fill="hold"/>
                                        <p:tgtEl>
                                          <p:spTgt spid="1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6"/>
                                        </p:tgtEl>
                                        <p:attrNameLst>
                                          <p:attrName>style.visibility</p:attrName>
                                        </p:attrNameLst>
                                      </p:cBhvr>
                                      <p:to>
                                        <p:strVal val="visible"/>
                                      </p:to>
                                    </p:set>
                                    <p:anim calcmode="lin" valueType="num">
                                      <p:cBhvr additive="base">
                                        <p:cTn id="19" dur="500" fill="hold"/>
                                        <p:tgtEl>
                                          <p:spTgt spid="116"/>
                                        </p:tgtEl>
                                        <p:attrNameLst>
                                          <p:attrName>ppt_x</p:attrName>
                                        </p:attrNameLst>
                                      </p:cBhvr>
                                      <p:tavLst>
                                        <p:tav tm="0">
                                          <p:val>
                                            <p:strVal val="#ppt_x"/>
                                          </p:val>
                                        </p:tav>
                                        <p:tav tm="100000">
                                          <p:val>
                                            <p:strVal val="#ppt_x"/>
                                          </p:val>
                                        </p:tav>
                                      </p:tavLst>
                                    </p:anim>
                                    <p:anim calcmode="lin" valueType="num">
                                      <p:cBhvr additive="base">
                                        <p:cTn id="20" dur="500" fill="hold"/>
                                        <p:tgtEl>
                                          <p:spTgt spid="1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500" fill="hold"/>
                                        <p:tgtEl>
                                          <p:spTgt spid="33"/>
                                        </p:tgtEl>
                                        <p:attrNameLst>
                                          <p:attrName>ppt_x</p:attrName>
                                        </p:attrNameLst>
                                      </p:cBhvr>
                                      <p:tavLst>
                                        <p:tav tm="0">
                                          <p:val>
                                            <p:strVal val="#ppt_x"/>
                                          </p:val>
                                        </p:tav>
                                        <p:tav tm="100000">
                                          <p:val>
                                            <p:strVal val="#ppt_x"/>
                                          </p:val>
                                        </p:tav>
                                      </p:tavLst>
                                    </p:anim>
                                    <p:anim calcmode="lin" valueType="num">
                                      <p:cBhvr additive="base">
                                        <p:cTn id="24" dur="500" fill="hold"/>
                                        <p:tgtEl>
                                          <p:spTgt spid="33"/>
                                        </p:tgtEl>
                                        <p:attrNameLst>
                                          <p:attrName>ppt_y</p:attrName>
                                        </p:attrNameLst>
                                      </p:cBhvr>
                                      <p:tavLst>
                                        <p:tav tm="0">
                                          <p:val>
                                            <p:strVal val="1+#ppt_h/2"/>
                                          </p:val>
                                        </p:tav>
                                        <p:tav tm="100000">
                                          <p:val>
                                            <p:strVal val="#ppt_y"/>
                                          </p:val>
                                        </p:tav>
                                      </p:tavLst>
                                    </p:anim>
                                  </p:childTnLst>
                                </p:cTn>
                              </p:par>
                              <p:par>
                                <p:cTn id="25" presetID="2" presetClass="exit" presetSubtype="4" fill="hold" nodeType="withEffect">
                                  <p:stCondLst>
                                    <p:cond delay="0"/>
                                  </p:stCondLst>
                                  <p:childTnLst>
                                    <p:anim calcmode="lin" valueType="num">
                                      <p:cBhvr additive="base">
                                        <p:cTn id="26" dur="500"/>
                                        <p:tgtEl>
                                          <p:spTgt spid="106"/>
                                        </p:tgtEl>
                                        <p:attrNameLst>
                                          <p:attrName>ppt_x</p:attrName>
                                        </p:attrNameLst>
                                      </p:cBhvr>
                                      <p:tavLst>
                                        <p:tav tm="0">
                                          <p:val>
                                            <p:strVal val="ppt_x"/>
                                          </p:val>
                                        </p:tav>
                                        <p:tav tm="100000">
                                          <p:val>
                                            <p:strVal val="ppt_x"/>
                                          </p:val>
                                        </p:tav>
                                      </p:tavLst>
                                    </p:anim>
                                    <p:anim calcmode="lin" valueType="num">
                                      <p:cBhvr additive="base">
                                        <p:cTn id="27" dur="500"/>
                                        <p:tgtEl>
                                          <p:spTgt spid="106"/>
                                        </p:tgtEl>
                                        <p:attrNameLst>
                                          <p:attrName>ppt_y</p:attrName>
                                        </p:attrNameLst>
                                      </p:cBhvr>
                                      <p:tavLst>
                                        <p:tav tm="0">
                                          <p:val>
                                            <p:strVal val="ppt_y"/>
                                          </p:val>
                                        </p:tav>
                                        <p:tav tm="100000">
                                          <p:val>
                                            <p:strVal val="1+ppt_h/2"/>
                                          </p:val>
                                        </p:tav>
                                      </p:tavLst>
                                    </p:anim>
                                    <p:set>
                                      <p:cBhvr>
                                        <p:cTn id="28" dur="1" fill="hold">
                                          <p:stCondLst>
                                            <p:cond delay="499"/>
                                          </p:stCondLst>
                                        </p:cTn>
                                        <p:tgtEl>
                                          <p:spTgt spid="106"/>
                                        </p:tgtEl>
                                        <p:attrNameLst>
                                          <p:attrName>style.visibility</p:attrName>
                                        </p:attrNameLst>
                                      </p:cBhvr>
                                      <p:to>
                                        <p:strVal val="hidden"/>
                                      </p:to>
                                    </p:set>
                                  </p:childTnLst>
                                </p:cTn>
                              </p:par>
                              <p:par>
                                <p:cTn id="29" presetID="2" presetClass="exit" presetSubtype="4" fill="hold" grpId="0" nodeType="withEffect">
                                  <p:stCondLst>
                                    <p:cond delay="0"/>
                                  </p:stCondLst>
                                  <p:childTnLst>
                                    <p:anim calcmode="lin" valueType="num">
                                      <p:cBhvr additive="base">
                                        <p:cTn id="30" dur="500"/>
                                        <p:tgtEl>
                                          <p:spTgt spid="34"/>
                                        </p:tgtEl>
                                        <p:attrNameLst>
                                          <p:attrName>ppt_x</p:attrName>
                                        </p:attrNameLst>
                                      </p:cBhvr>
                                      <p:tavLst>
                                        <p:tav tm="0">
                                          <p:val>
                                            <p:strVal val="ppt_x"/>
                                          </p:val>
                                        </p:tav>
                                        <p:tav tm="100000">
                                          <p:val>
                                            <p:strVal val="ppt_x"/>
                                          </p:val>
                                        </p:tav>
                                      </p:tavLst>
                                    </p:anim>
                                    <p:anim calcmode="lin" valueType="num">
                                      <p:cBhvr additive="base">
                                        <p:cTn id="31" dur="500"/>
                                        <p:tgtEl>
                                          <p:spTgt spid="34"/>
                                        </p:tgtEl>
                                        <p:attrNameLst>
                                          <p:attrName>ppt_y</p:attrName>
                                        </p:attrNameLst>
                                      </p:cBhvr>
                                      <p:tavLst>
                                        <p:tav tm="0">
                                          <p:val>
                                            <p:strVal val="ppt_y"/>
                                          </p:val>
                                        </p:tav>
                                        <p:tav tm="100000">
                                          <p:val>
                                            <p:strVal val="1+ppt_h/2"/>
                                          </p:val>
                                        </p:tav>
                                      </p:tavLst>
                                    </p:anim>
                                    <p:set>
                                      <p:cBhvr>
                                        <p:cTn id="32" dur="1" fill="hold">
                                          <p:stCondLst>
                                            <p:cond delay="499"/>
                                          </p:stCondLst>
                                        </p:cTn>
                                        <p:tgtEl>
                                          <p:spTgt spid="34"/>
                                        </p:tgtEl>
                                        <p:attrNameLst>
                                          <p:attrName>style.visibility</p:attrName>
                                        </p:attrNameLst>
                                      </p:cBhvr>
                                      <p:to>
                                        <p:strVal val="hidden"/>
                                      </p:to>
                                    </p:set>
                                  </p:childTnLst>
                                </p:cTn>
                              </p:par>
                              <p:par>
                                <p:cTn id="33" presetID="2" presetClass="exit" presetSubtype="4" fill="hold" grpId="0" nodeType="withEffect">
                                  <p:stCondLst>
                                    <p:cond delay="0"/>
                                  </p:stCondLst>
                                  <p:childTnLst>
                                    <p:anim calcmode="lin" valueType="num">
                                      <p:cBhvr additive="base">
                                        <p:cTn id="34" dur="500"/>
                                        <p:tgtEl>
                                          <p:spTgt spid="35"/>
                                        </p:tgtEl>
                                        <p:attrNameLst>
                                          <p:attrName>ppt_x</p:attrName>
                                        </p:attrNameLst>
                                      </p:cBhvr>
                                      <p:tavLst>
                                        <p:tav tm="0">
                                          <p:val>
                                            <p:strVal val="ppt_x"/>
                                          </p:val>
                                        </p:tav>
                                        <p:tav tm="100000">
                                          <p:val>
                                            <p:strVal val="ppt_x"/>
                                          </p:val>
                                        </p:tav>
                                      </p:tavLst>
                                    </p:anim>
                                    <p:anim calcmode="lin" valueType="num">
                                      <p:cBhvr additive="base">
                                        <p:cTn id="35" dur="500"/>
                                        <p:tgtEl>
                                          <p:spTgt spid="35"/>
                                        </p:tgtEl>
                                        <p:attrNameLst>
                                          <p:attrName>ppt_y</p:attrName>
                                        </p:attrNameLst>
                                      </p:cBhvr>
                                      <p:tavLst>
                                        <p:tav tm="0">
                                          <p:val>
                                            <p:strVal val="ppt_y"/>
                                          </p:val>
                                        </p:tav>
                                        <p:tav tm="100000">
                                          <p:val>
                                            <p:strVal val="1+ppt_h/2"/>
                                          </p:val>
                                        </p:tav>
                                      </p:tavLst>
                                    </p:anim>
                                    <p:set>
                                      <p:cBhvr>
                                        <p:cTn id="36" dur="1" fill="hold">
                                          <p:stCondLst>
                                            <p:cond delay="499"/>
                                          </p:stCondLst>
                                        </p:cTn>
                                        <p:tgtEl>
                                          <p:spTgt spid="35"/>
                                        </p:tgtEl>
                                        <p:attrNameLst>
                                          <p:attrName>style.visibility</p:attrName>
                                        </p:attrNameLst>
                                      </p:cBhvr>
                                      <p:to>
                                        <p:strVal val="hidden"/>
                                      </p:to>
                                    </p:set>
                                  </p:childTnLst>
                                </p:cTn>
                              </p:par>
                              <p:par>
                                <p:cTn id="37" presetID="2" presetClass="entr" presetSubtype="4"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additive="base">
                                        <p:cTn id="45" dur="500" fill="hold"/>
                                        <p:tgtEl>
                                          <p:spTgt spid="25"/>
                                        </p:tgtEl>
                                        <p:attrNameLst>
                                          <p:attrName>ppt_x</p:attrName>
                                        </p:attrNameLst>
                                      </p:cBhvr>
                                      <p:tavLst>
                                        <p:tav tm="0">
                                          <p:val>
                                            <p:strVal val="#ppt_x"/>
                                          </p:val>
                                        </p:tav>
                                        <p:tav tm="100000">
                                          <p:val>
                                            <p:strVal val="#ppt_x"/>
                                          </p:val>
                                        </p:tav>
                                      </p:tavLst>
                                    </p:anim>
                                    <p:anim calcmode="lin" valueType="num">
                                      <p:cBhvr additive="base">
                                        <p:cTn id="46" dur="500" fill="hold"/>
                                        <p:tgtEl>
                                          <p:spTgt spid="25"/>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ppt_x"/>
                                          </p:val>
                                        </p:tav>
                                        <p:tav tm="100000">
                                          <p:val>
                                            <p:strVal val="#ppt_x"/>
                                          </p:val>
                                        </p:tav>
                                      </p:tavLst>
                                    </p:anim>
                                    <p:anim calcmode="lin" valueType="num">
                                      <p:cBhvr additive="base">
                                        <p:cTn id="50" dur="500" fill="hold"/>
                                        <p:tgtEl>
                                          <p:spTgt spid="2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ppt_x"/>
                                          </p:val>
                                        </p:tav>
                                        <p:tav tm="100000">
                                          <p:val>
                                            <p:strVal val="#ppt_x"/>
                                          </p:val>
                                        </p:tav>
                                      </p:tavLst>
                                    </p:anim>
                                    <p:anim calcmode="lin" valueType="num">
                                      <p:cBhvr additive="base">
                                        <p:cTn id="54" dur="500" fill="hold"/>
                                        <p:tgtEl>
                                          <p:spTgt spid="26"/>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18"/>
                                        </p:tgtEl>
                                        <p:attrNameLst>
                                          <p:attrName>style.visibility</p:attrName>
                                        </p:attrNameLst>
                                      </p:cBhvr>
                                      <p:to>
                                        <p:strVal val="visible"/>
                                      </p:to>
                                    </p:set>
                                    <p:anim calcmode="lin" valueType="num">
                                      <p:cBhvr additive="base">
                                        <p:cTn id="57" dur="500" fill="hold"/>
                                        <p:tgtEl>
                                          <p:spTgt spid="118"/>
                                        </p:tgtEl>
                                        <p:attrNameLst>
                                          <p:attrName>ppt_x</p:attrName>
                                        </p:attrNameLst>
                                      </p:cBhvr>
                                      <p:tavLst>
                                        <p:tav tm="0">
                                          <p:val>
                                            <p:strVal val="#ppt_x"/>
                                          </p:val>
                                        </p:tav>
                                        <p:tav tm="100000">
                                          <p:val>
                                            <p:strVal val="#ppt_x"/>
                                          </p:val>
                                        </p:tav>
                                      </p:tavLst>
                                    </p:anim>
                                    <p:anim calcmode="lin" valueType="num">
                                      <p:cBhvr additive="base">
                                        <p:cTn id="58" dur="500" fill="hold"/>
                                        <p:tgtEl>
                                          <p:spTgt spid="118"/>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33"/>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27"/>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26"/>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118"/>
                                        </p:tgtEl>
                                        <p:attrNameLst>
                                          <p:attrName>style.visibility</p:attrName>
                                        </p:attrNameLst>
                                      </p:cBhvr>
                                      <p:to>
                                        <p:strVal val="hidden"/>
                                      </p:to>
                                    </p:set>
                                  </p:childTnLst>
                                </p:cTn>
                              </p:par>
                              <p:par>
                                <p:cTn id="69" presetID="2" presetClass="entr" presetSubtype="4"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anim calcmode="lin" valueType="num">
                                      <p:cBhvr additive="base">
                                        <p:cTn id="71" dur="500" fill="hold"/>
                                        <p:tgtEl>
                                          <p:spTgt spid="29"/>
                                        </p:tgtEl>
                                        <p:attrNameLst>
                                          <p:attrName>ppt_x</p:attrName>
                                        </p:attrNameLst>
                                      </p:cBhvr>
                                      <p:tavLst>
                                        <p:tav tm="0">
                                          <p:val>
                                            <p:strVal val="#ppt_x"/>
                                          </p:val>
                                        </p:tav>
                                        <p:tav tm="100000">
                                          <p:val>
                                            <p:strVal val="#ppt_x"/>
                                          </p:val>
                                        </p:tav>
                                      </p:tavLst>
                                    </p:anim>
                                    <p:anim calcmode="lin" valueType="num">
                                      <p:cBhvr additive="base">
                                        <p:cTn id="72" dur="500" fill="hold"/>
                                        <p:tgtEl>
                                          <p:spTgt spid="29"/>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3"/>
                                        </p:tgtEl>
                                        <p:attrNameLst>
                                          <p:attrName>style.visibility</p:attrName>
                                        </p:attrNameLst>
                                      </p:cBhvr>
                                      <p:to>
                                        <p:strVal val="visible"/>
                                      </p:to>
                                    </p:set>
                                    <p:anim calcmode="lin" valueType="num">
                                      <p:cBhvr additive="base">
                                        <p:cTn id="75" dur="500" fill="hold"/>
                                        <p:tgtEl>
                                          <p:spTgt spid="3"/>
                                        </p:tgtEl>
                                        <p:attrNameLst>
                                          <p:attrName>ppt_x</p:attrName>
                                        </p:attrNameLst>
                                      </p:cBhvr>
                                      <p:tavLst>
                                        <p:tav tm="0">
                                          <p:val>
                                            <p:strVal val="#ppt_x"/>
                                          </p:val>
                                        </p:tav>
                                        <p:tav tm="100000">
                                          <p:val>
                                            <p:strVal val="#ppt_x"/>
                                          </p:val>
                                        </p:tav>
                                      </p:tavLst>
                                    </p:anim>
                                    <p:anim calcmode="lin" valueType="num">
                                      <p:cBhvr additive="base">
                                        <p:cTn id="76" dur="500" fill="hold"/>
                                        <p:tgtEl>
                                          <p:spTgt spid="3"/>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anim calcmode="lin" valueType="num">
                                      <p:cBhvr additive="base">
                                        <p:cTn id="79" dur="500" fill="hold"/>
                                        <p:tgtEl>
                                          <p:spTgt spid="31"/>
                                        </p:tgtEl>
                                        <p:attrNameLst>
                                          <p:attrName>ppt_x</p:attrName>
                                        </p:attrNameLst>
                                      </p:cBhvr>
                                      <p:tavLst>
                                        <p:tav tm="0">
                                          <p:val>
                                            <p:strVal val="#ppt_x"/>
                                          </p:val>
                                        </p:tav>
                                        <p:tav tm="100000">
                                          <p:val>
                                            <p:strVal val="#ppt_x"/>
                                          </p:val>
                                        </p:tav>
                                      </p:tavLst>
                                    </p:anim>
                                    <p:anim calcmode="lin" valueType="num">
                                      <p:cBhvr additive="base">
                                        <p:cTn id="8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P spid="115" grpId="0"/>
      <p:bldP spid="26" grpId="0"/>
      <p:bldP spid="26" grpId="1"/>
      <p:bldP spid="29" grpId="0" animBg="1"/>
      <p:bldP spid="35" grpId="0" animBg="1"/>
      <p:bldP spid="34" grpId="0" animBg="1"/>
      <p:bldP spid="33" grpId="0"/>
      <p:bldP spid="33" grpId="1"/>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Picture 122"/>
          <p:cNvPicPr/>
          <p:nvPr/>
        </p:nvPicPr>
        <p:blipFill>
          <a:blip r:embed="rId2">
            <a:alphaModFix amt="60000"/>
          </a:blip>
          <a:stretch/>
        </p:blipFill>
        <p:spPr>
          <a:xfrm>
            <a:off x="4934880" y="360"/>
            <a:ext cx="5139720" cy="5664240"/>
          </a:xfrm>
          <a:prstGeom prst="rect">
            <a:avLst/>
          </a:prstGeom>
          <a:ln>
            <a:noFill/>
          </a:ln>
        </p:spPr>
      </p:pic>
      <p:pic>
        <p:nvPicPr>
          <p:cNvPr id="3" name="Picture 2">
            <a:extLst>
              <a:ext uri="{FF2B5EF4-FFF2-40B4-BE49-F238E27FC236}">
                <a16:creationId xmlns:a16="http://schemas.microsoft.com/office/drawing/2014/main" id="{4D8146D8-4565-317A-3755-226E5977FAF0}"/>
              </a:ext>
            </a:extLst>
          </p:cNvPr>
          <p:cNvPicPr>
            <a:picLocks noChangeAspect="1"/>
          </p:cNvPicPr>
          <p:nvPr/>
        </p:nvPicPr>
        <p:blipFill>
          <a:blip r:embed="rId3"/>
          <a:stretch>
            <a:fillRect/>
          </a:stretch>
        </p:blipFill>
        <p:spPr>
          <a:xfrm>
            <a:off x="5945948" y="2401535"/>
            <a:ext cx="2931652" cy="1903936"/>
          </a:xfrm>
          <a:prstGeom prst="rect">
            <a:avLst/>
          </a:prstGeom>
          <a:effectLst>
            <a:outerShdw blurRad="50800" dist="38100" dir="2700000" algn="tl" rotWithShape="0">
              <a:prstClr val="black">
                <a:alpha val="40000"/>
              </a:prstClr>
            </a:outerShdw>
          </a:effectLst>
        </p:spPr>
      </p:pic>
      <p:sp>
        <p:nvSpPr>
          <p:cNvPr id="122" name="CustomShape 1"/>
          <p:cNvSpPr/>
          <p:nvPr/>
        </p:nvSpPr>
        <p:spPr>
          <a:xfrm>
            <a:off x="182880" y="274320"/>
            <a:ext cx="5663880" cy="707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2200" b="1" strike="noStrike" spc="-1">
                <a:solidFill>
                  <a:srgbClr val="0277BD"/>
                </a:solidFill>
                <a:latin typeface="Comfortaa"/>
                <a:ea typeface="DejaVu Sans"/>
              </a:rPr>
              <a:t>Motivation  </a:t>
            </a:r>
            <a:endParaRPr lang="en-US" sz="2200" b="0" strike="noStrike" spc="-1">
              <a:latin typeface="Arial"/>
            </a:endParaRPr>
          </a:p>
        </p:txBody>
      </p:sp>
      <p:sp>
        <p:nvSpPr>
          <p:cNvPr id="124" name="CustomShape 2"/>
          <p:cNvSpPr/>
          <p:nvPr/>
        </p:nvSpPr>
        <p:spPr>
          <a:xfrm>
            <a:off x="224640" y="678960"/>
            <a:ext cx="5531040" cy="651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15000"/>
              </a:lnSpc>
            </a:pPr>
            <a:r>
              <a:rPr lang="hr-HR" sz="1300" b="1" strike="noStrike" spc="-1" dirty="0">
                <a:solidFill>
                  <a:srgbClr val="C9211E"/>
                </a:solidFill>
                <a:latin typeface="Times New Roman" panose="02020603050405020304" pitchFamily="18" charset="0"/>
                <a:ea typeface="DejaVu Sans"/>
                <a:cs typeface="Times New Roman" panose="02020603050405020304" pitchFamily="18" charset="0"/>
              </a:rPr>
              <a:t>Modern PET detectors :</a:t>
            </a:r>
            <a:r>
              <a:rPr lang="en-GB" sz="1300" b="1" spc="-1" dirty="0">
                <a:solidFill>
                  <a:srgbClr val="000000"/>
                </a:solidFill>
                <a:latin typeface="Times New Roman" panose="02020603050405020304" pitchFamily="18" charset="0"/>
                <a:ea typeface="DejaVu Sans"/>
                <a:cs typeface="Times New Roman" panose="02020603050405020304" pitchFamily="18" charset="0"/>
              </a:rPr>
              <a:t>                     </a:t>
            </a:r>
            <a:r>
              <a:rPr lang="hr-HR" sz="1300" b="1" strike="noStrike" spc="-1" dirty="0">
                <a:solidFill>
                  <a:srgbClr val="000000"/>
                </a:solidFill>
                <a:latin typeface="Times New Roman" panose="02020603050405020304" pitchFamily="18" charset="0"/>
                <a:ea typeface="DejaVu Sans"/>
                <a:cs typeface="Times New Roman" panose="02020603050405020304" pitchFamily="18" charset="0"/>
              </a:rPr>
              <a:t>Highly segmented, large coverage</a:t>
            </a:r>
            <a:endParaRPr lang="en-US" sz="1300" b="0" strike="noStrike" spc="-1" dirty="0">
              <a:latin typeface="Times New Roman" panose="02020603050405020304" pitchFamily="18" charset="0"/>
              <a:cs typeface="Times New Roman" panose="02020603050405020304" pitchFamily="18" charset="0"/>
            </a:endParaRPr>
          </a:p>
          <a:p>
            <a:pPr>
              <a:lnSpc>
                <a:spcPct val="100000"/>
              </a:lnSpc>
            </a:pPr>
            <a:endParaRPr lang="en-US" sz="1300" b="0" strike="noStrike" spc="-1" dirty="0">
              <a:latin typeface="Times New Roman" panose="02020603050405020304" pitchFamily="18" charset="0"/>
              <a:cs typeface="Times New Roman" panose="02020603050405020304" pitchFamily="18" charset="0"/>
            </a:endParaRPr>
          </a:p>
          <a:p>
            <a:pPr>
              <a:lnSpc>
                <a:spcPct val="100000"/>
              </a:lnSpc>
            </a:pPr>
            <a:r>
              <a:rPr lang="en-US" sz="1300" b="1" strike="noStrike" spc="-1" dirty="0">
                <a:solidFill>
                  <a:srgbClr val="C9211E"/>
                </a:solidFill>
                <a:latin typeface="Times New Roman" panose="02020603050405020304" pitchFamily="18" charset="0"/>
                <a:ea typeface="Noto Sans CJK SC"/>
                <a:cs typeface="Times New Roman" panose="02020603050405020304" pitchFamily="18" charset="0"/>
              </a:rPr>
              <a:t>Most common</a:t>
            </a:r>
            <a:r>
              <a:rPr lang="hr-HR" sz="1300" b="1" strike="noStrike" spc="-1" dirty="0">
                <a:solidFill>
                  <a:srgbClr val="C9211E"/>
                </a:solidFill>
                <a:latin typeface="Times New Roman" panose="02020603050405020304" pitchFamily="18" charset="0"/>
                <a:ea typeface="Noto Sans CJK SC"/>
                <a:cs typeface="Times New Roman" panose="02020603050405020304" pitchFamily="18" charset="0"/>
              </a:rPr>
              <a:t> setups     		</a:t>
            </a:r>
            <a:endParaRPr lang="en-US" sz="1300" b="0" strike="noStrike" spc="-1" dirty="0">
              <a:latin typeface="Times New Roman" panose="02020603050405020304" pitchFamily="18" charset="0"/>
              <a:cs typeface="Times New Roman" panose="02020603050405020304" pitchFamily="18" charset="0"/>
            </a:endParaRPr>
          </a:p>
          <a:p>
            <a:pPr>
              <a:lnSpc>
                <a:spcPct val="100000"/>
              </a:lnSpc>
            </a:pPr>
            <a:r>
              <a:rPr lang="hr-HR" sz="1300" b="1" strike="noStrike" spc="-1" dirty="0">
                <a:solidFill>
                  <a:srgbClr val="C9211E"/>
                </a:solidFill>
                <a:latin typeface="Times New Roman" panose="02020603050405020304" pitchFamily="18" charset="0"/>
                <a:ea typeface="Noto Sans CJK SC"/>
                <a:cs typeface="Times New Roman" panose="02020603050405020304" pitchFamily="18" charset="0"/>
              </a:rPr>
              <a:t>to detect azimuthal </a:t>
            </a:r>
            <a:r>
              <a:rPr lang="en-GB" sz="1300" b="1" strike="noStrike" spc="-1" dirty="0">
                <a:solidFill>
                  <a:srgbClr val="C9211E"/>
                </a:solidFill>
                <a:latin typeface="Times New Roman" panose="02020603050405020304" pitchFamily="18" charset="0"/>
                <a:ea typeface="Noto Sans CJK SC"/>
                <a:cs typeface="Times New Roman" panose="02020603050405020304" pitchFamily="18" charset="0"/>
              </a:rPr>
              <a:t>      :</a:t>
            </a:r>
            <a:endParaRPr lang="en-US" sz="1300" b="0" strike="noStrike" spc="-1" dirty="0">
              <a:latin typeface="Times New Roman" panose="02020603050405020304" pitchFamily="18" charset="0"/>
              <a:cs typeface="Times New Roman" panose="02020603050405020304" pitchFamily="18" charset="0"/>
            </a:endParaRPr>
          </a:p>
          <a:p>
            <a:pPr>
              <a:lnSpc>
                <a:spcPct val="100000"/>
              </a:lnSpc>
            </a:pPr>
            <a:r>
              <a:rPr lang="hr-HR" sz="1300" b="1" strike="noStrike" spc="-1" dirty="0">
                <a:solidFill>
                  <a:srgbClr val="C9211E"/>
                </a:solidFill>
                <a:latin typeface="Times New Roman" panose="02020603050405020304" pitchFamily="18" charset="0"/>
                <a:ea typeface="Noto Sans CJK SC"/>
                <a:cs typeface="Times New Roman" panose="02020603050405020304" pitchFamily="18" charset="0"/>
              </a:rPr>
              <a:t>polarization</a:t>
            </a:r>
            <a:endParaRPr lang="en-US" sz="1300" b="0" strike="noStrike" spc="-1" dirty="0">
              <a:latin typeface="Times New Roman" panose="02020603050405020304" pitchFamily="18" charset="0"/>
              <a:cs typeface="Times New Roman" panose="02020603050405020304" pitchFamily="18" charset="0"/>
            </a:endParaRPr>
          </a:p>
        </p:txBody>
      </p:sp>
      <p:sp>
        <p:nvSpPr>
          <p:cNvPr id="125" name="CustomShape 3"/>
          <p:cNvSpPr/>
          <p:nvPr/>
        </p:nvSpPr>
        <p:spPr>
          <a:xfrm>
            <a:off x="2574000" y="1186920"/>
            <a:ext cx="3161520" cy="505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hr-HR" sz="1300" b="1" strike="noStrike" spc="-1" dirty="0">
                <a:solidFill>
                  <a:srgbClr val="000000"/>
                </a:solidFill>
                <a:latin typeface="Comfortaa"/>
                <a:ea typeface="Noto Sans CJK SC"/>
              </a:rPr>
              <a:t>Detectors with 2 senisitive layers – 1</a:t>
            </a:r>
            <a:r>
              <a:rPr lang="hr-HR" sz="1300" b="1" strike="noStrike" spc="-1" baseline="30000" dirty="0">
                <a:solidFill>
                  <a:srgbClr val="000000"/>
                </a:solidFill>
                <a:latin typeface="Comfortaa"/>
                <a:ea typeface="Noto Sans CJK SC"/>
              </a:rPr>
              <a:t>st</a:t>
            </a:r>
            <a:r>
              <a:rPr lang="hr-HR" sz="1300" b="1" strike="noStrike" spc="-1" dirty="0">
                <a:solidFill>
                  <a:srgbClr val="000000"/>
                </a:solidFill>
                <a:latin typeface="Comfortaa"/>
                <a:ea typeface="Noto Sans CJK SC"/>
              </a:rPr>
              <a:t>  for measuring the recoil electron, 2</a:t>
            </a:r>
            <a:r>
              <a:rPr lang="hr-HR" sz="1300" b="1" strike="noStrike" spc="-1" baseline="30000" dirty="0">
                <a:solidFill>
                  <a:srgbClr val="000000"/>
                </a:solidFill>
                <a:latin typeface="Comfortaa"/>
                <a:ea typeface="Noto Sans CJK SC"/>
              </a:rPr>
              <a:t>nd</a:t>
            </a:r>
            <a:r>
              <a:rPr lang="hr-HR" sz="1300" b="1" strike="noStrike" spc="-1" dirty="0">
                <a:solidFill>
                  <a:srgbClr val="000000"/>
                </a:solidFill>
                <a:latin typeface="Comfortaa"/>
                <a:ea typeface="Noto Sans CJK SC"/>
              </a:rPr>
              <a:t> for the scattered gamma</a:t>
            </a:r>
            <a:endParaRPr lang="en-US" sz="1300" b="0" strike="noStrike" spc="-1" dirty="0">
              <a:latin typeface="Arial"/>
            </a:endParaRPr>
          </a:p>
        </p:txBody>
      </p:sp>
      <p:sp>
        <p:nvSpPr>
          <p:cNvPr id="126" name="Line 4"/>
          <p:cNvSpPr/>
          <p:nvPr/>
        </p:nvSpPr>
        <p:spPr>
          <a:xfrm flipV="1">
            <a:off x="2026920" y="1464677"/>
            <a:ext cx="472381" cy="0"/>
          </a:xfrm>
          <a:prstGeom prst="line">
            <a:avLst/>
          </a:prstGeom>
          <a:ln>
            <a:solidFill>
              <a:srgbClr val="FF1744"/>
            </a:solidFill>
            <a:tailEnd type="triangle" w="med" len="med"/>
          </a:ln>
        </p:spPr>
        <p:style>
          <a:lnRef idx="0">
            <a:scrgbClr r="0" g="0" b="0"/>
          </a:lnRef>
          <a:fillRef idx="0">
            <a:scrgbClr r="0" g="0" b="0"/>
          </a:fillRef>
          <a:effectRef idx="0">
            <a:scrgbClr r="0" g="0" b="0"/>
          </a:effectRef>
          <a:fontRef idx="minor"/>
        </p:style>
      </p:sp>
      <p:sp>
        <p:nvSpPr>
          <p:cNvPr id="127" name="Line 5"/>
          <p:cNvSpPr/>
          <p:nvPr/>
        </p:nvSpPr>
        <p:spPr>
          <a:xfrm>
            <a:off x="2026861" y="845280"/>
            <a:ext cx="622800" cy="0"/>
          </a:xfrm>
          <a:prstGeom prst="line">
            <a:avLst/>
          </a:prstGeom>
          <a:ln>
            <a:solidFill>
              <a:srgbClr val="FF1744"/>
            </a:solidFill>
            <a:tailEnd type="triangle" w="med" len="med"/>
          </a:ln>
        </p:spPr>
        <p:style>
          <a:lnRef idx="0">
            <a:scrgbClr r="0" g="0" b="0"/>
          </a:lnRef>
          <a:fillRef idx="0">
            <a:scrgbClr r="0" g="0" b="0"/>
          </a:fillRef>
          <a:effectRef idx="0">
            <a:scrgbClr r="0" g="0" b="0"/>
          </a:effectRef>
          <a:fontRef idx="minor"/>
        </p:style>
      </p:sp>
      <p:sp>
        <p:nvSpPr>
          <p:cNvPr id="128" name="CustomShape 6"/>
          <p:cNvSpPr/>
          <p:nvPr/>
        </p:nvSpPr>
        <p:spPr>
          <a:xfrm>
            <a:off x="55440" y="1948416"/>
            <a:ext cx="4078166" cy="42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216000" indent="-210960">
              <a:lnSpc>
                <a:spcPct val="100000"/>
              </a:lnSpc>
              <a:buClr>
                <a:srgbClr val="000000"/>
              </a:buClr>
              <a:buSzPct val="45000"/>
              <a:buFont typeface="Wingdings" charset="2"/>
              <a:buChar char=""/>
            </a:pPr>
            <a:r>
              <a:rPr lang="en-US" sz="1400" b="1" spc="-1" dirty="0">
                <a:solidFill>
                  <a:srgbClr val="C00000"/>
                </a:solidFill>
                <a:latin typeface="Times New Roman" panose="02020603050405020304" pitchFamily="18" charset="0"/>
                <a:ea typeface="Noto Sans CJK SC"/>
                <a:cs typeface="Times New Roman" panose="02020603050405020304" pitchFamily="18" charset="0"/>
              </a:rPr>
              <a:t>D</a:t>
            </a:r>
            <a:r>
              <a:rPr lang="en-US" sz="1400" b="1" strike="noStrike" spc="-1" dirty="0">
                <a:solidFill>
                  <a:srgbClr val="C00000"/>
                </a:solidFill>
                <a:latin typeface="Times New Roman" panose="02020603050405020304" pitchFamily="18" charset="0"/>
                <a:ea typeface="Noto Sans CJK SC"/>
                <a:cs typeface="Times New Roman" panose="02020603050405020304" pitchFamily="18" charset="0"/>
              </a:rPr>
              <a:t>etection of recoil electron and scattered photon </a:t>
            </a:r>
            <a:endParaRPr lang="en-US" sz="1400" b="0" strike="noStrike" spc="-1" dirty="0">
              <a:solidFill>
                <a:srgbClr val="C00000"/>
              </a:solidFill>
              <a:latin typeface="Times New Roman" panose="02020603050405020304" pitchFamily="18" charset="0"/>
              <a:cs typeface="Times New Roman" panose="02020603050405020304" pitchFamily="18" charset="0"/>
            </a:endParaRPr>
          </a:p>
        </p:txBody>
      </p:sp>
      <p:sp>
        <p:nvSpPr>
          <p:cNvPr id="129" name="CustomShape 7"/>
          <p:cNvSpPr/>
          <p:nvPr/>
        </p:nvSpPr>
        <p:spPr>
          <a:xfrm>
            <a:off x="5943600" y="712080"/>
            <a:ext cx="3744000" cy="815658"/>
          </a:xfrm>
          <a:prstGeom prst="rect">
            <a:avLst/>
          </a:prstGeom>
          <a:solidFill>
            <a:srgbClr val="808080"/>
          </a:solid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spcBef>
                <a:spcPts val="283"/>
              </a:spcBef>
              <a:spcAft>
                <a:spcPts val="283"/>
              </a:spcAft>
            </a:pPr>
            <a:r>
              <a:rPr lang="hr-HR" sz="1400" b="1" strike="noStrike" spc="-1" dirty="0">
                <a:solidFill>
                  <a:srgbClr val="FFFFFF"/>
                </a:solidFill>
                <a:latin typeface="Comfortaa"/>
                <a:ea typeface="Noto Sans CJK SC"/>
              </a:rPr>
              <a:t>A PET system based on 2 (or more)-layer detectors would dramaticaly increase the cost of the apparatus</a:t>
            </a:r>
            <a:endParaRPr lang="en-US" sz="1400" b="0" strike="noStrike" spc="-1" dirty="0">
              <a:latin typeface="Arial"/>
            </a:endParaRPr>
          </a:p>
        </p:txBody>
      </p:sp>
      <p:sp>
        <p:nvSpPr>
          <p:cNvPr id="130" name="CustomShape 8"/>
          <p:cNvSpPr/>
          <p:nvPr/>
        </p:nvSpPr>
        <p:spPr>
          <a:xfrm>
            <a:off x="7223760" y="365760"/>
            <a:ext cx="1185120" cy="25452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1200" b="1" strike="noStrike" spc="-1">
                <a:solidFill>
                  <a:srgbClr val="000000"/>
                </a:solidFill>
                <a:latin typeface="Comfortaa"/>
                <a:ea typeface="DejaVu Sans"/>
              </a:rPr>
              <a:t>Drawbacks</a:t>
            </a:r>
            <a:endParaRPr lang="en-US" sz="1200" b="0" strike="noStrike" spc="-1">
              <a:latin typeface="Arial"/>
            </a:endParaRPr>
          </a:p>
        </p:txBody>
      </p:sp>
      <p:sp>
        <p:nvSpPr>
          <p:cNvPr id="131" name="CustomShape 9"/>
          <p:cNvSpPr/>
          <p:nvPr/>
        </p:nvSpPr>
        <p:spPr>
          <a:xfrm>
            <a:off x="55440" y="2819377"/>
            <a:ext cx="2594221" cy="365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5040" algn="just">
              <a:lnSpc>
                <a:spcPct val="100000"/>
              </a:lnSpc>
              <a:buClr>
                <a:srgbClr val="000000"/>
              </a:buClr>
              <a:buSzPct val="45000"/>
            </a:pPr>
            <a:r>
              <a:rPr lang="en-GB" sz="1200" b="1" strike="noStrike" spc="-1" dirty="0">
                <a:solidFill>
                  <a:srgbClr val="C00000"/>
                </a:solidFill>
                <a:latin typeface="Times New Roman" panose="02020603050405020304" pitchFamily="18" charset="0"/>
                <a:ea typeface="Noto Sans CJK SC"/>
                <a:cs typeface="Times New Roman" panose="02020603050405020304" pitchFamily="18" charset="0"/>
              </a:rPr>
              <a:t>F</a:t>
            </a:r>
            <a:r>
              <a:rPr lang="hr-HR" sz="1200" b="1" strike="noStrike" spc="-1" dirty="0">
                <a:solidFill>
                  <a:srgbClr val="C00000"/>
                </a:solidFill>
                <a:latin typeface="Times New Roman" panose="02020603050405020304" pitchFamily="18" charset="0"/>
                <a:ea typeface="Noto Sans CJK SC"/>
                <a:cs typeface="Times New Roman" panose="02020603050405020304" pitchFamily="18" charset="0"/>
              </a:rPr>
              <a:t>easibility of the measurement of polarization correlations using</a:t>
            </a:r>
            <a:r>
              <a:rPr lang="en-GB" sz="1200" b="1" strike="noStrike" spc="-1" dirty="0">
                <a:solidFill>
                  <a:srgbClr val="C00000"/>
                </a:solidFill>
                <a:latin typeface="Times New Roman" panose="02020603050405020304" pitchFamily="18" charset="0"/>
                <a:ea typeface="Noto Sans CJK SC"/>
                <a:cs typeface="Times New Roman" panose="02020603050405020304" pitchFamily="18" charset="0"/>
              </a:rPr>
              <a:t> </a:t>
            </a:r>
            <a:r>
              <a:rPr lang="hr-HR" sz="1200" b="1" strike="noStrike" spc="-1" dirty="0">
                <a:solidFill>
                  <a:srgbClr val="C00000"/>
                </a:solidFill>
                <a:latin typeface="Times New Roman" panose="02020603050405020304" pitchFamily="18" charset="0"/>
                <a:ea typeface="Noto Sans CJK SC"/>
                <a:cs typeface="Times New Roman" panose="02020603050405020304" pitchFamily="18" charset="0"/>
              </a:rPr>
              <a:t>single</a:t>
            </a:r>
            <a:r>
              <a:rPr lang="en-GB" sz="1200" b="1" strike="noStrike" spc="-1" dirty="0">
                <a:solidFill>
                  <a:srgbClr val="C00000"/>
                </a:solidFill>
                <a:latin typeface="Times New Roman" panose="02020603050405020304" pitchFamily="18" charset="0"/>
                <a:ea typeface="Noto Sans CJK SC"/>
                <a:cs typeface="Times New Roman" panose="02020603050405020304" pitchFamily="18" charset="0"/>
              </a:rPr>
              <a:t> </a:t>
            </a:r>
            <a:r>
              <a:rPr lang="hr-HR" sz="1200" b="1" strike="noStrike" spc="-1" dirty="0">
                <a:solidFill>
                  <a:srgbClr val="C00000"/>
                </a:solidFill>
                <a:latin typeface="Times New Roman" panose="02020603050405020304" pitchFamily="18" charset="0"/>
                <a:ea typeface="Noto Sans CJK SC"/>
                <a:cs typeface="Times New Roman" panose="02020603050405020304" pitchFamily="18" charset="0"/>
              </a:rPr>
              <a:t>layer detectors</a:t>
            </a:r>
            <a:endParaRPr lang="en-US" sz="1200" b="0" strike="noStrike" spc="-1" dirty="0">
              <a:solidFill>
                <a:srgbClr val="C00000"/>
              </a:solidFill>
              <a:latin typeface="Times New Roman" panose="02020603050405020304" pitchFamily="18" charset="0"/>
              <a:cs typeface="Times New Roman" panose="02020603050405020304" pitchFamily="18" charset="0"/>
            </a:endParaRPr>
          </a:p>
        </p:txBody>
      </p:sp>
      <p:sp>
        <p:nvSpPr>
          <p:cNvPr id="132" name="CustomShape 10"/>
          <p:cNvSpPr/>
          <p:nvPr/>
        </p:nvSpPr>
        <p:spPr>
          <a:xfrm>
            <a:off x="5944680" y="1947840"/>
            <a:ext cx="2465640" cy="365040"/>
          </a:xfrm>
          <a:prstGeom prst="rect">
            <a:avLst/>
          </a:prstGeom>
          <a:solidFill>
            <a:srgbClr val="303F9F"/>
          </a:solid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1500" b="1" strike="noStrike" spc="-1">
                <a:solidFill>
                  <a:srgbClr val="FFFFFF"/>
                </a:solidFill>
                <a:latin typeface="Comfortaa"/>
                <a:ea typeface="DejaVu Sans"/>
              </a:rPr>
              <a:t>Single layer detectors</a:t>
            </a:r>
            <a:endParaRPr lang="en-US" sz="1500" b="0" strike="noStrike" spc="-1">
              <a:latin typeface="Arial"/>
            </a:endParaRPr>
          </a:p>
        </p:txBody>
      </p:sp>
      <p:sp>
        <p:nvSpPr>
          <p:cNvPr id="133" name="Line 11"/>
          <p:cNvSpPr/>
          <p:nvPr/>
        </p:nvSpPr>
        <p:spPr>
          <a:xfrm>
            <a:off x="4153225" y="2130540"/>
            <a:ext cx="1790375" cy="0"/>
          </a:xfrm>
          <a:prstGeom prst="line">
            <a:avLst/>
          </a:prstGeom>
          <a:ln w="12600">
            <a:solidFill>
              <a:srgbClr val="FF1744"/>
            </a:solidFill>
            <a:round/>
            <a:tailEnd type="triangle" w="med" len="med"/>
          </a:ln>
        </p:spPr>
        <p:style>
          <a:lnRef idx="0">
            <a:scrgbClr r="0" g="0" b="0"/>
          </a:lnRef>
          <a:fillRef idx="0">
            <a:scrgbClr r="0" g="0" b="0"/>
          </a:fillRef>
          <a:effectRef idx="0">
            <a:scrgbClr r="0" g="0" b="0"/>
          </a:effectRef>
          <a:fontRef idx="minor"/>
        </p:style>
      </p:sp>
      <p:grpSp>
        <p:nvGrpSpPr>
          <p:cNvPr id="134" name="Group 12"/>
          <p:cNvGrpSpPr/>
          <p:nvPr/>
        </p:nvGrpSpPr>
        <p:grpSpPr>
          <a:xfrm>
            <a:off x="5943600" y="2390760"/>
            <a:ext cx="3450960" cy="1715749"/>
            <a:chOff x="6126480" y="2399760"/>
            <a:chExt cx="3450960" cy="1715749"/>
          </a:xfrm>
        </p:grpSpPr>
        <p:pic>
          <p:nvPicPr>
            <p:cNvPr id="135" name="Picture 55307" descr="Chart, line chart&#10;&#10;Description automatically generated"/>
            <p:cNvPicPr/>
            <p:nvPr/>
          </p:nvPicPr>
          <p:blipFill>
            <a:blip r:embed="rId4"/>
            <a:srcRect r="7360"/>
            <a:stretch/>
          </p:blipFill>
          <p:spPr>
            <a:xfrm>
              <a:off x="6126480" y="2399760"/>
              <a:ext cx="3450960" cy="1544400"/>
            </a:xfrm>
            <a:prstGeom prst="rect">
              <a:avLst/>
            </a:prstGeom>
            <a:ln>
              <a:solidFill>
                <a:srgbClr val="3465A4"/>
              </a:solidFill>
              <a:prstDash val="sysDot"/>
            </a:ln>
          </p:spPr>
        </p:pic>
        <p:sp>
          <p:nvSpPr>
            <p:cNvPr id="136" name="CustomShape 13"/>
            <p:cNvSpPr/>
            <p:nvPr/>
          </p:nvSpPr>
          <p:spPr>
            <a:xfrm>
              <a:off x="6316980" y="3915709"/>
              <a:ext cx="3194340" cy="199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000" b="0" strike="noStrike" spc="-1" dirty="0">
                  <a:solidFill>
                    <a:srgbClr val="FF0000"/>
                  </a:solidFill>
                  <a:latin typeface="Times New Roman" panose="02020603050405020304" pitchFamily="18" charset="0"/>
                  <a:ea typeface="DejaVu Sans"/>
                  <a:cs typeface="Times New Roman" panose="02020603050405020304" pitchFamily="18" charset="0"/>
                </a:rPr>
                <a:t>M. Makek et. al., </a:t>
              </a:r>
              <a:r>
                <a:rPr lang="en-US" sz="1000" b="0" strike="noStrike" spc="-1" dirty="0" err="1">
                  <a:solidFill>
                    <a:srgbClr val="FF0000"/>
                  </a:solidFill>
                  <a:latin typeface="Times New Roman" panose="02020603050405020304" pitchFamily="18" charset="0"/>
                  <a:ea typeface="DejaVu Sans"/>
                  <a:cs typeface="Times New Roman" panose="02020603050405020304" pitchFamily="18" charset="0"/>
                </a:rPr>
                <a:t>Nucl</a:t>
              </a:r>
              <a:r>
                <a:rPr lang="en-US" sz="1000" b="0" strike="noStrike" spc="-1" dirty="0">
                  <a:solidFill>
                    <a:srgbClr val="FF0000"/>
                  </a:solidFill>
                  <a:latin typeface="Times New Roman" panose="02020603050405020304" pitchFamily="18" charset="0"/>
                  <a:ea typeface="DejaVu Sans"/>
                  <a:cs typeface="Times New Roman" panose="02020603050405020304" pitchFamily="18" charset="0"/>
                </a:rPr>
                <a:t>.</a:t>
              </a:r>
              <a:r>
                <a:rPr lang="hr-HR" sz="1000" b="0" strike="noStrike" spc="-1" dirty="0">
                  <a:solidFill>
                    <a:srgbClr val="FF0000"/>
                  </a:solidFill>
                  <a:latin typeface="Times New Roman" panose="02020603050405020304" pitchFamily="18" charset="0"/>
                  <a:ea typeface="DejaVu Sans"/>
                  <a:cs typeface="Times New Roman" panose="02020603050405020304" pitchFamily="18" charset="0"/>
                </a:rPr>
                <a:t> </a:t>
              </a:r>
              <a:r>
                <a:rPr lang="en-US" sz="1000" b="0" strike="noStrike" spc="-1" dirty="0">
                  <a:solidFill>
                    <a:srgbClr val="FF0000"/>
                  </a:solidFill>
                  <a:latin typeface="Times New Roman" panose="02020603050405020304" pitchFamily="18" charset="0"/>
                  <a:ea typeface="DejaVu Sans"/>
                  <a:cs typeface="Times New Roman" panose="02020603050405020304" pitchFamily="18" charset="0"/>
                </a:rPr>
                <a:t>Instr.</a:t>
              </a:r>
              <a:r>
                <a:rPr lang="hr-HR" sz="1000" b="0" strike="noStrike" spc="-1" dirty="0">
                  <a:solidFill>
                    <a:srgbClr val="FF0000"/>
                  </a:solidFill>
                  <a:latin typeface="Times New Roman" panose="02020603050405020304" pitchFamily="18" charset="0"/>
                  <a:ea typeface="DejaVu Sans"/>
                  <a:cs typeface="Times New Roman" panose="02020603050405020304" pitchFamily="18" charset="0"/>
                </a:rPr>
                <a:t> </a:t>
              </a:r>
              <a:r>
                <a:rPr lang="en-US" sz="1000" b="0" strike="noStrike" spc="-1" dirty="0">
                  <a:solidFill>
                    <a:srgbClr val="FF0000"/>
                  </a:solidFill>
                  <a:latin typeface="Times New Roman" panose="02020603050405020304" pitchFamily="18" charset="0"/>
                  <a:ea typeface="DejaVu Sans"/>
                  <a:cs typeface="Times New Roman" panose="02020603050405020304" pitchFamily="18" charset="0"/>
                </a:rPr>
                <a:t>Meth. A 958 (2020) 162835.</a:t>
              </a:r>
              <a:endParaRPr lang="en-US" sz="1000" b="0" strike="noStrike" spc="-1" dirty="0">
                <a:solidFill>
                  <a:srgbClr val="FF0000"/>
                </a:solidFill>
                <a:latin typeface="Times New Roman" panose="02020603050405020304" pitchFamily="18" charset="0"/>
                <a:cs typeface="Times New Roman" panose="02020603050405020304" pitchFamily="18" charset="0"/>
              </a:endParaRPr>
            </a:p>
          </p:txBody>
        </p:sp>
      </p:grpSp>
      <p:sp>
        <p:nvSpPr>
          <p:cNvPr id="137" name="CustomShape 14"/>
          <p:cNvSpPr/>
          <p:nvPr/>
        </p:nvSpPr>
        <p:spPr>
          <a:xfrm>
            <a:off x="3200400" y="2921400"/>
            <a:ext cx="2275920" cy="517786"/>
          </a:xfrm>
          <a:prstGeom prst="rect">
            <a:avLst/>
          </a:prstGeom>
          <a:solidFill>
            <a:srgbClr val="808080"/>
          </a:solid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200" b="0" strike="noStrike" spc="-1" dirty="0">
                <a:solidFill>
                  <a:srgbClr val="FFFFFF"/>
                </a:solidFill>
                <a:latin typeface="Times New Roman" panose="02020603050405020304" pitchFamily="18" charset="0"/>
                <a:ea typeface="DejaVu Sans"/>
                <a:cs typeface="Times New Roman" panose="02020603050405020304" pitchFamily="18" charset="0"/>
              </a:rPr>
              <a:t>Proof of concept using 4x4 LFS</a:t>
            </a:r>
            <a:br>
              <a:rPr sz="1200" dirty="0">
                <a:latin typeface="Times New Roman" panose="02020603050405020304" pitchFamily="18" charset="0"/>
                <a:cs typeface="Times New Roman" panose="02020603050405020304" pitchFamily="18" charset="0"/>
              </a:rPr>
            </a:br>
            <a:r>
              <a:rPr lang="hr-HR" sz="1200" b="0" strike="noStrike" spc="-1" dirty="0">
                <a:solidFill>
                  <a:srgbClr val="FFFFFF"/>
                </a:solidFill>
                <a:latin typeface="Times New Roman" panose="02020603050405020304" pitchFamily="18" charset="0"/>
                <a:ea typeface="DejaVu Sans"/>
                <a:cs typeface="Times New Roman" panose="02020603050405020304" pitchFamily="18" charset="0"/>
              </a:rPr>
              <a:t> crystals 3</a:t>
            </a:r>
            <a:r>
              <a:rPr lang="en-GB" sz="1200" b="0" strike="noStrike" spc="-1" dirty="0">
                <a:solidFill>
                  <a:srgbClr val="FFFFFF"/>
                </a:solidFill>
                <a:latin typeface="Times New Roman" panose="02020603050405020304" pitchFamily="18" charset="0"/>
                <a:ea typeface="DejaVu Sans"/>
                <a:cs typeface="Times New Roman" panose="02020603050405020304" pitchFamily="18" charset="0"/>
              </a:rPr>
              <a:t> </a:t>
            </a:r>
            <a:r>
              <a:rPr lang="hr-HR" sz="1200" b="0" strike="noStrike" spc="-1" dirty="0">
                <a:solidFill>
                  <a:srgbClr val="FFFFFF"/>
                </a:solidFill>
                <a:latin typeface="Times New Roman" panose="02020603050405020304" pitchFamily="18" charset="0"/>
                <a:ea typeface="DejaVu Sans"/>
                <a:cs typeface="Times New Roman" panose="02020603050405020304" pitchFamily="18" charset="0"/>
              </a:rPr>
              <a:t>x</a:t>
            </a:r>
            <a:r>
              <a:rPr lang="en-GB" sz="1200" b="0" strike="noStrike" spc="-1" dirty="0">
                <a:solidFill>
                  <a:srgbClr val="FFFFFF"/>
                </a:solidFill>
                <a:latin typeface="Times New Roman" panose="02020603050405020304" pitchFamily="18" charset="0"/>
                <a:ea typeface="DejaVu Sans"/>
                <a:cs typeface="Times New Roman" panose="02020603050405020304" pitchFamily="18" charset="0"/>
              </a:rPr>
              <a:t> </a:t>
            </a:r>
            <a:r>
              <a:rPr lang="hr-HR" sz="1200" b="0" strike="noStrike" spc="-1" dirty="0">
                <a:solidFill>
                  <a:srgbClr val="FFFFFF"/>
                </a:solidFill>
                <a:latin typeface="Times New Roman" panose="02020603050405020304" pitchFamily="18" charset="0"/>
                <a:ea typeface="DejaVu Sans"/>
                <a:cs typeface="Times New Roman" panose="02020603050405020304" pitchFamily="18" charset="0"/>
              </a:rPr>
              <a:t>3</a:t>
            </a:r>
            <a:r>
              <a:rPr lang="en-GB" sz="1200" b="0" strike="noStrike" spc="-1" dirty="0">
                <a:solidFill>
                  <a:srgbClr val="FFFFFF"/>
                </a:solidFill>
                <a:latin typeface="Times New Roman" panose="02020603050405020304" pitchFamily="18" charset="0"/>
                <a:ea typeface="DejaVu Sans"/>
                <a:cs typeface="Times New Roman" panose="02020603050405020304" pitchFamily="18" charset="0"/>
              </a:rPr>
              <a:t> </a:t>
            </a:r>
            <a:r>
              <a:rPr lang="hr-HR" sz="1200" b="0" strike="noStrike" spc="-1" dirty="0">
                <a:solidFill>
                  <a:srgbClr val="FFFFFF"/>
                </a:solidFill>
                <a:latin typeface="Times New Roman" panose="02020603050405020304" pitchFamily="18" charset="0"/>
                <a:ea typeface="DejaVu Sans"/>
                <a:cs typeface="Times New Roman" panose="02020603050405020304" pitchFamily="18" charset="0"/>
              </a:rPr>
              <a:t>x</a:t>
            </a:r>
            <a:r>
              <a:rPr lang="en-GB" sz="1200" b="0" strike="noStrike" spc="-1" dirty="0">
                <a:solidFill>
                  <a:srgbClr val="FFFFFF"/>
                </a:solidFill>
                <a:latin typeface="Times New Roman" panose="02020603050405020304" pitchFamily="18" charset="0"/>
                <a:ea typeface="DejaVu Sans"/>
                <a:cs typeface="Times New Roman" panose="02020603050405020304" pitchFamily="18" charset="0"/>
              </a:rPr>
              <a:t> </a:t>
            </a:r>
            <a:r>
              <a:rPr lang="hr-HR" sz="1200" b="0" strike="noStrike" spc="-1" dirty="0">
                <a:solidFill>
                  <a:srgbClr val="FFFFFF"/>
                </a:solidFill>
                <a:latin typeface="Times New Roman" panose="02020603050405020304" pitchFamily="18" charset="0"/>
                <a:ea typeface="DejaVu Sans"/>
                <a:cs typeface="Times New Roman" panose="02020603050405020304" pitchFamily="18" charset="0"/>
              </a:rPr>
              <a:t>20 mm</a:t>
            </a:r>
            <a:r>
              <a:rPr lang="hr-HR" sz="1200" b="0" strike="noStrike" spc="-1" baseline="30000" dirty="0">
                <a:solidFill>
                  <a:srgbClr val="FFFFFF"/>
                </a:solidFill>
                <a:latin typeface="Times New Roman" panose="02020603050405020304" pitchFamily="18" charset="0"/>
                <a:ea typeface="DejaVu Sans"/>
                <a:cs typeface="Times New Roman" panose="02020603050405020304" pitchFamily="18" charset="0"/>
              </a:rPr>
              <a:t>3</a:t>
            </a:r>
            <a:endParaRPr lang="en-US" sz="1200" b="0" strike="noStrike" spc="-1" dirty="0">
              <a:latin typeface="Times New Roman" panose="02020603050405020304" pitchFamily="18" charset="0"/>
              <a:cs typeface="Times New Roman" panose="02020603050405020304" pitchFamily="18" charset="0"/>
            </a:endParaRPr>
          </a:p>
        </p:txBody>
      </p:sp>
      <p:sp>
        <p:nvSpPr>
          <p:cNvPr id="140" name="CustomShape 17"/>
          <p:cNvSpPr/>
          <p:nvPr/>
        </p:nvSpPr>
        <p:spPr>
          <a:xfrm>
            <a:off x="1803524" y="4239964"/>
            <a:ext cx="6468120" cy="426600"/>
          </a:xfrm>
          <a:prstGeom prst="rect">
            <a:avLst/>
          </a:prstGeom>
          <a:solidFill>
            <a:srgbClr val="FFBF00"/>
          </a:solid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hr-HR" sz="1200" b="1" strike="noStrike" spc="-1" dirty="0">
                <a:solidFill>
                  <a:srgbClr val="000000"/>
                </a:solidFill>
                <a:latin typeface="Comfortaa"/>
                <a:ea typeface="DejaVu Sans"/>
              </a:rPr>
              <a:t>Energy resolution of detectors determines </a:t>
            </a:r>
            <a:r>
              <a:rPr lang="hr-HR" sz="1200" b="1" strike="noStrike" spc="-1" dirty="0">
                <a:solidFill>
                  <a:srgbClr val="000000"/>
                </a:solidFill>
                <a:latin typeface="Times New Roman"/>
                <a:ea typeface="Times New Roman"/>
              </a:rPr>
              <a:t>θ</a:t>
            </a:r>
            <a:r>
              <a:rPr lang="hr-HR" sz="1200" b="1" strike="noStrike" spc="-1" dirty="0">
                <a:solidFill>
                  <a:srgbClr val="000000"/>
                </a:solidFill>
                <a:latin typeface="Comfortaa"/>
                <a:ea typeface="Times New Roman"/>
              </a:rPr>
              <a:t> precision,</a:t>
            </a:r>
            <a:endParaRPr lang="en-US" sz="1200" b="0" strike="noStrike" spc="-1" dirty="0">
              <a:latin typeface="Arial"/>
            </a:endParaRPr>
          </a:p>
          <a:p>
            <a:pPr algn="ctr">
              <a:lnSpc>
                <a:spcPct val="100000"/>
              </a:lnSpc>
            </a:pPr>
            <a:r>
              <a:rPr lang="hr-HR" sz="1200" b="1" strike="noStrike" spc="-1" dirty="0">
                <a:solidFill>
                  <a:srgbClr val="000000"/>
                </a:solidFill>
                <a:latin typeface="Comfortaa"/>
                <a:ea typeface="Times New Roman"/>
              </a:rPr>
              <a:t>Segmentation </a:t>
            </a:r>
            <a:r>
              <a:rPr lang="en-US" sz="1200" b="1" strike="noStrike" spc="-1" dirty="0">
                <a:solidFill>
                  <a:srgbClr val="000000"/>
                </a:solidFill>
                <a:latin typeface="Comfortaa"/>
                <a:ea typeface="Times New Roman"/>
              </a:rPr>
              <a:t>and material </a:t>
            </a:r>
            <a:r>
              <a:rPr lang="hr-HR" sz="1200" b="1" strike="noStrike" spc="-1" dirty="0">
                <a:solidFill>
                  <a:srgbClr val="000000"/>
                </a:solidFill>
                <a:latin typeface="Comfortaa"/>
                <a:ea typeface="Times New Roman"/>
              </a:rPr>
              <a:t>determine </a:t>
            </a:r>
            <a:r>
              <a:rPr lang="hr-HR" sz="1200" b="1" strike="noStrike" spc="-1" dirty="0">
                <a:solidFill>
                  <a:srgbClr val="000000"/>
                </a:solidFill>
                <a:latin typeface="Times New Roman"/>
                <a:ea typeface="Times New Roman"/>
              </a:rPr>
              <a:t>φ</a:t>
            </a:r>
            <a:r>
              <a:rPr lang="hr-HR" sz="1200" b="1" strike="noStrike" spc="-1" dirty="0">
                <a:solidFill>
                  <a:srgbClr val="000000"/>
                </a:solidFill>
                <a:latin typeface="Comfortaa"/>
                <a:ea typeface="Times New Roman"/>
              </a:rPr>
              <a:t> resolution </a:t>
            </a:r>
            <a:r>
              <a:rPr lang="en-US" sz="1200" b="1" strike="noStrike" spc="-1" dirty="0">
                <a:solidFill>
                  <a:srgbClr val="000000"/>
                </a:solidFill>
                <a:latin typeface="Comfortaa"/>
                <a:ea typeface="Times New Roman"/>
              </a:rPr>
              <a:t>and acceptance</a:t>
            </a:r>
            <a:endParaRPr lang="en-US" sz="1200" b="0" strike="noStrike" spc="-1" dirty="0">
              <a:latin typeface="Arial"/>
            </a:endParaRPr>
          </a:p>
        </p:txBody>
      </p:sp>
      <p:sp>
        <p:nvSpPr>
          <p:cNvPr id="141" name="Line 18"/>
          <p:cNvSpPr/>
          <p:nvPr/>
        </p:nvSpPr>
        <p:spPr>
          <a:xfrm>
            <a:off x="1150380" y="4453264"/>
            <a:ext cx="439920" cy="0"/>
          </a:xfrm>
          <a:prstGeom prst="line">
            <a:avLst/>
          </a:prstGeom>
          <a:ln w="12600">
            <a:solidFill>
              <a:srgbClr val="FF1744"/>
            </a:solidFill>
            <a:round/>
            <a:tailEnd type="triangle" w="med" len="med"/>
          </a:ln>
        </p:spPr>
        <p:style>
          <a:lnRef idx="0">
            <a:scrgbClr r="0" g="0" b="0"/>
          </a:lnRef>
          <a:fillRef idx="0">
            <a:scrgbClr r="0" g="0" b="0"/>
          </a:fillRef>
          <a:effectRef idx="0">
            <a:scrgbClr r="0" g="0" b="0"/>
          </a:effectRef>
          <a:fontRef idx="minor"/>
        </p:style>
      </p:sp>
      <p:sp>
        <p:nvSpPr>
          <p:cNvPr id="142" name="Line 19"/>
          <p:cNvSpPr/>
          <p:nvPr/>
        </p:nvSpPr>
        <p:spPr>
          <a:xfrm flipH="1">
            <a:off x="8458672" y="4477680"/>
            <a:ext cx="439920" cy="0"/>
          </a:xfrm>
          <a:prstGeom prst="line">
            <a:avLst/>
          </a:prstGeom>
          <a:ln w="12600">
            <a:solidFill>
              <a:srgbClr val="FF1744"/>
            </a:solidFill>
            <a:round/>
            <a:tailEnd type="triangle" w="med" len="med"/>
          </a:ln>
        </p:spPr>
        <p:style>
          <a:lnRef idx="0">
            <a:scrgbClr r="0" g="0" b="0"/>
          </a:lnRef>
          <a:fillRef idx="0">
            <a:scrgbClr r="0" g="0" b="0"/>
          </a:fillRef>
          <a:effectRef idx="0">
            <a:scrgbClr r="0" g="0" b="0"/>
          </a:effectRef>
          <a:fontRef idx="minor"/>
        </p:style>
      </p:sp>
      <p:sp>
        <p:nvSpPr>
          <p:cNvPr id="143" name="CustomShape 20"/>
          <p:cNvSpPr/>
          <p:nvPr/>
        </p:nvSpPr>
        <p:spPr>
          <a:xfrm>
            <a:off x="2422128" y="4834519"/>
            <a:ext cx="5849516" cy="592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1200" b="0" strike="noStrike" spc="-1" dirty="0">
                <a:solidFill>
                  <a:srgbClr val="000000"/>
                </a:solidFill>
                <a:latin typeface="Comfortaa"/>
                <a:ea typeface="Noto Sans CJK SC"/>
              </a:rPr>
              <a:t>1.  Improving energy resolution    </a:t>
            </a:r>
            <a:r>
              <a:rPr lang="en-US" sz="1200" b="1" strike="noStrike" spc="-1" dirty="0">
                <a:solidFill>
                  <a:srgbClr val="000000"/>
                </a:solidFill>
                <a:latin typeface="Comfortaa"/>
                <a:ea typeface="Noto Sans CJK SC"/>
              </a:rPr>
              <a:t>                                Choosing suitable detector material</a:t>
            </a:r>
            <a:endParaRPr lang="en-US" sz="1200" b="0" strike="noStrike" spc="-1" dirty="0">
              <a:latin typeface="Arial"/>
            </a:endParaRPr>
          </a:p>
          <a:p>
            <a:pPr algn="ctr">
              <a:lnSpc>
                <a:spcPct val="100000"/>
              </a:lnSpc>
            </a:pPr>
            <a:r>
              <a:rPr lang="en-US" sz="1200" b="0" strike="noStrike" spc="-1" dirty="0">
                <a:solidFill>
                  <a:srgbClr val="000000"/>
                </a:solidFill>
                <a:latin typeface="Comfortaa"/>
                <a:ea typeface="Noto Sans CJK SC"/>
              </a:rPr>
              <a:t>2.  Improving azimuthal resolution	            </a:t>
            </a:r>
            <a:r>
              <a:rPr lang="en-US" sz="1200" b="1" strike="noStrike" spc="-1" dirty="0">
                <a:solidFill>
                  <a:srgbClr val="000000"/>
                </a:solidFill>
                <a:latin typeface="Comfortaa"/>
                <a:ea typeface="Noto Sans CJK SC"/>
              </a:rPr>
              <a:t>Small pixel dimensions in a detector</a:t>
            </a:r>
            <a:endParaRPr lang="en-US" sz="1200" b="0" strike="noStrike" spc="-1" dirty="0">
              <a:latin typeface="Arial"/>
            </a:endParaRPr>
          </a:p>
        </p:txBody>
      </p:sp>
      <p:sp>
        <p:nvSpPr>
          <p:cNvPr id="144" name="Line 21"/>
          <p:cNvSpPr/>
          <p:nvPr/>
        </p:nvSpPr>
        <p:spPr>
          <a:xfrm>
            <a:off x="4866842" y="5162473"/>
            <a:ext cx="365760" cy="0"/>
          </a:xfrm>
          <a:prstGeom prst="line">
            <a:avLst/>
          </a:prstGeom>
          <a:ln>
            <a:solidFill>
              <a:srgbClr val="3465A4"/>
            </a:solidFill>
          </a:ln>
        </p:spPr>
        <p:style>
          <a:lnRef idx="0">
            <a:scrgbClr r="0" g="0" b="0"/>
          </a:lnRef>
          <a:fillRef idx="0">
            <a:scrgbClr r="0" g="0" b="0"/>
          </a:fillRef>
          <a:effectRef idx="0">
            <a:scrgbClr r="0" g="0" b="0"/>
          </a:effectRef>
          <a:fontRef idx="minor"/>
        </p:style>
      </p:sp>
      <p:sp>
        <p:nvSpPr>
          <p:cNvPr id="145" name="Line 22"/>
          <p:cNvSpPr/>
          <p:nvPr/>
        </p:nvSpPr>
        <p:spPr>
          <a:xfrm>
            <a:off x="4854704" y="4994517"/>
            <a:ext cx="365760" cy="0"/>
          </a:xfrm>
          <a:prstGeom prst="line">
            <a:avLst/>
          </a:prstGeom>
          <a:ln>
            <a:solidFill>
              <a:srgbClr val="3465A4"/>
            </a:solidFill>
          </a:ln>
        </p:spPr>
        <p:style>
          <a:lnRef idx="0">
            <a:scrgbClr r="0" g="0" b="0"/>
          </a:lnRef>
          <a:fillRef idx="0">
            <a:scrgbClr r="0" g="0" b="0"/>
          </a:fillRef>
          <a:effectRef idx="0">
            <a:scrgbClr r="0" g="0" b="0"/>
          </a:effectRef>
          <a:fontRef idx="minor"/>
        </p:style>
        <p:txBody>
          <a:bodyPr/>
          <a:lstStyle/>
          <a:p>
            <a:r>
              <a:rPr lang="en-US" dirty="0"/>
              <a:t>   </a:t>
            </a:r>
          </a:p>
        </p:txBody>
      </p:sp>
      <p:grpSp>
        <p:nvGrpSpPr>
          <p:cNvPr id="26" name="Group 13">
            <a:extLst>
              <a:ext uri="{FF2B5EF4-FFF2-40B4-BE49-F238E27FC236}">
                <a16:creationId xmlns:a16="http://schemas.microsoft.com/office/drawing/2014/main" id="{FA077FB4-5741-E02D-671B-33DEE113ADA5}"/>
              </a:ext>
            </a:extLst>
          </p:cNvPr>
          <p:cNvGrpSpPr/>
          <p:nvPr/>
        </p:nvGrpSpPr>
        <p:grpSpPr>
          <a:xfrm>
            <a:off x="2339" y="5368869"/>
            <a:ext cx="10146960" cy="423720"/>
            <a:chOff x="0" y="5392440"/>
            <a:chExt cx="10146960" cy="424440"/>
          </a:xfrm>
        </p:grpSpPr>
        <p:sp>
          <p:nvSpPr>
            <p:cNvPr id="27" name="CustomShape 14">
              <a:extLst>
                <a:ext uri="{FF2B5EF4-FFF2-40B4-BE49-F238E27FC236}">
                  <a16:creationId xmlns:a16="http://schemas.microsoft.com/office/drawing/2014/main" id="{032EB8F1-81A6-5673-AC14-72428E48E0F2}"/>
                </a:ext>
              </a:extLst>
            </p:cNvPr>
            <p:cNvSpPr/>
            <p:nvPr/>
          </p:nvSpPr>
          <p:spPr>
            <a:xfrm>
              <a:off x="0" y="5491080"/>
              <a:ext cx="10074600" cy="207000"/>
            </a:xfrm>
            <a:prstGeom prst="rect">
              <a:avLst/>
            </a:prstGeom>
            <a:solidFill>
              <a:srgbClr val="9FA8DA"/>
            </a:solid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800" b="0" strike="noStrike" spc="-1" dirty="0">
                  <a:solidFill>
                    <a:srgbClr val="000000"/>
                  </a:solidFill>
                  <a:latin typeface="Arial"/>
                  <a:ea typeface="DejaVu Sans"/>
                </a:rPr>
                <a:t>4</a:t>
              </a:r>
              <a:r>
                <a:rPr lang="en-US" sz="800" spc="-1" baseline="30000" dirty="0">
                  <a:solidFill>
                    <a:srgbClr val="000000"/>
                  </a:solidFill>
                  <a:latin typeface="Arial"/>
                  <a:ea typeface="DejaVu Sans"/>
                </a:rPr>
                <a:t>th</a:t>
              </a:r>
              <a:r>
                <a:rPr lang="en-US" sz="800" spc="-1" baseline="14000000" dirty="0">
                  <a:solidFill>
                    <a:srgbClr val="000000"/>
                  </a:solidFill>
                  <a:latin typeface="Arial"/>
                  <a:ea typeface="DejaVu Sans"/>
                </a:rPr>
                <a:t> </a:t>
              </a:r>
              <a:r>
                <a:rPr lang="en-US" sz="800" b="0" strike="noStrike" spc="-1" dirty="0">
                  <a:solidFill>
                    <a:srgbClr val="000000"/>
                  </a:solidFill>
                  <a:latin typeface="Arial"/>
                  <a:ea typeface="DejaVu Sans"/>
                </a:rPr>
                <a:t>Jagiellonian Symposium on Advances in Particle Physics and Medicine</a:t>
              </a:r>
              <a:endParaRPr lang="en-US" sz="800" b="0" strike="noStrike" spc="-1" dirty="0">
                <a:latin typeface="Arial"/>
              </a:endParaRPr>
            </a:p>
          </p:txBody>
        </p:sp>
        <p:sp>
          <p:nvSpPr>
            <p:cNvPr id="28" name="CustomShape 15">
              <a:extLst>
                <a:ext uri="{FF2B5EF4-FFF2-40B4-BE49-F238E27FC236}">
                  <a16:creationId xmlns:a16="http://schemas.microsoft.com/office/drawing/2014/main" id="{B44ECCF8-E5FB-9454-D5E7-439FFDF4DDE2}"/>
                </a:ext>
              </a:extLst>
            </p:cNvPr>
            <p:cNvSpPr/>
            <p:nvPr/>
          </p:nvSpPr>
          <p:spPr>
            <a:xfrm>
              <a:off x="9632160" y="5392440"/>
              <a:ext cx="514800" cy="424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fld id="{EC5A3262-2053-410D-BA20-FF04B2A98E80}" type="slidenum">
                <a:rPr lang="en-US" sz="1800" b="0" strike="noStrike" spc="-1">
                  <a:solidFill>
                    <a:srgbClr val="000000"/>
                  </a:solidFill>
                  <a:latin typeface="Times New Roman"/>
                  <a:ea typeface="DejaVu Sans"/>
                </a:rPr>
                <a:t>4</a:t>
              </a:fld>
              <a:endParaRPr lang="en-US" sz="1800" b="0" strike="noStrike" spc="-1">
                <a:latin typeface="Arial"/>
              </a:endParaRPr>
            </a:p>
          </p:txBody>
        </p:sp>
      </p:grpSp>
      <p:sp>
        <p:nvSpPr>
          <p:cNvPr id="29" name="CustomShape 7">
            <a:extLst>
              <a:ext uri="{FF2B5EF4-FFF2-40B4-BE49-F238E27FC236}">
                <a16:creationId xmlns:a16="http://schemas.microsoft.com/office/drawing/2014/main" id="{69691618-42C8-C26B-3796-62203CAC4746}"/>
              </a:ext>
            </a:extLst>
          </p:cNvPr>
          <p:cNvSpPr/>
          <p:nvPr/>
        </p:nvSpPr>
        <p:spPr>
          <a:xfrm>
            <a:off x="6916011" y="3247427"/>
            <a:ext cx="1753406" cy="365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000" b="1" strike="noStrike" spc="-1" dirty="0">
                <a:solidFill>
                  <a:srgbClr val="FF0000"/>
                </a:solidFill>
                <a:latin typeface="Times New Roman"/>
                <a:ea typeface="Times New Roman"/>
              </a:rPr>
              <a:t>μ = 0.29 ± 0.04;  72</a:t>
            </a:r>
            <a:r>
              <a:rPr lang="en-US" sz="1000" b="1" strike="noStrike" spc="-1" baseline="30000" dirty="0">
                <a:solidFill>
                  <a:srgbClr val="FF0000"/>
                </a:solidFill>
                <a:latin typeface="Times New Roman"/>
                <a:ea typeface="Times New Roman"/>
              </a:rPr>
              <a:t>o</a:t>
            </a:r>
            <a:r>
              <a:rPr lang="en-US" sz="1000" b="1" strike="noStrike" spc="-1" dirty="0">
                <a:solidFill>
                  <a:srgbClr val="FF0000"/>
                </a:solidFill>
                <a:latin typeface="Times New Roman"/>
                <a:ea typeface="Times New Roman"/>
              </a:rPr>
              <a:t>&lt;</a:t>
            </a:r>
            <a:r>
              <a:rPr lang="el-GR" sz="1000" b="1" strike="noStrike" spc="-1" dirty="0">
                <a:solidFill>
                  <a:srgbClr val="FF0000"/>
                </a:solidFill>
                <a:latin typeface="Times New Roman"/>
                <a:ea typeface="Times New Roman"/>
              </a:rPr>
              <a:t>θ</a:t>
            </a:r>
            <a:r>
              <a:rPr lang="en-US" sz="1000" b="1" strike="noStrike" spc="-1" baseline="-25000" dirty="0">
                <a:solidFill>
                  <a:srgbClr val="FF0000"/>
                </a:solidFill>
                <a:latin typeface="Times New Roman"/>
                <a:ea typeface="Times New Roman"/>
              </a:rPr>
              <a:t>1,2 </a:t>
            </a:r>
            <a:r>
              <a:rPr lang="en-US" sz="1000" b="1" spc="-1" dirty="0">
                <a:solidFill>
                  <a:srgbClr val="FF0000"/>
                </a:solidFill>
                <a:latin typeface="Times New Roman"/>
                <a:ea typeface="Times New Roman"/>
              </a:rPr>
              <a:t>&lt;90</a:t>
            </a:r>
            <a:r>
              <a:rPr lang="en-US" sz="1000" b="1" spc="-1" baseline="30000" dirty="0">
                <a:solidFill>
                  <a:srgbClr val="FF0000"/>
                </a:solidFill>
                <a:latin typeface="Times New Roman"/>
                <a:ea typeface="Times New Roman"/>
              </a:rPr>
              <a:t>o</a:t>
            </a:r>
            <a:endParaRPr lang="en-US" sz="1000" b="1" strike="noStrike" spc="-1" dirty="0">
              <a:solidFill>
                <a:srgbClr val="FF0000"/>
              </a:solidFill>
              <a:latin typeface="Arial"/>
            </a:endParaRPr>
          </a:p>
        </p:txBody>
      </p:sp>
      <p:sp>
        <p:nvSpPr>
          <p:cNvPr id="139" name="Line 16"/>
          <p:cNvSpPr/>
          <p:nvPr/>
        </p:nvSpPr>
        <p:spPr>
          <a:xfrm flipV="1">
            <a:off x="5577839" y="3098418"/>
            <a:ext cx="592337" cy="3240"/>
          </a:xfrm>
          <a:prstGeom prst="line">
            <a:avLst/>
          </a:prstGeom>
          <a:ln w="12600">
            <a:solidFill>
              <a:srgbClr val="FF1744"/>
            </a:solidFill>
            <a:round/>
            <a:tailEnd type="triangle" w="med" len="med"/>
          </a:ln>
        </p:spPr>
        <p:style>
          <a:lnRef idx="0">
            <a:scrgbClr r="0" g="0" b="0"/>
          </a:lnRef>
          <a:fillRef idx="0">
            <a:scrgbClr r="0" g="0" b="0"/>
          </a:fillRef>
          <a:effectRef idx="0">
            <a:scrgbClr r="0" g="0" b="0"/>
          </a:effectRef>
          <a:fontRef idx="minor"/>
        </p:style>
      </p:sp>
      <p:sp>
        <p:nvSpPr>
          <p:cNvPr id="2" name="Arrow: Right 1">
            <a:extLst>
              <a:ext uri="{FF2B5EF4-FFF2-40B4-BE49-F238E27FC236}">
                <a16:creationId xmlns:a16="http://schemas.microsoft.com/office/drawing/2014/main" id="{F0B70744-9292-6A4B-32C3-EE45B073D1FB}"/>
              </a:ext>
            </a:extLst>
          </p:cNvPr>
          <p:cNvSpPr/>
          <p:nvPr/>
        </p:nvSpPr>
        <p:spPr>
          <a:xfrm>
            <a:off x="2727960" y="3098418"/>
            <a:ext cx="370921" cy="14900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1000"/>
                                        <p:tgtEl>
                                          <p:spTgt spid="128"/>
                                        </p:tgtEl>
                                      </p:cBhvr>
                                    </p:animEffect>
                                    <p:anim calcmode="lin" valueType="num">
                                      <p:cBhvr>
                                        <p:cTn id="8" dur="1000" fill="hold"/>
                                        <p:tgtEl>
                                          <p:spTgt spid="128"/>
                                        </p:tgtEl>
                                        <p:attrNameLst>
                                          <p:attrName>ppt_x</p:attrName>
                                        </p:attrNameLst>
                                      </p:cBhvr>
                                      <p:tavLst>
                                        <p:tav tm="0">
                                          <p:val>
                                            <p:strVal val="#ppt_x"/>
                                          </p:val>
                                        </p:tav>
                                        <p:tav tm="100000">
                                          <p:val>
                                            <p:strVal val="#ppt_x"/>
                                          </p:val>
                                        </p:tav>
                                      </p:tavLst>
                                    </p:anim>
                                    <p:anim calcmode="lin" valueType="num">
                                      <p:cBhvr>
                                        <p:cTn id="9" dur="1000" fill="hold"/>
                                        <p:tgtEl>
                                          <p:spTgt spid="1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3"/>
                                        </p:tgtEl>
                                        <p:attrNameLst>
                                          <p:attrName>style.visibility</p:attrName>
                                        </p:attrNameLst>
                                      </p:cBhvr>
                                      <p:to>
                                        <p:strVal val="visible"/>
                                      </p:to>
                                    </p:set>
                                    <p:animEffect transition="in" filter="fade">
                                      <p:cBhvr>
                                        <p:cTn id="12" dur="1000"/>
                                        <p:tgtEl>
                                          <p:spTgt spid="133"/>
                                        </p:tgtEl>
                                      </p:cBhvr>
                                    </p:animEffect>
                                    <p:anim calcmode="lin" valueType="num">
                                      <p:cBhvr>
                                        <p:cTn id="13" dur="1000" fill="hold"/>
                                        <p:tgtEl>
                                          <p:spTgt spid="133"/>
                                        </p:tgtEl>
                                        <p:attrNameLst>
                                          <p:attrName>ppt_x</p:attrName>
                                        </p:attrNameLst>
                                      </p:cBhvr>
                                      <p:tavLst>
                                        <p:tav tm="0">
                                          <p:val>
                                            <p:strVal val="#ppt_x"/>
                                          </p:val>
                                        </p:tav>
                                        <p:tav tm="100000">
                                          <p:val>
                                            <p:strVal val="#ppt_x"/>
                                          </p:val>
                                        </p:tav>
                                      </p:tavLst>
                                    </p:anim>
                                    <p:anim calcmode="lin" valueType="num">
                                      <p:cBhvr>
                                        <p:cTn id="14" dur="1000" fill="hold"/>
                                        <p:tgtEl>
                                          <p:spTgt spid="13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2"/>
                                        </p:tgtEl>
                                        <p:attrNameLst>
                                          <p:attrName>style.visibility</p:attrName>
                                        </p:attrNameLst>
                                      </p:cBhvr>
                                      <p:to>
                                        <p:strVal val="visible"/>
                                      </p:to>
                                    </p:set>
                                    <p:animEffect transition="in" filter="fade">
                                      <p:cBhvr>
                                        <p:cTn id="17" dur="1000"/>
                                        <p:tgtEl>
                                          <p:spTgt spid="132"/>
                                        </p:tgtEl>
                                      </p:cBhvr>
                                    </p:animEffect>
                                    <p:anim calcmode="lin" valueType="num">
                                      <p:cBhvr>
                                        <p:cTn id="18" dur="1000" fill="hold"/>
                                        <p:tgtEl>
                                          <p:spTgt spid="132"/>
                                        </p:tgtEl>
                                        <p:attrNameLst>
                                          <p:attrName>ppt_x</p:attrName>
                                        </p:attrNameLst>
                                      </p:cBhvr>
                                      <p:tavLst>
                                        <p:tav tm="0">
                                          <p:val>
                                            <p:strVal val="#ppt_x"/>
                                          </p:val>
                                        </p:tav>
                                        <p:tav tm="100000">
                                          <p:val>
                                            <p:strVal val="#ppt_x"/>
                                          </p:val>
                                        </p:tav>
                                      </p:tavLst>
                                    </p:anim>
                                    <p:anim calcmode="lin" valueType="num">
                                      <p:cBhvr>
                                        <p:cTn id="19" dur="1000" fill="hold"/>
                                        <p:tgtEl>
                                          <p:spTgt spid="13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1"/>
                                        </p:tgtEl>
                                        <p:attrNameLst>
                                          <p:attrName>style.visibility</p:attrName>
                                        </p:attrNameLst>
                                      </p:cBhvr>
                                      <p:to>
                                        <p:strVal val="visible"/>
                                      </p:to>
                                    </p:set>
                                    <p:animEffect transition="in" filter="fade">
                                      <p:cBhvr>
                                        <p:cTn id="24" dur="1000"/>
                                        <p:tgtEl>
                                          <p:spTgt spid="131"/>
                                        </p:tgtEl>
                                      </p:cBhvr>
                                    </p:animEffect>
                                    <p:anim calcmode="lin" valueType="num">
                                      <p:cBhvr>
                                        <p:cTn id="25" dur="1000" fill="hold"/>
                                        <p:tgtEl>
                                          <p:spTgt spid="131"/>
                                        </p:tgtEl>
                                        <p:attrNameLst>
                                          <p:attrName>ppt_x</p:attrName>
                                        </p:attrNameLst>
                                      </p:cBhvr>
                                      <p:tavLst>
                                        <p:tav tm="0">
                                          <p:val>
                                            <p:strVal val="#ppt_x"/>
                                          </p:val>
                                        </p:tav>
                                        <p:tav tm="100000">
                                          <p:val>
                                            <p:strVal val="#ppt_x"/>
                                          </p:val>
                                        </p:tav>
                                      </p:tavLst>
                                    </p:anim>
                                    <p:anim calcmode="lin" valueType="num">
                                      <p:cBhvr>
                                        <p:cTn id="26" dur="1000" fill="hold"/>
                                        <p:tgtEl>
                                          <p:spTgt spid="13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7"/>
                                        </p:tgtEl>
                                        <p:attrNameLst>
                                          <p:attrName>style.visibility</p:attrName>
                                        </p:attrNameLst>
                                      </p:cBhvr>
                                      <p:to>
                                        <p:strVal val="visible"/>
                                      </p:to>
                                    </p:set>
                                    <p:animEffect transition="in" filter="fade">
                                      <p:cBhvr>
                                        <p:cTn id="29" dur="1000"/>
                                        <p:tgtEl>
                                          <p:spTgt spid="137"/>
                                        </p:tgtEl>
                                      </p:cBhvr>
                                    </p:animEffect>
                                    <p:anim calcmode="lin" valueType="num">
                                      <p:cBhvr>
                                        <p:cTn id="30" dur="1000" fill="hold"/>
                                        <p:tgtEl>
                                          <p:spTgt spid="137"/>
                                        </p:tgtEl>
                                        <p:attrNameLst>
                                          <p:attrName>ppt_x</p:attrName>
                                        </p:attrNameLst>
                                      </p:cBhvr>
                                      <p:tavLst>
                                        <p:tav tm="0">
                                          <p:val>
                                            <p:strVal val="#ppt_x"/>
                                          </p:val>
                                        </p:tav>
                                        <p:tav tm="100000">
                                          <p:val>
                                            <p:strVal val="#ppt_x"/>
                                          </p:val>
                                        </p:tav>
                                      </p:tavLst>
                                    </p:anim>
                                    <p:anim calcmode="lin" valueType="num">
                                      <p:cBhvr>
                                        <p:cTn id="31" dur="1000" fill="hold"/>
                                        <p:tgtEl>
                                          <p:spTgt spid="13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39"/>
                                        </p:tgtEl>
                                        <p:attrNameLst>
                                          <p:attrName>style.visibility</p:attrName>
                                        </p:attrNameLst>
                                      </p:cBhvr>
                                      <p:to>
                                        <p:strVal val="visible"/>
                                      </p:to>
                                    </p:set>
                                    <p:animEffect transition="in" filter="fade">
                                      <p:cBhvr>
                                        <p:cTn id="39" dur="1000"/>
                                        <p:tgtEl>
                                          <p:spTgt spid="139"/>
                                        </p:tgtEl>
                                      </p:cBhvr>
                                    </p:animEffect>
                                    <p:anim calcmode="lin" valueType="num">
                                      <p:cBhvr>
                                        <p:cTn id="40" dur="1000" fill="hold"/>
                                        <p:tgtEl>
                                          <p:spTgt spid="139"/>
                                        </p:tgtEl>
                                        <p:attrNameLst>
                                          <p:attrName>ppt_x</p:attrName>
                                        </p:attrNameLst>
                                      </p:cBhvr>
                                      <p:tavLst>
                                        <p:tav tm="0">
                                          <p:val>
                                            <p:strVal val="#ppt_x"/>
                                          </p:val>
                                        </p:tav>
                                        <p:tav tm="100000">
                                          <p:val>
                                            <p:strVal val="#ppt_x"/>
                                          </p:val>
                                        </p:tav>
                                      </p:tavLst>
                                    </p:anim>
                                    <p:anim calcmode="lin" valueType="num">
                                      <p:cBhvr>
                                        <p:cTn id="41" dur="1000" fill="hold"/>
                                        <p:tgtEl>
                                          <p:spTgt spid="139"/>
                                        </p:tgtEl>
                                        <p:attrNameLst>
                                          <p:attrName>ppt_y</p:attrName>
                                        </p:attrNameLst>
                                      </p:cBhvr>
                                      <p:tavLst>
                                        <p:tav tm="0">
                                          <p:val>
                                            <p:strVal val="#ppt_y+.1"/>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additive="base">
                                        <p:cTn id="44" dur="500" fill="hold"/>
                                        <p:tgtEl>
                                          <p:spTgt spid="3"/>
                                        </p:tgtEl>
                                        <p:attrNameLst>
                                          <p:attrName>ppt_x</p:attrName>
                                        </p:attrNameLst>
                                      </p:cBhvr>
                                      <p:tavLst>
                                        <p:tav tm="0">
                                          <p:val>
                                            <p:strVal val="#ppt_x"/>
                                          </p:val>
                                        </p:tav>
                                        <p:tav tm="100000">
                                          <p:val>
                                            <p:strVal val="#ppt_x"/>
                                          </p:val>
                                        </p:tav>
                                      </p:tavLst>
                                    </p:anim>
                                    <p:anim calcmode="lin" valueType="num">
                                      <p:cBhvr additive="base">
                                        <p:cTn id="4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xit" presetSubtype="0" fill="hold" nodeType="clickEffect">
                                  <p:stCondLst>
                                    <p:cond delay="0"/>
                                  </p:stCondLst>
                                  <p:childTnLst>
                                    <p:animEffect transition="out" filter="fade">
                                      <p:cBhvr>
                                        <p:cTn id="49" dur="1000"/>
                                        <p:tgtEl>
                                          <p:spTgt spid="3"/>
                                        </p:tgtEl>
                                      </p:cBhvr>
                                    </p:animEffect>
                                    <p:anim calcmode="lin" valueType="num">
                                      <p:cBhvr>
                                        <p:cTn id="50" dur="1000"/>
                                        <p:tgtEl>
                                          <p:spTgt spid="3"/>
                                        </p:tgtEl>
                                        <p:attrNameLst>
                                          <p:attrName>ppt_x</p:attrName>
                                        </p:attrNameLst>
                                      </p:cBhvr>
                                      <p:tavLst>
                                        <p:tav tm="0">
                                          <p:val>
                                            <p:strVal val="ppt_x"/>
                                          </p:val>
                                        </p:tav>
                                        <p:tav tm="100000">
                                          <p:val>
                                            <p:strVal val="ppt_x"/>
                                          </p:val>
                                        </p:tav>
                                      </p:tavLst>
                                    </p:anim>
                                    <p:anim calcmode="lin" valueType="num">
                                      <p:cBhvr>
                                        <p:cTn id="51" dur="1000"/>
                                        <p:tgtEl>
                                          <p:spTgt spid="3"/>
                                        </p:tgtEl>
                                        <p:attrNameLst>
                                          <p:attrName>ppt_y</p:attrName>
                                        </p:attrNameLst>
                                      </p:cBhvr>
                                      <p:tavLst>
                                        <p:tav tm="0">
                                          <p:val>
                                            <p:strVal val="ppt_y"/>
                                          </p:val>
                                        </p:tav>
                                        <p:tav tm="100000">
                                          <p:val>
                                            <p:strVal val="ppt_y+.1"/>
                                          </p:val>
                                        </p:tav>
                                      </p:tavLst>
                                    </p:anim>
                                    <p:set>
                                      <p:cBhvr>
                                        <p:cTn id="52" dur="1" fill="hold">
                                          <p:stCondLst>
                                            <p:cond delay="999"/>
                                          </p:stCondLst>
                                        </p:cTn>
                                        <p:tgtEl>
                                          <p:spTgt spid="3"/>
                                        </p:tgtEl>
                                        <p:attrNameLst>
                                          <p:attrName>style.visibility</p:attrName>
                                        </p:attrNameLst>
                                      </p:cBhvr>
                                      <p:to>
                                        <p:strVal val="hidden"/>
                                      </p:to>
                                    </p:set>
                                  </p:childTnLst>
                                </p:cTn>
                              </p:par>
                              <p:par>
                                <p:cTn id="53" presetID="42" presetClass="entr" presetSubtype="0" fill="hold" nodeType="withEffect">
                                  <p:stCondLst>
                                    <p:cond delay="0"/>
                                  </p:stCondLst>
                                  <p:childTnLst>
                                    <p:set>
                                      <p:cBhvr>
                                        <p:cTn id="54" dur="1" fill="hold">
                                          <p:stCondLst>
                                            <p:cond delay="0"/>
                                          </p:stCondLst>
                                        </p:cTn>
                                        <p:tgtEl>
                                          <p:spTgt spid="134"/>
                                        </p:tgtEl>
                                        <p:attrNameLst>
                                          <p:attrName>style.visibility</p:attrName>
                                        </p:attrNameLst>
                                      </p:cBhvr>
                                      <p:to>
                                        <p:strVal val="visible"/>
                                      </p:to>
                                    </p:set>
                                    <p:animEffect transition="in" filter="fade">
                                      <p:cBhvr>
                                        <p:cTn id="55" dur="1000"/>
                                        <p:tgtEl>
                                          <p:spTgt spid="134"/>
                                        </p:tgtEl>
                                      </p:cBhvr>
                                    </p:animEffect>
                                    <p:anim calcmode="lin" valueType="num">
                                      <p:cBhvr>
                                        <p:cTn id="56" dur="1000" fill="hold"/>
                                        <p:tgtEl>
                                          <p:spTgt spid="134"/>
                                        </p:tgtEl>
                                        <p:attrNameLst>
                                          <p:attrName>ppt_x</p:attrName>
                                        </p:attrNameLst>
                                      </p:cBhvr>
                                      <p:tavLst>
                                        <p:tav tm="0">
                                          <p:val>
                                            <p:strVal val="#ppt_x"/>
                                          </p:val>
                                        </p:tav>
                                        <p:tav tm="100000">
                                          <p:val>
                                            <p:strVal val="#ppt_x"/>
                                          </p:val>
                                        </p:tav>
                                      </p:tavLst>
                                    </p:anim>
                                    <p:anim calcmode="lin" valueType="num">
                                      <p:cBhvr>
                                        <p:cTn id="57" dur="1000" fill="hold"/>
                                        <p:tgtEl>
                                          <p:spTgt spid="134"/>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1000"/>
                                        <p:tgtEl>
                                          <p:spTgt spid="29"/>
                                        </p:tgtEl>
                                      </p:cBhvr>
                                    </p:animEffect>
                                    <p:anim calcmode="lin" valueType="num">
                                      <p:cBhvr>
                                        <p:cTn id="61" dur="1000" fill="hold"/>
                                        <p:tgtEl>
                                          <p:spTgt spid="29"/>
                                        </p:tgtEl>
                                        <p:attrNameLst>
                                          <p:attrName>ppt_x</p:attrName>
                                        </p:attrNameLst>
                                      </p:cBhvr>
                                      <p:tavLst>
                                        <p:tav tm="0">
                                          <p:val>
                                            <p:strVal val="#ppt_x"/>
                                          </p:val>
                                        </p:tav>
                                        <p:tav tm="100000">
                                          <p:val>
                                            <p:strVal val="#ppt_x"/>
                                          </p:val>
                                        </p:tav>
                                      </p:tavLst>
                                    </p:anim>
                                    <p:anim calcmode="lin" valueType="num">
                                      <p:cBhvr>
                                        <p:cTn id="6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41"/>
                                        </p:tgtEl>
                                        <p:attrNameLst>
                                          <p:attrName>style.visibility</p:attrName>
                                        </p:attrNameLst>
                                      </p:cBhvr>
                                      <p:to>
                                        <p:strVal val="visible"/>
                                      </p:to>
                                    </p:set>
                                    <p:anim calcmode="lin" valueType="num">
                                      <p:cBhvr additive="base">
                                        <p:cTn id="67" dur="500" fill="hold"/>
                                        <p:tgtEl>
                                          <p:spTgt spid="141"/>
                                        </p:tgtEl>
                                        <p:attrNameLst>
                                          <p:attrName>ppt_x</p:attrName>
                                        </p:attrNameLst>
                                      </p:cBhvr>
                                      <p:tavLst>
                                        <p:tav tm="0">
                                          <p:val>
                                            <p:strVal val="#ppt_x"/>
                                          </p:val>
                                        </p:tav>
                                        <p:tav tm="100000">
                                          <p:val>
                                            <p:strVal val="#ppt_x"/>
                                          </p:val>
                                        </p:tav>
                                      </p:tavLst>
                                    </p:anim>
                                    <p:anim calcmode="lin" valueType="num">
                                      <p:cBhvr additive="base">
                                        <p:cTn id="68" dur="500" fill="hold"/>
                                        <p:tgtEl>
                                          <p:spTgt spid="141"/>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40"/>
                                        </p:tgtEl>
                                        <p:attrNameLst>
                                          <p:attrName>style.visibility</p:attrName>
                                        </p:attrNameLst>
                                      </p:cBhvr>
                                      <p:to>
                                        <p:strVal val="visible"/>
                                      </p:to>
                                    </p:set>
                                    <p:anim calcmode="lin" valueType="num">
                                      <p:cBhvr additive="base">
                                        <p:cTn id="71" dur="500" fill="hold"/>
                                        <p:tgtEl>
                                          <p:spTgt spid="140"/>
                                        </p:tgtEl>
                                        <p:attrNameLst>
                                          <p:attrName>ppt_x</p:attrName>
                                        </p:attrNameLst>
                                      </p:cBhvr>
                                      <p:tavLst>
                                        <p:tav tm="0">
                                          <p:val>
                                            <p:strVal val="#ppt_x"/>
                                          </p:val>
                                        </p:tav>
                                        <p:tav tm="100000">
                                          <p:val>
                                            <p:strVal val="#ppt_x"/>
                                          </p:val>
                                        </p:tav>
                                      </p:tavLst>
                                    </p:anim>
                                    <p:anim calcmode="lin" valueType="num">
                                      <p:cBhvr additive="base">
                                        <p:cTn id="72" dur="500" fill="hold"/>
                                        <p:tgtEl>
                                          <p:spTgt spid="140"/>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142"/>
                                        </p:tgtEl>
                                        <p:attrNameLst>
                                          <p:attrName>style.visibility</p:attrName>
                                        </p:attrNameLst>
                                      </p:cBhvr>
                                      <p:to>
                                        <p:strVal val="visible"/>
                                      </p:to>
                                    </p:set>
                                    <p:anim calcmode="lin" valueType="num">
                                      <p:cBhvr additive="base">
                                        <p:cTn id="75" dur="500" fill="hold"/>
                                        <p:tgtEl>
                                          <p:spTgt spid="142"/>
                                        </p:tgtEl>
                                        <p:attrNameLst>
                                          <p:attrName>ppt_x</p:attrName>
                                        </p:attrNameLst>
                                      </p:cBhvr>
                                      <p:tavLst>
                                        <p:tav tm="0">
                                          <p:val>
                                            <p:strVal val="#ppt_x"/>
                                          </p:val>
                                        </p:tav>
                                        <p:tav tm="100000">
                                          <p:val>
                                            <p:strVal val="#ppt_x"/>
                                          </p:val>
                                        </p:tav>
                                      </p:tavLst>
                                    </p:anim>
                                    <p:anim calcmode="lin" valueType="num">
                                      <p:cBhvr additive="base">
                                        <p:cTn id="76" dur="500" fill="hold"/>
                                        <p:tgtEl>
                                          <p:spTgt spid="142"/>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143"/>
                                        </p:tgtEl>
                                        <p:attrNameLst>
                                          <p:attrName>style.visibility</p:attrName>
                                        </p:attrNameLst>
                                      </p:cBhvr>
                                      <p:to>
                                        <p:strVal val="visible"/>
                                      </p:to>
                                    </p:set>
                                    <p:anim calcmode="lin" valueType="num">
                                      <p:cBhvr additive="base">
                                        <p:cTn id="79" dur="500" fill="hold"/>
                                        <p:tgtEl>
                                          <p:spTgt spid="143"/>
                                        </p:tgtEl>
                                        <p:attrNameLst>
                                          <p:attrName>ppt_x</p:attrName>
                                        </p:attrNameLst>
                                      </p:cBhvr>
                                      <p:tavLst>
                                        <p:tav tm="0">
                                          <p:val>
                                            <p:strVal val="#ppt_x"/>
                                          </p:val>
                                        </p:tav>
                                        <p:tav tm="100000">
                                          <p:val>
                                            <p:strVal val="#ppt_x"/>
                                          </p:val>
                                        </p:tav>
                                      </p:tavLst>
                                    </p:anim>
                                    <p:anim calcmode="lin" valueType="num">
                                      <p:cBhvr additive="base">
                                        <p:cTn id="80" dur="500" fill="hold"/>
                                        <p:tgtEl>
                                          <p:spTgt spid="143"/>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145"/>
                                        </p:tgtEl>
                                        <p:attrNameLst>
                                          <p:attrName>style.visibility</p:attrName>
                                        </p:attrNameLst>
                                      </p:cBhvr>
                                      <p:to>
                                        <p:strVal val="visible"/>
                                      </p:to>
                                    </p:set>
                                    <p:anim calcmode="lin" valueType="num">
                                      <p:cBhvr additive="base">
                                        <p:cTn id="83" dur="500" fill="hold"/>
                                        <p:tgtEl>
                                          <p:spTgt spid="145"/>
                                        </p:tgtEl>
                                        <p:attrNameLst>
                                          <p:attrName>ppt_x</p:attrName>
                                        </p:attrNameLst>
                                      </p:cBhvr>
                                      <p:tavLst>
                                        <p:tav tm="0">
                                          <p:val>
                                            <p:strVal val="#ppt_x"/>
                                          </p:val>
                                        </p:tav>
                                        <p:tav tm="100000">
                                          <p:val>
                                            <p:strVal val="#ppt_x"/>
                                          </p:val>
                                        </p:tav>
                                      </p:tavLst>
                                    </p:anim>
                                    <p:anim calcmode="lin" valueType="num">
                                      <p:cBhvr additive="base">
                                        <p:cTn id="84" dur="500" fill="hold"/>
                                        <p:tgtEl>
                                          <p:spTgt spid="145"/>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144"/>
                                        </p:tgtEl>
                                        <p:attrNameLst>
                                          <p:attrName>style.visibility</p:attrName>
                                        </p:attrNameLst>
                                      </p:cBhvr>
                                      <p:to>
                                        <p:strVal val="visible"/>
                                      </p:to>
                                    </p:set>
                                    <p:anim calcmode="lin" valueType="num">
                                      <p:cBhvr additive="base">
                                        <p:cTn id="87" dur="500" fill="hold"/>
                                        <p:tgtEl>
                                          <p:spTgt spid="144"/>
                                        </p:tgtEl>
                                        <p:attrNameLst>
                                          <p:attrName>ppt_x</p:attrName>
                                        </p:attrNameLst>
                                      </p:cBhvr>
                                      <p:tavLst>
                                        <p:tav tm="0">
                                          <p:val>
                                            <p:strVal val="#ppt_x"/>
                                          </p:val>
                                        </p:tav>
                                        <p:tav tm="100000">
                                          <p:val>
                                            <p:strVal val="#ppt_x"/>
                                          </p:val>
                                        </p:tav>
                                      </p:tavLst>
                                    </p:anim>
                                    <p:anim calcmode="lin" valueType="num">
                                      <p:cBhvr additive="base">
                                        <p:cTn id="88" dur="500" fill="hold"/>
                                        <p:tgtEl>
                                          <p:spTgt spid="1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p:bldP spid="131" grpId="0"/>
      <p:bldP spid="132" grpId="0" animBg="1"/>
      <p:bldP spid="137" grpId="0" animBg="1"/>
      <p:bldP spid="140" grpId="0" animBg="1"/>
      <p:bldP spid="143" grpId="0"/>
      <p:bldP spid="145" grpId="0" animBg="1"/>
      <p:bldP spid="29" grpId="0"/>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CustomShape 1"/>
          <p:cNvSpPr/>
          <p:nvPr/>
        </p:nvSpPr>
        <p:spPr>
          <a:xfrm>
            <a:off x="182880" y="274320"/>
            <a:ext cx="5663880" cy="707040"/>
          </a:xfrm>
          <a:prstGeom prst="rect">
            <a:avLst/>
          </a:prstGeom>
          <a:noFill/>
          <a:ln>
            <a:noFill/>
          </a:ln>
        </p:spPr>
        <p:style>
          <a:lnRef idx="0">
            <a:scrgbClr r="0" g="0" b="0"/>
          </a:lnRef>
          <a:fillRef idx="0">
            <a:scrgbClr r="0" g="0" b="0"/>
          </a:fillRef>
          <a:effectRef idx="0">
            <a:scrgbClr r="0" g="0" b="0"/>
          </a:effectRef>
          <a:fontRef idx="minor"/>
        </p:style>
      </p:sp>
      <p:sp>
        <p:nvSpPr>
          <p:cNvPr id="150" name="CustomShape 2"/>
          <p:cNvSpPr/>
          <p:nvPr/>
        </p:nvSpPr>
        <p:spPr>
          <a:xfrm>
            <a:off x="90720" y="146520"/>
            <a:ext cx="8956800" cy="707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2200" b="1" strike="noStrike" spc="-1">
                <a:solidFill>
                  <a:srgbClr val="0277BD"/>
                </a:solidFill>
                <a:latin typeface="Comfortaa"/>
                <a:ea typeface="DejaVu Sans"/>
              </a:rPr>
              <a:t>Comparison of different setups for measurements of gamma polarization correlations  </a:t>
            </a:r>
            <a:endParaRPr lang="en-US" sz="2200" b="0" strike="noStrike" spc="-1">
              <a:latin typeface="Arial"/>
            </a:endParaRPr>
          </a:p>
        </p:txBody>
      </p:sp>
      <p:grpSp>
        <p:nvGrpSpPr>
          <p:cNvPr id="152" name="Group 4"/>
          <p:cNvGrpSpPr/>
          <p:nvPr/>
        </p:nvGrpSpPr>
        <p:grpSpPr>
          <a:xfrm>
            <a:off x="6369036" y="1591436"/>
            <a:ext cx="3639564" cy="2700002"/>
            <a:chOff x="6578280" y="2791800"/>
            <a:chExt cx="3491280" cy="2511000"/>
          </a:xfrm>
        </p:grpSpPr>
        <p:grpSp>
          <p:nvGrpSpPr>
            <p:cNvPr id="153" name="Group 5"/>
            <p:cNvGrpSpPr/>
            <p:nvPr/>
          </p:nvGrpSpPr>
          <p:grpSpPr>
            <a:xfrm>
              <a:off x="6578280" y="2830320"/>
              <a:ext cx="3491280" cy="2150640"/>
              <a:chOff x="6578280" y="2830320"/>
              <a:chExt cx="3491280" cy="2150640"/>
            </a:xfrm>
          </p:grpSpPr>
          <p:pic>
            <p:nvPicPr>
              <p:cNvPr id="154" name="Picture 153"/>
              <p:cNvPicPr/>
              <p:nvPr/>
            </p:nvPicPr>
            <p:blipFill>
              <a:blip r:embed="rId2"/>
              <a:stretch/>
            </p:blipFill>
            <p:spPr>
              <a:xfrm>
                <a:off x="6578280" y="2830320"/>
                <a:ext cx="3491280" cy="2150640"/>
              </a:xfrm>
              <a:prstGeom prst="rect">
                <a:avLst/>
              </a:prstGeom>
              <a:ln>
                <a:noFill/>
              </a:ln>
            </p:spPr>
          </p:pic>
          <p:sp>
            <p:nvSpPr>
              <p:cNvPr id="155" name="CustomShape 6"/>
              <p:cNvSpPr/>
              <p:nvPr/>
            </p:nvSpPr>
            <p:spPr>
              <a:xfrm>
                <a:off x="6874560" y="3656160"/>
                <a:ext cx="177480" cy="160200"/>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sp>
          <p:sp>
            <p:nvSpPr>
              <p:cNvPr id="156" name="CustomShape 7"/>
              <p:cNvSpPr/>
              <p:nvPr/>
            </p:nvSpPr>
            <p:spPr>
              <a:xfrm>
                <a:off x="7882560" y="3656160"/>
                <a:ext cx="177480" cy="160200"/>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sp>
          <p:sp>
            <p:nvSpPr>
              <p:cNvPr id="157" name="CustomShape 8"/>
              <p:cNvSpPr/>
              <p:nvPr/>
            </p:nvSpPr>
            <p:spPr>
              <a:xfrm>
                <a:off x="9069120" y="3738960"/>
                <a:ext cx="177480" cy="160200"/>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sp>
        </p:grpSp>
        <p:sp>
          <p:nvSpPr>
            <p:cNvPr id="158" name="CustomShape 9"/>
            <p:cNvSpPr/>
            <p:nvPr/>
          </p:nvSpPr>
          <p:spPr>
            <a:xfrm>
              <a:off x="6691680" y="4973040"/>
              <a:ext cx="3323880" cy="329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1000" b="0" strike="noStrike" spc="-1">
                  <a:solidFill>
                    <a:srgbClr val="000000"/>
                  </a:solidFill>
                  <a:latin typeface="Comfortaa"/>
                  <a:ea typeface="Noto Sans CJK SC"/>
                </a:rPr>
                <a:t>Fig. 2. Individual pixel resolution (%) at 511 keV in the GaGG 1.9 mm detector modules.</a:t>
              </a:r>
              <a:endParaRPr lang="en-US" sz="1000" b="0" strike="noStrike" spc="-1">
                <a:latin typeface="Arial"/>
              </a:endParaRPr>
            </a:p>
          </p:txBody>
        </p:sp>
        <p:sp>
          <p:nvSpPr>
            <p:cNvPr id="159" name="Line 10"/>
            <p:cNvSpPr/>
            <p:nvPr/>
          </p:nvSpPr>
          <p:spPr>
            <a:xfrm>
              <a:off x="6782040" y="4101480"/>
              <a:ext cx="1335600" cy="0"/>
            </a:xfrm>
            <a:prstGeom prst="line">
              <a:avLst/>
            </a:prstGeom>
            <a:ln w="12600">
              <a:solidFill>
                <a:srgbClr val="FF0000"/>
              </a:solidFill>
              <a:round/>
            </a:ln>
          </p:spPr>
          <p:style>
            <a:lnRef idx="0">
              <a:scrgbClr r="0" g="0" b="0"/>
            </a:lnRef>
            <a:fillRef idx="0">
              <a:scrgbClr r="0" g="0" b="0"/>
            </a:fillRef>
            <a:effectRef idx="0">
              <a:scrgbClr r="0" g="0" b="0"/>
            </a:effectRef>
            <a:fontRef idx="minor"/>
          </p:style>
        </p:sp>
        <p:sp>
          <p:nvSpPr>
            <p:cNvPr id="160" name="Line 11"/>
            <p:cNvSpPr/>
            <p:nvPr/>
          </p:nvSpPr>
          <p:spPr>
            <a:xfrm>
              <a:off x="8567640" y="4083120"/>
              <a:ext cx="1335600" cy="0"/>
            </a:xfrm>
            <a:prstGeom prst="line">
              <a:avLst/>
            </a:prstGeom>
            <a:ln w="12600">
              <a:solidFill>
                <a:srgbClr val="FF0000"/>
              </a:solidFill>
              <a:round/>
            </a:ln>
          </p:spPr>
          <p:style>
            <a:lnRef idx="0">
              <a:scrgbClr r="0" g="0" b="0"/>
            </a:lnRef>
            <a:fillRef idx="0">
              <a:scrgbClr r="0" g="0" b="0"/>
            </a:fillRef>
            <a:effectRef idx="0">
              <a:scrgbClr r="0" g="0" b="0"/>
            </a:effectRef>
            <a:fontRef idx="minor"/>
          </p:style>
        </p:sp>
        <p:sp>
          <p:nvSpPr>
            <p:cNvPr id="161" name="CustomShape 12"/>
            <p:cNvSpPr/>
            <p:nvPr/>
          </p:nvSpPr>
          <p:spPr>
            <a:xfrm>
              <a:off x="6966000" y="2791800"/>
              <a:ext cx="2737800" cy="198720"/>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sp>
        <p:sp>
          <p:nvSpPr>
            <p:cNvPr id="162" name="CustomShape 13"/>
            <p:cNvSpPr/>
            <p:nvPr/>
          </p:nvSpPr>
          <p:spPr>
            <a:xfrm>
              <a:off x="6966000" y="3117600"/>
              <a:ext cx="100044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700" b="1" strike="noStrike" spc="-1">
                  <a:solidFill>
                    <a:srgbClr val="00008B"/>
                  </a:solidFill>
                  <a:latin typeface="Comfortaa"/>
                  <a:ea typeface="Noto Sans CJK SC"/>
                </a:rPr>
                <a:t>Pixel Array – 13  </a:t>
              </a:r>
              <a:endParaRPr lang="en-US" sz="700" b="0" strike="noStrike" spc="-1">
                <a:latin typeface="Arial"/>
              </a:endParaRPr>
            </a:p>
          </p:txBody>
        </p:sp>
        <p:sp>
          <p:nvSpPr>
            <p:cNvPr id="163" name="CustomShape 14"/>
            <p:cNvSpPr/>
            <p:nvPr/>
          </p:nvSpPr>
          <p:spPr>
            <a:xfrm>
              <a:off x="8794800" y="3112560"/>
              <a:ext cx="100044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700" b="1" strike="noStrike" spc="-1">
                  <a:solidFill>
                    <a:srgbClr val="00008B"/>
                  </a:solidFill>
                  <a:latin typeface="Comfortaa"/>
                  <a:ea typeface="Noto Sans CJK SC"/>
                </a:rPr>
                <a:t>Pixel Array – 14   </a:t>
              </a:r>
              <a:endParaRPr lang="en-US" sz="700" b="0" strike="noStrike" spc="-1">
                <a:latin typeface="Arial"/>
              </a:endParaRPr>
            </a:p>
          </p:txBody>
        </p:sp>
      </p:grpSp>
      <p:pic>
        <p:nvPicPr>
          <p:cNvPr id="5" name="Picture 4">
            <a:extLst>
              <a:ext uri="{FF2B5EF4-FFF2-40B4-BE49-F238E27FC236}">
                <a16:creationId xmlns:a16="http://schemas.microsoft.com/office/drawing/2014/main" id="{19821656-6235-0CC9-0C2F-323A8FDD2C92}"/>
              </a:ext>
            </a:extLst>
          </p:cNvPr>
          <p:cNvPicPr>
            <a:picLocks noChangeAspect="1"/>
          </p:cNvPicPr>
          <p:nvPr/>
        </p:nvPicPr>
        <p:blipFill>
          <a:blip r:embed="rId3"/>
          <a:stretch>
            <a:fillRect/>
          </a:stretch>
        </p:blipFill>
        <p:spPr>
          <a:xfrm>
            <a:off x="364555" y="1320706"/>
            <a:ext cx="5823973" cy="2911987"/>
          </a:xfrm>
          <a:prstGeom prst="rect">
            <a:avLst/>
          </a:prstGeom>
        </p:spPr>
      </p:pic>
      <p:sp>
        <p:nvSpPr>
          <p:cNvPr id="169" name="CustomShape 19"/>
          <p:cNvSpPr/>
          <p:nvPr/>
        </p:nvSpPr>
        <p:spPr>
          <a:xfrm>
            <a:off x="8490378" y="610959"/>
            <a:ext cx="514800" cy="424440"/>
          </a:xfrm>
          <a:prstGeom prst="rect">
            <a:avLst/>
          </a:prstGeom>
          <a:noFill/>
          <a:ln>
            <a:noFill/>
          </a:ln>
        </p:spPr>
        <p:style>
          <a:lnRef idx="0">
            <a:scrgbClr r="0" g="0" b="0"/>
          </a:lnRef>
          <a:fillRef idx="0">
            <a:scrgbClr r="0" g="0" b="0"/>
          </a:fillRef>
          <a:effectRef idx="0">
            <a:scrgbClr r="0" g="0" b="0"/>
          </a:effectRef>
          <a:fontRef idx="minor"/>
        </p:style>
      </p:sp>
      <p:grpSp>
        <p:nvGrpSpPr>
          <p:cNvPr id="27" name="Group 13">
            <a:extLst>
              <a:ext uri="{FF2B5EF4-FFF2-40B4-BE49-F238E27FC236}">
                <a16:creationId xmlns:a16="http://schemas.microsoft.com/office/drawing/2014/main" id="{371244B4-745A-DB60-5DA0-E2B2A533F9BE}"/>
              </a:ext>
            </a:extLst>
          </p:cNvPr>
          <p:cNvGrpSpPr/>
          <p:nvPr/>
        </p:nvGrpSpPr>
        <p:grpSpPr>
          <a:xfrm>
            <a:off x="2339" y="5368869"/>
            <a:ext cx="10146960" cy="424440"/>
            <a:chOff x="0" y="5392440"/>
            <a:chExt cx="10146960" cy="424440"/>
          </a:xfrm>
        </p:grpSpPr>
        <p:sp>
          <p:nvSpPr>
            <p:cNvPr id="28" name="CustomShape 14">
              <a:extLst>
                <a:ext uri="{FF2B5EF4-FFF2-40B4-BE49-F238E27FC236}">
                  <a16:creationId xmlns:a16="http://schemas.microsoft.com/office/drawing/2014/main" id="{EEDE3910-1BFC-6668-B437-62D56D98EE99}"/>
                </a:ext>
              </a:extLst>
            </p:cNvPr>
            <p:cNvSpPr/>
            <p:nvPr/>
          </p:nvSpPr>
          <p:spPr>
            <a:xfrm>
              <a:off x="0" y="5491080"/>
              <a:ext cx="10074600" cy="207000"/>
            </a:xfrm>
            <a:prstGeom prst="rect">
              <a:avLst/>
            </a:prstGeom>
            <a:solidFill>
              <a:srgbClr val="9FA8DA"/>
            </a:solid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800" b="0" strike="noStrike" spc="-1" dirty="0">
                  <a:solidFill>
                    <a:srgbClr val="000000"/>
                  </a:solidFill>
                  <a:latin typeface="Arial"/>
                  <a:ea typeface="DejaVu Sans"/>
                </a:rPr>
                <a:t>4</a:t>
              </a:r>
              <a:r>
                <a:rPr lang="en-US" sz="800" spc="-1" baseline="30000" dirty="0">
                  <a:solidFill>
                    <a:srgbClr val="000000"/>
                  </a:solidFill>
                  <a:latin typeface="Arial"/>
                  <a:ea typeface="DejaVu Sans"/>
                </a:rPr>
                <a:t>th</a:t>
              </a:r>
              <a:r>
                <a:rPr lang="en-US" sz="800" spc="-1" baseline="14000000" dirty="0">
                  <a:solidFill>
                    <a:srgbClr val="000000"/>
                  </a:solidFill>
                  <a:latin typeface="Arial"/>
                  <a:ea typeface="DejaVu Sans"/>
                </a:rPr>
                <a:t> </a:t>
              </a:r>
              <a:r>
                <a:rPr lang="en-US" sz="800" b="0" strike="noStrike" spc="-1" dirty="0">
                  <a:solidFill>
                    <a:srgbClr val="000000"/>
                  </a:solidFill>
                  <a:latin typeface="Arial"/>
                  <a:ea typeface="DejaVu Sans"/>
                </a:rPr>
                <a:t>Jagiellonian Symposium on Advances in Particle Physics and Medicine</a:t>
              </a:r>
              <a:endParaRPr lang="en-US" sz="800" b="0" strike="noStrike" spc="-1" dirty="0">
                <a:latin typeface="Arial"/>
              </a:endParaRPr>
            </a:p>
          </p:txBody>
        </p:sp>
        <p:sp>
          <p:nvSpPr>
            <p:cNvPr id="29" name="CustomShape 15">
              <a:extLst>
                <a:ext uri="{FF2B5EF4-FFF2-40B4-BE49-F238E27FC236}">
                  <a16:creationId xmlns:a16="http://schemas.microsoft.com/office/drawing/2014/main" id="{7450520E-6765-FB76-5D1F-0B619A77BD2A}"/>
                </a:ext>
              </a:extLst>
            </p:cNvPr>
            <p:cNvSpPr/>
            <p:nvPr/>
          </p:nvSpPr>
          <p:spPr>
            <a:xfrm>
              <a:off x="9632160" y="5392440"/>
              <a:ext cx="514800" cy="424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fld id="{EC5A3262-2053-410D-BA20-FF04B2A98E80}" type="slidenum">
                <a:rPr lang="en-US" sz="1800" b="0" strike="noStrike" spc="-1">
                  <a:solidFill>
                    <a:srgbClr val="000000"/>
                  </a:solidFill>
                  <a:latin typeface="Times New Roman"/>
                  <a:ea typeface="DejaVu Sans"/>
                </a:rPr>
                <a:t>5</a:t>
              </a:fld>
              <a:endParaRPr lang="en-US" sz="1800" b="0" strike="noStrike" spc="-1">
                <a:latin typeface="Arial"/>
              </a:endParaRPr>
            </a:p>
          </p:txBody>
        </p:sp>
      </p:grpSp>
      <p:pic>
        <p:nvPicPr>
          <p:cNvPr id="3" name="Picture 2">
            <a:extLst>
              <a:ext uri="{FF2B5EF4-FFF2-40B4-BE49-F238E27FC236}">
                <a16:creationId xmlns:a16="http://schemas.microsoft.com/office/drawing/2014/main" id="{9901705E-6BB3-6EE4-9D46-AD57D1C2B806}"/>
              </a:ext>
            </a:extLst>
          </p:cNvPr>
          <p:cNvPicPr>
            <a:picLocks noChangeAspect="1"/>
          </p:cNvPicPr>
          <p:nvPr/>
        </p:nvPicPr>
        <p:blipFill>
          <a:blip r:embed="rId4"/>
          <a:stretch>
            <a:fillRect/>
          </a:stretch>
        </p:blipFill>
        <p:spPr>
          <a:xfrm>
            <a:off x="5430802" y="1365182"/>
            <a:ext cx="4488659" cy="2769344"/>
          </a:xfrm>
          <a:prstGeom prst="rect">
            <a:avLst/>
          </a:prstGeom>
        </p:spPr>
      </p:pic>
      <p:pic>
        <p:nvPicPr>
          <p:cNvPr id="4" name="Picture 3">
            <a:extLst>
              <a:ext uri="{FF2B5EF4-FFF2-40B4-BE49-F238E27FC236}">
                <a16:creationId xmlns:a16="http://schemas.microsoft.com/office/drawing/2014/main" id="{B9D9E5F4-3CCD-4EE2-D2A3-18BF9B733779}"/>
              </a:ext>
            </a:extLst>
          </p:cNvPr>
          <p:cNvPicPr>
            <a:picLocks noChangeAspect="1"/>
          </p:cNvPicPr>
          <p:nvPr/>
        </p:nvPicPr>
        <p:blipFill>
          <a:blip r:embed="rId5"/>
          <a:stretch>
            <a:fillRect/>
          </a:stretch>
        </p:blipFill>
        <p:spPr>
          <a:xfrm>
            <a:off x="203129" y="1320706"/>
            <a:ext cx="5096006" cy="3100285"/>
          </a:xfrm>
          <a:prstGeom prst="rect">
            <a:avLst/>
          </a:prstGeom>
        </p:spPr>
      </p:pic>
      <p:sp>
        <p:nvSpPr>
          <p:cNvPr id="164" name="CustomShape 15"/>
          <p:cNvSpPr/>
          <p:nvPr/>
        </p:nvSpPr>
        <p:spPr>
          <a:xfrm>
            <a:off x="5329012" y="4291438"/>
            <a:ext cx="4656188" cy="3920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1000" b="0" strike="noStrike" spc="-1" dirty="0">
                <a:solidFill>
                  <a:srgbClr val="000000"/>
                </a:solidFill>
                <a:latin typeface="Comfortaa"/>
                <a:ea typeface="DejaVu Sans"/>
              </a:rPr>
              <a:t>Fig. 1. Schematic diagram of experimental setup – example for GaGG:Ce 8x8 matrix</a:t>
            </a:r>
            <a:endParaRPr lang="en-US" sz="1000" b="0" strike="noStrike" spc="-1" dirty="0">
              <a:latin typeface="Arial"/>
            </a:endParaRPr>
          </a:p>
        </p:txBody>
      </p:sp>
      <p:sp>
        <p:nvSpPr>
          <p:cNvPr id="30" name="CustomShape 15">
            <a:extLst>
              <a:ext uri="{FF2B5EF4-FFF2-40B4-BE49-F238E27FC236}">
                <a16:creationId xmlns:a16="http://schemas.microsoft.com/office/drawing/2014/main" id="{0CA8F097-FC25-37C2-C05E-A30A4192703E}"/>
              </a:ext>
            </a:extLst>
          </p:cNvPr>
          <p:cNvSpPr/>
          <p:nvPr/>
        </p:nvSpPr>
        <p:spPr>
          <a:xfrm>
            <a:off x="384454" y="4354665"/>
            <a:ext cx="4656188" cy="3920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1200" b="1" strike="noStrike" spc="-1" dirty="0">
                <a:solidFill>
                  <a:srgbClr val="000000"/>
                </a:solidFill>
                <a:latin typeface="Comfortaa"/>
                <a:ea typeface="DejaVu Sans"/>
              </a:rPr>
              <a:t>TOFPET2 DAQ system from </a:t>
            </a:r>
            <a:r>
              <a:rPr lang="en-US" sz="1200" b="1" strike="noStrike" spc="-1" dirty="0" err="1">
                <a:solidFill>
                  <a:srgbClr val="000000"/>
                </a:solidFill>
                <a:latin typeface="Comfortaa"/>
                <a:ea typeface="DejaVu Sans"/>
              </a:rPr>
              <a:t>PETSys</a:t>
            </a:r>
            <a:endParaRPr lang="en-US" sz="1200" b="1" strike="noStrike" spc="-1" dirty="0">
              <a:latin typeface="Arial"/>
            </a:endParaRPr>
          </a:p>
        </p:txBody>
      </p:sp>
      <p:sp>
        <p:nvSpPr>
          <p:cNvPr id="31" name="TextBox 30">
            <a:extLst>
              <a:ext uri="{FF2B5EF4-FFF2-40B4-BE49-F238E27FC236}">
                <a16:creationId xmlns:a16="http://schemas.microsoft.com/office/drawing/2014/main" id="{7B6E5EF9-DD6F-3EFE-E1B6-D9BEBCAC6DBB}"/>
              </a:ext>
            </a:extLst>
          </p:cNvPr>
          <p:cNvSpPr txBox="1"/>
          <p:nvPr/>
        </p:nvSpPr>
        <p:spPr>
          <a:xfrm>
            <a:off x="5311140" y="5082539"/>
            <a:ext cx="4769485" cy="400110"/>
          </a:xfrm>
          <a:prstGeom prst="rect">
            <a:avLst/>
          </a:prstGeom>
          <a:noFill/>
        </p:spPr>
        <p:txBody>
          <a:bodyPr wrap="square">
            <a:spAutoFit/>
          </a:bodyPr>
          <a:lstStyle/>
          <a:p>
            <a:pPr algn="just"/>
            <a:r>
              <a:rPr lang="hr-HR" sz="1000" i="1" dirty="0">
                <a:solidFill>
                  <a:srgbClr val="C00000"/>
                </a:solidFill>
                <a:latin typeface="Times New Roman" panose="02020603050405020304" pitchFamily="18" charset="0"/>
                <a:cs typeface="Times New Roman" panose="02020603050405020304" pitchFamily="18" charset="0"/>
              </a:rPr>
              <a:t>S. Parashari et al.,“Optimization of detector modules for measuring gamma-ray polarization in PET”, </a:t>
            </a:r>
            <a:r>
              <a:rPr lang="en-US" sz="1000" i="1" dirty="0">
                <a:solidFill>
                  <a:srgbClr val="C00000"/>
                </a:solidFill>
                <a:latin typeface="Times New Roman" panose="02020603050405020304" pitchFamily="18" charset="0"/>
                <a:cs typeface="Times New Roman" panose="02020603050405020304" pitchFamily="18" charset="0"/>
              </a:rPr>
              <a:t>[Accepted in NIM A.</a:t>
            </a:r>
            <a:r>
              <a:rPr lang="hr-HR" sz="1000" i="1" dirty="0">
                <a:solidFill>
                  <a:srgbClr val="C00000"/>
                </a:solidFill>
                <a:latin typeface="Times New Roman" panose="02020603050405020304" pitchFamily="18" charset="0"/>
                <a:cs typeface="Times New Roman" panose="02020603050405020304" pitchFamily="18" charset="0"/>
              </a:rPr>
              <a:t>]</a:t>
            </a:r>
            <a:r>
              <a:rPr lang="en-GB" sz="1000" i="1" dirty="0">
                <a:solidFill>
                  <a:srgbClr val="C00000"/>
                </a:solidFill>
                <a:latin typeface="Times New Roman" panose="02020603050405020304" pitchFamily="18" charset="0"/>
                <a:cs typeface="Times New Roman" panose="02020603050405020304" pitchFamily="18" charset="0"/>
              </a:rPr>
              <a:t> </a:t>
            </a:r>
            <a:r>
              <a:rPr lang="en-GB" sz="1000" b="0" i="1" u="none" strike="noStrike" baseline="0" dirty="0">
                <a:solidFill>
                  <a:srgbClr val="C00000"/>
                </a:solidFill>
                <a:latin typeface="Times New Roman" panose="02020603050405020304" pitchFamily="18" charset="0"/>
                <a:cs typeface="Times New Roman" panose="02020603050405020304" pitchFamily="18" charset="0"/>
              </a:rPr>
              <a:t>PET”, arXiv:2205.0107]</a:t>
            </a:r>
            <a:endParaRPr lang="hr-HR" sz="1000" i="1" dirty="0">
              <a:solidFill>
                <a:srgbClr val="C0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97771AF5-16A6-6E19-AD18-B5119A924DCF}"/>
              </a:ext>
            </a:extLst>
          </p:cNvPr>
          <p:cNvSpPr/>
          <p:nvPr/>
        </p:nvSpPr>
        <p:spPr>
          <a:xfrm>
            <a:off x="304800" y="2609888"/>
            <a:ext cx="5883728" cy="3432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3"/>
                                        </p:tgtEl>
                                        <p:attrNameLst>
                                          <p:attrName>ppt_x</p:attrName>
                                        </p:attrNameLst>
                                      </p:cBhvr>
                                      <p:tavLst>
                                        <p:tav tm="0">
                                          <p:val>
                                            <p:strVal val="ppt_x"/>
                                          </p:val>
                                        </p:tav>
                                        <p:tav tm="100000">
                                          <p:val>
                                            <p:strVal val="ppt_x"/>
                                          </p:val>
                                        </p:tav>
                                      </p:tavLst>
                                    </p:anim>
                                    <p:anim calcmode="lin" valueType="num">
                                      <p:cBhvr additive="base">
                                        <p:cTn id="11" dur="500"/>
                                        <p:tgtEl>
                                          <p:spTgt spid="3"/>
                                        </p:tgtEl>
                                        <p:attrNameLst>
                                          <p:attrName>ppt_y</p:attrName>
                                        </p:attrNameLst>
                                      </p:cBhvr>
                                      <p:tavLst>
                                        <p:tav tm="0">
                                          <p:val>
                                            <p:strVal val="ppt_y"/>
                                          </p:val>
                                        </p:tav>
                                        <p:tav tm="100000">
                                          <p:val>
                                            <p:strVal val="1+ppt_h/2"/>
                                          </p:val>
                                        </p:tav>
                                      </p:tavLst>
                                    </p:anim>
                                    <p:set>
                                      <p:cBhvr>
                                        <p:cTn id="12" dur="1" fill="hold">
                                          <p:stCondLst>
                                            <p:cond delay="499"/>
                                          </p:stCondLst>
                                        </p:cTn>
                                        <p:tgtEl>
                                          <p:spTgt spid="3"/>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500"/>
                                        <p:tgtEl>
                                          <p:spTgt spid="164"/>
                                        </p:tgtEl>
                                        <p:attrNameLst>
                                          <p:attrName>ppt_x</p:attrName>
                                        </p:attrNameLst>
                                      </p:cBhvr>
                                      <p:tavLst>
                                        <p:tav tm="0">
                                          <p:val>
                                            <p:strVal val="ppt_x"/>
                                          </p:val>
                                        </p:tav>
                                        <p:tav tm="100000">
                                          <p:val>
                                            <p:strVal val="ppt_x"/>
                                          </p:val>
                                        </p:tav>
                                      </p:tavLst>
                                    </p:anim>
                                    <p:anim calcmode="lin" valueType="num">
                                      <p:cBhvr additive="base">
                                        <p:cTn id="15" dur="500"/>
                                        <p:tgtEl>
                                          <p:spTgt spid="164"/>
                                        </p:tgtEl>
                                        <p:attrNameLst>
                                          <p:attrName>ppt_y</p:attrName>
                                        </p:attrNameLst>
                                      </p:cBhvr>
                                      <p:tavLst>
                                        <p:tav tm="0">
                                          <p:val>
                                            <p:strVal val="ppt_y"/>
                                          </p:val>
                                        </p:tav>
                                        <p:tav tm="100000">
                                          <p:val>
                                            <p:strVal val="1+ppt_h/2"/>
                                          </p:val>
                                        </p:tav>
                                      </p:tavLst>
                                    </p:anim>
                                    <p:set>
                                      <p:cBhvr>
                                        <p:cTn id="16" dur="1" fill="hold">
                                          <p:stCondLst>
                                            <p:cond delay="499"/>
                                          </p:stCondLst>
                                        </p:cTn>
                                        <p:tgtEl>
                                          <p:spTgt spid="164"/>
                                        </p:tgtEl>
                                        <p:attrNameLst>
                                          <p:attrName>style.visibility</p:attrName>
                                        </p:attrNameLst>
                                      </p:cBhvr>
                                      <p:to>
                                        <p:strVal val="hidden"/>
                                      </p:to>
                                    </p:set>
                                  </p:childTnLst>
                                </p:cTn>
                              </p:par>
                              <p:par>
                                <p:cTn id="17" presetID="2" presetClass="exit" presetSubtype="4" fill="hold" grpId="0" nodeType="withEffect">
                                  <p:stCondLst>
                                    <p:cond delay="0"/>
                                  </p:stCondLst>
                                  <p:childTnLst>
                                    <p:anim calcmode="lin" valueType="num">
                                      <p:cBhvr additive="base">
                                        <p:cTn id="18" dur="500"/>
                                        <p:tgtEl>
                                          <p:spTgt spid="30"/>
                                        </p:tgtEl>
                                        <p:attrNameLst>
                                          <p:attrName>ppt_x</p:attrName>
                                        </p:attrNameLst>
                                      </p:cBhvr>
                                      <p:tavLst>
                                        <p:tav tm="0">
                                          <p:val>
                                            <p:strVal val="ppt_x"/>
                                          </p:val>
                                        </p:tav>
                                        <p:tav tm="100000">
                                          <p:val>
                                            <p:strVal val="ppt_x"/>
                                          </p:val>
                                        </p:tav>
                                      </p:tavLst>
                                    </p:anim>
                                    <p:anim calcmode="lin" valueType="num">
                                      <p:cBhvr additive="base">
                                        <p:cTn id="19" dur="500"/>
                                        <p:tgtEl>
                                          <p:spTgt spid="30"/>
                                        </p:tgtEl>
                                        <p:attrNameLst>
                                          <p:attrName>ppt_y</p:attrName>
                                        </p:attrNameLst>
                                      </p:cBhvr>
                                      <p:tavLst>
                                        <p:tav tm="0">
                                          <p:val>
                                            <p:strVal val="ppt_y"/>
                                          </p:val>
                                        </p:tav>
                                        <p:tav tm="100000">
                                          <p:val>
                                            <p:strVal val="1+ppt_h/2"/>
                                          </p:val>
                                        </p:tav>
                                      </p:tavLst>
                                    </p:anim>
                                    <p:set>
                                      <p:cBhvr>
                                        <p:cTn id="20" dur="1" fill="hold">
                                          <p:stCondLst>
                                            <p:cond delay="499"/>
                                          </p:stCondLst>
                                        </p:cTn>
                                        <p:tgtEl>
                                          <p:spTgt spid="30"/>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30"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CustomShape 1"/>
          <p:cNvSpPr/>
          <p:nvPr/>
        </p:nvSpPr>
        <p:spPr>
          <a:xfrm>
            <a:off x="182880" y="274320"/>
            <a:ext cx="5663880" cy="707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2200" b="1" strike="noStrike" spc="-1">
                <a:solidFill>
                  <a:srgbClr val="0277BD"/>
                </a:solidFill>
                <a:latin typeface="Comfortaa"/>
                <a:ea typeface="DejaVu Sans"/>
              </a:rPr>
              <a:t>Data analysis </a:t>
            </a:r>
            <a:endParaRPr lang="en-US" sz="2200" b="0" strike="noStrike" spc="-1">
              <a:latin typeface="Arial"/>
            </a:endParaRPr>
          </a:p>
        </p:txBody>
      </p:sp>
      <p:pic>
        <p:nvPicPr>
          <p:cNvPr id="175" name="Picture 174"/>
          <p:cNvPicPr/>
          <p:nvPr/>
        </p:nvPicPr>
        <p:blipFill>
          <a:blip r:embed="rId3">
            <a:alphaModFix amt="60000"/>
          </a:blip>
          <a:stretch/>
        </p:blipFill>
        <p:spPr>
          <a:xfrm>
            <a:off x="4934880" y="360"/>
            <a:ext cx="5139720" cy="5664240"/>
          </a:xfrm>
          <a:prstGeom prst="rect">
            <a:avLst/>
          </a:prstGeom>
          <a:ln>
            <a:noFill/>
          </a:ln>
        </p:spPr>
      </p:pic>
      <p:sp>
        <p:nvSpPr>
          <p:cNvPr id="176" name="CustomShape 2"/>
          <p:cNvSpPr/>
          <p:nvPr/>
        </p:nvSpPr>
        <p:spPr>
          <a:xfrm>
            <a:off x="84600" y="1277280"/>
            <a:ext cx="3933720" cy="113472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50000"/>
              </a:lnSpc>
            </a:pPr>
            <a:r>
              <a:rPr lang="en-US" sz="1200" b="0" strike="noStrike" spc="-1" dirty="0">
                <a:solidFill>
                  <a:srgbClr val="000000"/>
                </a:solidFill>
                <a:latin typeface="Comfortaa"/>
                <a:ea typeface="Noto Sans CJK SC"/>
              </a:rPr>
              <a:t>The Compton events in each module are selected requiring that exactly two pixels fire [Fig. 3(a)], that the energy deposited in the module is within 511 keV±3σ [Fig. 3(b)] and that pixel energies correspond to Compton kinematics, [Fig. (c), (d)].</a:t>
            </a:r>
            <a:endParaRPr lang="en-US" sz="1200" b="0" strike="noStrike" spc="-1" dirty="0">
              <a:latin typeface="Arial"/>
            </a:endParaRPr>
          </a:p>
        </p:txBody>
      </p:sp>
      <p:sp>
        <p:nvSpPr>
          <p:cNvPr id="177" name="CustomShape 3"/>
          <p:cNvSpPr/>
          <p:nvPr/>
        </p:nvSpPr>
        <p:spPr>
          <a:xfrm>
            <a:off x="203760" y="858960"/>
            <a:ext cx="2235960" cy="225360"/>
          </a:xfrm>
          <a:prstGeom prst="rect">
            <a:avLst/>
          </a:prstGeom>
          <a:noFill/>
          <a:ln>
            <a:solidFill>
              <a:srgbClr val="000000"/>
            </a:solid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200" b="1" strike="noStrike" spc="-1" dirty="0">
                <a:solidFill>
                  <a:srgbClr val="C9211E"/>
                </a:solidFill>
                <a:latin typeface="Comfortaa"/>
                <a:ea typeface="DejaVu Sans"/>
              </a:rPr>
              <a:t>Selection of Compton Events –  </a:t>
            </a:r>
            <a:endParaRPr lang="en-US" sz="1200" b="0" strike="noStrike" spc="-1" dirty="0">
              <a:latin typeface="Arial"/>
            </a:endParaRPr>
          </a:p>
        </p:txBody>
      </p:sp>
      <p:sp>
        <p:nvSpPr>
          <p:cNvPr id="179" name="CustomShape 4"/>
          <p:cNvSpPr/>
          <p:nvPr/>
        </p:nvSpPr>
        <p:spPr>
          <a:xfrm>
            <a:off x="838945" y="2653080"/>
            <a:ext cx="3150360" cy="365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000" b="1" strike="noStrike" spc="-1" dirty="0">
                <a:solidFill>
                  <a:srgbClr val="C9211E"/>
                </a:solidFill>
                <a:latin typeface="Comfortaa"/>
                <a:ea typeface="DejaVu Sans"/>
              </a:rPr>
              <a:t>For ex. Pixels 10 &amp; 12 fired in a Compton Event</a:t>
            </a:r>
            <a:endParaRPr lang="en-US" sz="1000" b="0" strike="noStrike" spc="-1" dirty="0">
              <a:latin typeface="Arial"/>
            </a:endParaRPr>
          </a:p>
        </p:txBody>
      </p:sp>
      <p:grpSp>
        <p:nvGrpSpPr>
          <p:cNvPr id="180" name="Group 5"/>
          <p:cNvGrpSpPr/>
          <p:nvPr/>
        </p:nvGrpSpPr>
        <p:grpSpPr>
          <a:xfrm>
            <a:off x="4341960" y="381240"/>
            <a:ext cx="5274720" cy="4272120"/>
            <a:chOff x="4341960" y="381240"/>
            <a:chExt cx="5274720" cy="4272120"/>
          </a:xfrm>
        </p:grpSpPr>
        <p:pic>
          <p:nvPicPr>
            <p:cNvPr id="181" name="Picture 180"/>
            <p:cNvPicPr/>
            <p:nvPr/>
          </p:nvPicPr>
          <p:blipFill>
            <a:blip r:embed="rId4"/>
            <a:stretch/>
          </p:blipFill>
          <p:spPr>
            <a:xfrm>
              <a:off x="6858000" y="532080"/>
              <a:ext cx="2646720" cy="1990080"/>
            </a:xfrm>
            <a:prstGeom prst="rect">
              <a:avLst/>
            </a:prstGeom>
            <a:ln>
              <a:noFill/>
            </a:ln>
          </p:spPr>
        </p:pic>
        <p:sp>
          <p:nvSpPr>
            <p:cNvPr id="182" name="CustomShape 6"/>
            <p:cNvSpPr/>
            <p:nvPr/>
          </p:nvSpPr>
          <p:spPr>
            <a:xfrm>
              <a:off x="7675200" y="657360"/>
              <a:ext cx="1297440" cy="199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800" b="0" strike="noStrike" spc="-1">
                  <a:solidFill>
                    <a:srgbClr val="000000"/>
                  </a:solidFill>
                  <a:latin typeface="Comfortaa"/>
                  <a:ea typeface="DejaVu Sans"/>
                </a:rPr>
                <a:t>Sum of Pixel Energies</a:t>
              </a:r>
              <a:endParaRPr lang="en-US" sz="800" b="0" strike="noStrike" spc="-1">
                <a:latin typeface="Arial"/>
              </a:endParaRPr>
            </a:p>
          </p:txBody>
        </p:sp>
        <p:grpSp>
          <p:nvGrpSpPr>
            <p:cNvPr id="183" name="Group 7"/>
            <p:cNvGrpSpPr/>
            <p:nvPr/>
          </p:nvGrpSpPr>
          <p:grpSpPr>
            <a:xfrm>
              <a:off x="4341960" y="381240"/>
              <a:ext cx="2455560" cy="2138040"/>
              <a:chOff x="4341960" y="381240"/>
              <a:chExt cx="2455560" cy="2138040"/>
            </a:xfrm>
          </p:grpSpPr>
          <p:pic>
            <p:nvPicPr>
              <p:cNvPr id="184" name="Picture 6"/>
              <p:cNvPicPr/>
              <p:nvPr/>
            </p:nvPicPr>
            <p:blipFill>
              <a:blip r:embed="rId5"/>
              <a:stretch/>
            </p:blipFill>
            <p:spPr>
              <a:xfrm>
                <a:off x="4341960" y="381240"/>
                <a:ext cx="2455560" cy="2138040"/>
              </a:xfrm>
              <a:prstGeom prst="rect">
                <a:avLst/>
              </a:prstGeom>
              <a:ln w="9360">
                <a:noFill/>
              </a:ln>
            </p:spPr>
          </p:pic>
          <p:sp>
            <p:nvSpPr>
              <p:cNvPr id="185" name="CustomShape 8"/>
              <p:cNvSpPr/>
              <p:nvPr/>
            </p:nvSpPr>
            <p:spPr>
              <a:xfrm>
                <a:off x="5145840" y="1268280"/>
                <a:ext cx="88560" cy="314640"/>
              </a:xfrm>
              <a:prstGeom prst="downArrow">
                <a:avLst>
                  <a:gd name="adj1" fmla="val 50000"/>
                  <a:gd name="adj2" fmla="val 50000"/>
                </a:avLst>
              </a:prstGeom>
              <a:solidFill>
                <a:srgbClr val="FF0000"/>
              </a:solidFill>
              <a:ln>
                <a:round/>
              </a:ln>
            </p:spPr>
            <p:style>
              <a:lnRef idx="2">
                <a:schemeClr val="accent1">
                  <a:shade val="50000"/>
                </a:schemeClr>
              </a:lnRef>
              <a:fillRef idx="1">
                <a:schemeClr val="accent1"/>
              </a:fillRef>
              <a:effectRef idx="0">
                <a:schemeClr val="accent1"/>
              </a:effectRef>
              <a:fontRef idx="minor"/>
            </p:style>
          </p:sp>
          <p:sp>
            <p:nvSpPr>
              <p:cNvPr id="186" name="CustomShape 9"/>
              <p:cNvSpPr/>
              <p:nvPr/>
            </p:nvSpPr>
            <p:spPr>
              <a:xfrm>
                <a:off x="5192640" y="623880"/>
                <a:ext cx="1474920" cy="199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800" b="0" strike="noStrike" spc="-1">
                    <a:solidFill>
                      <a:srgbClr val="000000"/>
                    </a:solidFill>
                    <a:latin typeface="Comfortaa"/>
                    <a:ea typeface="DejaVu Sans"/>
                  </a:rPr>
                  <a:t>Two Pixel fired per event</a:t>
                </a:r>
                <a:endParaRPr lang="en-US" sz="800" b="0" strike="noStrike" spc="-1">
                  <a:latin typeface="Arial"/>
                </a:endParaRPr>
              </a:p>
            </p:txBody>
          </p:sp>
        </p:grpSp>
        <p:grpSp>
          <p:nvGrpSpPr>
            <p:cNvPr id="187" name="Group 10"/>
            <p:cNvGrpSpPr/>
            <p:nvPr/>
          </p:nvGrpSpPr>
          <p:grpSpPr>
            <a:xfrm>
              <a:off x="4389120" y="2582640"/>
              <a:ext cx="2646720" cy="2070720"/>
              <a:chOff x="4389120" y="2582640"/>
              <a:chExt cx="2646720" cy="2070720"/>
            </a:xfrm>
          </p:grpSpPr>
          <p:pic>
            <p:nvPicPr>
              <p:cNvPr id="188" name="Picture 187"/>
              <p:cNvPicPr/>
              <p:nvPr/>
            </p:nvPicPr>
            <p:blipFill>
              <a:blip r:embed="rId6"/>
              <a:stretch/>
            </p:blipFill>
            <p:spPr>
              <a:xfrm>
                <a:off x="4389120" y="2582640"/>
                <a:ext cx="2646720" cy="2070720"/>
              </a:xfrm>
              <a:prstGeom prst="rect">
                <a:avLst/>
              </a:prstGeom>
              <a:ln>
                <a:noFill/>
              </a:ln>
            </p:spPr>
          </p:pic>
          <p:sp>
            <p:nvSpPr>
              <p:cNvPr id="189" name="CustomShape 11"/>
              <p:cNvSpPr/>
              <p:nvPr/>
            </p:nvSpPr>
            <p:spPr>
              <a:xfrm>
                <a:off x="4846320" y="2726640"/>
                <a:ext cx="2015280" cy="199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800" b="0" strike="noStrike" spc="-1">
                    <a:solidFill>
                      <a:srgbClr val="000000"/>
                    </a:solidFill>
                    <a:latin typeface="Comfortaa"/>
                    <a:ea typeface="DejaVu Sans"/>
                  </a:rPr>
                  <a:t>Energy deposition in Selected Pixel</a:t>
                </a:r>
                <a:endParaRPr lang="en-US" sz="800" b="0" strike="noStrike" spc="-1">
                  <a:latin typeface="Arial"/>
                </a:endParaRPr>
              </a:p>
            </p:txBody>
          </p:sp>
        </p:grpSp>
        <p:pic>
          <p:nvPicPr>
            <p:cNvPr id="190" name="Picture 189"/>
            <p:cNvPicPr/>
            <p:nvPr/>
          </p:nvPicPr>
          <p:blipFill>
            <a:blip r:embed="rId7"/>
            <a:srcRect t="7084"/>
            <a:stretch/>
          </p:blipFill>
          <p:spPr>
            <a:xfrm>
              <a:off x="7132320" y="2597760"/>
              <a:ext cx="2372400" cy="2044080"/>
            </a:xfrm>
            <a:prstGeom prst="rect">
              <a:avLst/>
            </a:prstGeom>
            <a:ln>
              <a:noFill/>
            </a:ln>
          </p:spPr>
        </p:pic>
        <p:sp>
          <p:nvSpPr>
            <p:cNvPr id="191" name="CustomShape 12"/>
            <p:cNvSpPr/>
            <p:nvPr/>
          </p:nvSpPr>
          <p:spPr>
            <a:xfrm>
              <a:off x="8086320" y="2655000"/>
              <a:ext cx="1530360" cy="314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800" b="0" strike="noStrike" spc="-1">
                  <a:solidFill>
                    <a:srgbClr val="000000"/>
                  </a:solidFill>
                  <a:latin typeface="Comfortaa"/>
                  <a:ea typeface="DejaVu Sans"/>
                </a:rPr>
                <a:t>Selected Compton Events</a:t>
              </a:r>
              <a:endParaRPr lang="en-US" sz="800" b="0" strike="noStrike" spc="-1">
                <a:latin typeface="Arial"/>
              </a:endParaRPr>
            </a:p>
            <a:p>
              <a:pPr>
                <a:lnSpc>
                  <a:spcPct val="100000"/>
                </a:lnSpc>
              </a:pPr>
              <a:r>
                <a:rPr lang="en-US" sz="800" b="0" strike="noStrike" spc="-1">
                  <a:solidFill>
                    <a:srgbClr val="000000"/>
                  </a:solidFill>
                  <a:latin typeface="Comfortaa"/>
                  <a:ea typeface="DejaVu Sans"/>
                </a:rPr>
                <a:t>(Color Region)</a:t>
              </a:r>
              <a:endParaRPr lang="en-US" sz="800" b="0" strike="noStrike" spc="-1">
                <a:latin typeface="Arial"/>
              </a:endParaRPr>
            </a:p>
          </p:txBody>
        </p:sp>
        <p:sp>
          <p:nvSpPr>
            <p:cNvPr id="192" name="CustomShape 13"/>
            <p:cNvSpPr/>
            <p:nvPr/>
          </p:nvSpPr>
          <p:spPr>
            <a:xfrm>
              <a:off x="6386040" y="1995120"/>
              <a:ext cx="378360" cy="18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000" b="0" strike="noStrike" spc="-1" dirty="0">
                  <a:solidFill>
                    <a:srgbClr val="000000"/>
                  </a:solidFill>
                  <a:latin typeface="Comfortaa"/>
                  <a:ea typeface="DejaVu Sans"/>
                </a:rPr>
                <a:t>( a )</a:t>
              </a:r>
              <a:endParaRPr lang="en-US" sz="1000" b="0" strike="noStrike" spc="-1" dirty="0">
                <a:latin typeface="Arial"/>
              </a:endParaRPr>
            </a:p>
          </p:txBody>
        </p:sp>
        <p:sp>
          <p:nvSpPr>
            <p:cNvPr id="193" name="CustomShape 14"/>
            <p:cNvSpPr/>
            <p:nvPr/>
          </p:nvSpPr>
          <p:spPr>
            <a:xfrm>
              <a:off x="7223760" y="1995120"/>
              <a:ext cx="451440" cy="18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000" b="0" strike="noStrike" spc="-1" dirty="0">
                  <a:solidFill>
                    <a:srgbClr val="000000"/>
                  </a:solidFill>
                  <a:latin typeface="Comfortaa"/>
                  <a:ea typeface="DejaVu Sans"/>
                </a:rPr>
                <a:t>( b )</a:t>
              </a:r>
              <a:endParaRPr lang="en-US" sz="1000" b="0" strike="noStrike" spc="-1" dirty="0">
                <a:latin typeface="Arial"/>
              </a:endParaRPr>
            </a:p>
          </p:txBody>
        </p:sp>
        <p:sp>
          <p:nvSpPr>
            <p:cNvPr id="194" name="CustomShape 15"/>
            <p:cNvSpPr/>
            <p:nvPr/>
          </p:nvSpPr>
          <p:spPr>
            <a:xfrm>
              <a:off x="6562440" y="3972960"/>
              <a:ext cx="415440" cy="18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000" b="0" strike="noStrike" spc="-1" dirty="0">
                  <a:solidFill>
                    <a:srgbClr val="000000"/>
                  </a:solidFill>
                  <a:latin typeface="Comfortaa"/>
                  <a:ea typeface="DejaVu Sans"/>
                </a:rPr>
                <a:t>( c )</a:t>
              </a:r>
              <a:endParaRPr lang="en-US" sz="1000" b="0" strike="noStrike" spc="-1" dirty="0">
                <a:latin typeface="Arial"/>
              </a:endParaRPr>
            </a:p>
          </p:txBody>
        </p:sp>
        <p:sp>
          <p:nvSpPr>
            <p:cNvPr id="195" name="CustomShape 16"/>
            <p:cNvSpPr/>
            <p:nvPr/>
          </p:nvSpPr>
          <p:spPr>
            <a:xfrm>
              <a:off x="8972640" y="3822480"/>
              <a:ext cx="391680" cy="18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000" b="0" strike="noStrike" spc="-1" dirty="0">
                  <a:solidFill>
                    <a:srgbClr val="000000"/>
                  </a:solidFill>
                  <a:latin typeface="Comfortaa"/>
                  <a:ea typeface="DejaVu Sans"/>
                </a:rPr>
                <a:t>( d )</a:t>
              </a:r>
              <a:endParaRPr lang="en-US" sz="1000" b="0" strike="noStrike" spc="-1" dirty="0">
                <a:latin typeface="Arial"/>
              </a:endParaRPr>
            </a:p>
          </p:txBody>
        </p:sp>
      </p:grpSp>
      <p:sp>
        <p:nvSpPr>
          <p:cNvPr id="196" name="CustomShape 17"/>
          <p:cNvSpPr/>
          <p:nvPr/>
        </p:nvSpPr>
        <p:spPr>
          <a:xfrm>
            <a:off x="4245120" y="4709880"/>
            <a:ext cx="5628240" cy="508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pPr>
            <a:r>
              <a:rPr lang="en-US" sz="1000" b="0" strike="noStrike" spc="-1">
                <a:solidFill>
                  <a:srgbClr val="000000"/>
                </a:solidFill>
                <a:latin typeface="Comfortaa"/>
                <a:ea typeface="Noto Sans CJK SC"/>
              </a:rPr>
              <a:t>Fig. 3. (a) Number of pixel fired in all events; (b) sum of pixel energies in Compton events; (c) energy deposited in an individual pixel fired in Compton event; (d) selected Compton events</a:t>
            </a:r>
            <a:endParaRPr lang="en-US" sz="1000" b="0" strike="noStrike" spc="-1">
              <a:latin typeface="Arial"/>
            </a:endParaRPr>
          </a:p>
        </p:txBody>
      </p:sp>
      <p:grpSp>
        <p:nvGrpSpPr>
          <p:cNvPr id="28" name="Group 13">
            <a:extLst>
              <a:ext uri="{FF2B5EF4-FFF2-40B4-BE49-F238E27FC236}">
                <a16:creationId xmlns:a16="http://schemas.microsoft.com/office/drawing/2014/main" id="{9FE7D39F-39F6-DAF5-D283-02CD5DEA80B9}"/>
              </a:ext>
            </a:extLst>
          </p:cNvPr>
          <p:cNvGrpSpPr/>
          <p:nvPr/>
        </p:nvGrpSpPr>
        <p:grpSpPr>
          <a:xfrm>
            <a:off x="2339" y="5368869"/>
            <a:ext cx="10146960" cy="424440"/>
            <a:chOff x="0" y="5392440"/>
            <a:chExt cx="10146960" cy="424440"/>
          </a:xfrm>
        </p:grpSpPr>
        <p:sp>
          <p:nvSpPr>
            <p:cNvPr id="29" name="CustomShape 14">
              <a:extLst>
                <a:ext uri="{FF2B5EF4-FFF2-40B4-BE49-F238E27FC236}">
                  <a16:creationId xmlns:a16="http://schemas.microsoft.com/office/drawing/2014/main" id="{FE1F0C48-9D16-35FD-3000-B3B6A0DCA56E}"/>
                </a:ext>
              </a:extLst>
            </p:cNvPr>
            <p:cNvSpPr/>
            <p:nvPr/>
          </p:nvSpPr>
          <p:spPr>
            <a:xfrm>
              <a:off x="0" y="5491080"/>
              <a:ext cx="10074600" cy="207000"/>
            </a:xfrm>
            <a:prstGeom prst="rect">
              <a:avLst/>
            </a:prstGeom>
            <a:solidFill>
              <a:srgbClr val="9FA8DA"/>
            </a:solid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800" b="0" strike="noStrike" spc="-1" dirty="0">
                  <a:solidFill>
                    <a:srgbClr val="000000"/>
                  </a:solidFill>
                  <a:latin typeface="Arial"/>
                  <a:ea typeface="DejaVu Sans"/>
                </a:rPr>
                <a:t>4</a:t>
              </a:r>
              <a:r>
                <a:rPr lang="en-US" sz="800" spc="-1" baseline="30000" dirty="0">
                  <a:solidFill>
                    <a:srgbClr val="000000"/>
                  </a:solidFill>
                  <a:latin typeface="Arial"/>
                  <a:ea typeface="DejaVu Sans"/>
                </a:rPr>
                <a:t>th</a:t>
              </a:r>
              <a:r>
                <a:rPr lang="en-US" sz="800" spc="-1" baseline="14000000" dirty="0">
                  <a:solidFill>
                    <a:srgbClr val="000000"/>
                  </a:solidFill>
                  <a:latin typeface="Arial"/>
                  <a:ea typeface="DejaVu Sans"/>
                </a:rPr>
                <a:t> </a:t>
              </a:r>
              <a:r>
                <a:rPr lang="en-US" sz="800" b="0" strike="noStrike" spc="-1" dirty="0">
                  <a:solidFill>
                    <a:srgbClr val="000000"/>
                  </a:solidFill>
                  <a:latin typeface="Arial"/>
                  <a:ea typeface="DejaVu Sans"/>
                </a:rPr>
                <a:t>Jagiellonian Symposium on Advances in Particle Physics and Medicine</a:t>
              </a:r>
              <a:endParaRPr lang="en-US" sz="800" b="0" strike="noStrike" spc="-1" dirty="0">
                <a:latin typeface="Arial"/>
              </a:endParaRPr>
            </a:p>
          </p:txBody>
        </p:sp>
        <p:sp>
          <p:nvSpPr>
            <p:cNvPr id="30" name="CustomShape 15">
              <a:extLst>
                <a:ext uri="{FF2B5EF4-FFF2-40B4-BE49-F238E27FC236}">
                  <a16:creationId xmlns:a16="http://schemas.microsoft.com/office/drawing/2014/main" id="{D66BF0A9-EF7C-BB69-223C-8E901D97572A}"/>
                </a:ext>
              </a:extLst>
            </p:cNvPr>
            <p:cNvSpPr/>
            <p:nvPr/>
          </p:nvSpPr>
          <p:spPr>
            <a:xfrm>
              <a:off x="9632160" y="5392440"/>
              <a:ext cx="514800" cy="424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fld id="{EC5A3262-2053-410D-BA20-FF04B2A98E80}" type="slidenum">
                <a:rPr lang="en-US" sz="1800" b="0" strike="noStrike" spc="-1">
                  <a:solidFill>
                    <a:srgbClr val="000000"/>
                  </a:solidFill>
                  <a:latin typeface="Times New Roman"/>
                  <a:ea typeface="DejaVu Sans"/>
                </a:rPr>
                <a:t>6</a:t>
              </a:fld>
              <a:endParaRPr lang="en-US" sz="1800" b="0" strike="noStrike" spc="-1">
                <a:latin typeface="Arial"/>
              </a:endParaRPr>
            </a:p>
          </p:txBody>
        </p:sp>
      </p:grpSp>
      <p:pic>
        <p:nvPicPr>
          <p:cNvPr id="31" name="Picture 30">
            <a:extLst>
              <a:ext uri="{FF2B5EF4-FFF2-40B4-BE49-F238E27FC236}">
                <a16:creationId xmlns:a16="http://schemas.microsoft.com/office/drawing/2014/main" id="{66549703-4099-3F79-186A-07FE8E70DE77}"/>
              </a:ext>
            </a:extLst>
          </p:cNvPr>
          <p:cNvPicPr>
            <a:picLocks noChangeAspect="1"/>
          </p:cNvPicPr>
          <p:nvPr/>
        </p:nvPicPr>
        <p:blipFill>
          <a:blip r:embed="rId8"/>
          <a:stretch>
            <a:fillRect/>
          </a:stretch>
        </p:blipFill>
        <p:spPr>
          <a:xfrm>
            <a:off x="1200805" y="3018480"/>
            <a:ext cx="1979050" cy="20181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a:extLst>
              <a:ext uri="{FF2B5EF4-FFF2-40B4-BE49-F238E27FC236}">
                <a16:creationId xmlns:a16="http://schemas.microsoft.com/office/drawing/2014/main" id="{6E1E31F2-1944-67AA-50A3-8C9B7D005D39}"/>
              </a:ext>
            </a:extLst>
          </p:cNvPr>
          <p:cNvSpPr txBox="1"/>
          <p:nvPr/>
        </p:nvSpPr>
        <p:spPr>
          <a:xfrm>
            <a:off x="1657020" y="3974132"/>
            <a:ext cx="400380" cy="307777"/>
          </a:xfrm>
          <a:prstGeom prst="rect">
            <a:avLst/>
          </a:prstGeom>
          <a:noFill/>
        </p:spPr>
        <p:txBody>
          <a:bodyPr wrap="square" rtlCol="0">
            <a:spAutoFit/>
          </a:bodyPr>
          <a:lstStyle/>
          <a:p>
            <a:r>
              <a:rPr lang="en-GB" sz="1400" dirty="0"/>
              <a:t>10</a:t>
            </a:r>
          </a:p>
        </p:txBody>
      </p:sp>
      <p:sp>
        <p:nvSpPr>
          <p:cNvPr id="32" name="TextBox 31">
            <a:extLst>
              <a:ext uri="{FF2B5EF4-FFF2-40B4-BE49-F238E27FC236}">
                <a16:creationId xmlns:a16="http://schemas.microsoft.com/office/drawing/2014/main" id="{63F150AC-5B59-B0DE-0D94-B80B3E899D92}"/>
              </a:ext>
            </a:extLst>
          </p:cNvPr>
          <p:cNvSpPr txBox="1"/>
          <p:nvPr/>
        </p:nvSpPr>
        <p:spPr>
          <a:xfrm>
            <a:off x="2582910" y="3278520"/>
            <a:ext cx="404130" cy="307777"/>
          </a:xfrm>
          <a:prstGeom prst="rect">
            <a:avLst/>
          </a:prstGeom>
          <a:noFill/>
        </p:spPr>
        <p:txBody>
          <a:bodyPr wrap="square" rtlCol="0">
            <a:spAutoFit/>
          </a:bodyPr>
          <a:lstStyle/>
          <a:p>
            <a:r>
              <a:rPr lang="en-GB" sz="1400" dirty="0"/>
              <a:t>12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Picture 200"/>
          <p:cNvPicPr/>
          <p:nvPr/>
        </p:nvPicPr>
        <p:blipFill>
          <a:blip r:embed="rId2">
            <a:alphaModFix amt="60000"/>
          </a:blip>
          <a:stretch/>
        </p:blipFill>
        <p:spPr>
          <a:xfrm>
            <a:off x="4937219" y="0"/>
            <a:ext cx="5139720" cy="5664240"/>
          </a:xfrm>
          <a:prstGeom prst="rect">
            <a:avLst/>
          </a:prstGeom>
          <a:ln>
            <a:noFill/>
          </a:ln>
        </p:spPr>
      </p:pic>
      <p:sp>
        <p:nvSpPr>
          <p:cNvPr id="33" name="TextBox 32">
            <a:extLst>
              <a:ext uri="{FF2B5EF4-FFF2-40B4-BE49-F238E27FC236}">
                <a16:creationId xmlns:a16="http://schemas.microsoft.com/office/drawing/2014/main" id="{6D08D2D8-C2DC-140D-175B-42D5FBA7630C}"/>
              </a:ext>
            </a:extLst>
          </p:cNvPr>
          <p:cNvSpPr txBox="1"/>
          <p:nvPr/>
        </p:nvSpPr>
        <p:spPr>
          <a:xfrm>
            <a:off x="7013417" y="5248294"/>
            <a:ext cx="3133543" cy="246221"/>
          </a:xfrm>
          <a:prstGeom prst="rect">
            <a:avLst/>
          </a:prstGeom>
          <a:noFill/>
        </p:spPr>
        <p:txBody>
          <a:bodyPr wrap="square">
            <a:spAutoFit/>
          </a:bodyPr>
          <a:lstStyle/>
          <a:p>
            <a:r>
              <a:rPr lang="hr-HR" sz="1000" i="1" dirty="0">
                <a:solidFill>
                  <a:srgbClr val="C00000"/>
                </a:solidFill>
                <a:latin typeface="Times New Roman" panose="02020603050405020304" pitchFamily="18" charset="0"/>
                <a:cs typeface="Times New Roman" panose="02020603050405020304" pitchFamily="18" charset="0"/>
              </a:rPr>
              <a:t>[A. M. </a:t>
            </a:r>
            <a:r>
              <a:rPr lang="hr-HR" sz="1000" i="1" dirty="0" err="1">
                <a:solidFill>
                  <a:srgbClr val="C00000"/>
                </a:solidFill>
                <a:latin typeface="Times New Roman" panose="02020603050405020304" pitchFamily="18" charset="0"/>
                <a:cs typeface="Times New Roman" panose="02020603050405020304" pitchFamily="18" charset="0"/>
              </a:rPr>
              <a:t>Kožuljević</a:t>
            </a:r>
            <a:r>
              <a:rPr lang="hr-HR" sz="1000" i="1" dirty="0">
                <a:solidFill>
                  <a:srgbClr val="C00000"/>
                </a:solidFill>
                <a:latin typeface="Times New Roman" panose="02020603050405020304" pitchFamily="18" charset="0"/>
                <a:cs typeface="Times New Roman" panose="02020603050405020304" pitchFamily="18" charset="0"/>
              </a:rPr>
              <a:t> </a:t>
            </a:r>
            <a:r>
              <a:rPr lang="hr-HR" sz="1000" i="1" dirty="0" err="1">
                <a:solidFill>
                  <a:srgbClr val="C00000"/>
                </a:solidFill>
                <a:latin typeface="Times New Roman" panose="02020603050405020304" pitchFamily="18" charset="0"/>
                <a:cs typeface="Times New Roman" panose="02020603050405020304" pitchFamily="18" charset="0"/>
              </a:rPr>
              <a:t>et</a:t>
            </a:r>
            <a:r>
              <a:rPr lang="hr-HR" sz="1000" i="1" dirty="0">
                <a:solidFill>
                  <a:srgbClr val="C00000"/>
                </a:solidFill>
                <a:latin typeface="Times New Roman" panose="02020603050405020304" pitchFamily="18" charset="0"/>
                <a:cs typeface="Times New Roman" panose="02020603050405020304" pitchFamily="18" charset="0"/>
              </a:rPr>
              <a:t>. </a:t>
            </a:r>
            <a:r>
              <a:rPr lang="hr-HR" sz="1000" i="1" dirty="0" err="1">
                <a:solidFill>
                  <a:srgbClr val="C00000"/>
                </a:solidFill>
                <a:latin typeface="Times New Roman" panose="02020603050405020304" pitchFamily="18" charset="0"/>
                <a:cs typeface="Times New Roman" panose="02020603050405020304" pitchFamily="18" charset="0"/>
              </a:rPr>
              <a:t>al</a:t>
            </a:r>
            <a:r>
              <a:rPr lang="hr-HR" sz="1000" i="1" dirty="0">
                <a:solidFill>
                  <a:srgbClr val="C00000"/>
                </a:solidFill>
                <a:latin typeface="Times New Roman" panose="02020603050405020304" pitchFamily="18" charset="0"/>
                <a:cs typeface="Times New Roman" panose="02020603050405020304" pitchFamily="18" charset="0"/>
              </a:rPr>
              <a:t>., </a:t>
            </a:r>
            <a:r>
              <a:rPr lang="hr-HR" sz="1000" i="1" dirty="0" err="1">
                <a:solidFill>
                  <a:srgbClr val="C00000"/>
                </a:solidFill>
                <a:latin typeface="Times New Roman" panose="02020603050405020304" pitchFamily="18" charset="0"/>
                <a:cs typeface="Times New Roman" panose="02020603050405020304" pitchFamily="18" charset="0"/>
              </a:rPr>
              <a:t>Condensed</a:t>
            </a:r>
            <a:r>
              <a:rPr lang="hr-HR" sz="1000" i="1" dirty="0">
                <a:solidFill>
                  <a:srgbClr val="C00000"/>
                </a:solidFill>
                <a:latin typeface="Times New Roman" panose="02020603050405020304" pitchFamily="18" charset="0"/>
                <a:cs typeface="Times New Roman" panose="02020603050405020304" pitchFamily="18" charset="0"/>
              </a:rPr>
              <a:t> </a:t>
            </a:r>
            <a:r>
              <a:rPr lang="hr-HR" sz="1000" i="1" dirty="0" err="1">
                <a:solidFill>
                  <a:srgbClr val="C00000"/>
                </a:solidFill>
                <a:latin typeface="Times New Roman" panose="02020603050405020304" pitchFamily="18" charset="0"/>
                <a:cs typeface="Times New Roman" panose="02020603050405020304" pitchFamily="18" charset="0"/>
              </a:rPr>
              <a:t>Matter</a:t>
            </a:r>
            <a:r>
              <a:rPr lang="hr-HR" sz="1000" i="1" dirty="0">
                <a:solidFill>
                  <a:srgbClr val="C00000"/>
                </a:solidFill>
                <a:latin typeface="Times New Roman" panose="02020603050405020304" pitchFamily="18" charset="0"/>
                <a:cs typeface="Times New Roman" panose="02020603050405020304" pitchFamily="18" charset="0"/>
              </a:rPr>
              <a:t> 2021, 6, 43]</a:t>
            </a:r>
          </a:p>
        </p:txBody>
      </p:sp>
      <p:sp>
        <p:nvSpPr>
          <p:cNvPr id="200" name="CustomShape 1"/>
          <p:cNvSpPr/>
          <p:nvPr/>
        </p:nvSpPr>
        <p:spPr>
          <a:xfrm>
            <a:off x="182880" y="274320"/>
            <a:ext cx="5663880" cy="707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2200" b="1" strike="noStrike" spc="-1">
                <a:solidFill>
                  <a:srgbClr val="0277BD"/>
                </a:solidFill>
                <a:latin typeface="Comfortaa"/>
                <a:ea typeface="DejaVu Sans"/>
              </a:rPr>
              <a:t>Data analysis </a:t>
            </a:r>
            <a:endParaRPr lang="en-US" sz="2200" b="0" strike="noStrike" spc="-1">
              <a:latin typeface="Arial"/>
            </a:endParaRPr>
          </a:p>
        </p:txBody>
      </p:sp>
      <p:sp>
        <p:nvSpPr>
          <p:cNvPr id="202" name="CustomShape 2"/>
          <p:cNvSpPr/>
          <p:nvPr/>
        </p:nvSpPr>
        <p:spPr>
          <a:xfrm>
            <a:off x="229320" y="866880"/>
            <a:ext cx="3331800" cy="225360"/>
          </a:xfrm>
          <a:prstGeom prst="rect">
            <a:avLst/>
          </a:prstGeom>
          <a:noFill/>
          <a:ln>
            <a:solidFill>
              <a:srgbClr val="000000"/>
            </a:solid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000" b="1" strike="noStrike" spc="-1">
                <a:solidFill>
                  <a:srgbClr val="C9211E"/>
                </a:solidFill>
                <a:latin typeface="Comfortaa"/>
                <a:ea typeface="DejaVu Sans"/>
              </a:rPr>
              <a:t>Reconstruction of Compton Scattering Angles – </a:t>
            </a:r>
            <a:endParaRPr lang="en-US" sz="1000" b="0" strike="noStrike" spc="-1">
              <a:latin typeface="Arial"/>
            </a:endParaRPr>
          </a:p>
        </p:txBody>
      </p:sp>
      <p:sp>
        <p:nvSpPr>
          <p:cNvPr id="207" name="CustomShape 4"/>
          <p:cNvSpPr/>
          <p:nvPr/>
        </p:nvSpPr>
        <p:spPr>
          <a:xfrm>
            <a:off x="2011680" y="4627440"/>
            <a:ext cx="453600" cy="184320"/>
          </a:xfrm>
          <a:prstGeom prst="rect">
            <a:avLst/>
          </a:prstGeom>
          <a:noFill/>
          <a:ln>
            <a:noFill/>
          </a:ln>
        </p:spPr>
        <p:style>
          <a:lnRef idx="0">
            <a:scrgbClr r="0" g="0" b="0"/>
          </a:lnRef>
          <a:fillRef idx="0">
            <a:scrgbClr r="0" g="0" b="0"/>
          </a:fillRef>
          <a:effectRef idx="0">
            <a:scrgbClr r="0" g="0" b="0"/>
          </a:effectRef>
          <a:fontRef idx="minor"/>
        </p:style>
      </p:sp>
      <p:sp>
        <p:nvSpPr>
          <p:cNvPr id="210" name="CustomShape 7"/>
          <p:cNvSpPr/>
          <p:nvPr/>
        </p:nvSpPr>
        <p:spPr>
          <a:xfrm>
            <a:off x="9632160" y="5243760"/>
            <a:ext cx="514800" cy="424440"/>
          </a:xfrm>
          <a:prstGeom prst="rect">
            <a:avLst/>
          </a:prstGeom>
          <a:noFill/>
          <a:ln>
            <a:noFill/>
          </a:ln>
        </p:spPr>
        <p:style>
          <a:lnRef idx="0">
            <a:scrgbClr r="0" g="0" b="0"/>
          </a:lnRef>
          <a:fillRef idx="0">
            <a:scrgbClr r="0" g="0" b="0"/>
          </a:fillRef>
          <a:effectRef idx="0">
            <a:scrgbClr r="0" g="0" b="0"/>
          </a:effectRef>
          <a:fontRef idx="minor"/>
        </p:style>
      </p:sp>
      <p:grpSp>
        <p:nvGrpSpPr>
          <p:cNvPr id="18" name="Group 13">
            <a:extLst>
              <a:ext uri="{FF2B5EF4-FFF2-40B4-BE49-F238E27FC236}">
                <a16:creationId xmlns:a16="http://schemas.microsoft.com/office/drawing/2014/main" id="{6D7F0835-4EDC-E22F-09BF-0C0858243840}"/>
              </a:ext>
            </a:extLst>
          </p:cNvPr>
          <p:cNvGrpSpPr/>
          <p:nvPr/>
        </p:nvGrpSpPr>
        <p:grpSpPr>
          <a:xfrm>
            <a:off x="2339" y="5368869"/>
            <a:ext cx="10146960" cy="424440"/>
            <a:chOff x="0" y="5392440"/>
            <a:chExt cx="10146960" cy="424440"/>
          </a:xfrm>
        </p:grpSpPr>
        <p:sp>
          <p:nvSpPr>
            <p:cNvPr id="19" name="CustomShape 14">
              <a:extLst>
                <a:ext uri="{FF2B5EF4-FFF2-40B4-BE49-F238E27FC236}">
                  <a16:creationId xmlns:a16="http://schemas.microsoft.com/office/drawing/2014/main" id="{C44CB185-2DF6-4517-F52B-86C4DBB7FA38}"/>
                </a:ext>
              </a:extLst>
            </p:cNvPr>
            <p:cNvSpPr/>
            <p:nvPr/>
          </p:nvSpPr>
          <p:spPr>
            <a:xfrm>
              <a:off x="0" y="5491080"/>
              <a:ext cx="10074600" cy="207000"/>
            </a:xfrm>
            <a:prstGeom prst="rect">
              <a:avLst/>
            </a:prstGeom>
            <a:solidFill>
              <a:srgbClr val="9FA8DA"/>
            </a:solid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800" b="0" strike="noStrike" spc="-1" dirty="0">
                  <a:solidFill>
                    <a:srgbClr val="000000"/>
                  </a:solidFill>
                  <a:latin typeface="Arial"/>
                  <a:ea typeface="DejaVu Sans"/>
                </a:rPr>
                <a:t>4</a:t>
              </a:r>
              <a:r>
                <a:rPr lang="en-US" sz="800" spc="-1" baseline="30000" dirty="0">
                  <a:solidFill>
                    <a:srgbClr val="000000"/>
                  </a:solidFill>
                  <a:latin typeface="Arial"/>
                  <a:ea typeface="DejaVu Sans"/>
                </a:rPr>
                <a:t>th</a:t>
              </a:r>
              <a:r>
                <a:rPr lang="en-US" sz="800" spc="-1" baseline="14000000" dirty="0">
                  <a:solidFill>
                    <a:srgbClr val="000000"/>
                  </a:solidFill>
                  <a:latin typeface="Arial"/>
                  <a:ea typeface="DejaVu Sans"/>
                </a:rPr>
                <a:t> </a:t>
              </a:r>
              <a:r>
                <a:rPr lang="en-US" sz="800" b="0" strike="noStrike" spc="-1" dirty="0">
                  <a:solidFill>
                    <a:srgbClr val="000000"/>
                  </a:solidFill>
                  <a:latin typeface="Arial"/>
                  <a:ea typeface="DejaVu Sans"/>
                </a:rPr>
                <a:t>Jagiellonian Symposium on Advances in Particle Physics and Medicine</a:t>
              </a:r>
              <a:endParaRPr lang="en-US" sz="800" b="0" strike="noStrike" spc="-1" dirty="0">
                <a:latin typeface="Arial"/>
              </a:endParaRPr>
            </a:p>
          </p:txBody>
        </p:sp>
        <p:sp>
          <p:nvSpPr>
            <p:cNvPr id="20" name="CustomShape 15">
              <a:extLst>
                <a:ext uri="{FF2B5EF4-FFF2-40B4-BE49-F238E27FC236}">
                  <a16:creationId xmlns:a16="http://schemas.microsoft.com/office/drawing/2014/main" id="{5F20896B-C1C1-2B11-1C68-4397FDF19E65}"/>
                </a:ext>
              </a:extLst>
            </p:cNvPr>
            <p:cNvSpPr/>
            <p:nvPr/>
          </p:nvSpPr>
          <p:spPr>
            <a:xfrm>
              <a:off x="9632160" y="5392440"/>
              <a:ext cx="514800" cy="424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fld id="{EC5A3262-2053-410D-BA20-FF04B2A98E80}" type="slidenum">
                <a:rPr lang="en-US" sz="1800" b="0" strike="noStrike" spc="-1">
                  <a:solidFill>
                    <a:srgbClr val="000000"/>
                  </a:solidFill>
                  <a:latin typeface="Times New Roman"/>
                  <a:ea typeface="DejaVu Sans"/>
                </a:rPr>
                <a:t>7</a:t>
              </a:fld>
              <a:endParaRPr lang="en-US" sz="1800" b="0" strike="noStrike" spc="-1">
                <a:latin typeface="Arial"/>
              </a:endParaRPr>
            </a:p>
          </p:txBody>
        </p:sp>
      </p:grpSp>
      <p:sp>
        <p:nvSpPr>
          <p:cNvPr id="204" name="CustomShape 3"/>
          <p:cNvSpPr/>
          <p:nvPr/>
        </p:nvSpPr>
        <p:spPr>
          <a:xfrm>
            <a:off x="229320" y="3160500"/>
            <a:ext cx="1696680" cy="225360"/>
          </a:xfrm>
          <a:prstGeom prst="rect">
            <a:avLst/>
          </a:prstGeom>
          <a:noFill/>
          <a:ln>
            <a:solidFill>
              <a:srgbClr val="000000"/>
            </a:solid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000" b="1" strike="noStrike" spc="-1">
                <a:solidFill>
                  <a:srgbClr val="C9211E"/>
                </a:solidFill>
                <a:latin typeface="Comfortaa"/>
                <a:ea typeface="DejaVu Sans"/>
              </a:rPr>
              <a:t>Detector Acceptance – </a:t>
            </a:r>
            <a:endParaRPr lang="en-US" sz="1000" b="0" strike="noStrike" spc="-1">
              <a:latin typeface="Arial"/>
            </a:endParaRPr>
          </a:p>
        </p:txBody>
      </p:sp>
      <p:sp>
        <p:nvSpPr>
          <p:cNvPr id="24" name="TextBox 23">
            <a:extLst>
              <a:ext uri="{FF2B5EF4-FFF2-40B4-BE49-F238E27FC236}">
                <a16:creationId xmlns:a16="http://schemas.microsoft.com/office/drawing/2014/main" id="{C516059E-0D10-C4F1-1303-243E8BB62621}"/>
              </a:ext>
            </a:extLst>
          </p:cNvPr>
          <p:cNvSpPr txBox="1"/>
          <p:nvPr/>
        </p:nvSpPr>
        <p:spPr>
          <a:xfrm>
            <a:off x="229320" y="3533268"/>
            <a:ext cx="4519800" cy="1454244"/>
          </a:xfrm>
          <a:prstGeom prst="rect">
            <a:avLst/>
          </a:prstGeom>
          <a:noFill/>
        </p:spPr>
        <p:txBody>
          <a:bodyPr wrap="square">
            <a:spAutoFit/>
          </a:bodyPr>
          <a:lstStyle/>
          <a:p>
            <a:pPr marL="216000" indent="-213840">
              <a:lnSpc>
                <a:spcPct val="115000"/>
              </a:lnSpc>
              <a:buClr>
                <a:srgbClr val="000000"/>
              </a:buClr>
              <a:buSzPct val="45000"/>
              <a:buFont typeface="Wingdings" charset="2"/>
              <a:buChar char=""/>
            </a:pPr>
            <a:r>
              <a:rPr lang="en-US" sz="1300" b="0" strike="noStrike" spc="-1" dirty="0">
                <a:solidFill>
                  <a:srgbClr val="000000"/>
                </a:solidFill>
                <a:latin typeface="Times New Roman" panose="02020603050405020304" pitchFamily="18" charset="0"/>
                <a:ea typeface="Times New Roman"/>
                <a:cs typeface="Times New Roman" panose="02020603050405020304" pitchFamily="18" charset="0"/>
              </a:rPr>
              <a:t>The acceptance-corrected φ distribution is obtained as </a:t>
            </a:r>
          </a:p>
          <a:p>
            <a:pPr marL="2160">
              <a:lnSpc>
                <a:spcPct val="115000"/>
              </a:lnSpc>
              <a:buClr>
                <a:srgbClr val="000000"/>
              </a:buClr>
              <a:buSzPct val="45000"/>
            </a:pPr>
            <a:endParaRPr lang="en-US" sz="1300" spc="-1" dirty="0">
              <a:solidFill>
                <a:srgbClr val="000000"/>
              </a:solidFill>
              <a:latin typeface="Times New Roman" panose="02020603050405020304" pitchFamily="18" charset="0"/>
              <a:ea typeface="Times New Roman"/>
              <a:cs typeface="Times New Roman" panose="02020603050405020304" pitchFamily="18" charset="0"/>
            </a:endParaRPr>
          </a:p>
          <a:p>
            <a:pPr marL="2160">
              <a:lnSpc>
                <a:spcPct val="115000"/>
              </a:lnSpc>
              <a:buClr>
                <a:srgbClr val="000000"/>
              </a:buClr>
              <a:buSzPct val="45000"/>
            </a:pPr>
            <a:endParaRPr lang="en-US" sz="1300" b="0" strike="noStrike" spc="-1" dirty="0">
              <a:solidFill>
                <a:srgbClr val="000000"/>
              </a:solidFill>
              <a:latin typeface="Times New Roman" panose="02020603050405020304" pitchFamily="18" charset="0"/>
              <a:ea typeface="Times New Roman"/>
              <a:cs typeface="Times New Roman" panose="02020603050405020304" pitchFamily="18" charset="0"/>
            </a:endParaRPr>
          </a:p>
          <a:p>
            <a:pPr marL="2160">
              <a:lnSpc>
                <a:spcPct val="115000"/>
              </a:lnSpc>
              <a:buClr>
                <a:srgbClr val="000000"/>
              </a:buClr>
              <a:buSzPct val="45000"/>
            </a:pPr>
            <a:endParaRPr lang="en-US" sz="1300" spc="-1" dirty="0">
              <a:solidFill>
                <a:srgbClr val="000000"/>
              </a:solidFill>
              <a:latin typeface="Times New Roman" panose="02020603050405020304" pitchFamily="18" charset="0"/>
              <a:ea typeface="Times New Roman"/>
              <a:cs typeface="Times New Roman" panose="02020603050405020304" pitchFamily="18" charset="0"/>
            </a:endParaRPr>
          </a:p>
          <a:p>
            <a:pPr marL="2160">
              <a:lnSpc>
                <a:spcPct val="115000"/>
              </a:lnSpc>
              <a:buClr>
                <a:srgbClr val="000000"/>
              </a:buClr>
              <a:buSzPct val="45000"/>
            </a:pPr>
            <a:r>
              <a:rPr lang="en-US" sz="1300" b="0" strike="noStrike" spc="-1" dirty="0">
                <a:solidFill>
                  <a:srgbClr val="000000"/>
                </a:solidFill>
                <a:latin typeface="Times New Roman" panose="02020603050405020304" pitchFamily="18" charset="0"/>
                <a:ea typeface="Times New Roman"/>
                <a:cs typeface="Times New Roman" panose="02020603050405020304" pitchFamily="18" charset="0"/>
              </a:rPr>
              <a:t>where A</a:t>
            </a:r>
            <a:r>
              <a:rPr lang="en-US" sz="1300" b="0" strike="noStrike" spc="-1" baseline="-25000" dirty="0">
                <a:solidFill>
                  <a:srgbClr val="000000"/>
                </a:solidFill>
                <a:latin typeface="Times New Roman" panose="02020603050405020304" pitchFamily="18" charset="0"/>
                <a:ea typeface="Times New Roman"/>
                <a:cs typeface="Times New Roman" panose="02020603050405020304" pitchFamily="18" charset="0"/>
              </a:rPr>
              <a:t>n</a:t>
            </a:r>
            <a:r>
              <a:rPr lang="en-US" sz="1300" b="0" strike="noStrike" spc="-1" dirty="0">
                <a:solidFill>
                  <a:srgbClr val="000000"/>
                </a:solidFill>
                <a:latin typeface="Times New Roman" panose="02020603050405020304" pitchFamily="18" charset="0"/>
                <a:ea typeface="Times New Roman"/>
                <a:cs typeface="Times New Roman" panose="02020603050405020304" pitchFamily="18" charset="0"/>
              </a:rPr>
              <a:t> is</a:t>
            </a:r>
            <a:r>
              <a:rPr lang="hr-HR" sz="1300" b="0" strike="noStrike" spc="-1" dirty="0">
                <a:solidFill>
                  <a:srgbClr val="000000"/>
                </a:solidFill>
                <a:latin typeface="Times New Roman" panose="02020603050405020304" pitchFamily="18" charset="0"/>
                <a:ea typeface="Times New Roman"/>
                <a:cs typeface="Times New Roman" panose="02020603050405020304" pitchFamily="18" charset="0"/>
              </a:rPr>
              <a:t> </a:t>
            </a:r>
            <a:r>
              <a:rPr lang="hr-HR" sz="1300" b="0" strike="noStrike" spc="-1" dirty="0" err="1">
                <a:solidFill>
                  <a:srgbClr val="000000"/>
                </a:solidFill>
                <a:latin typeface="Times New Roman" panose="02020603050405020304" pitchFamily="18" charset="0"/>
                <a:ea typeface="Times New Roman"/>
                <a:cs typeface="Times New Roman" panose="02020603050405020304" pitchFamily="18" charset="0"/>
              </a:rPr>
              <a:t>obtained</a:t>
            </a:r>
            <a:r>
              <a:rPr lang="hr-HR" sz="1300" b="0" strike="noStrike" spc="-1" dirty="0">
                <a:solidFill>
                  <a:srgbClr val="000000"/>
                </a:solidFill>
                <a:latin typeface="Times New Roman" panose="02020603050405020304" pitchFamily="18" charset="0"/>
                <a:ea typeface="Times New Roman"/>
                <a:cs typeface="Times New Roman" panose="02020603050405020304" pitchFamily="18" charset="0"/>
              </a:rPr>
              <a:t> </a:t>
            </a:r>
            <a:r>
              <a:rPr lang="hr-HR" sz="1300" b="0" strike="noStrike" spc="-1" dirty="0" err="1">
                <a:solidFill>
                  <a:srgbClr val="000000"/>
                </a:solidFill>
                <a:latin typeface="Times New Roman" panose="02020603050405020304" pitchFamily="18" charset="0"/>
                <a:ea typeface="Times New Roman"/>
                <a:cs typeface="Times New Roman" panose="02020603050405020304" pitchFamily="18" charset="0"/>
              </a:rPr>
              <a:t>with</a:t>
            </a:r>
            <a:r>
              <a:rPr lang="hr-HR" sz="1300" b="0" strike="noStrike" spc="-1" dirty="0">
                <a:solidFill>
                  <a:srgbClr val="000000"/>
                </a:solidFill>
                <a:latin typeface="Times New Roman" panose="02020603050405020304" pitchFamily="18" charset="0"/>
                <a:ea typeface="Times New Roman"/>
                <a:cs typeface="Times New Roman" panose="02020603050405020304" pitchFamily="18" charset="0"/>
              </a:rPr>
              <a:t> </a:t>
            </a:r>
            <a:r>
              <a:rPr lang="hr-HR" sz="1300" b="0" strike="noStrike" spc="-1" dirty="0">
                <a:solidFill>
                  <a:srgbClr val="000000"/>
                </a:solidFill>
                <a:latin typeface="Symbol" panose="05050102010706020507" pitchFamily="18" charset="2"/>
                <a:ea typeface="Times New Roman"/>
                <a:cs typeface="Times New Roman" panose="02020603050405020304" pitchFamily="18" charset="0"/>
              </a:rPr>
              <a:t>f</a:t>
            </a:r>
            <a:r>
              <a:rPr lang="hr-HR" sz="1300" b="0" strike="noStrike" spc="-1" baseline="-25000" dirty="0">
                <a:solidFill>
                  <a:srgbClr val="000000"/>
                </a:solidFill>
                <a:latin typeface="Symbol" panose="05050102010706020507" pitchFamily="18" charset="2"/>
                <a:ea typeface="Times New Roman"/>
                <a:cs typeface="Times New Roman" panose="02020603050405020304" pitchFamily="18" charset="0"/>
              </a:rPr>
              <a:t>1</a:t>
            </a:r>
            <a:r>
              <a:rPr lang="hr-HR" sz="1300" b="0" strike="noStrike" spc="-1" baseline="-25000" dirty="0">
                <a:solidFill>
                  <a:srgbClr val="000000"/>
                </a:solidFill>
                <a:latin typeface="Times New Roman" panose="02020603050405020304" pitchFamily="18" charset="0"/>
                <a:ea typeface="Times New Roman"/>
                <a:cs typeface="Times New Roman" panose="02020603050405020304" pitchFamily="18" charset="0"/>
              </a:rPr>
              <a:t> </a:t>
            </a:r>
            <a:r>
              <a:rPr lang="hr-HR" sz="1300" b="0" strike="noStrike" spc="-1" dirty="0" err="1">
                <a:solidFill>
                  <a:srgbClr val="000000"/>
                </a:solidFill>
                <a:latin typeface="Times New Roman" panose="02020603050405020304" pitchFamily="18" charset="0"/>
                <a:ea typeface="Times New Roman"/>
                <a:cs typeface="Times New Roman" panose="02020603050405020304" pitchFamily="18" charset="0"/>
              </a:rPr>
              <a:t>and</a:t>
            </a:r>
            <a:r>
              <a:rPr lang="hr-HR" sz="1300" b="0" strike="noStrike" spc="-1" dirty="0">
                <a:solidFill>
                  <a:srgbClr val="000000"/>
                </a:solidFill>
                <a:latin typeface="Times New Roman" panose="02020603050405020304" pitchFamily="18" charset="0"/>
                <a:ea typeface="Times New Roman"/>
                <a:cs typeface="Times New Roman" panose="02020603050405020304" pitchFamily="18" charset="0"/>
              </a:rPr>
              <a:t> </a:t>
            </a:r>
            <a:r>
              <a:rPr lang="hr-HR" sz="1300" b="0" strike="noStrike" spc="-1" dirty="0">
                <a:solidFill>
                  <a:srgbClr val="000000"/>
                </a:solidFill>
                <a:latin typeface="Symbol" panose="05050102010706020507" pitchFamily="18" charset="2"/>
                <a:ea typeface="Times New Roman"/>
                <a:cs typeface="Times New Roman" panose="02020603050405020304" pitchFamily="18" charset="0"/>
              </a:rPr>
              <a:t>f</a:t>
            </a:r>
            <a:r>
              <a:rPr lang="hr-HR" sz="1300" b="0" strike="noStrike" spc="-1" baseline="-25000" dirty="0">
                <a:solidFill>
                  <a:srgbClr val="000000"/>
                </a:solidFill>
                <a:latin typeface="Symbol" panose="05050102010706020507" pitchFamily="18" charset="2"/>
                <a:ea typeface="Times New Roman"/>
                <a:cs typeface="Times New Roman" panose="02020603050405020304" pitchFamily="18" charset="0"/>
              </a:rPr>
              <a:t>2</a:t>
            </a:r>
            <a:r>
              <a:rPr lang="hr-HR" sz="1300" b="0" strike="noStrike" spc="-1" dirty="0">
                <a:solidFill>
                  <a:srgbClr val="000000"/>
                </a:solidFill>
                <a:latin typeface="Times New Roman" panose="02020603050405020304" pitchFamily="18" charset="0"/>
                <a:ea typeface="Times New Roman"/>
                <a:cs typeface="Times New Roman" panose="02020603050405020304" pitchFamily="18" charset="0"/>
              </a:rPr>
              <a:t> </a:t>
            </a:r>
            <a:r>
              <a:rPr lang="hr-HR" sz="1300" b="0" strike="noStrike" spc="-1" dirty="0" err="1">
                <a:solidFill>
                  <a:srgbClr val="000000"/>
                </a:solidFill>
                <a:latin typeface="Times New Roman" panose="02020603050405020304" pitchFamily="18" charset="0"/>
                <a:ea typeface="Times New Roman"/>
                <a:cs typeface="Times New Roman" panose="02020603050405020304" pitchFamily="18" charset="0"/>
              </a:rPr>
              <a:t>from</a:t>
            </a:r>
            <a:r>
              <a:rPr lang="hr-HR" sz="1300" b="0" strike="noStrike" spc="-1" dirty="0">
                <a:solidFill>
                  <a:srgbClr val="000000"/>
                </a:solidFill>
                <a:latin typeface="Times New Roman" panose="02020603050405020304" pitchFamily="18" charset="0"/>
                <a:ea typeface="Times New Roman"/>
                <a:cs typeface="Times New Roman" panose="02020603050405020304" pitchFamily="18" charset="0"/>
              </a:rPr>
              <a:t> </a:t>
            </a:r>
            <a:r>
              <a:rPr lang="hr-HR" sz="1300" b="0" strike="noStrike" spc="-1" dirty="0" err="1">
                <a:solidFill>
                  <a:srgbClr val="000000"/>
                </a:solidFill>
                <a:latin typeface="Times New Roman" panose="02020603050405020304" pitchFamily="18" charset="0"/>
                <a:ea typeface="Times New Roman"/>
                <a:cs typeface="Times New Roman" panose="02020603050405020304" pitchFamily="18" charset="0"/>
              </a:rPr>
              <a:t>different</a:t>
            </a:r>
            <a:r>
              <a:rPr lang="hr-HR" sz="1300" b="0" strike="noStrike" spc="-1" dirty="0">
                <a:solidFill>
                  <a:srgbClr val="000000"/>
                </a:solidFill>
                <a:latin typeface="Times New Roman" panose="02020603050405020304" pitchFamily="18" charset="0"/>
                <a:ea typeface="Times New Roman"/>
                <a:cs typeface="Times New Roman" panose="02020603050405020304" pitchFamily="18" charset="0"/>
              </a:rPr>
              <a:t> (</a:t>
            </a:r>
            <a:r>
              <a:rPr lang="hr-HR" sz="1300" b="0" strike="noStrike" spc="-1" dirty="0" err="1">
                <a:solidFill>
                  <a:srgbClr val="000000"/>
                </a:solidFill>
                <a:latin typeface="Times New Roman" panose="02020603050405020304" pitchFamily="18" charset="0"/>
                <a:ea typeface="Times New Roman"/>
                <a:cs typeface="Times New Roman" panose="02020603050405020304" pitchFamily="18" charset="0"/>
              </a:rPr>
              <a:t>uncorrelated</a:t>
            </a:r>
            <a:r>
              <a:rPr lang="hr-HR" sz="1300" b="0" strike="noStrike" spc="-1" dirty="0">
                <a:solidFill>
                  <a:srgbClr val="000000"/>
                </a:solidFill>
                <a:latin typeface="Times New Roman" panose="02020603050405020304" pitchFamily="18" charset="0"/>
                <a:ea typeface="Times New Roman"/>
                <a:cs typeface="Times New Roman" panose="02020603050405020304" pitchFamily="18" charset="0"/>
              </a:rPr>
              <a:t>) </a:t>
            </a:r>
            <a:r>
              <a:rPr lang="hr-HR" sz="1300" b="0" strike="noStrike" spc="-1" dirty="0" err="1">
                <a:solidFill>
                  <a:srgbClr val="000000"/>
                </a:solidFill>
                <a:latin typeface="Times New Roman" panose="02020603050405020304" pitchFamily="18" charset="0"/>
                <a:ea typeface="Times New Roman"/>
                <a:cs typeface="Times New Roman" panose="02020603050405020304" pitchFamily="18" charset="0"/>
              </a:rPr>
              <a:t>events</a:t>
            </a:r>
            <a:r>
              <a:rPr lang="hr-HR" sz="1300" b="0" strike="noStrike" spc="-1" dirty="0">
                <a:solidFill>
                  <a:srgbClr val="000000"/>
                </a:solidFill>
                <a:latin typeface="Times New Roman" panose="02020603050405020304" pitchFamily="18" charset="0"/>
                <a:ea typeface="Times New Roman"/>
                <a:cs typeface="Times New Roman" panose="02020603050405020304" pitchFamily="18" charset="0"/>
              </a:rPr>
              <a:t>.</a:t>
            </a:r>
            <a:endParaRPr lang="en-US" sz="1300" b="0" strike="noStrike" spc="-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10D6171B-2A12-230B-1CB5-076EAE626A04}"/>
              </a:ext>
            </a:extLst>
          </p:cNvPr>
          <p:cNvPicPr>
            <a:picLocks noChangeAspect="1"/>
          </p:cNvPicPr>
          <p:nvPr/>
        </p:nvPicPr>
        <p:blipFill>
          <a:blip r:embed="rId3"/>
          <a:stretch>
            <a:fillRect/>
          </a:stretch>
        </p:blipFill>
        <p:spPr>
          <a:xfrm>
            <a:off x="602835" y="3887121"/>
            <a:ext cx="2247046" cy="507098"/>
          </a:xfrm>
          <a:prstGeom prst="rect">
            <a:avLst/>
          </a:prstGeom>
        </p:spPr>
      </p:pic>
      <p:grpSp>
        <p:nvGrpSpPr>
          <p:cNvPr id="15" name="Group 14">
            <a:extLst>
              <a:ext uri="{FF2B5EF4-FFF2-40B4-BE49-F238E27FC236}">
                <a16:creationId xmlns:a16="http://schemas.microsoft.com/office/drawing/2014/main" id="{0D2C0F06-818B-0E5C-C0ED-034BE3C9A82B}"/>
              </a:ext>
            </a:extLst>
          </p:cNvPr>
          <p:cNvGrpSpPr/>
          <p:nvPr/>
        </p:nvGrpSpPr>
        <p:grpSpPr>
          <a:xfrm>
            <a:off x="526635" y="1415897"/>
            <a:ext cx="3220015" cy="1423433"/>
            <a:chOff x="602835" y="1621637"/>
            <a:chExt cx="3220015" cy="1423433"/>
          </a:xfrm>
        </p:grpSpPr>
        <p:pic>
          <p:nvPicPr>
            <p:cNvPr id="12" name="Picture 11">
              <a:extLst>
                <a:ext uri="{FF2B5EF4-FFF2-40B4-BE49-F238E27FC236}">
                  <a16:creationId xmlns:a16="http://schemas.microsoft.com/office/drawing/2014/main" id="{8202A422-835C-7F41-1019-EF57F9590F3A}"/>
                </a:ext>
              </a:extLst>
            </p:cNvPr>
            <p:cNvPicPr>
              <a:picLocks noChangeAspect="1"/>
            </p:cNvPicPr>
            <p:nvPr/>
          </p:nvPicPr>
          <p:blipFill>
            <a:blip r:embed="rId4"/>
            <a:stretch>
              <a:fillRect/>
            </a:stretch>
          </p:blipFill>
          <p:spPr>
            <a:xfrm>
              <a:off x="739633" y="2477497"/>
              <a:ext cx="1355868" cy="567573"/>
            </a:xfrm>
            <a:prstGeom prst="rect">
              <a:avLst/>
            </a:prstGeom>
          </p:spPr>
        </p:pic>
        <p:pic>
          <p:nvPicPr>
            <p:cNvPr id="14" name="Picture 13">
              <a:extLst>
                <a:ext uri="{FF2B5EF4-FFF2-40B4-BE49-F238E27FC236}">
                  <a16:creationId xmlns:a16="http://schemas.microsoft.com/office/drawing/2014/main" id="{8157367A-AD99-97C0-C119-9BE11019DABB}"/>
                </a:ext>
              </a:extLst>
            </p:cNvPr>
            <p:cNvPicPr>
              <a:picLocks noChangeAspect="1"/>
            </p:cNvPicPr>
            <p:nvPr/>
          </p:nvPicPr>
          <p:blipFill>
            <a:blip r:embed="rId5"/>
            <a:stretch>
              <a:fillRect/>
            </a:stretch>
          </p:blipFill>
          <p:spPr>
            <a:xfrm>
              <a:off x="602835" y="1621637"/>
              <a:ext cx="3220015" cy="674463"/>
            </a:xfrm>
            <a:prstGeom prst="rect">
              <a:avLst/>
            </a:prstGeom>
          </p:spPr>
        </p:pic>
        <p:sp>
          <p:nvSpPr>
            <p:cNvPr id="4" name="TextBox 3">
              <a:extLst>
                <a:ext uri="{FF2B5EF4-FFF2-40B4-BE49-F238E27FC236}">
                  <a16:creationId xmlns:a16="http://schemas.microsoft.com/office/drawing/2014/main" id="{5EA2D46F-B393-5D69-3074-68501BE4CF52}"/>
                </a:ext>
              </a:extLst>
            </p:cNvPr>
            <p:cNvSpPr txBox="1"/>
            <p:nvPr/>
          </p:nvSpPr>
          <p:spPr>
            <a:xfrm>
              <a:off x="3249422" y="1752984"/>
              <a:ext cx="319318"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a:t>
              </a:r>
            </a:p>
          </p:txBody>
        </p:sp>
      </p:grpSp>
      <p:sp>
        <p:nvSpPr>
          <p:cNvPr id="36" name="TextBox 35">
            <a:extLst>
              <a:ext uri="{FF2B5EF4-FFF2-40B4-BE49-F238E27FC236}">
                <a16:creationId xmlns:a16="http://schemas.microsoft.com/office/drawing/2014/main" id="{237FA962-5F0F-A71E-B62F-6763D9C3F326}"/>
              </a:ext>
            </a:extLst>
          </p:cNvPr>
          <p:cNvSpPr txBox="1"/>
          <p:nvPr/>
        </p:nvSpPr>
        <p:spPr>
          <a:xfrm>
            <a:off x="95925" y="1213798"/>
            <a:ext cx="3846752" cy="276999"/>
          </a:xfrm>
          <a:prstGeom prst="rect">
            <a:avLst/>
          </a:prstGeom>
          <a:noFill/>
        </p:spPr>
        <p:txBody>
          <a:bodyPr wrap="square">
            <a:spAutoFit/>
          </a:bodyPr>
          <a:lstStyle/>
          <a:p>
            <a:r>
              <a:rPr lang="en-GB" sz="1200" i="1" dirty="0">
                <a:latin typeface="Times New Roman" panose="02020603050405020304" pitchFamily="18" charset="0"/>
                <a:cs typeface="Times New Roman" panose="02020603050405020304" pitchFamily="18" charset="0"/>
              </a:rPr>
              <a:t>The Scattering angle reconstruction,</a:t>
            </a:r>
            <a:endParaRPr lang="hr-HR" sz="1200" i="1" dirty="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B2BF314E-503F-18A7-5B74-97924331E382}"/>
              </a:ext>
            </a:extLst>
          </p:cNvPr>
          <p:cNvSpPr txBox="1"/>
          <p:nvPr/>
        </p:nvSpPr>
        <p:spPr>
          <a:xfrm>
            <a:off x="57825" y="2029138"/>
            <a:ext cx="3846752" cy="276999"/>
          </a:xfrm>
          <a:prstGeom prst="rect">
            <a:avLst/>
          </a:prstGeom>
          <a:noFill/>
        </p:spPr>
        <p:txBody>
          <a:bodyPr wrap="square">
            <a:spAutoFit/>
          </a:bodyPr>
          <a:lstStyle/>
          <a:p>
            <a:r>
              <a:rPr lang="en-GB" sz="1200" i="1" dirty="0">
                <a:latin typeface="Times New Roman" panose="02020603050405020304" pitchFamily="18" charset="0"/>
                <a:cs typeface="Times New Roman" panose="02020603050405020304" pitchFamily="18" charset="0"/>
              </a:rPr>
              <a:t>Reconstruction of azimuthal angles,</a:t>
            </a:r>
            <a:endParaRPr lang="hr-HR" sz="1200" i="1" dirty="0">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5816CDE4-4F61-BE98-445B-E56A9B1BF057}"/>
              </a:ext>
            </a:extLst>
          </p:cNvPr>
          <p:cNvPicPr>
            <a:picLocks noChangeAspect="1"/>
          </p:cNvPicPr>
          <p:nvPr/>
        </p:nvPicPr>
        <p:blipFill>
          <a:blip r:embed="rId6">
            <a:grayscl/>
          </a:blip>
          <a:stretch>
            <a:fillRect/>
          </a:stretch>
        </p:blipFill>
        <p:spPr>
          <a:xfrm>
            <a:off x="5746679" y="274320"/>
            <a:ext cx="3411189" cy="2295011"/>
          </a:xfrm>
          <a:prstGeom prst="rect">
            <a:avLst/>
          </a:prstGeom>
        </p:spPr>
      </p:pic>
      <p:sp>
        <p:nvSpPr>
          <p:cNvPr id="209" name="CustomShape 6"/>
          <p:cNvSpPr/>
          <p:nvPr/>
        </p:nvSpPr>
        <p:spPr>
          <a:xfrm>
            <a:off x="6195761" y="1912451"/>
            <a:ext cx="400179" cy="18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000" b="1" strike="noStrike" spc="-1" dirty="0">
                <a:solidFill>
                  <a:srgbClr val="000000"/>
                </a:solidFill>
                <a:latin typeface="Comfortaa"/>
                <a:ea typeface="DejaVu Sans"/>
              </a:rPr>
              <a:t>(a)</a:t>
            </a:r>
            <a:endParaRPr lang="en-US" sz="1000" b="1" strike="noStrike" spc="-1" dirty="0">
              <a:latin typeface="Arial"/>
            </a:endParaRPr>
          </a:p>
        </p:txBody>
      </p:sp>
      <p:grpSp>
        <p:nvGrpSpPr>
          <p:cNvPr id="28" name="Group 27">
            <a:extLst>
              <a:ext uri="{FF2B5EF4-FFF2-40B4-BE49-F238E27FC236}">
                <a16:creationId xmlns:a16="http://schemas.microsoft.com/office/drawing/2014/main" id="{85A5FA99-0617-DE1D-7803-BAAA195963C1}"/>
              </a:ext>
            </a:extLst>
          </p:cNvPr>
          <p:cNvGrpSpPr/>
          <p:nvPr/>
        </p:nvGrpSpPr>
        <p:grpSpPr>
          <a:xfrm>
            <a:off x="5746679" y="2570286"/>
            <a:ext cx="3410263" cy="2383218"/>
            <a:chOff x="5746679" y="2509326"/>
            <a:chExt cx="3410263" cy="2383218"/>
          </a:xfrm>
        </p:grpSpPr>
        <p:pic>
          <p:nvPicPr>
            <p:cNvPr id="9" name="Picture 8">
              <a:extLst>
                <a:ext uri="{FF2B5EF4-FFF2-40B4-BE49-F238E27FC236}">
                  <a16:creationId xmlns:a16="http://schemas.microsoft.com/office/drawing/2014/main" id="{1FC80AE2-4B18-373B-4168-4ACB46691BB4}"/>
                </a:ext>
              </a:extLst>
            </p:cNvPr>
            <p:cNvPicPr>
              <a:picLocks noChangeAspect="1"/>
            </p:cNvPicPr>
            <p:nvPr/>
          </p:nvPicPr>
          <p:blipFill>
            <a:blip r:embed="rId7"/>
            <a:stretch>
              <a:fillRect/>
            </a:stretch>
          </p:blipFill>
          <p:spPr>
            <a:xfrm>
              <a:off x="5746679" y="2509326"/>
              <a:ext cx="3410263" cy="2383218"/>
            </a:xfrm>
            <a:prstGeom prst="rect">
              <a:avLst/>
            </a:prstGeom>
          </p:spPr>
        </p:pic>
        <p:sp>
          <p:nvSpPr>
            <p:cNvPr id="27" name="Rectangle 26">
              <a:extLst>
                <a:ext uri="{FF2B5EF4-FFF2-40B4-BE49-F238E27FC236}">
                  <a16:creationId xmlns:a16="http://schemas.microsoft.com/office/drawing/2014/main" id="{4B0C9A07-6513-9DE4-62E5-13092C732369}"/>
                </a:ext>
              </a:extLst>
            </p:cNvPr>
            <p:cNvSpPr/>
            <p:nvPr/>
          </p:nvSpPr>
          <p:spPr>
            <a:xfrm>
              <a:off x="7507079" y="4719600"/>
              <a:ext cx="265321" cy="116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CustomShape 6">
            <a:extLst>
              <a:ext uri="{FF2B5EF4-FFF2-40B4-BE49-F238E27FC236}">
                <a16:creationId xmlns:a16="http://schemas.microsoft.com/office/drawing/2014/main" id="{14F052E9-6922-0BA0-A7B0-E990F2FBB3B9}"/>
              </a:ext>
            </a:extLst>
          </p:cNvPr>
          <p:cNvSpPr/>
          <p:nvPr/>
        </p:nvSpPr>
        <p:spPr>
          <a:xfrm>
            <a:off x="7526443" y="400516"/>
            <a:ext cx="1630499" cy="18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100" b="1" spc="-1" dirty="0">
                <a:solidFill>
                  <a:srgbClr val="000000"/>
                </a:solidFill>
                <a:latin typeface="Times New Roman" panose="02020603050405020304" pitchFamily="18" charset="0"/>
                <a:cs typeface="Times New Roman" panose="02020603050405020304" pitchFamily="18" charset="0"/>
              </a:rPr>
              <a:t>GaGG 3(mm) x 3(mm)</a:t>
            </a:r>
            <a:endParaRPr lang="en-US" sz="1100" b="1" strike="noStrike" spc="-1" dirty="0">
              <a:latin typeface="Times New Roman" panose="02020603050405020304" pitchFamily="18" charset="0"/>
              <a:cs typeface="Times New Roman" panose="02020603050405020304" pitchFamily="18" charset="0"/>
            </a:endParaRPr>
          </a:p>
        </p:txBody>
      </p:sp>
      <p:sp>
        <p:nvSpPr>
          <p:cNvPr id="212" name="CustomShape 9"/>
          <p:cNvSpPr/>
          <p:nvPr/>
        </p:nvSpPr>
        <p:spPr>
          <a:xfrm>
            <a:off x="5697401" y="4952239"/>
            <a:ext cx="3765617" cy="2526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pPr>
            <a:r>
              <a:rPr lang="en-US" sz="1000" b="0" strike="noStrike" spc="-1" dirty="0">
                <a:solidFill>
                  <a:srgbClr val="000000"/>
                </a:solidFill>
                <a:latin typeface="Comfortaa"/>
                <a:ea typeface="Noto Sans CJK SC"/>
              </a:rPr>
              <a:t>Fig. 4. Reconstructed (a) </a:t>
            </a:r>
            <a:r>
              <a:rPr lang="en-US" sz="1000" b="1" strike="noStrike" spc="-1" dirty="0">
                <a:solidFill>
                  <a:srgbClr val="000000"/>
                </a:solidFill>
                <a:latin typeface="Comfortaa"/>
                <a:ea typeface="Noto Sans CJK SC"/>
              </a:rPr>
              <a:t>𝜃</a:t>
            </a:r>
            <a:r>
              <a:rPr lang="en-US" sz="1000" b="0" strike="noStrike" spc="-1" dirty="0">
                <a:solidFill>
                  <a:srgbClr val="000000"/>
                </a:solidFill>
                <a:latin typeface="Comfortaa"/>
                <a:ea typeface="Noto Sans CJK SC"/>
              </a:rPr>
              <a:t> and (b) </a:t>
            </a:r>
            <a:r>
              <a:rPr lang="en-US" sz="1000" spc="-1" dirty="0">
                <a:solidFill>
                  <a:srgbClr val="000000"/>
                </a:solidFill>
                <a:latin typeface="Comfortaa"/>
                <a:ea typeface="Noto Sans CJK SC"/>
              </a:rPr>
              <a:t>𝝓</a:t>
            </a:r>
            <a:r>
              <a:rPr lang="en-US" sz="1000" spc="-1" baseline="-25000" dirty="0">
                <a:solidFill>
                  <a:srgbClr val="000000"/>
                </a:solidFill>
                <a:latin typeface="Comfortaa"/>
                <a:ea typeface="Noto Sans CJK SC"/>
              </a:rPr>
              <a:t>1</a:t>
            </a:r>
            <a:r>
              <a:rPr lang="en-US" sz="1000" spc="-1" dirty="0">
                <a:solidFill>
                  <a:srgbClr val="000000"/>
                </a:solidFill>
                <a:latin typeface="Comfortaa"/>
                <a:ea typeface="Noto Sans CJK SC"/>
              </a:rPr>
              <a:t>- 𝝓</a:t>
            </a:r>
            <a:r>
              <a:rPr lang="en-US" sz="1000" spc="-1" baseline="-25000" dirty="0">
                <a:solidFill>
                  <a:srgbClr val="000000"/>
                </a:solidFill>
                <a:latin typeface="Comfortaa"/>
                <a:ea typeface="Noto Sans CJK SC"/>
              </a:rPr>
              <a:t>2</a:t>
            </a:r>
            <a:r>
              <a:rPr lang="en-US" sz="1000" b="0" strike="noStrike" spc="-1" dirty="0">
                <a:solidFill>
                  <a:srgbClr val="000000"/>
                </a:solidFill>
                <a:latin typeface="Comfortaa"/>
                <a:ea typeface="Noto Sans CJK SC"/>
              </a:rPr>
              <a:t> (correlated vs uncorrelated) </a:t>
            </a:r>
            <a:endParaRPr lang="en-US" sz="1000" b="0" strike="noStrike" spc="-1" dirty="0">
              <a:latin typeface="Arial"/>
            </a:endParaRPr>
          </a:p>
        </p:txBody>
      </p:sp>
      <p:sp>
        <p:nvSpPr>
          <p:cNvPr id="32" name="CustomShape 6">
            <a:extLst>
              <a:ext uri="{FF2B5EF4-FFF2-40B4-BE49-F238E27FC236}">
                <a16:creationId xmlns:a16="http://schemas.microsoft.com/office/drawing/2014/main" id="{EC0ED62E-006C-51F2-E6C6-071928B354EE}"/>
              </a:ext>
            </a:extLst>
          </p:cNvPr>
          <p:cNvSpPr/>
          <p:nvPr/>
        </p:nvSpPr>
        <p:spPr>
          <a:xfrm>
            <a:off x="6203381" y="3786971"/>
            <a:ext cx="400179" cy="18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000" b="1" strike="noStrike" spc="-1" dirty="0">
                <a:solidFill>
                  <a:srgbClr val="000000"/>
                </a:solidFill>
                <a:latin typeface="Comfortaa"/>
                <a:ea typeface="DejaVu Sans"/>
              </a:rPr>
              <a:t>(b)</a:t>
            </a:r>
            <a:endParaRPr lang="en-US" sz="1000" b="1" strike="noStrike" spc="-1" dirty="0">
              <a:latin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15"/>
          <p:cNvPicPr/>
          <p:nvPr/>
        </p:nvPicPr>
        <p:blipFill>
          <a:blip r:embed="rId2">
            <a:alphaModFix amt="60000"/>
          </a:blip>
          <a:stretch/>
        </p:blipFill>
        <p:spPr>
          <a:xfrm>
            <a:off x="4934880" y="360"/>
            <a:ext cx="5139720" cy="5664240"/>
          </a:xfrm>
          <a:prstGeom prst="rect">
            <a:avLst/>
          </a:prstGeom>
          <a:ln>
            <a:noFill/>
          </a:ln>
        </p:spPr>
      </p:pic>
      <p:sp>
        <p:nvSpPr>
          <p:cNvPr id="217" name="CustomShape 1"/>
          <p:cNvSpPr/>
          <p:nvPr/>
        </p:nvSpPr>
        <p:spPr>
          <a:xfrm>
            <a:off x="182880" y="274320"/>
            <a:ext cx="9321840" cy="707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2200" b="1" spc="-1" dirty="0">
                <a:solidFill>
                  <a:srgbClr val="0277BD"/>
                </a:solidFill>
                <a:latin typeface="Comfortaa"/>
                <a:ea typeface="DejaVu Sans"/>
              </a:rPr>
              <a:t>P</a:t>
            </a:r>
            <a:r>
              <a:rPr lang="en-US" sz="2200" b="1" strike="noStrike" spc="-1" dirty="0">
                <a:solidFill>
                  <a:srgbClr val="0277BD"/>
                </a:solidFill>
                <a:latin typeface="Comfortaa"/>
                <a:ea typeface="DejaVu Sans"/>
              </a:rPr>
              <a:t>olarization correlations of gamma-ray from positron annihilation  </a:t>
            </a:r>
            <a:endParaRPr lang="en-US" sz="2200" b="0" strike="noStrike" spc="-1" dirty="0">
              <a:latin typeface="Arial"/>
            </a:endParaRPr>
          </a:p>
        </p:txBody>
      </p:sp>
      <p:sp>
        <p:nvSpPr>
          <p:cNvPr id="218" name="CustomShape 2"/>
          <p:cNvSpPr/>
          <p:nvPr/>
        </p:nvSpPr>
        <p:spPr>
          <a:xfrm>
            <a:off x="192959" y="961722"/>
            <a:ext cx="8531941" cy="807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216000" indent="-210960">
              <a:lnSpc>
                <a:spcPct val="100000"/>
              </a:lnSpc>
              <a:buClr>
                <a:srgbClr val="000000"/>
              </a:buClr>
              <a:buSzPct val="45000"/>
              <a:buFont typeface="Wingdings" charset="2"/>
              <a:buChar char=""/>
            </a:pPr>
            <a:r>
              <a:rPr lang="en-US" sz="1200" b="1" strike="noStrike" spc="-1" dirty="0">
                <a:solidFill>
                  <a:srgbClr val="000000"/>
                </a:solidFill>
                <a:latin typeface="Times New Roman" panose="02020603050405020304" pitchFamily="18" charset="0"/>
                <a:ea typeface="DejaVu Sans"/>
                <a:cs typeface="Times New Roman" panose="02020603050405020304" pitchFamily="18" charset="0"/>
              </a:rPr>
              <a:t>                  Distributions :</a:t>
            </a:r>
            <a:r>
              <a:rPr lang="en-US" sz="1200" b="0" strike="noStrike" spc="-1" dirty="0">
                <a:solidFill>
                  <a:srgbClr val="000000"/>
                </a:solidFill>
                <a:latin typeface="Times New Roman" panose="02020603050405020304" pitchFamily="18" charset="0"/>
                <a:ea typeface="DejaVu Sans"/>
                <a:cs typeface="Times New Roman" panose="02020603050405020304" pitchFamily="18" charset="0"/>
              </a:rPr>
              <a:t>    For various inter-pixel distances </a:t>
            </a:r>
            <a:r>
              <a:rPr lang="en-US" sz="1200" b="1" strike="noStrike" spc="-1" dirty="0">
                <a:solidFill>
                  <a:srgbClr val="000000"/>
                </a:solidFill>
                <a:latin typeface="Times New Roman" panose="02020603050405020304" pitchFamily="18" charset="0"/>
                <a:ea typeface="DejaVu Sans"/>
                <a:cs typeface="Times New Roman" panose="02020603050405020304" pitchFamily="18" charset="0"/>
              </a:rPr>
              <a:t>d</a:t>
            </a:r>
            <a:r>
              <a:rPr lang="en-US" sz="1200" b="1" strike="noStrike" spc="-1" baseline="-25000" dirty="0">
                <a:solidFill>
                  <a:srgbClr val="000000"/>
                </a:solidFill>
                <a:latin typeface="Times New Roman" panose="02020603050405020304" pitchFamily="18" charset="0"/>
                <a:ea typeface="DejaVu Sans"/>
                <a:cs typeface="Times New Roman" panose="02020603050405020304" pitchFamily="18" charset="0"/>
              </a:rPr>
              <a:t>1,2 </a:t>
            </a:r>
            <a:r>
              <a:rPr lang="en-US" sz="1200" b="1" strike="noStrike" spc="-1" dirty="0">
                <a:solidFill>
                  <a:srgbClr val="000000"/>
                </a:solidFill>
                <a:latin typeface="Times New Roman" panose="02020603050405020304" pitchFamily="18" charset="0"/>
                <a:ea typeface="DejaVu Sans"/>
                <a:cs typeface="Times New Roman" panose="02020603050405020304" pitchFamily="18" charset="0"/>
              </a:rPr>
              <a:t>&gt; 4.5 mm</a:t>
            </a:r>
            <a:r>
              <a:rPr lang="en-US" sz="1200" b="0" strike="noStrike" spc="-1" dirty="0">
                <a:solidFill>
                  <a:srgbClr val="000000"/>
                </a:solidFill>
                <a:latin typeface="Times New Roman" panose="02020603050405020304" pitchFamily="18" charset="0"/>
                <a:ea typeface="DejaVu Sans"/>
                <a:cs typeface="Times New Roman" panose="02020603050405020304" pitchFamily="18" charset="0"/>
              </a:rPr>
              <a:t> </a:t>
            </a:r>
            <a:r>
              <a:rPr lang="en-US" sz="1200" spc="-1" dirty="0">
                <a:solidFill>
                  <a:srgbClr val="000000"/>
                </a:solidFill>
                <a:latin typeface="Times New Roman" panose="02020603050405020304" pitchFamily="18" charset="0"/>
                <a:ea typeface="DejaVu Sans"/>
                <a:cs typeface="Times New Roman" panose="02020603050405020304" pitchFamily="18" charset="0"/>
              </a:rPr>
              <a:t>f</a:t>
            </a:r>
            <a:r>
              <a:rPr lang="en-US" sz="1200" b="0" strike="noStrike" spc="-1" dirty="0">
                <a:solidFill>
                  <a:srgbClr val="000000"/>
                </a:solidFill>
                <a:latin typeface="Times New Roman" panose="02020603050405020304" pitchFamily="18" charset="0"/>
                <a:ea typeface="DejaVu Sans"/>
                <a:cs typeface="Times New Roman" panose="02020603050405020304" pitchFamily="18" charset="0"/>
              </a:rPr>
              <a:t>or different angular range in </a:t>
            </a:r>
            <a:r>
              <a:rPr lang="en-US" sz="1200" b="1" strike="noStrike" spc="-1" dirty="0">
                <a:solidFill>
                  <a:srgbClr val="000000"/>
                </a:solidFill>
                <a:latin typeface="Comfortaa"/>
                <a:ea typeface="Noto Sans CJK SC"/>
              </a:rPr>
              <a:t>72</a:t>
            </a:r>
            <a:r>
              <a:rPr lang="en-US" sz="1200" b="1" strike="noStrike" spc="-1" baseline="33000" dirty="0">
                <a:solidFill>
                  <a:srgbClr val="000000"/>
                </a:solidFill>
                <a:latin typeface="Comfortaa"/>
                <a:ea typeface="Noto Sans CJK SC"/>
              </a:rPr>
              <a:t>o</a:t>
            </a:r>
            <a:r>
              <a:rPr lang="en-US" sz="1200" b="1" strike="noStrike" spc="-1" dirty="0">
                <a:solidFill>
                  <a:srgbClr val="000000"/>
                </a:solidFill>
                <a:latin typeface="Comfortaa"/>
                <a:ea typeface="Noto Sans CJK SC"/>
              </a:rPr>
              <a:t> &lt; 𝜃</a:t>
            </a:r>
            <a:r>
              <a:rPr lang="en-US" sz="1200" b="1" strike="noStrike" spc="-1" baseline="-33000" dirty="0">
                <a:solidFill>
                  <a:srgbClr val="000000"/>
                </a:solidFill>
                <a:latin typeface="Comfortaa"/>
                <a:ea typeface="Noto Sans CJK SC"/>
              </a:rPr>
              <a:t>1,2</a:t>
            </a:r>
            <a:r>
              <a:rPr lang="en-US" sz="1200" b="1" strike="noStrike" spc="-1" dirty="0">
                <a:solidFill>
                  <a:srgbClr val="000000"/>
                </a:solidFill>
                <a:latin typeface="Comfortaa"/>
                <a:ea typeface="Noto Sans CJK SC"/>
              </a:rPr>
              <a:t> &lt; 90</a:t>
            </a:r>
            <a:r>
              <a:rPr lang="en-US" sz="1200" b="1" strike="noStrike" spc="-1" baseline="33000" dirty="0">
                <a:solidFill>
                  <a:srgbClr val="000000"/>
                </a:solidFill>
                <a:latin typeface="Comfortaa"/>
                <a:ea typeface="Noto Sans CJK SC"/>
              </a:rPr>
              <a:t>o</a:t>
            </a:r>
            <a:r>
              <a:rPr lang="en-US" sz="1200" b="1" strike="noStrike" spc="-1" dirty="0">
                <a:solidFill>
                  <a:srgbClr val="000000"/>
                </a:solidFill>
                <a:latin typeface="Comfortaa"/>
                <a:ea typeface="Noto Sans CJK SC"/>
              </a:rPr>
              <a:t> .</a:t>
            </a:r>
            <a:endParaRPr lang="en-US" sz="1200" b="0" strike="noStrike" spc="-1" dirty="0">
              <a:latin typeface="Times New Roman" panose="02020603050405020304" pitchFamily="18" charset="0"/>
              <a:cs typeface="Times New Roman" panose="02020603050405020304" pitchFamily="18" charset="0"/>
            </a:endParaRPr>
          </a:p>
          <a:p>
            <a:pPr>
              <a:lnSpc>
                <a:spcPct val="100000"/>
              </a:lnSpc>
            </a:pPr>
            <a:endParaRPr lang="en-US" sz="1200" b="0" strike="noStrike" spc="-1" dirty="0">
              <a:latin typeface="Times New Roman" panose="02020603050405020304" pitchFamily="18" charset="0"/>
              <a:cs typeface="Times New Roman" panose="02020603050405020304" pitchFamily="18" charset="0"/>
            </a:endParaRPr>
          </a:p>
          <a:p>
            <a:pPr marL="216000" indent="-210960">
              <a:lnSpc>
                <a:spcPct val="100000"/>
              </a:lnSpc>
              <a:buClr>
                <a:srgbClr val="000000"/>
              </a:buClr>
              <a:buSzPct val="45000"/>
              <a:buFont typeface="Wingdings" charset="2"/>
              <a:buChar char=""/>
            </a:pPr>
            <a:r>
              <a:rPr lang="en-US" sz="1200" b="1" strike="noStrike" spc="-1" dirty="0">
                <a:solidFill>
                  <a:srgbClr val="000000"/>
                </a:solidFill>
                <a:latin typeface="Times New Roman" panose="02020603050405020304" pitchFamily="18" charset="0"/>
                <a:ea typeface="Times New Roman"/>
                <a:cs typeface="Times New Roman" panose="02020603050405020304" pitchFamily="18" charset="0"/>
              </a:rPr>
              <a:t>Modulation factor μ extracted by fit :</a:t>
            </a:r>
            <a:r>
              <a:rPr lang="en-US" sz="1200" b="0" strike="noStrike" spc="-1" dirty="0">
                <a:solidFill>
                  <a:srgbClr val="000000"/>
                </a:solidFill>
                <a:latin typeface="Times New Roman" panose="02020603050405020304" pitchFamily="18" charset="0"/>
                <a:ea typeface="Times New Roman"/>
                <a:cs typeface="Times New Roman" panose="02020603050405020304" pitchFamily="18" charset="0"/>
              </a:rPr>
              <a:t>                                                                      </a:t>
            </a:r>
            <a:endParaRPr lang="en-US" sz="1200" b="0" strike="noStrike" spc="-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19" name="Formula 3"/>
              <p:cNvSpPr txBox="1"/>
              <p:nvPr/>
            </p:nvSpPr>
            <p:spPr>
              <a:xfrm>
                <a:off x="2872821" y="1321920"/>
                <a:ext cx="3382425" cy="190080"/>
              </a:xfrm>
              <a:prstGeom prst="rect">
                <a:avLst/>
              </a:prstGeom>
            </p:spPr>
            <p:txBody>
              <a:bodyPr/>
              <a:lstStyle/>
              <a:p>
                <a:pPr/>
                <a14:m>
                  <m:oMathPara xmlns:m="http://schemas.openxmlformats.org/officeDocument/2006/math">
                    <m:oMathParaPr>
                      <m:jc m:val="centerGroup"/>
                    </m:oMathParaPr>
                    <m:oMath xmlns:m="http://schemas.openxmlformats.org/officeDocument/2006/math">
                      <m:sSub>
                        <m:sSubPr>
                          <m:ctrlPr>
                            <a:rPr lang="ar-AE" sz="1200" b="1" i="1" smtClean="0">
                              <a:latin typeface="Cambria Math" panose="02040503050406030204" pitchFamily="18" charset="0"/>
                            </a:rPr>
                          </m:ctrlPr>
                        </m:sSubPr>
                        <m:e>
                          <m:r>
                            <a:rPr lang="ar-AE" sz="1200" b="1" i="1">
                              <a:latin typeface="Cambria Math" panose="02040503050406030204" pitchFamily="18" charset="0"/>
                            </a:rPr>
                            <m:t>𝑵</m:t>
                          </m:r>
                        </m:e>
                        <m:sub>
                          <m:r>
                            <a:rPr lang="ar-AE" sz="1200" b="1" i="1">
                              <a:latin typeface="Cambria Math" panose="02040503050406030204" pitchFamily="18" charset="0"/>
                            </a:rPr>
                            <m:t>𝒄𝒐𝒓</m:t>
                          </m:r>
                        </m:sub>
                      </m:sSub>
                      <m:d>
                        <m:dPr>
                          <m:ctrlPr>
                            <a:rPr lang="ar-AE" sz="1200" b="1" i="1">
                              <a:latin typeface="Cambria Math" panose="02040503050406030204" pitchFamily="18" charset="0"/>
                            </a:rPr>
                          </m:ctrlPr>
                        </m:dPr>
                        <m:e>
                          <m:sSub>
                            <m:sSubPr>
                              <m:ctrlPr>
                                <a:rPr lang="ar-AE" sz="1200" b="1" i="1">
                                  <a:latin typeface="Cambria Math" panose="02040503050406030204" pitchFamily="18" charset="0"/>
                                </a:rPr>
                              </m:ctrlPr>
                            </m:sSubPr>
                            <m:e>
                              <m:r>
                                <a:rPr lang="ar-AE" sz="1200" b="1" i="1">
                                  <a:latin typeface="Cambria Math" panose="02040503050406030204" pitchFamily="18" charset="0"/>
                                </a:rPr>
                                <m:t>𝝓</m:t>
                              </m:r>
                            </m:e>
                            <m:sub>
                              <m:r>
                                <a:rPr lang="ar-AE" sz="1200" b="1" i="1">
                                  <a:latin typeface="Cambria Math" panose="02040503050406030204" pitchFamily="18" charset="0"/>
                                </a:rPr>
                                <m:t>𝟏</m:t>
                              </m:r>
                            </m:sub>
                          </m:sSub>
                          <m:r>
                            <a:rPr lang="ar-AE" sz="1200" b="1">
                              <a:latin typeface="Cambria Math" panose="02040503050406030204" pitchFamily="18" charset="0"/>
                            </a:rPr>
                            <m:t>−</m:t>
                          </m:r>
                          <m:sSub>
                            <m:sSubPr>
                              <m:ctrlPr>
                                <a:rPr lang="ar-AE" sz="1200" b="1" i="1">
                                  <a:latin typeface="Cambria Math" panose="02040503050406030204" pitchFamily="18" charset="0"/>
                                </a:rPr>
                              </m:ctrlPr>
                            </m:sSubPr>
                            <m:e>
                              <m:r>
                                <a:rPr lang="ar-AE" sz="1200" b="1" i="1">
                                  <a:latin typeface="Cambria Math" panose="02040503050406030204" pitchFamily="18" charset="0"/>
                                </a:rPr>
                                <m:t>𝝓</m:t>
                              </m:r>
                            </m:e>
                            <m:sub>
                              <m:r>
                                <a:rPr lang="ar-AE" sz="1200" b="1" i="1">
                                  <a:latin typeface="Cambria Math" panose="02040503050406030204" pitchFamily="18" charset="0"/>
                                </a:rPr>
                                <m:t>𝟐</m:t>
                              </m:r>
                            </m:sub>
                          </m:sSub>
                        </m:e>
                      </m:d>
                      <m:r>
                        <a:rPr lang="ar-AE" sz="1200" b="1">
                          <a:latin typeface="Cambria Math" panose="02040503050406030204" pitchFamily="18" charset="0"/>
                        </a:rPr>
                        <m:t>=</m:t>
                      </m:r>
                      <m:r>
                        <a:rPr lang="ar-AE" sz="1200" b="1" i="1">
                          <a:latin typeface="Cambria Math" panose="02040503050406030204" pitchFamily="18" charset="0"/>
                        </a:rPr>
                        <m:t>𝐌</m:t>
                      </m:r>
                      <m:d>
                        <m:dPr>
                          <m:begChr m:val="["/>
                          <m:endChr m:val="]"/>
                          <m:ctrlPr>
                            <a:rPr lang="ar-AE" sz="1200" b="1" i="1">
                              <a:latin typeface="Cambria Math" panose="02040503050406030204" pitchFamily="18" charset="0"/>
                            </a:rPr>
                          </m:ctrlPr>
                        </m:dPr>
                        <m:e>
                          <m:r>
                            <a:rPr lang="ar-AE" sz="1200" b="1" i="1">
                              <a:latin typeface="Cambria Math" panose="02040503050406030204" pitchFamily="18" charset="0"/>
                            </a:rPr>
                            <m:t>𝟏</m:t>
                          </m:r>
                          <m:r>
                            <a:rPr lang="ar-AE" sz="1200" b="1">
                              <a:latin typeface="Cambria Math" panose="02040503050406030204" pitchFamily="18" charset="0"/>
                            </a:rPr>
                            <m:t>−</m:t>
                          </m:r>
                          <m:r>
                            <a:rPr lang="ar-AE" sz="1200" b="1" i="1">
                              <a:latin typeface="Cambria Math" panose="02040503050406030204" pitchFamily="18" charset="0"/>
                            </a:rPr>
                            <m:t>𝛍</m:t>
                          </m:r>
                          <m:r>
                            <a:rPr lang="ar-AE" sz="1200" b="1" i="1" smtClean="0">
                              <a:latin typeface="Cambria Math" panose="02040503050406030204" pitchFamily="18" charset="0"/>
                            </a:rPr>
                            <m:t> </m:t>
                          </m:r>
                          <m:r>
                            <a:rPr lang="ar-AE" sz="1200" b="1" i="1">
                              <a:latin typeface="Cambria Math" panose="02040503050406030204" pitchFamily="18" charset="0"/>
                            </a:rPr>
                            <m:t>𝐜𝐨𝐬𝟐</m:t>
                          </m:r>
                          <m:d>
                            <m:dPr>
                              <m:ctrlPr>
                                <a:rPr lang="ar-AE" sz="1200" b="1" i="1">
                                  <a:latin typeface="Cambria Math" panose="02040503050406030204" pitchFamily="18" charset="0"/>
                                </a:rPr>
                              </m:ctrlPr>
                            </m:dPr>
                            <m:e>
                              <m:sSub>
                                <m:sSubPr>
                                  <m:ctrlPr>
                                    <a:rPr lang="ar-AE" sz="1200" b="1" i="1">
                                      <a:latin typeface="Cambria Math" panose="02040503050406030204" pitchFamily="18" charset="0"/>
                                    </a:rPr>
                                  </m:ctrlPr>
                                </m:sSubPr>
                                <m:e>
                                  <m:r>
                                    <a:rPr lang="ar-AE" sz="1200" b="1" i="1">
                                      <a:latin typeface="Cambria Math" panose="02040503050406030204" pitchFamily="18" charset="0"/>
                                    </a:rPr>
                                    <m:t>𝝓</m:t>
                                  </m:r>
                                </m:e>
                                <m:sub>
                                  <m:r>
                                    <a:rPr lang="ar-AE" sz="1200" b="1" i="1">
                                      <a:latin typeface="Cambria Math" panose="02040503050406030204" pitchFamily="18" charset="0"/>
                                    </a:rPr>
                                    <m:t>𝟏</m:t>
                                  </m:r>
                                </m:sub>
                              </m:sSub>
                              <m:r>
                                <a:rPr lang="ar-AE" sz="1200" b="1">
                                  <a:latin typeface="Cambria Math" panose="02040503050406030204" pitchFamily="18" charset="0"/>
                                </a:rPr>
                                <m:t>−</m:t>
                              </m:r>
                              <m:sSub>
                                <m:sSubPr>
                                  <m:ctrlPr>
                                    <a:rPr lang="ar-AE" sz="1200" b="1" i="1">
                                      <a:latin typeface="Cambria Math" panose="02040503050406030204" pitchFamily="18" charset="0"/>
                                    </a:rPr>
                                  </m:ctrlPr>
                                </m:sSubPr>
                                <m:e>
                                  <m:r>
                                    <a:rPr lang="ar-AE" sz="1200" b="1" i="1">
                                      <a:latin typeface="Cambria Math" panose="02040503050406030204" pitchFamily="18" charset="0"/>
                                    </a:rPr>
                                    <m:t>𝝓</m:t>
                                  </m:r>
                                </m:e>
                                <m:sub>
                                  <m:r>
                                    <a:rPr lang="ar-AE" sz="1200" b="1" i="1">
                                      <a:latin typeface="Cambria Math" panose="02040503050406030204" pitchFamily="18" charset="0"/>
                                    </a:rPr>
                                    <m:t>𝟐</m:t>
                                  </m:r>
                                </m:sub>
                              </m:sSub>
                            </m:e>
                          </m:d>
                        </m:e>
                      </m:d>
                    </m:oMath>
                  </m:oMathPara>
                </a14:m>
                <a:endParaRPr sz="1200" b="1" dirty="0"/>
              </a:p>
            </p:txBody>
          </p:sp>
        </mc:Choice>
        <mc:Fallback xmlns="">
          <p:sp>
            <p:nvSpPr>
              <p:cNvPr id="219" name="Formula 3"/>
              <p:cNvSpPr txBox="1">
                <a:spLocks noRot="1" noChangeAspect="1" noMove="1" noResize="1" noEditPoints="1" noAdjustHandles="1" noChangeArrowheads="1" noChangeShapeType="1" noTextEdit="1"/>
              </p:cNvSpPr>
              <p:nvPr/>
            </p:nvSpPr>
            <p:spPr>
              <a:xfrm>
                <a:off x="2872821" y="1321920"/>
                <a:ext cx="3382425" cy="190080"/>
              </a:xfrm>
              <a:prstGeom prst="rect">
                <a:avLst/>
              </a:prstGeom>
              <a:blipFill>
                <a:blip r:embed="rId3"/>
                <a:stretch>
                  <a:fillRect b="-548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0" name="Formula 4"/>
              <p:cNvSpPr txBox="1"/>
              <p:nvPr/>
            </p:nvSpPr>
            <p:spPr>
              <a:xfrm>
                <a:off x="315510" y="961722"/>
                <a:ext cx="844980" cy="111378"/>
              </a:xfrm>
              <a:prstGeom prst="rect">
                <a:avLst/>
              </a:prstGeom>
            </p:spPr>
            <p:txBody>
              <a:bodyPr/>
              <a:lstStyle/>
              <a:p>
                <a:pPr/>
                <a14:m>
                  <m:oMathPara xmlns:m="http://schemas.openxmlformats.org/officeDocument/2006/math">
                    <m:oMathParaPr>
                      <m:jc m:val="centerGroup"/>
                    </m:oMathParaPr>
                    <m:oMath xmlns:m="http://schemas.openxmlformats.org/officeDocument/2006/math">
                      <m:sSub>
                        <m:sSubPr>
                          <m:ctrlPr>
                            <a:rPr sz="1200" b="1" i="1">
                              <a:latin typeface="Cambria Math" panose="02040503050406030204" pitchFamily="18" charset="0"/>
                            </a:rPr>
                          </m:ctrlPr>
                        </m:sSubPr>
                        <m:e>
                          <m:r>
                            <a:rPr sz="1200" b="1" i="1">
                              <a:latin typeface="Cambria Math" panose="02040503050406030204" pitchFamily="18" charset="0"/>
                            </a:rPr>
                            <m:t>𝝓</m:t>
                          </m:r>
                        </m:e>
                        <m:sub>
                          <m:r>
                            <a:rPr sz="1200" b="1" i="1">
                              <a:latin typeface="Cambria Math" panose="02040503050406030204" pitchFamily="18" charset="0"/>
                            </a:rPr>
                            <m:t>𝟏</m:t>
                          </m:r>
                        </m:sub>
                      </m:sSub>
                      <m:r>
                        <a:rPr sz="1200" b="1">
                          <a:latin typeface="Cambria Math" panose="02040503050406030204" pitchFamily="18" charset="0"/>
                        </a:rPr>
                        <m:t>−</m:t>
                      </m:r>
                      <m:sSub>
                        <m:sSubPr>
                          <m:ctrlPr>
                            <a:rPr sz="1200" b="1" i="1">
                              <a:latin typeface="Cambria Math" panose="02040503050406030204" pitchFamily="18" charset="0"/>
                            </a:rPr>
                          </m:ctrlPr>
                        </m:sSubPr>
                        <m:e>
                          <m:r>
                            <a:rPr sz="1200" b="1" i="1">
                              <a:latin typeface="Cambria Math" panose="02040503050406030204" pitchFamily="18" charset="0"/>
                            </a:rPr>
                            <m:t>𝝓</m:t>
                          </m:r>
                        </m:e>
                        <m:sub>
                          <m:r>
                            <a:rPr sz="1200" b="1" i="1">
                              <a:latin typeface="Cambria Math" panose="02040503050406030204" pitchFamily="18" charset="0"/>
                            </a:rPr>
                            <m:t>𝟐</m:t>
                          </m:r>
                        </m:sub>
                      </m:sSub>
                    </m:oMath>
                  </m:oMathPara>
                </a14:m>
                <a:endParaRPr sz="1200" b="1" dirty="0"/>
              </a:p>
            </p:txBody>
          </p:sp>
        </mc:Choice>
        <mc:Fallback xmlns="">
          <p:sp>
            <p:nvSpPr>
              <p:cNvPr id="220" name="Formula 4"/>
              <p:cNvSpPr txBox="1">
                <a:spLocks noRot="1" noChangeAspect="1" noMove="1" noResize="1" noEditPoints="1" noAdjustHandles="1" noChangeArrowheads="1" noChangeShapeType="1" noTextEdit="1"/>
              </p:cNvSpPr>
              <p:nvPr/>
            </p:nvSpPr>
            <p:spPr>
              <a:xfrm>
                <a:off x="315510" y="961722"/>
                <a:ext cx="844980" cy="111378"/>
              </a:xfrm>
              <a:prstGeom prst="rect">
                <a:avLst/>
              </a:prstGeom>
              <a:blipFill>
                <a:blip r:embed="rId4"/>
                <a:stretch>
                  <a:fillRect b="-166667"/>
                </a:stretch>
              </a:blipFill>
            </p:spPr>
            <p:txBody>
              <a:bodyPr/>
              <a:lstStyle/>
              <a:p>
                <a:r>
                  <a:rPr lang="en-GB">
                    <a:noFill/>
                  </a:rPr>
                  <a:t> </a:t>
                </a:r>
              </a:p>
            </p:txBody>
          </p:sp>
        </mc:Fallback>
      </mc:AlternateContent>
      <p:sp>
        <p:nvSpPr>
          <p:cNvPr id="221" name="CustomShape 5"/>
          <p:cNvSpPr/>
          <p:nvPr/>
        </p:nvSpPr>
        <p:spPr>
          <a:xfrm>
            <a:off x="5037120" y="3422160"/>
            <a:ext cx="3195360" cy="360720"/>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sp>
      <p:pic>
        <p:nvPicPr>
          <p:cNvPr id="222" name="Picture 221"/>
          <p:cNvPicPr/>
          <p:nvPr/>
        </p:nvPicPr>
        <p:blipFill>
          <a:blip r:embed="rId5"/>
          <a:stretch/>
        </p:blipFill>
        <p:spPr>
          <a:xfrm>
            <a:off x="22320" y="1852560"/>
            <a:ext cx="3286800" cy="1713960"/>
          </a:xfrm>
          <a:prstGeom prst="rect">
            <a:avLst/>
          </a:prstGeom>
          <a:ln>
            <a:noFill/>
          </a:ln>
        </p:spPr>
      </p:pic>
      <p:pic>
        <p:nvPicPr>
          <p:cNvPr id="223" name="Picture 222"/>
          <p:cNvPicPr/>
          <p:nvPr/>
        </p:nvPicPr>
        <p:blipFill>
          <a:blip r:embed="rId6"/>
          <a:stretch/>
        </p:blipFill>
        <p:spPr>
          <a:xfrm>
            <a:off x="3300840" y="1867680"/>
            <a:ext cx="3339000" cy="1732320"/>
          </a:xfrm>
          <a:prstGeom prst="rect">
            <a:avLst/>
          </a:prstGeom>
          <a:ln>
            <a:noFill/>
          </a:ln>
        </p:spPr>
      </p:pic>
      <p:pic>
        <p:nvPicPr>
          <p:cNvPr id="224" name="Picture 223"/>
          <p:cNvPicPr/>
          <p:nvPr/>
        </p:nvPicPr>
        <p:blipFill>
          <a:blip r:embed="rId7"/>
          <a:stretch/>
        </p:blipFill>
        <p:spPr>
          <a:xfrm>
            <a:off x="6645600" y="1860120"/>
            <a:ext cx="3359520" cy="1739880"/>
          </a:xfrm>
          <a:prstGeom prst="rect">
            <a:avLst/>
          </a:prstGeom>
          <a:ln>
            <a:noFill/>
          </a:ln>
        </p:spPr>
      </p:pic>
      <p:pic>
        <p:nvPicPr>
          <p:cNvPr id="225" name="Picture 224"/>
          <p:cNvPicPr/>
          <p:nvPr/>
        </p:nvPicPr>
        <p:blipFill>
          <a:blip r:embed="rId8"/>
          <a:stretch/>
        </p:blipFill>
        <p:spPr>
          <a:xfrm>
            <a:off x="1563840" y="3624480"/>
            <a:ext cx="3274560" cy="1692720"/>
          </a:xfrm>
          <a:prstGeom prst="rect">
            <a:avLst/>
          </a:prstGeom>
          <a:ln>
            <a:noFill/>
          </a:ln>
        </p:spPr>
      </p:pic>
      <p:pic>
        <p:nvPicPr>
          <p:cNvPr id="226" name="Picture 225"/>
          <p:cNvPicPr/>
          <p:nvPr/>
        </p:nvPicPr>
        <p:blipFill>
          <a:blip r:embed="rId9"/>
          <a:stretch/>
        </p:blipFill>
        <p:spPr>
          <a:xfrm>
            <a:off x="4957920" y="3624480"/>
            <a:ext cx="3274560" cy="1706040"/>
          </a:xfrm>
          <a:prstGeom prst="rect">
            <a:avLst/>
          </a:prstGeom>
          <a:ln>
            <a:noFill/>
          </a:ln>
        </p:spPr>
      </p:pic>
      <p:sp>
        <p:nvSpPr>
          <p:cNvPr id="232" name="CustomShape 11"/>
          <p:cNvSpPr/>
          <p:nvPr/>
        </p:nvSpPr>
        <p:spPr>
          <a:xfrm>
            <a:off x="1540800" y="5322240"/>
            <a:ext cx="7035840" cy="39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800" b="1" strike="noStrike" spc="-1">
                <a:solidFill>
                  <a:srgbClr val="000000"/>
                </a:solidFill>
                <a:latin typeface="Comfortaa"/>
                <a:ea typeface="DejaVu Sans"/>
              </a:rPr>
              <a:t>Fig 5. Observed azimuthal difference distributions for (a) GaGG_3.0mm (b) GaGG_2.9mm (c) LYSO_2.0mm (d) LYSo_1.9mm &amp;</a:t>
            </a:r>
            <a:endParaRPr lang="en-US" sz="800" b="0" strike="noStrike" spc="-1">
              <a:latin typeface="Arial"/>
            </a:endParaRPr>
          </a:p>
          <a:p>
            <a:pPr algn="ctr">
              <a:lnSpc>
                <a:spcPct val="100000"/>
              </a:lnSpc>
            </a:pPr>
            <a:r>
              <a:rPr lang="en-US" sz="800" b="1" strike="noStrike" spc="-1">
                <a:solidFill>
                  <a:srgbClr val="000000"/>
                </a:solidFill>
                <a:latin typeface="Comfortaa"/>
                <a:ea typeface="DejaVu Sans"/>
              </a:rPr>
              <a:t> (e) GAGG_1.9mm for 72</a:t>
            </a:r>
            <a:r>
              <a:rPr lang="en-US" sz="800" b="1" strike="noStrike" spc="-1" baseline="33000">
                <a:solidFill>
                  <a:srgbClr val="000000"/>
                </a:solidFill>
                <a:latin typeface="Comfortaa"/>
                <a:ea typeface="DejaVu Sans"/>
              </a:rPr>
              <a:t>o</a:t>
            </a:r>
            <a:r>
              <a:rPr lang="en-US" sz="800" b="1" strike="noStrike" spc="-1">
                <a:solidFill>
                  <a:srgbClr val="000000"/>
                </a:solidFill>
                <a:latin typeface="Comfortaa"/>
                <a:ea typeface="DejaVu Sans"/>
              </a:rPr>
              <a:t> &lt; 𝜃</a:t>
            </a:r>
            <a:r>
              <a:rPr lang="en-US" sz="800" b="1" strike="noStrike" spc="-1" baseline="-33000">
                <a:solidFill>
                  <a:srgbClr val="000000"/>
                </a:solidFill>
                <a:latin typeface="Comfortaa"/>
                <a:ea typeface="DejaVu Sans"/>
              </a:rPr>
              <a:t>1,2</a:t>
            </a:r>
            <a:r>
              <a:rPr lang="en-US" sz="800" b="1" strike="noStrike" spc="-1">
                <a:solidFill>
                  <a:srgbClr val="000000"/>
                </a:solidFill>
                <a:latin typeface="Comfortaa"/>
                <a:ea typeface="DejaVu Sans"/>
              </a:rPr>
              <a:t> &lt; 90</a:t>
            </a:r>
            <a:r>
              <a:rPr lang="en-US" sz="800" b="1" strike="noStrike" spc="-1" baseline="33000">
                <a:solidFill>
                  <a:srgbClr val="000000"/>
                </a:solidFill>
                <a:latin typeface="Comfortaa"/>
                <a:ea typeface="DejaVu Sans"/>
              </a:rPr>
              <a:t>o</a:t>
            </a:r>
            <a:endParaRPr lang="en-US" sz="800" b="0" strike="noStrike" spc="-1">
              <a:latin typeface="Arial"/>
            </a:endParaRPr>
          </a:p>
        </p:txBody>
      </p:sp>
      <p:sp>
        <p:nvSpPr>
          <p:cNvPr id="233" name="CustomShape 12"/>
          <p:cNvSpPr/>
          <p:nvPr/>
        </p:nvSpPr>
        <p:spPr>
          <a:xfrm>
            <a:off x="457200" y="3193920"/>
            <a:ext cx="280800" cy="18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600" b="0" strike="noStrike" spc="-1">
                <a:solidFill>
                  <a:srgbClr val="000000"/>
                </a:solidFill>
                <a:latin typeface="Comfortaa"/>
                <a:ea typeface="DejaVu Sans"/>
              </a:rPr>
              <a:t>(a)</a:t>
            </a:r>
            <a:endParaRPr lang="en-US" sz="600" b="0" strike="noStrike" spc="-1">
              <a:latin typeface="Arial"/>
            </a:endParaRPr>
          </a:p>
        </p:txBody>
      </p:sp>
      <p:sp>
        <p:nvSpPr>
          <p:cNvPr id="234" name="CustomShape 13"/>
          <p:cNvSpPr/>
          <p:nvPr/>
        </p:nvSpPr>
        <p:spPr>
          <a:xfrm>
            <a:off x="3733200" y="3193920"/>
            <a:ext cx="284040" cy="18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600" b="0" strike="noStrike" spc="-1">
                <a:solidFill>
                  <a:srgbClr val="000000"/>
                </a:solidFill>
                <a:latin typeface="Comfortaa"/>
                <a:ea typeface="DejaVu Sans"/>
              </a:rPr>
              <a:t>(b)</a:t>
            </a:r>
            <a:endParaRPr lang="en-US" sz="600" b="0" strike="noStrike" spc="-1">
              <a:latin typeface="Arial"/>
            </a:endParaRPr>
          </a:p>
        </p:txBody>
      </p:sp>
      <p:sp>
        <p:nvSpPr>
          <p:cNvPr id="235" name="CustomShape 14"/>
          <p:cNvSpPr/>
          <p:nvPr/>
        </p:nvSpPr>
        <p:spPr>
          <a:xfrm>
            <a:off x="7117200" y="3193920"/>
            <a:ext cx="274680" cy="18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600" b="0" strike="noStrike" spc="-1">
                <a:solidFill>
                  <a:srgbClr val="000000"/>
                </a:solidFill>
                <a:latin typeface="Comfortaa"/>
                <a:ea typeface="DejaVu Sans"/>
              </a:rPr>
              <a:t>(c)</a:t>
            </a:r>
            <a:endParaRPr lang="en-US" sz="600" b="0" strike="noStrike" spc="-1">
              <a:latin typeface="Arial"/>
            </a:endParaRPr>
          </a:p>
        </p:txBody>
      </p:sp>
      <p:sp>
        <p:nvSpPr>
          <p:cNvPr id="236" name="CustomShape 15"/>
          <p:cNvSpPr/>
          <p:nvPr/>
        </p:nvSpPr>
        <p:spPr>
          <a:xfrm>
            <a:off x="5389200" y="4921920"/>
            <a:ext cx="276120" cy="18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600" b="0" strike="noStrike" spc="-1">
                <a:solidFill>
                  <a:srgbClr val="000000"/>
                </a:solidFill>
                <a:latin typeface="Comfortaa"/>
                <a:ea typeface="DejaVu Sans"/>
              </a:rPr>
              <a:t>(e)</a:t>
            </a:r>
            <a:endParaRPr lang="en-US" sz="600" b="0" strike="noStrike" spc="-1">
              <a:latin typeface="Arial"/>
            </a:endParaRPr>
          </a:p>
        </p:txBody>
      </p:sp>
      <p:sp>
        <p:nvSpPr>
          <p:cNvPr id="237" name="CustomShape 16"/>
          <p:cNvSpPr/>
          <p:nvPr/>
        </p:nvSpPr>
        <p:spPr>
          <a:xfrm>
            <a:off x="2041200" y="4921920"/>
            <a:ext cx="284040" cy="18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600" b="0" strike="noStrike" spc="-1">
                <a:solidFill>
                  <a:srgbClr val="000000"/>
                </a:solidFill>
                <a:latin typeface="Comfortaa"/>
                <a:ea typeface="DejaVu Sans"/>
              </a:rPr>
              <a:t>(d)</a:t>
            </a:r>
            <a:endParaRPr lang="en-US" sz="600" b="0" strike="noStrike" spc="-1">
              <a:latin typeface="Arial"/>
            </a:endParaRPr>
          </a:p>
        </p:txBody>
      </p:sp>
      <p:grpSp>
        <p:nvGrpSpPr>
          <p:cNvPr id="238" name="Group 17"/>
          <p:cNvGrpSpPr/>
          <p:nvPr/>
        </p:nvGrpSpPr>
        <p:grpSpPr>
          <a:xfrm>
            <a:off x="421200" y="2047680"/>
            <a:ext cx="1221120" cy="287280"/>
            <a:chOff x="421200" y="2047680"/>
            <a:chExt cx="1221120" cy="287280"/>
          </a:xfrm>
        </p:grpSpPr>
        <p:sp>
          <p:nvSpPr>
            <p:cNvPr id="239" name="CustomShape 18"/>
            <p:cNvSpPr/>
            <p:nvPr/>
          </p:nvSpPr>
          <p:spPr>
            <a:xfrm>
              <a:off x="421200" y="2047680"/>
              <a:ext cx="1221120" cy="179280"/>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sp>
        <p:sp>
          <p:nvSpPr>
            <p:cNvPr id="240" name="CustomShape 19"/>
            <p:cNvSpPr/>
            <p:nvPr/>
          </p:nvSpPr>
          <p:spPr>
            <a:xfrm>
              <a:off x="421200" y="2155680"/>
              <a:ext cx="1221120" cy="179280"/>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sp>
      </p:grpSp>
      <p:grpSp>
        <p:nvGrpSpPr>
          <p:cNvPr id="241" name="Group 20"/>
          <p:cNvGrpSpPr/>
          <p:nvPr/>
        </p:nvGrpSpPr>
        <p:grpSpPr>
          <a:xfrm>
            <a:off x="3697200" y="2047680"/>
            <a:ext cx="1221120" cy="287280"/>
            <a:chOff x="3697200" y="2047680"/>
            <a:chExt cx="1221120" cy="287280"/>
          </a:xfrm>
        </p:grpSpPr>
        <p:sp>
          <p:nvSpPr>
            <p:cNvPr id="242" name="CustomShape 21"/>
            <p:cNvSpPr/>
            <p:nvPr/>
          </p:nvSpPr>
          <p:spPr>
            <a:xfrm>
              <a:off x="3697200" y="2047680"/>
              <a:ext cx="1221120" cy="179280"/>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sp>
        <p:sp>
          <p:nvSpPr>
            <p:cNvPr id="243" name="CustomShape 22"/>
            <p:cNvSpPr/>
            <p:nvPr/>
          </p:nvSpPr>
          <p:spPr>
            <a:xfrm>
              <a:off x="3697200" y="2155680"/>
              <a:ext cx="1221120" cy="179280"/>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sp>
      </p:grpSp>
      <p:grpSp>
        <p:nvGrpSpPr>
          <p:cNvPr id="244" name="Group 23"/>
          <p:cNvGrpSpPr/>
          <p:nvPr/>
        </p:nvGrpSpPr>
        <p:grpSpPr>
          <a:xfrm>
            <a:off x="7009200" y="2047680"/>
            <a:ext cx="1221120" cy="287280"/>
            <a:chOff x="7009200" y="2047680"/>
            <a:chExt cx="1221120" cy="287280"/>
          </a:xfrm>
        </p:grpSpPr>
        <p:sp>
          <p:nvSpPr>
            <p:cNvPr id="245" name="CustomShape 24"/>
            <p:cNvSpPr/>
            <p:nvPr/>
          </p:nvSpPr>
          <p:spPr>
            <a:xfrm>
              <a:off x="7009200" y="2047680"/>
              <a:ext cx="1221120" cy="179280"/>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sp>
        <p:sp>
          <p:nvSpPr>
            <p:cNvPr id="246" name="CustomShape 25"/>
            <p:cNvSpPr/>
            <p:nvPr/>
          </p:nvSpPr>
          <p:spPr>
            <a:xfrm>
              <a:off x="7009200" y="2155680"/>
              <a:ext cx="1221120" cy="179280"/>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sp>
      </p:grpSp>
      <p:grpSp>
        <p:nvGrpSpPr>
          <p:cNvPr id="247" name="Group 26"/>
          <p:cNvGrpSpPr/>
          <p:nvPr/>
        </p:nvGrpSpPr>
        <p:grpSpPr>
          <a:xfrm>
            <a:off x="5346000" y="3794400"/>
            <a:ext cx="1221120" cy="287280"/>
            <a:chOff x="5346000" y="3794400"/>
            <a:chExt cx="1221120" cy="287280"/>
          </a:xfrm>
        </p:grpSpPr>
        <p:sp>
          <p:nvSpPr>
            <p:cNvPr id="248" name="CustomShape 27"/>
            <p:cNvSpPr/>
            <p:nvPr/>
          </p:nvSpPr>
          <p:spPr>
            <a:xfrm>
              <a:off x="5346000" y="3794400"/>
              <a:ext cx="1221120" cy="179280"/>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sp>
        <p:sp>
          <p:nvSpPr>
            <p:cNvPr id="249" name="CustomShape 28"/>
            <p:cNvSpPr/>
            <p:nvPr/>
          </p:nvSpPr>
          <p:spPr>
            <a:xfrm>
              <a:off x="5346000" y="3902400"/>
              <a:ext cx="1221120" cy="179280"/>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sp>
      </p:grpSp>
      <p:grpSp>
        <p:nvGrpSpPr>
          <p:cNvPr id="250" name="Group 29"/>
          <p:cNvGrpSpPr/>
          <p:nvPr/>
        </p:nvGrpSpPr>
        <p:grpSpPr>
          <a:xfrm>
            <a:off x="1926000" y="3794400"/>
            <a:ext cx="1221120" cy="287280"/>
            <a:chOff x="1926000" y="3794400"/>
            <a:chExt cx="1221120" cy="287280"/>
          </a:xfrm>
        </p:grpSpPr>
        <p:sp>
          <p:nvSpPr>
            <p:cNvPr id="251" name="CustomShape 30"/>
            <p:cNvSpPr/>
            <p:nvPr/>
          </p:nvSpPr>
          <p:spPr>
            <a:xfrm>
              <a:off x="1926000" y="3794400"/>
              <a:ext cx="1221120" cy="179280"/>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sp>
        <p:sp>
          <p:nvSpPr>
            <p:cNvPr id="252" name="CustomShape 31"/>
            <p:cNvSpPr/>
            <p:nvPr/>
          </p:nvSpPr>
          <p:spPr>
            <a:xfrm>
              <a:off x="1926000" y="3902400"/>
              <a:ext cx="1221120" cy="179280"/>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sp>
      </p:grpSp>
      <p:sp>
        <p:nvSpPr>
          <p:cNvPr id="253" name="CustomShape 32"/>
          <p:cNvSpPr/>
          <p:nvPr/>
        </p:nvSpPr>
        <p:spPr>
          <a:xfrm>
            <a:off x="421200" y="2079000"/>
            <a:ext cx="1276560" cy="255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200" b="0" strike="noStrike" spc="-1">
                <a:solidFill>
                  <a:srgbClr val="C9211E"/>
                </a:solidFill>
                <a:latin typeface="Comfortaa"/>
                <a:ea typeface="DejaVu Sans"/>
              </a:rPr>
              <a:t>GaGG 3.0 mm</a:t>
            </a:r>
            <a:endParaRPr lang="en-US" sz="1200" b="0" strike="noStrike" spc="-1">
              <a:latin typeface="Arial"/>
            </a:endParaRPr>
          </a:p>
        </p:txBody>
      </p:sp>
      <p:sp>
        <p:nvSpPr>
          <p:cNvPr id="254" name="CustomShape 33"/>
          <p:cNvSpPr/>
          <p:nvPr/>
        </p:nvSpPr>
        <p:spPr>
          <a:xfrm>
            <a:off x="3697200" y="2079360"/>
            <a:ext cx="1276560" cy="255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200" b="0" strike="noStrike" spc="-1" dirty="0">
                <a:solidFill>
                  <a:srgbClr val="C9211E"/>
                </a:solidFill>
                <a:latin typeface="Comfortaa"/>
                <a:ea typeface="DejaVu Sans"/>
              </a:rPr>
              <a:t>GaGG 2.9 mm</a:t>
            </a:r>
            <a:endParaRPr lang="en-US" sz="1200" b="0" strike="noStrike" spc="-1" dirty="0">
              <a:latin typeface="Arial"/>
            </a:endParaRPr>
          </a:p>
        </p:txBody>
      </p:sp>
      <p:grpSp>
        <p:nvGrpSpPr>
          <p:cNvPr id="255" name="Group 34"/>
          <p:cNvGrpSpPr/>
          <p:nvPr/>
        </p:nvGrpSpPr>
        <p:grpSpPr>
          <a:xfrm>
            <a:off x="7009200" y="2011680"/>
            <a:ext cx="1221120" cy="287280"/>
            <a:chOff x="7009200" y="2011680"/>
            <a:chExt cx="1221120" cy="287280"/>
          </a:xfrm>
        </p:grpSpPr>
        <p:sp>
          <p:nvSpPr>
            <p:cNvPr id="256" name="CustomShape 35"/>
            <p:cNvSpPr/>
            <p:nvPr/>
          </p:nvSpPr>
          <p:spPr>
            <a:xfrm>
              <a:off x="7009200" y="2011680"/>
              <a:ext cx="1221120" cy="179280"/>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sp>
        <p:sp>
          <p:nvSpPr>
            <p:cNvPr id="257" name="CustomShape 36"/>
            <p:cNvSpPr/>
            <p:nvPr/>
          </p:nvSpPr>
          <p:spPr>
            <a:xfrm>
              <a:off x="7009200" y="2119680"/>
              <a:ext cx="1221120" cy="179280"/>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sp>
      </p:grpSp>
      <p:sp>
        <p:nvSpPr>
          <p:cNvPr id="258" name="CustomShape 37"/>
          <p:cNvSpPr/>
          <p:nvPr/>
        </p:nvSpPr>
        <p:spPr>
          <a:xfrm>
            <a:off x="7045200" y="2043720"/>
            <a:ext cx="1276560" cy="255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200" b="0" strike="noStrike" spc="-1">
                <a:solidFill>
                  <a:srgbClr val="C9211E"/>
                </a:solidFill>
                <a:latin typeface="Comfortaa"/>
                <a:ea typeface="DejaVu Sans"/>
              </a:rPr>
              <a:t>LYSO 2.0 mm</a:t>
            </a:r>
            <a:endParaRPr lang="en-US" sz="1200" b="0" strike="noStrike" spc="-1">
              <a:latin typeface="Arial"/>
            </a:endParaRPr>
          </a:p>
        </p:txBody>
      </p:sp>
      <p:sp>
        <p:nvSpPr>
          <p:cNvPr id="259" name="CustomShape 38"/>
          <p:cNvSpPr/>
          <p:nvPr/>
        </p:nvSpPr>
        <p:spPr>
          <a:xfrm>
            <a:off x="5317200" y="3808080"/>
            <a:ext cx="1276560" cy="255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200" b="0" strike="noStrike" spc="-1">
                <a:solidFill>
                  <a:srgbClr val="C9211E"/>
                </a:solidFill>
                <a:latin typeface="Comfortaa"/>
                <a:ea typeface="DejaVu Sans"/>
              </a:rPr>
              <a:t>GaGG 1.9 mm</a:t>
            </a:r>
            <a:endParaRPr lang="en-US" sz="1200" b="0" strike="noStrike" spc="-1">
              <a:latin typeface="Arial"/>
            </a:endParaRPr>
          </a:p>
        </p:txBody>
      </p:sp>
      <p:sp>
        <p:nvSpPr>
          <p:cNvPr id="260" name="CustomShape 39"/>
          <p:cNvSpPr/>
          <p:nvPr/>
        </p:nvSpPr>
        <p:spPr>
          <a:xfrm>
            <a:off x="1933200" y="3808440"/>
            <a:ext cx="1276560" cy="255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200" b="0" strike="noStrike" spc="-1">
                <a:solidFill>
                  <a:srgbClr val="C9211E"/>
                </a:solidFill>
                <a:latin typeface="Comfortaa"/>
                <a:ea typeface="DejaVu Sans"/>
              </a:rPr>
              <a:t>LYSO 1.9 mm</a:t>
            </a:r>
            <a:endParaRPr lang="en-US" sz="1200" b="0" strike="noStrike" spc="-1">
              <a:latin typeface="Arial"/>
            </a:endParaRPr>
          </a:p>
        </p:txBody>
      </p:sp>
      <p:sp>
        <p:nvSpPr>
          <p:cNvPr id="261" name="CustomShape 40"/>
          <p:cNvSpPr/>
          <p:nvPr/>
        </p:nvSpPr>
        <p:spPr>
          <a:xfrm>
            <a:off x="9632160" y="5243760"/>
            <a:ext cx="514800" cy="424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fld id="{2F75C420-6C02-464B-BA24-4933FFC87178}" type="slidenum">
              <a:rPr lang="en-US" sz="2400" b="0" strike="noStrike" spc="-1">
                <a:solidFill>
                  <a:srgbClr val="000000"/>
                </a:solidFill>
                <a:latin typeface="Times New Roman"/>
                <a:ea typeface="DejaVu Sans"/>
              </a:rPr>
              <a:t>8</a:t>
            </a:fld>
            <a:endParaRPr lang="en-US" sz="2400" b="0" strike="noStrike" spc="-1" dirty="0">
              <a:latin typeface="Arial"/>
            </a:endParaRPr>
          </a:p>
        </p:txBody>
      </p:sp>
      <p:sp>
        <p:nvSpPr>
          <p:cNvPr id="43" name="TextBox 42">
            <a:extLst>
              <a:ext uri="{FF2B5EF4-FFF2-40B4-BE49-F238E27FC236}">
                <a16:creationId xmlns:a16="http://schemas.microsoft.com/office/drawing/2014/main" id="{3F166E64-9C44-2590-7B26-EBCCD6B8DB27}"/>
              </a:ext>
            </a:extLst>
          </p:cNvPr>
          <p:cNvSpPr txBox="1"/>
          <p:nvPr/>
        </p:nvSpPr>
        <p:spPr>
          <a:xfrm>
            <a:off x="0" y="5424329"/>
            <a:ext cx="2529000" cy="246221"/>
          </a:xfrm>
          <a:prstGeom prst="rect">
            <a:avLst/>
          </a:prstGeom>
          <a:noFill/>
        </p:spPr>
        <p:txBody>
          <a:bodyPr wrap="square">
            <a:spAutoFit/>
          </a:bodyPr>
          <a:lstStyle/>
          <a:p>
            <a:pPr algn="just"/>
            <a:r>
              <a:rPr lang="en-GB" sz="1000" i="1" dirty="0">
                <a:solidFill>
                  <a:srgbClr val="C00000"/>
                </a:solidFill>
                <a:latin typeface="Times New Roman" panose="02020603050405020304" pitchFamily="18" charset="0"/>
                <a:cs typeface="Times New Roman" panose="02020603050405020304" pitchFamily="18" charset="0"/>
              </a:rPr>
              <a:t>[</a:t>
            </a:r>
            <a:r>
              <a:rPr lang="hr-HR" sz="1000" i="1" dirty="0">
                <a:solidFill>
                  <a:srgbClr val="C00000"/>
                </a:solidFill>
                <a:latin typeface="Times New Roman" panose="02020603050405020304" pitchFamily="18" charset="0"/>
                <a:cs typeface="Times New Roman" panose="02020603050405020304" pitchFamily="18" charset="0"/>
              </a:rPr>
              <a:t>S. Parashari et al.,</a:t>
            </a:r>
            <a:r>
              <a:rPr lang="en-GB" sz="1000" i="1" dirty="0">
                <a:solidFill>
                  <a:srgbClr val="C00000"/>
                </a:solidFill>
                <a:latin typeface="Times New Roman" panose="02020603050405020304" pitchFamily="18" charset="0"/>
                <a:cs typeface="Times New Roman" panose="02020603050405020304" pitchFamily="18" charset="0"/>
              </a:rPr>
              <a:t> </a:t>
            </a:r>
            <a:r>
              <a:rPr lang="en-GB" sz="1000" b="0" i="1" u="none" strike="noStrike" baseline="0" dirty="0">
                <a:solidFill>
                  <a:srgbClr val="C00000"/>
                </a:solidFill>
                <a:latin typeface="Times New Roman" panose="02020603050405020304" pitchFamily="18" charset="0"/>
                <a:cs typeface="Times New Roman" panose="02020603050405020304" pitchFamily="18" charset="0"/>
              </a:rPr>
              <a:t>PET”, arXiv:2205.0107]</a:t>
            </a:r>
            <a:endParaRPr lang="hr-HR" sz="1000" i="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 name="Picture 290"/>
          <p:cNvPicPr/>
          <p:nvPr/>
        </p:nvPicPr>
        <p:blipFill>
          <a:blip r:embed="rId2">
            <a:alphaModFix amt="60000"/>
          </a:blip>
          <a:stretch/>
        </p:blipFill>
        <p:spPr>
          <a:xfrm>
            <a:off x="4934880" y="360"/>
            <a:ext cx="5139720" cy="5664240"/>
          </a:xfrm>
          <a:prstGeom prst="rect">
            <a:avLst/>
          </a:prstGeom>
          <a:ln>
            <a:noFill/>
          </a:ln>
        </p:spPr>
      </p:pic>
      <p:sp>
        <p:nvSpPr>
          <p:cNvPr id="292" name="CustomShape 1"/>
          <p:cNvSpPr/>
          <p:nvPr/>
        </p:nvSpPr>
        <p:spPr>
          <a:xfrm>
            <a:off x="182880" y="274320"/>
            <a:ext cx="8864640" cy="452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2200" b="1" strike="noStrike" spc="-1">
                <a:solidFill>
                  <a:srgbClr val="0277BD"/>
                </a:solidFill>
                <a:latin typeface="Comfortaa"/>
                <a:ea typeface="Noto Sans CJK SC"/>
              </a:rPr>
              <a:t>Modulation factors in LYSO 1.9 mm</a:t>
            </a:r>
            <a:endParaRPr lang="en-US" sz="2200" b="0" strike="noStrike" spc="-1">
              <a:latin typeface="Arial"/>
            </a:endParaRPr>
          </a:p>
          <a:p>
            <a:pPr>
              <a:lnSpc>
                <a:spcPct val="100000"/>
              </a:lnSpc>
            </a:pPr>
            <a:r>
              <a:rPr lang="en-US" sz="2200" b="1" strike="noStrike" spc="-1">
                <a:solidFill>
                  <a:srgbClr val="0277BD"/>
                </a:solidFill>
                <a:latin typeface="Comfortaa"/>
                <a:ea typeface="Noto Sans CJK SC"/>
              </a:rPr>
              <a:t>at different scattering angles </a:t>
            </a:r>
            <a:endParaRPr lang="en-US" sz="2200" b="0" strike="noStrike" spc="-1">
              <a:latin typeface="Arial"/>
            </a:endParaRPr>
          </a:p>
        </p:txBody>
      </p:sp>
      <p:sp>
        <p:nvSpPr>
          <p:cNvPr id="293" name="CustomShape 2"/>
          <p:cNvSpPr/>
          <p:nvPr/>
        </p:nvSpPr>
        <p:spPr>
          <a:xfrm>
            <a:off x="248400" y="1162440"/>
            <a:ext cx="4867200" cy="102445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50000"/>
              </a:lnSpc>
            </a:pPr>
            <a:r>
              <a:rPr lang="en-US" sz="1200" b="0" strike="noStrike" spc="-1" dirty="0">
                <a:solidFill>
                  <a:srgbClr val="000000"/>
                </a:solidFill>
                <a:latin typeface="Comfortaa"/>
                <a:ea typeface="DejaVu Sans"/>
              </a:rPr>
              <a:t>The dependence of the modulation factor, </a:t>
            </a:r>
            <a:r>
              <a:rPr lang="en-US" sz="1200" b="1" strike="noStrike" spc="-1" dirty="0">
                <a:solidFill>
                  <a:srgbClr val="000000"/>
                </a:solidFill>
                <a:latin typeface="Comfortaa"/>
                <a:ea typeface="DejaVu Sans"/>
              </a:rPr>
              <a:t>𝜇</a:t>
            </a:r>
            <a:r>
              <a:rPr lang="en-US" sz="1200" b="0" strike="noStrike" spc="-1" dirty="0">
                <a:solidFill>
                  <a:srgbClr val="000000"/>
                </a:solidFill>
                <a:latin typeface="Comfortaa"/>
                <a:ea typeface="DejaVu Sans"/>
              </a:rPr>
              <a:t>, on the azimuthal resolution </a:t>
            </a:r>
            <a:r>
              <a:rPr lang="en-US" sz="1200" b="1" strike="noStrike" spc="-1" dirty="0">
                <a:solidFill>
                  <a:srgbClr val="000000"/>
                </a:solidFill>
                <a:latin typeface="Comfortaa"/>
                <a:ea typeface="DejaVu Sans"/>
              </a:rPr>
              <a:t>&lt;</a:t>
            </a:r>
            <a:r>
              <a:rPr lang="en-US" sz="1200" b="1" strike="noStrike" spc="-1" dirty="0" err="1">
                <a:solidFill>
                  <a:srgbClr val="000000"/>
                </a:solidFill>
                <a:latin typeface="Comfortaa"/>
                <a:ea typeface="Arial"/>
              </a:rPr>
              <a:t>Δ</a:t>
            </a:r>
            <a:r>
              <a:rPr lang="en-US" sz="1200" b="1" strike="noStrike" spc="-1" dirty="0" err="1">
                <a:solidFill>
                  <a:srgbClr val="000000"/>
                </a:solidFill>
                <a:latin typeface="Comfortaa"/>
                <a:ea typeface="Times New Roman"/>
              </a:rPr>
              <a:t>φ</a:t>
            </a:r>
            <a:r>
              <a:rPr lang="en-US" sz="1200" b="1" strike="noStrike" spc="-1" dirty="0">
                <a:solidFill>
                  <a:srgbClr val="000000"/>
                </a:solidFill>
                <a:latin typeface="Comfortaa"/>
                <a:ea typeface="Noto Sans CJK SC"/>
              </a:rPr>
              <a:t>&gt;</a:t>
            </a:r>
            <a:r>
              <a:rPr lang="en-US" sz="1200" b="0" strike="noStrike" spc="-1" dirty="0">
                <a:solidFill>
                  <a:srgbClr val="000000"/>
                </a:solidFill>
                <a:latin typeface="Comfortaa"/>
                <a:ea typeface="Noto Sans CJK SC"/>
              </a:rPr>
              <a:t> at different  </a:t>
            </a:r>
            <a:r>
              <a:rPr lang="en-US" sz="1200" b="1" strike="noStrike" spc="-1" dirty="0">
                <a:solidFill>
                  <a:srgbClr val="000000"/>
                </a:solidFill>
                <a:latin typeface="Comfortaa"/>
                <a:ea typeface="Noto Sans CJK SC"/>
              </a:rPr>
              <a:t>𝜃</a:t>
            </a:r>
            <a:r>
              <a:rPr lang="en-US" sz="1200" b="1" strike="noStrike" spc="-1" baseline="-33000" dirty="0">
                <a:solidFill>
                  <a:srgbClr val="000000"/>
                </a:solidFill>
                <a:latin typeface="Comfortaa"/>
                <a:ea typeface="Noto Sans CJK SC"/>
              </a:rPr>
              <a:t>1,2</a:t>
            </a:r>
            <a:r>
              <a:rPr lang="en-US" sz="1200" b="0" strike="noStrike" spc="-1" dirty="0">
                <a:solidFill>
                  <a:srgbClr val="000000"/>
                </a:solidFill>
                <a:latin typeface="Comfortaa"/>
                <a:ea typeface="Noto Sans CJK SC"/>
              </a:rPr>
              <a:t> is explored in each detector configuration. An examples of obtained Modulation factors, </a:t>
            </a:r>
            <a:r>
              <a:rPr lang="en-US" sz="1200" b="1" strike="noStrike" spc="-1" dirty="0">
                <a:solidFill>
                  <a:srgbClr val="000000"/>
                </a:solidFill>
                <a:latin typeface="Comfortaa"/>
                <a:ea typeface="Noto Sans CJK SC"/>
              </a:rPr>
              <a:t>𝜇 </a:t>
            </a:r>
            <a:r>
              <a:rPr lang="en-US" sz="1200" b="0" strike="noStrike" spc="-1" dirty="0">
                <a:solidFill>
                  <a:srgbClr val="000000"/>
                </a:solidFill>
                <a:latin typeface="Comfortaa"/>
                <a:ea typeface="Noto Sans CJK SC"/>
              </a:rPr>
              <a:t> with azimuthal resolution </a:t>
            </a:r>
            <a:r>
              <a:rPr lang="en-US" sz="1200" b="1" strike="noStrike" spc="-1" dirty="0">
                <a:solidFill>
                  <a:srgbClr val="000000"/>
                </a:solidFill>
                <a:latin typeface="Comfortaa"/>
                <a:ea typeface="Noto Sans CJK SC"/>
              </a:rPr>
              <a:t>&lt;</a:t>
            </a:r>
            <a:r>
              <a:rPr lang="en-US" sz="1200" b="1" strike="noStrike" spc="-1" dirty="0" err="1">
                <a:solidFill>
                  <a:srgbClr val="000000"/>
                </a:solidFill>
                <a:latin typeface="Comfortaa"/>
                <a:ea typeface="Arial"/>
              </a:rPr>
              <a:t>Δ</a:t>
            </a:r>
            <a:r>
              <a:rPr lang="en-US" sz="1200" b="1" strike="noStrike" spc="-1" dirty="0" err="1">
                <a:solidFill>
                  <a:srgbClr val="000000"/>
                </a:solidFill>
                <a:latin typeface="Comfortaa"/>
                <a:ea typeface="Times New Roman"/>
              </a:rPr>
              <a:t>φ</a:t>
            </a:r>
            <a:r>
              <a:rPr lang="en-US" sz="1200" b="1" strike="noStrike" spc="-1" dirty="0">
                <a:solidFill>
                  <a:srgbClr val="000000"/>
                </a:solidFill>
                <a:latin typeface="Comfortaa"/>
                <a:ea typeface="Noto Sans CJK SC"/>
              </a:rPr>
              <a:t>&gt; </a:t>
            </a:r>
            <a:r>
              <a:rPr lang="en-US" sz="1200" b="0" strike="noStrike" spc="-1" dirty="0">
                <a:solidFill>
                  <a:srgbClr val="000000"/>
                </a:solidFill>
                <a:latin typeface="Comfortaa"/>
                <a:ea typeface="Noto Sans CJK SC"/>
              </a:rPr>
              <a:t>for</a:t>
            </a:r>
            <a:r>
              <a:rPr lang="en-US" sz="1200" b="1" strike="noStrike" spc="-1" dirty="0">
                <a:solidFill>
                  <a:srgbClr val="000000"/>
                </a:solidFill>
                <a:latin typeface="Comfortaa"/>
                <a:ea typeface="Noto Sans CJK SC"/>
              </a:rPr>
              <a:t> LYSO 1.9 mm detector </a:t>
            </a:r>
            <a:r>
              <a:rPr lang="en-US" sz="1200" b="0" strike="noStrike" spc="-1" dirty="0">
                <a:solidFill>
                  <a:srgbClr val="000000"/>
                </a:solidFill>
                <a:latin typeface="Comfortaa"/>
                <a:ea typeface="Noto Sans CJK SC"/>
              </a:rPr>
              <a:t>is shown in figure. </a:t>
            </a:r>
            <a:endParaRPr lang="en-US" sz="1200" b="0" strike="noStrike" spc="-1" dirty="0">
              <a:latin typeface="Arial"/>
            </a:endParaRPr>
          </a:p>
        </p:txBody>
      </p:sp>
      <p:sp>
        <p:nvSpPr>
          <p:cNvPr id="294" name="CustomShape 3"/>
          <p:cNvSpPr/>
          <p:nvPr/>
        </p:nvSpPr>
        <p:spPr>
          <a:xfrm>
            <a:off x="182880" y="4177776"/>
            <a:ext cx="5024160" cy="750021"/>
          </a:xfrm>
          <a:prstGeom prst="rect">
            <a:avLst/>
          </a:prstGeom>
          <a:noFill/>
          <a:ln w="10080">
            <a:solidFill>
              <a:srgbClr val="FF1744"/>
            </a:solidFill>
            <a:round/>
          </a:ln>
        </p:spPr>
        <p:style>
          <a:lnRef idx="0">
            <a:scrgbClr r="0" g="0" b="0"/>
          </a:lnRef>
          <a:fillRef idx="0">
            <a:scrgbClr r="0" g="0" b="0"/>
          </a:fillRef>
          <a:effectRef idx="0">
            <a:scrgbClr r="0" g="0" b="0"/>
          </a:effectRef>
          <a:fontRef idx="minor"/>
        </p:style>
      </p:sp>
      <p:pic>
        <p:nvPicPr>
          <p:cNvPr id="295" name="Picture 294"/>
          <p:cNvPicPr/>
          <p:nvPr/>
        </p:nvPicPr>
        <p:blipFill>
          <a:blip r:embed="rId3"/>
          <a:stretch/>
        </p:blipFill>
        <p:spPr>
          <a:xfrm>
            <a:off x="5661000" y="1041120"/>
            <a:ext cx="4026600" cy="3434400"/>
          </a:xfrm>
          <a:prstGeom prst="rect">
            <a:avLst/>
          </a:prstGeom>
          <a:ln>
            <a:noFill/>
          </a:ln>
        </p:spPr>
      </p:pic>
      <p:sp>
        <p:nvSpPr>
          <p:cNvPr id="296" name="CustomShape 4"/>
          <p:cNvSpPr/>
          <p:nvPr/>
        </p:nvSpPr>
        <p:spPr>
          <a:xfrm>
            <a:off x="7442640" y="4114800"/>
            <a:ext cx="910800" cy="36216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500" b="0" strike="noStrike" spc="-1">
                <a:solidFill>
                  <a:srgbClr val="000000"/>
                </a:solidFill>
                <a:latin typeface="Arial"/>
                <a:ea typeface="Arial"/>
              </a:rPr>
              <a:t>&lt;Δ</a:t>
            </a:r>
            <a:r>
              <a:rPr lang="en-US" sz="1500" b="0" strike="noStrike" spc="-1">
                <a:solidFill>
                  <a:srgbClr val="000000"/>
                </a:solidFill>
                <a:latin typeface="Times New Roman"/>
                <a:ea typeface="Times New Roman"/>
              </a:rPr>
              <a:t>φ</a:t>
            </a:r>
            <a:r>
              <a:rPr lang="en-US" sz="1500" b="0" strike="noStrike" spc="-1">
                <a:solidFill>
                  <a:srgbClr val="000000"/>
                </a:solidFill>
                <a:latin typeface="Arial"/>
                <a:ea typeface="Times New Roman"/>
              </a:rPr>
              <a:t>&gt;</a:t>
            </a:r>
            <a:r>
              <a:rPr lang="en-US" sz="1500" b="0" strike="noStrike" spc="-1" baseline="33000">
                <a:solidFill>
                  <a:srgbClr val="000000"/>
                </a:solidFill>
                <a:latin typeface="Arial"/>
                <a:ea typeface="Times New Roman"/>
              </a:rPr>
              <a:t>o</a:t>
            </a:r>
            <a:endParaRPr lang="en-US" sz="1500" b="0" strike="noStrike" spc="-1">
              <a:latin typeface="Arial"/>
            </a:endParaRPr>
          </a:p>
        </p:txBody>
      </p:sp>
      <p:sp>
        <p:nvSpPr>
          <p:cNvPr id="297" name="CustomShape 5"/>
          <p:cNvSpPr/>
          <p:nvPr/>
        </p:nvSpPr>
        <p:spPr>
          <a:xfrm>
            <a:off x="9632160" y="5243760"/>
            <a:ext cx="514800" cy="424440"/>
          </a:xfrm>
          <a:prstGeom prst="rect">
            <a:avLst/>
          </a:prstGeom>
          <a:noFill/>
          <a:ln>
            <a:noFill/>
          </a:ln>
        </p:spPr>
        <p:style>
          <a:lnRef idx="0">
            <a:scrgbClr r="0" g="0" b="0"/>
          </a:lnRef>
          <a:fillRef idx="0">
            <a:scrgbClr r="0" g="0" b="0"/>
          </a:fillRef>
          <a:effectRef idx="0">
            <a:scrgbClr r="0" g="0" b="0"/>
          </a:effectRef>
          <a:fontRef idx="minor"/>
        </p:style>
      </p:sp>
      <p:sp>
        <p:nvSpPr>
          <p:cNvPr id="298" name="CustomShape 6"/>
          <p:cNvSpPr/>
          <p:nvPr/>
        </p:nvSpPr>
        <p:spPr>
          <a:xfrm>
            <a:off x="5943600" y="4572000"/>
            <a:ext cx="3746880" cy="508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pPr>
            <a:r>
              <a:rPr lang="en-US" sz="1000" b="0" strike="noStrike" spc="-1" dirty="0">
                <a:solidFill>
                  <a:srgbClr val="000000"/>
                </a:solidFill>
                <a:latin typeface="Comfortaa"/>
                <a:ea typeface="Noto Sans CJK SC"/>
              </a:rPr>
              <a:t>Fig. 6. Modulation (%) vs azimuthal resolution &lt;</a:t>
            </a:r>
            <a:r>
              <a:rPr lang="en-US" sz="1000" b="0" strike="noStrike" spc="-1" dirty="0" err="1">
                <a:solidFill>
                  <a:srgbClr val="000000"/>
                </a:solidFill>
                <a:latin typeface="Comfortaa"/>
                <a:ea typeface="Arial"/>
              </a:rPr>
              <a:t>Δ</a:t>
            </a:r>
            <a:r>
              <a:rPr lang="en-US" sz="1000" b="0" strike="noStrike" spc="-1" dirty="0" err="1">
                <a:solidFill>
                  <a:srgbClr val="000000"/>
                </a:solidFill>
                <a:latin typeface="Comfortaa"/>
                <a:ea typeface="Times New Roman"/>
              </a:rPr>
              <a:t>φ</a:t>
            </a:r>
            <a:r>
              <a:rPr lang="en-US" sz="1000" b="0" strike="noStrike" spc="-1" dirty="0">
                <a:solidFill>
                  <a:srgbClr val="000000"/>
                </a:solidFill>
                <a:latin typeface="Comfortaa"/>
                <a:ea typeface="Noto Sans CJK SC"/>
              </a:rPr>
              <a:t>&gt; at different angular ranges for LYSO 1.9 mm detector. </a:t>
            </a:r>
            <a:endParaRPr lang="en-US" sz="1000" b="0" strike="noStrike" spc="-1" dirty="0">
              <a:latin typeface="Arial"/>
            </a:endParaRPr>
          </a:p>
        </p:txBody>
      </p:sp>
      <p:grpSp>
        <p:nvGrpSpPr>
          <p:cNvPr id="13" name="Group 13">
            <a:extLst>
              <a:ext uri="{FF2B5EF4-FFF2-40B4-BE49-F238E27FC236}">
                <a16:creationId xmlns:a16="http://schemas.microsoft.com/office/drawing/2014/main" id="{21C17D54-B557-B432-C445-A919CA4664D9}"/>
              </a:ext>
            </a:extLst>
          </p:cNvPr>
          <p:cNvGrpSpPr/>
          <p:nvPr/>
        </p:nvGrpSpPr>
        <p:grpSpPr>
          <a:xfrm>
            <a:off x="2339" y="5368869"/>
            <a:ext cx="10146960" cy="424440"/>
            <a:chOff x="0" y="5392440"/>
            <a:chExt cx="10146960" cy="424440"/>
          </a:xfrm>
        </p:grpSpPr>
        <p:sp>
          <p:nvSpPr>
            <p:cNvPr id="14" name="CustomShape 14">
              <a:extLst>
                <a:ext uri="{FF2B5EF4-FFF2-40B4-BE49-F238E27FC236}">
                  <a16:creationId xmlns:a16="http://schemas.microsoft.com/office/drawing/2014/main" id="{FE8787EF-537B-5ED3-7749-CF9DA4A81B0A}"/>
                </a:ext>
              </a:extLst>
            </p:cNvPr>
            <p:cNvSpPr/>
            <p:nvPr/>
          </p:nvSpPr>
          <p:spPr>
            <a:xfrm>
              <a:off x="0" y="5491080"/>
              <a:ext cx="10074600" cy="207000"/>
            </a:xfrm>
            <a:prstGeom prst="rect">
              <a:avLst/>
            </a:prstGeom>
            <a:solidFill>
              <a:srgbClr val="9FA8DA"/>
            </a:solid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800" b="0" strike="noStrike" spc="-1" dirty="0">
                  <a:solidFill>
                    <a:srgbClr val="000000"/>
                  </a:solidFill>
                  <a:latin typeface="Arial"/>
                  <a:ea typeface="DejaVu Sans"/>
                </a:rPr>
                <a:t>4</a:t>
              </a:r>
              <a:r>
                <a:rPr lang="en-US" sz="800" spc="-1" baseline="30000" dirty="0">
                  <a:solidFill>
                    <a:srgbClr val="000000"/>
                  </a:solidFill>
                  <a:latin typeface="Arial"/>
                  <a:ea typeface="DejaVu Sans"/>
                </a:rPr>
                <a:t>th</a:t>
              </a:r>
              <a:r>
                <a:rPr lang="en-US" sz="800" spc="-1" baseline="14000000" dirty="0">
                  <a:solidFill>
                    <a:srgbClr val="000000"/>
                  </a:solidFill>
                  <a:latin typeface="Arial"/>
                  <a:ea typeface="DejaVu Sans"/>
                </a:rPr>
                <a:t> </a:t>
              </a:r>
              <a:r>
                <a:rPr lang="en-US" sz="800" b="0" strike="noStrike" spc="-1" dirty="0">
                  <a:solidFill>
                    <a:srgbClr val="000000"/>
                  </a:solidFill>
                  <a:latin typeface="Arial"/>
                  <a:ea typeface="DejaVu Sans"/>
                </a:rPr>
                <a:t>Jagiellonian Symposium on Advances in Particle Physics and Medicine</a:t>
              </a:r>
              <a:endParaRPr lang="en-US" sz="800" b="0" strike="noStrike" spc="-1" dirty="0">
                <a:latin typeface="Arial"/>
              </a:endParaRPr>
            </a:p>
          </p:txBody>
        </p:sp>
        <p:sp>
          <p:nvSpPr>
            <p:cNvPr id="15" name="CustomShape 15">
              <a:extLst>
                <a:ext uri="{FF2B5EF4-FFF2-40B4-BE49-F238E27FC236}">
                  <a16:creationId xmlns:a16="http://schemas.microsoft.com/office/drawing/2014/main" id="{6A7B24C8-F80E-8EFA-A342-85C91DD54692}"/>
                </a:ext>
              </a:extLst>
            </p:cNvPr>
            <p:cNvSpPr/>
            <p:nvPr/>
          </p:nvSpPr>
          <p:spPr>
            <a:xfrm>
              <a:off x="9632160" y="5392440"/>
              <a:ext cx="514800" cy="424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fld id="{EC5A3262-2053-410D-BA20-FF04B2A98E80}" type="slidenum">
                <a:rPr lang="en-US" sz="1800" b="0" strike="noStrike" spc="-1">
                  <a:solidFill>
                    <a:srgbClr val="000000"/>
                  </a:solidFill>
                  <a:latin typeface="Times New Roman"/>
                  <a:ea typeface="DejaVu Sans"/>
                </a:rPr>
                <a:t>9</a:t>
              </a:fld>
              <a:endParaRPr lang="en-US" sz="1800" b="0" strike="noStrike" spc="-1">
                <a:latin typeface="Arial"/>
              </a:endParaRPr>
            </a:p>
          </p:txBody>
        </p:sp>
      </p:grpSp>
      <p:sp>
        <p:nvSpPr>
          <p:cNvPr id="16" name="TextBox 15">
            <a:extLst>
              <a:ext uri="{FF2B5EF4-FFF2-40B4-BE49-F238E27FC236}">
                <a16:creationId xmlns:a16="http://schemas.microsoft.com/office/drawing/2014/main" id="{1D3ECA94-E51D-2435-FD58-10C0B7785C1E}"/>
              </a:ext>
            </a:extLst>
          </p:cNvPr>
          <p:cNvSpPr txBox="1"/>
          <p:nvPr/>
        </p:nvSpPr>
        <p:spPr>
          <a:xfrm>
            <a:off x="222488" y="2463807"/>
            <a:ext cx="4765795" cy="1444113"/>
          </a:xfrm>
          <a:prstGeom prst="rect">
            <a:avLst/>
          </a:prstGeom>
          <a:noFill/>
        </p:spPr>
        <p:txBody>
          <a:bodyPr wrap="square">
            <a:spAutoFit/>
          </a:bodyPr>
          <a:lstStyle/>
          <a:p>
            <a:pPr>
              <a:lnSpc>
                <a:spcPct val="150000"/>
              </a:lnSpc>
            </a:pPr>
            <a:r>
              <a:rPr lang="en-US" sz="1200" b="1" strike="noStrike" spc="-1" dirty="0">
                <a:solidFill>
                  <a:srgbClr val="1A237E"/>
                </a:solidFill>
                <a:latin typeface="Times New Roman" panose="02020603050405020304" pitchFamily="18" charset="0"/>
                <a:ea typeface="Noto Sans CJK SC"/>
                <a:cs typeface="Times New Roman" panose="02020603050405020304" pitchFamily="18" charset="0"/>
              </a:rPr>
              <a:t>Observations – </a:t>
            </a:r>
            <a:endParaRPr lang="en-US" sz="1200" b="0" strike="noStrike" spc="-1" dirty="0">
              <a:latin typeface="Times New Roman" panose="02020603050405020304" pitchFamily="18" charset="0"/>
              <a:cs typeface="Times New Roman" panose="02020603050405020304" pitchFamily="18" charset="0"/>
            </a:endParaRPr>
          </a:p>
          <a:p>
            <a:pPr marL="216000" indent="-210960">
              <a:lnSpc>
                <a:spcPct val="150000"/>
              </a:lnSpc>
              <a:buClr>
                <a:srgbClr val="000000"/>
              </a:buClr>
              <a:buSzPct val="45000"/>
              <a:buFont typeface="Wingdings" charset="2"/>
              <a:buChar char=""/>
            </a:pPr>
            <a:r>
              <a:rPr lang="en-US" sz="1200" b="0" strike="noStrike" spc="-1" dirty="0">
                <a:solidFill>
                  <a:srgbClr val="1A237E"/>
                </a:solidFill>
                <a:latin typeface="Times New Roman" panose="02020603050405020304" pitchFamily="18" charset="0"/>
                <a:ea typeface="Noto Sans CJK SC"/>
                <a:cs typeface="Times New Roman" panose="02020603050405020304" pitchFamily="18" charset="0"/>
              </a:rPr>
              <a:t>Larger modulation factors are observed for angular ranges closer to 82</a:t>
            </a:r>
            <a:r>
              <a:rPr lang="en-US" sz="1200" b="0" strike="noStrike" spc="-1" baseline="33000" dirty="0">
                <a:solidFill>
                  <a:srgbClr val="1A237E"/>
                </a:solidFill>
                <a:latin typeface="Times New Roman" panose="02020603050405020304" pitchFamily="18" charset="0"/>
                <a:ea typeface="Noto Sans CJK SC"/>
                <a:cs typeface="Times New Roman" panose="02020603050405020304" pitchFamily="18" charset="0"/>
              </a:rPr>
              <a:t>o </a:t>
            </a:r>
            <a:r>
              <a:rPr lang="en-US" sz="1200" b="0" strike="noStrike" spc="-1" dirty="0">
                <a:solidFill>
                  <a:srgbClr val="1A237E"/>
                </a:solidFill>
                <a:latin typeface="Times New Roman" panose="02020603050405020304" pitchFamily="18" charset="0"/>
                <a:ea typeface="Noto Sans CJK SC"/>
                <a:cs typeface="Times New Roman" panose="02020603050405020304" pitchFamily="18" charset="0"/>
              </a:rPr>
              <a:t>in comparison to 70</a:t>
            </a:r>
            <a:r>
              <a:rPr lang="en-US" sz="1200" b="0" strike="noStrike" spc="-1" baseline="33000" dirty="0">
                <a:solidFill>
                  <a:srgbClr val="1A237E"/>
                </a:solidFill>
                <a:latin typeface="Times New Roman" panose="02020603050405020304" pitchFamily="18" charset="0"/>
                <a:ea typeface="Noto Sans CJK SC"/>
                <a:cs typeface="Times New Roman" panose="02020603050405020304" pitchFamily="18" charset="0"/>
              </a:rPr>
              <a:t>o</a:t>
            </a:r>
            <a:r>
              <a:rPr lang="en-US" sz="1200" b="0" strike="noStrike" spc="-1" dirty="0">
                <a:solidFill>
                  <a:srgbClr val="1A237E"/>
                </a:solidFill>
                <a:latin typeface="Times New Roman" panose="02020603050405020304" pitchFamily="18" charset="0"/>
                <a:ea typeface="Noto Sans CJK SC"/>
                <a:cs typeface="Times New Roman" panose="02020603050405020304" pitchFamily="18" charset="0"/>
              </a:rPr>
              <a:t>. </a:t>
            </a:r>
            <a:endParaRPr lang="en-US" sz="1200" b="0" strike="noStrike" spc="-1" dirty="0">
              <a:latin typeface="Times New Roman" panose="02020603050405020304" pitchFamily="18" charset="0"/>
              <a:cs typeface="Times New Roman" panose="02020603050405020304" pitchFamily="18" charset="0"/>
            </a:endParaRPr>
          </a:p>
          <a:p>
            <a:pPr marL="216000" indent="-210960">
              <a:lnSpc>
                <a:spcPct val="150000"/>
              </a:lnSpc>
              <a:buClr>
                <a:srgbClr val="000000"/>
              </a:buClr>
              <a:buSzPct val="45000"/>
              <a:buFont typeface="Wingdings" charset="2"/>
              <a:buChar char=""/>
            </a:pPr>
            <a:r>
              <a:rPr lang="en-US" sz="1200" b="0" strike="noStrike" spc="-1" dirty="0">
                <a:solidFill>
                  <a:srgbClr val="1A237E"/>
                </a:solidFill>
                <a:latin typeface="Times New Roman" panose="02020603050405020304" pitchFamily="18" charset="0"/>
                <a:ea typeface="Noto Sans CJK SC"/>
                <a:cs typeface="Times New Roman" panose="02020603050405020304" pitchFamily="18" charset="0"/>
              </a:rPr>
              <a:t>Rising modulation amplitude is observed with lower Azimuthal Resolution &lt;</a:t>
            </a:r>
            <a:r>
              <a:rPr lang="en-US" sz="1200" b="0" strike="noStrike" spc="-1" dirty="0" err="1">
                <a:solidFill>
                  <a:srgbClr val="1A237E"/>
                </a:solidFill>
                <a:latin typeface="Times New Roman" panose="02020603050405020304" pitchFamily="18" charset="0"/>
                <a:ea typeface="Arial"/>
                <a:cs typeface="Times New Roman" panose="02020603050405020304" pitchFamily="18" charset="0"/>
              </a:rPr>
              <a:t>Δ</a:t>
            </a:r>
            <a:r>
              <a:rPr lang="en-US" sz="1200" b="0" strike="noStrike" spc="-1" dirty="0" err="1">
                <a:solidFill>
                  <a:srgbClr val="1A237E"/>
                </a:solidFill>
                <a:latin typeface="Times New Roman" panose="02020603050405020304" pitchFamily="18" charset="0"/>
                <a:ea typeface="Times New Roman"/>
                <a:cs typeface="Times New Roman" panose="02020603050405020304" pitchFamily="18" charset="0"/>
              </a:rPr>
              <a:t>φ</a:t>
            </a:r>
            <a:r>
              <a:rPr lang="en-US" sz="1200" b="0" strike="noStrike" spc="-1" dirty="0">
                <a:solidFill>
                  <a:srgbClr val="1A237E"/>
                </a:solidFill>
                <a:latin typeface="Times New Roman" panose="02020603050405020304" pitchFamily="18" charset="0"/>
                <a:ea typeface="Times New Roman"/>
                <a:cs typeface="Times New Roman" panose="02020603050405020304" pitchFamily="18" charset="0"/>
              </a:rPr>
              <a:t>&gt; or larger inter-pixel distances d(mm).</a:t>
            </a:r>
            <a:endParaRPr lang="en-US" sz="1200" b="0" strike="noStrike" spc="-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DE515A77-FD33-CBF5-3736-BE61993C7864}"/>
              </a:ext>
            </a:extLst>
          </p:cNvPr>
          <p:cNvSpPr txBox="1"/>
          <p:nvPr/>
        </p:nvSpPr>
        <p:spPr>
          <a:xfrm>
            <a:off x="217920" y="4260054"/>
            <a:ext cx="4958640" cy="656526"/>
          </a:xfrm>
          <a:prstGeom prst="rect">
            <a:avLst/>
          </a:prstGeom>
          <a:noFill/>
        </p:spPr>
        <p:txBody>
          <a:bodyPr wrap="square">
            <a:spAutoFit/>
          </a:bodyPr>
          <a:lstStyle/>
          <a:p>
            <a:pPr marL="5040" algn="just">
              <a:lnSpc>
                <a:spcPct val="150000"/>
              </a:lnSpc>
              <a:buClr>
                <a:srgbClr val="000000"/>
              </a:buClr>
              <a:buSzPct val="45000"/>
            </a:pPr>
            <a:r>
              <a:rPr lang="en-US" sz="1300" b="1" strike="noStrike" spc="-1" dirty="0">
                <a:solidFill>
                  <a:srgbClr val="1A237E"/>
                </a:solidFill>
                <a:latin typeface="Times New Roman" panose="02020603050405020304" pitchFamily="18" charset="0"/>
                <a:ea typeface="Noto Sans CJK SC"/>
                <a:cs typeface="Times New Roman" panose="02020603050405020304" pitchFamily="18" charset="0"/>
              </a:rPr>
              <a:t>We have achieved a well pronounced polarimetric performance of finer segmented detector modules</a:t>
            </a:r>
            <a:r>
              <a:rPr lang="en-US" sz="1300" spc="-1" dirty="0">
                <a:solidFill>
                  <a:srgbClr val="1A237E"/>
                </a:solidFill>
                <a:latin typeface="Times New Roman" panose="02020603050405020304" pitchFamily="18" charset="0"/>
                <a:ea typeface="Noto Sans CJK SC"/>
                <a:cs typeface="Times New Roman" panose="02020603050405020304" pitchFamily="18" charset="0"/>
              </a:rPr>
              <a:t>.      </a:t>
            </a:r>
            <a:endParaRPr lang="en-US" sz="1300" b="0" strike="noStrike" spc="-1"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0352F453-2338-0F28-3421-9225D59B177E}"/>
              </a:ext>
            </a:extLst>
          </p:cNvPr>
          <p:cNvSpPr txBox="1"/>
          <p:nvPr/>
        </p:nvSpPr>
        <p:spPr>
          <a:xfrm>
            <a:off x="5311140" y="5082539"/>
            <a:ext cx="4769485" cy="400110"/>
          </a:xfrm>
          <a:prstGeom prst="rect">
            <a:avLst/>
          </a:prstGeom>
          <a:noFill/>
        </p:spPr>
        <p:txBody>
          <a:bodyPr wrap="square">
            <a:spAutoFit/>
          </a:bodyPr>
          <a:lstStyle/>
          <a:p>
            <a:pPr algn="just"/>
            <a:r>
              <a:rPr lang="en-GB" sz="1000" i="1" dirty="0">
                <a:solidFill>
                  <a:srgbClr val="C00000"/>
                </a:solidFill>
                <a:latin typeface="Times New Roman" panose="02020603050405020304" pitchFamily="18" charset="0"/>
                <a:cs typeface="Times New Roman" panose="02020603050405020304" pitchFamily="18" charset="0"/>
              </a:rPr>
              <a:t>[</a:t>
            </a:r>
            <a:r>
              <a:rPr lang="hr-HR" sz="1000" i="1" dirty="0">
                <a:solidFill>
                  <a:srgbClr val="C00000"/>
                </a:solidFill>
                <a:latin typeface="Times New Roman" panose="02020603050405020304" pitchFamily="18" charset="0"/>
                <a:cs typeface="Times New Roman" panose="02020603050405020304" pitchFamily="18" charset="0"/>
              </a:rPr>
              <a:t>S. Parashari et al.,“Optimization of detector modules for measuring gamma-ray polarization in PET”, </a:t>
            </a:r>
            <a:r>
              <a:rPr lang="en-US" sz="1000" i="1" dirty="0">
                <a:solidFill>
                  <a:srgbClr val="C00000"/>
                </a:solidFill>
                <a:latin typeface="Times New Roman" panose="02020603050405020304" pitchFamily="18" charset="0"/>
                <a:cs typeface="Times New Roman" panose="02020603050405020304" pitchFamily="18" charset="0"/>
              </a:rPr>
              <a:t>[Accepted in NIM A.</a:t>
            </a:r>
            <a:r>
              <a:rPr lang="hr-HR" sz="1000" i="1" dirty="0">
                <a:solidFill>
                  <a:srgbClr val="C00000"/>
                </a:solidFill>
                <a:latin typeface="Times New Roman" panose="02020603050405020304" pitchFamily="18" charset="0"/>
                <a:cs typeface="Times New Roman" panose="02020603050405020304" pitchFamily="18" charset="0"/>
              </a:rPr>
              <a:t>]</a:t>
            </a:r>
            <a:r>
              <a:rPr lang="en-GB" sz="1000" i="1" dirty="0">
                <a:solidFill>
                  <a:srgbClr val="C00000"/>
                </a:solidFill>
                <a:latin typeface="Times New Roman" panose="02020603050405020304" pitchFamily="18" charset="0"/>
                <a:cs typeface="Times New Roman" panose="02020603050405020304" pitchFamily="18" charset="0"/>
              </a:rPr>
              <a:t> </a:t>
            </a:r>
            <a:r>
              <a:rPr lang="en-GB" sz="1000" b="0" i="1" u="none" strike="noStrike" baseline="0" dirty="0">
                <a:solidFill>
                  <a:srgbClr val="C00000"/>
                </a:solidFill>
                <a:latin typeface="Times New Roman" panose="02020603050405020304" pitchFamily="18" charset="0"/>
                <a:cs typeface="Times New Roman" panose="02020603050405020304" pitchFamily="18" charset="0"/>
              </a:rPr>
              <a:t>PET”, arXiv:2205.0107]</a:t>
            </a:r>
            <a:endParaRPr lang="hr-HR" sz="1000" i="1" dirty="0">
              <a:solidFill>
                <a:srgbClr val="C0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463F6C2-28E2-6E4C-DCD6-F8B2558BF1F6}"/>
              </a:ext>
            </a:extLst>
          </p:cNvPr>
          <p:cNvPicPr>
            <a:picLocks noChangeAspect="1"/>
          </p:cNvPicPr>
          <p:nvPr/>
        </p:nvPicPr>
        <p:blipFill>
          <a:blip r:embed="rId4"/>
          <a:stretch>
            <a:fillRect/>
          </a:stretch>
        </p:blipFill>
        <p:spPr>
          <a:xfrm>
            <a:off x="6270481" y="3185863"/>
            <a:ext cx="1936704" cy="6530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294"/>
                                        </p:tgtEl>
                                        <p:attrNameLst>
                                          <p:attrName>style.visibility</p:attrName>
                                        </p:attrNameLst>
                                      </p:cBhvr>
                                      <p:to>
                                        <p:strVal val="visible"/>
                                      </p:to>
                                    </p:set>
                                    <p:animEffect transition="in" filter="barn(inVertical)">
                                      <p:cBhvr>
                                        <p:cTn id="11" dur="500"/>
                                        <p:tgtEl>
                                          <p:spTgt spid="294"/>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1999</TotalTime>
  <Words>2389</Words>
  <Application>Microsoft Office PowerPoint</Application>
  <PresentationFormat>Custom</PresentationFormat>
  <Paragraphs>284</Paragraphs>
  <Slides>20</Slides>
  <Notes>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20</vt:i4>
      </vt:variant>
    </vt:vector>
  </HeadingPairs>
  <TitlesOfParts>
    <vt:vector size="30" baseType="lpstr">
      <vt:lpstr>Arial</vt:lpstr>
      <vt:lpstr>Calibri</vt:lpstr>
      <vt:lpstr>Cambria Math</vt:lpstr>
      <vt:lpstr>Comfortaa</vt:lpstr>
      <vt:lpstr>Symbol</vt:lpstr>
      <vt:lpstr>Times New Roman</vt:lpstr>
      <vt:lpstr>Tw Cen MT</vt:lpstr>
      <vt:lpstr>Wingdings</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„q-ambiguity”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dc:description/>
  <cp:lastModifiedBy>Siddharth Parashari</cp:lastModifiedBy>
  <cp:revision>311</cp:revision>
  <dcterms:created xsi:type="dcterms:W3CDTF">2022-02-14T11:49:03Z</dcterms:created>
  <dcterms:modified xsi:type="dcterms:W3CDTF">2022-07-12T23:07:29Z</dcterms:modified>
  <dc:language>en-US</dc:language>
</cp:coreProperties>
</file>