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56" r:id="rId2"/>
  </p:sldMasterIdLst>
  <p:notesMasterIdLst>
    <p:notesMasterId r:id="rId33"/>
  </p:notesMasterIdLst>
  <p:sldIdLst>
    <p:sldId id="1863" r:id="rId3"/>
    <p:sldId id="1871" r:id="rId4"/>
    <p:sldId id="1872" r:id="rId5"/>
    <p:sldId id="1873" r:id="rId6"/>
    <p:sldId id="297" r:id="rId7"/>
    <p:sldId id="1879" r:id="rId8"/>
    <p:sldId id="1880" r:id="rId9"/>
    <p:sldId id="295" r:id="rId10"/>
    <p:sldId id="261" r:id="rId11"/>
    <p:sldId id="265" r:id="rId12"/>
    <p:sldId id="827" r:id="rId13"/>
    <p:sldId id="421" r:id="rId14"/>
    <p:sldId id="423" r:id="rId15"/>
    <p:sldId id="829" r:id="rId16"/>
    <p:sldId id="1881" r:id="rId17"/>
    <p:sldId id="812" r:id="rId18"/>
    <p:sldId id="1841" r:id="rId19"/>
    <p:sldId id="1853" r:id="rId20"/>
    <p:sldId id="1874" r:id="rId21"/>
    <p:sldId id="1877" r:id="rId22"/>
    <p:sldId id="1878" r:id="rId23"/>
    <p:sldId id="1846" r:id="rId24"/>
    <p:sldId id="1882" r:id="rId25"/>
    <p:sldId id="320" r:id="rId26"/>
    <p:sldId id="1864" r:id="rId27"/>
    <p:sldId id="1868" r:id="rId28"/>
    <p:sldId id="1870" r:id="rId29"/>
    <p:sldId id="379" r:id="rId30"/>
    <p:sldId id="380" r:id="rId31"/>
    <p:sldId id="1883" r:id="rId32"/>
  </p:sldIdLst>
  <p:sldSz cx="9144000" cy="5143500" type="screen16x9"/>
  <p:notesSz cx="6858000" cy="9144000"/>
  <p:defaultTextStyle>
    <a:defPPr>
      <a:defRPr lang="en-US"/>
    </a:defPPr>
    <a:lvl1pPr marL="0" algn="l" defTabSz="456254" rtl="0" eaLnBrk="1" latinLnBrk="0" hangingPunct="1">
      <a:defRPr sz="1800" kern="1200">
        <a:solidFill>
          <a:schemeClr val="tx1"/>
        </a:solidFill>
        <a:latin typeface="+mn-lt"/>
        <a:ea typeface="+mn-ea"/>
        <a:cs typeface="+mn-cs"/>
      </a:defRPr>
    </a:lvl1pPr>
    <a:lvl2pPr marL="456254" algn="l" defTabSz="456254" rtl="0" eaLnBrk="1" latinLnBrk="0" hangingPunct="1">
      <a:defRPr sz="1800" kern="1200">
        <a:solidFill>
          <a:schemeClr val="tx1"/>
        </a:solidFill>
        <a:latin typeface="+mn-lt"/>
        <a:ea typeface="+mn-ea"/>
        <a:cs typeface="+mn-cs"/>
      </a:defRPr>
    </a:lvl2pPr>
    <a:lvl3pPr marL="912623" algn="l" defTabSz="456254" rtl="0" eaLnBrk="1" latinLnBrk="0" hangingPunct="1">
      <a:defRPr sz="1800" kern="1200">
        <a:solidFill>
          <a:schemeClr val="tx1"/>
        </a:solidFill>
        <a:latin typeface="+mn-lt"/>
        <a:ea typeface="+mn-ea"/>
        <a:cs typeface="+mn-cs"/>
      </a:defRPr>
    </a:lvl3pPr>
    <a:lvl4pPr marL="1368914" algn="l" defTabSz="456254" rtl="0" eaLnBrk="1" latinLnBrk="0" hangingPunct="1">
      <a:defRPr sz="1800" kern="1200">
        <a:solidFill>
          <a:schemeClr val="tx1"/>
        </a:solidFill>
        <a:latin typeface="+mn-lt"/>
        <a:ea typeface="+mn-ea"/>
        <a:cs typeface="+mn-cs"/>
      </a:defRPr>
    </a:lvl4pPr>
    <a:lvl5pPr marL="1825244" algn="l" defTabSz="456254" rtl="0" eaLnBrk="1" latinLnBrk="0" hangingPunct="1">
      <a:defRPr sz="1800" kern="1200">
        <a:solidFill>
          <a:schemeClr val="tx1"/>
        </a:solidFill>
        <a:latin typeface="+mn-lt"/>
        <a:ea typeface="+mn-ea"/>
        <a:cs typeface="+mn-cs"/>
      </a:defRPr>
    </a:lvl5pPr>
    <a:lvl6pPr marL="2281497" algn="l" defTabSz="456254" rtl="0" eaLnBrk="1" latinLnBrk="0" hangingPunct="1">
      <a:defRPr sz="1800" kern="1200">
        <a:solidFill>
          <a:schemeClr val="tx1"/>
        </a:solidFill>
        <a:latin typeface="+mn-lt"/>
        <a:ea typeface="+mn-ea"/>
        <a:cs typeface="+mn-cs"/>
      </a:defRPr>
    </a:lvl6pPr>
    <a:lvl7pPr marL="2737751" algn="l" defTabSz="456254" rtl="0" eaLnBrk="1" latinLnBrk="0" hangingPunct="1">
      <a:defRPr sz="1800" kern="1200">
        <a:solidFill>
          <a:schemeClr val="tx1"/>
        </a:solidFill>
        <a:latin typeface="+mn-lt"/>
        <a:ea typeface="+mn-ea"/>
        <a:cs typeface="+mn-cs"/>
      </a:defRPr>
    </a:lvl7pPr>
    <a:lvl8pPr marL="3194085" algn="l" defTabSz="456254" rtl="0" eaLnBrk="1" latinLnBrk="0" hangingPunct="1">
      <a:defRPr sz="1800" kern="1200">
        <a:solidFill>
          <a:schemeClr val="tx1"/>
        </a:solidFill>
        <a:latin typeface="+mn-lt"/>
        <a:ea typeface="+mn-ea"/>
        <a:cs typeface="+mn-cs"/>
      </a:defRPr>
    </a:lvl8pPr>
    <a:lvl9pPr marL="3650397" algn="l" defTabSz="4562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20001"/>
    <a:srgbClr val="0014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049" autoAdjust="0"/>
    <p:restoredTop sz="86408"/>
  </p:normalViewPr>
  <p:slideViewPr>
    <p:cSldViewPr snapToGrid="0" snapToObjects="1">
      <p:cViewPr varScale="1">
        <p:scale>
          <a:sx n="135" d="100"/>
          <a:sy n="135" d="100"/>
        </p:scale>
        <p:origin x="608"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p:scale>
          <a:sx n="185" d="100"/>
          <a:sy n="185" d="100"/>
        </p:scale>
        <p:origin x="1768" y="-7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C7D22A-2B33-754D-8683-755FA0CBE7EA}" type="datetimeFigureOut">
              <a:rPr lang="en-US" smtClean="0"/>
              <a:t>7/8/22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C1D86E-7185-5641-9980-FAF250EEC79C}" type="slidenum">
              <a:rPr lang="en-US" smtClean="0"/>
              <a:t>‹#›</a:t>
            </a:fld>
            <a:endParaRPr lang="en-US"/>
          </a:p>
        </p:txBody>
      </p:sp>
    </p:spTree>
    <p:extLst>
      <p:ext uri="{BB962C8B-B14F-4D97-AF65-F5344CB8AC3E}">
        <p14:creationId xmlns:p14="http://schemas.microsoft.com/office/powerpoint/2010/main" val="4198346150"/>
      </p:ext>
    </p:extLst>
  </p:cSld>
  <p:clrMap bg1="lt1" tx1="dk1" bg2="lt2" tx2="dk2" accent1="accent1" accent2="accent2" accent3="accent3" accent4="accent4" accent5="accent5" accent6="accent6" hlink="hlink" folHlink="folHlink"/>
  <p:notesStyle>
    <a:lvl1pPr marL="0" algn="l" defTabSz="456254" rtl="0" eaLnBrk="1" latinLnBrk="0" hangingPunct="1">
      <a:defRPr sz="1200" kern="1200">
        <a:solidFill>
          <a:schemeClr val="tx1"/>
        </a:solidFill>
        <a:latin typeface="+mn-lt"/>
        <a:ea typeface="+mn-ea"/>
        <a:cs typeface="+mn-cs"/>
      </a:defRPr>
    </a:lvl1pPr>
    <a:lvl2pPr marL="456254" algn="l" defTabSz="456254" rtl="0" eaLnBrk="1" latinLnBrk="0" hangingPunct="1">
      <a:defRPr sz="1200" kern="1200">
        <a:solidFill>
          <a:schemeClr val="tx1"/>
        </a:solidFill>
        <a:latin typeface="+mn-lt"/>
        <a:ea typeface="+mn-ea"/>
        <a:cs typeface="+mn-cs"/>
      </a:defRPr>
    </a:lvl2pPr>
    <a:lvl3pPr marL="912623" algn="l" defTabSz="456254" rtl="0" eaLnBrk="1" latinLnBrk="0" hangingPunct="1">
      <a:defRPr sz="1200" kern="1200">
        <a:solidFill>
          <a:schemeClr val="tx1"/>
        </a:solidFill>
        <a:latin typeface="+mn-lt"/>
        <a:ea typeface="+mn-ea"/>
        <a:cs typeface="+mn-cs"/>
      </a:defRPr>
    </a:lvl3pPr>
    <a:lvl4pPr marL="1368914" algn="l" defTabSz="456254" rtl="0" eaLnBrk="1" latinLnBrk="0" hangingPunct="1">
      <a:defRPr sz="1200" kern="1200">
        <a:solidFill>
          <a:schemeClr val="tx1"/>
        </a:solidFill>
        <a:latin typeface="+mn-lt"/>
        <a:ea typeface="+mn-ea"/>
        <a:cs typeface="+mn-cs"/>
      </a:defRPr>
    </a:lvl4pPr>
    <a:lvl5pPr marL="1825244" algn="l" defTabSz="456254" rtl="0" eaLnBrk="1" latinLnBrk="0" hangingPunct="1">
      <a:defRPr sz="1200" kern="1200">
        <a:solidFill>
          <a:schemeClr val="tx1"/>
        </a:solidFill>
        <a:latin typeface="+mn-lt"/>
        <a:ea typeface="+mn-ea"/>
        <a:cs typeface="+mn-cs"/>
      </a:defRPr>
    </a:lvl5pPr>
    <a:lvl6pPr marL="2281497" algn="l" defTabSz="456254" rtl="0" eaLnBrk="1" latinLnBrk="0" hangingPunct="1">
      <a:defRPr sz="1200" kern="1200">
        <a:solidFill>
          <a:schemeClr val="tx1"/>
        </a:solidFill>
        <a:latin typeface="+mn-lt"/>
        <a:ea typeface="+mn-ea"/>
        <a:cs typeface="+mn-cs"/>
      </a:defRPr>
    </a:lvl6pPr>
    <a:lvl7pPr marL="2737751" algn="l" defTabSz="456254" rtl="0" eaLnBrk="1" latinLnBrk="0" hangingPunct="1">
      <a:defRPr sz="1200" kern="1200">
        <a:solidFill>
          <a:schemeClr val="tx1"/>
        </a:solidFill>
        <a:latin typeface="+mn-lt"/>
        <a:ea typeface="+mn-ea"/>
        <a:cs typeface="+mn-cs"/>
      </a:defRPr>
    </a:lvl7pPr>
    <a:lvl8pPr marL="3194085" algn="l" defTabSz="456254" rtl="0" eaLnBrk="1" latinLnBrk="0" hangingPunct="1">
      <a:defRPr sz="1200" kern="1200">
        <a:solidFill>
          <a:schemeClr val="tx1"/>
        </a:solidFill>
        <a:latin typeface="+mn-lt"/>
        <a:ea typeface="+mn-ea"/>
        <a:cs typeface="+mn-cs"/>
      </a:defRPr>
    </a:lvl8pPr>
    <a:lvl9pPr marL="3650397" algn="l" defTabSz="4562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75EED-7F7A-492B-8011-65A872AD1F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327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Delayed imaging on the </a:t>
            </a:r>
            <a:r>
              <a:rPr lang="en-US" dirty="0" err="1"/>
              <a:t>PennPET</a:t>
            </a:r>
            <a:r>
              <a:rPr lang="en-US" dirty="0"/>
              <a:t> Explorer in combination with superior image quality, may lead to better delineation of disease as shown here.  On the left we see images from a clinical scanner of a a patient with colon cancer demonstrating perihepatic disease.  On the right, we see images from the </a:t>
            </a:r>
            <a:r>
              <a:rPr lang="en-US" dirty="0" err="1"/>
              <a:t>PennPET</a:t>
            </a:r>
            <a:r>
              <a:rPr lang="en-US" dirty="0"/>
              <a:t> explorer taken hours after the clinical image. The Explorer images better demonstrate the extent of disease and also show a </a:t>
            </a:r>
            <a:r>
              <a:rPr lang="en-US" dirty="0" err="1"/>
              <a:t>diaphgragmatic</a:t>
            </a:r>
            <a:r>
              <a:rPr lang="en-US" dirty="0"/>
              <a:t> lymph node.  With trapping of FDG in diseased tissue and washout from normal tissues, such as the liver, disease contrast increases and become more conspicuous.  High sensitivity and possible delayed imaging could be utilized for several clinical applications.  </a:t>
            </a:r>
          </a:p>
          <a:p>
            <a:endParaRPr lang="en-US" dirty="0"/>
          </a:p>
          <a:p>
            <a:r>
              <a:rPr lang="en-US" dirty="0"/>
              <a:t>Other:</a:t>
            </a:r>
          </a:p>
          <a:p>
            <a:r>
              <a:rPr lang="en-US" dirty="0"/>
              <a:t>A patient with metastatic colon cancer was scanned twice on the </a:t>
            </a:r>
            <a:r>
              <a:rPr lang="en-US" dirty="0" err="1"/>
              <a:t>PennPET</a:t>
            </a:r>
            <a:r>
              <a:rPr lang="en-US" dirty="0"/>
              <a:t> with 18F-FDG, before (subject 5) and after treatment (subject 10) (Fig. 5). On both </a:t>
            </a:r>
            <a:r>
              <a:rPr lang="en-US" dirty="0" err="1"/>
              <a:t>PennPET</a:t>
            </a:r>
            <a:r>
              <a:rPr lang="en-US" dirty="0"/>
              <a:t> scans, perihepatic disease is more conspicuous than on the SOC PET scan, in part because of clearance of 18F-FDG from the </a:t>
            </a:r>
            <a:r>
              <a:rPr lang="en-US" dirty="0" err="1"/>
              <a:t>nondiseased</a:t>
            </a:r>
            <a:endParaRPr lang="en-US" dirty="0"/>
          </a:p>
          <a:p>
            <a:endParaRPr lang="en-US" dirty="0"/>
          </a:p>
          <a:p>
            <a:r>
              <a:rPr lang="en-US" dirty="0"/>
              <a:t>15 minute clinical scan versus a 10 minute </a:t>
            </a:r>
            <a:r>
              <a:rPr lang="en-US" dirty="0" err="1"/>
              <a:t>PennPET</a:t>
            </a:r>
            <a:r>
              <a:rPr lang="en-US" dirty="0"/>
              <a:t> scan.</a:t>
            </a:r>
          </a:p>
        </p:txBody>
      </p:sp>
      <p:sp>
        <p:nvSpPr>
          <p:cNvPr id="4" name="Slide Number Placeholder 3"/>
          <p:cNvSpPr>
            <a:spLocks noGrp="1"/>
          </p:cNvSpPr>
          <p:nvPr>
            <p:ph type="sldNum" sz="quarter" idx="5"/>
          </p:nvPr>
        </p:nvSpPr>
        <p:spPr/>
        <p:txBody>
          <a:bodyPr/>
          <a:lstStyle/>
          <a:p>
            <a:fld id="{34598F9C-3AC7-654F-9571-2D71D308A8F6}" type="slidenum">
              <a:rPr lang="en-US" smtClean="0"/>
              <a:t>10</a:t>
            </a:fld>
            <a:endParaRPr lang="en-US"/>
          </a:p>
        </p:txBody>
      </p:sp>
    </p:spTree>
    <p:extLst>
      <p:ext uri="{BB962C8B-B14F-4D97-AF65-F5344CB8AC3E}">
        <p14:creationId xmlns:p14="http://schemas.microsoft.com/office/powerpoint/2010/main" val="583244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7A00573A-823E-9F65-EE39-8E7FF9A5CE5B}"/>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79E47D59-26C9-D9FA-E96C-39765160F2A2}"/>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228600" indent="-228600" eaLnBrk="1">
              <a:lnSpc>
                <a:spcPct val="93000"/>
              </a:lnSpc>
              <a:spcBef>
                <a:spcPct val="0"/>
              </a:spcBef>
              <a:buSzPct val="45000"/>
              <a:buFont typeface="Wingdings" pitchFamily="2" charset="2"/>
              <a:buAutoNum type="alphaUcParenBoth"/>
              <a:tabLst>
                <a:tab pos="723900" algn="l"/>
                <a:tab pos="1447800" algn="l"/>
                <a:tab pos="2171700" algn="l"/>
                <a:tab pos="2895600" algn="l"/>
                <a:tab pos="3619500" algn="l"/>
                <a:tab pos="4343400" algn="l"/>
                <a:tab pos="5067300" algn="l"/>
              </a:tabLst>
            </a:pPr>
            <a:r>
              <a:rPr lang="en-GB" altLang="en-US" baseline="33000" dirty="0">
                <a:latin typeface="Arial" panose="020B0604020202020204" pitchFamily="34" charset="0"/>
                <a:ea typeface="msgothic" charset="0"/>
                <a:cs typeface="msgothic" charset="0"/>
              </a:rPr>
              <a:t>18</a:t>
            </a:r>
            <a:r>
              <a:rPr lang="en-GB" altLang="en-US" dirty="0">
                <a:latin typeface="Arial" panose="020B0604020202020204" pitchFamily="34" charset="0"/>
                <a:ea typeface="msgothic" charset="0"/>
                <a:cs typeface="msgothic" charset="0"/>
              </a:rPr>
              <a:t>F-FDG PET coronal images of subject 3 acquired at 4 time points after injection. First time point is 3-min scan; other time points are as noted in Table 1. (B) Time–activity curves for brain, myocardium, and rib fracture from same subject. Plotted points are at mid time of each scan.</a:t>
            </a:r>
          </a:p>
          <a:p>
            <a:pPr marL="228600" indent="-228600" eaLnBrk="1">
              <a:lnSpc>
                <a:spcPct val="93000"/>
              </a:lnSpc>
              <a:spcBef>
                <a:spcPct val="0"/>
              </a:spcBef>
              <a:buSzPct val="45000"/>
              <a:buFont typeface="Wingdings" pitchFamily="2" charset="2"/>
              <a:buAutoNum type="alphaUcParenBoth"/>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228600" indent="-228600">
              <a:lnSpc>
                <a:spcPct val="93000"/>
              </a:lnSpc>
              <a:spcBef>
                <a:spcPct val="0"/>
              </a:spcBef>
              <a:buSzPct val="45000"/>
              <a:buFont typeface="Wingdings" pitchFamily="2" charset="2"/>
              <a:buAutoNum type="alphaUcParenBoth"/>
              <a:tabLst>
                <a:tab pos="723900" algn="l"/>
                <a:tab pos="1447800" algn="l"/>
                <a:tab pos="2171700" algn="l"/>
                <a:tab pos="2895600" algn="l"/>
                <a:tab pos="3619500" algn="l"/>
                <a:tab pos="4343400" algn="l"/>
                <a:tab pos="5067300" algn="l"/>
              </a:tabLst>
            </a:pPr>
            <a:r>
              <a:rPr lang="en-US" dirty="0"/>
              <a:t> the activity in the brain decreases over time implying that k4 is non-zero and that G6Pase is activated to break down FDG-6P, whereas activity in the myocardium decreases more slowly over time implying that k4 is near zero and that G6Pase is not active in the myocardium. In other words, this shows that the extent to which G6P is in the brain, but not the myocardium.</a:t>
            </a:r>
            <a:endParaRPr lang="en-GB" altLang="en-US" dirty="0">
              <a:latin typeface="Arial" panose="020B0604020202020204" pitchFamily="34" charset="0"/>
              <a:ea typeface="msgothic" charset="0"/>
              <a:cs typeface="ms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solidFill>
                  <a:srgbClr val="980000"/>
                </a:solidFill>
              </a:rPr>
              <a:t>Details on this tracer?</a:t>
            </a:r>
          </a:p>
          <a:p>
            <a:pPr marL="171450" indent="-171450">
              <a:buFontTx/>
              <a:buChar char="-"/>
            </a:pPr>
            <a:r>
              <a:rPr lang="en-US" dirty="0"/>
              <a:t>There is increased washout from the blood over time, allowing for increased sensitivity to detect infection.</a:t>
            </a:r>
          </a:p>
          <a:p>
            <a:pPr marL="171450" indent="-171450">
              <a:buFontTx/>
              <a:buChar char="-"/>
            </a:pPr>
            <a:r>
              <a:rPr lang="en-US" dirty="0"/>
              <a:t>In this patient, there was, in fact, no infection, but the excellent image quality, even 2 hours post-injection, allowed for greater confidence in that decision.</a:t>
            </a:r>
          </a:p>
          <a:p>
            <a:pPr marL="171450" indent="-171450">
              <a:buFontTx/>
              <a:buChar char="-"/>
            </a:pPr>
            <a:endParaRPr lang="en-US" dirty="0"/>
          </a:p>
          <a:p>
            <a:pPr marL="171450" indent="-171450">
              <a:buFontTx/>
              <a:buChar char="-"/>
            </a:pPr>
            <a:r>
              <a:rPr lang="en-US" sz="1200" b="0" i="0" kern="1200" dirty="0">
                <a:solidFill>
                  <a:schemeClr val="tx1"/>
                </a:solidFill>
                <a:effectLst/>
                <a:latin typeface="+mn-lt"/>
                <a:ea typeface="+mn-ea"/>
                <a:cs typeface="+mn-cs"/>
              </a:rPr>
              <a:t>About the C11 study, we did a funky protocol, 0-8 min in bed 1 (as shown in image), then 9-61 min in bed 2 to get the legs, then 62-95 min back to bed 1. So, for the slide just say 1 bed…unless you really want to show the legs.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75EED-7F7A-492B-8011-65A872AD1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56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 </a:t>
            </a:r>
            <a:r>
              <a:rPr lang="en-US" sz="1200" kern="1200" dirty="0">
                <a:solidFill>
                  <a:schemeClr val="tx1"/>
                </a:solidFill>
                <a:effectLst/>
                <a:latin typeface="+mn-lt"/>
                <a:ea typeface="+mn-ea"/>
                <a:cs typeface="+mn-cs"/>
              </a:rPr>
              <a:t>CD8 PET imaging on the PennPET Explorer, demonstrating the benefit of imaging isotopes with low positron faction and low dose. The patient was injected with 1 mCi of </a:t>
            </a:r>
            <a:r>
              <a:rPr lang="en-US" sz="1200" b="1" kern="1200" baseline="30000" dirty="0">
                <a:solidFill>
                  <a:schemeClr val="tx1"/>
                </a:solidFill>
                <a:effectLst/>
                <a:latin typeface="+mn-lt"/>
                <a:ea typeface="+mn-ea"/>
                <a:cs typeface="+mn-cs"/>
              </a:rPr>
              <a:t>89</a:t>
            </a:r>
            <a:r>
              <a:rPr lang="en-US" sz="1200" kern="1200" dirty="0">
                <a:solidFill>
                  <a:schemeClr val="tx1"/>
                </a:solidFill>
                <a:effectLst/>
                <a:latin typeface="+mn-lt"/>
                <a:ea typeface="+mn-ea"/>
                <a:cs typeface="+mn-cs"/>
              </a:rPr>
              <a:t>Zr-Df-IAB22M2C, and scanned 24 hours </a:t>
            </a:r>
            <a:r>
              <a:rPr lang="en-US" sz="1200" kern="1200" dirty="0" err="1">
                <a:solidFill>
                  <a:schemeClr val="tx1"/>
                </a:solidFill>
                <a:effectLst/>
                <a:latin typeface="+mn-lt"/>
                <a:ea typeface="+mn-ea"/>
                <a:cs typeface="+mn-cs"/>
              </a:rPr>
              <a:t>p.i.</a:t>
            </a:r>
            <a:r>
              <a:rPr lang="en-US" sz="1200" kern="1200" dirty="0">
                <a:solidFill>
                  <a:schemeClr val="tx1"/>
                </a:solidFill>
                <a:effectLst/>
                <a:latin typeface="+mn-lt"/>
                <a:ea typeface="+mn-ea"/>
                <a:cs typeface="+mn-cs"/>
              </a:rPr>
              <a:t> The images were acquired with two bed positions, for a total acquisition time of 60 min. The patient has inclusion-body myositis, an inflammatory myopathy with CD8 T-cell infiltration of the muscles. A whole-body MIP image shows the normal biodistribution of the CD8 probe in the spleen, liver, and bone marrow, and the normal lymph nodes in the neck / axilla on this scan. There is increased uptake in all of the extremity musculature, as expected, most notably in the calf muscles. We acknowledge </a:t>
            </a:r>
            <a:r>
              <a:rPr lang="en-US" sz="1200" kern="1200" dirty="0" err="1">
                <a:solidFill>
                  <a:schemeClr val="tx1"/>
                </a:solidFill>
                <a:effectLst/>
                <a:latin typeface="+mn-lt"/>
                <a:ea typeface="+mn-ea"/>
                <a:cs typeface="+mn-cs"/>
              </a:rPr>
              <a:t>ImaginAb</a:t>
            </a:r>
            <a:r>
              <a:rPr lang="en-US" sz="1200" kern="1200" dirty="0">
                <a:solidFill>
                  <a:schemeClr val="tx1"/>
                </a:solidFill>
                <a:effectLst/>
                <a:latin typeface="+mn-lt"/>
                <a:ea typeface="+mn-ea"/>
                <a:cs typeface="+mn-cs"/>
              </a:rPr>
              <a:t> for the development of </a:t>
            </a:r>
            <a:r>
              <a:rPr lang="en-US" sz="1200" b="1" kern="1200" baseline="30000" dirty="0">
                <a:solidFill>
                  <a:schemeClr val="tx1"/>
                </a:solidFill>
                <a:effectLst/>
                <a:latin typeface="+mn-lt"/>
                <a:ea typeface="+mn-ea"/>
                <a:cs typeface="+mn-cs"/>
              </a:rPr>
              <a:t>89</a:t>
            </a:r>
            <a:r>
              <a:rPr lang="en-US" sz="1200" kern="1200" dirty="0">
                <a:solidFill>
                  <a:schemeClr val="tx1"/>
                </a:solidFill>
                <a:effectLst/>
                <a:latin typeface="+mn-lt"/>
                <a:ea typeface="+mn-ea"/>
                <a:cs typeface="+mn-cs"/>
              </a:rPr>
              <a:t>Zr-Df-IAB22M2C, an anti-CD8 </a:t>
            </a:r>
            <a:r>
              <a:rPr lang="en-US" sz="1200" kern="1200" dirty="0" err="1">
                <a:solidFill>
                  <a:schemeClr val="tx1"/>
                </a:solidFill>
                <a:effectLst/>
                <a:latin typeface="+mn-lt"/>
                <a:ea typeface="+mn-ea"/>
                <a:cs typeface="+mn-cs"/>
              </a:rPr>
              <a:t>minibody</a:t>
            </a:r>
            <a:r>
              <a:rPr lang="en-US" sz="1200" kern="1200" dirty="0">
                <a:solidFill>
                  <a:schemeClr val="tx1"/>
                </a:solidFill>
                <a:effectLst/>
                <a:latin typeface="+mn-lt"/>
                <a:ea typeface="+mn-ea"/>
                <a:cs typeface="+mn-cs"/>
              </a:rPr>
              <a:t>.</a:t>
            </a:r>
          </a:p>
          <a:p>
            <a:endParaRPr lang="en-US" dirty="0"/>
          </a:p>
          <a:p>
            <a:r>
              <a:rPr lang="en-US" dirty="0"/>
              <a:t>Uptake time</a:t>
            </a:r>
            <a:r>
              <a:rPr lang="en-US" baseline="0" dirty="0"/>
              <a:t> of 22 </a:t>
            </a:r>
            <a:r>
              <a:rPr lang="en-US" baseline="0" dirty="0" err="1"/>
              <a:t>hrs</a:t>
            </a:r>
            <a:r>
              <a:rPr lang="en-US" baseline="0" dirty="0"/>
              <a:t> on explorer, 23 h 40 min on ingenuity</a:t>
            </a:r>
          </a:p>
          <a:p>
            <a:endParaRPr lang="en-US" baseline="0" dirty="0"/>
          </a:p>
          <a:p>
            <a:r>
              <a:rPr lang="en-US" baseline="0" dirty="0"/>
              <a:t>0.66 of </a:t>
            </a:r>
            <a:r>
              <a:rPr lang="en-US" baseline="0" dirty="0" err="1"/>
              <a:t>Zr</a:t>
            </a:r>
            <a:r>
              <a:rPr lang="en-US" baseline="0" dirty="0"/>
              <a:t> injected</a:t>
            </a:r>
            <a:endParaRPr lang="en-US" dirty="0"/>
          </a:p>
        </p:txBody>
      </p:sp>
      <p:sp>
        <p:nvSpPr>
          <p:cNvPr id="4" name="Slide Number Placeholder 3"/>
          <p:cNvSpPr>
            <a:spLocks noGrp="1"/>
          </p:cNvSpPr>
          <p:nvPr>
            <p:ph type="sldNum" sz="quarter" idx="5"/>
          </p:nvPr>
        </p:nvSpPr>
        <p:spPr/>
        <p:txBody>
          <a:bodyPr/>
          <a:lstStyle/>
          <a:p>
            <a:fld id="{8CBBF0B5-2CDD-6D46-B0CD-E5E1CEEAF535}" type="slidenum">
              <a:rPr lang="en-US" smtClean="0"/>
              <a:t>13</a:t>
            </a:fld>
            <a:endParaRPr lang="en-US"/>
          </a:p>
        </p:txBody>
      </p:sp>
    </p:spTree>
    <p:extLst>
      <p:ext uri="{BB962C8B-B14F-4D97-AF65-F5344CB8AC3E}">
        <p14:creationId xmlns:p14="http://schemas.microsoft.com/office/powerpoint/2010/main" val="144613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C1D86E-7185-5641-9980-FAF250EEC79C}" type="slidenum">
              <a:rPr lang="en-US" smtClean="0"/>
              <a:t>14</a:t>
            </a:fld>
            <a:endParaRPr lang="en-US"/>
          </a:p>
        </p:txBody>
      </p:sp>
    </p:spTree>
    <p:extLst>
      <p:ext uri="{BB962C8B-B14F-4D97-AF65-F5344CB8AC3E}">
        <p14:creationId xmlns:p14="http://schemas.microsoft.com/office/powerpoint/2010/main" val="99732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Points:</a:t>
            </a:r>
          </a:p>
          <a:p>
            <a:pPr marL="171450" indent="-171450">
              <a:buFontTx/>
              <a:buChar char="-"/>
            </a:pPr>
            <a:r>
              <a:rPr lang="en-US" dirty="0"/>
              <a:t>The volume of distribution of F-</a:t>
            </a:r>
            <a:r>
              <a:rPr lang="en-US" dirty="0" err="1"/>
              <a:t>gln</a:t>
            </a:r>
            <a:r>
              <a:rPr lang="en-US" dirty="0"/>
              <a:t> as a measure of glutamine pool size, and an indirect measure of glutamine metabolism, is the kinetic parameter of interest for F-Gln.  Based on these simulations, we determined we could accurately calculate the volume of distribution with a dose as low as 1.0 </a:t>
            </a:r>
            <a:r>
              <a:rPr lang="en-US" dirty="0" err="1"/>
              <a:t>mCi</a:t>
            </a:r>
            <a:r>
              <a:rPr lang="en-US" dirty="0"/>
              <a:t> in 30 minutes.</a:t>
            </a:r>
          </a:p>
          <a:p>
            <a:pPr marL="171450" indent="-171450">
              <a:buFontTx/>
              <a:buChar char="-"/>
            </a:pPr>
            <a:r>
              <a:rPr lang="en-US" dirty="0"/>
              <a:t>This led to the protocol on the right, where after 30 minutes of F-Gln imaging, we inject FDG 10 </a:t>
            </a:r>
            <a:r>
              <a:rPr lang="en-US" dirty="0" err="1"/>
              <a:t>mCi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BF0B5-2CDD-6D46-B0CD-E5E1CEEAF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96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Points:</a:t>
            </a:r>
          </a:p>
          <a:p>
            <a:pPr marL="171450" indent="-171450">
              <a:buFontTx/>
              <a:buChar char="-"/>
            </a:pPr>
            <a:r>
              <a:rPr lang="en-US" dirty="0"/>
              <a:t>The volume of distribution of F-</a:t>
            </a:r>
            <a:r>
              <a:rPr lang="en-US" dirty="0" err="1"/>
              <a:t>gln</a:t>
            </a:r>
            <a:r>
              <a:rPr lang="en-US" dirty="0"/>
              <a:t> as a measure of glutamine pool size, and an indirect measure of glutamine metabolism, is the kinetic parameter of interest for F-Gln.  Based on these simulations, we determined we could accurately calculate the volume of distribution with a dose as low as 1.0 </a:t>
            </a:r>
            <a:r>
              <a:rPr lang="en-US" dirty="0" err="1"/>
              <a:t>mCi</a:t>
            </a:r>
            <a:r>
              <a:rPr lang="en-US" dirty="0"/>
              <a:t> in 30 minutes.</a:t>
            </a:r>
          </a:p>
          <a:p>
            <a:pPr marL="171450" indent="-171450">
              <a:buFontTx/>
              <a:buChar char="-"/>
            </a:pPr>
            <a:r>
              <a:rPr lang="en-US" dirty="0"/>
              <a:t>This led to the protocol on the right, where after 30 minutes of F-Gln imaging, we inject FDG 10 </a:t>
            </a:r>
            <a:r>
              <a:rPr lang="en-US" dirty="0" err="1"/>
              <a:t>mCi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BF0B5-2CDD-6D46-B0CD-E5E1CEEAF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221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803556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895539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62941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847121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962192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4290034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68067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76383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Same patient first scanned on </a:t>
            </a:r>
            <a:r>
              <a:rPr lang="en-US" sz="1200" kern="1200" dirty="0" err="1">
                <a:solidFill>
                  <a:schemeClr val="tx1"/>
                </a:solidFill>
                <a:effectLst/>
                <a:latin typeface="+mn-lt"/>
                <a:ea typeface="+mn-ea"/>
                <a:cs typeface="+mn-cs"/>
              </a:rPr>
              <a:t>mCT</a:t>
            </a:r>
            <a:r>
              <a:rPr lang="en-US" sz="1200" kern="1200" dirty="0">
                <a:solidFill>
                  <a:schemeClr val="tx1"/>
                </a:solidFill>
                <a:effectLst/>
                <a:latin typeface="+mn-lt"/>
                <a:ea typeface="+mn-ea"/>
                <a:cs typeface="+mn-cs"/>
              </a:rPr>
              <a:t> (12.4 </a:t>
            </a:r>
            <a:r>
              <a:rPr lang="en-US" sz="1200" kern="1200" dirty="0" err="1">
                <a:solidFill>
                  <a:schemeClr val="tx1"/>
                </a:solidFill>
                <a:effectLst/>
                <a:latin typeface="+mn-lt"/>
                <a:ea typeface="+mn-ea"/>
                <a:cs typeface="+mn-cs"/>
              </a:rPr>
              <a:t>mCi</a:t>
            </a:r>
            <a:r>
              <a:rPr lang="en-US" sz="1200" kern="1200" dirty="0">
                <a:solidFill>
                  <a:schemeClr val="tx1"/>
                </a:solidFill>
                <a:effectLst/>
                <a:latin typeface="+mn-lt"/>
                <a:ea typeface="+mn-ea"/>
                <a:cs typeface="+mn-cs"/>
              </a:rPr>
              <a:t>, uptake: 51 min, CBM, scan duration: 616 s) and 6 months post-treatment scanned on the Vision (15.0 </a:t>
            </a:r>
            <a:r>
              <a:rPr lang="en-US" sz="1200" kern="1200" dirty="0" err="1">
                <a:solidFill>
                  <a:schemeClr val="tx1"/>
                </a:solidFill>
                <a:effectLst/>
                <a:latin typeface="+mn-lt"/>
                <a:ea typeface="+mn-ea"/>
                <a:cs typeface="+mn-cs"/>
              </a:rPr>
              <a:t>mCi</a:t>
            </a:r>
            <a:r>
              <a:rPr lang="en-US" sz="1200" kern="1200" dirty="0">
                <a:solidFill>
                  <a:schemeClr val="tx1"/>
                </a:solidFill>
                <a:effectLst/>
                <a:latin typeface="+mn-lt"/>
                <a:ea typeface="+mn-ea"/>
                <a:cs typeface="+mn-cs"/>
              </a:rPr>
              <a:t>, uptake 66 min, CBM, scan duration: 426 s) showing disease progression.</a:t>
            </a:r>
          </a:p>
          <a:p>
            <a:pPr lvl="0"/>
            <a:r>
              <a:rPr lang="en-US" sz="1200" kern="1200" dirty="0">
                <a:solidFill>
                  <a:schemeClr val="tx1"/>
                </a:solidFill>
                <a:effectLst/>
                <a:latin typeface="+mn-lt"/>
                <a:ea typeface="+mn-ea"/>
                <a:cs typeface="+mn-cs"/>
              </a:rPr>
              <a:t>Both used a 5 mm Gaussian post-reconstruction filter.</a:t>
            </a:r>
          </a:p>
          <a:p>
            <a:r>
              <a:rPr lang="en-US" sz="1200" kern="1200" dirty="0">
                <a:solidFill>
                  <a:schemeClr val="tx1"/>
                </a:solidFill>
                <a:effectLst/>
                <a:latin typeface="+mn-lt"/>
                <a:ea typeface="+mn-ea"/>
                <a:cs typeface="+mn-cs"/>
              </a:rPr>
              <a:t>Despite a shorter imaging time, reduced noise and sharper rib definition in the Vision image visible due to improved physical performance.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800928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C1D86E-7185-5641-9980-FAF250EEC79C}" type="slidenum">
              <a:rPr lang="en-US" smtClean="0"/>
              <a:t>25</a:t>
            </a:fld>
            <a:endParaRPr lang="en-US"/>
          </a:p>
        </p:txBody>
      </p:sp>
    </p:spTree>
    <p:extLst>
      <p:ext uri="{BB962C8B-B14F-4D97-AF65-F5344CB8AC3E}">
        <p14:creationId xmlns:p14="http://schemas.microsoft.com/office/powerpoint/2010/main" val="1567973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C1D86E-7185-5641-9980-FAF250EEC79C}" type="slidenum">
              <a:rPr lang="en-US" smtClean="0"/>
              <a:t>26</a:t>
            </a:fld>
            <a:endParaRPr lang="en-US"/>
          </a:p>
        </p:txBody>
      </p:sp>
    </p:spTree>
    <p:extLst>
      <p:ext uri="{BB962C8B-B14F-4D97-AF65-F5344CB8AC3E}">
        <p14:creationId xmlns:p14="http://schemas.microsoft.com/office/powerpoint/2010/main" val="1773204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80005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to address the issue, we put two 70-cm phantoms back-to-back to form a 140-cm phantom, which better represents the activity distribution in human study (which</a:t>
            </a:r>
            <a:r>
              <a:rPr lang="en-US" b="0" dirty="0"/>
              <a:t> is</a:t>
            </a:r>
            <a:r>
              <a:rPr lang="en-US" b="0" dirty="0">
                <a:solidFill>
                  <a:srgbClr val="FF0000"/>
                </a:solidFill>
              </a:rPr>
              <a:t> a more realistic representation for human study).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F0000"/>
                </a:solidFill>
              </a:rPr>
              <a:t>We can see that the trues rate is higher with the longer phantom due to increased number of 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F0000"/>
                </a:solidFill>
              </a:rPr>
              <a:t>The random fraction is higher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F0000"/>
                </a:solidFill>
              </a:rPr>
              <a:t>NEC rates is similar at lower activity but becomes lower with the longer phantom due to increased random fraction.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F0000"/>
                </a:solidFill>
              </a:rPr>
              <a:t>Nevertheless, NEC rates is ~ 1 </a:t>
            </a:r>
            <a:r>
              <a:rPr lang="en-US" b="0" dirty="0" err="1">
                <a:solidFill>
                  <a:srgbClr val="FF0000"/>
                </a:solidFill>
              </a:rPr>
              <a:t>Mcps</a:t>
            </a:r>
            <a:r>
              <a:rPr lang="en-US" b="0" dirty="0">
                <a:solidFill>
                  <a:srgbClr val="FF0000"/>
                </a:solidFill>
              </a:rPr>
              <a:t> at 5 </a:t>
            </a:r>
            <a:r>
              <a:rPr lang="en-US" b="0" dirty="0" err="1">
                <a:solidFill>
                  <a:srgbClr val="FF0000"/>
                </a:solidFill>
              </a:rPr>
              <a:t>kBq</a:t>
            </a:r>
            <a:r>
              <a:rPr lang="en-US" b="0" dirty="0">
                <a:solidFill>
                  <a:srgbClr val="FF0000"/>
                </a:solidFill>
              </a:rPr>
              <a:t>/cc with both phantoms, indicating high count rates for human studies.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solidFill>
                  <a:srgbClr val="FF0000"/>
                </a:solidFill>
              </a:rPr>
              <a:t>---</a:t>
            </a:r>
            <a:endParaRPr lang="en-US" b="0" dirty="0"/>
          </a:p>
          <a:p>
            <a:pPr marL="285750" indent="-285750">
              <a:buFont typeface="Arial" panose="020B0604020202020204" pitchFamily="34" charset="0"/>
              <a:buChar char="•"/>
            </a:pPr>
            <a:r>
              <a:rPr lang="en-US" dirty="0"/>
              <a:t>NECR with 140-cm phantom peaks at </a:t>
            </a:r>
            <a:r>
              <a:rPr lang="en-US" i="1" dirty="0"/>
              <a:t>25 </a:t>
            </a:r>
            <a:r>
              <a:rPr lang="en-US" i="1" dirty="0" err="1"/>
              <a:t>kBq</a:t>
            </a:r>
            <a:r>
              <a:rPr lang="en-US" i="1" dirty="0"/>
              <a:t>/cc   </a:t>
            </a:r>
          </a:p>
          <a:p>
            <a:pPr marL="285750" indent="-285750">
              <a:buFont typeface="Arial" panose="020B0604020202020204" pitchFamily="34" charset="0"/>
              <a:buChar char="•"/>
            </a:pPr>
            <a:r>
              <a:rPr lang="en-US" dirty="0"/>
              <a:t>Trues cross randoms at </a:t>
            </a:r>
            <a:r>
              <a:rPr lang="en-US" i="1" dirty="0"/>
              <a:t>3.6 </a:t>
            </a:r>
            <a:r>
              <a:rPr lang="en-US" i="1" dirty="0" err="1"/>
              <a:t>kBq</a:t>
            </a:r>
            <a:r>
              <a:rPr lang="en-US" i="1" dirty="0"/>
              <a:t>/cc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NEC rates </a:t>
            </a:r>
            <a:r>
              <a:rPr lang="en-US" i="1" dirty="0"/>
              <a:t>~1 </a:t>
            </a:r>
            <a:r>
              <a:rPr lang="en-US" i="1" dirty="0" err="1"/>
              <a:t>Mcps</a:t>
            </a:r>
            <a:r>
              <a:rPr lang="en-US" i="1" dirty="0"/>
              <a:t> </a:t>
            </a:r>
            <a:r>
              <a:rPr lang="en-US" dirty="0"/>
              <a:t>and trues rate </a:t>
            </a:r>
            <a:r>
              <a:rPr lang="en-US" i="1" dirty="0"/>
              <a:t>~2.6 </a:t>
            </a:r>
            <a:r>
              <a:rPr lang="en-US" i="1" dirty="0" err="1"/>
              <a:t>Mcps</a:t>
            </a:r>
            <a:r>
              <a:rPr lang="en-US" i="1" dirty="0"/>
              <a:t> </a:t>
            </a:r>
            <a:r>
              <a:rPr lang="en-US" dirty="0"/>
              <a:t>at 5 </a:t>
            </a:r>
            <a:r>
              <a:rPr lang="en-US" dirty="0" err="1"/>
              <a:t>kBq</a:t>
            </a:r>
            <a:r>
              <a:rPr lang="en-US" dirty="0"/>
              <a:t>/cc with 140-cm phantom</a:t>
            </a:r>
            <a:endParaRPr lang="en-US" i="1" dirty="0"/>
          </a:p>
          <a:p>
            <a:pPr marL="285750" indent="-285750">
              <a:buFont typeface="Arial" panose="020B0604020202020204" pitchFamily="34" charset="0"/>
              <a:buChar char="•"/>
            </a:pPr>
            <a:r>
              <a:rPr lang="en-US" dirty="0">
                <a:solidFill>
                  <a:srgbClr val="FF0000"/>
                </a:solidFill>
              </a:rPr>
              <a:t>Higher random fraction than 70-cm phantom</a:t>
            </a:r>
          </a:p>
          <a:p>
            <a:pPr marL="285750" indent="-285750">
              <a:buFont typeface="Arial" panose="020B0604020202020204" pitchFamily="34" charset="0"/>
              <a:buChar char="•"/>
            </a:pPr>
            <a:endParaRPr lang="en-US" dirty="0">
              <a:solidFill>
                <a:srgbClr val="FF0000"/>
              </a:solidFill>
            </a:endParaRPr>
          </a:p>
          <a:p>
            <a:pPr marL="0" indent="0">
              <a:buFont typeface="Arial" panose="020B0604020202020204" pitchFamily="34" charset="0"/>
              <a:buNone/>
            </a:pPr>
            <a:r>
              <a:rPr lang="en-US" dirty="0">
                <a:solidFill>
                  <a:srgbClr val="FF0000"/>
                </a:solidFill>
              </a:rPr>
              <a:t>Scatter fraction doesn’t change. The main change in the NECR with the longer phantom is due to the change of random fraction. </a:t>
            </a:r>
          </a:p>
        </p:txBody>
      </p:sp>
      <p:sp>
        <p:nvSpPr>
          <p:cNvPr id="4" name="Slide Number Placeholder 3"/>
          <p:cNvSpPr>
            <a:spLocks noGrp="1"/>
          </p:cNvSpPr>
          <p:nvPr>
            <p:ph type="sldNum" sz="quarter" idx="5"/>
          </p:nvPr>
        </p:nvSpPr>
        <p:spPr/>
        <p:txBody>
          <a:bodyPr/>
          <a:lstStyle/>
          <a:p>
            <a:fld id="{0EA10F2B-E27E-B040-B522-5975896968DF}" type="slidenum">
              <a:rPr lang="en-US" smtClean="0"/>
              <a:t>28</a:t>
            </a:fld>
            <a:endParaRPr lang="en-US"/>
          </a:p>
        </p:txBody>
      </p:sp>
    </p:spTree>
    <p:extLst>
      <p:ext uri="{BB962C8B-B14F-4D97-AF65-F5344CB8AC3E}">
        <p14:creationId xmlns:p14="http://schemas.microsoft.com/office/powerpoint/2010/main" val="3223520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using the 140-cm phantom, we compare the system performance with and without axial gaps. </a:t>
            </a:r>
          </a:p>
          <a:p>
            <a:pPr marL="171450" indent="-171450">
              <a:buFont typeface="Arial" panose="020B0604020202020204" pitchFamily="34" charset="0"/>
              <a:buChar char="•"/>
            </a:pPr>
            <a:r>
              <a:rPr lang="en-US" dirty="0"/>
              <a:t>Both the trues and the NEC rates increased by 1.8x without the axial gaps. This agrees well with the 1.8x increase in measured sensitivity. </a:t>
            </a:r>
          </a:p>
          <a:p>
            <a:pPr marL="171450" indent="-171450">
              <a:buFont typeface="Arial" panose="020B0604020202020204" pitchFamily="34" charset="0"/>
              <a:buChar char="•"/>
            </a:pPr>
            <a:r>
              <a:rPr lang="en-US" dirty="0"/>
              <a:t>NEC rates have similar trends, e.g., peaks at the same activity, with and without gaps, because of the small deadtime from the detectors. </a:t>
            </a:r>
          </a:p>
          <a:p>
            <a:endParaRPr lang="en-US" dirty="0"/>
          </a:p>
        </p:txBody>
      </p:sp>
      <p:sp>
        <p:nvSpPr>
          <p:cNvPr id="4" name="Slide Number Placeholder 3"/>
          <p:cNvSpPr>
            <a:spLocks noGrp="1"/>
          </p:cNvSpPr>
          <p:nvPr>
            <p:ph type="sldNum" sz="quarter" idx="5"/>
          </p:nvPr>
        </p:nvSpPr>
        <p:spPr/>
        <p:txBody>
          <a:bodyPr/>
          <a:lstStyle/>
          <a:p>
            <a:fld id="{0EA10F2B-E27E-B040-B522-5975896968DF}" type="slidenum">
              <a:rPr lang="en-US" smtClean="0"/>
              <a:t>29</a:t>
            </a:fld>
            <a:endParaRPr lang="en-US"/>
          </a:p>
        </p:txBody>
      </p:sp>
    </p:spTree>
    <p:extLst>
      <p:ext uri="{BB962C8B-B14F-4D97-AF65-F5344CB8AC3E}">
        <p14:creationId xmlns:p14="http://schemas.microsoft.com/office/powerpoint/2010/main" val="365713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933439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47625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48057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extract </a:t>
            </a:r>
            <a:r>
              <a:rPr lang="en-US" dirty="0">
                <a:solidFill>
                  <a:schemeClr val="tx1"/>
                </a:solidFill>
              </a:rPr>
              <a:t>TOF resolution from count rate measurements.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timing resolution is stable over a wide range of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140-cm phantom has slightly worse performance possibly due to increased oblique 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C00000"/>
                </a:solidFill>
              </a:rPr>
              <a:t>ToF</a:t>
            </a:r>
            <a:r>
              <a:rPr lang="en-US" dirty="0">
                <a:solidFill>
                  <a:srgbClr val="C00000"/>
                </a:solidFill>
              </a:rPr>
              <a:t> resolution at low activity is </a:t>
            </a:r>
            <a:r>
              <a:rPr lang="en-US" b="1" dirty="0">
                <a:solidFill>
                  <a:srgbClr val="C00000"/>
                </a:solidFill>
              </a:rPr>
              <a:t>comparable</a:t>
            </a:r>
            <a:r>
              <a:rPr lang="en-US" dirty="0">
                <a:solidFill>
                  <a:srgbClr val="C00000"/>
                </a:solidFill>
              </a:rPr>
              <a:t> to single ring daily QC</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20x140cm slightly worse… but overall the performance is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Likely that no changes are needed for standard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for total body system.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a:solidFill>
                  <a:srgbClr val="FF0000"/>
                </a:solidFill>
              </a:rPr>
              <a:t>Increased activity and more LORs affect the </a:t>
            </a:r>
            <a:r>
              <a:rPr lang="en-US" dirty="0" err="1">
                <a:solidFill>
                  <a:srgbClr val="FF0000"/>
                </a:solidFill>
              </a:rPr>
              <a:t>ToF</a:t>
            </a:r>
            <a:r>
              <a:rPr lang="en-US" dirty="0">
                <a:solidFill>
                  <a:srgbClr val="FF0000"/>
                </a:solidFill>
              </a:rPr>
              <a:t> timing resolution but significant. Lowest conc comparable to QC. And it’s reasonable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Timing resolution of 5R 5-row, 6R 5-row and 6R 7-row. We can see that </a:t>
            </a:r>
            <a:r>
              <a:rPr lang="en-US" dirty="0">
                <a:highlight>
                  <a:srgbClr val="FFFF00"/>
                </a:highlight>
              </a:rPr>
              <a:t>Increasing AFOV from </a:t>
            </a:r>
            <a:r>
              <a:rPr lang="en-US" i="1" dirty="0">
                <a:highlight>
                  <a:srgbClr val="FFFF00"/>
                </a:highlight>
              </a:rPr>
              <a:t>112 cm</a:t>
            </a:r>
            <a:r>
              <a:rPr lang="en-US" dirty="0">
                <a:highlight>
                  <a:srgbClr val="FFFF00"/>
                </a:highlight>
              </a:rPr>
              <a:t> (5- ring 5-row) to</a:t>
            </a:r>
            <a:r>
              <a:rPr lang="en-US" i="1" dirty="0">
                <a:highlight>
                  <a:srgbClr val="FFFF00"/>
                </a:highlight>
              </a:rPr>
              <a:t> 142 cm</a:t>
            </a:r>
            <a:r>
              <a:rPr lang="en-US" dirty="0">
                <a:highlight>
                  <a:srgbClr val="FFFF00"/>
                </a:highlight>
              </a:rPr>
              <a:t> (6-ring 7-row) has no significant impact on timing resolution, although the STD is slightly larger.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Oblique LORs have worse resolution than non-oblique ones… 235 </a:t>
            </a:r>
            <a:r>
              <a:rPr lang="en-US" dirty="0" err="1">
                <a:highlight>
                  <a:srgbClr val="FFFF00"/>
                </a:highlight>
              </a:rPr>
              <a:t>ps</a:t>
            </a:r>
            <a:r>
              <a:rPr lang="en-US" dirty="0">
                <a:highlight>
                  <a:srgbClr val="FFFF00"/>
                </a:highlight>
              </a:rPr>
              <a:t> for 5R. </a:t>
            </a:r>
            <a:r>
              <a:rPr lang="en-US" dirty="0">
                <a:solidFill>
                  <a:srgbClr val="FF0000"/>
                </a:solidFill>
                <a:highlight>
                  <a:srgbClr val="FFFF00"/>
                </a:highlight>
              </a:rPr>
              <a:t>Make plot w/o </a:t>
            </a:r>
            <a:r>
              <a:rPr lang="en-US" dirty="0" err="1">
                <a:solidFill>
                  <a:srgbClr val="FF0000"/>
                </a:solidFill>
                <a:highlight>
                  <a:srgbClr val="FFFF00"/>
                </a:highlight>
              </a:rPr>
              <a:t>errbar</a:t>
            </a:r>
            <a:r>
              <a:rPr lang="en-US" dirty="0">
                <a:solidFill>
                  <a:srgbClr val="FF0000"/>
                </a:solidFill>
                <a:highlight>
                  <a:srgbClr val="FFFF00"/>
                </a:highlight>
              </a:rPr>
              <a:t>. 6R 5row vs 6R 7row. 5ps difference from where? From AFOV, or bad tiles, or ? – check QC for these measurements. Significant change to count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5Ring: 140 cm was just a tad worse, probably from more oblique LORs(?)</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0EA10F2B-E27E-B040-B522-5975896968DF}" type="slidenum">
              <a:rPr lang="en-US" smtClean="0"/>
              <a:t>5</a:t>
            </a:fld>
            <a:endParaRPr lang="en-US"/>
          </a:p>
        </p:txBody>
      </p:sp>
    </p:spTree>
    <p:extLst>
      <p:ext uri="{BB962C8B-B14F-4D97-AF65-F5344CB8AC3E}">
        <p14:creationId xmlns:p14="http://schemas.microsoft.com/office/powerpoint/2010/main" val="242742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use more positions than standard NEMA required to reliably measure whether there is degradation of spatial resolution along radial, tangential and axial direction. </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sym typeface="Wingdings" pitchFamily="2" charset="2"/>
              </a:rPr>
              <a:t>t</a:t>
            </a:r>
            <a:r>
              <a:rPr lang="en-US" dirty="0">
                <a:solidFill>
                  <a:schemeClr val="tx1"/>
                </a:solidFill>
                <a:sym typeface="Wingdings" pitchFamily="2" charset="2"/>
              </a:rPr>
              <a:t>angential resolution does not change much</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solidFill>
                  <a:schemeClr val="tx1"/>
                </a:solidFill>
                <a:sym typeface="Wingdings" pitchFamily="2" charset="2"/>
              </a:rPr>
              <a:t>Radial resolution degrades when moving away from the center. This is as expected in a cylindrical system due to parallax (not particular for total-body PET, i.e., long AFOV). </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b="1" dirty="0">
                <a:solidFill>
                  <a:schemeClr val="tx1"/>
                </a:solidFill>
                <a:sym typeface="Wingdings" pitchFamily="2" charset="2"/>
              </a:rPr>
              <a:t>Axial resolution degrades in the center of AFOV.</a:t>
            </a:r>
            <a:r>
              <a:rPr lang="en-US" dirty="0">
                <a:solidFill>
                  <a:schemeClr val="tx1"/>
                </a:solidFill>
                <a:sym typeface="Wingdings" pitchFamily="2" charset="2"/>
              </a:rPr>
              <a:t> Because the center position corresponds to a larger acceptance angle, which leads to </a:t>
            </a:r>
            <a:r>
              <a:rPr lang="en-US" sz="1200" kern="1200" dirty="0">
                <a:solidFill>
                  <a:schemeClr val="tx1"/>
                </a:solidFill>
                <a:effectLst/>
                <a:latin typeface="+mn-lt"/>
                <a:ea typeface="+mn-ea"/>
                <a:cs typeface="+mn-cs"/>
                <a:sym typeface="Wingdings" pitchFamily="2" charset="2"/>
              </a:rPr>
              <a:t>more</a:t>
            </a:r>
            <a:r>
              <a:rPr lang="en-US" sz="1200" kern="1200" dirty="0">
                <a:solidFill>
                  <a:schemeClr val="tx1"/>
                </a:solidFill>
                <a:effectLst/>
                <a:latin typeface="+mn-lt"/>
                <a:ea typeface="+mn-ea"/>
                <a:cs typeface="+mn-cs"/>
              </a:rPr>
              <a:t> depth-of-interaction uncertainties for oblique LORs. </a:t>
            </a:r>
          </a:p>
          <a:p>
            <a:pPr marL="628650" marR="0" lvl="1"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Nevertheless the degradation is only 0.6 mm with such a large acceptance angle </a:t>
            </a:r>
            <a:endParaRPr lang="en-US" dirty="0">
              <a:solidFill>
                <a:schemeClr val="tx1"/>
              </a:solidFill>
              <a:sym typeface="Wingdings" pitchFamily="2" charset="2"/>
            </a:endParaRP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Standard NEMA: In the axial direction, at the center and 3/8 of the axial FOV.  In the transverse direction, 1 cm, 10 cm, and 20 cm from the center. </a:t>
            </a:r>
            <a:r>
              <a:rPr lang="en-US" dirty="0">
                <a:solidFill>
                  <a:schemeClr val="tx1"/>
                </a:solidFill>
              </a:rPr>
              <a:t>The limited number of positions incompletely characterizes performance throughout the AFOV.</a:t>
            </a:r>
            <a:r>
              <a:rPr lang="en-US" sz="1200" kern="1200" dirty="0">
                <a:solidFill>
                  <a:schemeClr val="tx1"/>
                </a:solidFill>
                <a:effectLst/>
                <a:latin typeface="+mn-lt"/>
                <a:ea typeface="+mn-ea"/>
                <a:cs typeface="+mn-cs"/>
              </a:rPr>
              <a:t> </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Axial resolution is due to long AFOV (large acceptance angle , 62 degree)</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better characterize total-body systems like </a:t>
            </a:r>
            <a:r>
              <a:rPr lang="en-US" sz="1200" kern="1200" dirty="0" err="1">
                <a:solidFill>
                  <a:schemeClr val="tx1"/>
                </a:solidFill>
                <a:effectLst/>
                <a:latin typeface="+mn-lt"/>
                <a:ea typeface="+mn-ea"/>
                <a:cs typeface="+mn-cs"/>
              </a:rPr>
              <a:t>PennPET</a:t>
            </a:r>
            <a:r>
              <a:rPr lang="en-US" sz="1200" kern="1200" dirty="0">
                <a:solidFill>
                  <a:schemeClr val="tx1"/>
                </a:solidFill>
                <a:effectLst/>
                <a:latin typeface="+mn-lt"/>
                <a:ea typeface="+mn-ea"/>
                <a:cs typeface="+mn-cs"/>
              </a:rPr>
              <a:t> Explorer: </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X = 0; radial Y = 1, 5, 10, 15, 20 (5 positions); axial Z = 0, </a:t>
            </a:r>
            <a:r>
              <a:rPr lang="en-US" sz="1200" i="1" kern="12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36, </a:t>
            </a:r>
            <a:r>
              <a:rPr lang="en-US" sz="1200" i="1" kern="12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 60 (6 positions)</a:t>
            </a:r>
          </a:p>
          <a:p>
            <a:pPr marL="171450" lvl="0" indent="-171450" hangingPunct="0">
              <a:buFontTx/>
              <a:buChar char="-"/>
            </a:pPr>
            <a:r>
              <a:rPr lang="en-US" sz="1200" kern="1200" dirty="0">
                <a:solidFill>
                  <a:schemeClr val="tx1"/>
                </a:solidFill>
                <a:effectLst/>
                <a:latin typeface="+mn-lt"/>
                <a:ea typeface="+mn-ea"/>
                <a:cs typeface="+mn-cs"/>
              </a:rPr>
              <a:t>Radial position: add a</a:t>
            </a:r>
            <a:r>
              <a:rPr lang="en-US" dirty="0">
                <a:solidFill>
                  <a:schemeClr val="tx1"/>
                </a:solidFill>
              </a:rPr>
              <a:t>dditional radial position @ 5 cm from center to better characterize radial performance in the central ±10 cm</a:t>
            </a:r>
          </a:p>
          <a:p>
            <a:pPr marL="171450" lvl="0" indent="-171450" hangingPunct="0">
              <a:buFontTx/>
              <a:buChar char="-"/>
            </a:pPr>
            <a:r>
              <a:rPr lang="en-US" sz="1200" kern="1200" dirty="0">
                <a:solidFill>
                  <a:schemeClr val="tx1"/>
                </a:solidFill>
                <a:effectLst/>
                <a:latin typeface="+mn-lt"/>
                <a:ea typeface="+mn-ea"/>
                <a:cs typeface="+mn-cs"/>
              </a:rPr>
              <a:t>Axial positions: place point source at between rings and in the center of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and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ring corresponding to 1-ring (smallest acceptance angle), 3-ring, and 6-ring (largest acceptance angle) configuration, to </a:t>
            </a:r>
            <a:r>
              <a:rPr lang="en-US" dirty="0">
                <a:solidFill>
                  <a:schemeClr val="tx1"/>
                </a:solidFill>
              </a:rPr>
              <a:t>characterize axial dependence more fully, especially the FWTM</a:t>
            </a:r>
          </a:p>
          <a:p>
            <a:pPr marL="171450" marR="0" lvl="0" indent="-171450" algn="l" defTabSz="914400" rtl="0" eaLnBrk="1" fontAlgn="auto" latinLnBrk="0" hangingPunct="0">
              <a:lnSpc>
                <a:spcPct val="100000"/>
              </a:lnSpc>
              <a:spcBef>
                <a:spcPts val="0"/>
              </a:spcBef>
              <a:spcAft>
                <a:spcPts val="0"/>
              </a:spcAft>
              <a:buClrTx/>
              <a:buSzTx/>
              <a:buFontTx/>
              <a:buChar char="-"/>
              <a:tabLst/>
              <a:defRPr/>
            </a:pPr>
            <a:r>
              <a:rPr lang="en-US" dirty="0">
                <a:solidFill>
                  <a:schemeClr val="tx1"/>
                </a:solidFill>
              </a:rPr>
              <a:t>Clinical reconstruction algorithm/parameters instead of filtered back-projection (the analytic recon) because analytic reconstruction is subject to PSF distortions from </a:t>
            </a:r>
            <a:r>
              <a:rPr lang="en-US" dirty="0" err="1">
                <a:solidFill>
                  <a:schemeClr val="tx1"/>
                </a:solidFill>
              </a:rPr>
              <a:t>rebinning</a:t>
            </a:r>
            <a:r>
              <a:rPr lang="en-US" dirty="0">
                <a:solidFill>
                  <a:schemeClr val="tx1"/>
                </a:solidFill>
              </a:rPr>
              <a:t> or </a:t>
            </a:r>
            <a:r>
              <a:rPr lang="en-US" dirty="0" err="1">
                <a:solidFill>
                  <a:schemeClr val="tx1"/>
                </a:solidFill>
              </a:rPr>
              <a:t>undersampling</a:t>
            </a:r>
            <a:r>
              <a:rPr lang="en-US" dirty="0">
                <a:solidFill>
                  <a:schemeClr val="tx1"/>
                </a:solidFill>
              </a:rPr>
              <a:t>. </a:t>
            </a:r>
          </a:p>
          <a:p>
            <a:pPr marL="171450" marR="0" lvl="0" indent="-171450" algn="l" defTabSz="914400" rtl="0" eaLnBrk="1" fontAlgn="auto" latinLnBrk="0" hangingPunct="0">
              <a:lnSpc>
                <a:spcPct val="100000"/>
              </a:lnSpc>
              <a:spcBef>
                <a:spcPts val="0"/>
              </a:spcBef>
              <a:spcAft>
                <a:spcPts val="0"/>
              </a:spcAft>
              <a:buClrTx/>
              <a:buSzTx/>
              <a:buFontTx/>
              <a:buChar char="-"/>
              <a:tabLst/>
              <a:defRPr/>
            </a:pPr>
            <a:r>
              <a:rPr lang="en-US" dirty="0">
                <a:solidFill>
                  <a:schemeClr val="tx1"/>
                </a:solidFill>
              </a:rPr>
              <a:t>*Analytic reconstruction requires complete and uniform sampling </a:t>
            </a:r>
            <a:r>
              <a:rPr lang="en-US" dirty="0">
                <a:solidFill>
                  <a:schemeClr val="tx1"/>
                </a:solidFill>
                <a:sym typeface="Wingdings" pitchFamily="2" charset="2"/>
              </a:rPr>
              <a:t> not appropriate for systems with significant gaps in detector coverage</a:t>
            </a:r>
          </a:p>
          <a:p>
            <a:pPr marL="171450" marR="0" lvl="0" indent="-171450" algn="l" defTabSz="914400" rtl="0" eaLnBrk="1" fontAlgn="auto" latinLnBrk="0" hangingPunct="0">
              <a:lnSpc>
                <a:spcPct val="100000"/>
              </a:lnSpc>
              <a:spcBef>
                <a:spcPts val="0"/>
              </a:spcBef>
              <a:spcAft>
                <a:spcPts val="0"/>
              </a:spcAft>
              <a:buClrTx/>
              <a:buSzTx/>
              <a:buFontTx/>
              <a:buChar char="-"/>
              <a:tabLst/>
              <a:defRPr/>
            </a:pPr>
            <a:endParaRPr lang="en-US" dirty="0">
              <a:solidFill>
                <a:schemeClr val="tx1"/>
              </a:solidFill>
              <a:sym typeface="Wingdings" pitchFamily="2" charset="2"/>
            </a:endParaRPr>
          </a:p>
          <a:p>
            <a:pPr marL="171450" marR="0" lvl="0" indent="-171450" algn="l" defTabSz="914400" rtl="0" eaLnBrk="1" fontAlgn="auto" latinLnBrk="0" hangingPunct="0">
              <a:lnSpc>
                <a:spcPct val="100000"/>
              </a:lnSpc>
              <a:spcBef>
                <a:spcPts val="0"/>
              </a:spcBef>
              <a:spcAft>
                <a:spcPts val="0"/>
              </a:spcAft>
              <a:buClrTx/>
              <a:buSzTx/>
              <a:buFontTx/>
              <a:buChar char="-"/>
              <a:tabLst/>
              <a:defRPr/>
            </a:pPr>
            <a:r>
              <a:rPr lang="en-US" b="1" dirty="0">
                <a:solidFill>
                  <a:schemeClr val="tx1"/>
                </a:solidFill>
                <a:sym typeface="Wingdings" pitchFamily="2" charset="2"/>
              </a:rPr>
              <a:t>Axial resolution degrades in the center of AFOV</a:t>
            </a:r>
            <a:r>
              <a:rPr lang="en-US" dirty="0">
                <a:solidFill>
                  <a:schemeClr val="tx1"/>
                </a:solidFill>
                <a:sym typeface="Wingdings" pitchFamily="2" charset="2"/>
              </a:rPr>
              <a:t> as the larger acceptance angle leads to </a:t>
            </a:r>
            <a:r>
              <a:rPr lang="en-US" sz="1200" kern="1200" dirty="0">
                <a:solidFill>
                  <a:schemeClr val="tx1"/>
                </a:solidFill>
                <a:effectLst/>
                <a:latin typeface="+mn-lt"/>
                <a:ea typeface="+mn-ea"/>
                <a:cs typeface="+mn-cs"/>
                <a:sym typeface="Wingdings" pitchFamily="2" charset="2"/>
              </a:rPr>
              <a:t>more</a:t>
            </a:r>
            <a:r>
              <a:rPr lang="en-US" sz="1200" kern="1200" dirty="0">
                <a:solidFill>
                  <a:schemeClr val="tx1"/>
                </a:solidFill>
                <a:effectLst/>
                <a:latin typeface="+mn-lt"/>
                <a:ea typeface="+mn-ea"/>
                <a:cs typeface="+mn-cs"/>
              </a:rPr>
              <a:t> depth-of-interaction uncertainties for oblique lines of response</a:t>
            </a:r>
            <a:r>
              <a:rPr lang="en-US" dirty="0">
                <a:effectLst/>
              </a:rPr>
              <a:t> </a:t>
            </a:r>
            <a:endParaRPr lang="en-US" dirty="0">
              <a:solidFill>
                <a:schemeClr val="tx1"/>
              </a:solidFill>
            </a:endParaRPr>
          </a:p>
          <a:p>
            <a:pPr marL="171450" marR="0" lvl="0" indent="-171450" algn="l" defTabSz="914400" rtl="0" eaLnBrk="1" fontAlgn="auto" latinLnBrk="0" hangingPunct="0">
              <a:lnSpc>
                <a:spcPct val="100000"/>
              </a:lnSpc>
              <a:spcBef>
                <a:spcPts val="0"/>
              </a:spcBef>
              <a:spcAft>
                <a:spcPts val="0"/>
              </a:spcAft>
              <a:buClrTx/>
              <a:buSzTx/>
              <a:buFontTx/>
              <a:buChar char="-"/>
              <a:tabLst/>
              <a:defRPr/>
            </a:pPr>
            <a:endParaRPr lang="en-US" dirty="0">
              <a:solidFill>
                <a:schemeClr val="tx1"/>
              </a:solidFill>
            </a:endParaRPr>
          </a:p>
          <a:p>
            <a:pPr marL="171450" lvl="0" indent="-171450" hangingPunct="0">
              <a:buFontTx/>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A10F2B-E27E-B040-B522-5975896968DF}" type="slidenum">
              <a:rPr lang="en-US" smtClean="0"/>
              <a:t>6</a:t>
            </a:fld>
            <a:endParaRPr lang="en-US"/>
          </a:p>
        </p:txBody>
      </p:sp>
    </p:spTree>
    <p:extLst>
      <p:ext uri="{BB962C8B-B14F-4D97-AF65-F5344CB8AC3E}">
        <p14:creationId xmlns:p14="http://schemas.microsoft.com/office/powerpoint/2010/main" val="316265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Really want 3-ring with gaps also. Also want the %SD plots for 6R5, as well as 6R7 shown. Also want to make the point about why 30-60 cm isn’t interesting?</a:t>
            </a:r>
          </a:p>
        </p:txBody>
      </p:sp>
      <p:sp>
        <p:nvSpPr>
          <p:cNvPr id="4" name="Slide Number Placeholder 3"/>
          <p:cNvSpPr>
            <a:spLocks noGrp="1"/>
          </p:cNvSpPr>
          <p:nvPr>
            <p:ph type="sldNum" sz="quarter" idx="10"/>
          </p:nvPr>
        </p:nvSpPr>
        <p:spPr/>
        <p:txBody>
          <a:bodyPr/>
          <a:lstStyle/>
          <a:p>
            <a:fld id="{94075EED-7F7A-492B-8011-65A872AD1F86}" type="slidenum">
              <a:rPr lang="en-US" smtClean="0"/>
              <a:t>7</a:t>
            </a:fld>
            <a:endParaRPr lang="en-US"/>
          </a:p>
        </p:txBody>
      </p:sp>
    </p:spTree>
    <p:extLst>
      <p:ext uri="{BB962C8B-B14F-4D97-AF65-F5344CB8AC3E}">
        <p14:creationId xmlns:p14="http://schemas.microsoft.com/office/powerpoint/2010/main" val="44852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 then measured the image quality phantom at two axial positions, center of AFOV, and off-center, between the first two rings, and with 30-min scan and 3-min scan, to evaluate how the variation in axial resolution, sensitivity, and scan duration affect the image quality.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CRC does not change with scan time (as expected);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More importantly, as shown with the red vs blue curves in the plot on the left, CRC is very similar at center and off-center position, despite of the variation of axial resolution.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BV plot on the right shows that, the noise is lower at the center position with longer scan.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However, note that 30-min scan is a NEMA standard (to scan 1 meter), which is much longer than typical FDG scans on total-body PET 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In fact, our result shows that even with a much shorter, 3-min scan, our system still has reasonable noise – indicating good sensitivity for total-body PET.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Overall, </a:t>
            </a:r>
            <a:r>
              <a:rPr lang="en-US" dirty="0"/>
              <a:t>good lesion quantification is demonstrated throughout AFOV</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10-mm to 37-mm. blue vs red curves center vs </a:t>
            </a:r>
            <a:r>
              <a:rPr lang="en-US" dirty="0" err="1">
                <a:solidFill>
                  <a:schemeClr val="tx1"/>
                </a:solidFill>
              </a:rPr>
              <a:t>offcenter</a:t>
            </a:r>
            <a:r>
              <a:rPr lang="en-US" dirty="0">
                <a:solidFill>
                  <a:schemeClr val="tx1"/>
                </a:solidFill>
              </a:rPr>
              <a:t> – despite of change of axial resolution (62 degree)</a:t>
            </a:r>
            <a:br>
              <a:rPr lang="en-US" dirty="0">
                <a:solidFill>
                  <a:schemeClr val="tx1"/>
                </a:solidFill>
              </a:rPr>
            </a:b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Image quality phantom (hot spheres: 10, 13, 17, 22, 28, and 37 mm diam. + 5-cm central “lung” cylinder) with spheres centered in AFOV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two 20x30-cm uniform phantoms (matching the activity concentration in the background of the IQ phantom) placed on each end of the IQ phantom </a:t>
            </a:r>
            <a:r>
              <a:rPr lang="en-US" dirty="0">
                <a:solidFill>
                  <a:schemeClr val="tx1"/>
                </a:solidFill>
              </a:rPr>
              <a:t>to measure out-of-field effects)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Standard scan duration is 30 min, which is much longer than typical FDG scans on these systems. Here we first study 3-min scans.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How scan duration affects image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Do sensitivity and spatial resolution variations with axial position affect image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2nd position</a:t>
            </a:r>
            <a:r>
              <a:rPr lang="en-US" dirty="0"/>
              <a:t>: 24 cm from the front of R1 (between rings 1-2, which is 1/6 AFOV). To capture impacts of variation in axial resolution and sensitivity on image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 variability is lower with 30-min scan.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contrast recovery is not significantly affected by scan durations or axial positions  -- our total-body system has good lesion detection capability thus suitable for human studies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37-mm non-uniformity took over. </a:t>
            </a:r>
          </a:p>
        </p:txBody>
      </p:sp>
      <p:sp>
        <p:nvSpPr>
          <p:cNvPr id="4" name="Slide Number Placeholder 3"/>
          <p:cNvSpPr>
            <a:spLocks noGrp="1"/>
          </p:cNvSpPr>
          <p:nvPr>
            <p:ph type="sldNum" sz="quarter" idx="5"/>
          </p:nvPr>
        </p:nvSpPr>
        <p:spPr/>
        <p:txBody>
          <a:bodyPr/>
          <a:lstStyle/>
          <a:p>
            <a:fld id="{0EA10F2B-E27E-B040-B522-5975896968DF}" type="slidenum">
              <a:rPr lang="en-US" smtClean="0"/>
              <a:t>8</a:t>
            </a:fld>
            <a:endParaRPr lang="en-US"/>
          </a:p>
        </p:txBody>
      </p:sp>
    </p:spTree>
    <p:extLst>
      <p:ext uri="{BB962C8B-B14F-4D97-AF65-F5344CB8AC3E}">
        <p14:creationId xmlns:p14="http://schemas.microsoft.com/office/powerpoint/2010/main" val="425632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3000"/>
              </a:lnSpc>
              <a:spcBef>
                <a:spcPct val="0"/>
              </a:spcBef>
              <a:buSzPct val="45000"/>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Here we see a first comparison of the </a:t>
            </a:r>
            <a:r>
              <a:rPr lang="en-GB" altLang="en-US" dirty="0" err="1">
                <a:latin typeface="Arial" panose="020B0604020202020204" pitchFamily="34" charset="0"/>
                <a:ea typeface="msgothic" charset="0"/>
                <a:cs typeface="msgothic" charset="0"/>
              </a:rPr>
              <a:t>PennPET</a:t>
            </a:r>
            <a:r>
              <a:rPr lang="en-GB" altLang="en-US" dirty="0">
                <a:latin typeface="Arial" panose="020B0604020202020204" pitchFamily="34" charset="0"/>
                <a:ea typeface="msgothic" charset="0"/>
                <a:cs typeface="msgothic" charset="0"/>
              </a:rPr>
              <a:t> Explorer with a state-of-the-art commercial PET scanner.  On the top we see a coronal image of a healthy volunteer on the </a:t>
            </a:r>
            <a:r>
              <a:rPr lang="en-GB" altLang="en-US" dirty="0" err="1">
                <a:latin typeface="Arial" panose="020B0604020202020204" pitchFamily="34" charset="0"/>
                <a:ea typeface="msgothic" charset="0"/>
                <a:cs typeface="msgothic" charset="0"/>
              </a:rPr>
              <a:t>PennPET</a:t>
            </a:r>
            <a:r>
              <a:rPr lang="en-GB" altLang="en-US" dirty="0">
                <a:latin typeface="Arial" panose="020B0604020202020204" pitchFamily="34" charset="0"/>
                <a:ea typeface="msgothic" charset="0"/>
                <a:cs typeface="msgothic" charset="0"/>
              </a:rPr>
              <a:t> acquired at 1.5 h after injection of </a:t>
            </a:r>
            <a:r>
              <a:rPr lang="en-GB" altLang="en-US" baseline="33000" dirty="0">
                <a:latin typeface="Arial" panose="020B0604020202020204" pitchFamily="34" charset="0"/>
                <a:ea typeface="msgothic" charset="0"/>
                <a:cs typeface="msgothic" charset="0"/>
              </a:rPr>
              <a:t>18</a:t>
            </a:r>
            <a:r>
              <a:rPr lang="en-GB" altLang="en-US" dirty="0">
                <a:latin typeface="Arial" panose="020B0604020202020204" pitchFamily="34" charset="0"/>
                <a:ea typeface="msgothic" charset="0"/>
                <a:cs typeface="msgothic" charset="0"/>
              </a:rPr>
              <a:t>F-FDG for 16 min on the left and subsampled to 2 min on the right.  On the bottom we see coronal images from clinical PET acquired at 45 minutes after injection for 16 min left and subsampled to 2 min on the right.  </a:t>
            </a:r>
          </a:p>
          <a:p>
            <a:pPr>
              <a:lnSpc>
                <a:spcPct val="93000"/>
              </a:lnSpc>
              <a:spcBef>
                <a:spcPct val="0"/>
              </a:spcBef>
              <a:buSzPct val="45000"/>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a:lnSpc>
                <a:spcPct val="93000"/>
              </a:lnSpc>
              <a:spcBef>
                <a:spcPct val="0"/>
              </a:spcBef>
              <a:buSzPct val="45000"/>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From these scans, we easily the superb image quality of the Explorer.  The 16 minute image on the top left demonstrates a combination of less noise and better anatomic detail compared to the clinical image.  The Subsampled 2 minute scan from the </a:t>
            </a:r>
            <a:r>
              <a:rPr lang="en-GB" altLang="en-US" dirty="0" err="1">
                <a:latin typeface="Arial" panose="020B0604020202020204" pitchFamily="34" charset="0"/>
                <a:ea typeface="msgothic" charset="0"/>
                <a:cs typeface="msgothic" charset="0"/>
              </a:rPr>
              <a:t>PennPET</a:t>
            </a:r>
            <a:r>
              <a:rPr lang="en-GB" altLang="en-US" dirty="0">
                <a:latin typeface="Arial" panose="020B0604020202020204" pitchFamily="34" charset="0"/>
                <a:ea typeface="msgothic" charset="0"/>
                <a:cs typeface="msgothic" charset="0"/>
              </a:rPr>
              <a:t> shows image quality compared to, if not better than the clinical image obtained over 16 minutes.  Lastly, the subsampled 2 minute clinical scan is markedly degraded.</a:t>
            </a:r>
          </a:p>
          <a:p>
            <a:pPr>
              <a:lnSpc>
                <a:spcPct val="93000"/>
              </a:lnSpc>
              <a:spcBef>
                <a:spcPct val="0"/>
              </a:spcBef>
              <a:buSzPct val="45000"/>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a:lnSpc>
                <a:spcPct val="93000"/>
              </a:lnSpc>
              <a:spcBef>
                <a:spcPct val="0"/>
              </a:spcBef>
              <a:buSzPct val="45000"/>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From these images, we can clearly see three applications of the Explorer: great image quality, the ability to scan quicker, or, alternatively, with less injected activity.  </a:t>
            </a:r>
          </a:p>
          <a:p>
            <a:pPr>
              <a:lnSpc>
                <a:spcPct val="93000"/>
              </a:lnSpc>
              <a:spcBef>
                <a:spcPct val="0"/>
              </a:spcBef>
              <a:buSzPct val="45000"/>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a:lnSpc>
                <a:spcPct val="93000"/>
              </a:lnSpc>
              <a:spcBef>
                <a:spcPct val="0"/>
              </a:spcBef>
              <a:buSzPct val="45000"/>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a:lnSpc>
                <a:spcPct val="93000"/>
              </a:lnSpc>
              <a:spcBef>
                <a:spcPct val="0"/>
              </a:spcBef>
              <a:buSzPct val="45000"/>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a:lnSpc>
                <a:spcPct val="93000"/>
              </a:lnSpc>
              <a:spcBef>
                <a:spcPct val="0"/>
              </a:spcBef>
              <a:buSzPct val="45000"/>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a:t>
            </a:r>
          </a:p>
          <a:p>
            <a:pPr>
              <a:lnSpc>
                <a:spcPct val="93000"/>
              </a:lnSpc>
              <a:spcBef>
                <a:spcPct val="0"/>
              </a:spcBef>
              <a:buSzPct val="45000"/>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a:lnSpc>
                <a:spcPct val="93000"/>
              </a:lnSpc>
              <a:spcBef>
                <a:spcPct val="0"/>
              </a:spcBef>
              <a:buSzPct val="45000"/>
              <a:tabLst>
                <a:tab pos="723900" algn="l"/>
                <a:tab pos="1447800" algn="l"/>
                <a:tab pos="2171700" algn="l"/>
                <a:tab pos="2895600" algn="l"/>
                <a:tab pos="3619500" algn="l"/>
                <a:tab pos="4343400" algn="l"/>
                <a:tab pos="5067300" algn="l"/>
              </a:tabLst>
            </a:pPr>
            <a:r>
              <a:rPr lang="en-US" dirty="0"/>
              <a:t>Qualitatively superior image quality—a combination of less noise and better anatomic detail—is seen in the 16-min </a:t>
            </a:r>
            <a:r>
              <a:rPr lang="en-US" dirty="0" err="1"/>
              <a:t>PennPET</a:t>
            </a:r>
            <a:r>
              <a:rPr lang="en-US" dirty="0"/>
              <a:t> scan compared with the clinical scan; the subsampled 2-min </a:t>
            </a:r>
            <a:r>
              <a:rPr lang="en-US" dirty="0" err="1"/>
              <a:t>PennPET</a:t>
            </a:r>
            <a:r>
              <a:rPr lang="en-US" dirty="0"/>
              <a:t> image demonstrates image quality comparable to, if not better then, that of the 16-min SOC clinical scan. In comparison, marked image degradation is seen in the subsampled 2-min clinical scan. The transverse slices of the </a:t>
            </a:r>
            <a:r>
              <a:rPr lang="en-US" dirty="0" err="1"/>
              <a:t>PennPET</a:t>
            </a:r>
            <a:r>
              <a:rPr lang="en-US" dirty="0"/>
              <a:t> data through the liver (Fig. 1B) illustrate the low noise and uniformity in the scans from 16 min to as short as 37 s (⅟32 subsampled data).</a:t>
            </a:r>
            <a:endParaRPr lang="en-GB" altLang="en-US" dirty="0">
              <a:latin typeface="Arial" panose="020B0604020202020204" pitchFamily="34" charset="0"/>
              <a:ea typeface="msgothic" charset="0"/>
              <a:cs typeface="msgothic" charset="0"/>
            </a:endParaRPr>
          </a:p>
          <a:p>
            <a:endParaRPr lang="en-US" dirty="0"/>
          </a:p>
        </p:txBody>
      </p:sp>
      <p:sp>
        <p:nvSpPr>
          <p:cNvPr id="4" name="Slide Number Placeholder 3"/>
          <p:cNvSpPr>
            <a:spLocks noGrp="1"/>
          </p:cNvSpPr>
          <p:nvPr>
            <p:ph type="sldNum" sz="quarter" idx="5"/>
          </p:nvPr>
        </p:nvSpPr>
        <p:spPr/>
        <p:txBody>
          <a:bodyPr/>
          <a:lstStyle/>
          <a:p>
            <a:fld id="{34598F9C-3AC7-654F-9571-2D71D308A8F6}" type="slidenum">
              <a:rPr lang="en-US" smtClean="0"/>
              <a:t>9</a:t>
            </a:fld>
            <a:endParaRPr lang="en-US"/>
          </a:p>
        </p:txBody>
      </p:sp>
    </p:spTree>
    <p:extLst>
      <p:ext uri="{BB962C8B-B14F-4D97-AF65-F5344CB8AC3E}">
        <p14:creationId xmlns:p14="http://schemas.microsoft.com/office/powerpoint/2010/main" val="231116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578" indent="0" algn="ctr">
              <a:buNone/>
              <a:defRPr sz="1500"/>
            </a:lvl2pPr>
            <a:lvl3pPr marL="685188" indent="0" algn="ctr">
              <a:buNone/>
              <a:defRPr sz="1400"/>
            </a:lvl3pPr>
            <a:lvl4pPr marL="1027782" indent="0" algn="ctr">
              <a:buNone/>
              <a:defRPr sz="1200"/>
            </a:lvl4pPr>
            <a:lvl5pPr marL="1370376" indent="0" algn="ctr">
              <a:buNone/>
              <a:defRPr sz="1200"/>
            </a:lvl5pPr>
            <a:lvl6pPr marL="1712987" indent="0" algn="ctr">
              <a:buNone/>
              <a:defRPr sz="1200"/>
            </a:lvl6pPr>
            <a:lvl7pPr marL="2055563" indent="0" algn="ctr">
              <a:buNone/>
              <a:defRPr sz="1200"/>
            </a:lvl7pPr>
            <a:lvl8pPr marL="2398140" indent="0" algn="ctr">
              <a:buNone/>
              <a:defRPr sz="1200"/>
            </a:lvl8pPr>
            <a:lvl9pPr marL="274071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5241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437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881"/>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54" y="273881"/>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639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785" indent="0" algn="ctr">
              <a:buNone/>
              <a:defRPr sz="1500"/>
            </a:lvl2pPr>
            <a:lvl3pPr marL="685579" indent="0" algn="ctr">
              <a:buNone/>
              <a:defRPr sz="1400"/>
            </a:lvl3pPr>
            <a:lvl4pPr marL="1028369" indent="0" algn="ctr">
              <a:buNone/>
              <a:defRPr sz="1200"/>
            </a:lvl4pPr>
            <a:lvl5pPr marL="1371158" indent="0" algn="ctr">
              <a:buNone/>
              <a:defRPr sz="1200"/>
            </a:lvl5pPr>
            <a:lvl6pPr marL="1713953" indent="0" algn="ctr">
              <a:buNone/>
              <a:defRPr sz="1200"/>
            </a:lvl6pPr>
            <a:lvl7pPr marL="2056736" indent="0" algn="ctr">
              <a:buNone/>
              <a:defRPr sz="1200"/>
            </a:lvl7pPr>
            <a:lvl8pPr marL="2399520" indent="0" algn="ctr">
              <a:buNone/>
              <a:defRPr sz="1200"/>
            </a:lvl8pPr>
            <a:lvl9pPr marL="274230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4318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63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1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85" indent="0">
              <a:buNone/>
              <a:defRPr sz="1500">
                <a:solidFill>
                  <a:schemeClr val="tx1">
                    <a:tint val="75000"/>
                  </a:schemeClr>
                </a:solidFill>
              </a:defRPr>
            </a:lvl2pPr>
            <a:lvl3pPr marL="685579" indent="0">
              <a:buNone/>
              <a:defRPr sz="1400">
                <a:solidFill>
                  <a:schemeClr val="tx1">
                    <a:tint val="75000"/>
                  </a:schemeClr>
                </a:solidFill>
              </a:defRPr>
            </a:lvl3pPr>
            <a:lvl4pPr marL="1028369" indent="0">
              <a:buNone/>
              <a:defRPr sz="1200">
                <a:solidFill>
                  <a:schemeClr val="tx1">
                    <a:tint val="75000"/>
                  </a:schemeClr>
                </a:solidFill>
              </a:defRPr>
            </a:lvl4pPr>
            <a:lvl5pPr marL="1371158" indent="0">
              <a:buNone/>
              <a:defRPr sz="1200">
                <a:solidFill>
                  <a:schemeClr val="tx1">
                    <a:tint val="75000"/>
                  </a:schemeClr>
                </a:solidFill>
              </a:defRPr>
            </a:lvl5pPr>
            <a:lvl6pPr marL="1713953" indent="0">
              <a:buNone/>
              <a:defRPr sz="1200">
                <a:solidFill>
                  <a:schemeClr val="tx1">
                    <a:tint val="75000"/>
                  </a:schemeClr>
                </a:solidFill>
              </a:defRPr>
            </a:lvl6pPr>
            <a:lvl7pPr marL="2056736" indent="0">
              <a:buNone/>
              <a:defRPr sz="1200">
                <a:solidFill>
                  <a:schemeClr val="tx1">
                    <a:tint val="75000"/>
                  </a:schemeClr>
                </a:solidFill>
              </a:defRPr>
            </a:lvl7pPr>
            <a:lvl8pPr marL="2399520" indent="0">
              <a:buNone/>
              <a:defRPr sz="1200">
                <a:solidFill>
                  <a:schemeClr val="tx1">
                    <a:tint val="75000"/>
                  </a:schemeClr>
                </a:solidFill>
              </a:defRPr>
            </a:lvl8pPr>
            <a:lvl9pPr marL="274230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7171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0364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4" y="1260872"/>
            <a:ext cx="3887391"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855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129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4762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58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70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1733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585"/>
            <a:ext cx="4629150" cy="3655219"/>
          </a:xfrm>
        </p:spPr>
        <p:txBody>
          <a:bodyPr/>
          <a:lstStyle>
            <a:lvl1pPr marL="0" indent="0">
              <a:buNone/>
              <a:defRPr sz="2400"/>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01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5953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85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54" y="27385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787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42"/>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578" indent="0">
              <a:buNone/>
              <a:defRPr sz="1500">
                <a:solidFill>
                  <a:schemeClr val="tx1">
                    <a:tint val="75000"/>
                  </a:schemeClr>
                </a:solidFill>
              </a:defRPr>
            </a:lvl2pPr>
            <a:lvl3pPr marL="685188" indent="0">
              <a:buNone/>
              <a:defRPr sz="1400">
                <a:solidFill>
                  <a:schemeClr val="tx1">
                    <a:tint val="75000"/>
                  </a:schemeClr>
                </a:solidFill>
              </a:defRPr>
            </a:lvl3pPr>
            <a:lvl4pPr marL="1027782" indent="0">
              <a:buNone/>
              <a:defRPr sz="1200">
                <a:solidFill>
                  <a:schemeClr val="tx1">
                    <a:tint val="75000"/>
                  </a:schemeClr>
                </a:solidFill>
              </a:defRPr>
            </a:lvl4pPr>
            <a:lvl5pPr marL="1370376" indent="0">
              <a:buNone/>
              <a:defRPr sz="1200">
                <a:solidFill>
                  <a:schemeClr val="tx1">
                    <a:tint val="75000"/>
                  </a:schemeClr>
                </a:solidFill>
              </a:defRPr>
            </a:lvl5pPr>
            <a:lvl6pPr marL="1712987" indent="0">
              <a:buNone/>
              <a:defRPr sz="1200">
                <a:solidFill>
                  <a:schemeClr val="tx1">
                    <a:tint val="75000"/>
                  </a:schemeClr>
                </a:solidFill>
              </a:defRPr>
            </a:lvl6pPr>
            <a:lvl7pPr marL="2055563" indent="0">
              <a:buNone/>
              <a:defRPr sz="1200">
                <a:solidFill>
                  <a:schemeClr val="tx1">
                    <a:tint val="75000"/>
                  </a:schemeClr>
                </a:solidFill>
              </a:defRPr>
            </a:lvl7pPr>
            <a:lvl8pPr marL="2398140" indent="0">
              <a:buNone/>
              <a:defRPr sz="1200">
                <a:solidFill>
                  <a:schemeClr val="tx1">
                    <a:tint val="75000"/>
                  </a:schemeClr>
                </a:solidFill>
              </a:defRPr>
            </a:lvl8pPr>
            <a:lvl9pPr marL="274071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098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067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578" indent="0">
              <a:buNone/>
              <a:defRPr sz="1500" b="1"/>
            </a:lvl2pPr>
            <a:lvl3pPr marL="685188" indent="0">
              <a:buNone/>
              <a:defRPr sz="1400" b="1"/>
            </a:lvl3pPr>
            <a:lvl4pPr marL="1027782" indent="0">
              <a:buNone/>
              <a:defRPr sz="1200" b="1"/>
            </a:lvl4pPr>
            <a:lvl5pPr marL="1370376" indent="0">
              <a:buNone/>
              <a:defRPr sz="1200" b="1"/>
            </a:lvl5pPr>
            <a:lvl6pPr marL="1712987" indent="0">
              <a:buNone/>
              <a:defRPr sz="1200" b="1"/>
            </a:lvl6pPr>
            <a:lvl7pPr marL="2055563" indent="0">
              <a:buNone/>
              <a:defRPr sz="1200" b="1"/>
            </a:lvl7pPr>
            <a:lvl8pPr marL="2398140" indent="0">
              <a:buNone/>
              <a:defRPr sz="1200" b="1"/>
            </a:lvl8pPr>
            <a:lvl9pPr marL="274071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4" y="1260872"/>
            <a:ext cx="3887391" cy="617934"/>
          </a:xfrm>
        </p:spPr>
        <p:txBody>
          <a:bodyPr anchor="b"/>
          <a:lstStyle>
            <a:lvl1pPr marL="0" indent="0">
              <a:buNone/>
              <a:defRPr sz="1800" b="1"/>
            </a:lvl1pPr>
            <a:lvl2pPr marL="342578" indent="0">
              <a:buNone/>
              <a:defRPr sz="1500" b="1"/>
            </a:lvl2pPr>
            <a:lvl3pPr marL="685188" indent="0">
              <a:buNone/>
              <a:defRPr sz="1400" b="1"/>
            </a:lvl3pPr>
            <a:lvl4pPr marL="1027782" indent="0">
              <a:buNone/>
              <a:defRPr sz="1200" b="1"/>
            </a:lvl4pPr>
            <a:lvl5pPr marL="1370376" indent="0">
              <a:buNone/>
              <a:defRPr sz="1200" b="1"/>
            </a:lvl5pPr>
            <a:lvl6pPr marL="1712987" indent="0">
              <a:buNone/>
              <a:defRPr sz="1200" b="1"/>
            </a:lvl6pPr>
            <a:lvl7pPr marL="2055563" indent="0">
              <a:buNone/>
              <a:defRPr sz="1200" b="1"/>
            </a:lvl7pPr>
            <a:lvl8pPr marL="2398140" indent="0">
              <a:buNone/>
              <a:defRPr sz="1200" b="1"/>
            </a:lvl8pPr>
            <a:lvl9pPr marL="274071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325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452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30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60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578" indent="0">
              <a:buNone/>
              <a:defRPr sz="1100"/>
            </a:lvl2pPr>
            <a:lvl3pPr marL="685188" indent="0">
              <a:buNone/>
              <a:defRPr sz="900"/>
            </a:lvl3pPr>
            <a:lvl4pPr marL="1027782" indent="0">
              <a:buNone/>
              <a:defRPr sz="800"/>
            </a:lvl4pPr>
            <a:lvl5pPr marL="1370376" indent="0">
              <a:buNone/>
              <a:defRPr sz="800"/>
            </a:lvl5pPr>
            <a:lvl6pPr marL="1712987" indent="0">
              <a:buNone/>
              <a:defRPr sz="800"/>
            </a:lvl6pPr>
            <a:lvl7pPr marL="2055563" indent="0">
              <a:buNone/>
              <a:defRPr sz="800"/>
            </a:lvl7pPr>
            <a:lvl8pPr marL="2398140" indent="0">
              <a:buNone/>
              <a:defRPr sz="800"/>
            </a:lvl8pPr>
            <a:lvl9pPr marL="2740718"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99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608"/>
            <a:ext cx="4629150" cy="3655219"/>
          </a:xfrm>
        </p:spPr>
        <p:txBody>
          <a:bodyPr/>
          <a:lstStyle>
            <a:lvl1pPr marL="0" indent="0">
              <a:buNone/>
              <a:defRPr sz="2400"/>
            </a:lvl1pPr>
            <a:lvl2pPr marL="342578" indent="0">
              <a:buNone/>
              <a:defRPr sz="2100"/>
            </a:lvl2pPr>
            <a:lvl3pPr marL="685188" indent="0">
              <a:buNone/>
              <a:defRPr sz="1800"/>
            </a:lvl3pPr>
            <a:lvl4pPr marL="1027782" indent="0">
              <a:buNone/>
              <a:defRPr sz="1500"/>
            </a:lvl4pPr>
            <a:lvl5pPr marL="1370376" indent="0">
              <a:buNone/>
              <a:defRPr sz="1500"/>
            </a:lvl5pPr>
            <a:lvl6pPr marL="1712987" indent="0">
              <a:buNone/>
              <a:defRPr sz="1500"/>
            </a:lvl6pPr>
            <a:lvl7pPr marL="2055563" indent="0">
              <a:buNone/>
              <a:defRPr sz="1500"/>
            </a:lvl7pPr>
            <a:lvl8pPr marL="2398140" indent="0">
              <a:buNone/>
              <a:defRPr sz="1500"/>
            </a:lvl8pPr>
            <a:lvl9pPr marL="2740718"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578" indent="0">
              <a:buNone/>
              <a:defRPr sz="1100"/>
            </a:lvl2pPr>
            <a:lvl3pPr marL="685188" indent="0">
              <a:buNone/>
              <a:defRPr sz="900"/>
            </a:lvl3pPr>
            <a:lvl4pPr marL="1027782" indent="0">
              <a:buNone/>
              <a:defRPr sz="800"/>
            </a:lvl4pPr>
            <a:lvl5pPr marL="1370376" indent="0">
              <a:buNone/>
              <a:defRPr sz="800"/>
            </a:lvl5pPr>
            <a:lvl6pPr marL="1712987" indent="0">
              <a:buNone/>
              <a:defRPr sz="800"/>
            </a:lvl6pPr>
            <a:lvl7pPr marL="2055563" indent="0">
              <a:buNone/>
              <a:defRPr sz="800"/>
            </a:lvl7pPr>
            <a:lvl8pPr marL="2398140" indent="0">
              <a:buNone/>
              <a:defRPr sz="800"/>
            </a:lvl8pPr>
            <a:lvl9pPr marL="2740718"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7/8/22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882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526" tIns="34289" rIns="68526"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526" tIns="34289" rIns="6852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526" tIns="34289" rIns="68526" bIns="34289" rtlCol="0" anchor="ctr"/>
          <a:lstStyle>
            <a:lvl1pPr algn="l">
              <a:defRPr sz="900">
                <a:solidFill>
                  <a:schemeClr val="tx1">
                    <a:tint val="75000"/>
                  </a:schemeClr>
                </a:solidFill>
              </a:defRPr>
            </a:lvl1pPr>
          </a:lstStyle>
          <a:p>
            <a:pPr defTabSz="685188"/>
            <a:fld id="{D1B79F68-07EF-4D71-94F6-B3F6BE1B0C57}" type="datetimeFigureOut">
              <a:rPr lang="en-US" smtClean="0">
                <a:solidFill>
                  <a:prstClr val="black">
                    <a:tint val="75000"/>
                  </a:prstClr>
                </a:solidFill>
                <a:latin typeface="Calibri"/>
              </a:rPr>
              <a:pPr defTabSz="685188"/>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526" tIns="34289" rIns="68526" bIns="34289" rtlCol="0" anchor="ctr"/>
          <a:lstStyle>
            <a:lvl1pPr algn="ctr">
              <a:defRPr sz="900">
                <a:solidFill>
                  <a:schemeClr val="tx1">
                    <a:tint val="75000"/>
                  </a:schemeClr>
                </a:solidFill>
              </a:defRPr>
            </a:lvl1pPr>
          </a:lstStyle>
          <a:p>
            <a:pPr defTabSz="685188"/>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526" tIns="34289" rIns="68526" bIns="34289" rtlCol="0" anchor="ctr"/>
          <a:lstStyle>
            <a:lvl1pPr algn="r">
              <a:defRPr sz="900">
                <a:solidFill>
                  <a:schemeClr val="tx1">
                    <a:tint val="75000"/>
                  </a:schemeClr>
                </a:solidFill>
              </a:defRPr>
            </a:lvl1pPr>
          </a:lstStyle>
          <a:p>
            <a:pPr defTabSz="685188"/>
            <a:fld id="{495C1F3B-464D-4669-9C38-E8283F4DB128}" type="slidenum">
              <a:rPr lang="en-US" smtClean="0">
                <a:solidFill>
                  <a:prstClr val="black">
                    <a:tint val="75000"/>
                  </a:prstClr>
                </a:solidFill>
                <a:latin typeface="Calibri"/>
              </a:rPr>
              <a:pPr defTabSz="685188"/>
              <a:t>‹#›</a:t>
            </a:fld>
            <a:endParaRPr lang="en-US">
              <a:solidFill>
                <a:prstClr val="black">
                  <a:tint val="75000"/>
                </a:prstClr>
              </a:solidFill>
              <a:latin typeface="Calibri"/>
            </a:endParaRPr>
          </a:p>
        </p:txBody>
      </p:sp>
    </p:spTree>
    <p:extLst>
      <p:ext uri="{BB962C8B-B14F-4D97-AF65-F5344CB8AC3E}">
        <p14:creationId xmlns:p14="http://schemas.microsoft.com/office/powerpoint/2010/main" val="36434625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18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6" indent="-171306" algn="l" defTabSz="68518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17" indent="-171306" algn="l" defTabSz="68518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493" indent="-171306" algn="l" defTabSz="68518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070"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648"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258"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852"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446"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057"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88" rtl="0" eaLnBrk="1" latinLnBrk="0" hangingPunct="1">
        <a:defRPr sz="1400" kern="1200">
          <a:solidFill>
            <a:schemeClr val="tx1"/>
          </a:solidFill>
          <a:latin typeface="+mn-lt"/>
          <a:ea typeface="+mn-ea"/>
          <a:cs typeface="+mn-cs"/>
        </a:defRPr>
      </a:lvl1pPr>
      <a:lvl2pPr marL="342578" algn="l" defTabSz="685188" rtl="0" eaLnBrk="1" latinLnBrk="0" hangingPunct="1">
        <a:defRPr sz="1400" kern="1200">
          <a:solidFill>
            <a:schemeClr val="tx1"/>
          </a:solidFill>
          <a:latin typeface="+mn-lt"/>
          <a:ea typeface="+mn-ea"/>
          <a:cs typeface="+mn-cs"/>
        </a:defRPr>
      </a:lvl2pPr>
      <a:lvl3pPr marL="685188" algn="l" defTabSz="685188" rtl="0" eaLnBrk="1" latinLnBrk="0" hangingPunct="1">
        <a:defRPr sz="1400" kern="1200">
          <a:solidFill>
            <a:schemeClr val="tx1"/>
          </a:solidFill>
          <a:latin typeface="+mn-lt"/>
          <a:ea typeface="+mn-ea"/>
          <a:cs typeface="+mn-cs"/>
        </a:defRPr>
      </a:lvl3pPr>
      <a:lvl4pPr marL="1027782" algn="l" defTabSz="685188" rtl="0" eaLnBrk="1" latinLnBrk="0" hangingPunct="1">
        <a:defRPr sz="1400" kern="1200">
          <a:solidFill>
            <a:schemeClr val="tx1"/>
          </a:solidFill>
          <a:latin typeface="+mn-lt"/>
          <a:ea typeface="+mn-ea"/>
          <a:cs typeface="+mn-cs"/>
        </a:defRPr>
      </a:lvl4pPr>
      <a:lvl5pPr marL="1370376" algn="l" defTabSz="685188" rtl="0" eaLnBrk="1" latinLnBrk="0" hangingPunct="1">
        <a:defRPr sz="1400" kern="1200">
          <a:solidFill>
            <a:schemeClr val="tx1"/>
          </a:solidFill>
          <a:latin typeface="+mn-lt"/>
          <a:ea typeface="+mn-ea"/>
          <a:cs typeface="+mn-cs"/>
        </a:defRPr>
      </a:lvl5pPr>
      <a:lvl6pPr marL="1712987" algn="l" defTabSz="685188" rtl="0" eaLnBrk="1" latinLnBrk="0" hangingPunct="1">
        <a:defRPr sz="1400" kern="1200">
          <a:solidFill>
            <a:schemeClr val="tx1"/>
          </a:solidFill>
          <a:latin typeface="+mn-lt"/>
          <a:ea typeface="+mn-ea"/>
          <a:cs typeface="+mn-cs"/>
        </a:defRPr>
      </a:lvl6pPr>
      <a:lvl7pPr marL="2055563" algn="l" defTabSz="685188" rtl="0" eaLnBrk="1" latinLnBrk="0" hangingPunct="1">
        <a:defRPr sz="1400" kern="1200">
          <a:solidFill>
            <a:schemeClr val="tx1"/>
          </a:solidFill>
          <a:latin typeface="+mn-lt"/>
          <a:ea typeface="+mn-ea"/>
          <a:cs typeface="+mn-cs"/>
        </a:defRPr>
      </a:lvl7pPr>
      <a:lvl8pPr marL="2398140" algn="l" defTabSz="685188" rtl="0" eaLnBrk="1" latinLnBrk="0" hangingPunct="1">
        <a:defRPr sz="1400" kern="1200">
          <a:solidFill>
            <a:schemeClr val="tx1"/>
          </a:solidFill>
          <a:latin typeface="+mn-lt"/>
          <a:ea typeface="+mn-ea"/>
          <a:cs typeface="+mn-cs"/>
        </a:defRPr>
      </a:lvl8pPr>
      <a:lvl9pPr marL="2740718" algn="l" defTabSz="685188"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561" tIns="34289" rIns="68561"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561" tIns="34289" rIns="6856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561" tIns="34289" rIns="68561" bIns="34289" rtlCol="0" anchor="ctr"/>
          <a:lstStyle>
            <a:lvl1pPr algn="l">
              <a:defRPr sz="900">
                <a:solidFill>
                  <a:schemeClr val="tx1">
                    <a:tint val="75000"/>
                  </a:schemeClr>
                </a:solidFill>
              </a:defRPr>
            </a:lvl1pPr>
          </a:lstStyle>
          <a:p>
            <a:pPr defTabSz="685579"/>
            <a:fld id="{D1B79F68-07EF-4D71-94F6-B3F6BE1B0C57}" type="datetimeFigureOut">
              <a:rPr lang="en-US" smtClean="0">
                <a:solidFill>
                  <a:prstClr val="black">
                    <a:tint val="75000"/>
                  </a:prstClr>
                </a:solidFill>
                <a:latin typeface="Calibri"/>
              </a:rPr>
              <a:pPr defTabSz="685579"/>
              <a:t>7/8/22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561" tIns="34289" rIns="68561" bIns="34289" rtlCol="0" anchor="ctr"/>
          <a:lstStyle>
            <a:lvl1pPr algn="ctr">
              <a:defRPr sz="900">
                <a:solidFill>
                  <a:schemeClr val="tx1">
                    <a:tint val="75000"/>
                  </a:schemeClr>
                </a:solidFill>
              </a:defRPr>
            </a:lvl1pPr>
          </a:lstStyle>
          <a:p>
            <a:pPr defTabSz="685579"/>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561" tIns="34289" rIns="68561" bIns="34289" rtlCol="0" anchor="ctr"/>
          <a:lstStyle>
            <a:lvl1pPr algn="r">
              <a:defRPr sz="900">
                <a:solidFill>
                  <a:schemeClr val="tx1">
                    <a:tint val="75000"/>
                  </a:schemeClr>
                </a:solidFill>
              </a:defRPr>
            </a:lvl1pPr>
          </a:lstStyle>
          <a:p>
            <a:pPr defTabSz="685579"/>
            <a:fld id="{495C1F3B-464D-4669-9C38-E8283F4DB128}" type="slidenum">
              <a:rPr lang="en-US" smtClean="0">
                <a:solidFill>
                  <a:prstClr val="black">
                    <a:tint val="75000"/>
                  </a:prstClr>
                </a:solidFill>
                <a:latin typeface="Calibri"/>
              </a:rPr>
              <a:pPr defTabSz="685579"/>
              <a:t>‹#›</a:t>
            </a:fld>
            <a:endParaRPr lang="en-US">
              <a:solidFill>
                <a:prstClr val="black">
                  <a:tint val="75000"/>
                </a:prstClr>
              </a:solidFill>
              <a:latin typeface="Calibri"/>
            </a:endParaRPr>
          </a:p>
        </p:txBody>
      </p:sp>
    </p:spTree>
    <p:extLst>
      <p:ext uri="{BB962C8B-B14F-4D97-AF65-F5344CB8AC3E}">
        <p14:creationId xmlns:p14="http://schemas.microsoft.com/office/powerpoint/2010/main" val="12606226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56.jp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61.emf"/></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3.tif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0998" y="4064322"/>
            <a:ext cx="8589170" cy="1096213"/>
            <a:chOff x="507998" y="5419093"/>
            <a:chExt cx="11452226" cy="1461616"/>
          </a:xfrm>
        </p:grpSpPr>
        <p:grpSp>
          <p:nvGrpSpPr>
            <p:cNvPr id="13" name="Group 12">
              <a:extLst>
                <a:ext uri="{FF2B5EF4-FFF2-40B4-BE49-F238E27FC236}">
                  <a16:creationId xmlns:a16="http://schemas.microsoft.com/office/drawing/2014/main" id="{FC0943FA-97EC-4BA9-B063-3C6D3B5A4C5A}"/>
                </a:ext>
              </a:extLst>
            </p:cNvPr>
            <p:cNvGrpSpPr/>
            <p:nvPr/>
          </p:nvGrpSpPr>
          <p:grpSpPr>
            <a:xfrm>
              <a:off x="609600" y="5419093"/>
              <a:ext cx="11350624" cy="1300826"/>
              <a:chOff x="609600" y="4689143"/>
              <a:chExt cx="11350624" cy="1300826"/>
            </a:xfrm>
          </p:grpSpPr>
          <p:pic>
            <p:nvPicPr>
              <p:cNvPr id="16" name="Picture 4" descr="Image result for UPenn shield">
                <a:extLst>
                  <a:ext uri="{FF2B5EF4-FFF2-40B4-BE49-F238E27FC236}">
                    <a16:creationId xmlns:a16="http://schemas.microsoft.com/office/drawing/2014/main" id="{EA73F329-E3DD-4803-90AC-CA987AA9A0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4639" y="4689143"/>
                <a:ext cx="1505585" cy="130082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7" name="Straight Connector 16">
                <a:extLst>
                  <a:ext uri="{FF2B5EF4-FFF2-40B4-BE49-F238E27FC236}">
                    <a16:creationId xmlns:a16="http://schemas.microsoft.com/office/drawing/2014/main" id="{6CAF290D-EBA9-4962-B0B6-9B9935107AA2}"/>
                  </a:ext>
                </a:extLst>
              </p:cNvPr>
              <p:cNvCxnSpPr>
                <a:cxnSpLocks/>
              </p:cNvCxnSpPr>
              <p:nvPr/>
            </p:nvCxnSpPr>
            <p:spPr>
              <a:xfrm>
                <a:off x="609600" y="5339556"/>
                <a:ext cx="9845039" cy="0"/>
              </a:xfrm>
              <a:prstGeom prst="line">
                <a:avLst/>
              </a:prstGeom>
              <a:ln w="76200">
                <a:solidFill>
                  <a:srgbClr val="001F5B"/>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08761" y="5861258"/>
              <a:ext cx="3404778" cy="400109"/>
            </a:xfrm>
            <a:prstGeom prst="rect">
              <a:avLst/>
            </a:prstGeom>
            <a:solidFill>
              <a:schemeClr val="bg1"/>
            </a:solidFill>
          </p:spPr>
          <p:txBody>
            <a:bodyPr wrap="none" rtlCol="0">
              <a:spAutoFit/>
            </a:bodyPr>
            <a:lstStyle/>
            <a:p>
              <a:pPr defTabSz="685800">
                <a:defRPr/>
              </a:pPr>
              <a:r>
                <a:rPr lang="en-US" sz="1350" b="1" dirty="0">
                  <a:solidFill>
                    <a:srgbClr val="800000"/>
                  </a:solidFill>
                  <a:latin typeface="Calibri"/>
                </a:rPr>
                <a:t>Physics &amp; Instrumentation Group</a:t>
              </a:r>
            </a:p>
          </p:txBody>
        </p:sp>
        <p:sp>
          <p:nvSpPr>
            <p:cNvPr id="15" name="TextBox 14"/>
            <p:cNvSpPr txBox="1"/>
            <p:nvPr/>
          </p:nvSpPr>
          <p:spPr>
            <a:xfrm>
              <a:off x="507998" y="6203601"/>
              <a:ext cx="5097182" cy="677108"/>
            </a:xfrm>
            <a:prstGeom prst="rect">
              <a:avLst/>
            </a:prstGeom>
            <a:solidFill>
              <a:schemeClr val="bg1"/>
            </a:solidFill>
          </p:spPr>
          <p:txBody>
            <a:bodyPr wrap="square" rtlCol="0">
              <a:spAutoFit/>
            </a:bodyPr>
            <a:lstStyle/>
            <a:p>
              <a:pPr defTabSz="685800">
                <a:defRPr/>
              </a:pPr>
              <a:r>
                <a:rPr lang="en-US" sz="1350" dirty="0">
                  <a:solidFill>
                    <a:srgbClr val="4472C4">
                      <a:lumMod val="75000"/>
                    </a:srgbClr>
                  </a:solidFill>
                  <a:latin typeface="Calibri"/>
                </a:rPr>
                <a:t>Department of Radiology, University of Pennsylvania</a:t>
              </a:r>
            </a:p>
          </p:txBody>
        </p:sp>
      </p:grpSp>
      <p:sp>
        <p:nvSpPr>
          <p:cNvPr id="11" name="Title 1"/>
          <p:cNvSpPr txBox="1">
            <a:spLocks/>
          </p:cNvSpPr>
          <p:nvPr/>
        </p:nvSpPr>
        <p:spPr>
          <a:xfrm>
            <a:off x="514350" y="169799"/>
            <a:ext cx="8028071" cy="1102519"/>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Arial" panose="020B0604020202020204" pitchFamily="34" charset="0"/>
                <a:cs typeface="Arial" panose="020B0604020202020204" pitchFamily="34" charset="0"/>
              </a:rPr>
              <a:t>New developments and human imaging experience with the </a:t>
            </a:r>
            <a:r>
              <a:rPr lang="en-US" sz="3200" b="1" dirty="0" err="1">
                <a:latin typeface="Arial" panose="020B0604020202020204" pitchFamily="34" charset="0"/>
                <a:cs typeface="Arial" panose="020B0604020202020204" pitchFamily="34" charset="0"/>
              </a:rPr>
              <a:t>PennPET</a:t>
            </a:r>
            <a:r>
              <a:rPr lang="en-US" sz="3200" b="1" dirty="0">
                <a:latin typeface="Arial" panose="020B0604020202020204" pitchFamily="34" charset="0"/>
                <a:cs typeface="Arial" panose="020B0604020202020204" pitchFamily="34" charset="0"/>
              </a:rPr>
              <a:t> Explorer</a:t>
            </a:r>
            <a:endParaRPr lang="en-US" sz="3200" dirty="0">
              <a:latin typeface="Arial" panose="020B0604020202020204" pitchFamily="34" charset="0"/>
              <a:cs typeface="Arial" panose="020B0604020202020204" pitchFamily="34" charset="0"/>
            </a:endParaRPr>
          </a:p>
        </p:txBody>
      </p:sp>
      <p:sp>
        <p:nvSpPr>
          <p:cNvPr id="18" name="Subtitle 2"/>
          <p:cNvSpPr txBox="1">
            <a:spLocks/>
          </p:cNvSpPr>
          <p:nvPr/>
        </p:nvSpPr>
        <p:spPr>
          <a:xfrm>
            <a:off x="601535" y="1597365"/>
            <a:ext cx="5489571" cy="201261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450"/>
              </a:spcAft>
            </a:pPr>
            <a:r>
              <a:rPr lang="en-US" dirty="0">
                <a:solidFill>
                  <a:srgbClr val="000000"/>
                </a:solidFill>
              </a:rPr>
              <a:t>Suleman </a:t>
            </a:r>
            <a:r>
              <a:rPr lang="en-US" dirty="0" err="1">
                <a:solidFill>
                  <a:srgbClr val="000000"/>
                </a:solidFill>
              </a:rPr>
              <a:t>Surti</a:t>
            </a:r>
            <a:endParaRPr lang="en-US" dirty="0">
              <a:solidFill>
                <a:srgbClr val="000000"/>
              </a:solidFill>
            </a:endParaRPr>
          </a:p>
          <a:p>
            <a:pPr defTabSz="685800">
              <a:spcBef>
                <a:spcPts val="750"/>
              </a:spcBef>
              <a:spcAft>
                <a:spcPts val="450"/>
              </a:spcAft>
              <a:defRPr/>
            </a:pPr>
            <a:r>
              <a:rPr lang="en-US" sz="2100" i="1" dirty="0">
                <a:solidFill>
                  <a:srgbClr val="000090"/>
                </a:solidFill>
                <a:latin typeface="Arial" panose="020B0604020202020204" pitchFamily="34" charset="0"/>
                <a:cs typeface="Arial" panose="020B0604020202020204" pitchFamily="34" charset="0"/>
              </a:rPr>
              <a:t>University of Pennsylvania, Philadelphia, PA</a:t>
            </a:r>
          </a:p>
        </p:txBody>
      </p:sp>
      <p:cxnSp>
        <p:nvCxnSpPr>
          <p:cNvPr id="19" name="Straight Connector 18"/>
          <p:cNvCxnSpPr/>
          <p:nvPr/>
        </p:nvCxnSpPr>
        <p:spPr>
          <a:xfrm>
            <a:off x="268173" y="1368518"/>
            <a:ext cx="6297385"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256547" y="4651668"/>
            <a:ext cx="4948990" cy="461665"/>
          </a:xfrm>
          <a:prstGeom prst="rect">
            <a:avLst/>
          </a:prstGeom>
          <a:noFill/>
        </p:spPr>
        <p:txBody>
          <a:bodyPr wrap="square" rtlCol="0">
            <a:spAutoFit/>
          </a:bodyPr>
          <a:lstStyle/>
          <a:p>
            <a:pPr defTabSz="685171"/>
            <a:r>
              <a:rPr lang="en-US" sz="1200" dirty="0">
                <a:solidFill>
                  <a:prstClr val="black"/>
                </a:solidFill>
              </a:rPr>
              <a:t>4</a:t>
            </a:r>
            <a:r>
              <a:rPr lang="en-US" sz="1200" baseline="30000" dirty="0">
                <a:solidFill>
                  <a:prstClr val="black"/>
                </a:solidFill>
              </a:rPr>
              <a:t>th</a:t>
            </a:r>
            <a:r>
              <a:rPr lang="en-US" sz="1200" dirty="0"/>
              <a:t> Jagiellonian Symposium on Advances in Particle Physics and Medicine</a:t>
            </a:r>
            <a:r>
              <a:rPr lang="en-US" sz="1200" dirty="0">
                <a:solidFill>
                  <a:prstClr val="black"/>
                </a:solidFill>
              </a:rPr>
              <a:t>, Cracow, Poland: July 13, 2022</a:t>
            </a:r>
          </a:p>
        </p:txBody>
      </p:sp>
      <p:sp>
        <p:nvSpPr>
          <p:cNvPr id="21" name="Rectangle 20">
            <a:extLst>
              <a:ext uri="{FF2B5EF4-FFF2-40B4-BE49-F238E27FC236}">
                <a16:creationId xmlns:a16="http://schemas.microsoft.com/office/drawing/2014/main" id="{FDB85F3D-94B4-8843-83FE-EA02C3FB40CD}"/>
              </a:ext>
            </a:extLst>
          </p:cNvPr>
          <p:cNvSpPr/>
          <p:nvPr/>
        </p:nvSpPr>
        <p:spPr>
          <a:xfrm>
            <a:off x="296279" y="3723732"/>
            <a:ext cx="6096000" cy="584775"/>
          </a:xfrm>
          <a:prstGeom prst="rect">
            <a:avLst/>
          </a:prstGeom>
        </p:spPr>
        <p:txBody>
          <a:bodyPr>
            <a:spAutoFit/>
          </a:bodyPr>
          <a:lstStyle/>
          <a:p>
            <a:r>
              <a:rPr lang="en-US" sz="1600" dirty="0">
                <a:solidFill>
                  <a:srgbClr val="000000"/>
                </a:solidFill>
                <a:ea typeface="ＭＳ Ｐゴシック" charset="0"/>
              </a:rPr>
              <a:t>Funding Support  -</a:t>
            </a:r>
            <a:r>
              <a:rPr lang="en-US" sz="1600" i="1" dirty="0">
                <a:solidFill>
                  <a:srgbClr val="000000"/>
                </a:solidFill>
                <a:ea typeface="ＭＳ Ｐゴシック" charset="0"/>
              </a:rPr>
              <a:t> </a:t>
            </a:r>
            <a:r>
              <a:rPr lang="en-US" sz="1600" dirty="0">
                <a:solidFill>
                  <a:srgbClr val="000000"/>
                </a:solidFill>
                <a:ea typeface="ＭＳ Ｐゴシック" charset="0"/>
              </a:rPr>
              <a:t>NIH R01 CA113941, </a:t>
            </a:r>
            <a:r>
              <a:rPr lang="en-US" sz="1600" dirty="0"/>
              <a:t>NIH R01-CA225874, </a:t>
            </a:r>
            <a:r>
              <a:rPr lang="en-US" sz="1600" dirty="0">
                <a:ea typeface="ＭＳ Ｐゴシック" charset="0"/>
              </a:rPr>
              <a:t>NIH </a:t>
            </a:r>
            <a:r>
              <a:rPr lang="en-US" sz="1600" dirty="0">
                <a:solidFill>
                  <a:srgbClr val="000000"/>
                </a:solidFill>
                <a:ea typeface="ＭＳ Ｐゴシック" charset="0"/>
              </a:rPr>
              <a:t>R01 </a:t>
            </a:r>
            <a:r>
              <a:rPr lang="is-IS" sz="1600" dirty="0"/>
              <a:t>CA196528, NIH </a:t>
            </a:r>
            <a:r>
              <a:rPr lang="fi-FI" sz="1600" dirty="0"/>
              <a:t>R01 CA206187, and Philips Healthcare</a:t>
            </a:r>
          </a:p>
        </p:txBody>
      </p:sp>
    </p:spTree>
    <p:extLst>
      <p:ext uri="{BB962C8B-B14F-4D97-AF65-F5344CB8AC3E}">
        <p14:creationId xmlns:p14="http://schemas.microsoft.com/office/powerpoint/2010/main" val="29525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white, covered, snow&#10;&#10;Description automatically generated">
            <a:extLst>
              <a:ext uri="{FF2B5EF4-FFF2-40B4-BE49-F238E27FC236}">
                <a16:creationId xmlns:a16="http://schemas.microsoft.com/office/drawing/2014/main" id="{9B2E091D-1E80-5547-9782-1B51EEEEEC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0749" y="570874"/>
            <a:ext cx="3620109" cy="4113395"/>
          </a:xfrm>
          <a:prstGeom prst="rect">
            <a:avLst/>
          </a:prstGeom>
        </p:spPr>
      </p:pic>
      <p:sp>
        <p:nvSpPr>
          <p:cNvPr id="6" name="Rectangle 5">
            <a:extLst>
              <a:ext uri="{FF2B5EF4-FFF2-40B4-BE49-F238E27FC236}">
                <a16:creationId xmlns:a16="http://schemas.microsoft.com/office/drawing/2014/main" id="{E243CA7C-0535-6343-8298-A3F9347CEC69}"/>
              </a:ext>
            </a:extLst>
          </p:cNvPr>
          <p:cNvSpPr/>
          <p:nvPr/>
        </p:nvSpPr>
        <p:spPr>
          <a:xfrm>
            <a:off x="45465" y="876507"/>
            <a:ext cx="1779783" cy="646331"/>
          </a:xfrm>
          <a:prstGeom prst="rect">
            <a:avLst/>
          </a:prstGeom>
        </p:spPr>
        <p:txBody>
          <a:bodyPr wrap="none">
            <a:spAutoFit/>
          </a:bodyPr>
          <a:lstStyle/>
          <a:p>
            <a:r>
              <a:rPr lang="en-US" dirty="0">
                <a:solidFill>
                  <a:srgbClr val="002060"/>
                </a:solidFill>
              </a:rPr>
              <a:t>Philips Ingenuity </a:t>
            </a:r>
          </a:p>
          <a:p>
            <a:r>
              <a:rPr lang="en-US" dirty="0">
                <a:solidFill>
                  <a:srgbClr val="002060"/>
                </a:solidFill>
              </a:rPr>
              <a:t>TF PET/CT</a:t>
            </a:r>
          </a:p>
        </p:txBody>
      </p:sp>
      <p:sp>
        <p:nvSpPr>
          <p:cNvPr id="7" name="Rectangle 6">
            <a:extLst>
              <a:ext uri="{FF2B5EF4-FFF2-40B4-BE49-F238E27FC236}">
                <a16:creationId xmlns:a16="http://schemas.microsoft.com/office/drawing/2014/main" id="{E236E870-5340-BA46-BA1C-50F79837C892}"/>
              </a:ext>
            </a:extLst>
          </p:cNvPr>
          <p:cNvSpPr/>
          <p:nvPr/>
        </p:nvSpPr>
        <p:spPr>
          <a:xfrm>
            <a:off x="7750858" y="876506"/>
            <a:ext cx="1120092" cy="1177245"/>
          </a:xfrm>
          <a:prstGeom prst="rect">
            <a:avLst/>
          </a:prstGeom>
        </p:spPr>
        <p:txBody>
          <a:bodyPr wrap="square">
            <a:spAutoFit/>
          </a:bodyPr>
          <a:lstStyle/>
          <a:p>
            <a:r>
              <a:rPr lang="en-US" dirty="0" err="1">
                <a:solidFill>
                  <a:srgbClr val="002060"/>
                </a:solidFill>
              </a:rPr>
              <a:t>PennPET</a:t>
            </a:r>
            <a:r>
              <a:rPr lang="en-US" dirty="0">
                <a:solidFill>
                  <a:srgbClr val="002060"/>
                </a:solidFill>
              </a:rPr>
              <a:t> </a:t>
            </a:r>
          </a:p>
          <a:p>
            <a:r>
              <a:rPr lang="en-US" dirty="0">
                <a:solidFill>
                  <a:srgbClr val="002060"/>
                </a:solidFill>
              </a:rPr>
              <a:t>Explorer</a:t>
            </a:r>
          </a:p>
          <a:p>
            <a:r>
              <a:rPr lang="en-US" sz="825" dirty="0">
                <a:solidFill>
                  <a:srgbClr val="002060"/>
                </a:solidFill>
              </a:rPr>
              <a:t>*prototype 3-ring PET an active 64-cm AFOV</a:t>
            </a:r>
            <a:endParaRPr lang="en-US" sz="1350" dirty="0">
              <a:solidFill>
                <a:srgbClr val="002060"/>
              </a:solidFill>
            </a:endParaRPr>
          </a:p>
          <a:p>
            <a:endParaRPr lang="en-US" dirty="0">
              <a:solidFill>
                <a:srgbClr val="002060"/>
              </a:solidFill>
            </a:endParaRPr>
          </a:p>
        </p:txBody>
      </p:sp>
      <p:sp>
        <p:nvSpPr>
          <p:cNvPr id="8" name="Rectangle 7">
            <a:extLst>
              <a:ext uri="{FF2B5EF4-FFF2-40B4-BE49-F238E27FC236}">
                <a16:creationId xmlns:a16="http://schemas.microsoft.com/office/drawing/2014/main" id="{A40C5C34-BCFF-BE43-B447-233AD78F83D4}"/>
              </a:ext>
            </a:extLst>
          </p:cNvPr>
          <p:cNvSpPr/>
          <p:nvPr/>
        </p:nvSpPr>
        <p:spPr>
          <a:xfrm>
            <a:off x="3887528" y="798140"/>
            <a:ext cx="83732" cy="38861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pic>
        <p:nvPicPr>
          <p:cNvPr id="9" name="Picture 8" descr="A picture containing photo, white, covered, snow&#10;&#10;Description automatically generated">
            <a:extLst>
              <a:ext uri="{FF2B5EF4-FFF2-40B4-BE49-F238E27FC236}">
                <a16:creationId xmlns:a16="http://schemas.microsoft.com/office/drawing/2014/main" id="{3A377754-D407-9345-855C-3C92163E15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58954" y="653902"/>
            <a:ext cx="1921561" cy="4113395"/>
          </a:xfrm>
          <a:prstGeom prst="rect">
            <a:avLst/>
          </a:prstGeom>
        </p:spPr>
      </p:pic>
      <p:sp>
        <p:nvSpPr>
          <p:cNvPr id="11" name="Rectangle 10">
            <a:extLst>
              <a:ext uri="{FF2B5EF4-FFF2-40B4-BE49-F238E27FC236}">
                <a16:creationId xmlns:a16="http://schemas.microsoft.com/office/drawing/2014/main" id="{7D6974DC-AEC1-084E-90B6-3A1450746F92}"/>
              </a:ext>
            </a:extLst>
          </p:cNvPr>
          <p:cNvSpPr/>
          <p:nvPr/>
        </p:nvSpPr>
        <p:spPr>
          <a:xfrm>
            <a:off x="2759835" y="1906082"/>
            <a:ext cx="696024" cy="323165"/>
          </a:xfrm>
          <a:prstGeom prst="rect">
            <a:avLst/>
          </a:prstGeom>
        </p:spPr>
        <p:txBody>
          <a:bodyPr wrap="none">
            <a:spAutoFit/>
          </a:bodyPr>
          <a:lstStyle/>
          <a:p>
            <a:r>
              <a:rPr lang="en-US" sz="1500" dirty="0">
                <a:solidFill>
                  <a:srgbClr val="002060"/>
                </a:solidFill>
              </a:rPr>
              <a:t>1 hour</a:t>
            </a:r>
          </a:p>
        </p:txBody>
      </p:sp>
      <p:sp>
        <p:nvSpPr>
          <p:cNvPr id="12" name="Rectangle 11">
            <a:extLst>
              <a:ext uri="{FF2B5EF4-FFF2-40B4-BE49-F238E27FC236}">
                <a16:creationId xmlns:a16="http://schemas.microsoft.com/office/drawing/2014/main" id="{1E903E02-D4F7-274A-9FB8-7B4D3428A8DA}"/>
              </a:ext>
            </a:extLst>
          </p:cNvPr>
          <p:cNvSpPr/>
          <p:nvPr/>
        </p:nvSpPr>
        <p:spPr>
          <a:xfrm>
            <a:off x="4811918" y="1906082"/>
            <a:ext cx="1011752" cy="323165"/>
          </a:xfrm>
          <a:prstGeom prst="rect">
            <a:avLst/>
          </a:prstGeom>
        </p:spPr>
        <p:txBody>
          <a:bodyPr wrap="none">
            <a:spAutoFit/>
          </a:bodyPr>
          <a:lstStyle/>
          <a:p>
            <a:r>
              <a:rPr lang="en-US" sz="1500" dirty="0">
                <a:solidFill>
                  <a:srgbClr val="002060"/>
                </a:solidFill>
              </a:rPr>
              <a:t>2.75 hours</a:t>
            </a:r>
          </a:p>
        </p:txBody>
      </p:sp>
      <p:sp>
        <p:nvSpPr>
          <p:cNvPr id="13" name="Rectangle 12">
            <a:extLst>
              <a:ext uri="{FF2B5EF4-FFF2-40B4-BE49-F238E27FC236}">
                <a16:creationId xmlns:a16="http://schemas.microsoft.com/office/drawing/2014/main" id="{76EDD8C3-D52E-3741-9D7B-F361D95C97AC}"/>
              </a:ext>
            </a:extLst>
          </p:cNvPr>
          <p:cNvSpPr/>
          <p:nvPr/>
        </p:nvSpPr>
        <p:spPr>
          <a:xfrm>
            <a:off x="6680591" y="1906082"/>
            <a:ext cx="913968" cy="323165"/>
          </a:xfrm>
          <a:prstGeom prst="rect">
            <a:avLst/>
          </a:prstGeom>
        </p:spPr>
        <p:txBody>
          <a:bodyPr wrap="none">
            <a:spAutoFit/>
          </a:bodyPr>
          <a:lstStyle/>
          <a:p>
            <a:r>
              <a:rPr lang="en-US" sz="1500" dirty="0">
                <a:solidFill>
                  <a:srgbClr val="002060"/>
                </a:solidFill>
              </a:rPr>
              <a:t>4.2 hours</a:t>
            </a:r>
          </a:p>
        </p:txBody>
      </p:sp>
      <p:sp>
        <p:nvSpPr>
          <p:cNvPr id="14" name="Rectangle 13">
            <a:extLst>
              <a:ext uri="{FF2B5EF4-FFF2-40B4-BE49-F238E27FC236}">
                <a16:creationId xmlns:a16="http://schemas.microsoft.com/office/drawing/2014/main" id="{53861573-5FD5-704D-B9ED-334C321D5291}"/>
              </a:ext>
            </a:extLst>
          </p:cNvPr>
          <p:cNvSpPr/>
          <p:nvPr/>
        </p:nvSpPr>
        <p:spPr>
          <a:xfrm>
            <a:off x="6949440" y="4935751"/>
            <a:ext cx="2194560" cy="230832"/>
          </a:xfrm>
          <a:prstGeom prst="rect">
            <a:avLst/>
          </a:prstGeom>
        </p:spPr>
        <p:txBody>
          <a:bodyPr wrap="square">
            <a:spAutoFit/>
          </a:bodyPr>
          <a:lstStyle/>
          <a:p>
            <a:r>
              <a:rPr lang="en-US" sz="900" i="1" dirty="0">
                <a:solidFill>
                  <a:srgbClr val="000000"/>
                </a:solidFill>
              </a:rPr>
              <a:t>Pantel AR. J </a:t>
            </a:r>
            <a:r>
              <a:rPr lang="en-US" sz="900" i="1" dirty="0" err="1">
                <a:solidFill>
                  <a:srgbClr val="000000"/>
                </a:solidFill>
              </a:rPr>
              <a:t>Nucl</a:t>
            </a:r>
            <a:r>
              <a:rPr lang="en-US" sz="900" i="1" dirty="0">
                <a:solidFill>
                  <a:srgbClr val="000000"/>
                </a:solidFill>
              </a:rPr>
              <a:t> Med. 2020;61(1):144-151.</a:t>
            </a:r>
          </a:p>
        </p:txBody>
      </p:sp>
      <p:sp>
        <p:nvSpPr>
          <p:cNvPr id="15" name="Rectangle 14">
            <a:extLst>
              <a:ext uri="{FF2B5EF4-FFF2-40B4-BE49-F238E27FC236}">
                <a16:creationId xmlns:a16="http://schemas.microsoft.com/office/drawing/2014/main" id="{E01F01EC-DD93-8447-83E9-29672AF8DEA1}"/>
              </a:ext>
            </a:extLst>
          </p:cNvPr>
          <p:cNvSpPr/>
          <p:nvPr/>
        </p:nvSpPr>
        <p:spPr>
          <a:xfrm>
            <a:off x="5057213" y="4617256"/>
            <a:ext cx="1667892" cy="323165"/>
          </a:xfrm>
          <a:prstGeom prst="rect">
            <a:avLst/>
          </a:prstGeom>
        </p:spPr>
        <p:txBody>
          <a:bodyPr wrap="none">
            <a:spAutoFit/>
          </a:bodyPr>
          <a:lstStyle/>
          <a:p>
            <a:r>
              <a:rPr lang="en-US" sz="1500" dirty="0">
                <a:solidFill>
                  <a:srgbClr val="002060"/>
                </a:solidFill>
              </a:rPr>
              <a:t>*Delayed Imaging*</a:t>
            </a:r>
          </a:p>
        </p:txBody>
      </p:sp>
      <p:sp>
        <p:nvSpPr>
          <p:cNvPr id="2" name="AutoShape 2">
            <a:extLst>
              <a:ext uri="{FF2B5EF4-FFF2-40B4-BE49-F238E27FC236}">
                <a16:creationId xmlns:a16="http://schemas.microsoft.com/office/drawing/2014/main" id="{0CE4B399-CED6-7209-9DB6-32751BEAA47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6" name="Title 1">
            <a:extLst>
              <a:ext uri="{FF2B5EF4-FFF2-40B4-BE49-F238E27FC236}">
                <a16:creationId xmlns:a16="http://schemas.microsoft.com/office/drawing/2014/main" id="{7B40C75F-3C4C-24F7-AB04-295E1DD677EB}"/>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Improved disease delineation with delayed imaging</a:t>
            </a:r>
          </a:p>
        </p:txBody>
      </p:sp>
      <p:cxnSp>
        <p:nvCxnSpPr>
          <p:cNvPr id="17" name="Straight Connector 16">
            <a:extLst>
              <a:ext uri="{FF2B5EF4-FFF2-40B4-BE49-F238E27FC236}">
                <a16:creationId xmlns:a16="http://schemas.microsoft.com/office/drawing/2014/main" id="{04C91AB2-CBD5-0F41-CDED-C8A83FE50B7C}"/>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5DD12C3B-5319-095B-A3B9-7600D1329346}"/>
              </a:ext>
            </a:extLst>
          </p:cNvPr>
          <p:cNvSpPr/>
          <p:nvPr/>
        </p:nvSpPr>
        <p:spPr>
          <a:xfrm>
            <a:off x="2223850" y="4774168"/>
            <a:ext cx="3573351" cy="369332"/>
          </a:xfrm>
          <a:prstGeom prst="rect">
            <a:avLst/>
          </a:prstGeom>
        </p:spPr>
        <p:txBody>
          <a:bodyPr wrap="none">
            <a:spAutoFit/>
          </a:bodyPr>
          <a:lstStyle/>
          <a:p>
            <a:r>
              <a:rPr lang="en-US" i="1" dirty="0"/>
              <a:t>(courtesy, Dr. Austin </a:t>
            </a:r>
            <a:r>
              <a:rPr lang="en-US" i="1" dirty="0" err="1"/>
              <a:t>Pantel</a:t>
            </a:r>
            <a:r>
              <a:rPr lang="en-US" i="1" dirty="0"/>
              <a:t>, U. Penn)</a:t>
            </a:r>
            <a:endParaRPr lang="en-US" dirty="0"/>
          </a:p>
        </p:txBody>
      </p:sp>
      <p:sp>
        <p:nvSpPr>
          <p:cNvPr id="4" name="Rectangle 3">
            <a:extLst>
              <a:ext uri="{FF2B5EF4-FFF2-40B4-BE49-F238E27FC236}">
                <a16:creationId xmlns:a16="http://schemas.microsoft.com/office/drawing/2014/main" id="{A067DE3D-806B-313D-253F-988B8767DF40}"/>
              </a:ext>
            </a:extLst>
          </p:cNvPr>
          <p:cNvSpPr/>
          <p:nvPr/>
        </p:nvSpPr>
        <p:spPr>
          <a:xfrm>
            <a:off x="6586635" y="2066241"/>
            <a:ext cx="1157433" cy="323165"/>
          </a:xfrm>
          <a:prstGeom prst="rect">
            <a:avLst/>
          </a:prstGeom>
        </p:spPr>
        <p:txBody>
          <a:bodyPr wrap="none">
            <a:spAutoFit/>
          </a:bodyPr>
          <a:lstStyle/>
          <a:p>
            <a:r>
              <a:rPr lang="en-US" sz="1500" dirty="0">
                <a:solidFill>
                  <a:srgbClr val="002060"/>
                </a:solidFill>
              </a:rPr>
              <a:t>2.5 half lives</a:t>
            </a:r>
          </a:p>
        </p:txBody>
      </p:sp>
    </p:spTree>
    <p:extLst>
      <p:ext uri="{BB962C8B-B14F-4D97-AF65-F5344CB8AC3E}">
        <p14:creationId xmlns:p14="http://schemas.microsoft.com/office/powerpoint/2010/main" val="1920603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4FC5DAC3-C40F-C219-F2C2-F551E4B874BF}"/>
              </a:ext>
            </a:extLst>
          </p:cNvPr>
          <p:cNvSpPr txBox="1">
            <a:spLocks noChangeArrowheads="1"/>
          </p:cNvSpPr>
          <p:nvPr/>
        </p:nvSpPr>
        <p:spPr bwMode="auto">
          <a:xfrm>
            <a:off x="1681618" y="4188680"/>
            <a:ext cx="5854214"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953" dirty="0">
                <a:latin typeface="Arial" panose="020B0604020202020204" pitchFamily="34" charset="0"/>
              </a:rPr>
              <a:t>(A) 18F-FDG PET coronal images of subject 3 acquired at 4 time points after injection. Austin R. </a:t>
            </a:r>
            <a:r>
              <a:rPr lang="en-GB" altLang="en-US" sz="953" dirty="0" err="1">
                <a:latin typeface="Arial" panose="020B0604020202020204" pitchFamily="34" charset="0"/>
              </a:rPr>
              <a:t>Pantel</a:t>
            </a:r>
            <a:r>
              <a:rPr lang="en-GB" altLang="en-US" sz="953" dirty="0">
                <a:latin typeface="Arial" panose="020B0604020202020204" pitchFamily="34" charset="0"/>
              </a:rPr>
              <a:t> et al. J </a:t>
            </a:r>
            <a:r>
              <a:rPr lang="en-GB" altLang="en-US" sz="953" dirty="0" err="1">
                <a:latin typeface="Arial" panose="020B0604020202020204" pitchFamily="34" charset="0"/>
              </a:rPr>
              <a:t>Nucl</a:t>
            </a:r>
            <a:r>
              <a:rPr lang="en-GB" altLang="en-US" sz="953" dirty="0">
                <a:latin typeface="Arial" panose="020B0604020202020204" pitchFamily="34" charset="0"/>
              </a:rPr>
              <a:t> Med 2020;61:144-151</a:t>
            </a:r>
          </a:p>
        </p:txBody>
      </p:sp>
      <p:pic>
        <p:nvPicPr>
          <p:cNvPr id="3075" name="Picture 3">
            <a:extLst>
              <a:ext uri="{FF2B5EF4-FFF2-40B4-BE49-F238E27FC236}">
                <a16:creationId xmlns:a16="http://schemas.microsoft.com/office/drawing/2014/main" id="{870C5839-CB9E-9275-76F9-8FDF2412DF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40" y="1019486"/>
            <a:ext cx="8375369" cy="256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82B8239-6F2D-DFDB-9817-F15CFDCCB581}"/>
              </a:ext>
            </a:extLst>
          </p:cNvPr>
          <p:cNvSpPr txBox="1">
            <a:spLocks noChangeArrowheads="1"/>
          </p:cNvSpPr>
          <p:nvPr/>
        </p:nvSpPr>
        <p:spPr bwMode="auto">
          <a:xfrm>
            <a:off x="1840394" y="4479231"/>
            <a:ext cx="2938989" cy="228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225"/>
          </a:p>
        </p:txBody>
      </p:sp>
      <p:sp>
        <p:nvSpPr>
          <p:cNvPr id="8" name="Title 1">
            <a:extLst>
              <a:ext uri="{FF2B5EF4-FFF2-40B4-BE49-F238E27FC236}">
                <a16:creationId xmlns:a16="http://schemas.microsoft.com/office/drawing/2014/main" id="{BE605D10-6D1D-7E05-9D22-90496B977B4D}"/>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Delayed imaging to characterize biology</a:t>
            </a:r>
          </a:p>
        </p:txBody>
      </p:sp>
      <p:cxnSp>
        <p:nvCxnSpPr>
          <p:cNvPr id="9" name="Straight Connector 8">
            <a:extLst>
              <a:ext uri="{FF2B5EF4-FFF2-40B4-BE49-F238E27FC236}">
                <a16:creationId xmlns:a16="http://schemas.microsoft.com/office/drawing/2014/main" id="{952B0187-BA2B-EE9B-F251-F8A17FE45C6E}"/>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263023A-3698-F5C2-6DC7-1B2B6F80CE82}"/>
              </a:ext>
            </a:extLst>
          </p:cNvPr>
          <p:cNvSpPr/>
          <p:nvPr/>
        </p:nvSpPr>
        <p:spPr>
          <a:xfrm>
            <a:off x="5030549" y="1304242"/>
            <a:ext cx="1000723" cy="276999"/>
          </a:xfrm>
          <a:prstGeom prst="rect">
            <a:avLst/>
          </a:prstGeom>
        </p:spPr>
        <p:txBody>
          <a:bodyPr wrap="none">
            <a:spAutoFit/>
          </a:bodyPr>
          <a:lstStyle/>
          <a:p>
            <a:r>
              <a:rPr lang="en-US" sz="1200" dirty="0">
                <a:solidFill>
                  <a:srgbClr val="980000"/>
                </a:solidFill>
              </a:rPr>
              <a:t>&gt;10 half lives</a:t>
            </a:r>
            <a:endParaRPr lang="en-US" sz="12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D29A60-3F89-E74E-A726-D664085F0AAB}"/>
              </a:ext>
            </a:extLst>
          </p:cNvPr>
          <p:cNvSpPr txBox="1"/>
          <p:nvPr/>
        </p:nvSpPr>
        <p:spPr>
          <a:xfrm>
            <a:off x="7283659" y="1328460"/>
            <a:ext cx="1800440" cy="3139321"/>
          </a:xfrm>
          <a:prstGeom prst="rect">
            <a:avLst/>
          </a:prstGeom>
          <a:noFill/>
        </p:spPr>
        <p:txBody>
          <a:bodyPr wrap="square" rtlCol="0">
            <a:spAutoFit/>
          </a:bodyPr>
          <a:lstStyle/>
          <a:p>
            <a:pPr defTabSz="685800">
              <a:defRPr/>
            </a:pPr>
            <a:r>
              <a:rPr lang="en-US" dirty="0">
                <a:solidFill>
                  <a:srgbClr val="002060"/>
                </a:solidFill>
                <a:latin typeface="Calibri" panose="020F0502020204030204"/>
              </a:rPr>
              <a:t>The high sensitivity of the PennPET Explorer permits imaging of a short-lived radiotracer over an extended time to better visualize infection. </a:t>
            </a:r>
          </a:p>
        </p:txBody>
      </p:sp>
      <p:sp>
        <p:nvSpPr>
          <p:cNvPr id="3" name="TextBox 2">
            <a:extLst>
              <a:ext uri="{FF2B5EF4-FFF2-40B4-BE49-F238E27FC236}">
                <a16:creationId xmlns:a16="http://schemas.microsoft.com/office/drawing/2014/main" id="{E9F78F6B-A1E0-A84A-8103-5C9F2DF5B070}"/>
              </a:ext>
            </a:extLst>
          </p:cNvPr>
          <p:cNvSpPr txBox="1"/>
          <p:nvPr/>
        </p:nvSpPr>
        <p:spPr>
          <a:xfrm>
            <a:off x="457200" y="660843"/>
            <a:ext cx="3888052" cy="553998"/>
          </a:xfrm>
          <a:prstGeom prst="rect">
            <a:avLst/>
          </a:prstGeom>
          <a:noFill/>
        </p:spPr>
        <p:txBody>
          <a:bodyPr wrap="none" rtlCol="0">
            <a:spAutoFit/>
          </a:bodyPr>
          <a:lstStyle/>
          <a:p>
            <a:pPr defTabSz="685800">
              <a:defRPr/>
            </a:pPr>
            <a:r>
              <a:rPr lang="en-US" sz="1500" dirty="0">
                <a:solidFill>
                  <a:srgbClr val="002060"/>
                </a:solidFill>
              </a:rPr>
              <a:t>[</a:t>
            </a:r>
            <a:r>
              <a:rPr lang="en-US" sz="1500" baseline="30000" dirty="0">
                <a:solidFill>
                  <a:srgbClr val="002060"/>
                </a:solidFill>
              </a:rPr>
              <a:t>11</a:t>
            </a:r>
            <a:r>
              <a:rPr lang="en-US" sz="1500" dirty="0">
                <a:solidFill>
                  <a:srgbClr val="002060"/>
                </a:solidFill>
              </a:rPr>
              <a:t>C]-labeled antibiotic (20-min half-life)</a:t>
            </a:r>
          </a:p>
          <a:p>
            <a:pPr defTabSz="685800">
              <a:defRPr/>
            </a:pPr>
            <a:r>
              <a:rPr lang="en-US" sz="1500" dirty="0">
                <a:solidFill>
                  <a:srgbClr val="002060"/>
                </a:solidFill>
              </a:rPr>
              <a:t>Dynamic imaging over 2 hours in 1 bed position</a:t>
            </a:r>
          </a:p>
        </p:txBody>
      </p:sp>
      <p:grpSp>
        <p:nvGrpSpPr>
          <p:cNvPr id="20" name="Group 19">
            <a:extLst>
              <a:ext uri="{FF2B5EF4-FFF2-40B4-BE49-F238E27FC236}">
                <a16:creationId xmlns:a16="http://schemas.microsoft.com/office/drawing/2014/main" id="{67380C56-E86B-AA42-8A48-A9BAB299CBEB}"/>
              </a:ext>
            </a:extLst>
          </p:cNvPr>
          <p:cNvGrpSpPr>
            <a:grpSpLocks noChangeAspect="1"/>
          </p:cNvGrpSpPr>
          <p:nvPr/>
        </p:nvGrpSpPr>
        <p:grpSpPr>
          <a:xfrm>
            <a:off x="443407" y="1231751"/>
            <a:ext cx="1616358" cy="3086100"/>
            <a:chOff x="256770" y="4878485"/>
            <a:chExt cx="889830" cy="1698946"/>
          </a:xfrm>
        </p:grpSpPr>
        <p:pic>
          <p:nvPicPr>
            <p:cNvPr id="21" name="Picture 20">
              <a:extLst>
                <a:ext uri="{FF2B5EF4-FFF2-40B4-BE49-F238E27FC236}">
                  <a16:creationId xmlns:a16="http://schemas.microsoft.com/office/drawing/2014/main" id="{073E85E3-AEB3-F24D-B137-C77D20F3D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770" y="4878485"/>
              <a:ext cx="889830" cy="1698946"/>
            </a:xfrm>
            <a:prstGeom prst="rect">
              <a:avLst/>
            </a:prstGeom>
          </p:spPr>
        </p:pic>
        <p:sp>
          <p:nvSpPr>
            <p:cNvPr id="22" name="TextBox 21">
              <a:extLst>
                <a:ext uri="{FF2B5EF4-FFF2-40B4-BE49-F238E27FC236}">
                  <a16:creationId xmlns:a16="http://schemas.microsoft.com/office/drawing/2014/main" id="{744597F0-9613-604F-B6FA-2396C0A8AE44}"/>
                </a:ext>
              </a:extLst>
            </p:cNvPr>
            <p:cNvSpPr txBox="1"/>
            <p:nvPr/>
          </p:nvSpPr>
          <p:spPr>
            <a:xfrm>
              <a:off x="478321" y="6248053"/>
              <a:ext cx="471420" cy="165200"/>
            </a:xfrm>
            <a:prstGeom prst="rect">
              <a:avLst/>
            </a:prstGeom>
            <a:noFill/>
          </p:spPr>
          <p:txBody>
            <a:bodyPr wrap="none" rtlCol="0">
              <a:spAutoFit/>
            </a:bodyPr>
            <a:lstStyle/>
            <a:p>
              <a:pPr algn="ctr" defTabSz="685800">
                <a:defRPr/>
              </a:pPr>
              <a:r>
                <a:rPr lang="en-US" sz="1350" b="1" dirty="0">
                  <a:solidFill>
                    <a:srgbClr val="9B0000">
                      <a:lumMod val="50000"/>
                    </a:srgbClr>
                  </a:solidFill>
                  <a:latin typeface="Calibri" panose="020F0502020204030204"/>
                </a:rPr>
                <a:t>50-60 sec</a:t>
              </a:r>
            </a:p>
          </p:txBody>
        </p:sp>
      </p:grpSp>
      <p:grpSp>
        <p:nvGrpSpPr>
          <p:cNvPr id="23" name="Group 22">
            <a:extLst>
              <a:ext uri="{FF2B5EF4-FFF2-40B4-BE49-F238E27FC236}">
                <a16:creationId xmlns:a16="http://schemas.microsoft.com/office/drawing/2014/main" id="{9CC7A3FF-6CD6-984B-94E8-C35BE4962CA3}"/>
              </a:ext>
            </a:extLst>
          </p:cNvPr>
          <p:cNvGrpSpPr>
            <a:grpSpLocks noChangeAspect="1"/>
          </p:cNvGrpSpPr>
          <p:nvPr/>
        </p:nvGrpSpPr>
        <p:grpSpPr>
          <a:xfrm>
            <a:off x="2197596" y="1237644"/>
            <a:ext cx="1616359" cy="3086100"/>
            <a:chOff x="1511429" y="4876183"/>
            <a:chExt cx="895842" cy="1710424"/>
          </a:xfrm>
        </p:grpSpPr>
        <p:pic>
          <p:nvPicPr>
            <p:cNvPr id="24" name="Picture 23">
              <a:extLst>
                <a:ext uri="{FF2B5EF4-FFF2-40B4-BE49-F238E27FC236}">
                  <a16:creationId xmlns:a16="http://schemas.microsoft.com/office/drawing/2014/main" id="{84FD1F70-7D3F-B64D-90E0-F12AF53275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1429" y="4876183"/>
              <a:ext cx="895842" cy="1710424"/>
            </a:xfrm>
            <a:prstGeom prst="rect">
              <a:avLst/>
            </a:prstGeom>
          </p:spPr>
        </p:pic>
        <p:sp>
          <p:nvSpPr>
            <p:cNvPr id="25" name="TextBox 24">
              <a:extLst>
                <a:ext uri="{FF2B5EF4-FFF2-40B4-BE49-F238E27FC236}">
                  <a16:creationId xmlns:a16="http://schemas.microsoft.com/office/drawing/2014/main" id="{7CA5F00F-375B-A84B-960A-DF5F2529EB4E}"/>
                </a:ext>
              </a:extLst>
            </p:cNvPr>
            <p:cNvSpPr txBox="1"/>
            <p:nvPr/>
          </p:nvSpPr>
          <p:spPr>
            <a:xfrm>
              <a:off x="1757142" y="6248053"/>
              <a:ext cx="404418" cy="166316"/>
            </a:xfrm>
            <a:prstGeom prst="rect">
              <a:avLst/>
            </a:prstGeom>
            <a:noFill/>
          </p:spPr>
          <p:txBody>
            <a:bodyPr wrap="none" rtlCol="0">
              <a:spAutoFit/>
            </a:bodyPr>
            <a:lstStyle/>
            <a:p>
              <a:pPr algn="ctr" defTabSz="685800">
                <a:defRPr/>
              </a:pPr>
              <a:r>
                <a:rPr lang="en-US" sz="1350" b="1" dirty="0">
                  <a:solidFill>
                    <a:srgbClr val="9B0000">
                      <a:lumMod val="50000"/>
                    </a:srgbClr>
                  </a:solidFill>
                  <a:latin typeface="Calibri" panose="020F0502020204030204"/>
                </a:rPr>
                <a:t>7-8 min</a:t>
              </a:r>
            </a:p>
          </p:txBody>
        </p:sp>
      </p:grpSp>
      <p:grpSp>
        <p:nvGrpSpPr>
          <p:cNvPr id="26" name="Group 25">
            <a:extLst>
              <a:ext uri="{FF2B5EF4-FFF2-40B4-BE49-F238E27FC236}">
                <a16:creationId xmlns:a16="http://schemas.microsoft.com/office/drawing/2014/main" id="{4C914D91-ED44-194D-B159-90E7D0B54528}"/>
              </a:ext>
            </a:extLst>
          </p:cNvPr>
          <p:cNvGrpSpPr>
            <a:grpSpLocks noChangeAspect="1"/>
          </p:cNvGrpSpPr>
          <p:nvPr/>
        </p:nvGrpSpPr>
        <p:grpSpPr>
          <a:xfrm>
            <a:off x="5638737" y="1237644"/>
            <a:ext cx="1616357" cy="3086100"/>
            <a:chOff x="3706099" y="4871191"/>
            <a:chExt cx="898456" cy="1715416"/>
          </a:xfrm>
        </p:grpSpPr>
        <p:pic>
          <p:nvPicPr>
            <p:cNvPr id="27" name="Picture 26">
              <a:extLst>
                <a:ext uri="{FF2B5EF4-FFF2-40B4-BE49-F238E27FC236}">
                  <a16:creationId xmlns:a16="http://schemas.microsoft.com/office/drawing/2014/main" id="{CFB344EF-A7EF-3C4B-A8F3-50BDA48235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06099" y="4871191"/>
              <a:ext cx="898456" cy="1715416"/>
            </a:xfrm>
            <a:prstGeom prst="rect">
              <a:avLst/>
            </a:prstGeom>
          </p:spPr>
        </p:pic>
        <p:sp>
          <p:nvSpPr>
            <p:cNvPr id="28" name="TextBox 27">
              <a:extLst>
                <a:ext uri="{FF2B5EF4-FFF2-40B4-BE49-F238E27FC236}">
                  <a16:creationId xmlns:a16="http://schemas.microsoft.com/office/drawing/2014/main" id="{5FC4C583-45A7-E044-A52A-EABA24B0FF86}"/>
                </a:ext>
              </a:extLst>
            </p:cNvPr>
            <p:cNvSpPr txBox="1"/>
            <p:nvPr/>
          </p:nvSpPr>
          <p:spPr>
            <a:xfrm>
              <a:off x="3767740" y="6248053"/>
              <a:ext cx="731431" cy="320772"/>
            </a:xfrm>
            <a:prstGeom prst="rect">
              <a:avLst/>
            </a:prstGeom>
            <a:noFill/>
          </p:spPr>
          <p:txBody>
            <a:bodyPr wrap="none" rtlCol="0">
              <a:spAutoFit/>
            </a:bodyPr>
            <a:lstStyle/>
            <a:p>
              <a:pPr algn="ctr" defTabSz="685800">
                <a:defRPr/>
              </a:pPr>
              <a:r>
                <a:rPr lang="en-US" sz="1350" b="1" dirty="0">
                  <a:solidFill>
                    <a:srgbClr val="9B0000">
                      <a:lumMod val="50000"/>
                    </a:srgbClr>
                  </a:solidFill>
                  <a:latin typeface="Calibri" panose="020F0502020204030204"/>
                </a:rPr>
                <a:t>120-130 min</a:t>
              </a:r>
            </a:p>
            <a:p>
              <a:pPr algn="ctr" defTabSz="685800">
                <a:defRPr/>
              </a:pPr>
              <a:r>
                <a:rPr lang="en-US" b="1" dirty="0">
                  <a:solidFill>
                    <a:srgbClr val="980000"/>
                  </a:solidFill>
                  <a:latin typeface="Calibri" panose="020F0502020204030204"/>
                </a:rPr>
                <a:t>&gt;6 half lives</a:t>
              </a:r>
            </a:p>
          </p:txBody>
        </p:sp>
      </p:grpSp>
      <p:grpSp>
        <p:nvGrpSpPr>
          <p:cNvPr id="29" name="Group 28">
            <a:extLst>
              <a:ext uri="{FF2B5EF4-FFF2-40B4-BE49-F238E27FC236}">
                <a16:creationId xmlns:a16="http://schemas.microsoft.com/office/drawing/2014/main" id="{93602C0B-7426-DB46-83D0-FB2B1E9A9036}"/>
              </a:ext>
            </a:extLst>
          </p:cNvPr>
          <p:cNvGrpSpPr>
            <a:grpSpLocks noChangeAspect="1"/>
          </p:cNvGrpSpPr>
          <p:nvPr/>
        </p:nvGrpSpPr>
        <p:grpSpPr>
          <a:xfrm>
            <a:off x="3918166" y="1225373"/>
            <a:ext cx="1616359" cy="3086100"/>
            <a:chOff x="2478289" y="4876679"/>
            <a:chExt cx="895582" cy="1709928"/>
          </a:xfrm>
        </p:grpSpPr>
        <p:pic>
          <p:nvPicPr>
            <p:cNvPr id="30" name="Picture 29">
              <a:extLst>
                <a:ext uri="{FF2B5EF4-FFF2-40B4-BE49-F238E27FC236}">
                  <a16:creationId xmlns:a16="http://schemas.microsoft.com/office/drawing/2014/main" id="{F42EA3AE-2E9E-5C4B-89BB-C202CAE1C5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8289" y="4876679"/>
              <a:ext cx="895582" cy="1709928"/>
            </a:xfrm>
            <a:prstGeom prst="rect">
              <a:avLst/>
            </a:prstGeom>
          </p:spPr>
        </p:pic>
        <p:sp>
          <p:nvSpPr>
            <p:cNvPr id="32" name="TextBox 31">
              <a:extLst>
                <a:ext uri="{FF2B5EF4-FFF2-40B4-BE49-F238E27FC236}">
                  <a16:creationId xmlns:a16="http://schemas.microsoft.com/office/drawing/2014/main" id="{43BCD94D-9587-504E-B08E-613149BE29CB}"/>
                </a:ext>
              </a:extLst>
            </p:cNvPr>
            <p:cNvSpPr txBox="1"/>
            <p:nvPr/>
          </p:nvSpPr>
          <p:spPr>
            <a:xfrm>
              <a:off x="2675079" y="6248053"/>
              <a:ext cx="502001" cy="166268"/>
            </a:xfrm>
            <a:prstGeom prst="rect">
              <a:avLst/>
            </a:prstGeom>
            <a:noFill/>
          </p:spPr>
          <p:txBody>
            <a:bodyPr wrap="none" rtlCol="0">
              <a:spAutoFit/>
            </a:bodyPr>
            <a:lstStyle/>
            <a:p>
              <a:pPr algn="ctr" defTabSz="685800">
                <a:defRPr/>
              </a:pPr>
              <a:r>
                <a:rPr lang="en-US" sz="1350" b="1" dirty="0">
                  <a:solidFill>
                    <a:srgbClr val="9B0000">
                      <a:lumMod val="50000"/>
                    </a:srgbClr>
                  </a:solidFill>
                  <a:latin typeface="Calibri" panose="020F0502020204030204"/>
                </a:rPr>
                <a:t>90-95 min</a:t>
              </a:r>
            </a:p>
          </p:txBody>
        </p:sp>
      </p:grpSp>
      <p:sp>
        <p:nvSpPr>
          <p:cNvPr id="18" name="Title 1">
            <a:extLst>
              <a:ext uri="{FF2B5EF4-FFF2-40B4-BE49-F238E27FC236}">
                <a16:creationId xmlns:a16="http://schemas.microsoft.com/office/drawing/2014/main" id="{FEC61625-017F-6FF1-46AC-3BA3E2CE5ACF}"/>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aseline="30000" dirty="0">
                <a:solidFill>
                  <a:prstClr val="black"/>
                </a:solidFill>
              </a:rPr>
              <a:t>11</a:t>
            </a:r>
            <a:r>
              <a:rPr lang="en-US" sz="2700" dirty="0">
                <a:solidFill>
                  <a:prstClr val="black"/>
                </a:solidFill>
              </a:rPr>
              <a:t>C-TMP whole-body imaging of infection</a:t>
            </a:r>
          </a:p>
        </p:txBody>
      </p:sp>
      <p:cxnSp>
        <p:nvCxnSpPr>
          <p:cNvPr id="19" name="Straight Connector 18">
            <a:extLst>
              <a:ext uri="{FF2B5EF4-FFF2-40B4-BE49-F238E27FC236}">
                <a16:creationId xmlns:a16="http://schemas.microsoft.com/office/drawing/2014/main" id="{798FEDC6-6E80-4468-9481-87C81858F1A1}"/>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9DE09EDA-6086-9F5F-B8D4-258E76501F97}"/>
              </a:ext>
            </a:extLst>
          </p:cNvPr>
          <p:cNvSpPr/>
          <p:nvPr/>
        </p:nvSpPr>
        <p:spPr>
          <a:xfrm>
            <a:off x="2223850" y="4774168"/>
            <a:ext cx="3783985" cy="369332"/>
          </a:xfrm>
          <a:prstGeom prst="rect">
            <a:avLst/>
          </a:prstGeom>
        </p:spPr>
        <p:txBody>
          <a:bodyPr wrap="none">
            <a:spAutoFit/>
          </a:bodyPr>
          <a:lstStyle/>
          <a:p>
            <a:r>
              <a:rPr lang="en-US" i="1" dirty="0"/>
              <a:t>(courtesy, Dr. Mark </a:t>
            </a:r>
            <a:r>
              <a:rPr lang="en-US" i="1" dirty="0" err="1"/>
              <a:t>Sellmyer</a:t>
            </a:r>
            <a:r>
              <a:rPr lang="en-US" i="1" dirty="0"/>
              <a:t>, U. Penn)</a:t>
            </a:r>
            <a:endParaRPr lang="en-US" dirty="0"/>
          </a:p>
        </p:txBody>
      </p:sp>
    </p:spTree>
    <p:extLst>
      <p:ext uri="{BB962C8B-B14F-4D97-AF65-F5344CB8AC3E}">
        <p14:creationId xmlns:p14="http://schemas.microsoft.com/office/powerpoint/2010/main" val="3226466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095FF6-6A9A-094A-9602-939C2D07C08A}"/>
              </a:ext>
            </a:extLst>
          </p:cNvPr>
          <p:cNvSpPr/>
          <p:nvPr/>
        </p:nvSpPr>
        <p:spPr>
          <a:xfrm>
            <a:off x="6324379" y="4613035"/>
            <a:ext cx="2642775" cy="507831"/>
          </a:xfrm>
          <a:prstGeom prst="rect">
            <a:avLst/>
          </a:prstGeom>
        </p:spPr>
        <p:txBody>
          <a:bodyPr wrap="none">
            <a:spAutoFit/>
          </a:bodyPr>
          <a:lstStyle/>
          <a:p>
            <a:r>
              <a:rPr lang="en-US" sz="1350" dirty="0">
                <a:solidFill>
                  <a:schemeClr val="accent1">
                    <a:lumMod val="50000"/>
                  </a:schemeClr>
                </a:solidFill>
              </a:rPr>
              <a:t>We acknowledge </a:t>
            </a:r>
            <a:r>
              <a:rPr lang="en-US" sz="1350" dirty="0" err="1">
                <a:solidFill>
                  <a:schemeClr val="accent1">
                    <a:lumMod val="50000"/>
                  </a:schemeClr>
                </a:solidFill>
              </a:rPr>
              <a:t>ImaginAb</a:t>
            </a:r>
            <a:r>
              <a:rPr lang="en-US" sz="1350" dirty="0">
                <a:solidFill>
                  <a:schemeClr val="accent1">
                    <a:lumMod val="50000"/>
                  </a:schemeClr>
                </a:solidFill>
              </a:rPr>
              <a:t> for the </a:t>
            </a:r>
          </a:p>
          <a:p>
            <a:r>
              <a:rPr lang="en-US" sz="1350" dirty="0">
                <a:solidFill>
                  <a:schemeClr val="accent1">
                    <a:lumMod val="50000"/>
                  </a:schemeClr>
                </a:solidFill>
              </a:rPr>
              <a:t>development of the radiotracer. </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5617" y="652664"/>
            <a:ext cx="1514628" cy="4403625"/>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3036" y="926632"/>
            <a:ext cx="1443986" cy="3429468"/>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2454" y="2858574"/>
            <a:ext cx="1639066" cy="1175608"/>
          </a:xfrm>
          <a:prstGeom prst="rect">
            <a:avLst/>
          </a:prstGeom>
        </p:spPr>
      </p:pic>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08716" y="2854476"/>
            <a:ext cx="1463591" cy="1175608"/>
          </a:xfrm>
          <a:prstGeom prst="rect">
            <a:avLst/>
          </a:prstGeom>
        </p:spPr>
      </p:pic>
      <p:sp>
        <p:nvSpPr>
          <p:cNvPr id="2" name="Rectangle 1">
            <a:extLst>
              <a:ext uri="{FF2B5EF4-FFF2-40B4-BE49-F238E27FC236}">
                <a16:creationId xmlns:a16="http://schemas.microsoft.com/office/drawing/2014/main" id="{AF169523-0F1D-CA4F-AF77-D618E4FD6409}"/>
              </a:ext>
            </a:extLst>
          </p:cNvPr>
          <p:cNvSpPr/>
          <p:nvPr/>
        </p:nvSpPr>
        <p:spPr>
          <a:xfrm>
            <a:off x="502200" y="1113417"/>
            <a:ext cx="1940225" cy="1200329"/>
          </a:xfrm>
          <a:prstGeom prst="rect">
            <a:avLst/>
          </a:prstGeom>
        </p:spPr>
        <p:txBody>
          <a:bodyPr wrap="square">
            <a:spAutoFit/>
          </a:bodyPr>
          <a:lstStyle/>
          <a:p>
            <a:r>
              <a:rPr lang="en-US" b="1" dirty="0">
                <a:solidFill>
                  <a:schemeClr val="accent1">
                    <a:lumMod val="50000"/>
                  </a:schemeClr>
                </a:solidFill>
              </a:rPr>
              <a:t>PennPET Explorer</a:t>
            </a:r>
          </a:p>
          <a:p>
            <a:pPr marL="257175" indent="-257175">
              <a:buFont typeface="Arial" panose="020B0604020202020204" pitchFamily="34" charset="0"/>
              <a:buChar char="•"/>
            </a:pPr>
            <a:r>
              <a:rPr lang="en-US" dirty="0">
                <a:solidFill>
                  <a:schemeClr val="accent1">
                    <a:lumMod val="50000"/>
                  </a:schemeClr>
                </a:solidFill>
              </a:rPr>
              <a:t>22 hours </a:t>
            </a:r>
            <a:r>
              <a:rPr lang="en-US" dirty="0" err="1">
                <a:solidFill>
                  <a:schemeClr val="accent1">
                    <a:lumMod val="50000"/>
                  </a:schemeClr>
                </a:solidFill>
              </a:rPr>
              <a:t>p.i.</a:t>
            </a:r>
            <a:endParaRPr lang="en-US" dirty="0">
              <a:solidFill>
                <a:schemeClr val="accent1">
                  <a:lumMod val="50000"/>
                </a:schemeClr>
              </a:solidFill>
            </a:endParaRPr>
          </a:p>
          <a:p>
            <a:pPr marL="257175" indent="-257175">
              <a:buFont typeface="Arial" panose="020B0604020202020204" pitchFamily="34" charset="0"/>
              <a:buChar char="•"/>
            </a:pPr>
            <a:r>
              <a:rPr lang="en-US" dirty="0">
                <a:solidFill>
                  <a:schemeClr val="accent1">
                    <a:lumMod val="50000"/>
                  </a:schemeClr>
                </a:solidFill>
              </a:rPr>
              <a:t>2 bed positions</a:t>
            </a:r>
          </a:p>
          <a:p>
            <a:pPr marL="257175" indent="-257175">
              <a:buFont typeface="Arial" panose="020B0604020202020204" pitchFamily="34" charset="0"/>
              <a:buChar char="•"/>
            </a:pPr>
            <a:r>
              <a:rPr lang="en-US" dirty="0">
                <a:solidFill>
                  <a:schemeClr val="accent1">
                    <a:lumMod val="50000"/>
                  </a:schemeClr>
                </a:solidFill>
              </a:rPr>
              <a:t>60-min scan</a:t>
            </a:r>
          </a:p>
        </p:txBody>
      </p:sp>
      <p:sp>
        <p:nvSpPr>
          <p:cNvPr id="9" name="Rectangle 8">
            <a:extLst>
              <a:ext uri="{FF2B5EF4-FFF2-40B4-BE49-F238E27FC236}">
                <a16:creationId xmlns:a16="http://schemas.microsoft.com/office/drawing/2014/main" id="{200EA3EE-BB6C-7042-BC79-9ACA784C4A58}"/>
              </a:ext>
            </a:extLst>
          </p:cNvPr>
          <p:cNvSpPr/>
          <p:nvPr/>
        </p:nvSpPr>
        <p:spPr>
          <a:xfrm>
            <a:off x="6995160" y="1113417"/>
            <a:ext cx="1989814" cy="1200329"/>
          </a:xfrm>
          <a:prstGeom prst="rect">
            <a:avLst/>
          </a:prstGeom>
        </p:spPr>
        <p:txBody>
          <a:bodyPr wrap="square">
            <a:spAutoFit/>
          </a:bodyPr>
          <a:lstStyle/>
          <a:p>
            <a:r>
              <a:rPr lang="en-US" b="1" dirty="0">
                <a:solidFill>
                  <a:schemeClr val="accent1">
                    <a:lumMod val="50000"/>
                  </a:schemeClr>
                </a:solidFill>
              </a:rPr>
              <a:t>SOC PET/CT</a:t>
            </a:r>
          </a:p>
          <a:p>
            <a:pPr marL="257175" indent="-257175">
              <a:buFont typeface="Arial" panose="020B0604020202020204" pitchFamily="34" charset="0"/>
              <a:buChar char="•"/>
            </a:pPr>
            <a:r>
              <a:rPr lang="en-US" dirty="0">
                <a:solidFill>
                  <a:schemeClr val="accent1">
                    <a:lumMod val="50000"/>
                  </a:schemeClr>
                </a:solidFill>
              </a:rPr>
              <a:t>24 hours </a:t>
            </a:r>
            <a:r>
              <a:rPr lang="en-US" dirty="0" err="1">
                <a:solidFill>
                  <a:schemeClr val="accent1">
                    <a:lumMod val="50000"/>
                  </a:schemeClr>
                </a:solidFill>
              </a:rPr>
              <a:t>p.i.</a:t>
            </a:r>
            <a:endParaRPr lang="en-US" dirty="0">
              <a:solidFill>
                <a:schemeClr val="accent1">
                  <a:lumMod val="50000"/>
                </a:schemeClr>
              </a:solidFill>
            </a:endParaRPr>
          </a:p>
          <a:p>
            <a:pPr marL="257175" indent="-257175">
              <a:buFont typeface="Arial" panose="020B0604020202020204" pitchFamily="34" charset="0"/>
              <a:buChar char="•"/>
            </a:pPr>
            <a:r>
              <a:rPr lang="en-US" dirty="0">
                <a:solidFill>
                  <a:schemeClr val="accent1">
                    <a:lumMod val="50000"/>
                  </a:schemeClr>
                </a:solidFill>
              </a:rPr>
              <a:t>18 bed positions</a:t>
            </a:r>
          </a:p>
          <a:p>
            <a:pPr marL="257175" indent="-257175">
              <a:buFont typeface="Arial" panose="020B0604020202020204" pitchFamily="34" charset="0"/>
              <a:buChar char="•"/>
            </a:pPr>
            <a:r>
              <a:rPr lang="en-US" dirty="0">
                <a:solidFill>
                  <a:schemeClr val="accent1">
                    <a:lumMod val="50000"/>
                  </a:schemeClr>
                </a:solidFill>
              </a:rPr>
              <a:t>90-min scan</a:t>
            </a:r>
          </a:p>
        </p:txBody>
      </p:sp>
      <p:cxnSp>
        <p:nvCxnSpPr>
          <p:cNvPr id="4" name="Straight Connector 3">
            <a:extLst>
              <a:ext uri="{FF2B5EF4-FFF2-40B4-BE49-F238E27FC236}">
                <a16:creationId xmlns:a16="http://schemas.microsoft.com/office/drawing/2014/main" id="{A158CBD8-068A-1341-8702-189A352D9CD9}"/>
              </a:ext>
            </a:extLst>
          </p:cNvPr>
          <p:cNvCxnSpPr/>
          <p:nvPr/>
        </p:nvCxnSpPr>
        <p:spPr>
          <a:xfrm>
            <a:off x="4581938" y="1010511"/>
            <a:ext cx="0" cy="392430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1F0F63C-0B42-5E4E-80CB-A52D2ACB3649}"/>
              </a:ext>
            </a:extLst>
          </p:cNvPr>
          <p:cNvSpPr/>
          <p:nvPr/>
        </p:nvSpPr>
        <p:spPr>
          <a:xfrm>
            <a:off x="493241" y="2334816"/>
            <a:ext cx="2383857" cy="646331"/>
          </a:xfrm>
          <a:prstGeom prst="rect">
            <a:avLst/>
          </a:prstGeom>
        </p:spPr>
        <p:txBody>
          <a:bodyPr wrap="square">
            <a:spAutoFit/>
          </a:bodyPr>
          <a:lstStyle/>
          <a:p>
            <a:r>
              <a:rPr lang="en-US" b="1" dirty="0">
                <a:solidFill>
                  <a:schemeClr val="accent1">
                    <a:lumMod val="50000"/>
                  </a:schemeClr>
                </a:solidFill>
              </a:rPr>
              <a:t>½ life: 78 hours</a:t>
            </a:r>
          </a:p>
          <a:p>
            <a:r>
              <a:rPr lang="en-US" b="1" dirty="0">
                <a:solidFill>
                  <a:schemeClr val="accent1">
                    <a:lumMod val="50000"/>
                  </a:schemeClr>
                </a:solidFill>
              </a:rPr>
              <a:t>0.7 </a:t>
            </a:r>
            <a:r>
              <a:rPr lang="en-US" b="1" dirty="0" err="1">
                <a:solidFill>
                  <a:schemeClr val="accent1">
                    <a:lumMod val="50000"/>
                  </a:schemeClr>
                </a:solidFill>
              </a:rPr>
              <a:t>mCi</a:t>
            </a:r>
            <a:r>
              <a:rPr lang="en-US" b="1" dirty="0">
                <a:solidFill>
                  <a:schemeClr val="accent1">
                    <a:lumMod val="50000"/>
                  </a:schemeClr>
                </a:solidFill>
              </a:rPr>
              <a:t> injected dose</a:t>
            </a:r>
            <a:endParaRPr lang="en-US" dirty="0">
              <a:solidFill>
                <a:schemeClr val="accent1">
                  <a:lumMod val="50000"/>
                </a:schemeClr>
              </a:solidFill>
            </a:endParaRPr>
          </a:p>
        </p:txBody>
      </p:sp>
      <p:sp>
        <p:nvSpPr>
          <p:cNvPr id="16" name="Rectangle 15">
            <a:extLst>
              <a:ext uri="{FF2B5EF4-FFF2-40B4-BE49-F238E27FC236}">
                <a16:creationId xmlns:a16="http://schemas.microsoft.com/office/drawing/2014/main" id="{575A6FE9-CE59-C540-B1E7-51678E475434}"/>
              </a:ext>
            </a:extLst>
          </p:cNvPr>
          <p:cNvSpPr/>
          <p:nvPr/>
        </p:nvSpPr>
        <p:spPr>
          <a:xfrm>
            <a:off x="219005" y="4032727"/>
            <a:ext cx="2667051" cy="923330"/>
          </a:xfrm>
          <a:prstGeom prst="rect">
            <a:avLst/>
          </a:prstGeom>
        </p:spPr>
        <p:txBody>
          <a:bodyPr wrap="square">
            <a:spAutoFit/>
          </a:bodyPr>
          <a:lstStyle/>
          <a:p>
            <a:pPr marL="257175" indent="-257175">
              <a:buFont typeface="Wingdings" pitchFamily="2" charset="2"/>
              <a:buChar char="à"/>
            </a:pPr>
            <a:r>
              <a:rPr lang="en-US" b="1" dirty="0">
                <a:solidFill>
                  <a:srgbClr val="002060"/>
                </a:solidFill>
                <a:sym typeface="Wingdings" pitchFamily="2" charset="2"/>
              </a:rPr>
              <a:t>Extended imaging of long-lived radiotracer with slow biology </a:t>
            </a:r>
          </a:p>
        </p:txBody>
      </p:sp>
      <p:sp>
        <p:nvSpPr>
          <p:cNvPr id="17" name="Title 1">
            <a:extLst>
              <a:ext uri="{FF2B5EF4-FFF2-40B4-BE49-F238E27FC236}">
                <a16:creationId xmlns:a16="http://schemas.microsoft.com/office/drawing/2014/main" id="{76210779-BF72-ABDE-10AA-6D8BBF8477FD}"/>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CD8+ T-cell imaging with [</a:t>
            </a:r>
            <a:r>
              <a:rPr lang="en-US" sz="2700" baseline="30000" dirty="0">
                <a:solidFill>
                  <a:prstClr val="black"/>
                </a:solidFill>
              </a:rPr>
              <a:t>89</a:t>
            </a:r>
            <a:r>
              <a:rPr lang="en-US" sz="2700" dirty="0">
                <a:solidFill>
                  <a:prstClr val="black"/>
                </a:solidFill>
              </a:rPr>
              <a:t>Zr]-</a:t>
            </a:r>
            <a:r>
              <a:rPr lang="en-US" sz="2700" dirty="0" err="1">
                <a:solidFill>
                  <a:prstClr val="black"/>
                </a:solidFill>
              </a:rPr>
              <a:t>Df-Crefmirlimab</a:t>
            </a:r>
            <a:endParaRPr lang="en-US" sz="2700" dirty="0">
              <a:solidFill>
                <a:prstClr val="black"/>
              </a:solidFill>
            </a:endParaRPr>
          </a:p>
        </p:txBody>
      </p:sp>
      <p:cxnSp>
        <p:nvCxnSpPr>
          <p:cNvPr id="18" name="Straight Connector 17">
            <a:extLst>
              <a:ext uri="{FF2B5EF4-FFF2-40B4-BE49-F238E27FC236}">
                <a16:creationId xmlns:a16="http://schemas.microsoft.com/office/drawing/2014/main" id="{9B180098-5677-C520-9634-DFF2D3DCC5E1}"/>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69F2A3A0-FC43-B357-1897-E62458EED513}"/>
              </a:ext>
            </a:extLst>
          </p:cNvPr>
          <p:cNvSpPr/>
          <p:nvPr/>
        </p:nvSpPr>
        <p:spPr>
          <a:xfrm>
            <a:off x="2223850" y="4774168"/>
            <a:ext cx="3538276" cy="369332"/>
          </a:xfrm>
          <a:prstGeom prst="rect">
            <a:avLst/>
          </a:prstGeom>
        </p:spPr>
        <p:txBody>
          <a:bodyPr wrap="none">
            <a:spAutoFit/>
          </a:bodyPr>
          <a:lstStyle/>
          <a:p>
            <a:r>
              <a:rPr lang="en-US" i="1" dirty="0"/>
              <a:t>(courtesy, Dr. Mike Farwell, U. Penn)</a:t>
            </a:r>
            <a:endParaRPr lang="en-US" dirty="0"/>
          </a:p>
        </p:txBody>
      </p:sp>
    </p:spTree>
    <p:extLst>
      <p:ext uri="{BB962C8B-B14F-4D97-AF65-F5344CB8AC3E}">
        <p14:creationId xmlns:p14="http://schemas.microsoft.com/office/powerpoint/2010/main" val="305215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C8EE70-D21B-2736-4DD3-F3394EF31F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6008" y="734194"/>
            <a:ext cx="5411592" cy="4291223"/>
          </a:xfrm>
          <a:prstGeom prst="rect">
            <a:avLst/>
          </a:prstGeom>
        </p:spPr>
      </p:pic>
      <p:sp>
        <p:nvSpPr>
          <p:cNvPr id="4" name="Title 1">
            <a:extLst>
              <a:ext uri="{FF2B5EF4-FFF2-40B4-BE49-F238E27FC236}">
                <a16:creationId xmlns:a16="http://schemas.microsoft.com/office/drawing/2014/main" id="{4935A53B-A3D9-AD4F-A376-B82544D94790}"/>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t>TB-PET for Kinetic Analysis</a:t>
            </a:r>
          </a:p>
        </p:txBody>
      </p:sp>
      <p:cxnSp>
        <p:nvCxnSpPr>
          <p:cNvPr id="5" name="Straight Connector 4">
            <a:extLst>
              <a:ext uri="{FF2B5EF4-FFF2-40B4-BE49-F238E27FC236}">
                <a16:creationId xmlns:a16="http://schemas.microsoft.com/office/drawing/2014/main" id="{295B8980-1BA9-4C55-ADDB-61BC9DCC69B5}"/>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7706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p Arrow 17">
            <a:extLst>
              <a:ext uri="{FF2B5EF4-FFF2-40B4-BE49-F238E27FC236}">
                <a16:creationId xmlns:a16="http://schemas.microsoft.com/office/drawing/2014/main" id="{CD2B1A68-3D1E-764A-B4F7-70FB1A6858E9}"/>
              </a:ext>
            </a:extLst>
          </p:cNvPr>
          <p:cNvSpPr/>
          <p:nvPr/>
        </p:nvSpPr>
        <p:spPr>
          <a:xfrm>
            <a:off x="839809" y="3693274"/>
            <a:ext cx="174756" cy="7806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pic>
        <p:nvPicPr>
          <p:cNvPr id="23" name="Picture 22">
            <a:extLst>
              <a:ext uri="{FF2B5EF4-FFF2-40B4-BE49-F238E27FC236}">
                <a16:creationId xmlns:a16="http://schemas.microsoft.com/office/drawing/2014/main" id="{62495590-DA01-F842-BCCD-D1C0753BD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678" y="924186"/>
            <a:ext cx="1039682" cy="2290535"/>
          </a:xfrm>
          <a:prstGeom prst="rect">
            <a:avLst/>
          </a:prstGeom>
        </p:spPr>
      </p:pic>
      <p:sp>
        <p:nvSpPr>
          <p:cNvPr id="24" name="TextBox 23">
            <a:extLst>
              <a:ext uri="{FF2B5EF4-FFF2-40B4-BE49-F238E27FC236}">
                <a16:creationId xmlns:a16="http://schemas.microsoft.com/office/drawing/2014/main" id="{01DE3776-04B3-7840-A435-C7DB76E185B0}"/>
              </a:ext>
            </a:extLst>
          </p:cNvPr>
          <p:cNvSpPr txBox="1"/>
          <p:nvPr/>
        </p:nvSpPr>
        <p:spPr>
          <a:xfrm>
            <a:off x="935438" y="3423841"/>
            <a:ext cx="933269" cy="219291"/>
          </a:xfrm>
          <a:prstGeom prst="rect">
            <a:avLst/>
          </a:prstGeom>
          <a:noFill/>
        </p:spPr>
        <p:txBody>
          <a:bodyPr wrap="none" rtlCol="0">
            <a:spAutoFit/>
          </a:bodyPr>
          <a:lstStyle/>
          <a:p>
            <a:r>
              <a:rPr lang="en-US" sz="825" dirty="0"/>
              <a:t>t=10 s (5 s frame)</a:t>
            </a:r>
          </a:p>
        </p:txBody>
      </p:sp>
      <p:pic>
        <p:nvPicPr>
          <p:cNvPr id="25" name="Picture 24">
            <a:extLst>
              <a:ext uri="{FF2B5EF4-FFF2-40B4-BE49-F238E27FC236}">
                <a16:creationId xmlns:a16="http://schemas.microsoft.com/office/drawing/2014/main" id="{BDA4D9E5-90BF-A840-A76B-619C463AA2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8892" y="1129205"/>
            <a:ext cx="1293616" cy="2290536"/>
          </a:xfrm>
          <a:prstGeom prst="rect">
            <a:avLst/>
          </a:prstGeom>
        </p:spPr>
      </p:pic>
      <p:sp>
        <p:nvSpPr>
          <p:cNvPr id="26" name="TextBox 25">
            <a:extLst>
              <a:ext uri="{FF2B5EF4-FFF2-40B4-BE49-F238E27FC236}">
                <a16:creationId xmlns:a16="http://schemas.microsoft.com/office/drawing/2014/main" id="{A5FF9D80-9A28-ED43-B5F4-5E411CA33ED5}"/>
              </a:ext>
            </a:extLst>
          </p:cNvPr>
          <p:cNvSpPr txBox="1"/>
          <p:nvPr/>
        </p:nvSpPr>
        <p:spPr>
          <a:xfrm>
            <a:off x="2149382" y="3425281"/>
            <a:ext cx="898003" cy="219291"/>
          </a:xfrm>
          <a:prstGeom prst="rect">
            <a:avLst/>
          </a:prstGeom>
          <a:noFill/>
        </p:spPr>
        <p:txBody>
          <a:bodyPr wrap="none" rtlCol="0">
            <a:spAutoFit/>
          </a:bodyPr>
          <a:lstStyle/>
          <a:p>
            <a:r>
              <a:rPr lang="en-US" sz="825" dirty="0"/>
              <a:t>t=10 min (5 min)</a:t>
            </a:r>
          </a:p>
        </p:txBody>
      </p:sp>
      <p:pic>
        <p:nvPicPr>
          <p:cNvPr id="27" name="Picture 26">
            <a:extLst>
              <a:ext uri="{FF2B5EF4-FFF2-40B4-BE49-F238E27FC236}">
                <a16:creationId xmlns:a16="http://schemas.microsoft.com/office/drawing/2014/main" id="{BB1333BA-7A5D-5A43-A72E-2F21482682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42437" y="1151951"/>
            <a:ext cx="1293616" cy="2295561"/>
          </a:xfrm>
          <a:prstGeom prst="rect">
            <a:avLst/>
          </a:prstGeom>
        </p:spPr>
      </p:pic>
      <p:sp>
        <p:nvSpPr>
          <p:cNvPr id="28" name="TextBox 27">
            <a:extLst>
              <a:ext uri="{FF2B5EF4-FFF2-40B4-BE49-F238E27FC236}">
                <a16:creationId xmlns:a16="http://schemas.microsoft.com/office/drawing/2014/main" id="{D442D4E5-E808-6F49-8972-BE57A883C9CA}"/>
              </a:ext>
            </a:extLst>
          </p:cNvPr>
          <p:cNvSpPr txBox="1"/>
          <p:nvPr/>
        </p:nvSpPr>
        <p:spPr>
          <a:xfrm>
            <a:off x="3633181" y="3422305"/>
            <a:ext cx="898003" cy="219291"/>
          </a:xfrm>
          <a:prstGeom prst="rect">
            <a:avLst/>
          </a:prstGeom>
          <a:noFill/>
        </p:spPr>
        <p:txBody>
          <a:bodyPr wrap="none" rtlCol="0">
            <a:spAutoFit/>
          </a:bodyPr>
          <a:lstStyle/>
          <a:p>
            <a:r>
              <a:rPr lang="en-US" sz="825" dirty="0"/>
              <a:t>t=25 min (4 min)</a:t>
            </a:r>
          </a:p>
        </p:txBody>
      </p:sp>
      <p:pic>
        <p:nvPicPr>
          <p:cNvPr id="30" name="Picture 29">
            <a:extLst>
              <a:ext uri="{FF2B5EF4-FFF2-40B4-BE49-F238E27FC236}">
                <a16:creationId xmlns:a16="http://schemas.microsoft.com/office/drawing/2014/main" id="{F7D0960F-E4F0-9B45-9ABE-C45266782E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06878" y="1158151"/>
            <a:ext cx="2003898" cy="2283160"/>
          </a:xfrm>
          <a:prstGeom prst="rect">
            <a:avLst/>
          </a:prstGeom>
        </p:spPr>
      </p:pic>
      <p:sp>
        <p:nvSpPr>
          <p:cNvPr id="31" name="TextBox 30">
            <a:extLst>
              <a:ext uri="{FF2B5EF4-FFF2-40B4-BE49-F238E27FC236}">
                <a16:creationId xmlns:a16="http://schemas.microsoft.com/office/drawing/2014/main" id="{DEC79C1B-5DC5-3E42-966B-73E19818C983}"/>
              </a:ext>
            </a:extLst>
          </p:cNvPr>
          <p:cNvSpPr txBox="1"/>
          <p:nvPr/>
        </p:nvSpPr>
        <p:spPr>
          <a:xfrm>
            <a:off x="7689387" y="3425281"/>
            <a:ext cx="809837" cy="219291"/>
          </a:xfrm>
          <a:prstGeom prst="rect">
            <a:avLst/>
          </a:prstGeom>
          <a:noFill/>
        </p:spPr>
        <p:txBody>
          <a:bodyPr wrap="none" rtlCol="0">
            <a:spAutoFit/>
          </a:bodyPr>
          <a:lstStyle/>
          <a:p>
            <a:r>
              <a:rPr lang="en-US" sz="825" dirty="0"/>
              <a:t>90 min (5 min)</a:t>
            </a:r>
          </a:p>
        </p:txBody>
      </p:sp>
      <p:pic>
        <p:nvPicPr>
          <p:cNvPr id="32" name="Picture 31">
            <a:extLst>
              <a:ext uri="{FF2B5EF4-FFF2-40B4-BE49-F238E27FC236}">
                <a16:creationId xmlns:a16="http://schemas.microsoft.com/office/drawing/2014/main" id="{7F1973D1-636F-734B-B9CF-6CBAF03D64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59074" y="1132893"/>
            <a:ext cx="1227811" cy="2283160"/>
          </a:xfrm>
          <a:prstGeom prst="rect">
            <a:avLst/>
          </a:prstGeom>
        </p:spPr>
      </p:pic>
      <p:sp>
        <p:nvSpPr>
          <p:cNvPr id="33" name="TextBox 32">
            <a:extLst>
              <a:ext uri="{FF2B5EF4-FFF2-40B4-BE49-F238E27FC236}">
                <a16:creationId xmlns:a16="http://schemas.microsoft.com/office/drawing/2014/main" id="{A322C62B-F89D-5244-AB43-55A4FD35E58B}"/>
              </a:ext>
            </a:extLst>
          </p:cNvPr>
          <p:cNvSpPr txBox="1"/>
          <p:nvPr/>
        </p:nvSpPr>
        <p:spPr>
          <a:xfrm>
            <a:off x="6244654" y="3425281"/>
            <a:ext cx="809837" cy="219291"/>
          </a:xfrm>
          <a:prstGeom prst="rect">
            <a:avLst/>
          </a:prstGeom>
          <a:noFill/>
        </p:spPr>
        <p:txBody>
          <a:bodyPr wrap="none" rtlCol="0">
            <a:spAutoFit/>
          </a:bodyPr>
          <a:lstStyle/>
          <a:p>
            <a:r>
              <a:rPr lang="en-US" sz="825" dirty="0"/>
              <a:t>60 min (5 min)</a:t>
            </a:r>
          </a:p>
        </p:txBody>
      </p:sp>
      <p:pic>
        <p:nvPicPr>
          <p:cNvPr id="34" name="Picture 33">
            <a:extLst>
              <a:ext uri="{FF2B5EF4-FFF2-40B4-BE49-F238E27FC236}">
                <a16:creationId xmlns:a16="http://schemas.microsoft.com/office/drawing/2014/main" id="{AD55F0C8-2E30-B841-882C-83EC9420C1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79183" y="1144597"/>
            <a:ext cx="1156500" cy="2233793"/>
          </a:xfrm>
          <a:prstGeom prst="rect">
            <a:avLst/>
          </a:prstGeom>
        </p:spPr>
      </p:pic>
      <p:sp>
        <p:nvSpPr>
          <p:cNvPr id="35" name="TextBox 34">
            <a:extLst>
              <a:ext uri="{FF2B5EF4-FFF2-40B4-BE49-F238E27FC236}">
                <a16:creationId xmlns:a16="http://schemas.microsoft.com/office/drawing/2014/main" id="{9DC74AB9-01D6-0942-BE62-439859E8A515}"/>
              </a:ext>
            </a:extLst>
          </p:cNvPr>
          <p:cNvSpPr txBox="1"/>
          <p:nvPr/>
        </p:nvSpPr>
        <p:spPr>
          <a:xfrm>
            <a:off x="5071221" y="3419742"/>
            <a:ext cx="958917" cy="219291"/>
          </a:xfrm>
          <a:prstGeom prst="rect">
            <a:avLst/>
          </a:prstGeom>
          <a:noFill/>
        </p:spPr>
        <p:txBody>
          <a:bodyPr wrap="none" rtlCol="0">
            <a:spAutoFit/>
          </a:bodyPr>
          <a:lstStyle/>
          <a:p>
            <a:r>
              <a:rPr lang="en-US" sz="825" dirty="0"/>
              <a:t>30 min + 10 s (5 s)</a:t>
            </a:r>
          </a:p>
        </p:txBody>
      </p:sp>
      <p:sp>
        <p:nvSpPr>
          <p:cNvPr id="38" name="TextBox 37">
            <a:extLst>
              <a:ext uri="{FF2B5EF4-FFF2-40B4-BE49-F238E27FC236}">
                <a16:creationId xmlns:a16="http://schemas.microsoft.com/office/drawing/2014/main" id="{55A3CE48-70FF-464A-9FBF-1286178B9AC5}"/>
              </a:ext>
            </a:extLst>
          </p:cNvPr>
          <p:cNvSpPr txBox="1"/>
          <p:nvPr/>
        </p:nvSpPr>
        <p:spPr>
          <a:xfrm>
            <a:off x="586830" y="3749732"/>
            <a:ext cx="715867" cy="456087"/>
          </a:xfrm>
          <a:prstGeom prst="rect">
            <a:avLst/>
          </a:prstGeom>
          <a:noFill/>
        </p:spPr>
        <p:txBody>
          <a:bodyPr wrap="square" rtlCol="0">
            <a:spAutoFit/>
          </a:bodyPr>
          <a:lstStyle/>
          <a:p>
            <a:r>
              <a:rPr lang="en-US" sz="788" dirty="0"/>
              <a:t>1 mCi [</a:t>
            </a:r>
            <a:r>
              <a:rPr lang="en-US" sz="788" baseline="30000" dirty="0"/>
              <a:t>18</a:t>
            </a:r>
            <a:r>
              <a:rPr lang="en-US" sz="788" dirty="0"/>
              <a:t>F]F-Gln injected at t=0</a:t>
            </a:r>
          </a:p>
        </p:txBody>
      </p:sp>
      <p:sp>
        <p:nvSpPr>
          <p:cNvPr id="4" name="Left Brace 3">
            <a:extLst>
              <a:ext uri="{FF2B5EF4-FFF2-40B4-BE49-F238E27FC236}">
                <a16:creationId xmlns:a16="http://schemas.microsoft.com/office/drawing/2014/main" id="{2DEE4890-E7A0-394D-9487-D81B15ABBE55}"/>
              </a:ext>
            </a:extLst>
          </p:cNvPr>
          <p:cNvSpPr/>
          <p:nvPr/>
        </p:nvSpPr>
        <p:spPr>
          <a:xfrm rot="16200000">
            <a:off x="2655260" y="1709233"/>
            <a:ext cx="256329" cy="3895370"/>
          </a:xfrm>
          <a:prstGeom prst="leftBrace">
            <a:avLst/>
          </a:prstGeom>
          <a:ln w="222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39" name="Left Brace 38">
            <a:extLst>
              <a:ext uri="{FF2B5EF4-FFF2-40B4-BE49-F238E27FC236}">
                <a16:creationId xmlns:a16="http://schemas.microsoft.com/office/drawing/2014/main" id="{178F9C06-0298-8447-9ACD-83D69C6A5D13}"/>
              </a:ext>
            </a:extLst>
          </p:cNvPr>
          <p:cNvSpPr/>
          <p:nvPr/>
        </p:nvSpPr>
        <p:spPr>
          <a:xfrm rot="16200000">
            <a:off x="6550629" y="1710694"/>
            <a:ext cx="256329" cy="3895370"/>
          </a:xfrm>
          <a:prstGeom prst="leftBrace">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40" name="TextBox 39">
            <a:extLst>
              <a:ext uri="{FF2B5EF4-FFF2-40B4-BE49-F238E27FC236}">
                <a16:creationId xmlns:a16="http://schemas.microsoft.com/office/drawing/2014/main" id="{1926F0C0-6A55-DC4A-810B-361C9CEC64A5}"/>
              </a:ext>
            </a:extLst>
          </p:cNvPr>
          <p:cNvSpPr txBox="1"/>
          <p:nvPr/>
        </p:nvSpPr>
        <p:spPr>
          <a:xfrm>
            <a:off x="2150791" y="3742212"/>
            <a:ext cx="1207473" cy="334835"/>
          </a:xfrm>
          <a:prstGeom prst="rect">
            <a:avLst/>
          </a:prstGeom>
          <a:noFill/>
        </p:spPr>
        <p:txBody>
          <a:bodyPr wrap="square" rtlCol="0">
            <a:spAutoFit/>
          </a:bodyPr>
          <a:lstStyle/>
          <a:p>
            <a:r>
              <a:rPr lang="en-US" sz="788" dirty="0"/>
              <a:t>Dynamic imaging of 1 mCi [</a:t>
            </a:r>
            <a:r>
              <a:rPr lang="en-US" sz="788" baseline="30000" dirty="0"/>
              <a:t>18</a:t>
            </a:r>
            <a:r>
              <a:rPr lang="en-US" sz="788" dirty="0"/>
              <a:t>F]F-Gln for 30 min </a:t>
            </a:r>
          </a:p>
        </p:txBody>
      </p:sp>
      <p:sp>
        <p:nvSpPr>
          <p:cNvPr id="41" name="Up Arrow 40">
            <a:extLst>
              <a:ext uri="{FF2B5EF4-FFF2-40B4-BE49-F238E27FC236}">
                <a16:creationId xmlns:a16="http://schemas.microsoft.com/office/drawing/2014/main" id="{8FDB7A36-7ACD-5545-84D2-689734813F33}"/>
              </a:ext>
            </a:extLst>
          </p:cNvPr>
          <p:cNvSpPr/>
          <p:nvPr/>
        </p:nvSpPr>
        <p:spPr>
          <a:xfrm>
            <a:off x="4680566" y="3695620"/>
            <a:ext cx="174756" cy="7806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sp>
        <p:nvSpPr>
          <p:cNvPr id="42" name="TextBox 41">
            <a:extLst>
              <a:ext uri="{FF2B5EF4-FFF2-40B4-BE49-F238E27FC236}">
                <a16:creationId xmlns:a16="http://schemas.microsoft.com/office/drawing/2014/main" id="{8D988696-BE0D-3546-A676-509A275BD7A6}"/>
              </a:ext>
            </a:extLst>
          </p:cNvPr>
          <p:cNvSpPr txBox="1"/>
          <p:nvPr/>
        </p:nvSpPr>
        <p:spPr>
          <a:xfrm>
            <a:off x="4449531" y="3728328"/>
            <a:ext cx="715867" cy="456087"/>
          </a:xfrm>
          <a:prstGeom prst="rect">
            <a:avLst/>
          </a:prstGeom>
          <a:noFill/>
        </p:spPr>
        <p:txBody>
          <a:bodyPr wrap="square" rtlCol="0">
            <a:spAutoFit/>
          </a:bodyPr>
          <a:lstStyle/>
          <a:p>
            <a:r>
              <a:rPr lang="en-US" sz="788" dirty="0"/>
              <a:t>10 mCi FDG injected at t=30 min</a:t>
            </a:r>
          </a:p>
        </p:txBody>
      </p:sp>
      <p:sp>
        <p:nvSpPr>
          <p:cNvPr id="43" name="TextBox 42">
            <a:extLst>
              <a:ext uri="{FF2B5EF4-FFF2-40B4-BE49-F238E27FC236}">
                <a16:creationId xmlns:a16="http://schemas.microsoft.com/office/drawing/2014/main" id="{12111C2C-03FD-4647-9FDC-DE7863F04D6F}"/>
              </a:ext>
            </a:extLst>
          </p:cNvPr>
          <p:cNvSpPr txBox="1"/>
          <p:nvPr/>
        </p:nvSpPr>
        <p:spPr>
          <a:xfrm>
            <a:off x="5995617" y="3727654"/>
            <a:ext cx="1332001" cy="456087"/>
          </a:xfrm>
          <a:prstGeom prst="rect">
            <a:avLst/>
          </a:prstGeom>
          <a:noFill/>
        </p:spPr>
        <p:txBody>
          <a:bodyPr wrap="square" rtlCol="0">
            <a:spAutoFit/>
          </a:bodyPr>
          <a:lstStyle/>
          <a:p>
            <a:r>
              <a:rPr lang="en-US" sz="788" dirty="0"/>
              <a:t>Dynamic imaging of 10 mCi FDG + residual [</a:t>
            </a:r>
            <a:r>
              <a:rPr lang="en-US" sz="788" baseline="30000" dirty="0"/>
              <a:t>18</a:t>
            </a:r>
            <a:r>
              <a:rPr lang="en-US" sz="788" dirty="0"/>
              <a:t>F]F-Gln for 60 min</a:t>
            </a:r>
          </a:p>
        </p:txBody>
      </p:sp>
      <p:sp>
        <p:nvSpPr>
          <p:cNvPr id="47" name="Up Arrow 46">
            <a:extLst>
              <a:ext uri="{FF2B5EF4-FFF2-40B4-BE49-F238E27FC236}">
                <a16:creationId xmlns:a16="http://schemas.microsoft.com/office/drawing/2014/main" id="{73B68194-8128-474D-8D88-6A3D14FA14FF}"/>
              </a:ext>
            </a:extLst>
          </p:cNvPr>
          <p:cNvSpPr/>
          <p:nvPr/>
        </p:nvSpPr>
        <p:spPr>
          <a:xfrm rot="16200000">
            <a:off x="4383539" y="1951919"/>
            <a:ext cx="174756" cy="78060"/>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highlight>
                <a:srgbClr val="FF0000"/>
              </a:highlight>
              <a:latin typeface="Calibri" panose="020F0502020204030204"/>
            </a:endParaRPr>
          </a:p>
        </p:txBody>
      </p:sp>
      <p:sp>
        <p:nvSpPr>
          <p:cNvPr id="52" name="Up Arrow 51">
            <a:extLst>
              <a:ext uri="{FF2B5EF4-FFF2-40B4-BE49-F238E27FC236}">
                <a16:creationId xmlns:a16="http://schemas.microsoft.com/office/drawing/2014/main" id="{F969924A-EF94-134B-91A5-B4416308B819}"/>
              </a:ext>
            </a:extLst>
          </p:cNvPr>
          <p:cNvSpPr/>
          <p:nvPr/>
        </p:nvSpPr>
        <p:spPr>
          <a:xfrm rot="16200000">
            <a:off x="8344715" y="1955323"/>
            <a:ext cx="174756" cy="7806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highlight>
                <a:srgbClr val="FF0000"/>
              </a:highlight>
              <a:latin typeface="Calibri" panose="020F0502020204030204"/>
            </a:endParaRPr>
          </a:p>
        </p:txBody>
      </p:sp>
      <p:sp>
        <p:nvSpPr>
          <p:cNvPr id="36" name="Title 1">
            <a:extLst>
              <a:ext uri="{FF2B5EF4-FFF2-40B4-BE49-F238E27FC236}">
                <a16:creationId xmlns:a16="http://schemas.microsoft.com/office/drawing/2014/main" id="{184C7013-44E5-A655-07F5-31EC4AB6B32B}"/>
              </a:ext>
            </a:extLst>
          </p:cNvPr>
          <p:cNvSpPr txBox="1">
            <a:spLocks/>
          </p:cNvSpPr>
          <p:nvPr/>
        </p:nvSpPr>
        <p:spPr>
          <a:xfrm>
            <a:off x="85115" y="48126"/>
            <a:ext cx="8561579" cy="752107"/>
          </a:xfrm>
          <a:prstGeom prst="rect">
            <a:avLst/>
          </a:prstGeom>
        </p:spPr>
        <p:txBody>
          <a:bodyPr vert="horz" lIns="68541" tIns="34289" rIns="68541"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Dual-Tracer [</a:t>
            </a:r>
            <a:r>
              <a:rPr lang="en-US" sz="2700" baseline="30000" dirty="0">
                <a:solidFill>
                  <a:prstClr val="black"/>
                </a:solidFill>
              </a:rPr>
              <a:t>18</a:t>
            </a:r>
            <a:r>
              <a:rPr lang="en-US" sz="2700" dirty="0">
                <a:solidFill>
                  <a:prstClr val="black"/>
                </a:solidFill>
              </a:rPr>
              <a:t>F](2S,4R)4-Fluoroglutamine / [</a:t>
            </a:r>
            <a:r>
              <a:rPr lang="en-US" sz="2700" baseline="30000" dirty="0">
                <a:solidFill>
                  <a:prstClr val="black"/>
                </a:solidFill>
              </a:rPr>
              <a:t>18</a:t>
            </a:r>
            <a:r>
              <a:rPr lang="en-US" sz="2700" dirty="0">
                <a:solidFill>
                  <a:prstClr val="black"/>
                </a:solidFill>
              </a:rPr>
              <a:t>F] FDG PET in Breast Cancer</a:t>
            </a:r>
          </a:p>
        </p:txBody>
      </p:sp>
      <p:cxnSp>
        <p:nvCxnSpPr>
          <p:cNvPr id="37" name="Straight Connector 36">
            <a:extLst>
              <a:ext uri="{FF2B5EF4-FFF2-40B4-BE49-F238E27FC236}">
                <a16:creationId xmlns:a16="http://schemas.microsoft.com/office/drawing/2014/main" id="{99210181-B955-4976-B299-8FE8C3ECAE1D}"/>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2F4CF555-5027-1183-50D3-AE566E90455E}"/>
              </a:ext>
            </a:extLst>
          </p:cNvPr>
          <p:cNvSpPr/>
          <p:nvPr/>
        </p:nvSpPr>
        <p:spPr>
          <a:xfrm>
            <a:off x="2223850" y="4774168"/>
            <a:ext cx="3573351" cy="369332"/>
          </a:xfrm>
          <a:prstGeom prst="rect">
            <a:avLst/>
          </a:prstGeom>
        </p:spPr>
        <p:txBody>
          <a:bodyPr wrap="none">
            <a:spAutoFit/>
          </a:bodyPr>
          <a:lstStyle/>
          <a:p>
            <a:r>
              <a:rPr lang="en-US" i="1" dirty="0"/>
              <a:t>(courtesy, Dr. Austin </a:t>
            </a:r>
            <a:r>
              <a:rPr lang="en-US" i="1" dirty="0" err="1"/>
              <a:t>Pantel</a:t>
            </a:r>
            <a:r>
              <a:rPr lang="en-US" i="1" dirty="0"/>
              <a:t>, U. Penn)</a:t>
            </a:r>
            <a:endParaRPr lang="en-US" dirty="0"/>
          </a:p>
        </p:txBody>
      </p:sp>
    </p:spTree>
    <p:extLst>
      <p:ext uri="{BB962C8B-B14F-4D97-AF65-F5344CB8AC3E}">
        <p14:creationId xmlns:p14="http://schemas.microsoft.com/office/powerpoint/2010/main" val="2876798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D9D1D10D-DF0F-9FC8-F511-874DA12078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096"/>
          <a:stretch/>
        </p:blipFill>
        <p:spPr bwMode="auto">
          <a:xfrm>
            <a:off x="298844" y="1190843"/>
            <a:ext cx="4018478" cy="3167246"/>
          </a:xfrm>
          <a:prstGeom prst="rect">
            <a:avLst/>
          </a:prstGeom>
          <a:ln>
            <a:noFill/>
          </a:ln>
          <a:extLst>
            <a:ext uri="{53640926-AAD7-44D8-BBD7-CCE9431645EC}">
              <a14:shadowObscured xmlns:a14="http://schemas.microsoft.com/office/drawing/2010/main"/>
            </a:ext>
          </a:extLst>
        </p:spPr>
      </p:pic>
      <p:pic>
        <p:nvPicPr>
          <p:cNvPr id="44" name="Picture 43" descr="Chart, scatter chart&#10;&#10;Description automatically generated">
            <a:extLst>
              <a:ext uri="{FF2B5EF4-FFF2-40B4-BE49-F238E27FC236}">
                <a16:creationId xmlns:a16="http://schemas.microsoft.com/office/drawing/2014/main" id="{4C5329F0-ADAC-05C1-9FD6-0371305761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7832" y="1654766"/>
            <a:ext cx="3838318" cy="2040227"/>
          </a:xfrm>
          <a:prstGeom prst="rect">
            <a:avLst/>
          </a:prstGeom>
        </p:spPr>
      </p:pic>
      <p:sp>
        <p:nvSpPr>
          <p:cNvPr id="45" name="TextBox 44">
            <a:extLst>
              <a:ext uri="{FF2B5EF4-FFF2-40B4-BE49-F238E27FC236}">
                <a16:creationId xmlns:a16="http://schemas.microsoft.com/office/drawing/2014/main" id="{D46DEA8A-11A0-84A8-7C89-06C6198D8EC1}"/>
              </a:ext>
            </a:extLst>
          </p:cNvPr>
          <p:cNvSpPr txBox="1"/>
          <p:nvPr/>
        </p:nvSpPr>
        <p:spPr>
          <a:xfrm>
            <a:off x="5453981" y="1159133"/>
            <a:ext cx="2400148" cy="715581"/>
          </a:xfrm>
          <a:prstGeom prst="rect">
            <a:avLst/>
          </a:prstGeom>
          <a:solidFill>
            <a:schemeClr val="bg1"/>
          </a:solidFill>
        </p:spPr>
        <p:txBody>
          <a:bodyPr wrap="square">
            <a:spAutoFit/>
          </a:bodyPr>
          <a:lstStyle/>
          <a:p>
            <a:pPr algn="ctr"/>
            <a:r>
              <a:rPr lang="en-US" sz="1500" dirty="0">
                <a:solidFill>
                  <a:srgbClr val="002060"/>
                </a:solidFill>
              </a:rPr>
              <a:t>Mean counts / second in breast tumor</a:t>
            </a:r>
          </a:p>
          <a:p>
            <a:pPr algn="ctr"/>
            <a:r>
              <a:rPr lang="en-US" sz="1050" dirty="0">
                <a:solidFill>
                  <a:srgbClr val="002060"/>
                </a:solidFill>
              </a:rPr>
              <a:t>(decay corrected)</a:t>
            </a:r>
          </a:p>
        </p:txBody>
      </p:sp>
      <p:sp>
        <p:nvSpPr>
          <p:cNvPr id="46" name="Up Arrow 45">
            <a:extLst>
              <a:ext uri="{FF2B5EF4-FFF2-40B4-BE49-F238E27FC236}">
                <a16:creationId xmlns:a16="http://schemas.microsoft.com/office/drawing/2014/main" id="{042B9325-A8C7-F322-4BE2-E8D90B5F30C4}"/>
              </a:ext>
            </a:extLst>
          </p:cNvPr>
          <p:cNvSpPr/>
          <p:nvPr/>
        </p:nvSpPr>
        <p:spPr>
          <a:xfrm>
            <a:off x="4618324" y="3675005"/>
            <a:ext cx="469753" cy="465914"/>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sp>
        <p:nvSpPr>
          <p:cNvPr id="48" name="Up Arrow 47">
            <a:extLst>
              <a:ext uri="{FF2B5EF4-FFF2-40B4-BE49-F238E27FC236}">
                <a16:creationId xmlns:a16="http://schemas.microsoft.com/office/drawing/2014/main" id="{A458DE66-9D41-0AD4-3259-D9F54CF56CAD}"/>
              </a:ext>
            </a:extLst>
          </p:cNvPr>
          <p:cNvSpPr/>
          <p:nvPr/>
        </p:nvSpPr>
        <p:spPr>
          <a:xfrm>
            <a:off x="5741334" y="3677372"/>
            <a:ext cx="469753" cy="46591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sp>
        <p:nvSpPr>
          <p:cNvPr id="49" name="TextBox 48">
            <a:extLst>
              <a:ext uri="{FF2B5EF4-FFF2-40B4-BE49-F238E27FC236}">
                <a16:creationId xmlns:a16="http://schemas.microsoft.com/office/drawing/2014/main" id="{8B8387E1-E940-315B-9E2B-F9CF646716E2}"/>
              </a:ext>
            </a:extLst>
          </p:cNvPr>
          <p:cNvSpPr txBox="1"/>
          <p:nvPr/>
        </p:nvSpPr>
        <p:spPr>
          <a:xfrm>
            <a:off x="4463143" y="4234865"/>
            <a:ext cx="1219235" cy="207749"/>
          </a:xfrm>
          <a:prstGeom prst="rect">
            <a:avLst/>
          </a:prstGeom>
          <a:noFill/>
        </p:spPr>
        <p:txBody>
          <a:bodyPr wrap="square" rtlCol="0">
            <a:spAutoFit/>
          </a:bodyPr>
          <a:lstStyle/>
          <a:p>
            <a:r>
              <a:rPr lang="en-US" sz="750" dirty="0"/>
              <a:t>1 mCi [</a:t>
            </a:r>
            <a:r>
              <a:rPr lang="en-US" sz="750" baseline="30000" dirty="0"/>
              <a:t>18</a:t>
            </a:r>
            <a:r>
              <a:rPr lang="en-US" sz="750" dirty="0"/>
              <a:t>F]F-Gln</a:t>
            </a:r>
          </a:p>
        </p:txBody>
      </p:sp>
      <p:sp>
        <p:nvSpPr>
          <p:cNvPr id="50" name="TextBox 49">
            <a:extLst>
              <a:ext uri="{FF2B5EF4-FFF2-40B4-BE49-F238E27FC236}">
                <a16:creationId xmlns:a16="http://schemas.microsoft.com/office/drawing/2014/main" id="{39879278-0340-25A4-E88A-89609A025FAA}"/>
              </a:ext>
            </a:extLst>
          </p:cNvPr>
          <p:cNvSpPr txBox="1"/>
          <p:nvPr/>
        </p:nvSpPr>
        <p:spPr>
          <a:xfrm>
            <a:off x="5682378" y="4234865"/>
            <a:ext cx="769858" cy="207749"/>
          </a:xfrm>
          <a:prstGeom prst="rect">
            <a:avLst/>
          </a:prstGeom>
          <a:noFill/>
        </p:spPr>
        <p:txBody>
          <a:bodyPr wrap="square" rtlCol="0">
            <a:spAutoFit/>
          </a:bodyPr>
          <a:lstStyle/>
          <a:p>
            <a:r>
              <a:rPr lang="en-US" sz="750" dirty="0"/>
              <a:t>10 mCi FDG</a:t>
            </a:r>
          </a:p>
        </p:txBody>
      </p:sp>
      <p:sp>
        <p:nvSpPr>
          <p:cNvPr id="51" name="Title 1">
            <a:extLst>
              <a:ext uri="{FF2B5EF4-FFF2-40B4-BE49-F238E27FC236}">
                <a16:creationId xmlns:a16="http://schemas.microsoft.com/office/drawing/2014/main" id="{D7C732A9-DDE4-6E82-8480-91EA9B531F54}"/>
              </a:ext>
            </a:extLst>
          </p:cNvPr>
          <p:cNvSpPr txBox="1">
            <a:spLocks/>
          </p:cNvSpPr>
          <p:nvPr/>
        </p:nvSpPr>
        <p:spPr>
          <a:xfrm>
            <a:off x="85115" y="0"/>
            <a:ext cx="8593663" cy="776170"/>
          </a:xfrm>
          <a:prstGeom prst="rect">
            <a:avLst/>
          </a:prstGeom>
        </p:spPr>
        <p:txBody>
          <a:bodyPr vert="horz" lIns="68541" tIns="34289" rIns="68541"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Dual-Tracer [</a:t>
            </a:r>
            <a:r>
              <a:rPr lang="en-US" sz="2700" baseline="30000" dirty="0">
                <a:solidFill>
                  <a:prstClr val="black"/>
                </a:solidFill>
              </a:rPr>
              <a:t>18</a:t>
            </a:r>
            <a:r>
              <a:rPr lang="en-US" sz="2700" dirty="0">
                <a:solidFill>
                  <a:prstClr val="black"/>
                </a:solidFill>
              </a:rPr>
              <a:t>F](2S,4R)4-Fluoroglutamine / [</a:t>
            </a:r>
            <a:r>
              <a:rPr lang="en-US" sz="2700" baseline="30000" dirty="0">
                <a:solidFill>
                  <a:prstClr val="black"/>
                </a:solidFill>
              </a:rPr>
              <a:t>18</a:t>
            </a:r>
            <a:r>
              <a:rPr lang="en-US" sz="2700" dirty="0">
                <a:solidFill>
                  <a:prstClr val="black"/>
                </a:solidFill>
              </a:rPr>
              <a:t>F] FDG PET in Breast Cancer</a:t>
            </a:r>
          </a:p>
        </p:txBody>
      </p:sp>
      <p:cxnSp>
        <p:nvCxnSpPr>
          <p:cNvPr id="53" name="Straight Connector 52">
            <a:extLst>
              <a:ext uri="{FF2B5EF4-FFF2-40B4-BE49-F238E27FC236}">
                <a16:creationId xmlns:a16="http://schemas.microsoft.com/office/drawing/2014/main" id="{104E2305-7CCF-9C43-641B-4093384D5140}"/>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7D56EAC2-A7EB-D010-C450-48940FC159BA}"/>
              </a:ext>
            </a:extLst>
          </p:cNvPr>
          <p:cNvSpPr/>
          <p:nvPr/>
        </p:nvSpPr>
        <p:spPr>
          <a:xfrm>
            <a:off x="2223850" y="4774168"/>
            <a:ext cx="3573351" cy="369332"/>
          </a:xfrm>
          <a:prstGeom prst="rect">
            <a:avLst/>
          </a:prstGeom>
        </p:spPr>
        <p:txBody>
          <a:bodyPr wrap="none">
            <a:spAutoFit/>
          </a:bodyPr>
          <a:lstStyle/>
          <a:p>
            <a:r>
              <a:rPr lang="en-US" i="1" dirty="0"/>
              <a:t>(courtesy, Dr. Austin </a:t>
            </a:r>
            <a:r>
              <a:rPr lang="en-US" i="1" dirty="0" err="1"/>
              <a:t>Pantel</a:t>
            </a:r>
            <a:r>
              <a:rPr lang="en-US" i="1" dirty="0"/>
              <a:t>, U. Penn)</a:t>
            </a:r>
            <a:endParaRPr lang="en-US" dirty="0"/>
          </a:p>
        </p:txBody>
      </p:sp>
    </p:spTree>
    <p:extLst>
      <p:ext uri="{BB962C8B-B14F-4D97-AF65-F5344CB8AC3E}">
        <p14:creationId xmlns:p14="http://schemas.microsoft.com/office/powerpoint/2010/main" val="3825629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754" y="58554"/>
            <a:ext cx="7075983" cy="662410"/>
          </a:xfrm>
          <a:prstGeom prst="rect">
            <a:avLst/>
          </a:prstGeom>
        </p:spPr>
        <p:txBody>
          <a:bodyPr vert="horz" lIns="68559" tIns="34289" rIns="6855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Alternative, inexpensive designs with LSO/LYSO </a:t>
            </a:r>
            <a:endParaRPr lang="en-US" sz="2700" i="1" dirty="0">
              <a:solidFill>
                <a:srgbClr val="800000"/>
              </a:solidFill>
              <a:latin typeface="Calibri Light"/>
            </a:endParaRPr>
          </a:p>
        </p:txBody>
      </p:sp>
      <p:cxnSp>
        <p:nvCxnSpPr>
          <p:cNvPr id="22" name="Straight Connector 21">
            <a:extLst>
              <a:ext uri="{FF2B5EF4-FFF2-40B4-BE49-F238E27FC236}">
                <a16:creationId xmlns:a16="http://schemas.microsoft.com/office/drawing/2014/main" id="{DCF1B595-806F-4C46-AA89-D334059FA7C0}"/>
              </a:ext>
            </a:extLst>
          </p:cNvPr>
          <p:cNvCxnSpPr/>
          <p:nvPr/>
        </p:nvCxnSpPr>
        <p:spPr>
          <a:xfrm flipV="1">
            <a:off x="125948" y="746770"/>
            <a:ext cx="5345403" cy="1112"/>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7">
            <a:extLst>
              <a:ext uri="{FF2B5EF4-FFF2-40B4-BE49-F238E27FC236}">
                <a16:creationId xmlns:a16="http://schemas.microsoft.com/office/drawing/2014/main" id="{383B168F-B077-5340-9DC3-67311B3AF592}"/>
              </a:ext>
            </a:extLst>
          </p:cNvPr>
          <p:cNvSpPr txBox="1">
            <a:spLocks noChangeArrowheads="1"/>
          </p:cNvSpPr>
          <p:nvPr/>
        </p:nvSpPr>
        <p:spPr>
          <a:xfrm>
            <a:off x="68273" y="813095"/>
            <a:ext cx="9021937" cy="4225069"/>
          </a:xfrm>
          <a:prstGeom prst="rect">
            <a:avLst/>
          </a:prstGeom>
        </p:spPr>
        <p:txBody>
          <a:bodyPr/>
          <a:lstStyle>
            <a:lvl1pPr marL="342900" indent="-342900" algn="l" rtl="0" eaLnBrk="0" fontAlgn="base" hangingPunct="0">
              <a:spcBef>
                <a:spcPct val="20000"/>
              </a:spcBef>
              <a:spcAft>
                <a:spcPct val="0"/>
              </a:spcAft>
              <a:buChar char="•"/>
              <a:defRPr sz="3200">
                <a:solidFill>
                  <a:srgbClr val="000000"/>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000000"/>
                </a:solidFill>
                <a:latin typeface="+mn-lt"/>
                <a:ea typeface="+mn-ea"/>
              </a:defRPr>
            </a:lvl2pPr>
            <a:lvl3pPr marL="1085850" indent="-228600" algn="l" rtl="0" eaLnBrk="0" fontAlgn="base" hangingPunct="0">
              <a:spcBef>
                <a:spcPct val="20000"/>
              </a:spcBef>
              <a:spcAft>
                <a:spcPct val="0"/>
              </a:spcAft>
              <a:buChar char="•"/>
              <a:defRPr sz="2400">
                <a:solidFill>
                  <a:srgbClr val="000000"/>
                </a:solidFill>
                <a:latin typeface="+mn-lt"/>
                <a:ea typeface="+mn-ea"/>
              </a:defRPr>
            </a:lvl3pPr>
            <a:lvl4pPr marL="1428750" indent="-228600" algn="l" rtl="0" eaLnBrk="0" fontAlgn="base" hangingPunct="0">
              <a:spcBef>
                <a:spcPct val="20000"/>
              </a:spcBef>
              <a:spcAft>
                <a:spcPct val="0"/>
              </a:spcAft>
              <a:buChar char="–"/>
              <a:defRPr sz="2000">
                <a:solidFill>
                  <a:srgbClr val="000000"/>
                </a:solidFill>
                <a:latin typeface="+mn-lt"/>
                <a:ea typeface="+mn-ea"/>
              </a:defRPr>
            </a:lvl4pPr>
            <a:lvl5pPr marL="1771650" indent="-228600" algn="l" rtl="0" eaLnBrk="0" fontAlgn="base" hangingPunct="0">
              <a:spcBef>
                <a:spcPct val="20000"/>
              </a:spcBef>
              <a:spcAft>
                <a:spcPct val="0"/>
              </a:spcAft>
              <a:buChar char="»"/>
              <a:defRPr sz="2000">
                <a:solidFill>
                  <a:srgbClr val="000000"/>
                </a:solidFill>
                <a:latin typeface="+mn-lt"/>
                <a:ea typeface="+mn-ea"/>
              </a:defRPr>
            </a:lvl5pPr>
            <a:lvl6pPr marL="2228850" indent="-228600" algn="l" rtl="0" eaLnBrk="0" fontAlgn="base" hangingPunct="0">
              <a:spcBef>
                <a:spcPct val="20000"/>
              </a:spcBef>
              <a:spcAft>
                <a:spcPct val="0"/>
              </a:spcAft>
              <a:buChar char="»"/>
              <a:defRPr sz="2000">
                <a:solidFill>
                  <a:srgbClr val="FFFF00"/>
                </a:solidFill>
                <a:latin typeface="+mn-lt"/>
                <a:ea typeface="+mn-ea"/>
              </a:defRPr>
            </a:lvl6pPr>
            <a:lvl7pPr marL="2686050" indent="-228600" algn="l" rtl="0" eaLnBrk="0" fontAlgn="base" hangingPunct="0">
              <a:spcBef>
                <a:spcPct val="20000"/>
              </a:spcBef>
              <a:spcAft>
                <a:spcPct val="0"/>
              </a:spcAft>
              <a:buChar char="»"/>
              <a:defRPr sz="2000">
                <a:solidFill>
                  <a:srgbClr val="FFFF00"/>
                </a:solidFill>
                <a:latin typeface="+mn-lt"/>
                <a:ea typeface="+mn-ea"/>
              </a:defRPr>
            </a:lvl7pPr>
            <a:lvl8pPr marL="3143250" indent="-228600" algn="l" rtl="0" eaLnBrk="0" fontAlgn="base" hangingPunct="0">
              <a:spcBef>
                <a:spcPct val="20000"/>
              </a:spcBef>
              <a:spcAft>
                <a:spcPct val="0"/>
              </a:spcAft>
              <a:buChar char="»"/>
              <a:defRPr sz="2000">
                <a:solidFill>
                  <a:srgbClr val="FFFF00"/>
                </a:solidFill>
                <a:latin typeface="+mn-lt"/>
                <a:ea typeface="+mn-ea"/>
              </a:defRPr>
            </a:lvl8pPr>
            <a:lvl9pPr marL="3600450" indent="-228600" algn="l" rtl="0" eaLnBrk="0" fontAlgn="base" hangingPunct="0">
              <a:spcBef>
                <a:spcPct val="20000"/>
              </a:spcBef>
              <a:spcAft>
                <a:spcPct val="0"/>
              </a:spcAft>
              <a:buChar char="»"/>
              <a:defRPr sz="2000">
                <a:solidFill>
                  <a:srgbClr val="FFFF00"/>
                </a:solidFill>
                <a:latin typeface="+mn-lt"/>
                <a:ea typeface="+mn-ea"/>
              </a:defRPr>
            </a:lvl9pPr>
          </a:lstStyle>
          <a:p>
            <a:pPr marL="352425" lvl="1" indent="-342900">
              <a:buFont typeface="Courier New" panose="02070309020205020404" pitchFamily="49" charset="0"/>
              <a:buChar char="o"/>
            </a:pPr>
            <a:r>
              <a:rPr lang="en-US" sz="2400" dirty="0"/>
              <a:t>Achieve long AFOV imaging capability without significant gains in sensitivity</a:t>
            </a:r>
          </a:p>
          <a:p>
            <a:pPr marL="352425" lvl="1" indent="-342900">
              <a:buFont typeface="Courier New" panose="02070309020205020404" pitchFamily="49" charset="0"/>
              <a:buChar char="o"/>
            </a:pPr>
            <a:r>
              <a:rPr lang="en-US" sz="2400" dirty="0"/>
              <a:t>Use thinner crystal </a:t>
            </a:r>
            <a:r>
              <a:rPr lang="en-US" sz="1400" dirty="0"/>
              <a:t>(</a:t>
            </a:r>
            <a:r>
              <a:rPr lang="en-US" sz="1400" dirty="0" err="1"/>
              <a:t>Surti</a:t>
            </a:r>
            <a:r>
              <a:rPr lang="en-US" sz="1400" dirty="0"/>
              <a:t>, et. al., PMB 2013, 3995-4012) </a:t>
            </a:r>
            <a:endParaRPr lang="en-US" sz="2400" dirty="0"/>
          </a:p>
          <a:p>
            <a:pPr marL="695325" lvl="2" indent="-342900"/>
            <a:r>
              <a:rPr lang="en-US" sz="2000" dirty="0"/>
              <a:t>Reduction in scintillator cost only </a:t>
            </a:r>
          </a:p>
          <a:p>
            <a:pPr marL="695325" lvl="2" indent="-342900"/>
            <a:r>
              <a:rPr lang="en-US" sz="2000" dirty="0"/>
              <a:t>Potential to recover effective sensitivity with gains in TOF resolution</a:t>
            </a:r>
          </a:p>
          <a:p>
            <a:pPr marL="352425" lvl="1" indent="-342900">
              <a:buFont typeface="Courier New" panose="02070309020205020404" pitchFamily="49" charset="0"/>
              <a:buChar char="o"/>
            </a:pPr>
            <a:r>
              <a:rPr lang="en-US" sz="2400" dirty="0"/>
              <a:t>Introduce axial or transverse gaps </a:t>
            </a:r>
            <a:r>
              <a:rPr lang="en-US" sz="1400" dirty="0"/>
              <a:t>(</a:t>
            </a:r>
            <a:r>
              <a:rPr lang="en-US" sz="1400" dirty="0" err="1"/>
              <a:t>Yamaya</a:t>
            </a:r>
            <a:r>
              <a:rPr lang="en-US" sz="1400" dirty="0"/>
              <a:t>, et. al., PMB 2008, 757-773, Zein, et. al., IEEE TRPMS 2020, 331-342, Daube-Witherspoon, et. al, Proc. of Fully 3D meeting 2019, Zhang, et. al., Mol. </a:t>
            </a:r>
            <a:r>
              <a:rPr lang="en-US" sz="1400" dirty="0" err="1"/>
              <a:t>Imag</a:t>
            </a:r>
            <a:r>
              <a:rPr lang="en-US" sz="1400" dirty="0"/>
              <a:t>. Biol. 2019, 447-453)</a:t>
            </a:r>
          </a:p>
          <a:p>
            <a:pPr marL="695325" lvl="2" indent="-342900"/>
            <a:r>
              <a:rPr lang="en-US" sz="2000" dirty="0"/>
              <a:t>Reduction in scintillator and photosensor cost</a:t>
            </a:r>
            <a:endParaRPr lang="en-US" sz="1400" dirty="0"/>
          </a:p>
          <a:p>
            <a:pPr marL="695325" lvl="2" indent="-342900"/>
            <a:r>
              <a:rPr lang="en-US" sz="2000" dirty="0"/>
              <a:t>Utilize TOF information to overcome issues due to missing data</a:t>
            </a:r>
            <a:endParaRPr lang="en-US" kern="0" dirty="0"/>
          </a:p>
          <a:p>
            <a:pPr marL="695325" lvl="2" indent="-342900"/>
            <a:r>
              <a:rPr lang="en-US" sz="2000" kern="0" dirty="0"/>
              <a:t>Demonstrated in </a:t>
            </a:r>
            <a:r>
              <a:rPr lang="en-US" sz="2000" kern="0" dirty="0" err="1"/>
              <a:t>PennPET</a:t>
            </a:r>
            <a:r>
              <a:rPr lang="en-US" sz="2000" kern="0" dirty="0"/>
              <a:t> Explorer where initial </a:t>
            </a:r>
            <a:r>
              <a:rPr lang="en-US" sz="2000" kern="0" dirty="0">
                <a:solidFill>
                  <a:schemeClr val="tx1"/>
                </a:solidFill>
              </a:rPr>
              <a:t>electronics readout </a:t>
            </a:r>
            <a:r>
              <a:rPr lang="en-US" sz="2000" kern="0" dirty="0"/>
              <a:t>introduced data readout gaps axially</a:t>
            </a:r>
            <a:endParaRPr lang="en-US" sz="2400" dirty="0"/>
          </a:p>
        </p:txBody>
      </p:sp>
    </p:spTree>
    <p:extLst>
      <p:ext uri="{BB962C8B-B14F-4D97-AF65-F5344CB8AC3E}">
        <p14:creationId xmlns:p14="http://schemas.microsoft.com/office/powerpoint/2010/main" val="549165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56" y="49590"/>
            <a:ext cx="6158849" cy="662410"/>
          </a:xfrm>
          <a:prstGeom prst="rect">
            <a:avLst/>
          </a:prstGeom>
        </p:spPr>
        <p:txBody>
          <a:bodyPr vert="horz" lIns="68559" tIns="34289" rIns="68559"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Alternative design with BGO </a:t>
            </a:r>
            <a:endParaRPr lang="en-US" sz="2400" i="1" dirty="0">
              <a:solidFill>
                <a:srgbClr val="800000"/>
              </a:solidFill>
              <a:latin typeface="Calibri Light"/>
            </a:endParaRPr>
          </a:p>
        </p:txBody>
      </p:sp>
      <p:cxnSp>
        <p:nvCxnSpPr>
          <p:cNvPr id="22" name="Straight Connector 21">
            <a:extLst>
              <a:ext uri="{FF2B5EF4-FFF2-40B4-BE49-F238E27FC236}">
                <a16:creationId xmlns:a16="http://schemas.microsoft.com/office/drawing/2014/main" id="{DCF1B595-806F-4C46-AA89-D334059FA7C0}"/>
              </a:ext>
            </a:extLst>
          </p:cNvPr>
          <p:cNvCxnSpPr/>
          <p:nvPr/>
        </p:nvCxnSpPr>
        <p:spPr>
          <a:xfrm flipV="1">
            <a:off x="125948" y="746770"/>
            <a:ext cx="5345403" cy="1112"/>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7">
            <a:extLst>
              <a:ext uri="{FF2B5EF4-FFF2-40B4-BE49-F238E27FC236}">
                <a16:creationId xmlns:a16="http://schemas.microsoft.com/office/drawing/2014/main" id="{383B168F-B077-5340-9DC3-67311B3AF592}"/>
              </a:ext>
            </a:extLst>
          </p:cNvPr>
          <p:cNvSpPr txBox="1">
            <a:spLocks noChangeArrowheads="1"/>
          </p:cNvSpPr>
          <p:nvPr/>
        </p:nvSpPr>
        <p:spPr>
          <a:xfrm>
            <a:off x="19879" y="1058418"/>
            <a:ext cx="9082968" cy="2246970"/>
          </a:xfrm>
          <a:prstGeom prst="rect">
            <a:avLst/>
          </a:prstGeom>
        </p:spPr>
        <p:txBody>
          <a:bodyPr/>
          <a:lstStyle>
            <a:lvl1pPr marL="342900" indent="-342900" algn="l" rtl="0" eaLnBrk="0" fontAlgn="base" hangingPunct="0">
              <a:spcBef>
                <a:spcPct val="20000"/>
              </a:spcBef>
              <a:spcAft>
                <a:spcPct val="0"/>
              </a:spcAft>
              <a:buChar char="•"/>
              <a:defRPr sz="3200">
                <a:solidFill>
                  <a:srgbClr val="000000"/>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000000"/>
                </a:solidFill>
                <a:latin typeface="+mn-lt"/>
                <a:ea typeface="+mn-ea"/>
              </a:defRPr>
            </a:lvl2pPr>
            <a:lvl3pPr marL="1085850" indent="-228600" algn="l" rtl="0" eaLnBrk="0" fontAlgn="base" hangingPunct="0">
              <a:spcBef>
                <a:spcPct val="20000"/>
              </a:spcBef>
              <a:spcAft>
                <a:spcPct val="0"/>
              </a:spcAft>
              <a:buChar char="•"/>
              <a:defRPr sz="2400">
                <a:solidFill>
                  <a:srgbClr val="000000"/>
                </a:solidFill>
                <a:latin typeface="+mn-lt"/>
                <a:ea typeface="+mn-ea"/>
              </a:defRPr>
            </a:lvl3pPr>
            <a:lvl4pPr marL="1428750" indent="-228600" algn="l" rtl="0" eaLnBrk="0" fontAlgn="base" hangingPunct="0">
              <a:spcBef>
                <a:spcPct val="20000"/>
              </a:spcBef>
              <a:spcAft>
                <a:spcPct val="0"/>
              </a:spcAft>
              <a:buChar char="–"/>
              <a:defRPr sz="2000">
                <a:solidFill>
                  <a:srgbClr val="000000"/>
                </a:solidFill>
                <a:latin typeface="+mn-lt"/>
                <a:ea typeface="+mn-ea"/>
              </a:defRPr>
            </a:lvl4pPr>
            <a:lvl5pPr marL="1771650" indent="-228600" algn="l" rtl="0" eaLnBrk="0" fontAlgn="base" hangingPunct="0">
              <a:spcBef>
                <a:spcPct val="20000"/>
              </a:spcBef>
              <a:spcAft>
                <a:spcPct val="0"/>
              </a:spcAft>
              <a:buChar char="»"/>
              <a:defRPr sz="2000">
                <a:solidFill>
                  <a:srgbClr val="000000"/>
                </a:solidFill>
                <a:latin typeface="+mn-lt"/>
                <a:ea typeface="+mn-ea"/>
              </a:defRPr>
            </a:lvl5pPr>
            <a:lvl6pPr marL="2228850" indent="-228600" algn="l" rtl="0" eaLnBrk="0" fontAlgn="base" hangingPunct="0">
              <a:spcBef>
                <a:spcPct val="20000"/>
              </a:spcBef>
              <a:spcAft>
                <a:spcPct val="0"/>
              </a:spcAft>
              <a:buChar char="»"/>
              <a:defRPr sz="2000">
                <a:solidFill>
                  <a:srgbClr val="FFFF00"/>
                </a:solidFill>
                <a:latin typeface="+mn-lt"/>
                <a:ea typeface="+mn-ea"/>
              </a:defRPr>
            </a:lvl6pPr>
            <a:lvl7pPr marL="2686050" indent="-228600" algn="l" rtl="0" eaLnBrk="0" fontAlgn="base" hangingPunct="0">
              <a:spcBef>
                <a:spcPct val="20000"/>
              </a:spcBef>
              <a:spcAft>
                <a:spcPct val="0"/>
              </a:spcAft>
              <a:buChar char="»"/>
              <a:defRPr sz="2000">
                <a:solidFill>
                  <a:srgbClr val="FFFF00"/>
                </a:solidFill>
                <a:latin typeface="+mn-lt"/>
                <a:ea typeface="+mn-ea"/>
              </a:defRPr>
            </a:lvl7pPr>
            <a:lvl8pPr marL="3143250" indent="-228600" algn="l" rtl="0" eaLnBrk="0" fontAlgn="base" hangingPunct="0">
              <a:spcBef>
                <a:spcPct val="20000"/>
              </a:spcBef>
              <a:spcAft>
                <a:spcPct val="0"/>
              </a:spcAft>
              <a:buChar char="»"/>
              <a:defRPr sz="2000">
                <a:solidFill>
                  <a:srgbClr val="FFFF00"/>
                </a:solidFill>
                <a:latin typeface="+mn-lt"/>
                <a:ea typeface="+mn-ea"/>
              </a:defRPr>
            </a:lvl8pPr>
            <a:lvl9pPr marL="3600450" indent="-228600" algn="l" rtl="0" eaLnBrk="0" fontAlgn="base" hangingPunct="0">
              <a:spcBef>
                <a:spcPct val="20000"/>
              </a:spcBef>
              <a:spcAft>
                <a:spcPct val="0"/>
              </a:spcAft>
              <a:buChar char="»"/>
              <a:defRPr sz="2000">
                <a:solidFill>
                  <a:srgbClr val="FFFF00"/>
                </a:solidFill>
                <a:latin typeface="+mn-lt"/>
                <a:ea typeface="+mn-ea"/>
              </a:defRPr>
            </a:lvl9pPr>
          </a:lstStyle>
          <a:p>
            <a:pPr marL="352425" lvl="1" indent="-342900">
              <a:spcBef>
                <a:spcPts val="750"/>
              </a:spcBef>
              <a:buFont typeface="Courier New" panose="02070309020205020404" pitchFamily="49" charset="0"/>
              <a:buChar char="o"/>
            </a:pPr>
            <a:r>
              <a:rPr lang="en-US" sz="2400" dirty="0"/>
              <a:t>Replace L(Y)SO with BGO</a:t>
            </a:r>
          </a:p>
          <a:p>
            <a:pPr marL="695325" lvl="2" indent="-342900">
              <a:spcBef>
                <a:spcPts val="375"/>
              </a:spcBef>
              <a:buFont typeface="Arial" panose="020B0604020202020204" pitchFamily="34" charset="0"/>
              <a:buChar char="•"/>
            </a:pPr>
            <a:r>
              <a:rPr lang="en-US" sz="2100" dirty="0"/>
              <a:t>30% higher efficiency with BGO (for 20 mm thick crystal) at 1/3 the cost</a:t>
            </a:r>
          </a:p>
          <a:p>
            <a:pPr marL="695325" lvl="2" indent="-342900">
              <a:spcBef>
                <a:spcPts val="375"/>
              </a:spcBef>
              <a:buFont typeface="Arial" panose="020B0604020202020204" pitchFamily="34" charset="0"/>
              <a:buChar char="•"/>
            </a:pPr>
            <a:r>
              <a:rPr lang="en-US" sz="2100" dirty="0"/>
              <a:t>Lower cost 1 m long Non-TOF design with BGO investigated in the past</a:t>
            </a:r>
          </a:p>
          <a:p>
            <a:pPr marL="352425" lvl="2" indent="0">
              <a:spcBef>
                <a:spcPts val="0"/>
              </a:spcBef>
              <a:buNone/>
            </a:pPr>
            <a:r>
              <a:rPr lang="en-US" sz="2000" dirty="0"/>
              <a:t>		</a:t>
            </a:r>
            <a:r>
              <a:rPr lang="en-US" sz="1400" dirty="0"/>
              <a:t>(Wong, et. al. IEEE NSS/MIC Conf. Rec., 2007, Zhang and Wong, IEEE NSS/MIC Conf. Rec., 2016)</a:t>
            </a:r>
          </a:p>
          <a:p>
            <a:pPr marL="695325" lvl="2" indent="-342900">
              <a:spcBef>
                <a:spcPts val="180"/>
              </a:spcBef>
              <a:buFont typeface="Arial" panose="020B0604020202020204" pitchFamily="34" charset="0"/>
              <a:buChar char="•"/>
            </a:pPr>
            <a:r>
              <a:rPr lang="en-US" sz="2100" dirty="0"/>
              <a:t>TOF capability using Cerenkov light - ~450 </a:t>
            </a:r>
            <a:r>
              <a:rPr lang="en-US" sz="2100" dirty="0" err="1"/>
              <a:t>ps</a:t>
            </a:r>
            <a:r>
              <a:rPr lang="en-US" sz="2100" dirty="0"/>
              <a:t>  FWHM with Lorentzian kernel</a:t>
            </a:r>
          </a:p>
        </p:txBody>
      </p:sp>
    </p:spTree>
    <p:extLst>
      <p:ext uri="{BB962C8B-B14F-4D97-AF65-F5344CB8AC3E}">
        <p14:creationId xmlns:p14="http://schemas.microsoft.com/office/powerpoint/2010/main" val="1015606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D7B7114-1B69-F00D-7597-797209D0E71D}"/>
              </a:ext>
            </a:extLst>
          </p:cNvPr>
          <p:cNvCxnSpPr/>
          <p:nvPr/>
        </p:nvCxnSpPr>
        <p:spPr>
          <a:xfrm flipV="1">
            <a:off x="125948" y="746770"/>
            <a:ext cx="5345403" cy="1112"/>
          </a:xfrm>
          <a:prstGeom prst="line">
            <a:avLst/>
          </a:prstGeom>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8F6C5129-80BF-B608-9E4E-9DBA27A20BC6}"/>
              </a:ext>
            </a:extLst>
          </p:cNvPr>
          <p:cNvSpPr txBox="1">
            <a:spLocks/>
          </p:cNvSpPr>
          <p:nvPr/>
        </p:nvSpPr>
        <p:spPr>
          <a:xfrm>
            <a:off x="62656" y="49590"/>
            <a:ext cx="6158849" cy="662410"/>
          </a:xfrm>
          <a:prstGeom prst="rect">
            <a:avLst/>
          </a:prstGeom>
        </p:spPr>
        <p:txBody>
          <a:bodyPr vert="horz" lIns="68559" tIns="34289" rIns="68559"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Alternative design simulations</a:t>
            </a:r>
            <a:endParaRPr lang="en-US" sz="2400" i="1" dirty="0">
              <a:solidFill>
                <a:srgbClr val="800000"/>
              </a:solidFill>
              <a:latin typeface="Calibri Light"/>
            </a:endParaRPr>
          </a:p>
        </p:txBody>
      </p:sp>
      <p:grpSp>
        <p:nvGrpSpPr>
          <p:cNvPr id="44" name="Group 43">
            <a:extLst>
              <a:ext uri="{FF2B5EF4-FFF2-40B4-BE49-F238E27FC236}">
                <a16:creationId xmlns:a16="http://schemas.microsoft.com/office/drawing/2014/main" id="{534C7885-BB9D-2256-49B1-CB9FE9C9F866}"/>
              </a:ext>
            </a:extLst>
          </p:cNvPr>
          <p:cNvGrpSpPr/>
          <p:nvPr/>
        </p:nvGrpSpPr>
        <p:grpSpPr>
          <a:xfrm>
            <a:off x="4390522" y="96253"/>
            <a:ext cx="4676274" cy="4604084"/>
            <a:chOff x="4390522" y="96253"/>
            <a:chExt cx="4676274" cy="4604084"/>
          </a:xfrm>
        </p:grpSpPr>
        <p:pic>
          <p:nvPicPr>
            <p:cNvPr id="17" name="Picture 16" descr="Chart, line chart&#10;&#10;Description automatically generated">
              <a:extLst>
                <a:ext uri="{FF2B5EF4-FFF2-40B4-BE49-F238E27FC236}">
                  <a16:creationId xmlns:a16="http://schemas.microsoft.com/office/drawing/2014/main" id="{EBDFC4C9-F2E9-2FC1-F602-390E4090C0D5}"/>
                </a:ext>
              </a:extLst>
            </p:cNvPr>
            <p:cNvPicPr>
              <a:picLocks noChangeAspect="1"/>
            </p:cNvPicPr>
            <p:nvPr/>
          </p:nvPicPr>
          <p:blipFill>
            <a:blip r:embed="rId3"/>
            <a:stretch>
              <a:fillRect/>
            </a:stretch>
          </p:blipFill>
          <p:spPr>
            <a:xfrm>
              <a:off x="6780796" y="96253"/>
              <a:ext cx="2286000" cy="2286000"/>
            </a:xfrm>
            <a:prstGeom prst="rect">
              <a:avLst/>
            </a:prstGeom>
          </p:spPr>
        </p:pic>
        <p:pic>
          <p:nvPicPr>
            <p:cNvPr id="18" name="Picture 17" descr="Chart, diagram&#10;&#10;Description automatically generated">
              <a:extLst>
                <a:ext uri="{FF2B5EF4-FFF2-40B4-BE49-F238E27FC236}">
                  <a16:creationId xmlns:a16="http://schemas.microsoft.com/office/drawing/2014/main" id="{5E8277A7-6CB3-EBC0-9989-108B37C9FE3C}"/>
                </a:ext>
              </a:extLst>
            </p:cNvPr>
            <p:cNvPicPr>
              <a:picLocks noChangeAspect="1"/>
            </p:cNvPicPr>
            <p:nvPr/>
          </p:nvPicPr>
          <p:blipFill>
            <a:blip r:embed="rId4"/>
            <a:stretch>
              <a:fillRect/>
            </a:stretch>
          </p:blipFill>
          <p:spPr>
            <a:xfrm>
              <a:off x="4390522" y="2414337"/>
              <a:ext cx="2286000" cy="2286000"/>
            </a:xfrm>
            <a:prstGeom prst="rect">
              <a:avLst/>
            </a:prstGeom>
          </p:spPr>
        </p:pic>
        <p:pic>
          <p:nvPicPr>
            <p:cNvPr id="19" name="Picture 18" descr="Chart, line chart, scatter chart&#10;&#10;Description automatically generated">
              <a:extLst>
                <a:ext uri="{FF2B5EF4-FFF2-40B4-BE49-F238E27FC236}">
                  <a16:creationId xmlns:a16="http://schemas.microsoft.com/office/drawing/2014/main" id="{C6311103-DA0F-C463-6E87-2829331F4B23}"/>
                </a:ext>
              </a:extLst>
            </p:cNvPr>
            <p:cNvPicPr>
              <a:picLocks noChangeAspect="1"/>
            </p:cNvPicPr>
            <p:nvPr/>
          </p:nvPicPr>
          <p:blipFill>
            <a:blip r:embed="rId5"/>
            <a:stretch>
              <a:fillRect/>
            </a:stretch>
          </p:blipFill>
          <p:spPr>
            <a:xfrm>
              <a:off x="6780796" y="2414337"/>
              <a:ext cx="2286000" cy="2286000"/>
            </a:xfrm>
            <a:prstGeom prst="rect">
              <a:avLst/>
            </a:prstGeom>
          </p:spPr>
        </p:pic>
        <p:pic>
          <p:nvPicPr>
            <p:cNvPr id="3" name="Picture 2" descr="Chart, line chart&#10;&#10;Description automatically generated">
              <a:extLst>
                <a:ext uri="{FF2B5EF4-FFF2-40B4-BE49-F238E27FC236}">
                  <a16:creationId xmlns:a16="http://schemas.microsoft.com/office/drawing/2014/main" id="{B1FF8BB8-68E6-954A-8F0F-2A989C36A74E}"/>
                </a:ext>
              </a:extLst>
            </p:cNvPr>
            <p:cNvPicPr>
              <a:picLocks noChangeAspect="1"/>
            </p:cNvPicPr>
            <p:nvPr/>
          </p:nvPicPr>
          <p:blipFill>
            <a:blip r:embed="rId6"/>
            <a:stretch>
              <a:fillRect/>
            </a:stretch>
          </p:blipFill>
          <p:spPr>
            <a:xfrm>
              <a:off x="4390522" y="96253"/>
              <a:ext cx="2286000" cy="2286000"/>
            </a:xfrm>
            <a:prstGeom prst="rect">
              <a:avLst/>
            </a:prstGeom>
          </p:spPr>
        </p:pic>
      </p:grpSp>
      <p:grpSp>
        <p:nvGrpSpPr>
          <p:cNvPr id="41" name="Group 40">
            <a:extLst>
              <a:ext uri="{FF2B5EF4-FFF2-40B4-BE49-F238E27FC236}">
                <a16:creationId xmlns:a16="http://schemas.microsoft.com/office/drawing/2014/main" id="{77D6E194-AEE0-D91C-3A44-A71CF3C4409D}"/>
              </a:ext>
            </a:extLst>
          </p:cNvPr>
          <p:cNvGrpSpPr/>
          <p:nvPr/>
        </p:nvGrpSpPr>
        <p:grpSpPr>
          <a:xfrm>
            <a:off x="0" y="689810"/>
            <a:ext cx="1242211" cy="4416792"/>
            <a:chOff x="0" y="689810"/>
            <a:chExt cx="1242211" cy="4416792"/>
          </a:xfrm>
        </p:grpSpPr>
        <p:pic>
          <p:nvPicPr>
            <p:cNvPr id="24" name="Picture 23" descr="A picture containing indoor&#10;&#10;Description automatically generated">
              <a:extLst>
                <a:ext uri="{FF2B5EF4-FFF2-40B4-BE49-F238E27FC236}">
                  <a16:creationId xmlns:a16="http://schemas.microsoft.com/office/drawing/2014/main" id="{51A91561-2397-497B-D332-5C692F6839CF}"/>
                </a:ext>
              </a:extLst>
            </p:cNvPr>
            <p:cNvPicPr>
              <a:picLocks noChangeAspect="1"/>
            </p:cNvPicPr>
            <p:nvPr/>
          </p:nvPicPr>
          <p:blipFill rotWithShape="1">
            <a:blip r:embed="rId7"/>
            <a:srcRect l="21051" t="20248" r="65519" b="18349"/>
            <a:stretch/>
          </p:blipFill>
          <p:spPr>
            <a:xfrm>
              <a:off x="104277" y="906381"/>
              <a:ext cx="1105117" cy="1097280"/>
            </a:xfrm>
            <a:prstGeom prst="rect">
              <a:avLst/>
            </a:prstGeom>
          </p:spPr>
        </p:pic>
        <p:pic>
          <p:nvPicPr>
            <p:cNvPr id="21" name="Picture 20" descr="A picture containing indoor&#10;&#10;Description automatically generated">
              <a:extLst>
                <a:ext uri="{FF2B5EF4-FFF2-40B4-BE49-F238E27FC236}">
                  <a16:creationId xmlns:a16="http://schemas.microsoft.com/office/drawing/2014/main" id="{182E9F06-F657-5D7B-CEA3-88A51EACD4E8}"/>
                </a:ext>
              </a:extLst>
            </p:cNvPr>
            <p:cNvPicPr>
              <a:picLocks noChangeAspect="1"/>
            </p:cNvPicPr>
            <p:nvPr/>
          </p:nvPicPr>
          <p:blipFill rotWithShape="1">
            <a:blip r:embed="rId7"/>
            <a:srcRect l="82513" t="20248" r="4057" b="21529"/>
            <a:stretch/>
          </p:blipFill>
          <p:spPr>
            <a:xfrm>
              <a:off x="160424" y="4100762"/>
              <a:ext cx="1068348" cy="1005840"/>
            </a:xfrm>
            <a:prstGeom prst="rect">
              <a:avLst/>
            </a:prstGeom>
          </p:spPr>
        </p:pic>
        <p:sp>
          <p:nvSpPr>
            <p:cNvPr id="22" name="TextBox 21">
              <a:extLst>
                <a:ext uri="{FF2B5EF4-FFF2-40B4-BE49-F238E27FC236}">
                  <a16:creationId xmlns:a16="http://schemas.microsoft.com/office/drawing/2014/main" id="{E311020E-B278-6F81-F21C-52DCD22AEA25}"/>
                </a:ext>
              </a:extLst>
            </p:cNvPr>
            <p:cNvSpPr txBox="1"/>
            <p:nvPr/>
          </p:nvSpPr>
          <p:spPr>
            <a:xfrm>
              <a:off x="144381" y="689810"/>
              <a:ext cx="1083951" cy="338554"/>
            </a:xfrm>
            <a:prstGeom prst="rect">
              <a:avLst/>
            </a:prstGeom>
            <a:noFill/>
          </p:spPr>
          <p:txBody>
            <a:bodyPr wrap="none" rtlCol="0">
              <a:spAutoFit/>
            </a:bodyPr>
            <a:lstStyle/>
            <a:p>
              <a:r>
                <a:rPr lang="en-US" sz="1600" dirty="0"/>
                <a:t>20mm LSO</a:t>
              </a:r>
            </a:p>
          </p:txBody>
        </p:sp>
        <p:pic>
          <p:nvPicPr>
            <p:cNvPr id="25" name="Picture 24" descr="A picture containing indoor&#10;&#10;Description automatically generated">
              <a:extLst>
                <a:ext uri="{FF2B5EF4-FFF2-40B4-BE49-F238E27FC236}">
                  <a16:creationId xmlns:a16="http://schemas.microsoft.com/office/drawing/2014/main" id="{9B355A24-B5C1-2ED1-FBD2-A4C2686300C6}"/>
                </a:ext>
              </a:extLst>
            </p:cNvPr>
            <p:cNvPicPr>
              <a:picLocks noChangeAspect="1"/>
            </p:cNvPicPr>
            <p:nvPr/>
          </p:nvPicPr>
          <p:blipFill rotWithShape="1">
            <a:blip r:embed="rId7"/>
            <a:srcRect l="42100" t="20248" r="45041" b="18349"/>
            <a:stretch/>
          </p:blipFill>
          <p:spPr>
            <a:xfrm>
              <a:off x="120321" y="1967166"/>
              <a:ext cx="1058091" cy="1097280"/>
            </a:xfrm>
            <a:prstGeom prst="rect">
              <a:avLst/>
            </a:prstGeom>
          </p:spPr>
        </p:pic>
        <p:pic>
          <p:nvPicPr>
            <p:cNvPr id="26" name="Picture 25" descr="A picture containing indoor&#10;&#10;Description automatically generated">
              <a:extLst>
                <a:ext uri="{FF2B5EF4-FFF2-40B4-BE49-F238E27FC236}">
                  <a16:creationId xmlns:a16="http://schemas.microsoft.com/office/drawing/2014/main" id="{02DB99B7-8A6B-0672-149C-6BD3BBC065B7}"/>
                </a:ext>
              </a:extLst>
            </p:cNvPr>
            <p:cNvPicPr>
              <a:picLocks noChangeAspect="1"/>
            </p:cNvPicPr>
            <p:nvPr/>
          </p:nvPicPr>
          <p:blipFill rotWithShape="1">
            <a:blip r:embed="rId7"/>
            <a:srcRect l="62580" t="20248" r="24371" b="18349"/>
            <a:stretch/>
          </p:blipFill>
          <p:spPr>
            <a:xfrm>
              <a:off x="168445" y="3039984"/>
              <a:ext cx="1073766" cy="1097280"/>
            </a:xfrm>
            <a:prstGeom prst="rect">
              <a:avLst/>
            </a:prstGeom>
          </p:spPr>
        </p:pic>
        <p:sp>
          <p:nvSpPr>
            <p:cNvPr id="32" name="TextBox 31">
              <a:extLst>
                <a:ext uri="{FF2B5EF4-FFF2-40B4-BE49-F238E27FC236}">
                  <a16:creationId xmlns:a16="http://schemas.microsoft.com/office/drawing/2014/main" id="{34BD6B81-59C2-A5DB-5014-C6EC30185073}"/>
                </a:ext>
              </a:extLst>
            </p:cNvPr>
            <p:cNvSpPr txBox="1"/>
            <p:nvPr/>
          </p:nvSpPr>
          <p:spPr>
            <a:xfrm>
              <a:off x="0" y="954505"/>
              <a:ext cx="622991" cy="307777"/>
            </a:xfrm>
            <a:prstGeom prst="rect">
              <a:avLst/>
            </a:prstGeom>
            <a:noFill/>
          </p:spPr>
          <p:txBody>
            <a:bodyPr wrap="none" rtlCol="0">
              <a:spAutoFit/>
            </a:bodyPr>
            <a:lstStyle/>
            <a:p>
              <a:r>
                <a:rPr lang="en-US" sz="1400" dirty="0">
                  <a:solidFill>
                    <a:srgbClr val="FF0000"/>
                  </a:solidFill>
                </a:rPr>
                <a:t>240ps</a:t>
              </a:r>
            </a:p>
          </p:txBody>
        </p:sp>
        <p:sp>
          <p:nvSpPr>
            <p:cNvPr id="33" name="TextBox 32">
              <a:extLst>
                <a:ext uri="{FF2B5EF4-FFF2-40B4-BE49-F238E27FC236}">
                  <a16:creationId xmlns:a16="http://schemas.microsoft.com/office/drawing/2014/main" id="{621D84DD-9FFE-7A6E-1C01-FB7D086EBBD4}"/>
                </a:ext>
              </a:extLst>
            </p:cNvPr>
            <p:cNvSpPr txBox="1"/>
            <p:nvPr/>
          </p:nvSpPr>
          <p:spPr>
            <a:xfrm>
              <a:off x="0" y="1981200"/>
              <a:ext cx="622991" cy="307777"/>
            </a:xfrm>
            <a:prstGeom prst="rect">
              <a:avLst/>
            </a:prstGeom>
            <a:noFill/>
          </p:spPr>
          <p:txBody>
            <a:bodyPr wrap="none" rtlCol="0">
              <a:spAutoFit/>
            </a:bodyPr>
            <a:lstStyle/>
            <a:p>
              <a:r>
                <a:rPr lang="en-US" sz="1400" dirty="0">
                  <a:solidFill>
                    <a:srgbClr val="FF0000"/>
                  </a:solidFill>
                </a:rPr>
                <a:t>500ps</a:t>
              </a:r>
            </a:p>
          </p:txBody>
        </p:sp>
        <p:sp>
          <p:nvSpPr>
            <p:cNvPr id="34" name="TextBox 33">
              <a:extLst>
                <a:ext uri="{FF2B5EF4-FFF2-40B4-BE49-F238E27FC236}">
                  <a16:creationId xmlns:a16="http://schemas.microsoft.com/office/drawing/2014/main" id="{D1C75CE4-BB3F-F982-56E9-CA5686FFA5C1}"/>
                </a:ext>
              </a:extLst>
            </p:cNvPr>
            <p:cNvSpPr txBox="1"/>
            <p:nvPr/>
          </p:nvSpPr>
          <p:spPr>
            <a:xfrm>
              <a:off x="0" y="3015916"/>
              <a:ext cx="622991" cy="307777"/>
            </a:xfrm>
            <a:prstGeom prst="rect">
              <a:avLst/>
            </a:prstGeom>
            <a:noFill/>
          </p:spPr>
          <p:txBody>
            <a:bodyPr wrap="none" rtlCol="0">
              <a:spAutoFit/>
            </a:bodyPr>
            <a:lstStyle/>
            <a:p>
              <a:r>
                <a:rPr lang="en-US" sz="1400" dirty="0">
                  <a:solidFill>
                    <a:srgbClr val="FF0000"/>
                  </a:solidFill>
                </a:rPr>
                <a:t>650ps</a:t>
              </a:r>
            </a:p>
          </p:txBody>
        </p:sp>
        <p:sp>
          <p:nvSpPr>
            <p:cNvPr id="35" name="TextBox 34">
              <a:extLst>
                <a:ext uri="{FF2B5EF4-FFF2-40B4-BE49-F238E27FC236}">
                  <a16:creationId xmlns:a16="http://schemas.microsoft.com/office/drawing/2014/main" id="{C493A200-D125-158B-3801-C423A0FDD21A}"/>
                </a:ext>
              </a:extLst>
            </p:cNvPr>
            <p:cNvSpPr txBox="1"/>
            <p:nvPr/>
          </p:nvSpPr>
          <p:spPr>
            <a:xfrm>
              <a:off x="0" y="4122821"/>
              <a:ext cx="806375" cy="307777"/>
            </a:xfrm>
            <a:prstGeom prst="rect">
              <a:avLst/>
            </a:prstGeom>
            <a:noFill/>
          </p:spPr>
          <p:txBody>
            <a:bodyPr wrap="none" rtlCol="0">
              <a:spAutoFit/>
            </a:bodyPr>
            <a:lstStyle/>
            <a:p>
              <a:r>
                <a:rPr lang="en-US" sz="1400" dirty="0">
                  <a:solidFill>
                    <a:srgbClr val="FF0000"/>
                  </a:solidFill>
                </a:rPr>
                <a:t>non-TOF</a:t>
              </a:r>
            </a:p>
          </p:txBody>
        </p:sp>
      </p:grpSp>
      <p:grpSp>
        <p:nvGrpSpPr>
          <p:cNvPr id="42" name="Group 41">
            <a:extLst>
              <a:ext uri="{FF2B5EF4-FFF2-40B4-BE49-F238E27FC236}">
                <a16:creationId xmlns:a16="http://schemas.microsoft.com/office/drawing/2014/main" id="{B1DF3A5B-4C90-74FD-46CD-651A872C0958}"/>
              </a:ext>
            </a:extLst>
          </p:cNvPr>
          <p:cNvGrpSpPr/>
          <p:nvPr/>
        </p:nvGrpSpPr>
        <p:grpSpPr>
          <a:xfrm>
            <a:off x="1419727" y="689810"/>
            <a:ext cx="1391882" cy="4387517"/>
            <a:chOff x="1419727" y="689810"/>
            <a:chExt cx="1391882" cy="4387517"/>
          </a:xfrm>
        </p:grpSpPr>
        <p:pic>
          <p:nvPicPr>
            <p:cNvPr id="20" name="Picture 19" descr="A picture containing indoor, different&#10;&#10;Description automatically generated">
              <a:extLst>
                <a:ext uri="{FF2B5EF4-FFF2-40B4-BE49-F238E27FC236}">
                  <a16:creationId xmlns:a16="http://schemas.microsoft.com/office/drawing/2014/main" id="{9AB4E8AA-D31A-A17F-60CE-47608D85AE4F}"/>
                </a:ext>
              </a:extLst>
            </p:cNvPr>
            <p:cNvPicPr>
              <a:picLocks noChangeAspect="1"/>
            </p:cNvPicPr>
            <p:nvPr/>
          </p:nvPicPr>
          <p:blipFill rotWithShape="1">
            <a:blip r:embed="rId8"/>
            <a:srcRect l="58442" t="17544" r="7071" b="21532"/>
            <a:stretch/>
          </p:blipFill>
          <p:spPr>
            <a:xfrm>
              <a:off x="1588171" y="3969754"/>
              <a:ext cx="1211975" cy="1107573"/>
            </a:xfrm>
            <a:prstGeom prst="rect">
              <a:avLst/>
            </a:prstGeom>
          </p:spPr>
        </p:pic>
        <p:sp>
          <p:nvSpPr>
            <p:cNvPr id="23" name="TextBox 22">
              <a:extLst>
                <a:ext uri="{FF2B5EF4-FFF2-40B4-BE49-F238E27FC236}">
                  <a16:creationId xmlns:a16="http://schemas.microsoft.com/office/drawing/2014/main" id="{7AE07E7B-ED08-9730-E352-8160793A43BA}"/>
                </a:ext>
              </a:extLst>
            </p:cNvPr>
            <p:cNvSpPr txBox="1"/>
            <p:nvPr/>
          </p:nvSpPr>
          <p:spPr>
            <a:xfrm>
              <a:off x="1620257" y="689810"/>
              <a:ext cx="1191352" cy="338554"/>
            </a:xfrm>
            <a:prstGeom prst="rect">
              <a:avLst/>
            </a:prstGeom>
            <a:noFill/>
          </p:spPr>
          <p:txBody>
            <a:bodyPr wrap="none" rtlCol="0">
              <a:spAutoFit/>
            </a:bodyPr>
            <a:lstStyle/>
            <a:p>
              <a:r>
                <a:rPr lang="en-US" sz="1600" dirty="0"/>
                <a:t>20 mm BGO</a:t>
              </a:r>
            </a:p>
          </p:txBody>
        </p:sp>
        <p:pic>
          <p:nvPicPr>
            <p:cNvPr id="27" name="Picture 26" descr="A picture containing indoor, different&#10;&#10;Description automatically generated">
              <a:extLst>
                <a:ext uri="{FF2B5EF4-FFF2-40B4-BE49-F238E27FC236}">
                  <a16:creationId xmlns:a16="http://schemas.microsoft.com/office/drawing/2014/main" id="{98E787F3-9A81-C8A9-FB1D-D8AA59405E9A}"/>
                </a:ext>
              </a:extLst>
            </p:cNvPr>
            <p:cNvPicPr>
              <a:picLocks noChangeAspect="1"/>
            </p:cNvPicPr>
            <p:nvPr/>
          </p:nvPicPr>
          <p:blipFill rotWithShape="1">
            <a:blip r:embed="rId8"/>
            <a:srcRect l="8073" t="19335" r="59255" b="18384"/>
            <a:stretch/>
          </p:blipFill>
          <p:spPr>
            <a:xfrm>
              <a:off x="1660357" y="2414337"/>
              <a:ext cx="1112734" cy="1097280"/>
            </a:xfrm>
            <a:prstGeom prst="rect">
              <a:avLst/>
            </a:prstGeom>
          </p:spPr>
        </p:pic>
        <p:sp>
          <p:nvSpPr>
            <p:cNvPr id="36" name="TextBox 35">
              <a:extLst>
                <a:ext uri="{FF2B5EF4-FFF2-40B4-BE49-F238E27FC236}">
                  <a16:creationId xmlns:a16="http://schemas.microsoft.com/office/drawing/2014/main" id="{CC31185A-8D8F-EB19-425E-424AD72CA8B0}"/>
                </a:ext>
              </a:extLst>
            </p:cNvPr>
            <p:cNvSpPr txBox="1"/>
            <p:nvPr/>
          </p:nvSpPr>
          <p:spPr>
            <a:xfrm>
              <a:off x="1419727" y="4122821"/>
              <a:ext cx="806375" cy="307777"/>
            </a:xfrm>
            <a:prstGeom prst="rect">
              <a:avLst/>
            </a:prstGeom>
            <a:noFill/>
          </p:spPr>
          <p:txBody>
            <a:bodyPr wrap="none" rtlCol="0">
              <a:spAutoFit/>
            </a:bodyPr>
            <a:lstStyle/>
            <a:p>
              <a:r>
                <a:rPr lang="en-US" sz="1400" dirty="0">
                  <a:solidFill>
                    <a:srgbClr val="FF0000"/>
                  </a:solidFill>
                </a:rPr>
                <a:t>non-TOF</a:t>
              </a:r>
            </a:p>
          </p:txBody>
        </p:sp>
        <p:sp>
          <p:nvSpPr>
            <p:cNvPr id="37" name="TextBox 36">
              <a:extLst>
                <a:ext uri="{FF2B5EF4-FFF2-40B4-BE49-F238E27FC236}">
                  <a16:creationId xmlns:a16="http://schemas.microsoft.com/office/drawing/2014/main" id="{35A3F914-61A8-D2A8-5E3A-C53DDB7553C4}"/>
                </a:ext>
              </a:extLst>
            </p:cNvPr>
            <p:cNvSpPr txBox="1"/>
            <p:nvPr/>
          </p:nvSpPr>
          <p:spPr>
            <a:xfrm>
              <a:off x="1419727" y="2414337"/>
              <a:ext cx="752835" cy="307777"/>
            </a:xfrm>
            <a:prstGeom prst="rect">
              <a:avLst/>
            </a:prstGeom>
            <a:noFill/>
          </p:spPr>
          <p:txBody>
            <a:bodyPr wrap="none" rtlCol="0">
              <a:spAutoFit/>
            </a:bodyPr>
            <a:lstStyle/>
            <a:p>
              <a:r>
                <a:rPr lang="en-US" sz="1400" dirty="0">
                  <a:solidFill>
                    <a:srgbClr val="FF0000"/>
                  </a:solidFill>
                </a:rPr>
                <a:t>L-450ps</a:t>
              </a:r>
            </a:p>
          </p:txBody>
        </p:sp>
      </p:grpSp>
      <p:grpSp>
        <p:nvGrpSpPr>
          <p:cNvPr id="43" name="Group 42">
            <a:extLst>
              <a:ext uri="{FF2B5EF4-FFF2-40B4-BE49-F238E27FC236}">
                <a16:creationId xmlns:a16="http://schemas.microsoft.com/office/drawing/2014/main" id="{651BFD55-D61A-E3E1-D773-8B8223E33ECD}"/>
              </a:ext>
            </a:extLst>
          </p:cNvPr>
          <p:cNvGrpSpPr/>
          <p:nvPr/>
        </p:nvGrpSpPr>
        <p:grpSpPr>
          <a:xfrm>
            <a:off x="3080084" y="689810"/>
            <a:ext cx="1218182" cy="3928706"/>
            <a:chOff x="3080084" y="689810"/>
            <a:chExt cx="1218182" cy="3928706"/>
          </a:xfrm>
        </p:grpSpPr>
        <p:sp>
          <p:nvSpPr>
            <p:cNvPr id="28" name="TextBox 27">
              <a:extLst>
                <a:ext uri="{FF2B5EF4-FFF2-40B4-BE49-F238E27FC236}">
                  <a16:creationId xmlns:a16="http://schemas.microsoft.com/office/drawing/2014/main" id="{49D8A638-A6D9-86B9-2C0D-342B4BF5752E}"/>
                </a:ext>
              </a:extLst>
            </p:cNvPr>
            <p:cNvSpPr txBox="1"/>
            <p:nvPr/>
          </p:nvSpPr>
          <p:spPr>
            <a:xfrm>
              <a:off x="3192381" y="689810"/>
              <a:ext cx="1083951" cy="338554"/>
            </a:xfrm>
            <a:prstGeom prst="rect">
              <a:avLst/>
            </a:prstGeom>
            <a:noFill/>
          </p:spPr>
          <p:txBody>
            <a:bodyPr wrap="none" rtlCol="0">
              <a:spAutoFit/>
            </a:bodyPr>
            <a:lstStyle/>
            <a:p>
              <a:r>
                <a:rPr lang="en-US" sz="1600" dirty="0"/>
                <a:t>10mm LSO</a:t>
              </a:r>
            </a:p>
          </p:txBody>
        </p:sp>
        <p:pic>
          <p:nvPicPr>
            <p:cNvPr id="29" name="Picture 28" descr="Graphical user interface&#10;&#10;Description automatically generated">
              <a:extLst>
                <a:ext uri="{FF2B5EF4-FFF2-40B4-BE49-F238E27FC236}">
                  <a16:creationId xmlns:a16="http://schemas.microsoft.com/office/drawing/2014/main" id="{0DEEB0A3-BE10-5F02-B0B7-4C765FE199C6}"/>
                </a:ext>
              </a:extLst>
            </p:cNvPr>
            <p:cNvPicPr>
              <a:picLocks noChangeAspect="1"/>
            </p:cNvPicPr>
            <p:nvPr/>
          </p:nvPicPr>
          <p:blipFill rotWithShape="1">
            <a:blip r:embed="rId9"/>
            <a:srcRect l="59329" t="20376" r="8477" b="17343"/>
            <a:stretch/>
          </p:blipFill>
          <p:spPr>
            <a:xfrm>
              <a:off x="3216442" y="3521236"/>
              <a:ext cx="1081824" cy="1097280"/>
            </a:xfrm>
            <a:prstGeom prst="rect">
              <a:avLst/>
            </a:prstGeom>
          </p:spPr>
        </p:pic>
        <p:pic>
          <p:nvPicPr>
            <p:cNvPr id="30" name="Picture 29" descr="Graphical user interface&#10;&#10;Description automatically generated">
              <a:extLst>
                <a:ext uri="{FF2B5EF4-FFF2-40B4-BE49-F238E27FC236}">
                  <a16:creationId xmlns:a16="http://schemas.microsoft.com/office/drawing/2014/main" id="{1066AE47-4083-3CED-4121-F45C6D836D50}"/>
                </a:ext>
              </a:extLst>
            </p:cNvPr>
            <p:cNvPicPr>
              <a:picLocks noChangeAspect="1"/>
            </p:cNvPicPr>
            <p:nvPr/>
          </p:nvPicPr>
          <p:blipFill rotWithShape="1">
            <a:blip r:embed="rId9"/>
            <a:srcRect l="7359" t="20376" r="61137" b="17343"/>
            <a:stretch/>
          </p:blipFill>
          <p:spPr>
            <a:xfrm>
              <a:off x="3208423" y="2374225"/>
              <a:ext cx="1058643" cy="1097280"/>
            </a:xfrm>
            <a:prstGeom prst="rect">
              <a:avLst/>
            </a:prstGeom>
          </p:spPr>
        </p:pic>
        <p:sp>
          <p:nvSpPr>
            <p:cNvPr id="38" name="TextBox 37">
              <a:extLst>
                <a:ext uri="{FF2B5EF4-FFF2-40B4-BE49-F238E27FC236}">
                  <a16:creationId xmlns:a16="http://schemas.microsoft.com/office/drawing/2014/main" id="{F8917070-CEC6-307F-69C0-C7D586D3990D}"/>
                </a:ext>
              </a:extLst>
            </p:cNvPr>
            <p:cNvSpPr txBox="1"/>
            <p:nvPr/>
          </p:nvSpPr>
          <p:spPr>
            <a:xfrm>
              <a:off x="3080084" y="3545305"/>
              <a:ext cx="622991" cy="307777"/>
            </a:xfrm>
            <a:prstGeom prst="rect">
              <a:avLst/>
            </a:prstGeom>
            <a:noFill/>
          </p:spPr>
          <p:txBody>
            <a:bodyPr wrap="none" rtlCol="0">
              <a:spAutoFit/>
            </a:bodyPr>
            <a:lstStyle/>
            <a:p>
              <a:r>
                <a:rPr lang="en-US" sz="1400" dirty="0">
                  <a:solidFill>
                    <a:srgbClr val="FF0000"/>
                  </a:solidFill>
                </a:rPr>
                <a:t>240ps</a:t>
              </a:r>
            </a:p>
          </p:txBody>
        </p:sp>
        <p:sp>
          <p:nvSpPr>
            <p:cNvPr id="39" name="TextBox 38">
              <a:extLst>
                <a:ext uri="{FF2B5EF4-FFF2-40B4-BE49-F238E27FC236}">
                  <a16:creationId xmlns:a16="http://schemas.microsoft.com/office/drawing/2014/main" id="{1A5B22D2-3780-4CCE-5AF5-3019D327BBA3}"/>
                </a:ext>
              </a:extLst>
            </p:cNvPr>
            <p:cNvSpPr txBox="1"/>
            <p:nvPr/>
          </p:nvSpPr>
          <p:spPr>
            <a:xfrm>
              <a:off x="3080084" y="2414337"/>
              <a:ext cx="622991" cy="307777"/>
            </a:xfrm>
            <a:prstGeom prst="rect">
              <a:avLst/>
            </a:prstGeom>
            <a:noFill/>
          </p:spPr>
          <p:txBody>
            <a:bodyPr wrap="none" rtlCol="0">
              <a:spAutoFit/>
            </a:bodyPr>
            <a:lstStyle/>
            <a:p>
              <a:r>
                <a:rPr lang="en-US" sz="1400" dirty="0">
                  <a:solidFill>
                    <a:srgbClr val="FF0000"/>
                  </a:solidFill>
                </a:rPr>
                <a:t>150ps</a:t>
              </a:r>
            </a:p>
          </p:txBody>
        </p:sp>
      </p:grpSp>
      <p:sp>
        <p:nvSpPr>
          <p:cNvPr id="40" name="TextBox 39">
            <a:extLst>
              <a:ext uri="{FF2B5EF4-FFF2-40B4-BE49-F238E27FC236}">
                <a16:creationId xmlns:a16="http://schemas.microsoft.com/office/drawing/2014/main" id="{9FE139DD-3B11-2C23-4C51-F3566471026D}"/>
              </a:ext>
            </a:extLst>
          </p:cNvPr>
          <p:cNvSpPr txBox="1"/>
          <p:nvPr/>
        </p:nvSpPr>
        <p:spPr>
          <a:xfrm>
            <a:off x="3858129" y="4774168"/>
            <a:ext cx="5280035" cy="369332"/>
          </a:xfrm>
          <a:prstGeom prst="rect">
            <a:avLst/>
          </a:prstGeom>
          <a:noFill/>
        </p:spPr>
        <p:txBody>
          <a:bodyPr wrap="none" rtlCol="0">
            <a:spAutoFit/>
          </a:bodyPr>
          <a:lstStyle/>
          <a:p>
            <a:r>
              <a:rPr lang="en-US" dirty="0"/>
              <a:t>Attenuation and scatter corrected, no randoms in data</a:t>
            </a:r>
          </a:p>
        </p:txBody>
      </p:sp>
    </p:spTree>
    <p:extLst>
      <p:ext uri="{BB962C8B-B14F-4D97-AF65-F5344CB8AC3E}">
        <p14:creationId xmlns:p14="http://schemas.microsoft.com/office/powerpoint/2010/main" val="31075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Currently developed long axial FOV systems</a:t>
            </a: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59DBA4C9-7948-9FD9-6683-34C70EF055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734" y="1450866"/>
            <a:ext cx="3041844" cy="2194560"/>
          </a:xfrm>
          <a:prstGeom prst="rect">
            <a:avLst/>
          </a:prstGeom>
        </p:spPr>
      </p:pic>
      <p:pic>
        <p:nvPicPr>
          <p:cNvPr id="10" name="Picture 9">
            <a:extLst>
              <a:ext uri="{FF2B5EF4-FFF2-40B4-BE49-F238E27FC236}">
                <a16:creationId xmlns:a16="http://schemas.microsoft.com/office/drawing/2014/main" id="{245736E8-135B-7C4C-4260-2665056809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93869" y="1353733"/>
            <a:ext cx="2279485" cy="2286000"/>
          </a:xfrm>
          <a:prstGeom prst="rect">
            <a:avLst/>
          </a:prstGeom>
        </p:spPr>
      </p:pic>
      <p:pic>
        <p:nvPicPr>
          <p:cNvPr id="11" name="Picture 10">
            <a:extLst>
              <a:ext uri="{FF2B5EF4-FFF2-40B4-BE49-F238E27FC236}">
                <a16:creationId xmlns:a16="http://schemas.microsoft.com/office/drawing/2014/main" id="{EC420BA6-58C7-FE6F-7322-6F82D95B0D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5110" y="1442398"/>
            <a:ext cx="3291840" cy="2194560"/>
          </a:xfrm>
          <a:prstGeom prst="rect">
            <a:avLst/>
          </a:prstGeom>
        </p:spPr>
      </p:pic>
      <p:sp>
        <p:nvSpPr>
          <p:cNvPr id="12" name="TextBox 11">
            <a:extLst>
              <a:ext uri="{FF2B5EF4-FFF2-40B4-BE49-F238E27FC236}">
                <a16:creationId xmlns:a16="http://schemas.microsoft.com/office/drawing/2014/main" id="{F5069E93-F1C9-3C22-0B8A-558D4DC36DAF}"/>
              </a:ext>
            </a:extLst>
          </p:cNvPr>
          <p:cNvSpPr txBox="1"/>
          <p:nvPr/>
        </p:nvSpPr>
        <p:spPr>
          <a:xfrm>
            <a:off x="407470" y="1039454"/>
            <a:ext cx="26510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United Imaging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uEXPLORER</a:t>
            </a:r>
          </a:p>
        </p:txBody>
      </p:sp>
      <p:sp>
        <p:nvSpPr>
          <p:cNvPr id="13" name="TextBox 12">
            <a:extLst>
              <a:ext uri="{FF2B5EF4-FFF2-40B4-BE49-F238E27FC236}">
                <a16:creationId xmlns:a16="http://schemas.microsoft.com/office/drawing/2014/main" id="{73C7A93A-4D03-50CA-8D0E-9EAE2162C316}"/>
              </a:ext>
            </a:extLst>
          </p:cNvPr>
          <p:cNvSpPr txBox="1"/>
          <p:nvPr/>
        </p:nvSpPr>
        <p:spPr>
          <a:xfrm>
            <a:off x="6215500" y="1039454"/>
            <a:ext cx="23728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Siemens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Vision Quadra</a:t>
            </a:r>
          </a:p>
        </p:txBody>
      </p:sp>
      <p:sp>
        <p:nvSpPr>
          <p:cNvPr id="14" name="TextBox 13">
            <a:extLst>
              <a:ext uri="{FF2B5EF4-FFF2-40B4-BE49-F238E27FC236}">
                <a16:creationId xmlns:a16="http://schemas.microsoft.com/office/drawing/2014/main" id="{58A5D616-038A-5390-E1A0-382626BA8442}"/>
              </a:ext>
            </a:extLst>
          </p:cNvPr>
          <p:cNvSpPr txBox="1"/>
          <p:nvPr/>
        </p:nvSpPr>
        <p:spPr>
          <a:xfrm>
            <a:off x="3705228" y="1039454"/>
            <a:ext cx="16871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PennPET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Explorer</a:t>
            </a:r>
          </a:p>
        </p:txBody>
      </p:sp>
      <p:sp>
        <p:nvSpPr>
          <p:cNvPr id="2" name="Rectangle 1">
            <a:extLst>
              <a:ext uri="{FF2B5EF4-FFF2-40B4-BE49-F238E27FC236}">
                <a16:creationId xmlns:a16="http://schemas.microsoft.com/office/drawing/2014/main" id="{5BDD4E18-8CF8-0881-FE8F-A2BA9760FFF7}"/>
              </a:ext>
            </a:extLst>
          </p:cNvPr>
          <p:cNvSpPr/>
          <p:nvPr/>
        </p:nvSpPr>
        <p:spPr>
          <a:xfrm>
            <a:off x="867490" y="3879000"/>
            <a:ext cx="1441357" cy="646331"/>
          </a:xfrm>
          <a:prstGeom prst="rect">
            <a:avLst/>
          </a:prstGeom>
        </p:spPr>
        <p:txBody>
          <a:bodyPr wrap="none">
            <a:spAutoFit/>
          </a:bodyPr>
          <a:lstStyle/>
          <a:p>
            <a:pPr algn="ctr"/>
            <a:r>
              <a:rPr lang="en-US" dirty="0">
                <a:solidFill>
                  <a:srgbClr val="002060"/>
                </a:solidFill>
              </a:rPr>
              <a:t>194 cm AFOV</a:t>
            </a:r>
          </a:p>
          <a:p>
            <a:pPr algn="ctr"/>
            <a:r>
              <a:rPr lang="en-US" dirty="0">
                <a:solidFill>
                  <a:srgbClr val="002060"/>
                </a:solidFill>
              </a:rPr>
              <a:t>505 </a:t>
            </a:r>
            <a:r>
              <a:rPr lang="en-US" dirty="0" err="1">
                <a:solidFill>
                  <a:srgbClr val="002060"/>
                </a:solidFill>
              </a:rPr>
              <a:t>ps</a:t>
            </a:r>
            <a:r>
              <a:rPr lang="en-US" dirty="0">
                <a:solidFill>
                  <a:srgbClr val="002060"/>
                </a:solidFill>
              </a:rPr>
              <a:t> CTR</a:t>
            </a:r>
          </a:p>
        </p:txBody>
      </p:sp>
      <p:sp>
        <p:nvSpPr>
          <p:cNvPr id="15" name="Rectangle 14">
            <a:extLst>
              <a:ext uri="{FF2B5EF4-FFF2-40B4-BE49-F238E27FC236}">
                <a16:creationId xmlns:a16="http://schemas.microsoft.com/office/drawing/2014/main" id="{453007B2-A1F0-F115-8794-308EA7439E4D}"/>
              </a:ext>
            </a:extLst>
          </p:cNvPr>
          <p:cNvSpPr/>
          <p:nvPr/>
        </p:nvSpPr>
        <p:spPr>
          <a:xfrm>
            <a:off x="3658816" y="3879000"/>
            <a:ext cx="1441357" cy="646331"/>
          </a:xfrm>
          <a:prstGeom prst="rect">
            <a:avLst/>
          </a:prstGeom>
        </p:spPr>
        <p:txBody>
          <a:bodyPr wrap="none">
            <a:spAutoFit/>
          </a:bodyPr>
          <a:lstStyle/>
          <a:p>
            <a:pPr algn="ctr"/>
            <a:r>
              <a:rPr lang="en-US" dirty="0">
                <a:solidFill>
                  <a:srgbClr val="002060"/>
                </a:solidFill>
              </a:rPr>
              <a:t>142 cm AFOV</a:t>
            </a:r>
          </a:p>
          <a:p>
            <a:pPr algn="ctr"/>
            <a:r>
              <a:rPr lang="en-US" dirty="0">
                <a:solidFill>
                  <a:srgbClr val="002060"/>
                </a:solidFill>
              </a:rPr>
              <a:t>250 </a:t>
            </a:r>
            <a:r>
              <a:rPr lang="en-US" dirty="0" err="1">
                <a:solidFill>
                  <a:srgbClr val="002060"/>
                </a:solidFill>
              </a:rPr>
              <a:t>ps</a:t>
            </a:r>
            <a:r>
              <a:rPr lang="en-US" dirty="0">
                <a:solidFill>
                  <a:srgbClr val="002060"/>
                </a:solidFill>
              </a:rPr>
              <a:t> CTR</a:t>
            </a:r>
          </a:p>
        </p:txBody>
      </p:sp>
      <p:sp>
        <p:nvSpPr>
          <p:cNvPr id="16" name="Rectangle 15">
            <a:extLst>
              <a:ext uri="{FF2B5EF4-FFF2-40B4-BE49-F238E27FC236}">
                <a16:creationId xmlns:a16="http://schemas.microsoft.com/office/drawing/2014/main" id="{6D4CFC6D-68B1-1FA3-BD42-46438AD0BB12}"/>
              </a:ext>
            </a:extLst>
          </p:cNvPr>
          <p:cNvSpPr/>
          <p:nvPr/>
        </p:nvSpPr>
        <p:spPr>
          <a:xfrm>
            <a:off x="6538374" y="3879000"/>
            <a:ext cx="1441357" cy="646331"/>
          </a:xfrm>
          <a:prstGeom prst="rect">
            <a:avLst/>
          </a:prstGeom>
        </p:spPr>
        <p:txBody>
          <a:bodyPr wrap="none">
            <a:spAutoFit/>
          </a:bodyPr>
          <a:lstStyle/>
          <a:p>
            <a:pPr algn="ctr"/>
            <a:r>
              <a:rPr lang="en-US" dirty="0">
                <a:solidFill>
                  <a:srgbClr val="002060"/>
                </a:solidFill>
              </a:rPr>
              <a:t>106 cm AFOV</a:t>
            </a:r>
          </a:p>
          <a:p>
            <a:pPr algn="ctr"/>
            <a:r>
              <a:rPr lang="en-US" dirty="0">
                <a:solidFill>
                  <a:srgbClr val="002060"/>
                </a:solidFill>
              </a:rPr>
              <a:t>225 </a:t>
            </a:r>
            <a:r>
              <a:rPr lang="en-US" dirty="0" err="1">
                <a:solidFill>
                  <a:srgbClr val="002060"/>
                </a:solidFill>
              </a:rPr>
              <a:t>ps</a:t>
            </a:r>
            <a:r>
              <a:rPr lang="en-US" dirty="0">
                <a:solidFill>
                  <a:srgbClr val="002060"/>
                </a:solidFill>
              </a:rPr>
              <a:t> CTR</a:t>
            </a:r>
          </a:p>
        </p:txBody>
      </p:sp>
    </p:spTree>
    <p:extLst>
      <p:ext uri="{BB962C8B-B14F-4D97-AF65-F5344CB8AC3E}">
        <p14:creationId xmlns:p14="http://schemas.microsoft.com/office/powerpoint/2010/main" val="1152114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Sensitivity vs cost comparison</a:t>
            </a: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5A5D7FE-FD9F-9664-6E0D-84F8D5D30389}"/>
              </a:ext>
            </a:extLst>
          </p:cNvPr>
          <p:cNvSpPr txBox="1"/>
          <p:nvPr/>
        </p:nvSpPr>
        <p:spPr>
          <a:xfrm>
            <a:off x="1840791" y="4774168"/>
            <a:ext cx="7284355" cy="369332"/>
          </a:xfrm>
          <a:prstGeom prst="rect">
            <a:avLst/>
          </a:prstGeom>
          <a:noFill/>
        </p:spPr>
        <p:txBody>
          <a:bodyPr wrap="square" rtlCol="0">
            <a:spAutoFit/>
          </a:bodyPr>
          <a:lstStyle/>
          <a:p>
            <a:r>
              <a:rPr lang="en-US" baseline="30000" dirty="0"/>
              <a:t>*</a:t>
            </a:r>
            <a:r>
              <a:rPr lang="en-US" dirty="0"/>
              <a:t>Impact of increased deadtime and randoms fraction not accounted for here</a:t>
            </a:r>
          </a:p>
        </p:txBody>
      </p:sp>
      <p:graphicFrame>
        <p:nvGraphicFramePr>
          <p:cNvPr id="9" name="Table 2">
            <a:extLst>
              <a:ext uri="{FF2B5EF4-FFF2-40B4-BE49-F238E27FC236}">
                <a16:creationId xmlns:a16="http://schemas.microsoft.com/office/drawing/2014/main" id="{DEE76D0A-9B88-505C-7390-50C533C48C5A}"/>
              </a:ext>
            </a:extLst>
          </p:cNvPr>
          <p:cNvGraphicFramePr>
            <a:graphicFrameLocks noGrp="1"/>
          </p:cNvGraphicFramePr>
          <p:nvPr>
            <p:extLst>
              <p:ext uri="{D42A27DB-BD31-4B8C-83A1-F6EECF244321}">
                <p14:modId xmlns:p14="http://schemas.microsoft.com/office/powerpoint/2010/main" val="1710045829"/>
              </p:ext>
            </p:extLst>
          </p:nvPr>
        </p:nvGraphicFramePr>
        <p:xfrm>
          <a:off x="4623929" y="1578352"/>
          <a:ext cx="3514028" cy="2214880"/>
        </p:xfrm>
        <a:graphic>
          <a:graphicData uri="http://schemas.openxmlformats.org/drawingml/2006/table">
            <a:tbl>
              <a:tblPr firstRow="1" bandRow="1">
                <a:tableStyleId>{5C22544A-7EE6-4342-B048-85BDC9FD1C3A}</a:tableStyleId>
              </a:tblPr>
              <a:tblGrid>
                <a:gridCol w="1417355">
                  <a:extLst>
                    <a:ext uri="{9D8B030D-6E8A-4147-A177-3AD203B41FA5}">
                      <a16:colId xmlns:a16="http://schemas.microsoft.com/office/drawing/2014/main" val="151732770"/>
                    </a:ext>
                  </a:extLst>
                </a:gridCol>
                <a:gridCol w="972858">
                  <a:extLst>
                    <a:ext uri="{9D8B030D-6E8A-4147-A177-3AD203B41FA5}">
                      <a16:colId xmlns:a16="http://schemas.microsoft.com/office/drawing/2014/main" val="1527572814"/>
                    </a:ext>
                  </a:extLst>
                </a:gridCol>
                <a:gridCol w="1123815">
                  <a:extLst>
                    <a:ext uri="{9D8B030D-6E8A-4147-A177-3AD203B41FA5}">
                      <a16:colId xmlns:a16="http://schemas.microsoft.com/office/drawing/2014/main" val="141849009"/>
                    </a:ext>
                  </a:extLst>
                </a:gridCol>
              </a:tblGrid>
              <a:tr h="370840">
                <a:tc>
                  <a:txBody>
                    <a:bodyPr/>
                    <a:lstStyle/>
                    <a:p>
                      <a:endParaRPr lang="en-US" dirty="0"/>
                    </a:p>
                  </a:txBody>
                  <a:tcPr/>
                </a:tc>
                <a:tc>
                  <a:txBody>
                    <a:bodyPr/>
                    <a:lstStyle/>
                    <a:p>
                      <a:r>
                        <a:rPr lang="en-US" dirty="0"/>
                        <a:t>Relative total cost</a:t>
                      </a:r>
                    </a:p>
                  </a:txBody>
                  <a:tcPr/>
                </a:tc>
                <a:tc>
                  <a:txBody>
                    <a:bodyPr/>
                    <a:lstStyle/>
                    <a:p>
                      <a:r>
                        <a:rPr lang="en-US" dirty="0"/>
                        <a:t>Relative effective sensitivity</a:t>
                      </a:r>
                    </a:p>
                  </a:txBody>
                  <a:tcPr/>
                </a:tc>
                <a:extLst>
                  <a:ext uri="{0D108BD9-81ED-4DB2-BD59-A6C34878D82A}">
                    <a16:rowId xmlns:a16="http://schemas.microsoft.com/office/drawing/2014/main" val="2511595952"/>
                  </a:ext>
                </a:extLst>
              </a:tr>
              <a:tr h="370840">
                <a:tc>
                  <a:txBody>
                    <a:bodyPr/>
                    <a:lstStyle/>
                    <a:p>
                      <a:r>
                        <a:rPr lang="en-US" dirty="0" err="1"/>
                        <a:t>PPEx</a:t>
                      </a:r>
                      <a:r>
                        <a:rPr lang="en-US" dirty="0"/>
                        <a:t> (no gaps)</a:t>
                      </a:r>
                    </a:p>
                  </a:txBody>
                  <a:tcPr/>
                </a:tc>
                <a:tc>
                  <a:txBody>
                    <a:bodyPr/>
                    <a:lstStyle/>
                    <a:p>
                      <a:r>
                        <a:rPr lang="en-US" b="1" dirty="0"/>
                        <a:t>1</a:t>
                      </a:r>
                    </a:p>
                  </a:txBody>
                  <a:tcPr/>
                </a:tc>
                <a:tc>
                  <a:txBody>
                    <a:bodyPr/>
                    <a:lstStyle/>
                    <a:p>
                      <a:r>
                        <a:rPr lang="en-US" b="1" dirty="0"/>
                        <a:t>1</a:t>
                      </a:r>
                    </a:p>
                  </a:txBody>
                  <a:tcPr/>
                </a:tc>
                <a:extLst>
                  <a:ext uri="{0D108BD9-81ED-4DB2-BD59-A6C34878D82A}">
                    <a16:rowId xmlns:a16="http://schemas.microsoft.com/office/drawing/2014/main" val="1155055094"/>
                  </a:ext>
                </a:extLst>
              </a:tr>
              <a:tr h="370840">
                <a:tc>
                  <a:txBody>
                    <a:bodyPr/>
                    <a:lstStyle/>
                    <a:p>
                      <a:r>
                        <a:rPr lang="en-US" dirty="0" err="1"/>
                        <a:t>PPEx</a:t>
                      </a:r>
                      <a:r>
                        <a:rPr lang="en-US" dirty="0"/>
                        <a:t> (5/7 gaps)</a:t>
                      </a:r>
                    </a:p>
                  </a:txBody>
                  <a:tcPr/>
                </a:tc>
                <a:tc>
                  <a:txBody>
                    <a:bodyPr/>
                    <a:lstStyle/>
                    <a:p>
                      <a:r>
                        <a:rPr lang="en-US" b="1" dirty="0"/>
                        <a:t>0.72</a:t>
                      </a:r>
                    </a:p>
                  </a:txBody>
                  <a:tcPr/>
                </a:tc>
                <a:tc>
                  <a:txBody>
                    <a:bodyPr/>
                    <a:lstStyle/>
                    <a:p>
                      <a:r>
                        <a:rPr lang="en-US" b="1" dirty="0"/>
                        <a:t>0.51</a:t>
                      </a:r>
                    </a:p>
                  </a:txBody>
                  <a:tcPr/>
                </a:tc>
                <a:extLst>
                  <a:ext uri="{0D108BD9-81ED-4DB2-BD59-A6C34878D82A}">
                    <a16:rowId xmlns:a16="http://schemas.microsoft.com/office/drawing/2014/main" val="2898461911"/>
                  </a:ext>
                </a:extLst>
              </a:tr>
              <a:tr h="370840">
                <a:tc>
                  <a:txBody>
                    <a:bodyPr/>
                    <a:lstStyle/>
                    <a:p>
                      <a:r>
                        <a:rPr lang="en-US" dirty="0"/>
                        <a:t>20mm BGO</a:t>
                      </a:r>
                    </a:p>
                  </a:txBody>
                  <a:tcPr/>
                </a:tc>
                <a:tc>
                  <a:txBody>
                    <a:bodyPr/>
                    <a:lstStyle/>
                    <a:p>
                      <a:r>
                        <a:rPr lang="en-US" b="1" dirty="0"/>
                        <a:t>0.67</a:t>
                      </a:r>
                    </a:p>
                  </a:txBody>
                  <a:tcPr/>
                </a:tc>
                <a:tc>
                  <a:txBody>
                    <a:bodyPr/>
                    <a:lstStyle/>
                    <a:p>
                      <a:r>
                        <a:rPr lang="en-US" b="1" dirty="0"/>
                        <a:t>0.58/0.44</a:t>
                      </a:r>
                      <a:r>
                        <a:rPr lang="en-US" b="1" baseline="30000" dirty="0"/>
                        <a:t>*</a:t>
                      </a:r>
                    </a:p>
                  </a:txBody>
                  <a:tcPr/>
                </a:tc>
                <a:extLst>
                  <a:ext uri="{0D108BD9-81ED-4DB2-BD59-A6C34878D82A}">
                    <a16:rowId xmlns:a16="http://schemas.microsoft.com/office/drawing/2014/main" val="2002364632"/>
                  </a:ext>
                </a:extLst>
              </a:tr>
              <a:tr h="370840">
                <a:tc>
                  <a:txBody>
                    <a:bodyPr/>
                    <a:lstStyle/>
                    <a:p>
                      <a:r>
                        <a:rPr lang="en-US" dirty="0"/>
                        <a:t>10 mm LSO</a:t>
                      </a:r>
                    </a:p>
                  </a:txBody>
                  <a:tcPr/>
                </a:tc>
                <a:tc>
                  <a:txBody>
                    <a:bodyPr/>
                    <a:lstStyle/>
                    <a:p>
                      <a:r>
                        <a:rPr lang="en-US" b="1" dirty="0"/>
                        <a:t>0.75</a:t>
                      </a:r>
                    </a:p>
                  </a:txBody>
                  <a:tcPr/>
                </a:tc>
                <a:tc>
                  <a:txBody>
                    <a:bodyPr/>
                    <a:lstStyle/>
                    <a:p>
                      <a:r>
                        <a:rPr lang="en-US" b="1" dirty="0">
                          <a:solidFill>
                            <a:schemeClr val="tx1"/>
                          </a:solidFill>
                        </a:rPr>
                        <a:t>0.61</a:t>
                      </a:r>
                    </a:p>
                  </a:txBody>
                  <a:tcPr/>
                </a:tc>
                <a:extLst>
                  <a:ext uri="{0D108BD9-81ED-4DB2-BD59-A6C34878D82A}">
                    <a16:rowId xmlns:a16="http://schemas.microsoft.com/office/drawing/2014/main" val="4194679391"/>
                  </a:ext>
                </a:extLst>
              </a:tr>
            </a:tbl>
          </a:graphicData>
        </a:graphic>
      </p:graphicFrame>
      <p:grpSp>
        <p:nvGrpSpPr>
          <p:cNvPr id="14" name="Group 13">
            <a:extLst>
              <a:ext uri="{FF2B5EF4-FFF2-40B4-BE49-F238E27FC236}">
                <a16:creationId xmlns:a16="http://schemas.microsoft.com/office/drawing/2014/main" id="{7F5574E3-606A-6A66-2595-8AA579E6E368}"/>
              </a:ext>
            </a:extLst>
          </p:cNvPr>
          <p:cNvGrpSpPr/>
          <p:nvPr/>
        </p:nvGrpSpPr>
        <p:grpSpPr>
          <a:xfrm>
            <a:off x="463679" y="952108"/>
            <a:ext cx="3657600" cy="3657600"/>
            <a:chOff x="765339" y="923827"/>
            <a:chExt cx="3657600" cy="3657600"/>
          </a:xfrm>
        </p:grpSpPr>
        <p:pic>
          <p:nvPicPr>
            <p:cNvPr id="3" name="Picture 2" descr="Chart, line chart&#10;&#10;Description automatically generated">
              <a:extLst>
                <a:ext uri="{FF2B5EF4-FFF2-40B4-BE49-F238E27FC236}">
                  <a16:creationId xmlns:a16="http://schemas.microsoft.com/office/drawing/2014/main" id="{73912575-C37D-AEEF-5287-AADD5B711759}"/>
                </a:ext>
              </a:extLst>
            </p:cNvPr>
            <p:cNvPicPr>
              <a:picLocks noChangeAspect="1"/>
            </p:cNvPicPr>
            <p:nvPr/>
          </p:nvPicPr>
          <p:blipFill>
            <a:blip r:embed="rId3"/>
            <a:stretch>
              <a:fillRect/>
            </a:stretch>
          </p:blipFill>
          <p:spPr>
            <a:xfrm>
              <a:off x="765339" y="923827"/>
              <a:ext cx="3657600" cy="3657600"/>
            </a:xfrm>
            <a:prstGeom prst="rect">
              <a:avLst/>
            </a:prstGeom>
          </p:spPr>
        </p:pic>
        <p:sp>
          <p:nvSpPr>
            <p:cNvPr id="8" name="Oval 7">
              <a:extLst>
                <a:ext uri="{FF2B5EF4-FFF2-40B4-BE49-F238E27FC236}">
                  <a16:creationId xmlns:a16="http://schemas.microsoft.com/office/drawing/2014/main" id="{6252726E-020A-7485-C10D-E4130AF4C10E}"/>
                </a:ext>
              </a:extLst>
            </p:cNvPr>
            <p:cNvSpPr/>
            <p:nvPr/>
          </p:nvSpPr>
          <p:spPr>
            <a:xfrm>
              <a:off x="3214539" y="2243579"/>
              <a:ext cx="118872" cy="1225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3E82C7C-E519-C2CC-A797-BBD43AE9BE7C}"/>
                </a:ext>
              </a:extLst>
            </p:cNvPr>
            <p:cNvCxnSpPr>
              <a:cxnSpLocks/>
              <a:endCxn id="8" idx="0"/>
            </p:cNvCxnSpPr>
            <p:nvPr/>
          </p:nvCxnSpPr>
          <p:spPr>
            <a:xfrm flipV="1">
              <a:off x="3271101" y="2243579"/>
              <a:ext cx="2874" cy="1857081"/>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9279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Conclusions</a:t>
            </a: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1">
            <a:extLst>
              <a:ext uri="{FF2B5EF4-FFF2-40B4-BE49-F238E27FC236}">
                <a16:creationId xmlns:a16="http://schemas.microsoft.com/office/drawing/2014/main" id="{F24091CC-043F-1AD5-EED2-F043A2D8DE0B}"/>
              </a:ext>
            </a:extLst>
          </p:cNvPr>
          <p:cNvSpPr txBox="1">
            <a:spLocks/>
          </p:cNvSpPr>
          <p:nvPr/>
        </p:nvSpPr>
        <p:spPr>
          <a:xfrm>
            <a:off x="56944" y="786052"/>
            <a:ext cx="9054971" cy="4291274"/>
          </a:xfrm>
          <a:prstGeom prst="rect">
            <a:avLst/>
          </a:prstGeom>
        </p:spPr>
        <p:txBody>
          <a:bodyPr vert="horz" lIns="68561" tIns="34289" rIns="68561" bIns="34289" rtlCol="0">
            <a:noAutofit/>
          </a:bodyPr>
          <a:lstStyle>
            <a:lvl1pPr marL="0" indent="0" algn="l" defTabSz="685579"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785" indent="0" algn="l" defTabSz="685579"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579" indent="0" algn="l" defTabSz="685579"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3pPr>
            <a:lvl4pPr marL="1028369"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158"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3953"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6736"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399520"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2305"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52425" indent="-352425">
              <a:buFont typeface="Courier New" panose="02070309020205020404" pitchFamily="49" charset="0"/>
              <a:buChar char="o"/>
              <a:defRPr/>
            </a:pPr>
            <a:r>
              <a:rPr lang="en-US" sz="2400" dirty="0">
                <a:solidFill>
                  <a:schemeClr val="tx1"/>
                </a:solidFill>
              </a:rPr>
              <a:t>Currently 3 versions of TB-PET are in operation with varying AFOV</a:t>
            </a:r>
          </a:p>
          <a:p>
            <a:pPr marL="352425" indent="-352425">
              <a:buFont typeface="Courier New" panose="02070309020205020404" pitchFamily="49" charset="0"/>
              <a:buChar char="o"/>
              <a:defRPr/>
            </a:pPr>
            <a:r>
              <a:rPr lang="en-US" sz="2400" dirty="0">
                <a:solidFill>
                  <a:schemeClr val="tx1"/>
                </a:solidFill>
              </a:rPr>
              <a:t>The choice of AFOV is driven by applications where the longest AFOV (~2 m) has the widest applications, but at a premium cost</a:t>
            </a:r>
          </a:p>
          <a:p>
            <a:pPr marL="352425" indent="-352425">
              <a:buFont typeface="Courier New" panose="02070309020205020404" pitchFamily="49" charset="0"/>
              <a:buChar char="o"/>
              <a:defRPr/>
            </a:pPr>
            <a:r>
              <a:rPr lang="en-US" sz="2400" dirty="0">
                <a:solidFill>
                  <a:schemeClr val="tx1"/>
                </a:solidFill>
              </a:rPr>
              <a:t>Spatial resolution degradation in the axial direction is not any more than that routinely seen in the the radial blurring of standard commercial PET scanners</a:t>
            </a:r>
          </a:p>
          <a:p>
            <a:pPr marL="352425" indent="-352425">
              <a:buFont typeface="Courier New" panose="02070309020205020404" pitchFamily="49" charset="0"/>
              <a:buChar char="o"/>
              <a:defRPr/>
            </a:pPr>
            <a:r>
              <a:rPr lang="en-US" sz="2400" dirty="0">
                <a:solidFill>
                  <a:schemeClr val="tx1"/>
                </a:solidFill>
              </a:rPr>
              <a:t>Modular and programmable design of </a:t>
            </a:r>
            <a:r>
              <a:rPr lang="en-US" sz="2400" dirty="0" err="1">
                <a:solidFill>
                  <a:schemeClr val="tx1"/>
                </a:solidFill>
              </a:rPr>
              <a:t>PPEx</a:t>
            </a:r>
            <a:r>
              <a:rPr lang="en-US" sz="2400" dirty="0">
                <a:solidFill>
                  <a:schemeClr val="tx1"/>
                </a:solidFill>
              </a:rPr>
              <a:t> has shown </a:t>
            </a:r>
          </a:p>
          <a:p>
            <a:pPr marL="695210" lvl="1" indent="-352425">
              <a:buFont typeface="Courier New" panose="02070309020205020404" pitchFamily="49" charset="0"/>
              <a:buChar char="o"/>
              <a:defRPr/>
            </a:pPr>
            <a:r>
              <a:rPr lang="en-US" sz="2100" dirty="0">
                <a:solidFill>
                  <a:schemeClr val="tx1"/>
                </a:solidFill>
              </a:rPr>
              <a:t>Improved image quality, shorter scan time or reduced dosage</a:t>
            </a:r>
          </a:p>
          <a:p>
            <a:pPr marL="695210" lvl="1" indent="-352425">
              <a:buFont typeface="Courier New" panose="02070309020205020404" pitchFamily="49" charset="0"/>
              <a:buChar char="o"/>
              <a:defRPr/>
            </a:pPr>
            <a:r>
              <a:rPr lang="en-US" sz="2100" dirty="0">
                <a:solidFill>
                  <a:schemeClr val="tx1"/>
                </a:solidFill>
              </a:rPr>
              <a:t>Delayed imaging can improve disease delineation or characterize biology</a:t>
            </a:r>
          </a:p>
          <a:p>
            <a:pPr marL="695210" lvl="1" indent="-352425">
              <a:buFont typeface="Courier New" panose="02070309020205020404" pitchFamily="49" charset="0"/>
              <a:buChar char="o"/>
              <a:defRPr/>
            </a:pPr>
            <a:r>
              <a:rPr lang="en-US" sz="2100" dirty="0">
                <a:solidFill>
                  <a:schemeClr val="tx1"/>
                </a:solidFill>
              </a:rPr>
              <a:t>Improved quantitative imaging of low-yield isotopes </a:t>
            </a:r>
          </a:p>
          <a:p>
            <a:pPr marL="695210" lvl="1" indent="-352425">
              <a:buFont typeface="Courier New" panose="02070309020205020404" pitchFamily="49" charset="0"/>
              <a:buChar char="o"/>
              <a:defRPr/>
            </a:pPr>
            <a:r>
              <a:rPr lang="en-US" sz="2100" dirty="0">
                <a:solidFill>
                  <a:schemeClr val="tx1"/>
                </a:solidFill>
              </a:rPr>
              <a:t>Multi-organ dynamic imaging and kinetic analysis</a:t>
            </a:r>
          </a:p>
          <a:p>
            <a:pPr marL="695210" lvl="1" indent="-352425">
              <a:buFont typeface="Courier New" panose="02070309020205020404" pitchFamily="49" charset="0"/>
              <a:buChar char="o"/>
              <a:defRPr/>
            </a:pPr>
            <a:r>
              <a:rPr lang="en-US" sz="2100" dirty="0">
                <a:solidFill>
                  <a:schemeClr val="tx1"/>
                </a:solidFill>
              </a:rPr>
              <a:t>Dual tracer imaging</a:t>
            </a:r>
          </a:p>
        </p:txBody>
      </p:sp>
    </p:spTree>
    <p:extLst>
      <p:ext uri="{BB962C8B-B14F-4D97-AF65-F5344CB8AC3E}">
        <p14:creationId xmlns:p14="http://schemas.microsoft.com/office/powerpoint/2010/main" val="275382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56" y="49590"/>
            <a:ext cx="6158849" cy="662410"/>
          </a:xfrm>
          <a:prstGeom prst="rect">
            <a:avLst/>
          </a:prstGeom>
        </p:spPr>
        <p:txBody>
          <a:bodyPr vert="horz" lIns="68559" tIns="34289" rIns="68559"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Conclusions</a:t>
            </a:r>
            <a:endParaRPr lang="en-US" sz="2400" i="1" dirty="0">
              <a:solidFill>
                <a:srgbClr val="800000"/>
              </a:solidFill>
              <a:latin typeface="Calibri Light"/>
            </a:endParaRPr>
          </a:p>
        </p:txBody>
      </p:sp>
      <p:cxnSp>
        <p:nvCxnSpPr>
          <p:cNvPr id="22" name="Straight Connector 21">
            <a:extLst>
              <a:ext uri="{FF2B5EF4-FFF2-40B4-BE49-F238E27FC236}">
                <a16:creationId xmlns:a16="http://schemas.microsoft.com/office/drawing/2014/main" id="{DCF1B595-806F-4C46-AA89-D334059FA7C0}"/>
              </a:ext>
            </a:extLst>
          </p:cNvPr>
          <p:cNvCxnSpPr/>
          <p:nvPr/>
        </p:nvCxnSpPr>
        <p:spPr>
          <a:xfrm flipV="1">
            <a:off x="125948" y="746770"/>
            <a:ext cx="5345403" cy="1112"/>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1">
            <a:extLst>
              <a:ext uri="{FF2B5EF4-FFF2-40B4-BE49-F238E27FC236}">
                <a16:creationId xmlns:a16="http://schemas.microsoft.com/office/drawing/2014/main" id="{DC2AF56E-2133-4343-8AB2-D5FDC0D80C66}"/>
              </a:ext>
            </a:extLst>
          </p:cNvPr>
          <p:cNvSpPr txBox="1">
            <a:spLocks/>
          </p:cNvSpPr>
          <p:nvPr/>
        </p:nvSpPr>
        <p:spPr>
          <a:xfrm>
            <a:off x="51320" y="861468"/>
            <a:ext cx="9054971" cy="4125313"/>
          </a:xfrm>
          <a:prstGeom prst="rect">
            <a:avLst/>
          </a:prstGeom>
        </p:spPr>
        <p:txBody>
          <a:bodyPr vert="horz" lIns="68561" tIns="34289" rIns="68561" bIns="34289" rtlCol="0">
            <a:noAutofit/>
          </a:bodyPr>
          <a:lstStyle>
            <a:lvl1pPr marL="0" indent="0" algn="l" defTabSz="685579"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785" indent="0" algn="l" defTabSz="685579"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579" indent="0" algn="l" defTabSz="685579"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3pPr>
            <a:lvl4pPr marL="1028369"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158"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3953"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6736"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399520"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2305" indent="0" algn="l" defTabSz="685579"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52425" indent="-352425">
              <a:buFont typeface="Courier New" panose="02070309020205020404" pitchFamily="49" charset="0"/>
              <a:buChar char="o"/>
              <a:defRPr/>
            </a:pPr>
            <a:r>
              <a:rPr lang="en-US" sz="2400" dirty="0">
                <a:solidFill>
                  <a:schemeClr val="tx1"/>
                </a:solidFill>
              </a:rPr>
              <a:t>Current detectors with LSO and 240ps TOF resolution can be utilized cost-effectively with axial gaps</a:t>
            </a:r>
          </a:p>
          <a:p>
            <a:pPr marL="352425" indent="-352425">
              <a:buFont typeface="Courier New" panose="02070309020205020404" pitchFamily="49" charset="0"/>
              <a:buChar char="o"/>
              <a:defRPr/>
            </a:pPr>
            <a:r>
              <a:rPr lang="en-US" sz="2400" dirty="0">
                <a:solidFill>
                  <a:schemeClr val="tx1"/>
                </a:solidFill>
              </a:rPr>
              <a:t>There is value to considering thin (10 mm) LSO with better TOF resolution (150 </a:t>
            </a:r>
            <a:r>
              <a:rPr lang="en-US" sz="2400" dirty="0" err="1">
                <a:solidFill>
                  <a:schemeClr val="tx1"/>
                </a:solidFill>
              </a:rPr>
              <a:t>ps</a:t>
            </a:r>
            <a:r>
              <a:rPr lang="en-US" sz="2400" dirty="0">
                <a:solidFill>
                  <a:schemeClr val="tx1"/>
                </a:solidFill>
              </a:rPr>
              <a:t>)</a:t>
            </a:r>
          </a:p>
          <a:p>
            <a:pPr marL="352425" indent="-352425">
              <a:buFont typeface="Courier New" panose="02070309020205020404" pitchFamily="49" charset="0"/>
              <a:buChar char="o"/>
              <a:defRPr/>
            </a:pPr>
            <a:r>
              <a:rPr lang="en-US" sz="2400" dirty="0">
                <a:solidFill>
                  <a:schemeClr val="tx1"/>
                </a:solidFill>
              </a:rPr>
              <a:t>BGO with 450ps Lorentzian distribution is competitive - similar to 500/650 </a:t>
            </a:r>
            <a:r>
              <a:rPr lang="en-US" sz="2400" dirty="0" err="1">
                <a:solidFill>
                  <a:schemeClr val="tx1"/>
                </a:solidFill>
              </a:rPr>
              <a:t>ps</a:t>
            </a:r>
            <a:r>
              <a:rPr lang="en-US" sz="2400" dirty="0">
                <a:solidFill>
                  <a:schemeClr val="tx1"/>
                </a:solidFill>
              </a:rPr>
              <a:t> LSO scanner, or 150 </a:t>
            </a:r>
            <a:r>
              <a:rPr lang="en-US" sz="2400" dirty="0" err="1">
                <a:solidFill>
                  <a:schemeClr val="tx1"/>
                </a:solidFill>
              </a:rPr>
              <a:t>ps</a:t>
            </a:r>
            <a:r>
              <a:rPr lang="en-US" sz="2400" dirty="0">
                <a:solidFill>
                  <a:schemeClr val="tx1"/>
                </a:solidFill>
              </a:rPr>
              <a:t> LSO scanner with 10 mm crystals</a:t>
            </a:r>
          </a:p>
          <a:p>
            <a:pPr marL="352425" indent="-352425">
              <a:buFont typeface="Courier New" panose="02070309020205020404" pitchFamily="49" charset="0"/>
              <a:buChar char="o"/>
              <a:defRPr/>
            </a:pPr>
            <a:r>
              <a:rPr lang="en-US" sz="2400" dirty="0">
                <a:solidFill>
                  <a:schemeClr val="tx1"/>
                </a:solidFill>
              </a:rPr>
              <a:t>BGO simulations do not consider the impact of increased randoms and deadtime, and the potential to achieve TOF capability in a full system</a:t>
            </a:r>
          </a:p>
        </p:txBody>
      </p:sp>
    </p:spTree>
    <p:extLst>
      <p:ext uri="{BB962C8B-B14F-4D97-AF65-F5344CB8AC3E}">
        <p14:creationId xmlns:p14="http://schemas.microsoft.com/office/powerpoint/2010/main" val="4089484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56" y="49590"/>
            <a:ext cx="6158849" cy="662410"/>
          </a:xfrm>
          <a:prstGeom prst="rect">
            <a:avLst/>
          </a:prstGeom>
        </p:spPr>
        <p:txBody>
          <a:bodyPr vert="horz" lIns="68559" tIns="34289" rIns="68559"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Acknowledgments</a:t>
            </a:r>
          </a:p>
        </p:txBody>
      </p:sp>
      <p:cxnSp>
        <p:nvCxnSpPr>
          <p:cNvPr id="22" name="Straight Connector 21">
            <a:extLst>
              <a:ext uri="{FF2B5EF4-FFF2-40B4-BE49-F238E27FC236}">
                <a16:creationId xmlns:a16="http://schemas.microsoft.com/office/drawing/2014/main" id="{DCF1B595-806F-4C46-AA89-D334059FA7C0}"/>
              </a:ext>
            </a:extLst>
          </p:cNvPr>
          <p:cNvCxnSpPr/>
          <p:nvPr/>
        </p:nvCxnSpPr>
        <p:spPr>
          <a:xfrm flipV="1">
            <a:off x="125948" y="746770"/>
            <a:ext cx="5345403" cy="1112"/>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3BD24C9-F924-E0BF-3469-E5D421BFD46A}"/>
              </a:ext>
            </a:extLst>
          </p:cNvPr>
          <p:cNvSpPr txBox="1"/>
          <p:nvPr/>
        </p:nvSpPr>
        <p:spPr>
          <a:xfrm>
            <a:off x="401053" y="978568"/>
            <a:ext cx="2455352" cy="3416320"/>
          </a:xfrm>
          <a:prstGeom prst="rect">
            <a:avLst/>
          </a:prstGeom>
          <a:noFill/>
        </p:spPr>
        <p:txBody>
          <a:bodyPr wrap="none" rtlCol="0">
            <a:spAutoFit/>
          </a:bodyPr>
          <a:lstStyle/>
          <a:p>
            <a:r>
              <a:rPr lang="en-US" dirty="0">
                <a:solidFill>
                  <a:srgbClr val="000000"/>
                </a:solidFill>
              </a:rPr>
              <a:t>JS Karp</a:t>
            </a:r>
            <a:endParaRPr lang="en-US" baseline="30000" dirty="0">
              <a:solidFill>
                <a:srgbClr val="000000"/>
              </a:solidFill>
            </a:endParaRPr>
          </a:p>
          <a:p>
            <a:endParaRPr lang="en-US" dirty="0">
              <a:solidFill>
                <a:srgbClr val="000000"/>
              </a:solidFill>
            </a:endParaRPr>
          </a:p>
          <a:p>
            <a:r>
              <a:rPr lang="en-US" dirty="0">
                <a:solidFill>
                  <a:srgbClr val="000000"/>
                </a:solidFill>
              </a:rPr>
              <a:t>B Dai</a:t>
            </a:r>
          </a:p>
          <a:p>
            <a:r>
              <a:rPr lang="en-US" dirty="0">
                <a:solidFill>
                  <a:srgbClr val="000000"/>
                </a:solidFill>
              </a:rPr>
              <a:t>ME Daube-Witherspoon</a:t>
            </a:r>
            <a:endParaRPr lang="en-US" baseline="30000" dirty="0">
              <a:solidFill>
                <a:srgbClr val="000000"/>
              </a:solidFill>
            </a:endParaRPr>
          </a:p>
          <a:p>
            <a:r>
              <a:rPr lang="en-US" dirty="0">
                <a:solidFill>
                  <a:srgbClr val="000000"/>
                </a:solidFill>
              </a:rPr>
              <a:t>MJ </a:t>
            </a:r>
            <a:r>
              <a:rPr lang="en-US" dirty="0" err="1">
                <a:solidFill>
                  <a:srgbClr val="000000"/>
                </a:solidFill>
              </a:rPr>
              <a:t>Geagan</a:t>
            </a:r>
            <a:endParaRPr lang="en-US" baseline="30000" dirty="0">
              <a:solidFill>
                <a:srgbClr val="000000"/>
              </a:solidFill>
            </a:endParaRPr>
          </a:p>
          <a:p>
            <a:r>
              <a:rPr lang="en-US" dirty="0">
                <a:solidFill>
                  <a:srgbClr val="000000"/>
                </a:solidFill>
              </a:rPr>
              <a:t>S McDonald</a:t>
            </a:r>
            <a:endParaRPr lang="en-US" dirty="0"/>
          </a:p>
          <a:p>
            <a:r>
              <a:rPr lang="en-US" dirty="0">
                <a:solidFill>
                  <a:srgbClr val="000000"/>
                </a:solidFill>
              </a:rPr>
              <a:t>G </a:t>
            </a:r>
            <a:r>
              <a:rPr lang="en-US" dirty="0" err="1">
                <a:solidFill>
                  <a:srgbClr val="000000"/>
                </a:solidFill>
              </a:rPr>
              <a:t>Muehllehner</a:t>
            </a:r>
            <a:endParaRPr lang="en-US" baseline="30000" dirty="0">
              <a:solidFill>
                <a:srgbClr val="000000"/>
              </a:solidFill>
            </a:endParaRPr>
          </a:p>
          <a:p>
            <a:r>
              <a:rPr lang="en-US" dirty="0">
                <a:solidFill>
                  <a:srgbClr val="000000"/>
                </a:solidFill>
              </a:rPr>
              <a:t>MJ Parma</a:t>
            </a:r>
            <a:endParaRPr lang="en-US" baseline="30000" dirty="0">
              <a:solidFill>
                <a:srgbClr val="000000"/>
              </a:solidFill>
            </a:endParaRPr>
          </a:p>
          <a:p>
            <a:r>
              <a:rPr lang="en-US" dirty="0">
                <a:solidFill>
                  <a:srgbClr val="000000"/>
                </a:solidFill>
              </a:rPr>
              <a:t>AE Perkins</a:t>
            </a:r>
            <a:endParaRPr lang="en-US" baseline="30000" dirty="0">
              <a:solidFill>
                <a:srgbClr val="000000"/>
              </a:solidFill>
            </a:endParaRPr>
          </a:p>
          <a:p>
            <a:r>
              <a:rPr lang="en-US" dirty="0">
                <a:solidFill>
                  <a:srgbClr val="000000"/>
                </a:solidFill>
              </a:rPr>
              <a:t>JP </a:t>
            </a:r>
            <a:r>
              <a:rPr lang="en-US" dirty="0" err="1">
                <a:solidFill>
                  <a:srgbClr val="000000"/>
                </a:solidFill>
              </a:rPr>
              <a:t>Schmall</a:t>
            </a:r>
            <a:endParaRPr lang="en-US" dirty="0">
              <a:solidFill>
                <a:srgbClr val="000000"/>
              </a:solidFill>
            </a:endParaRPr>
          </a:p>
          <a:p>
            <a:r>
              <a:rPr lang="en-US" dirty="0">
                <a:solidFill>
                  <a:srgbClr val="000000"/>
                </a:solidFill>
              </a:rPr>
              <a:t>V Viswanath</a:t>
            </a:r>
          </a:p>
          <a:p>
            <a:r>
              <a:rPr lang="en-US" dirty="0">
                <a:solidFill>
                  <a:srgbClr val="000000"/>
                </a:solidFill>
              </a:rPr>
              <a:t>ME Werner</a:t>
            </a:r>
            <a:endParaRPr lang="en-US" baseline="30000" dirty="0">
              <a:solidFill>
                <a:srgbClr val="000000"/>
              </a:solidFill>
            </a:endParaRPr>
          </a:p>
        </p:txBody>
      </p:sp>
    </p:spTree>
    <p:extLst>
      <p:ext uri="{BB962C8B-B14F-4D97-AF65-F5344CB8AC3E}">
        <p14:creationId xmlns:p14="http://schemas.microsoft.com/office/powerpoint/2010/main" val="3666000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6A7FDBE-7BA3-2548-87A6-65D04A35A3E0}"/>
              </a:ext>
            </a:extLst>
          </p:cNvPr>
          <p:cNvGrpSpPr/>
          <p:nvPr/>
        </p:nvGrpSpPr>
        <p:grpSpPr>
          <a:xfrm>
            <a:off x="225353" y="875246"/>
            <a:ext cx="5191473" cy="4024604"/>
            <a:chOff x="225353" y="875246"/>
            <a:chExt cx="5191473" cy="4024604"/>
          </a:xfrm>
        </p:grpSpPr>
        <p:pic>
          <p:nvPicPr>
            <p:cNvPr id="5" name="Picture 4">
              <a:extLst>
                <a:ext uri="{FF2B5EF4-FFF2-40B4-BE49-F238E27FC236}">
                  <a16:creationId xmlns:a16="http://schemas.microsoft.com/office/drawing/2014/main" id="{BC0F38AE-95DF-A945-B763-C7FCA6AE59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353" y="1242250"/>
              <a:ext cx="2534112" cy="3657600"/>
            </a:xfrm>
            <a:prstGeom prst="rect">
              <a:avLst/>
            </a:prstGeom>
          </p:spPr>
        </p:pic>
        <p:sp>
          <p:nvSpPr>
            <p:cNvPr id="2" name="TextBox 1">
              <a:extLst>
                <a:ext uri="{FF2B5EF4-FFF2-40B4-BE49-F238E27FC236}">
                  <a16:creationId xmlns:a16="http://schemas.microsoft.com/office/drawing/2014/main" id="{230B5788-A250-244D-808A-CD5686FD0C8C}"/>
                </a:ext>
              </a:extLst>
            </p:cNvPr>
            <p:cNvSpPr txBox="1"/>
            <p:nvPr/>
          </p:nvSpPr>
          <p:spPr>
            <a:xfrm>
              <a:off x="421512" y="875246"/>
              <a:ext cx="2309030" cy="369332"/>
            </a:xfrm>
            <a:prstGeom prst="rect">
              <a:avLst/>
            </a:prstGeom>
            <a:noFill/>
          </p:spPr>
          <p:txBody>
            <a:bodyPr wrap="none" rtlCol="0">
              <a:spAutoFit/>
            </a:bodyPr>
            <a:lstStyle/>
            <a:p>
              <a:r>
                <a:rPr lang="en-US" dirty="0"/>
                <a:t>Pre-therapy 616 s scan</a:t>
              </a:r>
            </a:p>
          </p:txBody>
        </p:sp>
        <p:sp>
          <p:nvSpPr>
            <p:cNvPr id="11" name="Text Box 6">
              <a:extLst>
                <a:ext uri="{FF2B5EF4-FFF2-40B4-BE49-F238E27FC236}">
                  <a16:creationId xmlns:a16="http://schemas.microsoft.com/office/drawing/2014/main" id="{F1A1FC8B-15BB-3D47-87B5-6F573B476625}"/>
                </a:ext>
              </a:extLst>
            </p:cNvPr>
            <p:cNvSpPr txBox="1">
              <a:spLocks noChangeArrowheads="1"/>
            </p:cNvSpPr>
            <p:nvPr/>
          </p:nvSpPr>
          <p:spPr bwMode="auto">
            <a:xfrm>
              <a:off x="2917099" y="1496747"/>
              <a:ext cx="2499727"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fontAlgn="base">
                <a:spcBef>
                  <a:spcPct val="0"/>
                </a:spcBef>
                <a:spcAft>
                  <a:spcPct val="0"/>
                </a:spcAft>
                <a:defRPr/>
              </a:pPr>
              <a:r>
                <a:rPr lang="en-US" b="1" dirty="0">
                  <a:solidFill>
                    <a:srgbClr val="000000"/>
                  </a:solidFill>
                  <a:cs typeface="ＭＳ Ｐゴシック" charset="0"/>
                </a:rPr>
                <a:t>Siemens Biograph </a:t>
              </a:r>
              <a:r>
                <a:rPr lang="en-US" b="1" dirty="0" err="1">
                  <a:solidFill>
                    <a:srgbClr val="000000"/>
                  </a:solidFill>
                  <a:cs typeface="ＭＳ Ｐゴシック" charset="0"/>
                </a:rPr>
                <a:t>mCT</a:t>
              </a:r>
              <a:endParaRPr lang="en-US" b="1"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Sp. Res.: 4.2 mm </a:t>
              </a:r>
            </a:p>
            <a:p>
              <a:pPr fontAlgn="base">
                <a:spcBef>
                  <a:spcPct val="0"/>
                </a:spcBef>
                <a:spcAft>
                  <a:spcPct val="0"/>
                </a:spcAft>
                <a:defRPr/>
              </a:pPr>
              <a:r>
                <a:rPr lang="en-US" dirty="0">
                  <a:solidFill>
                    <a:srgbClr val="000000"/>
                  </a:solidFill>
                  <a:cs typeface="ＭＳ Ｐゴシック" charset="0"/>
                </a:rPr>
                <a:t>Timing res.: 538 </a:t>
              </a:r>
              <a:r>
                <a:rPr lang="en-US" dirty="0" err="1">
                  <a:solidFill>
                    <a:srgbClr val="000000"/>
                  </a:solidFill>
                  <a:cs typeface="ＭＳ Ｐゴシック" charset="0"/>
                </a:rPr>
                <a:t>ps</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Sensitivity:  10 </a:t>
              </a:r>
              <a:r>
                <a:rPr lang="en-US" dirty="0" err="1">
                  <a:solidFill>
                    <a:srgbClr val="000000"/>
                  </a:solidFill>
                  <a:cs typeface="ＭＳ Ｐゴシック" charset="0"/>
                </a:rPr>
                <a:t>kcps</a:t>
              </a:r>
              <a:r>
                <a:rPr lang="en-US" dirty="0">
                  <a:solidFill>
                    <a:srgbClr val="000000"/>
                  </a:solidFill>
                  <a:cs typeface="ＭＳ Ｐゴシック" charset="0"/>
                </a:rPr>
                <a:t>/</a:t>
              </a:r>
              <a:r>
                <a:rPr lang="en-US" dirty="0" err="1">
                  <a:solidFill>
                    <a:srgbClr val="000000"/>
                  </a:solidFill>
                  <a:cs typeface="ＭＳ Ｐゴシック" charset="0"/>
                </a:rPr>
                <a:t>MBq</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Point source </a:t>
              </a:r>
              <a:r>
                <a:rPr lang="en-US" dirty="0" err="1">
                  <a:solidFill>
                    <a:srgbClr val="000000"/>
                  </a:solidFill>
                  <a:cs typeface="ＭＳ Ｐゴシック" charset="0"/>
                </a:rPr>
                <a:t>sens.</a:t>
              </a:r>
              <a:r>
                <a:rPr lang="en-US" dirty="0">
                  <a:solidFill>
                    <a:srgbClr val="000000"/>
                  </a:solidFill>
                  <a:cs typeface="ＭＳ Ｐゴシック" charset="0"/>
                </a:rPr>
                <a:t>: 6.7%</a:t>
              </a:r>
            </a:p>
          </p:txBody>
        </p:sp>
      </p:grpSp>
      <p:grpSp>
        <p:nvGrpSpPr>
          <p:cNvPr id="13" name="Group 12">
            <a:extLst>
              <a:ext uri="{FF2B5EF4-FFF2-40B4-BE49-F238E27FC236}">
                <a16:creationId xmlns:a16="http://schemas.microsoft.com/office/drawing/2014/main" id="{F4129EBE-F2DF-5243-A5C5-82019D79EE2C}"/>
              </a:ext>
            </a:extLst>
          </p:cNvPr>
          <p:cNvGrpSpPr/>
          <p:nvPr/>
        </p:nvGrpSpPr>
        <p:grpSpPr>
          <a:xfrm>
            <a:off x="3369367" y="915002"/>
            <a:ext cx="5233421" cy="3960144"/>
            <a:chOff x="3369367" y="915002"/>
            <a:chExt cx="5233421" cy="3960144"/>
          </a:xfrm>
        </p:grpSpPr>
        <p:pic>
          <p:nvPicPr>
            <p:cNvPr id="7" name="Picture 6">
              <a:extLst>
                <a:ext uri="{FF2B5EF4-FFF2-40B4-BE49-F238E27FC236}">
                  <a16:creationId xmlns:a16="http://schemas.microsoft.com/office/drawing/2014/main" id="{FC9832CE-461C-8848-815B-2006FF8EA3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3030" y="1217546"/>
              <a:ext cx="2639758" cy="3657600"/>
            </a:xfrm>
            <a:prstGeom prst="rect">
              <a:avLst/>
            </a:prstGeom>
          </p:spPr>
        </p:pic>
        <p:sp>
          <p:nvSpPr>
            <p:cNvPr id="8" name="TextBox 7">
              <a:extLst>
                <a:ext uri="{FF2B5EF4-FFF2-40B4-BE49-F238E27FC236}">
                  <a16:creationId xmlns:a16="http://schemas.microsoft.com/office/drawing/2014/main" id="{093496BA-E682-5042-9EA3-DEC73085BD36}"/>
                </a:ext>
              </a:extLst>
            </p:cNvPr>
            <p:cNvSpPr txBox="1"/>
            <p:nvPr/>
          </p:nvSpPr>
          <p:spPr>
            <a:xfrm>
              <a:off x="6074769" y="915002"/>
              <a:ext cx="2390719" cy="369332"/>
            </a:xfrm>
            <a:prstGeom prst="rect">
              <a:avLst/>
            </a:prstGeom>
            <a:noFill/>
          </p:spPr>
          <p:txBody>
            <a:bodyPr wrap="none" rtlCol="0">
              <a:spAutoFit/>
            </a:bodyPr>
            <a:lstStyle/>
            <a:p>
              <a:r>
                <a:rPr lang="en-US" dirty="0"/>
                <a:t>Post-therapy 426 s scan</a:t>
              </a:r>
            </a:p>
          </p:txBody>
        </p:sp>
        <p:sp>
          <p:nvSpPr>
            <p:cNvPr id="12" name="Text Box 6">
              <a:extLst>
                <a:ext uri="{FF2B5EF4-FFF2-40B4-BE49-F238E27FC236}">
                  <a16:creationId xmlns:a16="http://schemas.microsoft.com/office/drawing/2014/main" id="{B4B9F858-19ED-0741-BAD2-BDC81A6120A1}"/>
                </a:ext>
              </a:extLst>
            </p:cNvPr>
            <p:cNvSpPr txBox="1">
              <a:spLocks noChangeArrowheads="1"/>
            </p:cNvSpPr>
            <p:nvPr/>
          </p:nvSpPr>
          <p:spPr bwMode="auto">
            <a:xfrm>
              <a:off x="3369367" y="3408374"/>
              <a:ext cx="277633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fontAlgn="base">
                <a:spcBef>
                  <a:spcPct val="0"/>
                </a:spcBef>
                <a:spcAft>
                  <a:spcPct val="0"/>
                </a:spcAft>
                <a:defRPr/>
              </a:pPr>
              <a:r>
                <a:rPr lang="en-US" b="1" dirty="0">
                  <a:solidFill>
                    <a:srgbClr val="000000"/>
                  </a:solidFill>
                  <a:cs typeface="ＭＳ Ｐゴシック" charset="0"/>
                </a:rPr>
                <a:t>Siemens Biograph Vision</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Sp. Res.: 3.6 mm </a:t>
              </a:r>
            </a:p>
            <a:p>
              <a:pPr fontAlgn="base">
                <a:spcBef>
                  <a:spcPct val="0"/>
                </a:spcBef>
                <a:spcAft>
                  <a:spcPct val="0"/>
                </a:spcAft>
                <a:defRPr/>
              </a:pPr>
              <a:r>
                <a:rPr lang="en-US" dirty="0">
                  <a:solidFill>
                    <a:srgbClr val="000000"/>
                  </a:solidFill>
                  <a:cs typeface="ＭＳ Ｐゴシック" charset="0"/>
                </a:rPr>
                <a:t>Timing res.: 216 </a:t>
              </a:r>
              <a:r>
                <a:rPr lang="en-US" dirty="0" err="1">
                  <a:solidFill>
                    <a:srgbClr val="000000"/>
                  </a:solidFill>
                  <a:cs typeface="ＭＳ Ｐゴシック" charset="0"/>
                </a:rPr>
                <a:t>ps</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Sensitivity:  15.6 </a:t>
              </a:r>
              <a:r>
                <a:rPr lang="en-US" dirty="0" err="1">
                  <a:solidFill>
                    <a:srgbClr val="000000"/>
                  </a:solidFill>
                  <a:cs typeface="ＭＳ Ｐゴシック" charset="0"/>
                </a:rPr>
                <a:t>kcps</a:t>
              </a:r>
              <a:r>
                <a:rPr lang="en-US" dirty="0">
                  <a:solidFill>
                    <a:srgbClr val="000000"/>
                  </a:solidFill>
                  <a:cs typeface="ＭＳ Ｐゴシック" charset="0"/>
                </a:rPr>
                <a:t>/</a:t>
              </a:r>
              <a:r>
                <a:rPr lang="en-US" dirty="0" err="1">
                  <a:solidFill>
                    <a:srgbClr val="000000"/>
                  </a:solidFill>
                  <a:cs typeface="ＭＳ Ｐゴシック" charset="0"/>
                </a:rPr>
                <a:t>MBq</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Point source </a:t>
              </a:r>
              <a:r>
                <a:rPr lang="en-US" dirty="0" err="1">
                  <a:solidFill>
                    <a:srgbClr val="000000"/>
                  </a:solidFill>
                  <a:cs typeface="ＭＳ Ｐゴシック" charset="0"/>
                </a:rPr>
                <a:t>sens.</a:t>
              </a:r>
              <a:r>
                <a:rPr lang="en-US" dirty="0">
                  <a:solidFill>
                    <a:srgbClr val="000000"/>
                  </a:solidFill>
                  <a:cs typeface="ＭＳ Ｐゴシック" charset="0"/>
                </a:rPr>
                <a:t>: 8.3%</a:t>
              </a:r>
            </a:p>
          </p:txBody>
        </p:sp>
      </p:grpSp>
      <p:sp>
        <p:nvSpPr>
          <p:cNvPr id="14" name="Title 1">
            <a:extLst>
              <a:ext uri="{FF2B5EF4-FFF2-40B4-BE49-F238E27FC236}">
                <a16:creationId xmlns:a16="http://schemas.microsoft.com/office/drawing/2014/main" id="{9ABC01B2-0842-7443-8262-153A25A8DEE3}"/>
              </a:ext>
            </a:extLst>
          </p:cNvPr>
          <p:cNvSpPr txBox="1">
            <a:spLocks/>
          </p:cNvSpPr>
          <p:nvPr/>
        </p:nvSpPr>
        <p:spPr>
          <a:xfrm>
            <a:off x="93136" y="129600"/>
            <a:ext cx="8959424" cy="662410"/>
          </a:xfrm>
          <a:prstGeom prst="rect">
            <a:avLst/>
          </a:prstGeom>
        </p:spPr>
        <p:txBody>
          <a:bodyPr vert="horz" lIns="68541" tIns="34289" rIns="68541"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Current Status of PET technology</a:t>
            </a:r>
            <a:endParaRPr lang="en-US" sz="2700" i="1" dirty="0">
              <a:solidFill>
                <a:srgbClr val="800000"/>
              </a:solidFill>
              <a:latin typeface="Calibri Light"/>
            </a:endParaRPr>
          </a:p>
        </p:txBody>
      </p:sp>
      <p:cxnSp>
        <p:nvCxnSpPr>
          <p:cNvPr id="15" name="Straight Connector 14">
            <a:extLst>
              <a:ext uri="{FF2B5EF4-FFF2-40B4-BE49-F238E27FC236}">
                <a16:creationId xmlns:a16="http://schemas.microsoft.com/office/drawing/2014/main" id="{7275596D-95B7-9642-9C12-81280BB77DD8}"/>
              </a:ext>
            </a:extLst>
          </p:cNvPr>
          <p:cNvCxnSpPr/>
          <p:nvPr/>
        </p:nvCxnSpPr>
        <p:spPr>
          <a:xfrm flipV="1">
            <a:off x="115774" y="82789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526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1057431-BF1E-D249-AB66-8A7636BD2539}"/>
              </a:ext>
            </a:extLst>
          </p:cNvPr>
          <p:cNvSpPr txBox="1">
            <a:spLocks/>
          </p:cNvSpPr>
          <p:nvPr/>
        </p:nvSpPr>
        <p:spPr>
          <a:xfrm>
            <a:off x="93136" y="129600"/>
            <a:ext cx="8959424" cy="662410"/>
          </a:xfrm>
          <a:prstGeom prst="rect">
            <a:avLst/>
          </a:prstGeom>
        </p:spPr>
        <p:txBody>
          <a:bodyPr vert="horz" lIns="68541" tIns="34289" rIns="68541"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What does long AFOV get us?</a:t>
            </a:r>
            <a:endParaRPr lang="en-US" sz="2700" i="1" dirty="0">
              <a:solidFill>
                <a:srgbClr val="800000"/>
              </a:solidFill>
              <a:latin typeface="Calibri Light"/>
            </a:endParaRPr>
          </a:p>
        </p:txBody>
      </p:sp>
      <p:cxnSp>
        <p:nvCxnSpPr>
          <p:cNvPr id="16" name="Straight Connector 15">
            <a:extLst>
              <a:ext uri="{FF2B5EF4-FFF2-40B4-BE49-F238E27FC236}">
                <a16:creationId xmlns:a16="http://schemas.microsoft.com/office/drawing/2014/main" id="{A024D822-95FD-3B4C-B503-A9C707DB8B1D}"/>
              </a:ext>
            </a:extLst>
          </p:cNvPr>
          <p:cNvCxnSpPr/>
          <p:nvPr/>
        </p:nvCxnSpPr>
        <p:spPr>
          <a:xfrm flipV="1">
            <a:off x="115774" y="827895"/>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B4ACBE5-03B3-BE6F-2B52-D2E2FA6372F5}"/>
              </a:ext>
            </a:extLst>
          </p:cNvPr>
          <p:cNvGrpSpPr>
            <a:grpSpLocks noChangeAspect="1"/>
          </p:cNvGrpSpPr>
          <p:nvPr/>
        </p:nvGrpSpPr>
        <p:grpSpPr>
          <a:xfrm>
            <a:off x="1185600" y="2154128"/>
            <a:ext cx="1799080" cy="1501234"/>
            <a:chOff x="269058" y="1785600"/>
            <a:chExt cx="2316313" cy="1933646"/>
          </a:xfrm>
        </p:grpSpPr>
        <p:sp>
          <p:nvSpPr>
            <p:cNvPr id="17" name="Rectangle 16">
              <a:extLst>
                <a:ext uri="{FF2B5EF4-FFF2-40B4-BE49-F238E27FC236}">
                  <a16:creationId xmlns:a16="http://schemas.microsoft.com/office/drawing/2014/main" id="{C059A47F-87B7-CC71-1AB0-09BBDA4C87B9}"/>
                </a:ext>
              </a:extLst>
            </p:cNvPr>
            <p:cNvSpPr/>
            <p:nvPr/>
          </p:nvSpPr>
          <p:spPr>
            <a:xfrm>
              <a:off x="269058" y="1852251"/>
              <a:ext cx="2286000" cy="110207"/>
            </a:xfrm>
            <a:prstGeom prst="rect">
              <a:avLst/>
            </a:prstGeom>
            <a:pattFill prst="pct6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C291C28-53F9-C613-2393-81CC4CFDBF27}"/>
                </a:ext>
              </a:extLst>
            </p:cNvPr>
            <p:cNvSpPr/>
            <p:nvPr/>
          </p:nvSpPr>
          <p:spPr>
            <a:xfrm>
              <a:off x="299371" y="3145536"/>
              <a:ext cx="2286000" cy="109728"/>
            </a:xfrm>
            <a:prstGeom prst="rect">
              <a:avLst/>
            </a:prstGeom>
            <a:pattFill prst="pct6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EB7B00C0-5B44-261E-AD74-8627B3EB830C}"/>
                </a:ext>
              </a:extLst>
            </p:cNvPr>
            <p:cNvSpPr/>
            <p:nvPr/>
          </p:nvSpPr>
          <p:spPr>
            <a:xfrm>
              <a:off x="305634" y="2551176"/>
              <a:ext cx="2249424" cy="5852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CC4E0716-7B51-0110-9884-5E5653850F2A}"/>
                </a:ext>
              </a:extLst>
            </p:cNvPr>
            <p:cNvSpPr/>
            <p:nvPr/>
          </p:nvSpPr>
          <p:spPr>
            <a:xfrm rot="10800000">
              <a:off x="296491" y="1965960"/>
              <a:ext cx="2249424" cy="585216"/>
            </a:xfrm>
            <a:prstGeom prst="triangle">
              <a:avLst>
                <a:gd name="adj" fmla="val 494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A5CA156-8EA1-7536-B433-70471A6B81F0}"/>
                </a:ext>
              </a:extLst>
            </p:cNvPr>
            <p:cNvCxnSpPr>
              <a:cxnSpLocks/>
            </p:cNvCxnSpPr>
            <p:nvPr/>
          </p:nvCxnSpPr>
          <p:spPr>
            <a:xfrm flipV="1">
              <a:off x="1440000" y="1785600"/>
              <a:ext cx="0" cy="1540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8BB5A4CA-F09D-DE1D-4C20-EEBB02F94B6C}"/>
                </a:ext>
              </a:extLst>
            </p:cNvPr>
            <p:cNvSpPr/>
            <p:nvPr/>
          </p:nvSpPr>
          <p:spPr>
            <a:xfrm rot="19441111">
              <a:off x="1056374" y="2349890"/>
              <a:ext cx="384402" cy="97681"/>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5C4E33E-FD66-AE9D-235E-7E4EC1CA77FD}"/>
                </a:ext>
              </a:extLst>
            </p:cNvPr>
            <p:cNvSpPr txBox="1"/>
            <p:nvPr/>
          </p:nvSpPr>
          <p:spPr>
            <a:xfrm>
              <a:off x="963725" y="2038883"/>
              <a:ext cx="304892" cy="369332"/>
            </a:xfrm>
            <a:prstGeom prst="rect">
              <a:avLst/>
            </a:prstGeom>
            <a:noFill/>
          </p:spPr>
          <p:txBody>
            <a:bodyPr wrap="none" rtlCol="0">
              <a:spAutoFit/>
            </a:bodyPr>
            <a:lstStyle/>
            <a:p>
              <a:r>
                <a:rPr lang="en-US" b="1" dirty="0">
                  <a:latin typeface="Symbol" pitchFamily="2" charset="2"/>
                </a:rPr>
                <a:t>q</a:t>
              </a:r>
            </a:p>
          </p:txBody>
        </p:sp>
        <p:cxnSp>
          <p:nvCxnSpPr>
            <p:cNvPr id="24" name="Straight Arrow Connector 23">
              <a:extLst>
                <a:ext uri="{FF2B5EF4-FFF2-40B4-BE49-F238E27FC236}">
                  <a16:creationId xmlns:a16="http://schemas.microsoft.com/office/drawing/2014/main" id="{0509F6B9-F6C0-EA5F-D517-F1937AE0632A}"/>
                </a:ext>
              </a:extLst>
            </p:cNvPr>
            <p:cNvCxnSpPr>
              <a:cxnSpLocks/>
            </p:cNvCxnSpPr>
            <p:nvPr/>
          </p:nvCxnSpPr>
          <p:spPr>
            <a:xfrm>
              <a:off x="340895" y="3531550"/>
              <a:ext cx="2244476" cy="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F41B9DB-F7FA-D2EC-5B52-27E7677F8F79}"/>
                </a:ext>
              </a:extLst>
            </p:cNvPr>
            <p:cNvSpPr txBox="1"/>
            <p:nvPr/>
          </p:nvSpPr>
          <p:spPr>
            <a:xfrm>
              <a:off x="846747" y="3362461"/>
              <a:ext cx="1250649" cy="356785"/>
            </a:xfrm>
            <a:prstGeom prst="rect">
              <a:avLst/>
            </a:prstGeom>
            <a:solidFill>
              <a:schemeClr val="bg1"/>
            </a:solidFill>
          </p:spPr>
          <p:txBody>
            <a:bodyPr wrap="square" rtlCol="0">
              <a:spAutoFit/>
            </a:bodyPr>
            <a:lstStyle/>
            <a:p>
              <a:r>
                <a:rPr lang="en-US" sz="1200" dirty="0"/>
                <a:t>Axial length</a:t>
              </a:r>
            </a:p>
          </p:txBody>
        </p:sp>
        <p:sp>
          <p:nvSpPr>
            <p:cNvPr id="26" name="Freeform 25">
              <a:extLst>
                <a:ext uri="{FF2B5EF4-FFF2-40B4-BE49-F238E27FC236}">
                  <a16:creationId xmlns:a16="http://schemas.microsoft.com/office/drawing/2014/main" id="{659A9B19-5534-5294-8DA2-C81E5302553A}"/>
                </a:ext>
              </a:extLst>
            </p:cNvPr>
            <p:cNvSpPr/>
            <p:nvPr/>
          </p:nvSpPr>
          <p:spPr>
            <a:xfrm>
              <a:off x="1090246" y="1957754"/>
              <a:ext cx="709246" cy="1178169"/>
            </a:xfrm>
            <a:custGeom>
              <a:avLst/>
              <a:gdLst>
                <a:gd name="connsiteX0" fmla="*/ 0 w 709246"/>
                <a:gd name="connsiteY0" fmla="*/ 0 h 1178169"/>
                <a:gd name="connsiteX1" fmla="*/ 685800 w 709246"/>
                <a:gd name="connsiteY1" fmla="*/ 11723 h 1178169"/>
                <a:gd name="connsiteX2" fmla="*/ 11723 w 709246"/>
                <a:gd name="connsiteY2" fmla="*/ 1172308 h 1178169"/>
                <a:gd name="connsiteX3" fmla="*/ 709246 w 709246"/>
                <a:gd name="connsiteY3" fmla="*/ 1178169 h 1178169"/>
                <a:gd name="connsiteX4" fmla="*/ 0 w 709246"/>
                <a:gd name="connsiteY4" fmla="*/ 0 h 1178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46" h="1178169">
                  <a:moveTo>
                    <a:pt x="0" y="0"/>
                  </a:moveTo>
                  <a:lnTo>
                    <a:pt x="685800" y="11723"/>
                  </a:lnTo>
                  <a:lnTo>
                    <a:pt x="11723" y="1172308"/>
                  </a:lnTo>
                  <a:lnTo>
                    <a:pt x="709246" y="1178169"/>
                  </a:lnTo>
                  <a:lnTo>
                    <a:pt x="0" y="0"/>
                  </a:lnTo>
                  <a:close/>
                </a:path>
              </a:pathLst>
            </a:custGeom>
            <a:solidFill>
              <a:schemeClr val="bg1">
                <a:lumMod val="65000"/>
                <a:alpha val="1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E2A01B51-6A21-9C0A-ECC3-7F63FD811F46}"/>
              </a:ext>
            </a:extLst>
          </p:cNvPr>
          <p:cNvPicPr>
            <a:picLocks noChangeAspect="1"/>
          </p:cNvPicPr>
          <p:nvPr/>
        </p:nvPicPr>
        <p:blipFill>
          <a:blip r:embed="rId3"/>
          <a:stretch>
            <a:fillRect/>
          </a:stretch>
        </p:blipFill>
        <p:spPr>
          <a:xfrm>
            <a:off x="3665014" y="1152927"/>
            <a:ext cx="3695440" cy="3657600"/>
          </a:xfrm>
          <a:prstGeom prst="rect">
            <a:avLst/>
          </a:prstGeom>
        </p:spPr>
      </p:pic>
      <p:pic>
        <p:nvPicPr>
          <p:cNvPr id="30" name="Picture 29">
            <a:extLst>
              <a:ext uri="{FF2B5EF4-FFF2-40B4-BE49-F238E27FC236}">
                <a16:creationId xmlns:a16="http://schemas.microsoft.com/office/drawing/2014/main" id="{8F46CDEE-CB9F-5C84-D8F3-68580C588B00}"/>
              </a:ext>
            </a:extLst>
          </p:cNvPr>
          <p:cNvPicPr>
            <a:picLocks noChangeAspect="1"/>
          </p:cNvPicPr>
          <p:nvPr/>
        </p:nvPicPr>
        <p:blipFill rotWithShape="1">
          <a:blip r:embed="rId4"/>
          <a:srcRect l="21780" t="10365" r="17012" b="70117"/>
          <a:stretch/>
        </p:blipFill>
        <p:spPr>
          <a:xfrm>
            <a:off x="6785810" y="1652337"/>
            <a:ext cx="2261937" cy="713873"/>
          </a:xfrm>
          <a:prstGeom prst="rect">
            <a:avLst/>
          </a:prstGeom>
        </p:spPr>
      </p:pic>
      <p:sp>
        <p:nvSpPr>
          <p:cNvPr id="31" name="TextBox 30">
            <a:extLst>
              <a:ext uri="{FF2B5EF4-FFF2-40B4-BE49-F238E27FC236}">
                <a16:creationId xmlns:a16="http://schemas.microsoft.com/office/drawing/2014/main" id="{8B7C5E31-6B4A-BE06-0532-60C3A89447FE}"/>
              </a:ext>
            </a:extLst>
          </p:cNvPr>
          <p:cNvSpPr txBox="1"/>
          <p:nvPr/>
        </p:nvSpPr>
        <p:spPr>
          <a:xfrm>
            <a:off x="80210" y="4692316"/>
            <a:ext cx="3086358" cy="369332"/>
          </a:xfrm>
          <a:prstGeom prst="rect">
            <a:avLst/>
          </a:prstGeom>
          <a:noFill/>
        </p:spPr>
        <p:txBody>
          <a:bodyPr wrap="none" rtlCol="0">
            <a:spAutoFit/>
          </a:bodyPr>
          <a:lstStyle/>
          <a:p>
            <a:r>
              <a:rPr lang="en-US" dirty="0"/>
              <a:t>Increased geometric sensitivity</a:t>
            </a:r>
          </a:p>
        </p:txBody>
      </p:sp>
    </p:spTree>
    <p:extLst>
      <p:ext uri="{BB962C8B-B14F-4D97-AF65-F5344CB8AC3E}">
        <p14:creationId xmlns:p14="http://schemas.microsoft.com/office/powerpoint/2010/main" val="254130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A1B06D6-7190-3055-331E-3716A5300F03}"/>
              </a:ext>
            </a:extLst>
          </p:cNvPr>
          <p:cNvPicPr>
            <a:picLocks noChangeAspect="1"/>
          </p:cNvPicPr>
          <p:nvPr/>
        </p:nvPicPr>
        <p:blipFill>
          <a:blip r:embed="rId3"/>
          <a:stretch>
            <a:fillRect/>
          </a:stretch>
        </p:blipFill>
        <p:spPr>
          <a:xfrm>
            <a:off x="3823309" y="1152928"/>
            <a:ext cx="3695440" cy="3657600"/>
          </a:xfrm>
          <a:prstGeom prst="rect">
            <a:avLst/>
          </a:prstGeom>
        </p:spPr>
      </p:pic>
      <p:sp>
        <p:nvSpPr>
          <p:cNvPr id="15" name="Title 1">
            <a:extLst>
              <a:ext uri="{FF2B5EF4-FFF2-40B4-BE49-F238E27FC236}">
                <a16:creationId xmlns:a16="http://schemas.microsoft.com/office/drawing/2014/main" id="{A1057431-BF1E-D249-AB66-8A7636BD2539}"/>
              </a:ext>
            </a:extLst>
          </p:cNvPr>
          <p:cNvSpPr txBox="1">
            <a:spLocks/>
          </p:cNvSpPr>
          <p:nvPr/>
        </p:nvSpPr>
        <p:spPr>
          <a:xfrm>
            <a:off x="93136" y="129600"/>
            <a:ext cx="8959424" cy="662410"/>
          </a:xfrm>
          <a:prstGeom prst="rect">
            <a:avLst/>
          </a:prstGeom>
        </p:spPr>
        <p:txBody>
          <a:bodyPr vert="horz" lIns="68541" tIns="34289" rIns="68541"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What does long AFOV get us?</a:t>
            </a:r>
            <a:endParaRPr lang="en-US" sz="2700" i="1" dirty="0">
              <a:solidFill>
                <a:srgbClr val="800000"/>
              </a:solidFill>
              <a:latin typeface="Calibri Light"/>
            </a:endParaRPr>
          </a:p>
        </p:txBody>
      </p:sp>
      <p:cxnSp>
        <p:nvCxnSpPr>
          <p:cNvPr id="16" name="Straight Connector 15">
            <a:extLst>
              <a:ext uri="{FF2B5EF4-FFF2-40B4-BE49-F238E27FC236}">
                <a16:creationId xmlns:a16="http://schemas.microsoft.com/office/drawing/2014/main" id="{A024D822-95FD-3B4C-B503-A9C707DB8B1D}"/>
              </a:ext>
            </a:extLst>
          </p:cNvPr>
          <p:cNvCxnSpPr/>
          <p:nvPr/>
        </p:nvCxnSpPr>
        <p:spPr>
          <a:xfrm flipV="1">
            <a:off x="115774" y="827895"/>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B4ACBE5-03B3-BE6F-2B52-D2E2FA6372F5}"/>
              </a:ext>
            </a:extLst>
          </p:cNvPr>
          <p:cNvGrpSpPr>
            <a:grpSpLocks noChangeAspect="1"/>
          </p:cNvGrpSpPr>
          <p:nvPr/>
        </p:nvGrpSpPr>
        <p:grpSpPr>
          <a:xfrm>
            <a:off x="1185600" y="2154128"/>
            <a:ext cx="1799080" cy="1501234"/>
            <a:chOff x="269058" y="1785600"/>
            <a:chExt cx="2316313" cy="1933646"/>
          </a:xfrm>
        </p:grpSpPr>
        <p:sp>
          <p:nvSpPr>
            <p:cNvPr id="17" name="Rectangle 16">
              <a:extLst>
                <a:ext uri="{FF2B5EF4-FFF2-40B4-BE49-F238E27FC236}">
                  <a16:creationId xmlns:a16="http://schemas.microsoft.com/office/drawing/2014/main" id="{C059A47F-87B7-CC71-1AB0-09BBDA4C87B9}"/>
                </a:ext>
              </a:extLst>
            </p:cNvPr>
            <p:cNvSpPr/>
            <p:nvPr/>
          </p:nvSpPr>
          <p:spPr>
            <a:xfrm>
              <a:off x="269058" y="1852251"/>
              <a:ext cx="2286000" cy="110207"/>
            </a:xfrm>
            <a:prstGeom prst="rect">
              <a:avLst/>
            </a:prstGeom>
            <a:pattFill prst="pct6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C291C28-53F9-C613-2393-81CC4CFDBF27}"/>
                </a:ext>
              </a:extLst>
            </p:cNvPr>
            <p:cNvSpPr/>
            <p:nvPr/>
          </p:nvSpPr>
          <p:spPr>
            <a:xfrm>
              <a:off x="299371" y="3145536"/>
              <a:ext cx="2286000" cy="109728"/>
            </a:xfrm>
            <a:prstGeom prst="rect">
              <a:avLst/>
            </a:prstGeom>
            <a:pattFill prst="pct6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EB7B00C0-5B44-261E-AD74-8627B3EB830C}"/>
                </a:ext>
              </a:extLst>
            </p:cNvPr>
            <p:cNvSpPr/>
            <p:nvPr/>
          </p:nvSpPr>
          <p:spPr>
            <a:xfrm>
              <a:off x="305634" y="2551176"/>
              <a:ext cx="2249424" cy="58521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CC4E0716-7B51-0110-9884-5E5653850F2A}"/>
                </a:ext>
              </a:extLst>
            </p:cNvPr>
            <p:cNvSpPr/>
            <p:nvPr/>
          </p:nvSpPr>
          <p:spPr>
            <a:xfrm rot="10800000">
              <a:off x="296491" y="1965960"/>
              <a:ext cx="2249424" cy="585216"/>
            </a:xfrm>
            <a:prstGeom prst="triangle">
              <a:avLst>
                <a:gd name="adj" fmla="val 494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A5CA156-8EA1-7536-B433-70471A6B81F0}"/>
                </a:ext>
              </a:extLst>
            </p:cNvPr>
            <p:cNvCxnSpPr>
              <a:cxnSpLocks/>
            </p:cNvCxnSpPr>
            <p:nvPr/>
          </p:nvCxnSpPr>
          <p:spPr>
            <a:xfrm flipV="1">
              <a:off x="1440000" y="1785600"/>
              <a:ext cx="0" cy="1540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8BB5A4CA-F09D-DE1D-4C20-EEBB02F94B6C}"/>
                </a:ext>
              </a:extLst>
            </p:cNvPr>
            <p:cNvSpPr/>
            <p:nvPr/>
          </p:nvSpPr>
          <p:spPr>
            <a:xfrm rot="19441111">
              <a:off x="1056374" y="2349890"/>
              <a:ext cx="384402" cy="97681"/>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5C4E33E-FD66-AE9D-235E-7E4EC1CA77FD}"/>
                </a:ext>
              </a:extLst>
            </p:cNvPr>
            <p:cNvSpPr txBox="1"/>
            <p:nvPr/>
          </p:nvSpPr>
          <p:spPr>
            <a:xfrm>
              <a:off x="963725" y="2038883"/>
              <a:ext cx="304892" cy="369332"/>
            </a:xfrm>
            <a:prstGeom prst="rect">
              <a:avLst/>
            </a:prstGeom>
            <a:noFill/>
          </p:spPr>
          <p:txBody>
            <a:bodyPr wrap="none" rtlCol="0">
              <a:spAutoFit/>
            </a:bodyPr>
            <a:lstStyle/>
            <a:p>
              <a:r>
                <a:rPr lang="en-US" b="1" dirty="0">
                  <a:latin typeface="Symbol" pitchFamily="2" charset="2"/>
                </a:rPr>
                <a:t>q</a:t>
              </a:r>
            </a:p>
          </p:txBody>
        </p:sp>
        <p:cxnSp>
          <p:nvCxnSpPr>
            <p:cNvPr id="24" name="Straight Arrow Connector 23">
              <a:extLst>
                <a:ext uri="{FF2B5EF4-FFF2-40B4-BE49-F238E27FC236}">
                  <a16:creationId xmlns:a16="http://schemas.microsoft.com/office/drawing/2014/main" id="{0509F6B9-F6C0-EA5F-D517-F1937AE0632A}"/>
                </a:ext>
              </a:extLst>
            </p:cNvPr>
            <p:cNvCxnSpPr>
              <a:cxnSpLocks/>
            </p:cNvCxnSpPr>
            <p:nvPr/>
          </p:nvCxnSpPr>
          <p:spPr>
            <a:xfrm>
              <a:off x="340895" y="3531550"/>
              <a:ext cx="2244476" cy="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F41B9DB-F7FA-D2EC-5B52-27E7677F8F79}"/>
                </a:ext>
              </a:extLst>
            </p:cNvPr>
            <p:cNvSpPr txBox="1"/>
            <p:nvPr/>
          </p:nvSpPr>
          <p:spPr>
            <a:xfrm>
              <a:off x="846747" y="3362461"/>
              <a:ext cx="1250649" cy="356785"/>
            </a:xfrm>
            <a:prstGeom prst="rect">
              <a:avLst/>
            </a:prstGeom>
            <a:solidFill>
              <a:schemeClr val="bg1"/>
            </a:solidFill>
          </p:spPr>
          <p:txBody>
            <a:bodyPr wrap="square" rtlCol="0">
              <a:spAutoFit/>
            </a:bodyPr>
            <a:lstStyle/>
            <a:p>
              <a:r>
                <a:rPr lang="en-US" sz="1200" dirty="0"/>
                <a:t>Axial length</a:t>
              </a:r>
            </a:p>
          </p:txBody>
        </p:sp>
        <p:sp>
          <p:nvSpPr>
            <p:cNvPr id="26" name="Freeform 25">
              <a:extLst>
                <a:ext uri="{FF2B5EF4-FFF2-40B4-BE49-F238E27FC236}">
                  <a16:creationId xmlns:a16="http://schemas.microsoft.com/office/drawing/2014/main" id="{659A9B19-5534-5294-8DA2-C81E5302553A}"/>
                </a:ext>
              </a:extLst>
            </p:cNvPr>
            <p:cNvSpPr/>
            <p:nvPr/>
          </p:nvSpPr>
          <p:spPr>
            <a:xfrm>
              <a:off x="1090246" y="1957754"/>
              <a:ext cx="709246" cy="1178169"/>
            </a:xfrm>
            <a:custGeom>
              <a:avLst/>
              <a:gdLst>
                <a:gd name="connsiteX0" fmla="*/ 0 w 709246"/>
                <a:gd name="connsiteY0" fmla="*/ 0 h 1178169"/>
                <a:gd name="connsiteX1" fmla="*/ 685800 w 709246"/>
                <a:gd name="connsiteY1" fmla="*/ 11723 h 1178169"/>
                <a:gd name="connsiteX2" fmla="*/ 11723 w 709246"/>
                <a:gd name="connsiteY2" fmla="*/ 1172308 h 1178169"/>
                <a:gd name="connsiteX3" fmla="*/ 709246 w 709246"/>
                <a:gd name="connsiteY3" fmla="*/ 1178169 h 1178169"/>
                <a:gd name="connsiteX4" fmla="*/ 0 w 709246"/>
                <a:gd name="connsiteY4" fmla="*/ 0 h 1178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46" h="1178169">
                  <a:moveTo>
                    <a:pt x="0" y="0"/>
                  </a:moveTo>
                  <a:lnTo>
                    <a:pt x="685800" y="11723"/>
                  </a:lnTo>
                  <a:lnTo>
                    <a:pt x="11723" y="1172308"/>
                  </a:lnTo>
                  <a:lnTo>
                    <a:pt x="709246" y="1178169"/>
                  </a:lnTo>
                  <a:lnTo>
                    <a:pt x="0" y="0"/>
                  </a:lnTo>
                  <a:close/>
                </a:path>
              </a:pathLst>
            </a:custGeom>
            <a:solidFill>
              <a:schemeClr val="bg1">
                <a:lumMod val="65000"/>
                <a:alpha val="1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4EEE766A-D82F-0A6D-C648-7FA810A0158A}"/>
              </a:ext>
            </a:extLst>
          </p:cNvPr>
          <p:cNvSpPr txBox="1"/>
          <p:nvPr/>
        </p:nvSpPr>
        <p:spPr>
          <a:xfrm>
            <a:off x="80210" y="4692316"/>
            <a:ext cx="6135590" cy="369332"/>
          </a:xfrm>
          <a:prstGeom prst="rect">
            <a:avLst/>
          </a:prstGeom>
          <a:noFill/>
        </p:spPr>
        <p:txBody>
          <a:bodyPr wrap="none" rtlCol="0">
            <a:spAutoFit/>
          </a:bodyPr>
          <a:lstStyle/>
          <a:p>
            <a:r>
              <a:rPr lang="en-US" dirty="0"/>
              <a:t>Geometric sensitivity for single organ limited due to attenuation</a:t>
            </a:r>
          </a:p>
        </p:txBody>
      </p:sp>
    </p:spTree>
    <p:extLst>
      <p:ext uri="{BB962C8B-B14F-4D97-AF65-F5344CB8AC3E}">
        <p14:creationId xmlns:p14="http://schemas.microsoft.com/office/powerpoint/2010/main" val="1909374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BCF8D-A8D6-7CD1-FDF2-7B1862F91D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8649" y="2538262"/>
            <a:ext cx="2642596" cy="2468880"/>
          </a:xfrm>
          <a:prstGeom prst="rect">
            <a:avLst/>
          </a:prstGeom>
        </p:spPr>
      </p:pic>
      <p:sp>
        <p:nvSpPr>
          <p:cNvPr id="4" name="Title 1"/>
          <p:cNvSpPr txBox="1">
            <a:spLocks/>
          </p:cNvSpPr>
          <p:nvPr/>
        </p:nvSpPr>
        <p:spPr>
          <a:xfrm>
            <a:off x="93137" y="49590"/>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Previously developed long axial FOV systems</a:t>
            </a: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7">
            <a:extLst>
              <a:ext uri="{FF2B5EF4-FFF2-40B4-BE49-F238E27FC236}">
                <a16:creationId xmlns:a16="http://schemas.microsoft.com/office/drawing/2014/main" id="{C8FC3EA3-A63B-548C-3D1B-B815B7E056E5}"/>
              </a:ext>
            </a:extLst>
          </p:cNvPr>
          <p:cNvSpPr txBox="1">
            <a:spLocks noChangeArrowheads="1"/>
          </p:cNvSpPr>
          <p:nvPr/>
        </p:nvSpPr>
        <p:spPr>
          <a:xfrm>
            <a:off x="68273" y="685292"/>
            <a:ext cx="4094653" cy="4458207"/>
          </a:xfrm>
          <a:prstGeom prst="rect">
            <a:avLst/>
          </a:prstGeom>
        </p:spPr>
        <p:txBody>
          <a:bodyPr/>
          <a:lstStyle>
            <a:lvl1pPr marL="342900" indent="-342900" algn="l" rtl="0" eaLnBrk="0" fontAlgn="base" hangingPunct="0">
              <a:spcBef>
                <a:spcPct val="20000"/>
              </a:spcBef>
              <a:spcAft>
                <a:spcPct val="0"/>
              </a:spcAft>
              <a:buChar char="•"/>
              <a:defRPr sz="3200">
                <a:solidFill>
                  <a:srgbClr val="000000"/>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000000"/>
                </a:solidFill>
                <a:latin typeface="+mn-lt"/>
                <a:ea typeface="+mn-ea"/>
              </a:defRPr>
            </a:lvl2pPr>
            <a:lvl3pPr marL="1085850" indent="-228600" algn="l" rtl="0" eaLnBrk="0" fontAlgn="base" hangingPunct="0">
              <a:spcBef>
                <a:spcPct val="20000"/>
              </a:spcBef>
              <a:spcAft>
                <a:spcPct val="0"/>
              </a:spcAft>
              <a:buChar char="•"/>
              <a:defRPr sz="2400">
                <a:solidFill>
                  <a:srgbClr val="000000"/>
                </a:solidFill>
                <a:latin typeface="+mn-lt"/>
                <a:ea typeface="+mn-ea"/>
              </a:defRPr>
            </a:lvl3pPr>
            <a:lvl4pPr marL="1428750" indent="-228600" algn="l" rtl="0" eaLnBrk="0" fontAlgn="base" hangingPunct="0">
              <a:spcBef>
                <a:spcPct val="20000"/>
              </a:spcBef>
              <a:spcAft>
                <a:spcPct val="0"/>
              </a:spcAft>
              <a:buChar char="–"/>
              <a:defRPr sz="2000">
                <a:solidFill>
                  <a:srgbClr val="000000"/>
                </a:solidFill>
                <a:latin typeface="+mn-lt"/>
                <a:ea typeface="+mn-ea"/>
              </a:defRPr>
            </a:lvl4pPr>
            <a:lvl5pPr marL="1771650" indent="-228600" algn="l" rtl="0" eaLnBrk="0" fontAlgn="base" hangingPunct="0">
              <a:spcBef>
                <a:spcPct val="20000"/>
              </a:spcBef>
              <a:spcAft>
                <a:spcPct val="0"/>
              </a:spcAft>
              <a:buChar char="»"/>
              <a:defRPr sz="2000">
                <a:solidFill>
                  <a:srgbClr val="000000"/>
                </a:solidFill>
                <a:latin typeface="+mn-lt"/>
                <a:ea typeface="+mn-ea"/>
              </a:defRPr>
            </a:lvl5pPr>
            <a:lvl6pPr marL="2228850" indent="-228600" algn="l" rtl="0" eaLnBrk="0" fontAlgn="base" hangingPunct="0">
              <a:spcBef>
                <a:spcPct val="20000"/>
              </a:spcBef>
              <a:spcAft>
                <a:spcPct val="0"/>
              </a:spcAft>
              <a:buChar char="»"/>
              <a:defRPr sz="2000">
                <a:solidFill>
                  <a:srgbClr val="FFFF00"/>
                </a:solidFill>
                <a:latin typeface="+mn-lt"/>
                <a:ea typeface="+mn-ea"/>
              </a:defRPr>
            </a:lvl6pPr>
            <a:lvl7pPr marL="2686050" indent="-228600" algn="l" rtl="0" eaLnBrk="0" fontAlgn="base" hangingPunct="0">
              <a:spcBef>
                <a:spcPct val="20000"/>
              </a:spcBef>
              <a:spcAft>
                <a:spcPct val="0"/>
              </a:spcAft>
              <a:buChar char="»"/>
              <a:defRPr sz="2000">
                <a:solidFill>
                  <a:srgbClr val="FFFF00"/>
                </a:solidFill>
                <a:latin typeface="+mn-lt"/>
                <a:ea typeface="+mn-ea"/>
              </a:defRPr>
            </a:lvl7pPr>
            <a:lvl8pPr marL="3143250" indent="-228600" algn="l" rtl="0" eaLnBrk="0" fontAlgn="base" hangingPunct="0">
              <a:spcBef>
                <a:spcPct val="20000"/>
              </a:spcBef>
              <a:spcAft>
                <a:spcPct val="0"/>
              </a:spcAft>
              <a:buChar char="»"/>
              <a:defRPr sz="2000">
                <a:solidFill>
                  <a:srgbClr val="FFFF00"/>
                </a:solidFill>
                <a:latin typeface="+mn-lt"/>
                <a:ea typeface="+mn-ea"/>
              </a:defRPr>
            </a:lvl8pPr>
            <a:lvl9pPr marL="3600450" indent="-228600" algn="l" rtl="0" eaLnBrk="0" fontAlgn="base" hangingPunct="0">
              <a:spcBef>
                <a:spcPct val="20000"/>
              </a:spcBef>
              <a:spcAft>
                <a:spcPct val="0"/>
              </a:spcAft>
              <a:buChar char="»"/>
              <a:defRPr sz="2000">
                <a:solidFill>
                  <a:srgbClr val="FFFF00"/>
                </a:solidFill>
                <a:latin typeface="+mn-lt"/>
                <a:ea typeface="+mn-ea"/>
              </a:defRPr>
            </a:lvl9pPr>
          </a:lstStyle>
          <a:p>
            <a:pPr marL="352425" lvl="1" indent="-342900">
              <a:spcBef>
                <a:spcPts val="750"/>
              </a:spcBef>
              <a:buFont typeface="Courier New" panose="02070309020205020404" pitchFamily="49" charset="0"/>
              <a:buChar char="o"/>
            </a:pPr>
            <a:r>
              <a:rPr lang="en-US" sz="2400" dirty="0"/>
              <a:t>M. Watanabe, et al., 2004 </a:t>
            </a:r>
            <a:r>
              <a:rPr lang="en-US" sz="1600" dirty="0"/>
              <a:t>Watanabe, et. al., TNS 2004, 796-800 </a:t>
            </a:r>
            <a:endParaRPr lang="en-US" sz="2400" dirty="0"/>
          </a:p>
          <a:p>
            <a:pPr marL="695325" lvl="2" indent="-342900">
              <a:spcBef>
                <a:spcPts val="750"/>
              </a:spcBef>
              <a:buFont typeface="Courier New" panose="02070309020205020404" pitchFamily="49" charset="0"/>
              <a:buChar char="o"/>
            </a:pPr>
            <a:r>
              <a:rPr lang="en-US" sz="2000" dirty="0">
                <a:solidFill>
                  <a:schemeClr val="accent1">
                    <a:lumMod val="75000"/>
                  </a:schemeClr>
                </a:solidFill>
              </a:rPr>
              <a:t>BGO, 68.5-cm axial FOV, </a:t>
            </a:r>
          </a:p>
          <a:p>
            <a:pPr marL="695325" lvl="2" indent="-342900">
              <a:spcBef>
                <a:spcPts val="750"/>
              </a:spcBef>
              <a:buFont typeface="Courier New" panose="02070309020205020404" pitchFamily="49" charset="0"/>
              <a:buChar char="o"/>
            </a:pPr>
            <a:r>
              <a:rPr lang="en-US" sz="2000" dirty="0">
                <a:solidFill>
                  <a:schemeClr val="accent1">
                    <a:lumMod val="75000"/>
                  </a:schemeClr>
                </a:solidFill>
              </a:rPr>
              <a:t>±15 deg </a:t>
            </a:r>
            <a:r>
              <a:rPr lang="en-US" sz="2000" dirty="0" err="1">
                <a:solidFill>
                  <a:schemeClr val="accent1">
                    <a:lumMod val="75000"/>
                  </a:schemeClr>
                </a:solidFill>
                <a:latin typeface="Symbol" pitchFamily="2" charset="2"/>
              </a:rPr>
              <a:t>q</a:t>
            </a:r>
            <a:r>
              <a:rPr lang="en-US" sz="2000" baseline="-25000" dirty="0" err="1">
                <a:solidFill>
                  <a:schemeClr val="accent1">
                    <a:lumMod val="75000"/>
                  </a:schemeClr>
                </a:solidFill>
              </a:rPr>
              <a:t>max</a:t>
            </a:r>
            <a:r>
              <a:rPr lang="en-US" sz="2000" dirty="0">
                <a:solidFill>
                  <a:schemeClr val="accent1">
                    <a:lumMod val="75000"/>
                  </a:schemeClr>
                </a:solidFill>
              </a:rPr>
              <a:t> (coarse septa)</a:t>
            </a:r>
          </a:p>
          <a:p>
            <a:pPr marL="352425" lvl="2" indent="0">
              <a:spcBef>
                <a:spcPts val="750"/>
              </a:spcBef>
              <a:buNone/>
            </a:pPr>
            <a:endParaRPr lang="en-US" sz="2000" dirty="0"/>
          </a:p>
          <a:p>
            <a:pPr marL="352425" lvl="2" indent="0">
              <a:spcBef>
                <a:spcPts val="750"/>
              </a:spcBef>
              <a:buNone/>
            </a:pPr>
            <a:endParaRPr lang="en-US" sz="2000" dirty="0"/>
          </a:p>
          <a:p>
            <a:pPr marL="352425" lvl="2" indent="0">
              <a:spcBef>
                <a:spcPts val="750"/>
              </a:spcBef>
              <a:buNone/>
            </a:pPr>
            <a:endParaRPr lang="en-US" sz="2000" dirty="0"/>
          </a:p>
          <a:p>
            <a:pPr marL="352425" lvl="1" indent="-342900">
              <a:spcBef>
                <a:spcPts val="750"/>
              </a:spcBef>
              <a:buFont typeface="Courier New" panose="02070309020205020404" pitchFamily="49" charset="0"/>
              <a:buChar char="o"/>
            </a:pPr>
            <a:r>
              <a:rPr lang="en-US" sz="2400" dirty="0"/>
              <a:t>M. Conti, et al., 2006         </a:t>
            </a:r>
            <a:r>
              <a:rPr lang="en-US" sz="1600" dirty="0"/>
              <a:t>Conti, et. al., TNS 2006, 1136-1142  </a:t>
            </a:r>
            <a:endParaRPr lang="en-US" sz="2400" dirty="0"/>
          </a:p>
          <a:p>
            <a:pPr marL="695325" lvl="2" indent="-342900">
              <a:spcBef>
                <a:spcPts val="750"/>
              </a:spcBef>
              <a:buFont typeface="Courier New" panose="02070309020205020404" pitchFamily="49" charset="0"/>
              <a:buChar char="o"/>
            </a:pPr>
            <a:r>
              <a:rPr lang="en-US" sz="2000" dirty="0">
                <a:solidFill>
                  <a:schemeClr val="accent1">
                    <a:lumMod val="75000"/>
                  </a:schemeClr>
                </a:solidFill>
              </a:rPr>
              <a:t>LSO, 53-cm axial FOV, </a:t>
            </a:r>
          </a:p>
          <a:p>
            <a:pPr marL="695325" lvl="2" indent="-342900">
              <a:spcBef>
                <a:spcPts val="750"/>
              </a:spcBef>
              <a:buFont typeface="Courier New" panose="02070309020205020404" pitchFamily="49" charset="0"/>
              <a:buChar char="o"/>
            </a:pPr>
            <a:r>
              <a:rPr lang="en-US" sz="2000" dirty="0">
                <a:solidFill>
                  <a:schemeClr val="accent1">
                    <a:lumMod val="75000"/>
                  </a:schemeClr>
                </a:solidFill>
              </a:rPr>
              <a:t>rotating research scanner</a:t>
            </a:r>
            <a:endParaRPr lang="en-US" sz="2000" dirty="0"/>
          </a:p>
        </p:txBody>
      </p:sp>
      <p:pic>
        <p:nvPicPr>
          <p:cNvPr id="7" name="Picture 6">
            <a:extLst>
              <a:ext uri="{FF2B5EF4-FFF2-40B4-BE49-F238E27FC236}">
                <a16:creationId xmlns:a16="http://schemas.microsoft.com/office/drawing/2014/main" id="{E21191AE-BD75-6E79-142F-875249AC66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1118" y="813135"/>
            <a:ext cx="2706627" cy="2011680"/>
          </a:xfrm>
          <a:prstGeom prst="rect">
            <a:avLst/>
          </a:prstGeom>
        </p:spPr>
      </p:pic>
    </p:spTree>
    <p:extLst>
      <p:ext uri="{BB962C8B-B14F-4D97-AF65-F5344CB8AC3E}">
        <p14:creationId xmlns:p14="http://schemas.microsoft.com/office/powerpoint/2010/main" val="4135380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B1D233F-8516-0534-F51E-478308513D89}"/>
              </a:ext>
            </a:extLst>
          </p:cNvPr>
          <p:cNvSpPr txBox="1"/>
          <p:nvPr/>
        </p:nvSpPr>
        <p:spPr>
          <a:xfrm>
            <a:off x="3494469" y="3147449"/>
            <a:ext cx="5215689" cy="1546577"/>
          </a:xfrm>
          <a:prstGeom prst="rect">
            <a:avLst/>
          </a:prstGeom>
          <a:noFill/>
        </p:spPr>
        <p:txBody>
          <a:bodyPr wrap="square" rtlCol="0">
            <a:spAutoFit/>
          </a:bodyPr>
          <a:lstStyle/>
          <a:p>
            <a:pPr marL="214313" indent="-214313">
              <a:buFont typeface="Arial" panose="020B0604020202020204" pitchFamily="34" charset="0"/>
              <a:buChar char="•"/>
            </a:pPr>
            <a:r>
              <a:rPr lang="en-US" sz="1350" b="1" dirty="0"/>
              <a:t>140-cm</a:t>
            </a:r>
            <a:r>
              <a:rPr lang="en-US" sz="1350" dirty="0"/>
              <a:t> long phantom, </a:t>
            </a:r>
            <a:r>
              <a:rPr lang="en-US" sz="1350" b="1" dirty="0"/>
              <a:t>more reflective of the range where activity accumulates in the body</a:t>
            </a:r>
          </a:p>
          <a:p>
            <a:r>
              <a:rPr lang="en-US" sz="1350" dirty="0"/>
              <a:t> </a:t>
            </a:r>
          </a:p>
          <a:p>
            <a:pPr marL="214313" indent="-214313">
              <a:buFont typeface="Arial" panose="020B0604020202020204" pitchFamily="34" charset="0"/>
              <a:buChar char="•"/>
            </a:pPr>
            <a:r>
              <a:rPr lang="en-US" sz="1350" dirty="0"/>
              <a:t>Trues rate is </a:t>
            </a:r>
            <a:r>
              <a:rPr lang="en-US" sz="1350" i="1" dirty="0"/>
              <a:t>higher</a:t>
            </a:r>
            <a:r>
              <a:rPr lang="en-US" sz="1350" dirty="0"/>
              <a:t> with </a:t>
            </a:r>
            <a:r>
              <a:rPr lang="en-US" sz="1350" i="1" dirty="0"/>
              <a:t>140-cm</a:t>
            </a:r>
            <a:r>
              <a:rPr lang="en-US" sz="1350" dirty="0"/>
              <a:t> phantom due to increased LORs</a:t>
            </a:r>
          </a:p>
          <a:p>
            <a:pPr marL="214313" indent="-214313">
              <a:buFont typeface="Arial" panose="020B0604020202020204" pitchFamily="34" charset="0"/>
              <a:buChar char="•"/>
            </a:pPr>
            <a:r>
              <a:rPr lang="en-US" sz="1350" dirty="0"/>
              <a:t>Random fraction is </a:t>
            </a:r>
            <a:r>
              <a:rPr lang="en-US" sz="1350" i="1" dirty="0"/>
              <a:t>higher</a:t>
            </a:r>
            <a:r>
              <a:rPr lang="en-US" sz="1350" dirty="0"/>
              <a:t> with 140-cm phantom</a:t>
            </a:r>
          </a:p>
          <a:p>
            <a:pPr marL="214313" indent="-214313">
              <a:buFont typeface="Arial" panose="020B0604020202020204" pitchFamily="34" charset="0"/>
              <a:buChar char="•"/>
            </a:pPr>
            <a:r>
              <a:rPr lang="en-US" sz="1350" dirty="0"/>
              <a:t>NECR with </a:t>
            </a:r>
            <a:r>
              <a:rPr lang="en-US" sz="1350" i="1" dirty="0"/>
              <a:t>140-cm</a:t>
            </a:r>
            <a:r>
              <a:rPr lang="en-US" sz="1350" dirty="0"/>
              <a:t> phantom is </a:t>
            </a:r>
            <a:r>
              <a:rPr lang="en-US" sz="1350" i="1" dirty="0"/>
              <a:t>similar</a:t>
            </a:r>
            <a:r>
              <a:rPr lang="en-US" sz="1350" dirty="0"/>
              <a:t> at lower activity </a:t>
            </a:r>
            <a:r>
              <a:rPr lang="en-US" sz="1350" i="1" dirty="0"/>
              <a:t>(&lt;5.5</a:t>
            </a:r>
            <a:r>
              <a:rPr lang="en-US" sz="1350" dirty="0"/>
              <a:t> </a:t>
            </a:r>
            <a:r>
              <a:rPr lang="en-US" sz="1350" dirty="0" err="1"/>
              <a:t>kBq</a:t>
            </a:r>
            <a:r>
              <a:rPr lang="en-US" sz="1350" dirty="0"/>
              <a:t>/cc) and </a:t>
            </a:r>
            <a:r>
              <a:rPr lang="en-US" sz="1350" i="1" dirty="0"/>
              <a:t>lower</a:t>
            </a:r>
            <a:r>
              <a:rPr lang="en-US" sz="1350" dirty="0"/>
              <a:t> at higher activity due to increased random fraction</a:t>
            </a:r>
          </a:p>
        </p:txBody>
      </p:sp>
      <p:pic>
        <p:nvPicPr>
          <p:cNvPr id="10" name="Picture 9">
            <a:extLst>
              <a:ext uri="{FF2B5EF4-FFF2-40B4-BE49-F238E27FC236}">
                <a16:creationId xmlns:a16="http://schemas.microsoft.com/office/drawing/2014/main" id="{EB7534F8-9CA4-3D2D-577A-73781DE2FBCB}"/>
              </a:ext>
            </a:extLst>
          </p:cNvPr>
          <p:cNvPicPr>
            <a:picLocks noChangeAspect="1"/>
          </p:cNvPicPr>
          <p:nvPr/>
        </p:nvPicPr>
        <p:blipFill>
          <a:blip r:embed="rId3"/>
          <a:stretch>
            <a:fillRect/>
          </a:stretch>
        </p:blipFill>
        <p:spPr>
          <a:xfrm>
            <a:off x="675088" y="762910"/>
            <a:ext cx="2558333" cy="2194560"/>
          </a:xfrm>
          <a:prstGeom prst="rect">
            <a:avLst/>
          </a:prstGeom>
        </p:spPr>
      </p:pic>
      <p:cxnSp>
        <p:nvCxnSpPr>
          <p:cNvPr id="23" name="Straight Connector 22">
            <a:extLst>
              <a:ext uri="{FF2B5EF4-FFF2-40B4-BE49-F238E27FC236}">
                <a16:creationId xmlns:a16="http://schemas.microsoft.com/office/drawing/2014/main" id="{19C1337E-311C-BAB5-D72E-17B09A939A98}"/>
              </a:ext>
            </a:extLst>
          </p:cNvPr>
          <p:cNvCxnSpPr>
            <a:cxnSpLocks/>
          </p:cNvCxnSpPr>
          <p:nvPr/>
        </p:nvCxnSpPr>
        <p:spPr>
          <a:xfrm>
            <a:off x="1253996" y="1485676"/>
            <a:ext cx="0" cy="1086074"/>
          </a:xfrm>
          <a:prstGeom prst="line">
            <a:avLst/>
          </a:prstGeom>
          <a:ln w="38100">
            <a:solidFill>
              <a:srgbClr val="00B050"/>
            </a:solidFill>
            <a:prstDash val="sysDash"/>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ECE3360A-DADC-CA05-E1F4-7609A377D913}"/>
              </a:ext>
            </a:extLst>
          </p:cNvPr>
          <p:cNvSpPr txBox="1"/>
          <p:nvPr/>
        </p:nvSpPr>
        <p:spPr>
          <a:xfrm>
            <a:off x="950122" y="1151302"/>
            <a:ext cx="720518" cy="276999"/>
          </a:xfrm>
          <a:prstGeom prst="rect">
            <a:avLst/>
          </a:prstGeom>
          <a:noFill/>
        </p:spPr>
        <p:txBody>
          <a:bodyPr wrap="none" rtlCol="0">
            <a:spAutoFit/>
          </a:bodyPr>
          <a:lstStyle/>
          <a:p>
            <a:r>
              <a:rPr lang="en-US" sz="1200" dirty="0">
                <a:solidFill>
                  <a:srgbClr val="00B050"/>
                </a:solidFill>
              </a:rPr>
              <a:t>5 </a:t>
            </a:r>
            <a:r>
              <a:rPr lang="en-US" sz="1200" dirty="0" err="1">
                <a:solidFill>
                  <a:srgbClr val="00B050"/>
                </a:solidFill>
              </a:rPr>
              <a:t>kBq</a:t>
            </a:r>
            <a:r>
              <a:rPr lang="en-US" sz="1200" dirty="0">
                <a:solidFill>
                  <a:srgbClr val="00B050"/>
                </a:solidFill>
              </a:rPr>
              <a:t>/cc</a:t>
            </a:r>
          </a:p>
        </p:txBody>
      </p:sp>
      <p:pic>
        <p:nvPicPr>
          <p:cNvPr id="12" name="Picture 11">
            <a:extLst>
              <a:ext uri="{FF2B5EF4-FFF2-40B4-BE49-F238E27FC236}">
                <a16:creationId xmlns:a16="http://schemas.microsoft.com/office/drawing/2014/main" id="{39720231-4E16-CF16-E156-F3CFAF043A7B}"/>
              </a:ext>
            </a:extLst>
          </p:cNvPr>
          <p:cNvPicPr>
            <a:picLocks noChangeAspect="1"/>
          </p:cNvPicPr>
          <p:nvPr/>
        </p:nvPicPr>
        <p:blipFill>
          <a:blip r:embed="rId4"/>
          <a:stretch>
            <a:fillRect/>
          </a:stretch>
        </p:blipFill>
        <p:spPr>
          <a:xfrm>
            <a:off x="633849" y="2940559"/>
            <a:ext cx="2612003" cy="2194560"/>
          </a:xfrm>
          <a:prstGeom prst="rect">
            <a:avLst/>
          </a:prstGeom>
        </p:spPr>
      </p:pic>
      <p:grpSp>
        <p:nvGrpSpPr>
          <p:cNvPr id="61" name="Group 60">
            <a:extLst>
              <a:ext uri="{FF2B5EF4-FFF2-40B4-BE49-F238E27FC236}">
                <a16:creationId xmlns:a16="http://schemas.microsoft.com/office/drawing/2014/main" id="{F7A41FB8-0BDC-8EB9-36F6-48BB31884065}"/>
              </a:ext>
            </a:extLst>
          </p:cNvPr>
          <p:cNvGrpSpPr/>
          <p:nvPr/>
        </p:nvGrpSpPr>
        <p:grpSpPr>
          <a:xfrm>
            <a:off x="3615227" y="827078"/>
            <a:ext cx="2582186" cy="2194560"/>
            <a:chOff x="4820303" y="910267"/>
            <a:chExt cx="3442914" cy="2926080"/>
          </a:xfrm>
        </p:grpSpPr>
        <p:pic>
          <p:nvPicPr>
            <p:cNvPr id="11" name="Picture 10">
              <a:extLst>
                <a:ext uri="{FF2B5EF4-FFF2-40B4-BE49-F238E27FC236}">
                  <a16:creationId xmlns:a16="http://schemas.microsoft.com/office/drawing/2014/main" id="{5B11DACC-E188-C577-4AD2-4B613FEF10F0}"/>
                </a:ext>
              </a:extLst>
            </p:cNvPr>
            <p:cNvPicPr>
              <a:picLocks noChangeAspect="1"/>
            </p:cNvPicPr>
            <p:nvPr/>
          </p:nvPicPr>
          <p:blipFill>
            <a:blip r:embed="rId5"/>
            <a:stretch>
              <a:fillRect/>
            </a:stretch>
          </p:blipFill>
          <p:spPr>
            <a:xfrm>
              <a:off x="4820303" y="910267"/>
              <a:ext cx="3442914" cy="2926080"/>
            </a:xfrm>
            <a:prstGeom prst="rect">
              <a:avLst/>
            </a:prstGeom>
          </p:spPr>
        </p:pic>
        <p:cxnSp>
          <p:nvCxnSpPr>
            <p:cNvPr id="15" name="Straight Connector 14">
              <a:extLst>
                <a:ext uri="{FF2B5EF4-FFF2-40B4-BE49-F238E27FC236}">
                  <a16:creationId xmlns:a16="http://schemas.microsoft.com/office/drawing/2014/main" id="{82D3824E-3E33-D42E-8E55-1E93FD95E22C}"/>
                </a:ext>
              </a:extLst>
            </p:cNvPr>
            <p:cNvCxnSpPr>
              <a:cxnSpLocks/>
            </p:cNvCxnSpPr>
            <p:nvPr/>
          </p:nvCxnSpPr>
          <p:spPr>
            <a:xfrm>
              <a:off x="5601580" y="1704346"/>
              <a:ext cx="0" cy="1724655"/>
            </a:xfrm>
            <a:prstGeom prst="line">
              <a:avLst/>
            </a:prstGeom>
            <a:ln w="38100">
              <a:solidFill>
                <a:srgbClr val="00B050"/>
              </a:solidFill>
              <a:prstDash val="sysDash"/>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69817AA-B953-5FC4-4BD9-05EBA5D5183A}"/>
                </a:ext>
              </a:extLst>
            </p:cNvPr>
            <p:cNvSpPr txBox="1"/>
            <p:nvPr/>
          </p:nvSpPr>
          <p:spPr>
            <a:xfrm>
              <a:off x="5159074" y="1308640"/>
              <a:ext cx="1219308" cy="369332"/>
            </a:xfrm>
            <a:prstGeom prst="rect">
              <a:avLst/>
            </a:prstGeom>
            <a:noFill/>
          </p:spPr>
          <p:txBody>
            <a:bodyPr wrap="none" rtlCol="0">
              <a:spAutoFit/>
            </a:bodyPr>
            <a:lstStyle/>
            <a:p>
              <a:r>
                <a:rPr lang="en-US" sz="1200" dirty="0">
                  <a:solidFill>
                    <a:srgbClr val="00B050"/>
                  </a:solidFill>
                </a:rPr>
                <a:t>~5.5 </a:t>
              </a:r>
              <a:r>
                <a:rPr lang="en-US" sz="1200" dirty="0" err="1">
                  <a:solidFill>
                    <a:srgbClr val="00B050"/>
                  </a:solidFill>
                </a:rPr>
                <a:t>kBq</a:t>
              </a:r>
              <a:r>
                <a:rPr lang="en-US" sz="1200" dirty="0">
                  <a:solidFill>
                    <a:srgbClr val="00B050"/>
                  </a:solidFill>
                </a:rPr>
                <a:t>/cc</a:t>
              </a:r>
            </a:p>
          </p:txBody>
        </p:sp>
        <p:cxnSp>
          <p:nvCxnSpPr>
            <p:cNvPr id="55" name="Straight Arrow Connector 54">
              <a:extLst>
                <a:ext uri="{FF2B5EF4-FFF2-40B4-BE49-F238E27FC236}">
                  <a16:creationId xmlns:a16="http://schemas.microsoft.com/office/drawing/2014/main" id="{91B47E21-7A8A-F290-536E-B11DD2F99E18}"/>
                </a:ext>
              </a:extLst>
            </p:cNvPr>
            <p:cNvCxnSpPr>
              <a:cxnSpLocks/>
            </p:cNvCxnSpPr>
            <p:nvPr/>
          </p:nvCxnSpPr>
          <p:spPr>
            <a:xfrm flipH="1" flipV="1">
              <a:off x="6928698" y="2009477"/>
              <a:ext cx="147231" cy="33245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E6AD462-AF9B-F460-5DF8-82283040ED72}"/>
                </a:ext>
              </a:extLst>
            </p:cNvPr>
            <p:cNvSpPr txBox="1"/>
            <p:nvPr/>
          </p:nvSpPr>
          <p:spPr>
            <a:xfrm>
              <a:off x="6589515" y="2283178"/>
              <a:ext cx="1152452" cy="553997"/>
            </a:xfrm>
            <a:prstGeom prst="rect">
              <a:avLst/>
            </a:prstGeom>
            <a:noFill/>
          </p:spPr>
          <p:txBody>
            <a:bodyPr wrap="none" rtlCol="0">
              <a:spAutoFit/>
            </a:bodyPr>
            <a:lstStyle/>
            <a:p>
              <a:r>
                <a:rPr lang="en-US" sz="1050" dirty="0">
                  <a:solidFill>
                    <a:srgbClr val="00B050"/>
                  </a:solidFill>
                </a:rPr>
                <a:t>NECR peak </a:t>
              </a:r>
            </a:p>
            <a:p>
              <a:r>
                <a:rPr lang="en-US" sz="1050" dirty="0">
                  <a:solidFill>
                    <a:srgbClr val="00B050"/>
                  </a:solidFill>
                </a:rPr>
                <a:t>at 25 </a:t>
              </a:r>
              <a:r>
                <a:rPr lang="en-US" sz="1050" dirty="0" err="1">
                  <a:solidFill>
                    <a:srgbClr val="00B050"/>
                  </a:solidFill>
                </a:rPr>
                <a:t>kBq</a:t>
              </a:r>
              <a:r>
                <a:rPr lang="en-US" sz="1050" dirty="0">
                  <a:solidFill>
                    <a:srgbClr val="00B050"/>
                  </a:solidFill>
                </a:rPr>
                <a:t>/cc</a:t>
              </a:r>
            </a:p>
          </p:txBody>
        </p:sp>
      </p:grpSp>
      <p:sp>
        <p:nvSpPr>
          <p:cNvPr id="100" name="TextBox 99">
            <a:extLst>
              <a:ext uri="{FF2B5EF4-FFF2-40B4-BE49-F238E27FC236}">
                <a16:creationId xmlns:a16="http://schemas.microsoft.com/office/drawing/2014/main" id="{8BE80D6A-6AAA-25D3-5E21-3ADC2C4277A1}"/>
              </a:ext>
            </a:extLst>
          </p:cNvPr>
          <p:cNvSpPr txBox="1"/>
          <p:nvPr/>
        </p:nvSpPr>
        <p:spPr>
          <a:xfrm>
            <a:off x="2437011" y="1321879"/>
            <a:ext cx="824265" cy="300082"/>
          </a:xfrm>
          <a:prstGeom prst="rect">
            <a:avLst/>
          </a:prstGeom>
          <a:noFill/>
        </p:spPr>
        <p:txBody>
          <a:bodyPr wrap="none" rtlCol="0">
            <a:spAutoFit/>
          </a:bodyPr>
          <a:lstStyle/>
          <a:p>
            <a:r>
              <a:rPr lang="en-US" sz="1350" dirty="0">
                <a:solidFill>
                  <a:srgbClr val="C00000"/>
                </a:solidFill>
              </a:rPr>
              <a:t>20x70cm</a:t>
            </a:r>
          </a:p>
        </p:txBody>
      </p:sp>
      <p:sp>
        <p:nvSpPr>
          <p:cNvPr id="101" name="TextBox 100">
            <a:extLst>
              <a:ext uri="{FF2B5EF4-FFF2-40B4-BE49-F238E27FC236}">
                <a16:creationId xmlns:a16="http://schemas.microsoft.com/office/drawing/2014/main" id="{54C1BB91-2598-2C59-E2C7-8125F6FA4975}"/>
              </a:ext>
            </a:extLst>
          </p:cNvPr>
          <p:cNvSpPr txBox="1"/>
          <p:nvPr/>
        </p:nvSpPr>
        <p:spPr>
          <a:xfrm>
            <a:off x="1772725" y="812986"/>
            <a:ext cx="912429" cy="300082"/>
          </a:xfrm>
          <a:prstGeom prst="rect">
            <a:avLst/>
          </a:prstGeom>
          <a:noFill/>
        </p:spPr>
        <p:txBody>
          <a:bodyPr wrap="none" rtlCol="0">
            <a:spAutoFit/>
          </a:bodyPr>
          <a:lstStyle/>
          <a:p>
            <a:r>
              <a:rPr lang="en-US" sz="1350" dirty="0"/>
              <a:t>20x140cm</a:t>
            </a:r>
          </a:p>
        </p:txBody>
      </p:sp>
      <p:grpSp>
        <p:nvGrpSpPr>
          <p:cNvPr id="3" name="Group 2">
            <a:extLst>
              <a:ext uri="{FF2B5EF4-FFF2-40B4-BE49-F238E27FC236}">
                <a16:creationId xmlns:a16="http://schemas.microsoft.com/office/drawing/2014/main" id="{88F483C2-32C6-D824-43B4-7F2454F73107}"/>
              </a:ext>
            </a:extLst>
          </p:cNvPr>
          <p:cNvGrpSpPr/>
          <p:nvPr/>
        </p:nvGrpSpPr>
        <p:grpSpPr>
          <a:xfrm>
            <a:off x="6528381" y="892495"/>
            <a:ext cx="2206167" cy="1550567"/>
            <a:chOff x="8704508" y="1189994"/>
            <a:chExt cx="2941556" cy="2067422"/>
          </a:xfrm>
        </p:grpSpPr>
        <p:grpSp>
          <p:nvGrpSpPr>
            <p:cNvPr id="99" name="Group 98">
              <a:extLst>
                <a:ext uri="{FF2B5EF4-FFF2-40B4-BE49-F238E27FC236}">
                  <a16:creationId xmlns:a16="http://schemas.microsoft.com/office/drawing/2014/main" id="{7DE7B50F-E5A4-295C-B9BE-EB1343552F30}"/>
                </a:ext>
              </a:extLst>
            </p:cNvPr>
            <p:cNvGrpSpPr/>
            <p:nvPr/>
          </p:nvGrpSpPr>
          <p:grpSpPr>
            <a:xfrm>
              <a:off x="8704508" y="1189994"/>
              <a:ext cx="2941556" cy="2067422"/>
              <a:chOff x="8488875" y="2028473"/>
              <a:chExt cx="2941556" cy="2067422"/>
            </a:xfrm>
          </p:grpSpPr>
          <p:grpSp>
            <p:nvGrpSpPr>
              <p:cNvPr id="28" name="Group 27">
                <a:extLst>
                  <a:ext uri="{FF2B5EF4-FFF2-40B4-BE49-F238E27FC236}">
                    <a16:creationId xmlns:a16="http://schemas.microsoft.com/office/drawing/2014/main" id="{9C005433-90AE-B84E-8EA8-EF9943CB3457}"/>
                  </a:ext>
                </a:extLst>
              </p:cNvPr>
              <p:cNvGrpSpPr>
                <a:grpSpLocks noChangeAspect="1"/>
              </p:cNvGrpSpPr>
              <p:nvPr/>
            </p:nvGrpSpPr>
            <p:grpSpPr>
              <a:xfrm>
                <a:off x="8524087" y="2456781"/>
                <a:ext cx="2886887" cy="1639114"/>
                <a:chOff x="1028700" y="3611030"/>
                <a:chExt cx="3368040" cy="1905508"/>
              </a:xfrm>
            </p:grpSpPr>
            <p:grpSp>
              <p:nvGrpSpPr>
                <p:cNvPr id="29" name="Group 28">
                  <a:extLst>
                    <a:ext uri="{FF2B5EF4-FFF2-40B4-BE49-F238E27FC236}">
                      <a16:creationId xmlns:a16="http://schemas.microsoft.com/office/drawing/2014/main" id="{5DBF78C5-3A91-3FFC-F7C2-8B753133A873}"/>
                    </a:ext>
                  </a:extLst>
                </p:cNvPr>
                <p:cNvGrpSpPr/>
                <p:nvPr/>
              </p:nvGrpSpPr>
              <p:grpSpPr>
                <a:xfrm>
                  <a:off x="1028700" y="3611030"/>
                  <a:ext cx="3352800" cy="167640"/>
                  <a:chOff x="548640" y="1630680"/>
                  <a:chExt cx="3352800" cy="167640"/>
                </a:xfrm>
              </p:grpSpPr>
              <p:sp>
                <p:nvSpPr>
                  <p:cNvPr id="47" name="Rectangle 46">
                    <a:extLst>
                      <a:ext uri="{FF2B5EF4-FFF2-40B4-BE49-F238E27FC236}">
                        <a16:creationId xmlns:a16="http://schemas.microsoft.com/office/drawing/2014/main" id="{8674E101-A40A-5E67-C4CC-F23BCA567B1B}"/>
                      </a:ext>
                    </a:extLst>
                  </p:cNvPr>
                  <p:cNvSpPr/>
                  <p:nvPr/>
                </p:nvSpPr>
                <p:spPr>
                  <a:xfrm>
                    <a:off x="5486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72C59E4C-36EA-9129-593D-76FF0E449A6C}"/>
                      </a:ext>
                    </a:extLst>
                  </p:cNvPr>
                  <p:cNvSpPr/>
                  <p:nvPr/>
                </p:nvSpPr>
                <p:spPr>
                  <a:xfrm>
                    <a:off x="111252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5AF001BD-8078-E8F5-66A2-96D8FD8679FC}"/>
                      </a:ext>
                    </a:extLst>
                  </p:cNvPr>
                  <p:cNvSpPr/>
                  <p:nvPr/>
                </p:nvSpPr>
                <p:spPr>
                  <a:xfrm>
                    <a:off x="167640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7230B9A3-59CF-5FDC-CE47-8A49FB2D2704}"/>
                      </a:ext>
                    </a:extLst>
                  </p:cNvPr>
                  <p:cNvSpPr/>
                  <p:nvPr/>
                </p:nvSpPr>
                <p:spPr>
                  <a:xfrm>
                    <a:off x="224028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a:extLst>
                      <a:ext uri="{FF2B5EF4-FFF2-40B4-BE49-F238E27FC236}">
                        <a16:creationId xmlns:a16="http://schemas.microsoft.com/office/drawing/2014/main" id="{3BCB31D4-1502-B713-A27D-B07774BB9889}"/>
                      </a:ext>
                    </a:extLst>
                  </p:cNvPr>
                  <p:cNvSpPr/>
                  <p:nvPr/>
                </p:nvSpPr>
                <p:spPr>
                  <a:xfrm>
                    <a:off x="280416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6692035D-5D87-09BF-B6A7-9AB74C040A33}"/>
                      </a:ext>
                    </a:extLst>
                  </p:cNvPr>
                  <p:cNvSpPr/>
                  <p:nvPr/>
                </p:nvSpPr>
                <p:spPr>
                  <a:xfrm>
                    <a:off x="33680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a:extLst>
                    <a:ext uri="{FF2B5EF4-FFF2-40B4-BE49-F238E27FC236}">
                      <a16:creationId xmlns:a16="http://schemas.microsoft.com/office/drawing/2014/main" id="{99533BB9-13B3-27B2-83E6-5F316281773A}"/>
                    </a:ext>
                  </a:extLst>
                </p:cNvPr>
                <p:cNvGrpSpPr/>
                <p:nvPr/>
              </p:nvGrpSpPr>
              <p:grpSpPr>
                <a:xfrm>
                  <a:off x="1043940" y="5348898"/>
                  <a:ext cx="3352800" cy="167640"/>
                  <a:chOff x="548640" y="3505200"/>
                  <a:chExt cx="3352800" cy="167640"/>
                </a:xfrm>
              </p:grpSpPr>
              <p:sp>
                <p:nvSpPr>
                  <p:cNvPr id="41" name="Rectangle 40">
                    <a:extLst>
                      <a:ext uri="{FF2B5EF4-FFF2-40B4-BE49-F238E27FC236}">
                        <a16:creationId xmlns:a16="http://schemas.microsoft.com/office/drawing/2014/main" id="{1BC4D154-F199-A756-4323-7E8A154FB40F}"/>
                      </a:ext>
                    </a:extLst>
                  </p:cNvPr>
                  <p:cNvSpPr/>
                  <p:nvPr/>
                </p:nvSpPr>
                <p:spPr>
                  <a:xfrm>
                    <a:off x="5486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751821EF-EB20-A18E-CCCA-8290B5F62245}"/>
                      </a:ext>
                    </a:extLst>
                  </p:cNvPr>
                  <p:cNvSpPr/>
                  <p:nvPr/>
                </p:nvSpPr>
                <p:spPr>
                  <a:xfrm>
                    <a:off x="111252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FB7DEB5C-3B0D-2C62-CE02-26D795B73138}"/>
                      </a:ext>
                    </a:extLst>
                  </p:cNvPr>
                  <p:cNvSpPr/>
                  <p:nvPr/>
                </p:nvSpPr>
                <p:spPr>
                  <a:xfrm>
                    <a:off x="167640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8A05CA37-67A2-F688-1170-E49A330B9424}"/>
                      </a:ext>
                    </a:extLst>
                  </p:cNvPr>
                  <p:cNvSpPr/>
                  <p:nvPr/>
                </p:nvSpPr>
                <p:spPr>
                  <a:xfrm>
                    <a:off x="224028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B86C8C91-E2C3-8E13-F857-160AD3939D3D}"/>
                      </a:ext>
                    </a:extLst>
                  </p:cNvPr>
                  <p:cNvSpPr/>
                  <p:nvPr/>
                </p:nvSpPr>
                <p:spPr>
                  <a:xfrm>
                    <a:off x="280416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a:extLst>
                      <a:ext uri="{FF2B5EF4-FFF2-40B4-BE49-F238E27FC236}">
                        <a16:creationId xmlns:a16="http://schemas.microsoft.com/office/drawing/2014/main" id="{E6EF4093-B720-9D4A-7DD1-17EC611AC80E}"/>
                      </a:ext>
                    </a:extLst>
                  </p:cNvPr>
                  <p:cNvSpPr/>
                  <p:nvPr/>
                </p:nvSpPr>
                <p:spPr>
                  <a:xfrm>
                    <a:off x="33680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1" name="Straight Connector 30">
                  <a:extLst>
                    <a:ext uri="{FF2B5EF4-FFF2-40B4-BE49-F238E27FC236}">
                      <a16:creationId xmlns:a16="http://schemas.microsoft.com/office/drawing/2014/main" id="{6124DB74-B213-B7DD-8D21-0A15D1B4FA62}"/>
                    </a:ext>
                  </a:extLst>
                </p:cNvPr>
                <p:cNvCxnSpPr>
                  <a:cxnSpLocks/>
                </p:cNvCxnSpPr>
                <p:nvPr/>
              </p:nvCxnSpPr>
              <p:spPr>
                <a:xfrm>
                  <a:off x="1028700" y="4576723"/>
                  <a:ext cx="336804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39625D5-6D7D-89AC-2274-AEFCEC714384}"/>
                    </a:ext>
                  </a:extLst>
                </p:cNvPr>
                <p:cNvGrpSpPr/>
                <p:nvPr/>
              </p:nvGrpSpPr>
              <p:grpSpPr>
                <a:xfrm>
                  <a:off x="1087049" y="3926794"/>
                  <a:ext cx="3268289" cy="876536"/>
                  <a:chOff x="1087049" y="3926794"/>
                  <a:chExt cx="3268289" cy="876536"/>
                </a:xfrm>
              </p:grpSpPr>
              <p:grpSp>
                <p:nvGrpSpPr>
                  <p:cNvPr id="36" name="Group 35">
                    <a:extLst>
                      <a:ext uri="{FF2B5EF4-FFF2-40B4-BE49-F238E27FC236}">
                        <a16:creationId xmlns:a16="http://schemas.microsoft.com/office/drawing/2014/main" id="{B3A6EB0F-87CA-5B63-61CC-65CE28C60D33}"/>
                      </a:ext>
                    </a:extLst>
                  </p:cNvPr>
                  <p:cNvGrpSpPr/>
                  <p:nvPr/>
                </p:nvGrpSpPr>
                <p:grpSpPr>
                  <a:xfrm>
                    <a:off x="1087049" y="4350116"/>
                    <a:ext cx="3268289" cy="453214"/>
                    <a:chOff x="1074349" y="4350116"/>
                    <a:chExt cx="3268289" cy="453214"/>
                  </a:xfrm>
                </p:grpSpPr>
                <p:sp>
                  <p:nvSpPr>
                    <p:cNvPr id="39" name="Rectangle 38">
                      <a:extLst>
                        <a:ext uri="{FF2B5EF4-FFF2-40B4-BE49-F238E27FC236}">
                          <a16:creationId xmlns:a16="http://schemas.microsoft.com/office/drawing/2014/main" id="{8273C347-E6E7-CCA6-07BF-6C89B881B270}"/>
                        </a:ext>
                      </a:extLst>
                    </p:cNvPr>
                    <p:cNvSpPr/>
                    <p:nvPr/>
                  </p:nvSpPr>
                  <p:spPr>
                    <a:xfrm>
                      <a:off x="1074349" y="4350116"/>
                      <a:ext cx="3264408" cy="453214"/>
                    </a:xfrm>
                    <a:prstGeom prst="rect">
                      <a:avLst/>
                    </a:prstGeom>
                    <a:solidFill>
                      <a:schemeClr val="bg1">
                        <a:lumMod val="65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40" name="Straight Connector 39">
                      <a:extLst>
                        <a:ext uri="{FF2B5EF4-FFF2-40B4-BE49-F238E27FC236}">
                          <a16:creationId xmlns:a16="http://schemas.microsoft.com/office/drawing/2014/main" id="{F8A5D591-7E26-7435-9532-7A6CE0D65681}"/>
                        </a:ext>
                      </a:extLst>
                    </p:cNvPr>
                    <p:cNvCxnSpPr>
                      <a:cxnSpLocks/>
                    </p:cNvCxnSpPr>
                    <p:nvPr/>
                  </p:nvCxnSpPr>
                  <p:spPr>
                    <a:xfrm>
                      <a:off x="1078230" y="4652923"/>
                      <a:ext cx="3264408" cy="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37" name="TextBox 36">
                    <a:extLst>
                      <a:ext uri="{FF2B5EF4-FFF2-40B4-BE49-F238E27FC236}">
                        <a16:creationId xmlns:a16="http://schemas.microsoft.com/office/drawing/2014/main" id="{8789FC5A-A292-4A91-C3B8-556FC47F472F}"/>
                      </a:ext>
                    </a:extLst>
                  </p:cNvPr>
                  <p:cNvSpPr txBox="1"/>
                  <p:nvPr/>
                </p:nvSpPr>
                <p:spPr>
                  <a:xfrm>
                    <a:off x="2382989" y="3926794"/>
                    <a:ext cx="870750" cy="644035"/>
                  </a:xfrm>
                  <a:prstGeom prst="rect">
                    <a:avLst/>
                  </a:prstGeom>
                  <a:noFill/>
                </p:spPr>
                <p:txBody>
                  <a:bodyPr wrap="square" rtlCol="0">
                    <a:spAutoFit/>
                  </a:bodyPr>
                  <a:lstStyle/>
                  <a:p>
                    <a:r>
                      <a:rPr lang="en-US" sz="1050" dirty="0"/>
                      <a:t>140 cm</a:t>
                    </a:r>
                  </a:p>
                </p:txBody>
              </p:sp>
              <p:cxnSp>
                <p:nvCxnSpPr>
                  <p:cNvPr id="38" name="Straight Arrow Connector 37">
                    <a:extLst>
                      <a:ext uri="{FF2B5EF4-FFF2-40B4-BE49-F238E27FC236}">
                        <a16:creationId xmlns:a16="http://schemas.microsoft.com/office/drawing/2014/main" id="{A90FE59A-8C0E-6B93-55AA-4D973EA349BC}"/>
                      </a:ext>
                    </a:extLst>
                  </p:cNvPr>
                  <p:cNvCxnSpPr>
                    <a:cxnSpLocks/>
                  </p:cNvCxnSpPr>
                  <p:nvPr/>
                </p:nvCxnSpPr>
                <p:spPr>
                  <a:xfrm>
                    <a:off x="1087049" y="4267317"/>
                    <a:ext cx="3264408"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96" name="Straight Arrow Connector 95">
                <a:extLst>
                  <a:ext uri="{FF2B5EF4-FFF2-40B4-BE49-F238E27FC236}">
                    <a16:creationId xmlns:a16="http://schemas.microsoft.com/office/drawing/2014/main" id="{F4888D94-73B3-753D-6053-3B6C554A597A}"/>
                  </a:ext>
                </a:extLst>
              </p:cNvPr>
              <p:cNvCxnSpPr>
                <a:cxnSpLocks/>
              </p:cNvCxnSpPr>
              <p:nvPr/>
            </p:nvCxnSpPr>
            <p:spPr>
              <a:xfrm>
                <a:off x="8488875" y="2337579"/>
                <a:ext cx="2941556"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3BFA43A2-EDE2-466D-03C1-E35178864845}"/>
                  </a:ext>
                </a:extLst>
              </p:cNvPr>
              <p:cNvSpPr txBox="1"/>
              <p:nvPr/>
            </p:nvSpPr>
            <p:spPr>
              <a:xfrm>
                <a:off x="9355190" y="2028473"/>
                <a:ext cx="1237745" cy="553997"/>
              </a:xfrm>
              <a:prstGeom prst="rect">
                <a:avLst/>
              </a:prstGeom>
              <a:noFill/>
            </p:spPr>
            <p:txBody>
              <a:bodyPr wrap="square" rtlCol="0">
                <a:spAutoFit/>
              </a:bodyPr>
              <a:lstStyle/>
              <a:p>
                <a:r>
                  <a:rPr lang="en-US" sz="1050" dirty="0"/>
                  <a:t>AFOV: 142 cm</a:t>
                </a:r>
              </a:p>
            </p:txBody>
          </p:sp>
        </p:grpSp>
        <p:cxnSp>
          <p:nvCxnSpPr>
            <p:cNvPr id="4" name="Straight Connector 3">
              <a:extLst>
                <a:ext uri="{FF2B5EF4-FFF2-40B4-BE49-F238E27FC236}">
                  <a16:creationId xmlns:a16="http://schemas.microsoft.com/office/drawing/2014/main" id="{2CC735D5-25A5-AD4F-BF06-C305B293D301}"/>
                </a:ext>
              </a:extLst>
            </p:cNvPr>
            <p:cNvCxnSpPr>
              <a:stCxn id="39" idx="0"/>
              <a:endCxn id="39" idx="2"/>
            </p:cNvCxnSpPr>
            <p:nvPr/>
          </p:nvCxnSpPr>
          <p:spPr>
            <a:xfrm>
              <a:off x="10188763" y="2254062"/>
              <a:ext cx="0" cy="38985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092D57-EFC9-8344-BAFB-57F6F7DF71E8}"/>
                </a:ext>
              </a:extLst>
            </p:cNvPr>
            <p:cNvSpPr txBox="1"/>
            <p:nvPr/>
          </p:nvSpPr>
          <p:spPr>
            <a:xfrm>
              <a:off x="9357331" y="2623894"/>
              <a:ext cx="1720984" cy="338555"/>
            </a:xfrm>
            <a:prstGeom prst="rect">
              <a:avLst/>
            </a:prstGeom>
            <a:noFill/>
          </p:spPr>
          <p:txBody>
            <a:bodyPr wrap="none" rtlCol="0">
              <a:spAutoFit/>
            </a:bodyPr>
            <a:lstStyle/>
            <a:p>
              <a:r>
                <a:rPr lang="en-US" sz="1050" dirty="0"/>
                <a:t>(2) 70-cm phantoms</a:t>
              </a:r>
            </a:p>
          </p:txBody>
        </p:sp>
      </p:grpSp>
      <p:sp>
        <p:nvSpPr>
          <p:cNvPr id="53" name="Title 1">
            <a:extLst>
              <a:ext uri="{FF2B5EF4-FFF2-40B4-BE49-F238E27FC236}">
                <a16:creationId xmlns:a16="http://schemas.microsoft.com/office/drawing/2014/main" id="{196D9736-1CC8-3A32-EE6B-8B87ECA53796}"/>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err="1">
                <a:solidFill>
                  <a:prstClr val="black"/>
                </a:solidFill>
              </a:rPr>
              <a:t>PennPET</a:t>
            </a:r>
            <a:r>
              <a:rPr lang="en-US" sz="2700" dirty="0">
                <a:solidFill>
                  <a:prstClr val="black"/>
                </a:solidFill>
              </a:rPr>
              <a:t> Explorer count-rates </a:t>
            </a:r>
          </a:p>
        </p:txBody>
      </p:sp>
      <p:cxnSp>
        <p:nvCxnSpPr>
          <p:cNvPr id="54" name="Straight Connector 53">
            <a:extLst>
              <a:ext uri="{FF2B5EF4-FFF2-40B4-BE49-F238E27FC236}">
                <a16:creationId xmlns:a16="http://schemas.microsoft.com/office/drawing/2014/main" id="{B85F6957-5785-291A-3212-2ED894BD6EAA}"/>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8708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16D1067-41A6-CF91-BDF6-BFD6CB0B58C1}"/>
              </a:ext>
            </a:extLst>
          </p:cNvPr>
          <p:cNvGrpSpPr/>
          <p:nvPr/>
        </p:nvGrpSpPr>
        <p:grpSpPr>
          <a:xfrm>
            <a:off x="0" y="749256"/>
            <a:ext cx="9144000" cy="3510494"/>
            <a:chOff x="0" y="817199"/>
            <a:chExt cx="12192000" cy="4680658"/>
          </a:xfrm>
        </p:grpSpPr>
        <p:grpSp>
          <p:nvGrpSpPr>
            <p:cNvPr id="6" name="Group 5">
              <a:extLst>
                <a:ext uri="{FF2B5EF4-FFF2-40B4-BE49-F238E27FC236}">
                  <a16:creationId xmlns:a16="http://schemas.microsoft.com/office/drawing/2014/main" id="{9C40F6C8-B77F-3885-D100-E55FACA5798A}"/>
                </a:ext>
              </a:extLst>
            </p:cNvPr>
            <p:cNvGrpSpPr/>
            <p:nvPr/>
          </p:nvGrpSpPr>
          <p:grpSpPr>
            <a:xfrm>
              <a:off x="0" y="817199"/>
              <a:ext cx="12192000" cy="4680658"/>
              <a:chOff x="0" y="1088671"/>
              <a:chExt cx="12192000" cy="4680658"/>
            </a:xfrm>
          </p:grpSpPr>
          <p:pic>
            <p:nvPicPr>
              <p:cNvPr id="5" name="Picture 4" descr="Chart, line chart&#10;&#10;Description automatically generated">
                <a:extLst>
                  <a:ext uri="{FF2B5EF4-FFF2-40B4-BE49-F238E27FC236}">
                    <a16:creationId xmlns:a16="http://schemas.microsoft.com/office/drawing/2014/main" id="{A140A21D-8BDA-8624-1315-724668A45FC8}"/>
                  </a:ext>
                </a:extLst>
              </p:cNvPr>
              <p:cNvPicPr>
                <a:picLocks noChangeAspect="1"/>
              </p:cNvPicPr>
              <p:nvPr/>
            </p:nvPicPr>
            <p:blipFill>
              <a:blip r:embed="rId3"/>
              <a:stretch>
                <a:fillRect/>
              </a:stretch>
            </p:blipFill>
            <p:spPr>
              <a:xfrm>
                <a:off x="0" y="1088671"/>
                <a:ext cx="12192000" cy="4680658"/>
              </a:xfrm>
              <a:prstGeom prst="rect">
                <a:avLst/>
              </a:prstGeom>
            </p:spPr>
          </p:pic>
          <p:cxnSp>
            <p:nvCxnSpPr>
              <p:cNvPr id="14" name="Straight Connector 13">
                <a:extLst>
                  <a:ext uri="{FF2B5EF4-FFF2-40B4-BE49-F238E27FC236}">
                    <a16:creationId xmlns:a16="http://schemas.microsoft.com/office/drawing/2014/main" id="{427D57E3-D9EF-BA89-42F1-41B64393FC34}"/>
                  </a:ext>
                </a:extLst>
              </p:cNvPr>
              <p:cNvCxnSpPr>
                <a:cxnSpLocks/>
              </p:cNvCxnSpPr>
              <p:nvPr/>
            </p:nvCxnSpPr>
            <p:spPr>
              <a:xfrm>
                <a:off x="2045379" y="2400559"/>
                <a:ext cx="0" cy="2857386"/>
              </a:xfrm>
              <a:prstGeom prst="line">
                <a:avLst/>
              </a:prstGeom>
              <a:ln w="38100">
                <a:solidFill>
                  <a:srgbClr val="00B050"/>
                </a:solidFill>
                <a:prstDash val="sysDash"/>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2D3824E-3E33-D42E-8E55-1E93FD95E22C}"/>
                  </a:ext>
                </a:extLst>
              </p:cNvPr>
              <p:cNvCxnSpPr>
                <a:cxnSpLocks/>
              </p:cNvCxnSpPr>
              <p:nvPr/>
            </p:nvCxnSpPr>
            <p:spPr>
              <a:xfrm>
                <a:off x="7409150" y="2401618"/>
                <a:ext cx="0" cy="2857386"/>
              </a:xfrm>
              <a:prstGeom prst="line">
                <a:avLst/>
              </a:prstGeom>
              <a:ln w="38100">
                <a:solidFill>
                  <a:srgbClr val="00B050"/>
                </a:solidFill>
                <a:prstDash val="sysDash"/>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B18B7E80-946A-5A88-01A6-F753C987D140}"/>
                  </a:ext>
                </a:extLst>
              </p:cNvPr>
              <p:cNvSpPr txBox="1"/>
              <p:nvPr/>
            </p:nvSpPr>
            <p:spPr>
              <a:xfrm>
                <a:off x="1652285" y="2076178"/>
                <a:ext cx="1049947" cy="400109"/>
              </a:xfrm>
              <a:prstGeom prst="rect">
                <a:avLst/>
              </a:prstGeom>
              <a:noFill/>
            </p:spPr>
            <p:txBody>
              <a:bodyPr wrap="none" rtlCol="0">
                <a:spAutoFit/>
              </a:bodyPr>
              <a:lstStyle/>
              <a:p>
                <a:r>
                  <a:rPr lang="en-US" sz="1350" dirty="0">
                    <a:solidFill>
                      <a:srgbClr val="00B050"/>
                    </a:solidFill>
                  </a:rPr>
                  <a:t>5 </a:t>
                </a:r>
                <a:r>
                  <a:rPr lang="en-US" sz="1350" dirty="0" err="1">
                    <a:solidFill>
                      <a:srgbClr val="00B050"/>
                    </a:solidFill>
                  </a:rPr>
                  <a:t>kBq</a:t>
                </a:r>
                <a:r>
                  <a:rPr lang="en-US" sz="1350" dirty="0">
                    <a:solidFill>
                      <a:srgbClr val="00B050"/>
                    </a:solidFill>
                  </a:rPr>
                  <a:t>/cc</a:t>
                </a:r>
              </a:p>
            </p:txBody>
          </p:sp>
          <p:sp>
            <p:nvSpPr>
              <p:cNvPr id="21" name="TextBox 20">
                <a:extLst>
                  <a:ext uri="{FF2B5EF4-FFF2-40B4-BE49-F238E27FC236}">
                    <a16:creationId xmlns:a16="http://schemas.microsoft.com/office/drawing/2014/main" id="{D69817AA-B953-5FC4-4BD9-05EBA5D5183A}"/>
                  </a:ext>
                </a:extLst>
              </p:cNvPr>
              <p:cNvSpPr txBox="1"/>
              <p:nvPr/>
            </p:nvSpPr>
            <p:spPr>
              <a:xfrm>
                <a:off x="6897635" y="2026590"/>
                <a:ext cx="986809" cy="677108"/>
              </a:xfrm>
              <a:prstGeom prst="rect">
                <a:avLst/>
              </a:prstGeom>
              <a:noFill/>
            </p:spPr>
            <p:txBody>
              <a:bodyPr wrap="square" rtlCol="0">
                <a:spAutoFit/>
              </a:bodyPr>
              <a:lstStyle/>
              <a:p>
                <a:r>
                  <a:rPr lang="en-US" sz="1350" dirty="0">
                    <a:solidFill>
                      <a:srgbClr val="00B050"/>
                    </a:solidFill>
                  </a:rPr>
                  <a:t>5 </a:t>
                </a:r>
                <a:r>
                  <a:rPr lang="en-US" sz="1350" dirty="0" err="1">
                    <a:solidFill>
                      <a:srgbClr val="00B050"/>
                    </a:solidFill>
                  </a:rPr>
                  <a:t>kBq</a:t>
                </a:r>
                <a:r>
                  <a:rPr lang="en-US" sz="1350" dirty="0">
                    <a:solidFill>
                      <a:srgbClr val="00B050"/>
                    </a:solidFill>
                  </a:rPr>
                  <a:t>/cc</a:t>
                </a:r>
              </a:p>
            </p:txBody>
          </p:sp>
          <p:cxnSp>
            <p:nvCxnSpPr>
              <p:cNvPr id="48" name="Straight Arrow Connector 47">
                <a:extLst>
                  <a:ext uri="{FF2B5EF4-FFF2-40B4-BE49-F238E27FC236}">
                    <a16:creationId xmlns:a16="http://schemas.microsoft.com/office/drawing/2014/main" id="{7E3AE2D8-1AEB-129B-F356-9A5846A7B457}"/>
                  </a:ext>
                </a:extLst>
              </p:cNvPr>
              <p:cNvCxnSpPr>
                <a:cxnSpLocks/>
              </p:cNvCxnSpPr>
              <p:nvPr/>
            </p:nvCxnSpPr>
            <p:spPr>
              <a:xfrm flipV="1">
                <a:off x="9073648" y="1651819"/>
                <a:ext cx="146396" cy="2704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2AEB772-0FCC-5FCF-874C-D9354F786C36}"/>
                  </a:ext>
                </a:extLst>
              </p:cNvPr>
              <p:cNvSpPr txBox="1"/>
              <p:nvPr/>
            </p:nvSpPr>
            <p:spPr>
              <a:xfrm>
                <a:off x="8458763" y="1922288"/>
                <a:ext cx="1034900" cy="553997"/>
              </a:xfrm>
              <a:prstGeom prst="rect">
                <a:avLst/>
              </a:prstGeom>
              <a:noFill/>
            </p:spPr>
            <p:txBody>
              <a:bodyPr wrap="none" rtlCol="0">
                <a:spAutoFit/>
              </a:bodyPr>
              <a:lstStyle/>
              <a:p>
                <a:r>
                  <a:rPr lang="en-US" sz="1050" dirty="0">
                    <a:solidFill>
                      <a:srgbClr val="00B050"/>
                    </a:solidFill>
                  </a:rPr>
                  <a:t>NECR peak</a:t>
                </a:r>
              </a:p>
              <a:p>
                <a:r>
                  <a:rPr lang="en-US" sz="1050" dirty="0">
                    <a:solidFill>
                      <a:srgbClr val="00B050"/>
                    </a:solidFill>
                  </a:rPr>
                  <a:t>25 </a:t>
                </a:r>
                <a:r>
                  <a:rPr lang="en-US" sz="1050" dirty="0" err="1">
                    <a:solidFill>
                      <a:srgbClr val="00B050"/>
                    </a:solidFill>
                  </a:rPr>
                  <a:t>kBq</a:t>
                </a:r>
                <a:r>
                  <a:rPr lang="en-US" sz="1050" dirty="0">
                    <a:solidFill>
                      <a:srgbClr val="00B050"/>
                    </a:solidFill>
                  </a:rPr>
                  <a:t>/cc</a:t>
                </a:r>
              </a:p>
            </p:txBody>
          </p:sp>
          <p:cxnSp>
            <p:nvCxnSpPr>
              <p:cNvPr id="50" name="Straight Arrow Connector 49">
                <a:extLst>
                  <a:ext uri="{FF2B5EF4-FFF2-40B4-BE49-F238E27FC236}">
                    <a16:creationId xmlns:a16="http://schemas.microsoft.com/office/drawing/2014/main" id="{58A9D2AB-5840-19CF-BD5E-A93AE24A4914}"/>
                  </a:ext>
                </a:extLst>
              </p:cNvPr>
              <p:cNvCxnSpPr>
                <a:cxnSpLocks/>
              </p:cNvCxnSpPr>
              <p:nvPr/>
            </p:nvCxnSpPr>
            <p:spPr>
              <a:xfrm>
                <a:off x="9002208" y="2706662"/>
                <a:ext cx="217836" cy="41999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6F9F66-842A-AD5F-A247-B19C3D2A0517}"/>
                  </a:ext>
                </a:extLst>
              </p:cNvPr>
              <p:cNvCxnSpPr>
                <a:cxnSpLocks/>
              </p:cNvCxnSpPr>
              <p:nvPr/>
            </p:nvCxnSpPr>
            <p:spPr>
              <a:xfrm>
                <a:off x="3864347" y="1851719"/>
                <a:ext cx="0" cy="2558616"/>
              </a:xfrm>
              <a:prstGeom prst="line">
                <a:avLst/>
              </a:prstGeom>
              <a:ln w="38100">
                <a:solidFill>
                  <a:srgbClr val="00B050"/>
                </a:solidFill>
                <a:prstDash val="sysDash"/>
              </a:ln>
            </p:spPr>
            <p:style>
              <a:lnRef idx="1">
                <a:schemeClr val="accent2"/>
              </a:lnRef>
              <a:fillRef idx="0">
                <a:schemeClr val="accent2"/>
              </a:fillRef>
              <a:effectRef idx="0">
                <a:schemeClr val="accent2"/>
              </a:effectRef>
              <a:fontRef idx="minor">
                <a:schemeClr val="tx1"/>
              </a:fontRef>
            </p:style>
          </p:cxnSp>
          <p:sp>
            <p:nvSpPr>
              <p:cNvPr id="53" name="TextBox 52">
                <a:extLst>
                  <a:ext uri="{FF2B5EF4-FFF2-40B4-BE49-F238E27FC236}">
                    <a16:creationId xmlns:a16="http://schemas.microsoft.com/office/drawing/2014/main" id="{01DCA597-7EC6-2244-D375-2775D834E244}"/>
                  </a:ext>
                </a:extLst>
              </p:cNvPr>
              <p:cNvSpPr txBox="1"/>
              <p:nvPr/>
            </p:nvSpPr>
            <p:spPr>
              <a:xfrm>
                <a:off x="3149913" y="1492782"/>
                <a:ext cx="1167499" cy="400109"/>
              </a:xfrm>
              <a:prstGeom prst="rect">
                <a:avLst/>
              </a:prstGeom>
              <a:noFill/>
            </p:spPr>
            <p:txBody>
              <a:bodyPr wrap="none" rtlCol="0">
                <a:spAutoFit/>
              </a:bodyPr>
              <a:lstStyle/>
              <a:p>
                <a:r>
                  <a:rPr lang="en-US" sz="1350" dirty="0">
                    <a:solidFill>
                      <a:srgbClr val="00B050"/>
                    </a:solidFill>
                  </a:rPr>
                  <a:t>25 </a:t>
                </a:r>
                <a:r>
                  <a:rPr lang="en-US" sz="1350" dirty="0" err="1">
                    <a:solidFill>
                      <a:srgbClr val="00B050"/>
                    </a:solidFill>
                  </a:rPr>
                  <a:t>kBq</a:t>
                </a:r>
                <a:r>
                  <a:rPr lang="en-US" sz="1350" dirty="0">
                    <a:solidFill>
                      <a:srgbClr val="00B050"/>
                    </a:solidFill>
                  </a:rPr>
                  <a:t>/cc</a:t>
                </a:r>
              </a:p>
            </p:txBody>
          </p:sp>
        </p:grpSp>
        <p:sp>
          <p:nvSpPr>
            <p:cNvPr id="9" name="TextBox 8">
              <a:extLst>
                <a:ext uri="{FF2B5EF4-FFF2-40B4-BE49-F238E27FC236}">
                  <a16:creationId xmlns:a16="http://schemas.microsoft.com/office/drawing/2014/main" id="{BD78B4D1-6EC3-27D7-22F5-507807E09CFA}"/>
                </a:ext>
              </a:extLst>
            </p:cNvPr>
            <p:cNvSpPr txBox="1"/>
            <p:nvPr/>
          </p:nvSpPr>
          <p:spPr>
            <a:xfrm>
              <a:off x="4389609" y="1213746"/>
              <a:ext cx="995315" cy="400109"/>
            </a:xfrm>
            <a:prstGeom prst="rect">
              <a:avLst/>
            </a:prstGeom>
            <a:noFill/>
          </p:spPr>
          <p:txBody>
            <a:bodyPr wrap="none" rtlCol="0">
              <a:spAutoFit/>
            </a:bodyPr>
            <a:lstStyle/>
            <a:p>
              <a:r>
                <a:rPr lang="en-US" sz="1350" dirty="0">
                  <a:solidFill>
                    <a:srgbClr val="C00000"/>
                  </a:solidFill>
                </a:rPr>
                <a:t>No gaps</a:t>
              </a:r>
            </a:p>
          </p:txBody>
        </p:sp>
        <p:sp>
          <p:nvSpPr>
            <p:cNvPr id="23" name="TextBox 22">
              <a:extLst>
                <a:ext uri="{FF2B5EF4-FFF2-40B4-BE49-F238E27FC236}">
                  <a16:creationId xmlns:a16="http://schemas.microsoft.com/office/drawing/2014/main" id="{5DDABEBE-9373-BA85-6E33-2E7AB5CCCEEB}"/>
                </a:ext>
              </a:extLst>
            </p:cNvPr>
            <p:cNvSpPr txBox="1"/>
            <p:nvPr/>
          </p:nvSpPr>
          <p:spPr>
            <a:xfrm>
              <a:off x="4221116" y="2199269"/>
              <a:ext cx="1369349" cy="400109"/>
            </a:xfrm>
            <a:prstGeom prst="rect">
              <a:avLst/>
            </a:prstGeom>
            <a:noFill/>
          </p:spPr>
          <p:txBody>
            <a:bodyPr wrap="none" rtlCol="0">
              <a:spAutoFit/>
            </a:bodyPr>
            <a:lstStyle/>
            <a:p>
              <a:r>
                <a:rPr lang="en-US" sz="1350" dirty="0">
                  <a:solidFill>
                    <a:schemeClr val="tx1">
                      <a:lumMod val="95000"/>
                      <a:lumOff val="5000"/>
                    </a:schemeClr>
                  </a:solidFill>
                </a:rPr>
                <a:t>7.6-cm gaps</a:t>
              </a:r>
            </a:p>
          </p:txBody>
        </p:sp>
        <p:sp>
          <p:nvSpPr>
            <p:cNvPr id="24" name="TextBox 23">
              <a:extLst>
                <a:ext uri="{FF2B5EF4-FFF2-40B4-BE49-F238E27FC236}">
                  <a16:creationId xmlns:a16="http://schemas.microsoft.com/office/drawing/2014/main" id="{14C505EA-2DE3-0910-9323-BC59BD286ED4}"/>
                </a:ext>
              </a:extLst>
            </p:cNvPr>
            <p:cNvSpPr txBox="1"/>
            <p:nvPr/>
          </p:nvSpPr>
          <p:spPr>
            <a:xfrm>
              <a:off x="9817409" y="1140975"/>
              <a:ext cx="995315" cy="400109"/>
            </a:xfrm>
            <a:prstGeom prst="rect">
              <a:avLst/>
            </a:prstGeom>
            <a:noFill/>
          </p:spPr>
          <p:txBody>
            <a:bodyPr wrap="none" rtlCol="0">
              <a:spAutoFit/>
            </a:bodyPr>
            <a:lstStyle/>
            <a:p>
              <a:r>
                <a:rPr lang="en-US" sz="1350" dirty="0">
                  <a:solidFill>
                    <a:srgbClr val="C00000"/>
                  </a:solidFill>
                </a:rPr>
                <a:t>No gaps</a:t>
              </a:r>
            </a:p>
          </p:txBody>
        </p:sp>
        <p:sp>
          <p:nvSpPr>
            <p:cNvPr id="25" name="TextBox 24">
              <a:extLst>
                <a:ext uri="{FF2B5EF4-FFF2-40B4-BE49-F238E27FC236}">
                  <a16:creationId xmlns:a16="http://schemas.microsoft.com/office/drawing/2014/main" id="{80690ED1-A2C9-6D4B-1BA3-6B5CF8EA63B7}"/>
                </a:ext>
              </a:extLst>
            </p:cNvPr>
            <p:cNvSpPr txBox="1"/>
            <p:nvPr/>
          </p:nvSpPr>
          <p:spPr>
            <a:xfrm>
              <a:off x="9817409" y="3044409"/>
              <a:ext cx="1369349" cy="400109"/>
            </a:xfrm>
            <a:prstGeom prst="rect">
              <a:avLst/>
            </a:prstGeom>
            <a:noFill/>
          </p:spPr>
          <p:txBody>
            <a:bodyPr wrap="none" rtlCol="0">
              <a:spAutoFit/>
            </a:bodyPr>
            <a:lstStyle/>
            <a:p>
              <a:r>
                <a:rPr lang="en-US" sz="1350" dirty="0">
                  <a:solidFill>
                    <a:schemeClr val="tx1">
                      <a:lumMod val="95000"/>
                      <a:lumOff val="5000"/>
                    </a:schemeClr>
                  </a:solidFill>
                </a:rPr>
                <a:t>7.6-cm gaps</a:t>
              </a:r>
            </a:p>
          </p:txBody>
        </p:sp>
      </p:grpSp>
      <p:sp>
        <p:nvSpPr>
          <p:cNvPr id="22" name="TextBox 21">
            <a:extLst>
              <a:ext uri="{FF2B5EF4-FFF2-40B4-BE49-F238E27FC236}">
                <a16:creationId xmlns:a16="http://schemas.microsoft.com/office/drawing/2014/main" id="{3B1D233F-8516-0534-F51E-478308513D89}"/>
              </a:ext>
            </a:extLst>
          </p:cNvPr>
          <p:cNvSpPr txBox="1"/>
          <p:nvPr/>
        </p:nvSpPr>
        <p:spPr>
          <a:xfrm>
            <a:off x="360947" y="4312848"/>
            <a:ext cx="8205537"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t>Compared to 6-ring with axial gaps, the trues gain is </a:t>
            </a:r>
            <a:r>
              <a:rPr lang="en-US" sz="1350" b="1" dirty="0"/>
              <a:t>~1.8x</a:t>
            </a:r>
            <a:r>
              <a:rPr lang="en-US" sz="1350" dirty="0"/>
              <a:t> and NEC gain is </a:t>
            </a:r>
            <a:r>
              <a:rPr lang="en-US" sz="1350" b="1" dirty="0"/>
              <a:t>~1.8x</a:t>
            </a:r>
            <a:r>
              <a:rPr lang="en-US" sz="1350" dirty="0"/>
              <a:t>, both at </a:t>
            </a:r>
            <a:r>
              <a:rPr lang="en-US" sz="1350" i="1" dirty="0"/>
              <a:t>5 </a:t>
            </a:r>
            <a:r>
              <a:rPr lang="en-US" sz="1350" i="1" dirty="0" err="1"/>
              <a:t>kBq</a:t>
            </a:r>
            <a:r>
              <a:rPr lang="en-US" sz="1350" i="1" dirty="0"/>
              <a:t>/cc </a:t>
            </a:r>
            <a:r>
              <a:rPr lang="en-US" sz="1350" dirty="0"/>
              <a:t>and at </a:t>
            </a:r>
            <a:r>
              <a:rPr lang="en-US" sz="1350" i="1" dirty="0"/>
              <a:t>~25 </a:t>
            </a:r>
            <a:r>
              <a:rPr lang="en-US" sz="1350" i="1" dirty="0" err="1"/>
              <a:t>kBq</a:t>
            </a:r>
            <a:r>
              <a:rPr lang="en-US" sz="1350" i="1" dirty="0"/>
              <a:t>/cc </a:t>
            </a:r>
            <a:r>
              <a:rPr lang="en-US" sz="1350" dirty="0"/>
              <a:t>(where NECR peaks for both phantoms) – agree with </a:t>
            </a:r>
            <a:r>
              <a:rPr lang="en-US" sz="1350" b="1" dirty="0"/>
              <a:t>1.8x</a:t>
            </a:r>
            <a:r>
              <a:rPr lang="en-US" sz="1350" dirty="0"/>
              <a:t> gain in sensitivity</a:t>
            </a:r>
          </a:p>
          <a:p>
            <a:pPr marL="214313" indent="-214313">
              <a:buFont typeface="Arial" panose="020B0604020202020204" pitchFamily="34" charset="0"/>
              <a:buChar char="•"/>
            </a:pPr>
            <a:r>
              <a:rPr lang="en-US" sz="1350" dirty="0"/>
              <a:t>NECR trends similarly for both configurations due to small deadtime from detectors</a:t>
            </a:r>
          </a:p>
        </p:txBody>
      </p:sp>
      <p:sp>
        <p:nvSpPr>
          <p:cNvPr id="26" name="Title 1">
            <a:extLst>
              <a:ext uri="{FF2B5EF4-FFF2-40B4-BE49-F238E27FC236}">
                <a16:creationId xmlns:a16="http://schemas.microsoft.com/office/drawing/2014/main" id="{61EA3C55-E7C1-6432-BD05-58E01E41CFB7}"/>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Impact of gaps on count-rates</a:t>
            </a:r>
          </a:p>
        </p:txBody>
      </p:sp>
      <p:cxnSp>
        <p:nvCxnSpPr>
          <p:cNvPr id="27" name="Straight Connector 26">
            <a:extLst>
              <a:ext uri="{FF2B5EF4-FFF2-40B4-BE49-F238E27FC236}">
                <a16:creationId xmlns:a16="http://schemas.microsoft.com/office/drawing/2014/main" id="{22E13504-23FB-63AD-1CFF-D172E3501AE8}"/>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957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116" y="49592"/>
            <a:ext cx="8219590" cy="662410"/>
          </a:xfrm>
          <a:prstGeom prst="rect">
            <a:avLst/>
          </a:prstGeom>
        </p:spPr>
        <p:txBody>
          <a:bodyPr vert="horz" lIns="68541" tIns="34289" rIns="68541" bIns="34289" rtlCol="0" anchor="b">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err="1">
                <a:solidFill>
                  <a:prstClr val="black"/>
                </a:solidFill>
              </a:rPr>
              <a:t>PennPET</a:t>
            </a:r>
            <a:r>
              <a:rPr lang="en-US" sz="2700" dirty="0">
                <a:solidFill>
                  <a:prstClr val="black"/>
                </a:solidFill>
              </a:rPr>
              <a:t> Explorer design </a:t>
            </a:r>
          </a:p>
          <a:p>
            <a:r>
              <a:rPr lang="en-US" sz="1800" dirty="0">
                <a:solidFill>
                  <a:prstClr val="black"/>
                </a:solidFill>
              </a:rPr>
              <a:t>(modular and programmable)</a:t>
            </a:r>
            <a:endParaRPr lang="en-US" sz="2700" dirty="0">
              <a:solidFill>
                <a:prstClr val="black"/>
              </a:solidFill>
            </a:endParaRP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C318E549-C72A-5476-685B-540C87E89CBA}"/>
              </a:ext>
            </a:extLst>
          </p:cNvPr>
          <p:cNvGrpSpPr/>
          <p:nvPr/>
        </p:nvGrpSpPr>
        <p:grpSpPr>
          <a:xfrm>
            <a:off x="-93623" y="741780"/>
            <a:ext cx="2219203" cy="2389794"/>
            <a:chOff x="-93623" y="741780"/>
            <a:chExt cx="2219203" cy="2389794"/>
          </a:xfrm>
        </p:grpSpPr>
        <p:pic>
          <p:nvPicPr>
            <p:cNvPr id="17" name="Picture 16" descr="IMG_2236.JPG">
              <a:extLst>
                <a:ext uri="{FF2B5EF4-FFF2-40B4-BE49-F238E27FC236}">
                  <a16:creationId xmlns:a16="http://schemas.microsoft.com/office/drawing/2014/main" id="{E41EE82C-A312-AA87-D011-8EC976F7BE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071" y="1046997"/>
              <a:ext cx="1483778" cy="1183155"/>
            </a:xfrm>
            <a:prstGeom prst="rect">
              <a:avLst/>
            </a:prstGeom>
          </p:spPr>
        </p:pic>
        <p:sp>
          <p:nvSpPr>
            <p:cNvPr id="19" name="TextBox 3">
              <a:extLst>
                <a:ext uri="{FF2B5EF4-FFF2-40B4-BE49-F238E27FC236}">
                  <a16:creationId xmlns:a16="http://schemas.microsoft.com/office/drawing/2014/main" id="{32A4E9CB-B122-DCF4-BC4F-D332A0F3299B}"/>
                </a:ext>
              </a:extLst>
            </p:cNvPr>
            <p:cNvSpPr txBox="1"/>
            <p:nvPr/>
          </p:nvSpPr>
          <p:spPr>
            <a:xfrm>
              <a:off x="28332" y="2177467"/>
              <a:ext cx="2097248" cy="95410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3.86 x 3.86 x 19 mm</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LYSO</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PDPC digital SiPM</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64-channel array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1-to-1 coupling</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6">
              <a:extLst>
                <a:ext uri="{FF2B5EF4-FFF2-40B4-BE49-F238E27FC236}">
                  <a16:creationId xmlns:a16="http://schemas.microsoft.com/office/drawing/2014/main" id="{7F99FD56-CB48-CFCB-CE81-A5733DEC30E9}"/>
                </a:ext>
              </a:extLst>
            </p:cNvPr>
            <p:cNvSpPr txBox="1"/>
            <p:nvPr/>
          </p:nvSpPr>
          <p:spPr>
            <a:xfrm>
              <a:off x="-93623" y="741780"/>
              <a:ext cx="17005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Detector Tile</a:t>
              </a:r>
            </a:p>
          </p:txBody>
        </p:sp>
      </p:grpSp>
      <p:grpSp>
        <p:nvGrpSpPr>
          <p:cNvPr id="5" name="Group 4">
            <a:extLst>
              <a:ext uri="{FF2B5EF4-FFF2-40B4-BE49-F238E27FC236}">
                <a16:creationId xmlns:a16="http://schemas.microsoft.com/office/drawing/2014/main" id="{41CB2D58-529F-1DF4-ED7A-7C0A4C007071}"/>
              </a:ext>
            </a:extLst>
          </p:cNvPr>
          <p:cNvGrpSpPr/>
          <p:nvPr/>
        </p:nvGrpSpPr>
        <p:grpSpPr>
          <a:xfrm>
            <a:off x="2056806" y="745324"/>
            <a:ext cx="2210400" cy="2224468"/>
            <a:chOff x="2056806" y="745324"/>
            <a:chExt cx="2210400" cy="2224468"/>
          </a:xfrm>
        </p:grpSpPr>
        <p:pic>
          <p:nvPicPr>
            <p:cNvPr id="18" name="Picture 17" descr="AlphaModule_large.JPG">
              <a:extLst>
                <a:ext uri="{FF2B5EF4-FFF2-40B4-BE49-F238E27FC236}">
                  <a16:creationId xmlns:a16="http://schemas.microsoft.com/office/drawing/2014/main" id="{086B1FD7-85FB-5CE8-3FA4-E5071873B8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476518" y="1285822"/>
              <a:ext cx="1629149" cy="1738791"/>
            </a:xfrm>
            <a:prstGeom prst="rect">
              <a:avLst/>
            </a:prstGeom>
          </p:spPr>
        </p:pic>
        <p:sp>
          <p:nvSpPr>
            <p:cNvPr id="21" name="TextBox 6">
              <a:extLst>
                <a:ext uri="{FF2B5EF4-FFF2-40B4-BE49-F238E27FC236}">
                  <a16:creationId xmlns:a16="http://schemas.microsoft.com/office/drawing/2014/main" id="{40D8F360-E01C-630F-52EF-32136D407D5F}"/>
                </a:ext>
              </a:extLst>
            </p:cNvPr>
            <p:cNvSpPr txBox="1"/>
            <p:nvPr/>
          </p:nvSpPr>
          <p:spPr>
            <a:xfrm>
              <a:off x="2056806" y="745324"/>
              <a:ext cx="221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Detector Module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(4x7 tile array)</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2" name="Picture 31" descr="DAQ shematic.png">
            <a:extLst>
              <a:ext uri="{FF2B5EF4-FFF2-40B4-BE49-F238E27FC236}">
                <a16:creationId xmlns:a16="http://schemas.microsoft.com/office/drawing/2014/main" id="{4946C73F-F0F8-39CF-103F-FC5D513779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084" y="3201406"/>
            <a:ext cx="3840480" cy="1770398"/>
          </a:xfrm>
          <a:prstGeom prst="rect">
            <a:avLst/>
          </a:prstGeom>
        </p:spPr>
      </p:pic>
      <p:grpSp>
        <p:nvGrpSpPr>
          <p:cNvPr id="26" name="Group 25">
            <a:extLst>
              <a:ext uri="{FF2B5EF4-FFF2-40B4-BE49-F238E27FC236}">
                <a16:creationId xmlns:a16="http://schemas.microsoft.com/office/drawing/2014/main" id="{A00C7FB2-3E52-FFE2-A151-1F47AFCDC014}"/>
              </a:ext>
            </a:extLst>
          </p:cNvPr>
          <p:cNvGrpSpPr/>
          <p:nvPr/>
        </p:nvGrpSpPr>
        <p:grpSpPr>
          <a:xfrm>
            <a:off x="5588683" y="176464"/>
            <a:ext cx="3373923" cy="2780226"/>
            <a:chOff x="8673482" y="2703094"/>
            <a:chExt cx="3373923" cy="2780226"/>
          </a:xfrm>
        </p:grpSpPr>
        <p:grpSp>
          <p:nvGrpSpPr>
            <p:cNvPr id="27" name="Group 26">
              <a:extLst>
                <a:ext uri="{FF2B5EF4-FFF2-40B4-BE49-F238E27FC236}">
                  <a16:creationId xmlns:a16="http://schemas.microsoft.com/office/drawing/2014/main" id="{7CC8F71A-1877-436B-03BA-BB442D2962EC}"/>
                </a:ext>
              </a:extLst>
            </p:cNvPr>
            <p:cNvGrpSpPr/>
            <p:nvPr/>
          </p:nvGrpSpPr>
          <p:grpSpPr>
            <a:xfrm>
              <a:off x="8673482" y="2703094"/>
              <a:ext cx="3373923" cy="2780226"/>
              <a:chOff x="8709792" y="3541077"/>
              <a:chExt cx="3373923" cy="2780226"/>
            </a:xfrm>
          </p:grpSpPr>
          <p:pic>
            <p:nvPicPr>
              <p:cNvPr id="30" name="Picture 29">
                <a:extLst>
                  <a:ext uri="{FF2B5EF4-FFF2-40B4-BE49-F238E27FC236}">
                    <a16:creationId xmlns:a16="http://schemas.microsoft.com/office/drawing/2014/main" id="{450DE36B-3FB2-10B8-FF83-81124D5F87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09792" y="3998728"/>
                <a:ext cx="3258538" cy="2322575"/>
              </a:xfrm>
              <a:prstGeom prst="rect">
                <a:avLst/>
              </a:prstGeom>
            </p:spPr>
          </p:pic>
          <p:sp>
            <p:nvSpPr>
              <p:cNvPr id="31" name="TextBox 6">
                <a:extLst>
                  <a:ext uri="{FF2B5EF4-FFF2-40B4-BE49-F238E27FC236}">
                    <a16:creationId xmlns:a16="http://schemas.microsoft.com/office/drawing/2014/main" id="{86385C08-5B28-D314-8CC2-61C619DCDC25}"/>
                  </a:ext>
                </a:extLst>
              </p:cNvPr>
              <p:cNvSpPr txBox="1"/>
              <p:nvPr/>
            </p:nvSpPr>
            <p:spPr>
              <a:xfrm>
                <a:off x="10383203" y="3541077"/>
                <a:ext cx="17005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Full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(6 rings)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8" name="Straight Arrow Connector 27">
              <a:extLst>
                <a:ext uri="{FF2B5EF4-FFF2-40B4-BE49-F238E27FC236}">
                  <a16:creationId xmlns:a16="http://schemas.microsoft.com/office/drawing/2014/main" id="{48931E65-FC72-A493-1F74-8FF95E68517E}"/>
                </a:ext>
              </a:extLst>
            </p:cNvPr>
            <p:cNvCxnSpPr>
              <a:cxnSpLocks/>
            </p:cNvCxnSpPr>
            <p:nvPr/>
          </p:nvCxnSpPr>
          <p:spPr>
            <a:xfrm>
              <a:off x="9761079" y="3170559"/>
              <a:ext cx="431581" cy="0"/>
            </a:xfrm>
            <a:prstGeom prst="straightConnector1">
              <a:avLst/>
            </a:prstGeom>
            <a:ln w="25400">
              <a:solidFill>
                <a:schemeClr val="accent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CE8AAAED-888D-5D4F-034F-DF453EE7473F}"/>
                </a:ext>
              </a:extLst>
            </p:cNvPr>
            <p:cNvSpPr txBox="1"/>
            <p:nvPr/>
          </p:nvSpPr>
          <p:spPr>
            <a:xfrm>
              <a:off x="9655369" y="2891167"/>
              <a:ext cx="768159" cy="307777"/>
            </a:xfrm>
            <a:prstGeom prst="rect">
              <a:avLst/>
            </a:prstGeom>
            <a:noFill/>
          </p:spPr>
          <p:txBody>
            <a:bodyPr wrap="none" rtlCol="0">
              <a:spAutoFit/>
            </a:bodyPr>
            <a:lstStyle/>
            <a:p>
              <a:r>
                <a:rPr lang="en-US" sz="1400" b="1" dirty="0">
                  <a:solidFill>
                    <a:srgbClr val="0070C0"/>
                  </a:solidFill>
                </a:rPr>
                <a:t>23.9 cm</a:t>
              </a:r>
            </a:p>
          </p:txBody>
        </p:sp>
      </p:grpSp>
      <p:grpSp>
        <p:nvGrpSpPr>
          <p:cNvPr id="23" name="Group 22">
            <a:extLst>
              <a:ext uri="{FF2B5EF4-FFF2-40B4-BE49-F238E27FC236}">
                <a16:creationId xmlns:a16="http://schemas.microsoft.com/office/drawing/2014/main" id="{7C02D4ED-838A-0E3C-08B1-2029E6EEFF93}"/>
              </a:ext>
            </a:extLst>
          </p:cNvPr>
          <p:cNvGrpSpPr/>
          <p:nvPr/>
        </p:nvGrpSpPr>
        <p:grpSpPr>
          <a:xfrm>
            <a:off x="4458811" y="368968"/>
            <a:ext cx="1741976" cy="2731700"/>
            <a:chOff x="5330160" y="1231824"/>
            <a:chExt cx="1741976" cy="2731700"/>
          </a:xfrm>
        </p:grpSpPr>
        <p:pic>
          <p:nvPicPr>
            <p:cNvPr id="24" name="Picture 23">
              <a:extLst>
                <a:ext uri="{FF2B5EF4-FFF2-40B4-BE49-F238E27FC236}">
                  <a16:creationId xmlns:a16="http://schemas.microsoft.com/office/drawing/2014/main" id="{9E6CF15D-5CC0-7689-D562-D10BEC37EFC1}"/>
                </a:ext>
              </a:extLst>
            </p:cNvPr>
            <p:cNvPicPr>
              <a:picLocks noChangeAspect="1"/>
            </p:cNvPicPr>
            <p:nvPr/>
          </p:nvPicPr>
          <p:blipFill>
            <a:blip r:embed="rId7"/>
            <a:stretch>
              <a:fillRect/>
            </a:stretch>
          </p:blipFill>
          <p:spPr>
            <a:xfrm>
              <a:off x="5330160" y="1231824"/>
              <a:ext cx="1646409" cy="2360337"/>
            </a:xfrm>
            <a:prstGeom prst="rect">
              <a:avLst/>
            </a:prstGeom>
          </p:spPr>
        </p:pic>
        <p:sp>
          <p:nvSpPr>
            <p:cNvPr id="25" name="TextBox 6">
              <a:extLst>
                <a:ext uri="{FF2B5EF4-FFF2-40B4-BE49-F238E27FC236}">
                  <a16:creationId xmlns:a16="http://schemas.microsoft.com/office/drawing/2014/main" id="{38B92F25-3D93-B346-AA5D-9BE3451F48B1}"/>
                </a:ext>
              </a:extLst>
            </p:cNvPr>
            <p:cNvSpPr txBox="1"/>
            <p:nvPr/>
          </p:nvSpPr>
          <p:spPr>
            <a:xfrm>
              <a:off x="5371624" y="3378749"/>
              <a:ext cx="17005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Detector 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(18 modules)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B6D85C-2589-1AC1-0573-7FBF7D435E2A}"/>
              </a:ext>
            </a:extLst>
          </p:cNvPr>
          <p:cNvGrpSpPr/>
          <p:nvPr/>
        </p:nvGrpSpPr>
        <p:grpSpPr>
          <a:xfrm>
            <a:off x="3944753" y="3196623"/>
            <a:ext cx="5120640" cy="1808827"/>
            <a:chOff x="3944753" y="3196623"/>
            <a:chExt cx="5120640" cy="1808827"/>
          </a:xfrm>
        </p:grpSpPr>
        <p:pic>
          <p:nvPicPr>
            <p:cNvPr id="33" name="Picture 32">
              <a:extLst>
                <a:ext uri="{FF2B5EF4-FFF2-40B4-BE49-F238E27FC236}">
                  <a16:creationId xmlns:a16="http://schemas.microsoft.com/office/drawing/2014/main" id="{4DF50838-306E-13B6-E192-B8C2669AB77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3944753" y="3196623"/>
              <a:ext cx="5120640" cy="1545236"/>
            </a:xfrm>
            <a:prstGeom prst="rect">
              <a:avLst/>
            </a:prstGeom>
            <a:noFill/>
            <a:ln>
              <a:noFill/>
            </a:ln>
          </p:spPr>
        </p:pic>
        <p:sp>
          <p:nvSpPr>
            <p:cNvPr id="34" name="TextBox 33">
              <a:extLst>
                <a:ext uri="{FF2B5EF4-FFF2-40B4-BE49-F238E27FC236}">
                  <a16:creationId xmlns:a16="http://schemas.microsoft.com/office/drawing/2014/main" id="{9A29E109-17AD-DD8C-FD26-75212EC8DF04}"/>
                </a:ext>
              </a:extLst>
            </p:cNvPr>
            <p:cNvSpPr txBox="1"/>
            <p:nvPr/>
          </p:nvSpPr>
          <p:spPr>
            <a:xfrm>
              <a:off x="4755750" y="4666896"/>
              <a:ext cx="1233030" cy="338554"/>
            </a:xfrm>
            <a:prstGeom prst="rect">
              <a:avLst/>
            </a:prstGeom>
            <a:noFill/>
          </p:spPr>
          <p:txBody>
            <a:bodyPr wrap="none" rtlCol="0">
              <a:spAutoFit/>
            </a:bodyPr>
            <a:lstStyle/>
            <a:p>
              <a:r>
                <a:rPr lang="en-US" sz="1600" b="1" dirty="0">
                  <a:solidFill>
                    <a:prstClr val="black"/>
                  </a:solidFill>
                  <a:latin typeface="Calibri" panose="020F0502020204030204"/>
                </a:rPr>
                <a:t>PET (6 rings)</a:t>
              </a:r>
            </a:p>
          </p:txBody>
        </p:sp>
        <p:sp>
          <p:nvSpPr>
            <p:cNvPr id="35" name="TextBox 34">
              <a:extLst>
                <a:ext uri="{FF2B5EF4-FFF2-40B4-BE49-F238E27FC236}">
                  <a16:creationId xmlns:a16="http://schemas.microsoft.com/office/drawing/2014/main" id="{6639719C-2547-0860-42AA-3E1D9AA9571C}"/>
                </a:ext>
              </a:extLst>
            </p:cNvPr>
            <p:cNvSpPr txBox="1"/>
            <p:nvPr/>
          </p:nvSpPr>
          <p:spPr>
            <a:xfrm>
              <a:off x="7080891" y="4666327"/>
              <a:ext cx="1565878" cy="338554"/>
            </a:xfrm>
            <a:prstGeom prst="rect">
              <a:avLst/>
            </a:prstGeom>
            <a:noFill/>
          </p:spPr>
          <p:txBody>
            <a:bodyPr wrap="none" rtlCol="0">
              <a:spAutoFit/>
            </a:bodyPr>
            <a:lstStyle/>
            <a:p>
              <a:r>
                <a:rPr lang="en-US" sz="1600" b="1" dirty="0">
                  <a:solidFill>
                    <a:prstClr val="black"/>
                  </a:solidFill>
                  <a:latin typeface="Calibri" panose="020F0502020204030204"/>
                </a:rPr>
                <a:t>In-line CT + bed)</a:t>
              </a:r>
            </a:p>
          </p:txBody>
        </p:sp>
      </p:grpSp>
    </p:spTree>
    <p:extLst>
      <p:ext uri="{BB962C8B-B14F-4D97-AF65-F5344CB8AC3E}">
        <p14:creationId xmlns:p14="http://schemas.microsoft.com/office/powerpoint/2010/main" val="35735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Sensitivity vs cost comparison</a:t>
            </a: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5" name="Table 2">
            <a:extLst>
              <a:ext uri="{FF2B5EF4-FFF2-40B4-BE49-F238E27FC236}">
                <a16:creationId xmlns:a16="http://schemas.microsoft.com/office/drawing/2014/main" id="{633D68B8-D35C-87FC-B4B7-2E28C070A1C0}"/>
              </a:ext>
            </a:extLst>
          </p:cNvPr>
          <p:cNvGraphicFramePr>
            <a:graphicFrameLocks noGrp="1"/>
          </p:cNvGraphicFramePr>
          <p:nvPr/>
        </p:nvGraphicFramePr>
        <p:xfrm>
          <a:off x="80209" y="1229560"/>
          <a:ext cx="8646694" cy="2214880"/>
        </p:xfrm>
        <a:graphic>
          <a:graphicData uri="http://schemas.openxmlformats.org/drawingml/2006/table">
            <a:tbl>
              <a:tblPr firstRow="1" bandRow="1">
                <a:tableStyleId>{5C22544A-7EE6-4342-B048-85BDC9FD1C3A}</a:tableStyleId>
              </a:tblPr>
              <a:tblGrid>
                <a:gridCol w="1417355">
                  <a:extLst>
                    <a:ext uri="{9D8B030D-6E8A-4147-A177-3AD203B41FA5}">
                      <a16:colId xmlns:a16="http://schemas.microsoft.com/office/drawing/2014/main" val="151732770"/>
                    </a:ext>
                  </a:extLst>
                </a:gridCol>
                <a:gridCol w="897378">
                  <a:extLst>
                    <a:ext uri="{9D8B030D-6E8A-4147-A177-3AD203B41FA5}">
                      <a16:colId xmlns:a16="http://schemas.microsoft.com/office/drawing/2014/main" val="495948149"/>
                    </a:ext>
                  </a:extLst>
                </a:gridCol>
                <a:gridCol w="1492834">
                  <a:extLst>
                    <a:ext uri="{9D8B030D-6E8A-4147-A177-3AD203B41FA5}">
                      <a16:colId xmlns:a16="http://schemas.microsoft.com/office/drawing/2014/main" val="754777119"/>
                    </a:ext>
                  </a:extLst>
                </a:gridCol>
                <a:gridCol w="972858">
                  <a:extLst>
                    <a:ext uri="{9D8B030D-6E8A-4147-A177-3AD203B41FA5}">
                      <a16:colId xmlns:a16="http://schemas.microsoft.com/office/drawing/2014/main" val="1527572814"/>
                    </a:ext>
                  </a:extLst>
                </a:gridCol>
                <a:gridCol w="1006406">
                  <a:extLst>
                    <a:ext uri="{9D8B030D-6E8A-4147-A177-3AD203B41FA5}">
                      <a16:colId xmlns:a16="http://schemas.microsoft.com/office/drawing/2014/main" val="1659166462"/>
                    </a:ext>
                  </a:extLst>
                </a:gridCol>
                <a:gridCol w="1736048">
                  <a:extLst>
                    <a:ext uri="{9D8B030D-6E8A-4147-A177-3AD203B41FA5}">
                      <a16:colId xmlns:a16="http://schemas.microsoft.com/office/drawing/2014/main" val="4191191560"/>
                    </a:ext>
                  </a:extLst>
                </a:gridCol>
                <a:gridCol w="1123815">
                  <a:extLst>
                    <a:ext uri="{9D8B030D-6E8A-4147-A177-3AD203B41FA5}">
                      <a16:colId xmlns:a16="http://schemas.microsoft.com/office/drawing/2014/main" val="141849009"/>
                    </a:ext>
                  </a:extLst>
                </a:gridCol>
              </a:tblGrid>
              <a:tr h="370840">
                <a:tc>
                  <a:txBody>
                    <a:bodyPr/>
                    <a:lstStyle/>
                    <a:p>
                      <a:endParaRPr lang="en-US" dirty="0"/>
                    </a:p>
                  </a:txBody>
                  <a:tcPr/>
                </a:tc>
                <a:tc>
                  <a:txBody>
                    <a:bodyPr/>
                    <a:lstStyle/>
                    <a:p>
                      <a:r>
                        <a:rPr lang="en-US" dirty="0"/>
                        <a:t>Relative </a:t>
                      </a:r>
                      <a:r>
                        <a:rPr lang="en-US" dirty="0" err="1"/>
                        <a:t>xtal</a:t>
                      </a:r>
                      <a:r>
                        <a:rPr lang="en-US" dirty="0"/>
                        <a:t> cost</a:t>
                      </a:r>
                    </a:p>
                  </a:txBody>
                  <a:tcPr/>
                </a:tc>
                <a:tc>
                  <a:txBody>
                    <a:bodyPr/>
                    <a:lstStyle/>
                    <a:p>
                      <a:r>
                        <a:rPr lang="en-US" dirty="0"/>
                        <a:t>Relative </a:t>
                      </a:r>
                      <a:r>
                        <a:rPr lang="en-US" dirty="0" err="1"/>
                        <a:t>SiPM+elect</a:t>
                      </a:r>
                      <a:r>
                        <a:rPr lang="en-US" dirty="0"/>
                        <a:t> cost</a:t>
                      </a:r>
                    </a:p>
                  </a:txBody>
                  <a:tcPr/>
                </a:tc>
                <a:tc>
                  <a:txBody>
                    <a:bodyPr/>
                    <a:lstStyle/>
                    <a:p>
                      <a:r>
                        <a:rPr lang="en-US" dirty="0"/>
                        <a:t>Relative total cost</a:t>
                      </a:r>
                    </a:p>
                  </a:txBody>
                  <a:tcPr/>
                </a:tc>
                <a:tc>
                  <a:txBody>
                    <a:bodyPr/>
                    <a:lstStyle/>
                    <a:p>
                      <a:r>
                        <a:rPr lang="en-US" dirty="0"/>
                        <a:t>Relative sensitivity</a:t>
                      </a:r>
                    </a:p>
                  </a:txBody>
                  <a:tcPr/>
                </a:tc>
                <a:tc>
                  <a:txBody>
                    <a:bodyPr/>
                    <a:lstStyle/>
                    <a:p>
                      <a:r>
                        <a:rPr lang="en-US" dirty="0"/>
                        <a:t>TOF resolution (</a:t>
                      </a:r>
                      <a:r>
                        <a:rPr lang="en-US" dirty="0" err="1"/>
                        <a:t>ps</a:t>
                      </a:r>
                      <a:r>
                        <a:rPr lang="en-US" dirty="0"/>
                        <a:t>)</a:t>
                      </a:r>
                    </a:p>
                  </a:txBody>
                  <a:tcPr/>
                </a:tc>
                <a:tc>
                  <a:txBody>
                    <a:bodyPr/>
                    <a:lstStyle/>
                    <a:p>
                      <a:r>
                        <a:rPr lang="en-US" dirty="0"/>
                        <a:t>Relative effective sensitivity</a:t>
                      </a:r>
                    </a:p>
                  </a:txBody>
                  <a:tcPr/>
                </a:tc>
                <a:extLst>
                  <a:ext uri="{0D108BD9-81ED-4DB2-BD59-A6C34878D82A}">
                    <a16:rowId xmlns:a16="http://schemas.microsoft.com/office/drawing/2014/main" val="2511595952"/>
                  </a:ext>
                </a:extLst>
              </a:tr>
              <a:tr h="370840">
                <a:tc>
                  <a:txBody>
                    <a:bodyPr/>
                    <a:lstStyle/>
                    <a:p>
                      <a:r>
                        <a:rPr lang="en-US" dirty="0" err="1"/>
                        <a:t>PPEx</a:t>
                      </a:r>
                      <a:r>
                        <a:rPr lang="en-US" dirty="0"/>
                        <a:t> (no gaps)</a:t>
                      </a:r>
                    </a:p>
                  </a:txBody>
                  <a:tcPr/>
                </a:tc>
                <a:tc>
                  <a:txBody>
                    <a:bodyPr/>
                    <a:lstStyle/>
                    <a:p>
                      <a:r>
                        <a:rPr lang="en-US" dirty="0"/>
                        <a:t>1</a:t>
                      </a:r>
                    </a:p>
                  </a:txBody>
                  <a:tcPr/>
                </a:tc>
                <a:tc>
                  <a:txBody>
                    <a:bodyPr/>
                    <a:lstStyle/>
                    <a:p>
                      <a:r>
                        <a:rPr lang="en-US" dirty="0"/>
                        <a:t>1</a:t>
                      </a:r>
                    </a:p>
                  </a:txBody>
                  <a:tcPr/>
                </a:tc>
                <a:tc>
                  <a:txBody>
                    <a:bodyPr/>
                    <a:lstStyle/>
                    <a:p>
                      <a:r>
                        <a:rPr lang="en-US" b="1" dirty="0"/>
                        <a:t>1</a:t>
                      </a:r>
                    </a:p>
                  </a:txBody>
                  <a:tcPr/>
                </a:tc>
                <a:tc>
                  <a:txBody>
                    <a:bodyPr/>
                    <a:lstStyle/>
                    <a:p>
                      <a:r>
                        <a:rPr lang="en-US" dirty="0"/>
                        <a:t>1</a:t>
                      </a:r>
                    </a:p>
                  </a:txBody>
                  <a:tcPr/>
                </a:tc>
                <a:tc>
                  <a:txBody>
                    <a:bodyPr/>
                    <a:lstStyle/>
                    <a:p>
                      <a:r>
                        <a:rPr lang="en-US" dirty="0"/>
                        <a:t>240</a:t>
                      </a:r>
                    </a:p>
                  </a:txBody>
                  <a:tcPr/>
                </a:tc>
                <a:tc>
                  <a:txBody>
                    <a:bodyPr/>
                    <a:lstStyle/>
                    <a:p>
                      <a:r>
                        <a:rPr lang="en-US" b="1" dirty="0"/>
                        <a:t>1</a:t>
                      </a:r>
                    </a:p>
                  </a:txBody>
                  <a:tcPr/>
                </a:tc>
                <a:extLst>
                  <a:ext uri="{0D108BD9-81ED-4DB2-BD59-A6C34878D82A}">
                    <a16:rowId xmlns:a16="http://schemas.microsoft.com/office/drawing/2014/main" val="1155055094"/>
                  </a:ext>
                </a:extLst>
              </a:tr>
              <a:tr h="370840">
                <a:tc>
                  <a:txBody>
                    <a:bodyPr/>
                    <a:lstStyle/>
                    <a:p>
                      <a:r>
                        <a:rPr lang="en-US" dirty="0" err="1"/>
                        <a:t>PPEx</a:t>
                      </a:r>
                      <a:r>
                        <a:rPr lang="en-US" dirty="0"/>
                        <a:t> (5/7 gaps)</a:t>
                      </a:r>
                    </a:p>
                  </a:txBody>
                  <a:tcPr/>
                </a:tc>
                <a:tc>
                  <a:txBody>
                    <a:bodyPr/>
                    <a:lstStyle/>
                    <a:p>
                      <a:r>
                        <a:rPr lang="en-US" dirty="0"/>
                        <a:t>5/7</a:t>
                      </a:r>
                    </a:p>
                  </a:txBody>
                  <a:tcPr/>
                </a:tc>
                <a:tc>
                  <a:txBody>
                    <a:bodyPr/>
                    <a:lstStyle/>
                    <a:p>
                      <a:r>
                        <a:rPr lang="en-US" dirty="0"/>
                        <a:t>5/7</a:t>
                      </a:r>
                    </a:p>
                  </a:txBody>
                  <a:tcPr/>
                </a:tc>
                <a:tc>
                  <a:txBody>
                    <a:bodyPr/>
                    <a:lstStyle/>
                    <a:p>
                      <a:r>
                        <a:rPr lang="en-US" b="1" dirty="0"/>
                        <a:t>0.72</a:t>
                      </a:r>
                    </a:p>
                  </a:txBody>
                  <a:tcPr/>
                </a:tc>
                <a:tc>
                  <a:txBody>
                    <a:bodyPr/>
                    <a:lstStyle/>
                    <a:p>
                      <a:r>
                        <a:rPr lang="en-US" dirty="0"/>
                        <a:t>0.51</a:t>
                      </a:r>
                    </a:p>
                  </a:txBody>
                  <a:tcPr/>
                </a:tc>
                <a:tc>
                  <a:txBody>
                    <a:bodyPr/>
                    <a:lstStyle/>
                    <a:p>
                      <a:r>
                        <a:rPr lang="en-US" dirty="0"/>
                        <a:t>240</a:t>
                      </a:r>
                    </a:p>
                  </a:txBody>
                  <a:tcPr/>
                </a:tc>
                <a:tc>
                  <a:txBody>
                    <a:bodyPr/>
                    <a:lstStyle/>
                    <a:p>
                      <a:r>
                        <a:rPr lang="en-US" b="1" dirty="0"/>
                        <a:t>0.51</a:t>
                      </a:r>
                    </a:p>
                  </a:txBody>
                  <a:tcPr/>
                </a:tc>
                <a:extLst>
                  <a:ext uri="{0D108BD9-81ED-4DB2-BD59-A6C34878D82A}">
                    <a16:rowId xmlns:a16="http://schemas.microsoft.com/office/drawing/2014/main" val="2898461911"/>
                  </a:ext>
                </a:extLst>
              </a:tr>
              <a:tr h="370840">
                <a:tc>
                  <a:txBody>
                    <a:bodyPr/>
                    <a:lstStyle/>
                    <a:p>
                      <a:r>
                        <a:rPr lang="en-US" dirty="0"/>
                        <a:t>20mm BGO</a:t>
                      </a:r>
                    </a:p>
                  </a:txBody>
                  <a:tcPr/>
                </a:tc>
                <a:tc>
                  <a:txBody>
                    <a:bodyPr/>
                    <a:lstStyle/>
                    <a:p>
                      <a:r>
                        <a:rPr lang="en-US" dirty="0"/>
                        <a:t>1/3</a:t>
                      </a:r>
                    </a:p>
                  </a:txBody>
                  <a:tcPr/>
                </a:tc>
                <a:tc>
                  <a:txBody>
                    <a:bodyPr/>
                    <a:lstStyle/>
                    <a:p>
                      <a:r>
                        <a:rPr lang="en-US" dirty="0"/>
                        <a:t>1</a:t>
                      </a:r>
                    </a:p>
                  </a:txBody>
                  <a:tcPr/>
                </a:tc>
                <a:tc>
                  <a:txBody>
                    <a:bodyPr/>
                    <a:lstStyle/>
                    <a:p>
                      <a:r>
                        <a:rPr lang="en-US" b="1" dirty="0"/>
                        <a:t>0.67</a:t>
                      </a:r>
                    </a:p>
                  </a:txBody>
                  <a:tcPr/>
                </a:tc>
                <a:tc>
                  <a:txBody>
                    <a:bodyPr/>
                    <a:lstStyle/>
                    <a:p>
                      <a:r>
                        <a:rPr lang="en-US" dirty="0"/>
                        <a:t>1.2</a:t>
                      </a:r>
                    </a:p>
                  </a:txBody>
                  <a:tcPr/>
                </a:tc>
                <a:tc>
                  <a:txBody>
                    <a:bodyPr/>
                    <a:lstStyle/>
                    <a:p>
                      <a:r>
                        <a:rPr lang="en-US" dirty="0"/>
                        <a:t>450, Lor</a:t>
                      </a:r>
                    </a:p>
                  </a:txBody>
                  <a:tcPr/>
                </a:tc>
                <a:tc>
                  <a:txBody>
                    <a:bodyPr/>
                    <a:lstStyle/>
                    <a:p>
                      <a:r>
                        <a:rPr lang="en-US" b="1" dirty="0"/>
                        <a:t>0.58/0.44</a:t>
                      </a:r>
                      <a:r>
                        <a:rPr lang="en-US" b="1" baseline="30000" dirty="0"/>
                        <a:t>*</a:t>
                      </a:r>
                    </a:p>
                  </a:txBody>
                  <a:tcPr/>
                </a:tc>
                <a:extLst>
                  <a:ext uri="{0D108BD9-81ED-4DB2-BD59-A6C34878D82A}">
                    <a16:rowId xmlns:a16="http://schemas.microsoft.com/office/drawing/2014/main" val="2002364632"/>
                  </a:ext>
                </a:extLst>
              </a:tr>
              <a:tr h="370840">
                <a:tc>
                  <a:txBody>
                    <a:bodyPr/>
                    <a:lstStyle/>
                    <a:p>
                      <a:r>
                        <a:rPr lang="en-US" dirty="0"/>
                        <a:t>10 mm LSO</a:t>
                      </a:r>
                    </a:p>
                  </a:txBody>
                  <a:tcPr/>
                </a:tc>
                <a:tc>
                  <a:txBody>
                    <a:bodyPr/>
                    <a:lstStyle/>
                    <a:p>
                      <a:r>
                        <a:rPr lang="en-US" dirty="0"/>
                        <a:t>1/2</a:t>
                      </a:r>
                    </a:p>
                  </a:txBody>
                  <a:tcPr/>
                </a:tc>
                <a:tc>
                  <a:txBody>
                    <a:bodyPr/>
                    <a:lstStyle/>
                    <a:p>
                      <a:r>
                        <a:rPr lang="en-US" dirty="0"/>
                        <a:t>1</a:t>
                      </a:r>
                    </a:p>
                  </a:txBody>
                  <a:tcPr/>
                </a:tc>
                <a:tc>
                  <a:txBody>
                    <a:bodyPr/>
                    <a:lstStyle/>
                    <a:p>
                      <a:r>
                        <a:rPr lang="en-US" b="1" dirty="0"/>
                        <a:t>0.75</a:t>
                      </a:r>
                    </a:p>
                  </a:txBody>
                  <a:tcPr/>
                </a:tc>
                <a:tc>
                  <a:txBody>
                    <a:bodyPr/>
                    <a:lstStyle/>
                    <a:p>
                      <a:r>
                        <a:rPr lang="en-US" dirty="0">
                          <a:solidFill>
                            <a:schemeClr val="tx1"/>
                          </a:solidFill>
                        </a:rPr>
                        <a:t>0.38</a:t>
                      </a:r>
                    </a:p>
                  </a:txBody>
                  <a:tcPr/>
                </a:tc>
                <a:tc>
                  <a:txBody>
                    <a:bodyPr/>
                    <a:lstStyle/>
                    <a:p>
                      <a:r>
                        <a:rPr lang="en-US" dirty="0">
                          <a:solidFill>
                            <a:schemeClr val="tx1"/>
                          </a:solidFill>
                        </a:rPr>
                        <a:t>150</a:t>
                      </a:r>
                    </a:p>
                  </a:txBody>
                  <a:tcPr/>
                </a:tc>
                <a:tc>
                  <a:txBody>
                    <a:bodyPr/>
                    <a:lstStyle/>
                    <a:p>
                      <a:r>
                        <a:rPr lang="en-US" b="1" dirty="0">
                          <a:solidFill>
                            <a:schemeClr val="tx1"/>
                          </a:solidFill>
                        </a:rPr>
                        <a:t>0.61</a:t>
                      </a:r>
                    </a:p>
                  </a:txBody>
                  <a:tcPr/>
                </a:tc>
                <a:extLst>
                  <a:ext uri="{0D108BD9-81ED-4DB2-BD59-A6C34878D82A}">
                    <a16:rowId xmlns:a16="http://schemas.microsoft.com/office/drawing/2014/main" val="4194679391"/>
                  </a:ext>
                </a:extLst>
              </a:tr>
            </a:tbl>
          </a:graphicData>
        </a:graphic>
      </p:graphicFrame>
      <p:sp>
        <p:nvSpPr>
          <p:cNvPr id="7" name="TextBox 6">
            <a:extLst>
              <a:ext uri="{FF2B5EF4-FFF2-40B4-BE49-F238E27FC236}">
                <a16:creationId xmlns:a16="http://schemas.microsoft.com/office/drawing/2014/main" id="{85A5D7FE-FD9F-9664-6E0D-84F8D5D30389}"/>
              </a:ext>
            </a:extLst>
          </p:cNvPr>
          <p:cNvSpPr txBox="1"/>
          <p:nvPr/>
        </p:nvSpPr>
        <p:spPr>
          <a:xfrm>
            <a:off x="1840791" y="4774168"/>
            <a:ext cx="7284355" cy="369332"/>
          </a:xfrm>
          <a:prstGeom prst="rect">
            <a:avLst/>
          </a:prstGeom>
          <a:noFill/>
        </p:spPr>
        <p:txBody>
          <a:bodyPr wrap="square" rtlCol="0">
            <a:spAutoFit/>
          </a:bodyPr>
          <a:lstStyle/>
          <a:p>
            <a:r>
              <a:rPr lang="en-US" baseline="30000" dirty="0"/>
              <a:t>*</a:t>
            </a:r>
            <a:r>
              <a:rPr lang="en-US" dirty="0"/>
              <a:t>Impact of increased deadtime and randoms fraction not accounted for here</a:t>
            </a:r>
          </a:p>
        </p:txBody>
      </p:sp>
    </p:spTree>
    <p:extLst>
      <p:ext uri="{BB962C8B-B14F-4D97-AF65-F5344CB8AC3E}">
        <p14:creationId xmlns:p14="http://schemas.microsoft.com/office/powerpoint/2010/main" val="170993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err="1">
                <a:solidFill>
                  <a:prstClr val="black"/>
                </a:solidFill>
              </a:rPr>
              <a:t>PennPET</a:t>
            </a:r>
            <a:r>
              <a:rPr lang="en-US" sz="2700" dirty="0">
                <a:solidFill>
                  <a:prstClr val="black"/>
                </a:solidFill>
              </a:rPr>
              <a:t> Explorer evolution </a:t>
            </a: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CF0AFE7B-2EAF-1518-E364-44A39FDECC4C}"/>
              </a:ext>
            </a:extLst>
          </p:cNvPr>
          <p:cNvGrpSpPr/>
          <p:nvPr/>
        </p:nvGrpSpPr>
        <p:grpSpPr>
          <a:xfrm>
            <a:off x="358143" y="754341"/>
            <a:ext cx="1852778" cy="4355833"/>
            <a:chOff x="77408" y="754341"/>
            <a:chExt cx="1852778" cy="4355833"/>
          </a:xfrm>
        </p:grpSpPr>
        <p:pic>
          <p:nvPicPr>
            <p:cNvPr id="34" name="Picture 33" descr="IMG_2560.JPG">
              <a:extLst>
                <a:ext uri="{FF2B5EF4-FFF2-40B4-BE49-F238E27FC236}">
                  <a16:creationId xmlns:a16="http://schemas.microsoft.com/office/drawing/2014/main" id="{1A6313A1-2A6C-1324-FEAE-303F4C7ED6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408" y="1245787"/>
              <a:ext cx="1803265" cy="1828800"/>
            </a:xfrm>
            <a:prstGeom prst="rect">
              <a:avLst/>
            </a:prstGeom>
          </p:spPr>
        </p:pic>
        <p:pic>
          <p:nvPicPr>
            <p:cNvPr id="43" name="Picture 42">
              <a:extLst>
                <a:ext uri="{FF2B5EF4-FFF2-40B4-BE49-F238E27FC236}">
                  <a16:creationId xmlns:a16="http://schemas.microsoft.com/office/drawing/2014/main" id="{6436994A-D6C6-C2B1-B0FA-94A8B357EA4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386" y="3167818"/>
              <a:ext cx="1828800" cy="1942356"/>
            </a:xfrm>
            <a:prstGeom prst="rect">
              <a:avLst/>
            </a:prstGeom>
          </p:spPr>
        </p:pic>
        <p:sp>
          <p:nvSpPr>
            <p:cNvPr id="44" name="TextBox 43">
              <a:extLst>
                <a:ext uri="{FF2B5EF4-FFF2-40B4-BE49-F238E27FC236}">
                  <a16:creationId xmlns:a16="http://schemas.microsoft.com/office/drawing/2014/main" id="{CC59776B-6FFC-4AF3-BEA4-98D5C9BB12B1}"/>
                </a:ext>
              </a:extLst>
            </p:cNvPr>
            <p:cNvSpPr txBox="1"/>
            <p:nvPr/>
          </p:nvSpPr>
          <p:spPr>
            <a:xfrm>
              <a:off x="209965" y="754341"/>
              <a:ext cx="1465466" cy="584775"/>
            </a:xfrm>
            <a:prstGeom prst="rect">
              <a:avLst/>
            </a:prstGeom>
            <a:noFill/>
          </p:spPr>
          <p:txBody>
            <a:bodyPr wrap="none" rtlCol="0">
              <a:spAutoFit/>
            </a:bodyPr>
            <a:lstStyle/>
            <a:p>
              <a:pPr algn="ctr"/>
              <a:r>
                <a:rPr lang="en-US" sz="1600" dirty="0"/>
                <a:t>May 2018 </a:t>
              </a:r>
            </a:p>
            <a:p>
              <a:pPr algn="ctr"/>
              <a:r>
                <a:rPr lang="en-US" sz="1600" dirty="0"/>
                <a:t>(3 rings, 64 cm)</a:t>
              </a:r>
            </a:p>
          </p:txBody>
        </p:sp>
      </p:grpSp>
      <p:grpSp>
        <p:nvGrpSpPr>
          <p:cNvPr id="3" name="Group 2">
            <a:extLst>
              <a:ext uri="{FF2B5EF4-FFF2-40B4-BE49-F238E27FC236}">
                <a16:creationId xmlns:a16="http://schemas.microsoft.com/office/drawing/2014/main" id="{87D9F165-D637-2910-9E97-94662AB43A93}"/>
              </a:ext>
            </a:extLst>
          </p:cNvPr>
          <p:cNvGrpSpPr/>
          <p:nvPr/>
        </p:nvGrpSpPr>
        <p:grpSpPr>
          <a:xfrm>
            <a:off x="2838816" y="754341"/>
            <a:ext cx="2293641" cy="3575812"/>
            <a:chOff x="2076821" y="754341"/>
            <a:chExt cx="2293641" cy="3575812"/>
          </a:xfrm>
        </p:grpSpPr>
        <p:pic>
          <p:nvPicPr>
            <p:cNvPr id="42" name="Picture 41">
              <a:extLst>
                <a:ext uri="{FF2B5EF4-FFF2-40B4-BE49-F238E27FC236}">
                  <a16:creationId xmlns:a16="http://schemas.microsoft.com/office/drawing/2014/main" id="{E6EE3606-C8D5-A7BA-4B11-D651CEFB2F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33176" y="1715788"/>
              <a:ext cx="2194560" cy="2614365"/>
            </a:xfrm>
            <a:prstGeom prst="rect">
              <a:avLst/>
            </a:prstGeom>
          </p:spPr>
        </p:pic>
        <p:sp>
          <p:nvSpPr>
            <p:cNvPr id="45" name="TextBox 44">
              <a:extLst>
                <a:ext uri="{FF2B5EF4-FFF2-40B4-BE49-F238E27FC236}">
                  <a16:creationId xmlns:a16="http://schemas.microsoft.com/office/drawing/2014/main" id="{BE695E93-83F8-CDB2-E8E0-141A2E43001D}"/>
                </a:ext>
              </a:extLst>
            </p:cNvPr>
            <p:cNvSpPr txBox="1"/>
            <p:nvPr/>
          </p:nvSpPr>
          <p:spPr>
            <a:xfrm>
              <a:off x="2076821" y="754341"/>
              <a:ext cx="2293641" cy="584775"/>
            </a:xfrm>
            <a:prstGeom prst="rect">
              <a:avLst/>
            </a:prstGeom>
            <a:noFill/>
          </p:spPr>
          <p:txBody>
            <a:bodyPr wrap="none" rtlCol="0">
              <a:spAutoFit/>
            </a:bodyPr>
            <a:lstStyle/>
            <a:p>
              <a:pPr algn="ctr"/>
              <a:r>
                <a:rPr lang="en-US" sz="1600" dirty="0"/>
                <a:t>Aug 2020 </a:t>
              </a:r>
            </a:p>
            <a:p>
              <a:pPr algn="ctr"/>
              <a:r>
                <a:rPr lang="en-US" sz="1600" dirty="0"/>
                <a:t>(5 rings, 112 cm, with CT)</a:t>
              </a:r>
            </a:p>
          </p:txBody>
        </p:sp>
      </p:grpSp>
      <p:grpSp>
        <p:nvGrpSpPr>
          <p:cNvPr id="5" name="Group 4">
            <a:extLst>
              <a:ext uri="{FF2B5EF4-FFF2-40B4-BE49-F238E27FC236}">
                <a16:creationId xmlns:a16="http://schemas.microsoft.com/office/drawing/2014/main" id="{12E51227-E8C7-ECBD-D8BB-6A52357D39AB}"/>
              </a:ext>
            </a:extLst>
          </p:cNvPr>
          <p:cNvGrpSpPr/>
          <p:nvPr/>
        </p:nvGrpSpPr>
        <p:grpSpPr>
          <a:xfrm>
            <a:off x="5825031" y="80573"/>
            <a:ext cx="2958163" cy="5062927"/>
            <a:chOff x="5825031" y="80573"/>
            <a:chExt cx="2958163" cy="5062927"/>
          </a:xfrm>
        </p:grpSpPr>
        <p:pic>
          <p:nvPicPr>
            <p:cNvPr id="37" name="Picture 36">
              <a:extLst>
                <a:ext uri="{FF2B5EF4-FFF2-40B4-BE49-F238E27FC236}">
                  <a16:creationId xmlns:a16="http://schemas.microsoft.com/office/drawing/2014/main" id="{62D0BF0F-0320-A2F5-1B83-94D3F839150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5031" y="2948940"/>
              <a:ext cx="2926080" cy="2194560"/>
            </a:xfrm>
            <a:prstGeom prst="rect">
              <a:avLst/>
            </a:prstGeom>
          </p:spPr>
        </p:pic>
        <p:pic>
          <p:nvPicPr>
            <p:cNvPr id="41" name="Picture 40">
              <a:extLst>
                <a:ext uri="{FF2B5EF4-FFF2-40B4-BE49-F238E27FC236}">
                  <a16:creationId xmlns:a16="http://schemas.microsoft.com/office/drawing/2014/main" id="{394396F3-ECAD-02E0-E7C4-10D8AA5920B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57114" y="643834"/>
              <a:ext cx="2926080" cy="2194560"/>
            </a:xfrm>
            <a:prstGeom prst="rect">
              <a:avLst/>
            </a:prstGeom>
          </p:spPr>
        </p:pic>
        <p:sp>
          <p:nvSpPr>
            <p:cNvPr id="47" name="TextBox 46">
              <a:extLst>
                <a:ext uri="{FF2B5EF4-FFF2-40B4-BE49-F238E27FC236}">
                  <a16:creationId xmlns:a16="http://schemas.microsoft.com/office/drawing/2014/main" id="{C5E1EA2A-58D7-B1A9-F333-937B2C56493F}"/>
                </a:ext>
              </a:extLst>
            </p:cNvPr>
            <p:cNvSpPr txBox="1"/>
            <p:nvPr/>
          </p:nvSpPr>
          <p:spPr>
            <a:xfrm>
              <a:off x="6277500" y="80573"/>
              <a:ext cx="1960793" cy="584775"/>
            </a:xfrm>
            <a:prstGeom prst="rect">
              <a:avLst/>
            </a:prstGeom>
            <a:noFill/>
          </p:spPr>
          <p:txBody>
            <a:bodyPr wrap="none" rtlCol="0">
              <a:spAutoFit/>
            </a:bodyPr>
            <a:lstStyle/>
            <a:p>
              <a:pPr algn="ctr"/>
              <a:r>
                <a:rPr lang="en-US" sz="1600" dirty="0"/>
                <a:t>Sep/Feb 2022 </a:t>
              </a:r>
            </a:p>
            <a:p>
              <a:pPr algn="ctr"/>
              <a:r>
                <a:rPr lang="en-US" sz="1600" dirty="0"/>
                <a:t>(6 rings, 136/142 cm)</a:t>
              </a:r>
            </a:p>
          </p:txBody>
        </p:sp>
      </p:grpSp>
    </p:spTree>
    <p:extLst>
      <p:ext uri="{BB962C8B-B14F-4D97-AF65-F5344CB8AC3E}">
        <p14:creationId xmlns:p14="http://schemas.microsoft.com/office/powerpoint/2010/main" val="282984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C0642A-124C-7104-013C-70673CD65E55}"/>
              </a:ext>
            </a:extLst>
          </p:cNvPr>
          <p:cNvSpPr txBox="1"/>
          <p:nvPr/>
        </p:nvSpPr>
        <p:spPr>
          <a:xfrm>
            <a:off x="628650" y="4003938"/>
            <a:ext cx="6793476" cy="715581"/>
          </a:xfrm>
          <a:prstGeom prst="rect">
            <a:avLst/>
          </a:prstGeom>
          <a:noFill/>
        </p:spPr>
        <p:txBody>
          <a:bodyPr wrap="square" rtlCol="0">
            <a:spAutoFit/>
          </a:bodyPr>
          <a:lstStyle/>
          <a:p>
            <a:pPr marL="214313" indent="-214313">
              <a:buFont typeface="Arial" panose="020B0604020202020204" pitchFamily="34" charset="0"/>
              <a:buChar char="•"/>
            </a:pPr>
            <a:r>
              <a:rPr lang="en-US" sz="1350" b="1" dirty="0"/>
              <a:t>Stable</a:t>
            </a:r>
            <a:r>
              <a:rPr lang="en-US" sz="1350" dirty="0"/>
              <a:t> </a:t>
            </a:r>
            <a:r>
              <a:rPr lang="en-US" sz="1350" b="1" dirty="0"/>
              <a:t>performance</a:t>
            </a:r>
            <a:r>
              <a:rPr lang="en-US" sz="1350" dirty="0"/>
              <a:t> with a wide range of activity</a:t>
            </a:r>
          </a:p>
          <a:p>
            <a:pPr marL="214313" indent="-214313">
              <a:buFont typeface="Arial" panose="020B0604020202020204" pitchFamily="34" charset="0"/>
              <a:buChar char="•"/>
            </a:pPr>
            <a:r>
              <a:rPr lang="en-US" sz="1350" dirty="0"/>
              <a:t>Slightly worse performance with </a:t>
            </a:r>
            <a:r>
              <a:rPr lang="en-US" sz="1350" i="1" dirty="0"/>
              <a:t>longer</a:t>
            </a:r>
            <a:r>
              <a:rPr lang="en-US" sz="1350" dirty="0"/>
              <a:t> phantom possibly due to more oblique LORs</a:t>
            </a:r>
          </a:p>
          <a:p>
            <a:pPr marL="214313" indent="-214313">
              <a:buFont typeface="Arial" panose="020B0604020202020204" pitchFamily="34" charset="0"/>
              <a:buChar char="•"/>
            </a:pPr>
            <a:r>
              <a:rPr lang="en-US" sz="1350" dirty="0" err="1"/>
              <a:t>ToF</a:t>
            </a:r>
            <a:r>
              <a:rPr lang="en-US" sz="1350" dirty="0"/>
              <a:t> resolution at low activity is </a:t>
            </a:r>
            <a:r>
              <a:rPr lang="en-US" sz="1350" b="1" dirty="0"/>
              <a:t>comparable</a:t>
            </a:r>
            <a:r>
              <a:rPr lang="en-US" sz="1350" dirty="0"/>
              <a:t> to single ring daily QC (250 </a:t>
            </a:r>
            <a:r>
              <a:rPr lang="en-US" sz="1350" dirty="0" err="1"/>
              <a:t>ps</a:t>
            </a:r>
            <a:r>
              <a:rPr lang="en-US" sz="1350" dirty="0"/>
              <a:t> vs 241 </a:t>
            </a:r>
            <a:r>
              <a:rPr lang="en-US" sz="1350" dirty="0" err="1"/>
              <a:t>ps</a:t>
            </a:r>
            <a:r>
              <a:rPr lang="en-US" sz="1350" dirty="0"/>
              <a:t>)</a:t>
            </a:r>
          </a:p>
        </p:txBody>
      </p:sp>
      <p:pic>
        <p:nvPicPr>
          <p:cNvPr id="10" name="Picture 9" descr="Chart&#10;&#10;Description automatically generated">
            <a:extLst>
              <a:ext uri="{FF2B5EF4-FFF2-40B4-BE49-F238E27FC236}">
                <a16:creationId xmlns:a16="http://schemas.microsoft.com/office/drawing/2014/main" id="{CCC7ADF4-C654-EE8D-7AB4-21FEFDFDFC3C}"/>
              </a:ext>
            </a:extLst>
          </p:cNvPr>
          <p:cNvPicPr>
            <a:picLocks noChangeAspect="1"/>
          </p:cNvPicPr>
          <p:nvPr/>
        </p:nvPicPr>
        <p:blipFill rotWithShape="1">
          <a:blip r:embed="rId3"/>
          <a:srcRect l="8346" t="7527" r="51438" b="52903"/>
          <a:stretch/>
        </p:blipFill>
        <p:spPr>
          <a:xfrm>
            <a:off x="4435850" y="687799"/>
            <a:ext cx="4649954" cy="2960524"/>
          </a:xfrm>
          <a:prstGeom prst="rect">
            <a:avLst/>
          </a:prstGeom>
        </p:spPr>
      </p:pic>
      <p:sp>
        <p:nvSpPr>
          <p:cNvPr id="11" name="TextBox 10">
            <a:extLst>
              <a:ext uri="{FF2B5EF4-FFF2-40B4-BE49-F238E27FC236}">
                <a16:creationId xmlns:a16="http://schemas.microsoft.com/office/drawing/2014/main" id="{C18F4861-C43F-CFD6-3BDA-C9A6F5C298EF}"/>
              </a:ext>
            </a:extLst>
          </p:cNvPr>
          <p:cNvSpPr txBox="1"/>
          <p:nvPr/>
        </p:nvSpPr>
        <p:spPr>
          <a:xfrm>
            <a:off x="5054054" y="1122554"/>
            <a:ext cx="1653017" cy="300082"/>
          </a:xfrm>
          <a:prstGeom prst="rect">
            <a:avLst/>
          </a:prstGeom>
          <a:noFill/>
        </p:spPr>
        <p:txBody>
          <a:bodyPr wrap="none" rtlCol="0">
            <a:spAutoFit/>
          </a:bodyPr>
          <a:lstStyle/>
          <a:p>
            <a:r>
              <a:rPr lang="en-US" sz="1350" dirty="0">
                <a:solidFill>
                  <a:schemeClr val="accent1"/>
                </a:solidFill>
              </a:rPr>
              <a:t>Single Rings Daily QC</a:t>
            </a:r>
          </a:p>
        </p:txBody>
      </p:sp>
      <p:pic>
        <p:nvPicPr>
          <p:cNvPr id="4" name="Picture 3">
            <a:extLst>
              <a:ext uri="{FF2B5EF4-FFF2-40B4-BE49-F238E27FC236}">
                <a16:creationId xmlns:a16="http://schemas.microsoft.com/office/drawing/2014/main" id="{CD4D31E1-EE47-7FD0-8511-52E00C942638}"/>
              </a:ext>
            </a:extLst>
          </p:cNvPr>
          <p:cNvPicPr>
            <a:picLocks noChangeAspect="1"/>
          </p:cNvPicPr>
          <p:nvPr/>
        </p:nvPicPr>
        <p:blipFill>
          <a:blip r:embed="rId4"/>
          <a:stretch>
            <a:fillRect/>
          </a:stretch>
        </p:blipFill>
        <p:spPr>
          <a:xfrm>
            <a:off x="337571" y="776848"/>
            <a:ext cx="3789177" cy="3080514"/>
          </a:xfrm>
          <a:prstGeom prst="rect">
            <a:avLst/>
          </a:prstGeom>
        </p:spPr>
      </p:pic>
      <p:sp>
        <p:nvSpPr>
          <p:cNvPr id="3" name="TextBox 2">
            <a:extLst>
              <a:ext uri="{FF2B5EF4-FFF2-40B4-BE49-F238E27FC236}">
                <a16:creationId xmlns:a16="http://schemas.microsoft.com/office/drawing/2014/main" id="{1B41958F-A45A-F148-B174-F11886B9FED9}"/>
              </a:ext>
            </a:extLst>
          </p:cNvPr>
          <p:cNvSpPr txBox="1"/>
          <p:nvPr/>
        </p:nvSpPr>
        <p:spPr>
          <a:xfrm>
            <a:off x="7422127" y="1749213"/>
            <a:ext cx="1594283" cy="300082"/>
          </a:xfrm>
          <a:prstGeom prst="rect">
            <a:avLst/>
          </a:prstGeom>
          <a:noFill/>
        </p:spPr>
        <p:txBody>
          <a:bodyPr wrap="none" rtlCol="0">
            <a:spAutoFit/>
          </a:bodyPr>
          <a:lstStyle/>
          <a:p>
            <a:r>
              <a:rPr lang="en-US" sz="1350" dirty="0"/>
              <a:t>Average TR = 241 </a:t>
            </a:r>
            <a:r>
              <a:rPr lang="en-US" sz="1350" dirty="0" err="1"/>
              <a:t>ps</a:t>
            </a:r>
            <a:endParaRPr lang="en-US" sz="1350" dirty="0"/>
          </a:p>
        </p:txBody>
      </p:sp>
      <p:sp>
        <p:nvSpPr>
          <p:cNvPr id="12" name="Title 1">
            <a:extLst>
              <a:ext uri="{FF2B5EF4-FFF2-40B4-BE49-F238E27FC236}">
                <a16:creationId xmlns:a16="http://schemas.microsoft.com/office/drawing/2014/main" id="{12A2D6D8-1CCC-37C1-F2F3-7FE2A55E50E6}"/>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System TOF resolution</a:t>
            </a:r>
          </a:p>
        </p:txBody>
      </p:sp>
      <p:cxnSp>
        <p:nvCxnSpPr>
          <p:cNvPr id="13" name="Straight Connector 12">
            <a:extLst>
              <a:ext uri="{FF2B5EF4-FFF2-40B4-BE49-F238E27FC236}">
                <a16:creationId xmlns:a16="http://schemas.microsoft.com/office/drawing/2014/main" id="{CA9B126F-504F-42F3-D9E4-D9B8F0284AC0}"/>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05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C90DA0-AB2B-DEBA-4941-0BDE1777E8C3}"/>
              </a:ext>
            </a:extLst>
          </p:cNvPr>
          <p:cNvSpPr txBox="1"/>
          <p:nvPr/>
        </p:nvSpPr>
        <p:spPr>
          <a:xfrm>
            <a:off x="7666740" y="3564202"/>
            <a:ext cx="1292771" cy="1223412"/>
          </a:xfrm>
          <a:prstGeom prst="rect">
            <a:avLst/>
          </a:prstGeom>
          <a:noFill/>
        </p:spPr>
        <p:txBody>
          <a:bodyPr wrap="square" rtlCol="0">
            <a:spAutoFit/>
          </a:bodyPr>
          <a:lstStyle/>
          <a:p>
            <a:r>
              <a:rPr lang="en-US" sz="1050" i="1" dirty="0"/>
              <a:t>Iterative</a:t>
            </a:r>
            <a:r>
              <a:rPr lang="en-US" sz="1050" dirty="0"/>
              <a:t> recon w/</a:t>
            </a:r>
          </a:p>
          <a:p>
            <a:r>
              <a:rPr lang="en-US" sz="1050" dirty="0"/>
              <a:t>parameters (3-mm blobs, 1-mm voxels)</a:t>
            </a:r>
          </a:p>
          <a:p>
            <a:r>
              <a:rPr lang="en-US" sz="1050" dirty="0"/>
              <a:t>chosen to match resolution of analytic recon of a single ring</a:t>
            </a:r>
          </a:p>
        </p:txBody>
      </p:sp>
      <p:grpSp>
        <p:nvGrpSpPr>
          <p:cNvPr id="23" name="Group 22">
            <a:extLst>
              <a:ext uri="{FF2B5EF4-FFF2-40B4-BE49-F238E27FC236}">
                <a16:creationId xmlns:a16="http://schemas.microsoft.com/office/drawing/2014/main" id="{00B64F6D-B4A0-07D5-07CF-EF422B0D7F0E}"/>
              </a:ext>
            </a:extLst>
          </p:cNvPr>
          <p:cNvGrpSpPr>
            <a:grpSpLocks noChangeAspect="1"/>
          </p:cNvGrpSpPr>
          <p:nvPr/>
        </p:nvGrpSpPr>
        <p:grpSpPr>
          <a:xfrm>
            <a:off x="1316184" y="3624691"/>
            <a:ext cx="1301511" cy="1280160"/>
            <a:chOff x="838200" y="1571033"/>
            <a:chExt cx="2743200" cy="2743200"/>
          </a:xfrm>
        </p:grpSpPr>
        <p:sp>
          <p:nvSpPr>
            <p:cNvPr id="7" name="Donut 6">
              <a:extLst>
                <a:ext uri="{FF2B5EF4-FFF2-40B4-BE49-F238E27FC236}">
                  <a16:creationId xmlns:a16="http://schemas.microsoft.com/office/drawing/2014/main" id="{59E333E1-3309-77E8-BA4C-7DFC2E91AD55}"/>
                </a:ext>
              </a:extLst>
            </p:cNvPr>
            <p:cNvSpPr>
              <a:spLocks noChangeAspect="1"/>
            </p:cNvSpPr>
            <p:nvPr/>
          </p:nvSpPr>
          <p:spPr>
            <a:xfrm>
              <a:off x="838200" y="1571033"/>
              <a:ext cx="2743200" cy="2743200"/>
            </a:xfrm>
            <a:prstGeom prst="donut">
              <a:avLst>
                <a:gd name="adj" fmla="val 857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8" name="Straight Connector 7">
              <a:extLst>
                <a:ext uri="{FF2B5EF4-FFF2-40B4-BE49-F238E27FC236}">
                  <a16:creationId xmlns:a16="http://schemas.microsoft.com/office/drawing/2014/main" id="{72D3C53D-BAD8-CB42-DEAD-7ED25AF6F733}"/>
                </a:ext>
              </a:extLst>
            </p:cNvPr>
            <p:cNvCxnSpPr>
              <a:cxnSpLocks/>
            </p:cNvCxnSpPr>
            <p:nvPr/>
          </p:nvCxnSpPr>
          <p:spPr>
            <a:xfrm>
              <a:off x="1196454" y="2939273"/>
              <a:ext cx="206081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0178F5A-E695-3B20-0F77-C661EE9BE0BE}"/>
                </a:ext>
              </a:extLst>
            </p:cNvPr>
            <p:cNvGrpSpPr/>
            <p:nvPr/>
          </p:nvGrpSpPr>
          <p:grpSpPr>
            <a:xfrm>
              <a:off x="2193585" y="1946179"/>
              <a:ext cx="751544" cy="1981684"/>
              <a:chOff x="2193585" y="1946179"/>
              <a:chExt cx="751544" cy="1981684"/>
            </a:xfrm>
          </p:grpSpPr>
          <p:cxnSp>
            <p:nvCxnSpPr>
              <p:cNvPr id="9" name="Straight Connector 8">
                <a:extLst>
                  <a:ext uri="{FF2B5EF4-FFF2-40B4-BE49-F238E27FC236}">
                    <a16:creationId xmlns:a16="http://schemas.microsoft.com/office/drawing/2014/main" id="{3091B0A3-3B8D-A4D7-7890-CFA99E05111A}"/>
                  </a:ext>
                </a:extLst>
              </p:cNvPr>
              <p:cNvCxnSpPr>
                <a:cxnSpLocks/>
              </p:cNvCxnSpPr>
              <p:nvPr/>
            </p:nvCxnSpPr>
            <p:spPr>
              <a:xfrm>
                <a:off x="2222310" y="1946179"/>
                <a:ext cx="0" cy="19816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6DE489E-97C5-740E-F2ED-59D284CE6349}"/>
                  </a:ext>
                </a:extLst>
              </p:cNvPr>
              <p:cNvSpPr>
                <a:spLocks noChangeAspect="1"/>
              </p:cNvSpPr>
              <p:nvPr/>
            </p:nvSpPr>
            <p:spPr>
              <a:xfrm>
                <a:off x="2195013" y="2857387"/>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ABD1B1C7-5BCC-8398-927C-86A0CB3726A2}"/>
                  </a:ext>
                </a:extLst>
              </p:cNvPr>
              <p:cNvSpPr>
                <a:spLocks noChangeAspect="1"/>
              </p:cNvSpPr>
              <p:nvPr/>
            </p:nvSpPr>
            <p:spPr>
              <a:xfrm>
                <a:off x="2198472" y="2705615"/>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C8379ABA-FA6A-FFCA-2E60-320155615B3B}"/>
                  </a:ext>
                </a:extLst>
              </p:cNvPr>
              <p:cNvSpPr>
                <a:spLocks noChangeAspect="1"/>
              </p:cNvSpPr>
              <p:nvPr/>
            </p:nvSpPr>
            <p:spPr>
              <a:xfrm>
                <a:off x="2198472" y="2510719"/>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DF3947D3-3E2F-084E-2B91-8AF46C62C7BB}"/>
                  </a:ext>
                </a:extLst>
              </p:cNvPr>
              <p:cNvSpPr>
                <a:spLocks noChangeAspect="1"/>
              </p:cNvSpPr>
              <p:nvPr/>
            </p:nvSpPr>
            <p:spPr>
              <a:xfrm>
                <a:off x="2197285" y="229980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E27B2852-78B0-A629-4616-08A464AF034A}"/>
                  </a:ext>
                </a:extLst>
              </p:cNvPr>
              <p:cNvSpPr>
                <a:spLocks noChangeAspect="1"/>
              </p:cNvSpPr>
              <p:nvPr/>
            </p:nvSpPr>
            <p:spPr>
              <a:xfrm>
                <a:off x="2197285" y="208724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1BBDDB1E-F800-0B5C-435D-89383EB9AE87}"/>
                  </a:ext>
                </a:extLst>
              </p:cNvPr>
              <p:cNvSpPr txBox="1"/>
              <p:nvPr/>
            </p:nvSpPr>
            <p:spPr>
              <a:xfrm>
                <a:off x="2209801" y="2748857"/>
                <a:ext cx="656821" cy="373529"/>
              </a:xfrm>
              <a:prstGeom prst="rect">
                <a:avLst/>
              </a:prstGeom>
              <a:noFill/>
            </p:spPr>
            <p:txBody>
              <a:bodyPr wrap="none" rtlCol="0">
                <a:spAutoFit/>
              </a:bodyPr>
              <a:lstStyle/>
              <a:p>
                <a:r>
                  <a:rPr lang="en-US" sz="788" dirty="0">
                    <a:solidFill>
                      <a:srgbClr val="C00000"/>
                    </a:solidFill>
                  </a:rPr>
                  <a:t>1 cm</a:t>
                </a:r>
              </a:p>
            </p:txBody>
          </p:sp>
          <p:sp>
            <p:nvSpPr>
              <p:cNvPr id="16" name="TextBox 15">
                <a:extLst>
                  <a:ext uri="{FF2B5EF4-FFF2-40B4-BE49-F238E27FC236}">
                    <a16:creationId xmlns:a16="http://schemas.microsoft.com/office/drawing/2014/main" id="{C0F37C92-336B-E0B7-3290-935038F81AEA}"/>
                  </a:ext>
                </a:extLst>
              </p:cNvPr>
              <p:cNvSpPr txBox="1"/>
              <p:nvPr/>
            </p:nvSpPr>
            <p:spPr>
              <a:xfrm>
                <a:off x="2216283" y="2599699"/>
                <a:ext cx="656821" cy="373529"/>
              </a:xfrm>
              <a:prstGeom prst="rect">
                <a:avLst/>
              </a:prstGeom>
              <a:noFill/>
            </p:spPr>
            <p:txBody>
              <a:bodyPr wrap="none" rtlCol="0">
                <a:spAutoFit/>
              </a:bodyPr>
              <a:lstStyle/>
              <a:p>
                <a:r>
                  <a:rPr lang="en-US" sz="788" dirty="0">
                    <a:solidFill>
                      <a:srgbClr val="C00000"/>
                    </a:solidFill>
                  </a:rPr>
                  <a:t>5 cm</a:t>
                </a:r>
              </a:p>
            </p:txBody>
          </p:sp>
          <p:sp>
            <p:nvSpPr>
              <p:cNvPr id="17" name="TextBox 16">
                <a:extLst>
                  <a:ext uri="{FF2B5EF4-FFF2-40B4-BE49-F238E27FC236}">
                    <a16:creationId xmlns:a16="http://schemas.microsoft.com/office/drawing/2014/main" id="{1525288B-323D-346B-5501-7B107FDBBA65}"/>
                  </a:ext>
                </a:extLst>
              </p:cNvPr>
              <p:cNvSpPr txBox="1"/>
              <p:nvPr/>
            </p:nvSpPr>
            <p:spPr>
              <a:xfrm>
                <a:off x="2193585" y="2421357"/>
                <a:ext cx="745059" cy="373529"/>
              </a:xfrm>
              <a:prstGeom prst="rect">
                <a:avLst/>
              </a:prstGeom>
              <a:noFill/>
            </p:spPr>
            <p:txBody>
              <a:bodyPr wrap="none" rtlCol="0">
                <a:spAutoFit/>
              </a:bodyPr>
              <a:lstStyle/>
              <a:p>
                <a:r>
                  <a:rPr lang="en-US" sz="788" dirty="0">
                    <a:solidFill>
                      <a:srgbClr val="C00000"/>
                    </a:solidFill>
                  </a:rPr>
                  <a:t>10 cm</a:t>
                </a:r>
              </a:p>
            </p:txBody>
          </p:sp>
          <p:sp>
            <p:nvSpPr>
              <p:cNvPr id="18" name="TextBox 17">
                <a:extLst>
                  <a:ext uri="{FF2B5EF4-FFF2-40B4-BE49-F238E27FC236}">
                    <a16:creationId xmlns:a16="http://schemas.microsoft.com/office/drawing/2014/main" id="{F7F913F9-67F1-22A0-C3A3-9301FBAEE06E}"/>
                  </a:ext>
                </a:extLst>
              </p:cNvPr>
              <p:cNvSpPr txBox="1"/>
              <p:nvPr/>
            </p:nvSpPr>
            <p:spPr>
              <a:xfrm>
                <a:off x="2200068" y="2204103"/>
                <a:ext cx="745059" cy="373529"/>
              </a:xfrm>
              <a:prstGeom prst="rect">
                <a:avLst/>
              </a:prstGeom>
              <a:noFill/>
            </p:spPr>
            <p:txBody>
              <a:bodyPr wrap="none" rtlCol="0">
                <a:spAutoFit/>
              </a:bodyPr>
              <a:lstStyle/>
              <a:p>
                <a:r>
                  <a:rPr lang="en-US" sz="788" dirty="0">
                    <a:solidFill>
                      <a:srgbClr val="C00000"/>
                    </a:solidFill>
                  </a:rPr>
                  <a:t>15 cm</a:t>
                </a:r>
              </a:p>
            </p:txBody>
          </p:sp>
          <p:sp>
            <p:nvSpPr>
              <p:cNvPr id="19" name="TextBox 18">
                <a:extLst>
                  <a:ext uri="{FF2B5EF4-FFF2-40B4-BE49-F238E27FC236}">
                    <a16:creationId xmlns:a16="http://schemas.microsoft.com/office/drawing/2014/main" id="{BD1CAF3F-D817-F203-7322-3D8E234FE930}"/>
                  </a:ext>
                </a:extLst>
              </p:cNvPr>
              <p:cNvSpPr txBox="1"/>
              <p:nvPr/>
            </p:nvSpPr>
            <p:spPr>
              <a:xfrm>
                <a:off x="2200070" y="1990094"/>
                <a:ext cx="745059" cy="373529"/>
              </a:xfrm>
              <a:prstGeom prst="rect">
                <a:avLst/>
              </a:prstGeom>
              <a:noFill/>
            </p:spPr>
            <p:txBody>
              <a:bodyPr wrap="none" rtlCol="0">
                <a:spAutoFit/>
              </a:bodyPr>
              <a:lstStyle/>
              <a:p>
                <a:r>
                  <a:rPr lang="en-US" sz="788" dirty="0">
                    <a:solidFill>
                      <a:srgbClr val="C00000"/>
                    </a:solidFill>
                  </a:rPr>
                  <a:t>20 cm</a:t>
                </a:r>
              </a:p>
            </p:txBody>
          </p:sp>
        </p:grpSp>
      </p:grpSp>
      <p:sp>
        <p:nvSpPr>
          <p:cNvPr id="3" name="TextBox 2">
            <a:extLst>
              <a:ext uri="{FF2B5EF4-FFF2-40B4-BE49-F238E27FC236}">
                <a16:creationId xmlns:a16="http://schemas.microsoft.com/office/drawing/2014/main" id="{5A3F8379-7346-7B64-8597-5F0F03EB9F5E}"/>
              </a:ext>
            </a:extLst>
          </p:cNvPr>
          <p:cNvSpPr txBox="1"/>
          <p:nvPr/>
        </p:nvSpPr>
        <p:spPr>
          <a:xfrm>
            <a:off x="66946" y="4899566"/>
            <a:ext cx="7054688" cy="300082"/>
          </a:xfrm>
          <a:prstGeom prst="rect">
            <a:avLst/>
          </a:prstGeom>
          <a:noFill/>
        </p:spPr>
        <p:txBody>
          <a:bodyPr wrap="none" rtlCol="0">
            <a:spAutoFit/>
          </a:bodyPr>
          <a:lstStyle/>
          <a:p>
            <a:r>
              <a:rPr lang="en-US" sz="1350" dirty="0">
                <a:solidFill>
                  <a:srgbClr val="C00000"/>
                </a:solidFill>
                <a:highlight>
                  <a:srgbClr val="FFFF00"/>
                </a:highlight>
              </a:rPr>
              <a:t>Very small degradation of axial resolution in center due to larger acceptance angle (+/- 62 degree)</a:t>
            </a:r>
          </a:p>
        </p:txBody>
      </p:sp>
      <p:grpSp>
        <p:nvGrpSpPr>
          <p:cNvPr id="28" name="Group 27">
            <a:extLst>
              <a:ext uri="{FF2B5EF4-FFF2-40B4-BE49-F238E27FC236}">
                <a16:creationId xmlns:a16="http://schemas.microsoft.com/office/drawing/2014/main" id="{8BD7205E-9931-6B89-F366-EE114B49F240}"/>
              </a:ext>
            </a:extLst>
          </p:cNvPr>
          <p:cNvGrpSpPr>
            <a:grpSpLocks noChangeAspect="1"/>
          </p:cNvGrpSpPr>
          <p:nvPr/>
        </p:nvGrpSpPr>
        <p:grpSpPr>
          <a:xfrm>
            <a:off x="5309643" y="3706079"/>
            <a:ext cx="2162046" cy="1280160"/>
            <a:chOff x="533400" y="1630680"/>
            <a:chExt cx="3368040" cy="2578608"/>
          </a:xfrm>
        </p:grpSpPr>
        <p:grpSp>
          <p:nvGrpSpPr>
            <p:cNvPr id="31" name="Group 30">
              <a:extLst>
                <a:ext uri="{FF2B5EF4-FFF2-40B4-BE49-F238E27FC236}">
                  <a16:creationId xmlns:a16="http://schemas.microsoft.com/office/drawing/2014/main" id="{C081C81C-AD9A-E898-D490-6B0CB5683FE9}"/>
                </a:ext>
              </a:extLst>
            </p:cNvPr>
            <p:cNvGrpSpPr/>
            <p:nvPr/>
          </p:nvGrpSpPr>
          <p:grpSpPr>
            <a:xfrm>
              <a:off x="533400" y="1630680"/>
              <a:ext cx="3352800" cy="167640"/>
              <a:chOff x="548640" y="1630680"/>
              <a:chExt cx="3352800" cy="167640"/>
            </a:xfrm>
          </p:grpSpPr>
          <p:sp>
            <p:nvSpPr>
              <p:cNvPr id="89" name="Rectangle 88">
                <a:extLst>
                  <a:ext uri="{FF2B5EF4-FFF2-40B4-BE49-F238E27FC236}">
                    <a16:creationId xmlns:a16="http://schemas.microsoft.com/office/drawing/2014/main" id="{63FAE2E8-DE74-E94C-9EF5-80916365A9AA}"/>
                  </a:ext>
                </a:extLst>
              </p:cNvPr>
              <p:cNvSpPr/>
              <p:nvPr/>
            </p:nvSpPr>
            <p:spPr>
              <a:xfrm>
                <a:off x="5486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Rectangle 89">
                <a:extLst>
                  <a:ext uri="{FF2B5EF4-FFF2-40B4-BE49-F238E27FC236}">
                    <a16:creationId xmlns:a16="http://schemas.microsoft.com/office/drawing/2014/main" id="{9D6FDE82-0878-006F-4BB6-1C70EBFDF634}"/>
                  </a:ext>
                </a:extLst>
              </p:cNvPr>
              <p:cNvSpPr/>
              <p:nvPr/>
            </p:nvSpPr>
            <p:spPr>
              <a:xfrm>
                <a:off x="111252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Rectangle 90">
                <a:extLst>
                  <a:ext uri="{FF2B5EF4-FFF2-40B4-BE49-F238E27FC236}">
                    <a16:creationId xmlns:a16="http://schemas.microsoft.com/office/drawing/2014/main" id="{A6488402-0CBC-65D0-5F2C-E83E50673B4B}"/>
                  </a:ext>
                </a:extLst>
              </p:cNvPr>
              <p:cNvSpPr/>
              <p:nvPr/>
            </p:nvSpPr>
            <p:spPr>
              <a:xfrm>
                <a:off x="167640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ectangle 91">
                <a:extLst>
                  <a:ext uri="{FF2B5EF4-FFF2-40B4-BE49-F238E27FC236}">
                    <a16:creationId xmlns:a16="http://schemas.microsoft.com/office/drawing/2014/main" id="{C8F56864-AFF0-D397-3D6D-466F0A77437C}"/>
                  </a:ext>
                </a:extLst>
              </p:cNvPr>
              <p:cNvSpPr/>
              <p:nvPr/>
            </p:nvSpPr>
            <p:spPr>
              <a:xfrm>
                <a:off x="224028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Rectangle 92">
                <a:extLst>
                  <a:ext uri="{FF2B5EF4-FFF2-40B4-BE49-F238E27FC236}">
                    <a16:creationId xmlns:a16="http://schemas.microsoft.com/office/drawing/2014/main" id="{44B51FF4-A3FC-5085-A8AE-6B2764A64E0F}"/>
                  </a:ext>
                </a:extLst>
              </p:cNvPr>
              <p:cNvSpPr/>
              <p:nvPr/>
            </p:nvSpPr>
            <p:spPr>
              <a:xfrm>
                <a:off x="280416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Rectangle 93">
                <a:extLst>
                  <a:ext uri="{FF2B5EF4-FFF2-40B4-BE49-F238E27FC236}">
                    <a16:creationId xmlns:a16="http://schemas.microsoft.com/office/drawing/2014/main" id="{8E0DDBB3-B1C6-022B-7653-E2B6522A8F39}"/>
                  </a:ext>
                </a:extLst>
              </p:cNvPr>
              <p:cNvSpPr/>
              <p:nvPr/>
            </p:nvSpPr>
            <p:spPr>
              <a:xfrm>
                <a:off x="33680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62029C61-9F0B-093D-180C-5630C3CBF0CC}"/>
                </a:ext>
              </a:extLst>
            </p:cNvPr>
            <p:cNvGrpSpPr/>
            <p:nvPr/>
          </p:nvGrpSpPr>
          <p:grpSpPr>
            <a:xfrm>
              <a:off x="548640" y="4041648"/>
              <a:ext cx="3352800" cy="167640"/>
              <a:chOff x="548640" y="3505200"/>
              <a:chExt cx="3352800" cy="167640"/>
            </a:xfrm>
          </p:grpSpPr>
          <p:sp>
            <p:nvSpPr>
              <p:cNvPr id="83" name="Rectangle 82">
                <a:extLst>
                  <a:ext uri="{FF2B5EF4-FFF2-40B4-BE49-F238E27FC236}">
                    <a16:creationId xmlns:a16="http://schemas.microsoft.com/office/drawing/2014/main" id="{896A333A-6F09-31B2-AD36-D2FF4903841F}"/>
                  </a:ext>
                </a:extLst>
              </p:cNvPr>
              <p:cNvSpPr/>
              <p:nvPr/>
            </p:nvSpPr>
            <p:spPr>
              <a:xfrm>
                <a:off x="5486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Rectangle 83">
                <a:extLst>
                  <a:ext uri="{FF2B5EF4-FFF2-40B4-BE49-F238E27FC236}">
                    <a16:creationId xmlns:a16="http://schemas.microsoft.com/office/drawing/2014/main" id="{AFF773CF-C321-A562-E651-8351D4CA5389}"/>
                  </a:ext>
                </a:extLst>
              </p:cNvPr>
              <p:cNvSpPr/>
              <p:nvPr/>
            </p:nvSpPr>
            <p:spPr>
              <a:xfrm>
                <a:off x="111252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ectangle 84">
                <a:extLst>
                  <a:ext uri="{FF2B5EF4-FFF2-40B4-BE49-F238E27FC236}">
                    <a16:creationId xmlns:a16="http://schemas.microsoft.com/office/drawing/2014/main" id="{E0D70A58-63FE-0AFC-105F-D8905BB8B0A2}"/>
                  </a:ext>
                </a:extLst>
              </p:cNvPr>
              <p:cNvSpPr/>
              <p:nvPr/>
            </p:nvSpPr>
            <p:spPr>
              <a:xfrm>
                <a:off x="167640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a:extLst>
                  <a:ext uri="{FF2B5EF4-FFF2-40B4-BE49-F238E27FC236}">
                    <a16:creationId xmlns:a16="http://schemas.microsoft.com/office/drawing/2014/main" id="{C011AF7A-336E-ED34-CC9D-EE9E620E2B8A}"/>
                  </a:ext>
                </a:extLst>
              </p:cNvPr>
              <p:cNvSpPr/>
              <p:nvPr/>
            </p:nvSpPr>
            <p:spPr>
              <a:xfrm>
                <a:off x="224028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ectangle 86">
                <a:extLst>
                  <a:ext uri="{FF2B5EF4-FFF2-40B4-BE49-F238E27FC236}">
                    <a16:creationId xmlns:a16="http://schemas.microsoft.com/office/drawing/2014/main" id="{9F13D0D4-1C84-8D75-9133-1F6D7C4312DD}"/>
                  </a:ext>
                </a:extLst>
              </p:cNvPr>
              <p:cNvSpPr/>
              <p:nvPr/>
            </p:nvSpPr>
            <p:spPr>
              <a:xfrm>
                <a:off x="280416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Rectangle 87">
                <a:extLst>
                  <a:ext uri="{FF2B5EF4-FFF2-40B4-BE49-F238E27FC236}">
                    <a16:creationId xmlns:a16="http://schemas.microsoft.com/office/drawing/2014/main" id="{697BF06F-5CB8-4E50-7A52-391BB93E2829}"/>
                  </a:ext>
                </a:extLst>
              </p:cNvPr>
              <p:cNvSpPr/>
              <p:nvPr/>
            </p:nvSpPr>
            <p:spPr>
              <a:xfrm>
                <a:off x="33680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3" name="Group 32">
              <a:extLst>
                <a:ext uri="{FF2B5EF4-FFF2-40B4-BE49-F238E27FC236}">
                  <a16:creationId xmlns:a16="http://schemas.microsoft.com/office/drawing/2014/main" id="{05989471-7884-7794-307B-FFC340464C12}"/>
                </a:ext>
              </a:extLst>
            </p:cNvPr>
            <p:cNvGrpSpPr/>
            <p:nvPr/>
          </p:nvGrpSpPr>
          <p:grpSpPr>
            <a:xfrm>
              <a:off x="533400" y="1946179"/>
              <a:ext cx="3368040" cy="1983254"/>
              <a:chOff x="533400" y="1946179"/>
              <a:chExt cx="3368040" cy="1983254"/>
            </a:xfrm>
          </p:grpSpPr>
          <p:grpSp>
            <p:nvGrpSpPr>
              <p:cNvPr id="34" name="Group 33">
                <a:extLst>
                  <a:ext uri="{FF2B5EF4-FFF2-40B4-BE49-F238E27FC236}">
                    <a16:creationId xmlns:a16="http://schemas.microsoft.com/office/drawing/2014/main" id="{BDCAFE5F-1409-3955-B6FC-FCFFF9094C30}"/>
                  </a:ext>
                </a:extLst>
              </p:cNvPr>
              <p:cNvGrpSpPr/>
              <p:nvPr/>
            </p:nvGrpSpPr>
            <p:grpSpPr>
              <a:xfrm>
                <a:off x="1712389" y="1946179"/>
                <a:ext cx="630594" cy="1981684"/>
                <a:chOff x="1712389" y="1946179"/>
                <a:chExt cx="630594" cy="1981684"/>
              </a:xfrm>
            </p:grpSpPr>
            <p:grpSp>
              <p:nvGrpSpPr>
                <p:cNvPr id="71" name="Group 70">
                  <a:extLst>
                    <a:ext uri="{FF2B5EF4-FFF2-40B4-BE49-F238E27FC236}">
                      <a16:creationId xmlns:a16="http://schemas.microsoft.com/office/drawing/2014/main" id="{AD6064AB-31DA-8C7E-E9E5-08289C984C62}"/>
                    </a:ext>
                  </a:extLst>
                </p:cNvPr>
                <p:cNvGrpSpPr/>
                <p:nvPr/>
              </p:nvGrpSpPr>
              <p:grpSpPr>
                <a:xfrm>
                  <a:off x="2195013" y="1946179"/>
                  <a:ext cx="67467" cy="1981684"/>
                  <a:chOff x="2195013" y="1946179"/>
                  <a:chExt cx="67467" cy="1981684"/>
                </a:xfrm>
              </p:grpSpPr>
              <p:cxnSp>
                <p:nvCxnSpPr>
                  <p:cNvPr id="77" name="Straight Connector 76">
                    <a:extLst>
                      <a:ext uri="{FF2B5EF4-FFF2-40B4-BE49-F238E27FC236}">
                        <a16:creationId xmlns:a16="http://schemas.microsoft.com/office/drawing/2014/main" id="{DC448DCA-CE8C-13AB-739D-CF23CEDA39D6}"/>
                      </a:ext>
                    </a:extLst>
                  </p:cNvPr>
                  <p:cNvCxnSpPr>
                    <a:cxnSpLocks/>
                  </p:cNvCxnSpPr>
                  <p:nvPr/>
                </p:nvCxnSpPr>
                <p:spPr>
                  <a:xfrm>
                    <a:off x="2222310" y="1946179"/>
                    <a:ext cx="0" cy="19816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45A7A579-CA91-C18C-5E74-B932B7E8EDAB}"/>
                      </a:ext>
                    </a:extLst>
                  </p:cNvPr>
                  <p:cNvSpPr>
                    <a:spLocks noChangeAspect="1"/>
                  </p:cNvSpPr>
                  <p:nvPr/>
                </p:nvSpPr>
                <p:spPr>
                  <a:xfrm>
                    <a:off x="2195013" y="2857387"/>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5C481553-D0C9-A8FB-C74A-FB9DC2F2B62C}"/>
                      </a:ext>
                    </a:extLst>
                  </p:cNvPr>
                  <p:cNvSpPr>
                    <a:spLocks noChangeAspect="1"/>
                  </p:cNvSpPr>
                  <p:nvPr/>
                </p:nvSpPr>
                <p:spPr>
                  <a:xfrm>
                    <a:off x="2198472" y="2705615"/>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5985ED6C-C198-AD28-C4EA-984F2BA51225}"/>
                      </a:ext>
                    </a:extLst>
                  </p:cNvPr>
                  <p:cNvSpPr>
                    <a:spLocks noChangeAspect="1"/>
                  </p:cNvSpPr>
                  <p:nvPr/>
                </p:nvSpPr>
                <p:spPr>
                  <a:xfrm>
                    <a:off x="2198472" y="2510719"/>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1EDBA251-ED8C-5D0F-198B-714AD7418CAC}"/>
                      </a:ext>
                    </a:extLst>
                  </p:cNvPr>
                  <p:cNvSpPr>
                    <a:spLocks noChangeAspect="1"/>
                  </p:cNvSpPr>
                  <p:nvPr/>
                </p:nvSpPr>
                <p:spPr>
                  <a:xfrm>
                    <a:off x="2197285" y="229980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7740D2E5-1E3A-F889-08E0-F86C7DF682CF}"/>
                      </a:ext>
                    </a:extLst>
                  </p:cNvPr>
                  <p:cNvSpPr>
                    <a:spLocks noChangeAspect="1"/>
                  </p:cNvSpPr>
                  <p:nvPr/>
                </p:nvSpPr>
                <p:spPr>
                  <a:xfrm>
                    <a:off x="2197285" y="208724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2" name="TextBox 71">
                  <a:extLst>
                    <a:ext uri="{FF2B5EF4-FFF2-40B4-BE49-F238E27FC236}">
                      <a16:creationId xmlns:a16="http://schemas.microsoft.com/office/drawing/2014/main" id="{9852721F-366B-4111-5332-1656DAE926FC}"/>
                    </a:ext>
                  </a:extLst>
                </p:cNvPr>
                <p:cNvSpPr txBox="1"/>
                <p:nvPr/>
              </p:nvSpPr>
              <p:spPr>
                <a:xfrm>
                  <a:off x="1788893" y="2748858"/>
                  <a:ext cx="548193" cy="396493"/>
                </a:xfrm>
                <a:prstGeom prst="rect">
                  <a:avLst/>
                </a:prstGeom>
                <a:noFill/>
              </p:spPr>
              <p:txBody>
                <a:bodyPr wrap="none" rtlCol="0">
                  <a:spAutoFit/>
                </a:bodyPr>
                <a:lstStyle/>
                <a:p>
                  <a:r>
                    <a:rPr lang="en-US" sz="788" dirty="0">
                      <a:solidFill>
                        <a:srgbClr val="C00000"/>
                      </a:solidFill>
                    </a:rPr>
                    <a:t>1 cm</a:t>
                  </a:r>
                </a:p>
              </p:txBody>
            </p:sp>
            <p:sp>
              <p:nvSpPr>
                <p:cNvPr id="73" name="TextBox 72">
                  <a:extLst>
                    <a:ext uri="{FF2B5EF4-FFF2-40B4-BE49-F238E27FC236}">
                      <a16:creationId xmlns:a16="http://schemas.microsoft.com/office/drawing/2014/main" id="{8B01DF34-7ABB-3388-AA76-B53A289E47EC}"/>
                    </a:ext>
                  </a:extLst>
                </p:cNvPr>
                <p:cNvSpPr txBox="1"/>
                <p:nvPr/>
              </p:nvSpPr>
              <p:spPr>
                <a:xfrm>
                  <a:off x="1789564" y="2599698"/>
                  <a:ext cx="548193" cy="396493"/>
                </a:xfrm>
                <a:prstGeom prst="rect">
                  <a:avLst/>
                </a:prstGeom>
                <a:noFill/>
              </p:spPr>
              <p:txBody>
                <a:bodyPr wrap="none" rtlCol="0">
                  <a:spAutoFit/>
                </a:bodyPr>
                <a:lstStyle/>
                <a:p>
                  <a:r>
                    <a:rPr lang="en-US" sz="788" dirty="0">
                      <a:solidFill>
                        <a:srgbClr val="C00000"/>
                      </a:solidFill>
                    </a:rPr>
                    <a:t>5 cm</a:t>
                  </a:r>
                </a:p>
              </p:txBody>
            </p:sp>
            <p:sp>
              <p:nvSpPr>
                <p:cNvPr id="74" name="TextBox 73">
                  <a:extLst>
                    <a:ext uri="{FF2B5EF4-FFF2-40B4-BE49-F238E27FC236}">
                      <a16:creationId xmlns:a16="http://schemas.microsoft.com/office/drawing/2014/main" id="{A9BC1A16-5849-EDDE-9DCC-47F72C89654B}"/>
                    </a:ext>
                  </a:extLst>
                </p:cNvPr>
                <p:cNvSpPr txBox="1"/>
                <p:nvPr/>
              </p:nvSpPr>
              <p:spPr>
                <a:xfrm>
                  <a:off x="1721145" y="2421357"/>
                  <a:ext cx="621838" cy="396493"/>
                </a:xfrm>
                <a:prstGeom prst="rect">
                  <a:avLst/>
                </a:prstGeom>
                <a:noFill/>
              </p:spPr>
              <p:txBody>
                <a:bodyPr wrap="none" rtlCol="0">
                  <a:spAutoFit/>
                </a:bodyPr>
                <a:lstStyle/>
                <a:p>
                  <a:r>
                    <a:rPr lang="en-US" sz="788" dirty="0">
                      <a:solidFill>
                        <a:srgbClr val="C00000"/>
                      </a:solidFill>
                    </a:rPr>
                    <a:t>10 cm</a:t>
                  </a:r>
                </a:p>
              </p:txBody>
            </p:sp>
            <p:sp>
              <p:nvSpPr>
                <p:cNvPr id="75" name="TextBox 74">
                  <a:extLst>
                    <a:ext uri="{FF2B5EF4-FFF2-40B4-BE49-F238E27FC236}">
                      <a16:creationId xmlns:a16="http://schemas.microsoft.com/office/drawing/2014/main" id="{E867E61D-7967-35B4-C3FD-7A41F42B5CB3}"/>
                    </a:ext>
                  </a:extLst>
                </p:cNvPr>
                <p:cNvSpPr txBox="1"/>
                <p:nvPr/>
              </p:nvSpPr>
              <p:spPr>
                <a:xfrm>
                  <a:off x="1712389" y="2204103"/>
                  <a:ext cx="621838" cy="396493"/>
                </a:xfrm>
                <a:prstGeom prst="rect">
                  <a:avLst/>
                </a:prstGeom>
                <a:noFill/>
              </p:spPr>
              <p:txBody>
                <a:bodyPr wrap="none" rtlCol="0">
                  <a:spAutoFit/>
                </a:bodyPr>
                <a:lstStyle/>
                <a:p>
                  <a:r>
                    <a:rPr lang="en-US" sz="788" dirty="0">
                      <a:solidFill>
                        <a:srgbClr val="C00000"/>
                      </a:solidFill>
                    </a:rPr>
                    <a:t>15 cm</a:t>
                  </a:r>
                </a:p>
              </p:txBody>
            </p:sp>
            <p:sp>
              <p:nvSpPr>
                <p:cNvPr id="76" name="TextBox 75">
                  <a:extLst>
                    <a:ext uri="{FF2B5EF4-FFF2-40B4-BE49-F238E27FC236}">
                      <a16:creationId xmlns:a16="http://schemas.microsoft.com/office/drawing/2014/main" id="{74C67995-F5DF-EBD7-4C83-E75FCD8758D3}"/>
                    </a:ext>
                  </a:extLst>
                </p:cNvPr>
                <p:cNvSpPr txBox="1"/>
                <p:nvPr/>
              </p:nvSpPr>
              <p:spPr>
                <a:xfrm>
                  <a:off x="1712390" y="1990095"/>
                  <a:ext cx="621838" cy="396493"/>
                </a:xfrm>
                <a:prstGeom prst="rect">
                  <a:avLst/>
                </a:prstGeom>
                <a:noFill/>
              </p:spPr>
              <p:txBody>
                <a:bodyPr wrap="none" rtlCol="0">
                  <a:spAutoFit/>
                </a:bodyPr>
                <a:lstStyle/>
                <a:p>
                  <a:r>
                    <a:rPr lang="en-US" sz="788" dirty="0">
                      <a:solidFill>
                        <a:srgbClr val="C00000"/>
                      </a:solidFill>
                    </a:rPr>
                    <a:t>20 cm</a:t>
                  </a:r>
                </a:p>
              </p:txBody>
            </p:sp>
          </p:grpSp>
          <p:cxnSp>
            <p:nvCxnSpPr>
              <p:cNvPr id="35" name="Straight Connector 34">
                <a:extLst>
                  <a:ext uri="{FF2B5EF4-FFF2-40B4-BE49-F238E27FC236}">
                    <a16:creationId xmlns:a16="http://schemas.microsoft.com/office/drawing/2014/main" id="{867F5A8A-0FB5-3FB6-6446-F0438741B177}"/>
                  </a:ext>
                </a:extLst>
              </p:cNvPr>
              <p:cNvCxnSpPr>
                <a:cxnSpLocks/>
              </p:cNvCxnSpPr>
              <p:nvPr/>
            </p:nvCxnSpPr>
            <p:spPr>
              <a:xfrm>
                <a:off x="533400" y="2939273"/>
                <a:ext cx="336804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D8FAFFD-77EF-1473-A65B-36D77E6F5276}"/>
                  </a:ext>
                </a:extLst>
              </p:cNvPr>
              <p:cNvGrpSpPr/>
              <p:nvPr/>
            </p:nvGrpSpPr>
            <p:grpSpPr>
              <a:xfrm>
                <a:off x="2479391" y="1947749"/>
                <a:ext cx="67467" cy="1981684"/>
                <a:chOff x="2195013" y="1946179"/>
                <a:chExt cx="67467" cy="1981684"/>
              </a:xfrm>
            </p:grpSpPr>
            <p:cxnSp>
              <p:nvCxnSpPr>
                <p:cNvPr id="65" name="Straight Connector 64">
                  <a:extLst>
                    <a:ext uri="{FF2B5EF4-FFF2-40B4-BE49-F238E27FC236}">
                      <a16:creationId xmlns:a16="http://schemas.microsoft.com/office/drawing/2014/main" id="{849A6355-7F71-58B1-8B6E-F4E747702BBF}"/>
                    </a:ext>
                  </a:extLst>
                </p:cNvPr>
                <p:cNvCxnSpPr>
                  <a:cxnSpLocks/>
                </p:cNvCxnSpPr>
                <p:nvPr/>
              </p:nvCxnSpPr>
              <p:spPr>
                <a:xfrm>
                  <a:off x="2222310" y="1946179"/>
                  <a:ext cx="0" cy="19816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23FD73A6-FBEE-B398-D7EF-518343BDC504}"/>
                    </a:ext>
                  </a:extLst>
                </p:cNvPr>
                <p:cNvSpPr>
                  <a:spLocks noChangeAspect="1"/>
                </p:cNvSpPr>
                <p:nvPr/>
              </p:nvSpPr>
              <p:spPr>
                <a:xfrm>
                  <a:off x="2195013" y="2857387"/>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1A5E1812-8513-61AA-8009-FE25658885B4}"/>
                    </a:ext>
                  </a:extLst>
                </p:cNvPr>
                <p:cNvSpPr>
                  <a:spLocks noChangeAspect="1"/>
                </p:cNvSpPr>
                <p:nvPr/>
              </p:nvSpPr>
              <p:spPr>
                <a:xfrm>
                  <a:off x="2198472" y="2705615"/>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3523073E-69B5-2FA9-4901-7EA18B04F404}"/>
                    </a:ext>
                  </a:extLst>
                </p:cNvPr>
                <p:cNvSpPr>
                  <a:spLocks noChangeAspect="1"/>
                </p:cNvSpPr>
                <p:nvPr/>
              </p:nvSpPr>
              <p:spPr>
                <a:xfrm>
                  <a:off x="2198472" y="2510719"/>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8F262C8C-9E9F-BCFF-262B-AFB9DB33DD27}"/>
                    </a:ext>
                  </a:extLst>
                </p:cNvPr>
                <p:cNvSpPr>
                  <a:spLocks noChangeAspect="1"/>
                </p:cNvSpPr>
                <p:nvPr/>
              </p:nvSpPr>
              <p:spPr>
                <a:xfrm>
                  <a:off x="2197285" y="229980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D99E3237-E057-51E7-BE06-1E78BAF3E071}"/>
                    </a:ext>
                  </a:extLst>
                </p:cNvPr>
                <p:cNvSpPr>
                  <a:spLocks noChangeAspect="1"/>
                </p:cNvSpPr>
                <p:nvPr/>
              </p:nvSpPr>
              <p:spPr>
                <a:xfrm>
                  <a:off x="2197285" y="208724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a:extLst>
                  <a:ext uri="{FF2B5EF4-FFF2-40B4-BE49-F238E27FC236}">
                    <a16:creationId xmlns:a16="http://schemas.microsoft.com/office/drawing/2014/main" id="{A32D47F4-2AC6-F34F-757F-C3D21DB0E811}"/>
                  </a:ext>
                </a:extLst>
              </p:cNvPr>
              <p:cNvGrpSpPr/>
              <p:nvPr/>
            </p:nvGrpSpPr>
            <p:grpSpPr>
              <a:xfrm>
                <a:off x="2744913" y="1947672"/>
                <a:ext cx="67467" cy="1981684"/>
                <a:chOff x="2195013" y="1946179"/>
                <a:chExt cx="67467" cy="1981684"/>
              </a:xfrm>
            </p:grpSpPr>
            <p:cxnSp>
              <p:nvCxnSpPr>
                <p:cNvPr id="59" name="Straight Connector 58">
                  <a:extLst>
                    <a:ext uri="{FF2B5EF4-FFF2-40B4-BE49-F238E27FC236}">
                      <a16:creationId xmlns:a16="http://schemas.microsoft.com/office/drawing/2014/main" id="{69604AC1-067C-E1DE-4A06-8F530EB1DEC7}"/>
                    </a:ext>
                  </a:extLst>
                </p:cNvPr>
                <p:cNvCxnSpPr>
                  <a:cxnSpLocks/>
                </p:cNvCxnSpPr>
                <p:nvPr/>
              </p:nvCxnSpPr>
              <p:spPr>
                <a:xfrm>
                  <a:off x="2222310" y="1946179"/>
                  <a:ext cx="0" cy="19816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629BC887-2DBA-66C9-2371-8758D33E9DA8}"/>
                    </a:ext>
                  </a:extLst>
                </p:cNvPr>
                <p:cNvSpPr>
                  <a:spLocks noChangeAspect="1"/>
                </p:cNvSpPr>
                <p:nvPr/>
              </p:nvSpPr>
              <p:spPr>
                <a:xfrm>
                  <a:off x="2195013" y="2857387"/>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AF2AA7A2-1A2D-ADF8-697A-551D18B673C4}"/>
                    </a:ext>
                  </a:extLst>
                </p:cNvPr>
                <p:cNvSpPr>
                  <a:spLocks noChangeAspect="1"/>
                </p:cNvSpPr>
                <p:nvPr/>
              </p:nvSpPr>
              <p:spPr>
                <a:xfrm>
                  <a:off x="2198472" y="2705615"/>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09279A4A-9CC2-9362-B8D0-E68310D1939D}"/>
                    </a:ext>
                  </a:extLst>
                </p:cNvPr>
                <p:cNvSpPr>
                  <a:spLocks noChangeAspect="1"/>
                </p:cNvSpPr>
                <p:nvPr/>
              </p:nvSpPr>
              <p:spPr>
                <a:xfrm>
                  <a:off x="2198472" y="2510719"/>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5448759C-3ED6-D859-3695-71EC0A5E1EE3}"/>
                    </a:ext>
                  </a:extLst>
                </p:cNvPr>
                <p:cNvSpPr>
                  <a:spLocks noChangeAspect="1"/>
                </p:cNvSpPr>
                <p:nvPr/>
              </p:nvSpPr>
              <p:spPr>
                <a:xfrm>
                  <a:off x="2197285" y="229980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F961EC67-0060-F11F-29A2-F8689226C081}"/>
                    </a:ext>
                  </a:extLst>
                </p:cNvPr>
                <p:cNvSpPr>
                  <a:spLocks noChangeAspect="1"/>
                </p:cNvSpPr>
                <p:nvPr/>
              </p:nvSpPr>
              <p:spPr>
                <a:xfrm>
                  <a:off x="2197285" y="208724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 name="Group 37">
                <a:extLst>
                  <a:ext uri="{FF2B5EF4-FFF2-40B4-BE49-F238E27FC236}">
                    <a16:creationId xmlns:a16="http://schemas.microsoft.com/office/drawing/2014/main" id="{6CA79135-C3A2-FD90-0949-87609B9C0ED1}"/>
                  </a:ext>
                </a:extLst>
              </p:cNvPr>
              <p:cNvGrpSpPr/>
              <p:nvPr/>
            </p:nvGrpSpPr>
            <p:grpSpPr>
              <a:xfrm>
                <a:off x="3046570" y="1947672"/>
                <a:ext cx="67467" cy="1981684"/>
                <a:chOff x="2195013" y="1946179"/>
                <a:chExt cx="67467" cy="1981684"/>
              </a:xfrm>
            </p:grpSpPr>
            <p:cxnSp>
              <p:nvCxnSpPr>
                <p:cNvPr id="53" name="Straight Connector 52">
                  <a:extLst>
                    <a:ext uri="{FF2B5EF4-FFF2-40B4-BE49-F238E27FC236}">
                      <a16:creationId xmlns:a16="http://schemas.microsoft.com/office/drawing/2014/main" id="{CABF1D4B-2B0A-97C9-C2D7-64ED3DE2EFFC}"/>
                    </a:ext>
                  </a:extLst>
                </p:cNvPr>
                <p:cNvCxnSpPr>
                  <a:cxnSpLocks/>
                </p:cNvCxnSpPr>
                <p:nvPr/>
              </p:nvCxnSpPr>
              <p:spPr>
                <a:xfrm>
                  <a:off x="2222310" y="1946179"/>
                  <a:ext cx="0" cy="19816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F4715B9-053C-E854-32B8-671EC8E073E9}"/>
                    </a:ext>
                  </a:extLst>
                </p:cNvPr>
                <p:cNvSpPr>
                  <a:spLocks noChangeAspect="1"/>
                </p:cNvSpPr>
                <p:nvPr/>
              </p:nvSpPr>
              <p:spPr>
                <a:xfrm>
                  <a:off x="2195013" y="2857387"/>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93830728-D71B-2D03-F9C5-CD6AD5EC211B}"/>
                    </a:ext>
                  </a:extLst>
                </p:cNvPr>
                <p:cNvSpPr>
                  <a:spLocks noChangeAspect="1"/>
                </p:cNvSpPr>
                <p:nvPr/>
              </p:nvSpPr>
              <p:spPr>
                <a:xfrm>
                  <a:off x="2198472" y="2705615"/>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ABB798A1-E721-97CD-C0E6-595A18A3E25D}"/>
                    </a:ext>
                  </a:extLst>
                </p:cNvPr>
                <p:cNvSpPr>
                  <a:spLocks noChangeAspect="1"/>
                </p:cNvSpPr>
                <p:nvPr/>
              </p:nvSpPr>
              <p:spPr>
                <a:xfrm>
                  <a:off x="2198472" y="2510719"/>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CD199400-D231-A3C6-A9C7-C71FD41FFEF4}"/>
                    </a:ext>
                  </a:extLst>
                </p:cNvPr>
                <p:cNvSpPr>
                  <a:spLocks noChangeAspect="1"/>
                </p:cNvSpPr>
                <p:nvPr/>
              </p:nvSpPr>
              <p:spPr>
                <a:xfrm>
                  <a:off x="2197285" y="229980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2FD12E7C-F977-5C15-0DC9-C180ADE1EDEB}"/>
                    </a:ext>
                  </a:extLst>
                </p:cNvPr>
                <p:cNvSpPr>
                  <a:spLocks noChangeAspect="1"/>
                </p:cNvSpPr>
                <p:nvPr/>
              </p:nvSpPr>
              <p:spPr>
                <a:xfrm>
                  <a:off x="2197285" y="208724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9" name="Group 38">
                <a:extLst>
                  <a:ext uri="{FF2B5EF4-FFF2-40B4-BE49-F238E27FC236}">
                    <a16:creationId xmlns:a16="http://schemas.microsoft.com/office/drawing/2014/main" id="{358D0E42-2E6A-C7FE-14D9-B011CF55E9DE}"/>
                  </a:ext>
                </a:extLst>
              </p:cNvPr>
              <p:cNvGrpSpPr/>
              <p:nvPr/>
            </p:nvGrpSpPr>
            <p:grpSpPr>
              <a:xfrm>
                <a:off x="3312092" y="1947672"/>
                <a:ext cx="67467" cy="1981684"/>
                <a:chOff x="2195013" y="1946179"/>
                <a:chExt cx="67467" cy="1981684"/>
              </a:xfrm>
            </p:grpSpPr>
            <p:cxnSp>
              <p:nvCxnSpPr>
                <p:cNvPr id="47" name="Straight Connector 46">
                  <a:extLst>
                    <a:ext uri="{FF2B5EF4-FFF2-40B4-BE49-F238E27FC236}">
                      <a16:creationId xmlns:a16="http://schemas.microsoft.com/office/drawing/2014/main" id="{54E146C5-8670-D9F7-13CE-CE133F686D48}"/>
                    </a:ext>
                  </a:extLst>
                </p:cNvPr>
                <p:cNvCxnSpPr>
                  <a:cxnSpLocks/>
                </p:cNvCxnSpPr>
                <p:nvPr/>
              </p:nvCxnSpPr>
              <p:spPr>
                <a:xfrm>
                  <a:off x="2222310" y="1946179"/>
                  <a:ext cx="0" cy="19816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AC21C631-C973-D13F-5DE8-365FC32E8C43}"/>
                    </a:ext>
                  </a:extLst>
                </p:cNvPr>
                <p:cNvSpPr>
                  <a:spLocks noChangeAspect="1"/>
                </p:cNvSpPr>
                <p:nvPr/>
              </p:nvSpPr>
              <p:spPr>
                <a:xfrm>
                  <a:off x="2195013" y="2857387"/>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6DA803B8-7A5C-B46A-CBD0-9CFCA085978C}"/>
                    </a:ext>
                  </a:extLst>
                </p:cNvPr>
                <p:cNvSpPr>
                  <a:spLocks noChangeAspect="1"/>
                </p:cNvSpPr>
                <p:nvPr/>
              </p:nvSpPr>
              <p:spPr>
                <a:xfrm>
                  <a:off x="2198472" y="2705615"/>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C6C45A85-E19A-3E96-4CF8-EB0F8CDE20BB}"/>
                    </a:ext>
                  </a:extLst>
                </p:cNvPr>
                <p:cNvSpPr>
                  <a:spLocks noChangeAspect="1"/>
                </p:cNvSpPr>
                <p:nvPr/>
              </p:nvSpPr>
              <p:spPr>
                <a:xfrm>
                  <a:off x="2198472" y="2510719"/>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3EC49427-0E98-78DE-6476-11881EF44D1F}"/>
                    </a:ext>
                  </a:extLst>
                </p:cNvPr>
                <p:cNvSpPr>
                  <a:spLocks noChangeAspect="1"/>
                </p:cNvSpPr>
                <p:nvPr/>
              </p:nvSpPr>
              <p:spPr>
                <a:xfrm>
                  <a:off x="2197285" y="229980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536DCE6F-8DF3-8B60-F813-C8F3F2EB571A}"/>
                    </a:ext>
                  </a:extLst>
                </p:cNvPr>
                <p:cNvSpPr>
                  <a:spLocks noChangeAspect="1"/>
                </p:cNvSpPr>
                <p:nvPr/>
              </p:nvSpPr>
              <p:spPr>
                <a:xfrm>
                  <a:off x="2197285" y="208724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a:extLst>
                  <a:ext uri="{FF2B5EF4-FFF2-40B4-BE49-F238E27FC236}">
                    <a16:creationId xmlns:a16="http://schemas.microsoft.com/office/drawing/2014/main" id="{68977979-3A63-4102-F495-57B094FDBD60}"/>
                  </a:ext>
                </a:extLst>
              </p:cNvPr>
              <p:cNvGrpSpPr/>
              <p:nvPr/>
            </p:nvGrpSpPr>
            <p:grpSpPr>
              <a:xfrm>
                <a:off x="3596469" y="1947672"/>
                <a:ext cx="67467" cy="1981684"/>
                <a:chOff x="2195013" y="1946179"/>
                <a:chExt cx="67467" cy="1981684"/>
              </a:xfrm>
            </p:grpSpPr>
            <p:cxnSp>
              <p:nvCxnSpPr>
                <p:cNvPr id="41" name="Straight Connector 40">
                  <a:extLst>
                    <a:ext uri="{FF2B5EF4-FFF2-40B4-BE49-F238E27FC236}">
                      <a16:creationId xmlns:a16="http://schemas.microsoft.com/office/drawing/2014/main" id="{42CBD8EC-816A-A9E8-0F78-E3EAC5FA00CB}"/>
                    </a:ext>
                  </a:extLst>
                </p:cNvPr>
                <p:cNvCxnSpPr>
                  <a:cxnSpLocks/>
                </p:cNvCxnSpPr>
                <p:nvPr/>
              </p:nvCxnSpPr>
              <p:spPr>
                <a:xfrm>
                  <a:off x="2222310" y="1946179"/>
                  <a:ext cx="0" cy="19816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536A065-DDF6-8AE5-25B3-D07A1640DCA7}"/>
                    </a:ext>
                  </a:extLst>
                </p:cNvPr>
                <p:cNvSpPr>
                  <a:spLocks noChangeAspect="1"/>
                </p:cNvSpPr>
                <p:nvPr/>
              </p:nvSpPr>
              <p:spPr>
                <a:xfrm>
                  <a:off x="2195013" y="2857387"/>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E72C70F0-3C92-3223-DB76-848EE43886E8}"/>
                    </a:ext>
                  </a:extLst>
                </p:cNvPr>
                <p:cNvSpPr>
                  <a:spLocks noChangeAspect="1"/>
                </p:cNvSpPr>
                <p:nvPr/>
              </p:nvSpPr>
              <p:spPr>
                <a:xfrm>
                  <a:off x="2198472" y="2705615"/>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a:extLst>
                    <a:ext uri="{FF2B5EF4-FFF2-40B4-BE49-F238E27FC236}">
                      <a16:creationId xmlns:a16="http://schemas.microsoft.com/office/drawing/2014/main" id="{5E62664B-1010-0585-C6D0-D42EF19BEAC4}"/>
                    </a:ext>
                  </a:extLst>
                </p:cNvPr>
                <p:cNvSpPr>
                  <a:spLocks noChangeAspect="1"/>
                </p:cNvSpPr>
                <p:nvPr/>
              </p:nvSpPr>
              <p:spPr>
                <a:xfrm>
                  <a:off x="2198472" y="2510719"/>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a:extLst>
                    <a:ext uri="{FF2B5EF4-FFF2-40B4-BE49-F238E27FC236}">
                      <a16:creationId xmlns:a16="http://schemas.microsoft.com/office/drawing/2014/main" id="{915A4A51-5E5E-44E6-EBC7-3905789EE4C3}"/>
                    </a:ext>
                  </a:extLst>
                </p:cNvPr>
                <p:cNvSpPr>
                  <a:spLocks noChangeAspect="1"/>
                </p:cNvSpPr>
                <p:nvPr/>
              </p:nvSpPr>
              <p:spPr>
                <a:xfrm>
                  <a:off x="2197285" y="229980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61A2CCD4-CE13-EAE8-248A-8DF430724C5B}"/>
                    </a:ext>
                  </a:extLst>
                </p:cNvPr>
                <p:cNvSpPr>
                  <a:spLocks noChangeAspect="1"/>
                </p:cNvSpPr>
                <p:nvPr/>
              </p:nvSpPr>
              <p:spPr>
                <a:xfrm>
                  <a:off x="2197285" y="2087248"/>
                  <a:ext cx="64008" cy="64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sp>
        <p:nvSpPr>
          <p:cNvPr id="6" name="Slide Number Placeholder 5">
            <a:extLst>
              <a:ext uri="{FF2B5EF4-FFF2-40B4-BE49-F238E27FC236}">
                <a16:creationId xmlns:a16="http://schemas.microsoft.com/office/drawing/2014/main" id="{ED83B7F3-4919-997B-6F63-431BF8DE6D7A}"/>
              </a:ext>
            </a:extLst>
          </p:cNvPr>
          <p:cNvSpPr>
            <a:spLocks noGrp="1"/>
          </p:cNvSpPr>
          <p:nvPr>
            <p:ph type="sldNum" sz="quarter" idx="12"/>
          </p:nvPr>
        </p:nvSpPr>
        <p:spPr/>
        <p:txBody>
          <a:bodyPr/>
          <a:lstStyle/>
          <a:p>
            <a:fld id="{7AE68AEE-C031-1449-9A65-1B22BB9139DB}" type="slidenum">
              <a:rPr lang="en-US" smtClean="0"/>
              <a:t>6</a:t>
            </a:fld>
            <a:endParaRPr lang="en-US" dirty="0"/>
          </a:p>
        </p:txBody>
      </p:sp>
      <p:sp>
        <p:nvSpPr>
          <p:cNvPr id="4" name="TextBox 3">
            <a:extLst>
              <a:ext uri="{FF2B5EF4-FFF2-40B4-BE49-F238E27FC236}">
                <a16:creationId xmlns:a16="http://schemas.microsoft.com/office/drawing/2014/main" id="{148049D9-A418-3E3E-D738-4035631663CC}"/>
              </a:ext>
            </a:extLst>
          </p:cNvPr>
          <p:cNvSpPr txBox="1"/>
          <p:nvPr/>
        </p:nvSpPr>
        <p:spPr>
          <a:xfrm>
            <a:off x="7360466" y="3765954"/>
            <a:ext cx="348172" cy="715581"/>
          </a:xfrm>
          <a:prstGeom prst="rect">
            <a:avLst/>
          </a:prstGeom>
          <a:noFill/>
        </p:spPr>
        <p:txBody>
          <a:bodyPr wrap="none" rtlCol="0">
            <a:spAutoFit/>
          </a:bodyPr>
          <a:lstStyle/>
          <a:p>
            <a:r>
              <a:rPr lang="en-US" sz="4050" dirty="0"/>
              <a:t>}</a:t>
            </a:r>
          </a:p>
        </p:txBody>
      </p:sp>
      <p:pic>
        <p:nvPicPr>
          <p:cNvPr id="25" name="Picture 24">
            <a:extLst>
              <a:ext uri="{FF2B5EF4-FFF2-40B4-BE49-F238E27FC236}">
                <a16:creationId xmlns:a16="http://schemas.microsoft.com/office/drawing/2014/main" id="{13EB36F1-39D2-8D04-6E9B-7C3DE71A6B71}"/>
              </a:ext>
            </a:extLst>
          </p:cNvPr>
          <p:cNvPicPr>
            <a:picLocks noChangeAspect="1"/>
          </p:cNvPicPr>
          <p:nvPr/>
        </p:nvPicPr>
        <p:blipFill>
          <a:blip r:embed="rId3"/>
          <a:stretch>
            <a:fillRect/>
          </a:stretch>
        </p:blipFill>
        <p:spPr>
          <a:xfrm>
            <a:off x="323754" y="863418"/>
            <a:ext cx="3219719" cy="2743200"/>
          </a:xfrm>
          <a:prstGeom prst="rect">
            <a:avLst/>
          </a:prstGeom>
        </p:spPr>
      </p:pic>
      <p:sp>
        <p:nvSpPr>
          <p:cNvPr id="26" name="TextBox 25">
            <a:extLst>
              <a:ext uri="{FF2B5EF4-FFF2-40B4-BE49-F238E27FC236}">
                <a16:creationId xmlns:a16="http://schemas.microsoft.com/office/drawing/2014/main" id="{DB972CC4-3B9B-53A7-91DC-11F4220CC8E0}"/>
              </a:ext>
            </a:extLst>
          </p:cNvPr>
          <p:cNvSpPr txBox="1"/>
          <p:nvPr/>
        </p:nvSpPr>
        <p:spPr>
          <a:xfrm>
            <a:off x="1933614" y="2321905"/>
            <a:ext cx="933269" cy="276999"/>
          </a:xfrm>
          <a:prstGeom prst="rect">
            <a:avLst/>
          </a:prstGeom>
          <a:noFill/>
        </p:spPr>
        <p:txBody>
          <a:bodyPr wrap="none" rtlCol="0">
            <a:spAutoFit/>
          </a:bodyPr>
          <a:lstStyle/>
          <a:p>
            <a:r>
              <a:rPr lang="en-US" sz="1200" dirty="0" err="1">
                <a:solidFill>
                  <a:srgbClr val="C00000"/>
                </a:solidFill>
              </a:rPr>
              <a:t>FWHM_Rad</a:t>
            </a:r>
            <a:endParaRPr lang="en-US" sz="1200" dirty="0">
              <a:solidFill>
                <a:srgbClr val="C00000"/>
              </a:solidFill>
            </a:endParaRPr>
          </a:p>
        </p:txBody>
      </p:sp>
      <p:sp>
        <p:nvSpPr>
          <p:cNvPr id="95" name="TextBox 94">
            <a:extLst>
              <a:ext uri="{FF2B5EF4-FFF2-40B4-BE49-F238E27FC236}">
                <a16:creationId xmlns:a16="http://schemas.microsoft.com/office/drawing/2014/main" id="{44F266B0-92D4-0E47-E84C-76523F1F4F2C}"/>
              </a:ext>
            </a:extLst>
          </p:cNvPr>
          <p:cNvSpPr txBox="1"/>
          <p:nvPr/>
        </p:nvSpPr>
        <p:spPr>
          <a:xfrm>
            <a:off x="2228403" y="2876981"/>
            <a:ext cx="985334" cy="276999"/>
          </a:xfrm>
          <a:prstGeom prst="rect">
            <a:avLst/>
          </a:prstGeom>
          <a:noFill/>
        </p:spPr>
        <p:txBody>
          <a:bodyPr wrap="none" rtlCol="0">
            <a:spAutoFit/>
          </a:bodyPr>
          <a:lstStyle/>
          <a:p>
            <a:r>
              <a:rPr lang="en-US" sz="1200" dirty="0" err="1">
                <a:solidFill>
                  <a:srgbClr val="C00000"/>
                </a:solidFill>
              </a:rPr>
              <a:t>FWHM_Tang</a:t>
            </a:r>
            <a:endParaRPr lang="en-US" sz="1200" dirty="0">
              <a:solidFill>
                <a:srgbClr val="C00000"/>
              </a:solidFill>
            </a:endParaRPr>
          </a:p>
        </p:txBody>
      </p:sp>
      <p:grpSp>
        <p:nvGrpSpPr>
          <p:cNvPr id="20" name="Group 19">
            <a:extLst>
              <a:ext uri="{FF2B5EF4-FFF2-40B4-BE49-F238E27FC236}">
                <a16:creationId xmlns:a16="http://schemas.microsoft.com/office/drawing/2014/main" id="{6C3A1FFE-EC3E-E2B7-F3C9-D056D6BA21AA}"/>
              </a:ext>
            </a:extLst>
          </p:cNvPr>
          <p:cNvGrpSpPr/>
          <p:nvPr/>
        </p:nvGrpSpPr>
        <p:grpSpPr>
          <a:xfrm>
            <a:off x="4822333" y="895968"/>
            <a:ext cx="3406948" cy="2743200"/>
            <a:chOff x="6429777" y="1194623"/>
            <a:chExt cx="4542597" cy="3657600"/>
          </a:xfrm>
        </p:grpSpPr>
        <p:pic>
          <p:nvPicPr>
            <p:cNvPr id="21" name="Picture 20">
              <a:extLst>
                <a:ext uri="{FF2B5EF4-FFF2-40B4-BE49-F238E27FC236}">
                  <a16:creationId xmlns:a16="http://schemas.microsoft.com/office/drawing/2014/main" id="{E7B57888-0288-BAB3-7120-E90044FF6CDC}"/>
                </a:ext>
              </a:extLst>
            </p:cNvPr>
            <p:cNvPicPr>
              <a:picLocks noChangeAspect="1"/>
            </p:cNvPicPr>
            <p:nvPr/>
          </p:nvPicPr>
          <p:blipFill>
            <a:blip r:embed="rId4"/>
            <a:stretch>
              <a:fillRect/>
            </a:stretch>
          </p:blipFill>
          <p:spPr>
            <a:xfrm>
              <a:off x="6429777" y="1194623"/>
              <a:ext cx="4361645" cy="3657600"/>
            </a:xfrm>
            <a:prstGeom prst="rect">
              <a:avLst/>
            </a:prstGeom>
          </p:spPr>
        </p:pic>
        <p:sp>
          <p:nvSpPr>
            <p:cNvPr id="97" name="TextBox 96">
              <a:extLst>
                <a:ext uri="{FF2B5EF4-FFF2-40B4-BE49-F238E27FC236}">
                  <a16:creationId xmlns:a16="http://schemas.microsoft.com/office/drawing/2014/main" id="{77E19EAD-4666-DBC3-B8F5-03941E87E520}"/>
                </a:ext>
              </a:extLst>
            </p:cNvPr>
            <p:cNvSpPr txBox="1"/>
            <p:nvPr/>
          </p:nvSpPr>
          <p:spPr>
            <a:xfrm>
              <a:off x="9389730" y="3364154"/>
              <a:ext cx="1329852" cy="369332"/>
            </a:xfrm>
            <a:prstGeom prst="rect">
              <a:avLst/>
            </a:prstGeom>
            <a:noFill/>
          </p:spPr>
          <p:txBody>
            <a:bodyPr wrap="none" rtlCol="0">
              <a:spAutoFit/>
            </a:bodyPr>
            <a:lstStyle/>
            <a:p>
              <a:r>
                <a:rPr lang="en-US" sz="1200" dirty="0" err="1">
                  <a:solidFill>
                    <a:srgbClr val="C00000"/>
                  </a:solidFill>
                </a:rPr>
                <a:t>FWHM_Axial</a:t>
              </a:r>
              <a:endParaRPr lang="en-US" sz="1200" dirty="0">
                <a:solidFill>
                  <a:srgbClr val="C00000"/>
                </a:solidFill>
              </a:endParaRPr>
            </a:p>
          </p:txBody>
        </p:sp>
        <p:sp>
          <p:nvSpPr>
            <p:cNvPr id="30" name="TextBox 29">
              <a:extLst>
                <a:ext uri="{FF2B5EF4-FFF2-40B4-BE49-F238E27FC236}">
                  <a16:creationId xmlns:a16="http://schemas.microsoft.com/office/drawing/2014/main" id="{24FF0B5E-0B78-EA59-6AF4-80E6C9C7CEC8}"/>
                </a:ext>
              </a:extLst>
            </p:cNvPr>
            <p:cNvSpPr txBox="1"/>
            <p:nvPr/>
          </p:nvSpPr>
          <p:spPr>
            <a:xfrm>
              <a:off x="10089226" y="3868058"/>
              <a:ext cx="883148" cy="369332"/>
            </a:xfrm>
            <a:prstGeom prst="rect">
              <a:avLst/>
            </a:prstGeom>
            <a:noFill/>
          </p:spPr>
          <p:txBody>
            <a:bodyPr wrap="none" rtlCol="0">
              <a:spAutoFit/>
            </a:bodyPr>
            <a:lstStyle/>
            <a:p>
              <a:r>
                <a:rPr lang="en-US" sz="1200" dirty="0">
                  <a:solidFill>
                    <a:srgbClr val="C00000"/>
                  </a:solidFill>
                </a:rPr>
                <a:t>3.8 mm</a:t>
              </a:r>
            </a:p>
          </p:txBody>
        </p:sp>
        <p:sp>
          <p:nvSpPr>
            <p:cNvPr id="98" name="TextBox 97">
              <a:extLst>
                <a:ext uri="{FF2B5EF4-FFF2-40B4-BE49-F238E27FC236}">
                  <a16:creationId xmlns:a16="http://schemas.microsoft.com/office/drawing/2014/main" id="{A967BBD3-4608-81E4-942E-56013CBF795C}"/>
                </a:ext>
              </a:extLst>
            </p:cNvPr>
            <p:cNvSpPr txBox="1"/>
            <p:nvPr/>
          </p:nvSpPr>
          <p:spPr>
            <a:xfrm>
              <a:off x="6790270" y="3364154"/>
              <a:ext cx="883148" cy="369332"/>
            </a:xfrm>
            <a:prstGeom prst="rect">
              <a:avLst/>
            </a:prstGeom>
            <a:noFill/>
          </p:spPr>
          <p:txBody>
            <a:bodyPr wrap="none" rtlCol="0">
              <a:spAutoFit/>
            </a:bodyPr>
            <a:lstStyle/>
            <a:p>
              <a:r>
                <a:rPr lang="en-US" sz="1200" dirty="0">
                  <a:solidFill>
                    <a:srgbClr val="C00000"/>
                  </a:solidFill>
                </a:rPr>
                <a:t>4.4 mm</a:t>
              </a:r>
            </a:p>
          </p:txBody>
        </p:sp>
      </p:grpSp>
      <p:sp>
        <p:nvSpPr>
          <p:cNvPr id="99" name="Title 1">
            <a:extLst>
              <a:ext uri="{FF2B5EF4-FFF2-40B4-BE49-F238E27FC236}">
                <a16:creationId xmlns:a16="http://schemas.microsoft.com/office/drawing/2014/main" id="{0FB8FB27-42FF-8BED-F4D8-C515F8B06169}"/>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System spatial resolution</a:t>
            </a:r>
          </a:p>
        </p:txBody>
      </p:sp>
      <p:cxnSp>
        <p:nvCxnSpPr>
          <p:cNvPr id="100" name="Straight Connector 99">
            <a:extLst>
              <a:ext uri="{FF2B5EF4-FFF2-40B4-BE49-F238E27FC236}">
                <a16:creationId xmlns:a16="http://schemas.microsoft.com/office/drawing/2014/main" id="{1401569F-9A83-4632-67E0-4A30CC23843D}"/>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461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F04C80F-A965-A950-5C88-AFBFEAEC0083}"/>
              </a:ext>
            </a:extLst>
          </p:cNvPr>
          <p:cNvSpPr txBox="1"/>
          <p:nvPr/>
        </p:nvSpPr>
        <p:spPr>
          <a:xfrm>
            <a:off x="656363" y="841088"/>
            <a:ext cx="7104405" cy="323165"/>
          </a:xfrm>
          <a:prstGeom prst="rect">
            <a:avLst/>
          </a:prstGeom>
          <a:noFill/>
        </p:spPr>
        <p:txBody>
          <a:bodyPr wrap="square" rtlCol="0">
            <a:spAutoFit/>
          </a:bodyPr>
          <a:lstStyle/>
          <a:p>
            <a:pPr marL="214313" indent="-214313">
              <a:buFont typeface="Arial" panose="020B0604020202020204" pitchFamily="34" charset="0"/>
              <a:buChar char="•"/>
            </a:pPr>
            <a:r>
              <a:rPr lang="en-US" sz="1500" dirty="0">
                <a:solidFill>
                  <a:schemeClr val="accent1">
                    <a:lumMod val="75000"/>
                  </a:schemeClr>
                </a:solidFill>
              </a:rPr>
              <a:t>Axial FOV: 136 cm (with 7.6-cm inter-ring gaps) </a:t>
            </a:r>
            <a:r>
              <a:rPr lang="en-US" sz="1500" dirty="0">
                <a:solidFill>
                  <a:schemeClr val="accent1">
                    <a:lumMod val="75000"/>
                  </a:schemeClr>
                </a:solidFill>
                <a:sym typeface="Wingdings" pitchFamily="2" charset="2"/>
              </a:rPr>
              <a:t> 142 cm (without axial gaps)</a:t>
            </a:r>
            <a:endParaRPr lang="en-US" sz="1500" dirty="0">
              <a:solidFill>
                <a:schemeClr val="accent1">
                  <a:lumMod val="75000"/>
                </a:schemeClr>
              </a:solidFill>
            </a:endParaRPr>
          </a:p>
        </p:txBody>
      </p:sp>
      <p:grpSp>
        <p:nvGrpSpPr>
          <p:cNvPr id="12" name="Group 11">
            <a:extLst>
              <a:ext uri="{FF2B5EF4-FFF2-40B4-BE49-F238E27FC236}">
                <a16:creationId xmlns:a16="http://schemas.microsoft.com/office/drawing/2014/main" id="{997F3951-188F-0E9C-03DC-4322A5BD2E2A}"/>
              </a:ext>
            </a:extLst>
          </p:cNvPr>
          <p:cNvGrpSpPr/>
          <p:nvPr/>
        </p:nvGrpSpPr>
        <p:grpSpPr>
          <a:xfrm>
            <a:off x="380999" y="4395945"/>
            <a:ext cx="7459981" cy="764588"/>
            <a:chOff x="507998" y="5861258"/>
            <a:chExt cx="9946641" cy="1019450"/>
          </a:xfrm>
        </p:grpSpPr>
        <p:cxnSp>
          <p:nvCxnSpPr>
            <p:cNvPr id="17" name="Straight Connector 16">
              <a:extLst>
                <a:ext uri="{FF2B5EF4-FFF2-40B4-BE49-F238E27FC236}">
                  <a16:creationId xmlns:a16="http://schemas.microsoft.com/office/drawing/2014/main" id="{3C52856D-A44C-C9D4-A242-AE282D17A6D8}"/>
                </a:ext>
              </a:extLst>
            </p:cNvPr>
            <p:cNvCxnSpPr>
              <a:cxnSpLocks/>
            </p:cNvCxnSpPr>
            <p:nvPr/>
          </p:nvCxnSpPr>
          <p:spPr>
            <a:xfrm>
              <a:off x="609600" y="6069506"/>
              <a:ext cx="9845039" cy="0"/>
            </a:xfrm>
            <a:prstGeom prst="line">
              <a:avLst/>
            </a:prstGeom>
            <a:ln w="76200">
              <a:solidFill>
                <a:srgbClr val="001F5B"/>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AB29AA-C7BD-C42D-BCB5-525D68B64053}"/>
                </a:ext>
              </a:extLst>
            </p:cNvPr>
            <p:cNvSpPr txBox="1"/>
            <p:nvPr/>
          </p:nvSpPr>
          <p:spPr>
            <a:xfrm>
              <a:off x="508761" y="5861258"/>
              <a:ext cx="3404779" cy="400109"/>
            </a:xfrm>
            <a:prstGeom prst="rect">
              <a:avLst/>
            </a:prstGeom>
            <a:solidFill>
              <a:schemeClr val="bg1"/>
            </a:solidFill>
          </p:spPr>
          <p:txBody>
            <a:bodyPr wrap="none" rtlCol="0">
              <a:spAutoFit/>
            </a:bodyPr>
            <a:lstStyle/>
            <a:p>
              <a:r>
                <a:rPr lang="en-US" sz="1350" b="1" dirty="0">
                  <a:solidFill>
                    <a:srgbClr val="800000"/>
                  </a:solidFill>
                </a:rPr>
                <a:t>Physics &amp; Instrumentation Group</a:t>
              </a:r>
            </a:p>
          </p:txBody>
        </p:sp>
        <p:sp>
          <p:nvSpPr>
            <p:cNvPr id="15" name="TextBox 14">
              <a:extLst>
                <a:ext uri="{FF2B5EF4-FFF2-40B4-BE49-F238E27FC236}">
                  <a16:creationId xmlns:a16="http://schemas.microsoft.com/office/drawing/2014/main" id="{79BCBB46-734F-4B8B-C672-D50BA854CED0}"/>
                </a:ext>
              </a:extLst>
            </p:cNvPr>
            <p:cNvSpPr txBox="1"/>
            <p:nvPr/>
          </p:nvSpPr>
          <p:spPr>
            <a:xfrm>
              <a:off x="507998" y="6203600"/>
              <a:ext cx="5097182" cy="677108"/>
            </a:xfrm>
            <a:prstGeom prst="rect">
              <a:avLst/>
            </a:prstGeom>
            <a:solidFill>
              <a:schemeClr val="bg1"/>
            </a:solidFill>
          </p:spPr>
          <p:txBody>
            <a:bodyPr wrap="square" rtlCol="0">
              <a:spAutoFit/>
            </a:bodyPr>
            <a:lstStyle/>
            <a:p>
              <a:r>
                <a:rPr lang="en-US" sz="1350" dirty="0">
                  <a:solidFill>
                    <a:schemeClr val="accent1">
                      <a:lumMod val="75000"/>
                    </a:schemeClr>
                  </a:solidFill>
                </a:rPr>
                <a:t>Department of Radiology, University of Pennsylvania</a:t>
              </a:r>
            </a:p>
          </p:txBody>
        </p:sp>
      </p:grpSp>
      <p:sp>
        <p:nvSpPr>
          <p:cNvPr id="18" name="TextBox 17">
            <a:extLst>
              <a:ext uri="{FF2B5EF4-FFF2-40B4-BE49-F238E27FC236}">
                <a16:creationId xmlns:a16="http://schemas.microsoft.com/office/drawing/2014/main" id="{6A26883C-6B74-1197-5469-99EF290621DE}"/>
              </a:ext>
            </a:extLst>
          </p:cNvPr>
          <p:cNvSpPr txBox="1"/>
          <p:nvPr/>
        </p:nvSpPr>
        <p:spPr>
          <a:xfrm>
            <a:off x="5356319" y="4649724"/>
            <a:ext cx="1770036" cy="300082"/>
          </a:xfrm>
          <a:prstGeom prst="rect">
            <a:avLst/>
          </a:prstGeom>
          <a:noFill/>
        </p:spPr>
        <p:txBody>
          <a:bodyPr wrap="none" rtlCol="0">
            <a:spAutoFit/>
          </a:bodyPr>
          <a:lstStyle/>
          <a:p>
            <a:r>
              <a:rPr lang="en-US" sz="1350" dirty="0"/>
              <a:t>SNMMI, June 13, 2022</a:t>
            </a:r>
          </a:p>
        </p:txBody>
      </p:sp>
      <p:sp>
        <p:nvSpPr>
          <p:cNvPr id="4" name="TextBox 3">
            <a:extLst>
              <a:ext uri="{FF2B5EF4-FFF2-40B4-BE49-F238E27FC236}">
                <a16:creationId xmlns:a16="http://schemas.microsoft.com/office/drawing/2014/main" id="{8DCD5BFF-D367-A1F2-2F23-B904D0282343}"/>
              </a:ext>
            </a:extLst>
          </p:cNvPr>
          <p:cNvSpPr txBox="1"/>
          <p:nvPr/>
        </p:nvSpPr>
        <p:spPr>
          <a:xfrm>
            <a:off x="380999" y="3892726"/>
            <a:ext cx="3535007" cy="300082"/>
          </a:xfrm>
          <a:prstGeom prst="rect">
            <a:avLst/>
          </a:prstGeom>
          <a:noFill/>
        </p:spPr>
        <p:txBody>
          <a:bodyPr wrap="none" rtlCol="0">
            <a:spAutoFit/>
          </a:bodyPr>
          <a:lstStyle/>
          <a:p>
            <a:r>
              <a:rPr lang="en-US" sz="1350" dirty="0"/>
              <a:t>Total sensitivity with gaps ~ ½ that without gaps</a:t>
            </a:r>
          </a:p>
        </p:txBody>
      </p:sp>
      <p:pic>
        <p:nvPicPr>
          <p:cNvPr id="7" name="Picture 6">
            <a:extLst>
              <a:ext uri="{FF2B5EF4-FFF2-40B4-BE49-F238E27FC236}">
                <a16:creationId xmlns:a16="http://schemas.microsoft.com/office/drawing/2014/main" id="{A926DE52-3119-F3A4-C03C-E9C6B652B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5" y="1383107"/>
            <a:ext cx="2826834" cy="2400300"/>
          </a:xfrm>
          <a:prstGeom prst="rect">
            <a:avLst/>
          </a:prstGeom>
        </p:spPr>
      </p:pic>
      <p:grpSp>
        <p:nvGrpSpPr>
          <p:cNvPr id="23" name="Group 22">
            <a:extLst>
              <a:ext uri="{FF2B5EF4-FFF2-40B4-BE49-F238E27FC236}">
                <a16:creationId xmlns:a16="http://schemas.microsoft.com/office/drawing/2014/main" id="{F5E6057A-0184-8E58-E9FE-6ADF0F55D625}"/>
              </a:ext>
            </a:extLst>
          </p:cNvPr>
          <p:cNvGrpSpPr/>
          <p:nvPr/>
        </p:nvGrpSpPr>
        <p:grpSpPr>
          <a:xfrm>
            <a:off x="4267794" y="1249295"/>
            <a:ext cx="4114800" cy="3276704"/>
            <a:chOff x="5559760" y="1665727"/>
            <a:chExt cx="5486400" cy="4368938"/>
          </a:xfrm>
        </p:grpSpPr>
        <p:pic>
          <p:nvPicPr>
            <p:cNvPr id="8" name="Picture 7">
              <a:extLst>
                <a:ext uri="{FF2B5EF4-FFF2-40B4-BE49-F238E27FC236}">
                  <a16:creationId xmlns:a16="http://schemas.microsoft.com/office/drawing/2014/main" id="{FFEBCFDD-F6A8-84D2-2660-05D21D0AE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759299" y="13315"/>
              <a:ext cx="1267175" cy="4572000"/>
            </a:xfrm>
            <a:prstGeom prst="rect">
              <a:avLst/>
            </a:prstGeom>
          </p:spPr>
        </p:pic>
        <p:pic>
          <p:nvPicPr>
            <p:cNvPr id="19" name="Picture 18">
              <a:extLst>
                <a:ext uri="{FF2B5EF4-FFF2-40B4-BE49-F238E27FC236}">
                  <a16:creationId xmlns:a16="http://schemas.microsoft.com/office/drawing/2014/main" id="{A7CB8088-2A58-AF43-79F8-27D2D63D8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760" y="4242735"/>
              <a:ext cx="5486400" cy="1791930"/>
            </a:xfrm>
            <a:prstGeom prst="rect">
              <a:avLst/>
            </a:prstGeom>
          </p:spPr>
        </p:pic>
        <p:pic>
          <p:nvPicPr>
            <p:cNvPr id="22" name="Picture 21">
              <a:extLst>
                <a:ext uri="{FF2B5EF4-FFF2-40B4-BE49-F238E27FC236}">
                  <a16:creationId xmlns:a16="http://schemas.microsoft.com/office/drawing/2014/main" id="{65B24E6A-9EEE-CB2D-230D-4D3D0B30F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4777" y="2795229"/>
              <a:ext cx="5166360" cy="1520144"/>
            </a:xfrm>
            <a:prstGeom prst="rect">
              <a:avLst/>
            </a:prstGeom>
          </p:spPr>
        </p:pic>
      </p:grpSp>
      <p:cxnSp>
        <p:nvCxnSpPr>
          <p:cNvPr id="25" name="Straight Connector 24">
            <a:extLst>
              <a:ext uri="{FF2B5EF4-FFF2-40B4-BE49-F238E27FC236}">
                <a16:creationId xmlns:a16="http://schemas.microsoft.com/office/drawing/2014/main" id="{63F12F4A-033E-B89A-8C4C-048176076EEF}"/>
              </a:ext>
            </a:extLst>
          </p:cNvPr>
          <p:cNvCxnSpPr/>
          <p:nvPr/>
        </p:nvCxnSpPr>
        <p:spPr>
          <a:xfrm>
            <a:off x="8107139" y="3298372"/>
            <a:ext cx="0" cy="100420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99F0CCA-1B29-D2A3-C228-48C1C89B295B}"/>
              </a:ext>
            </a:extLst>
          </p:cNvPr>
          <p:cNvSpPr/>
          <p:nvPr/>
        </p:nvSpPr>
        <p:spPr>
          <a:xfrm>
            <a:off x="8121834" y="3290208"/>
            <a:ext cx="311873" cy="1097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itle 1">
            <a:extLst>
              <a:ext uri="{FF2B5EF4-FFF2-40B4-BE49-F238E27FC236}">
                <a16:creationId xmlns:a16="http://schemas.microsoft.com/office/drawing/2014/main" id="{EB694D37-1A3B-7AA3-C151-A02D60B584D2}"/>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Axial gaps and image quality </a:t>
            </a:r>
          </a:p>
        </p:txBody>
      </p:sp>
      <p:cxnSp>
        <p:nvCxnSpPr>
          <p:cNvPr id="24" name="Straight Connector 23">
            <a:extLst>
              <a:ext uri="{FF2B5EF4-FFF2-40B4-BE49-F238E27FC236}">
                <a16:creationId xmlns:a16="http://schemas.microsoft.com/office/drawing/2014/main" id="{196104E1-C051-4394-E5D7-04C984CF37C3}"/>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89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id="{B4BCB22D-4A61-F129-B0F5-A484AE3A6AAF}"/>
              </a:ext>
            </a:extLst>
          </p:cNvPr>
          <p:cNvPicPr>
            <a:picLocks noChangeAspect="1"/>
          </p:cNvPicPr>
          <p:nvPr/>
        </p:nvPicPr>
        <p:blipFill>
          <a:blip r:embed="rId3"/>
          <a:stretch>
            <a:fillRect/>
          </a:stretch>
        </p:blipFill>
        <p:spPr>
          <a:xfrm>
            <a:off x="4572001" y="646917"/>
            <a:ext cx="3597527" cy="3078446"/>
          </a:xfrm>
          <a:prstGeom prst="rect">
            <a:avLst/>
          </a:prstGeom>
        </p:spPr>
      </p:pic>
      <p:sp>
        <p:nvSpPr>
          <p:cNvPr id="2" name="TextBox 1">
            <a:extLst>
              <a:ext uri="{FF2B5EF4-FFF2-40B4-BE49-F238E27FC236}">
                <a16:creationId xmlns:a16="http://schemas.microsoft.com/office/drawing/2014/main" id="{93D0FFB4-AD51-2EF2-D45B-246D4FDF5525}"/>
              </a:ext>
            </a:extLst>
          </p:cNvPr>
          <p:cNvSpPr txBox="1"/>
          <p:nvPr/>
        </p:nvSpPr>
        <p:spPr>
          <a:xfrm>
            <a:off x="4792299" y="3791006"/>
            <a:ext cx="4343400" cy="1338828"/>
          </a:xfrm>
          <a:prstGeom prst="rect">
            <a:avLst/>
          </a:prstGeom>
          <a:noFill/>
        </p:spPr>
        <p:txBody>
          <a:bodyPr wrap="square" rtlCol="0">
            <a:spAutoFit/>
          </a:bodyPr>
          <a:lstStyle/>
          <a:p>
            <a:pPr marL="214313" indent="-214313">
              <a:buFont typeface="Arial" panose="020B0604020202020204" pitchFamily="34" charset="0"/>
              <a:buChar char="•"/>
            </a:pPr>
            <a:r>
              <a:rPr lang="en-US" sz="1350" dirty="0"/>
              <a:t>Measurement at </a:t>
            </a:r>
            <a:r>
              <a:rPr lang="en-US" sz="1350" i="1" dirty="0"/>
              <a:t>two</a:t>
            </a:r>
            <a:r>
              <a:rPr lang="en-US" sz="1350" dirty="0"/>
              <a:t> axial positions with 3-min and 30-min scans (NEMA specification) to capture variation in </a:t>
            </a:r>
            <a:r>
              <a:rPr lang="en-US" sz="1350" i="1" dirty="0"/>
              <a:t>axial resolution</a:t>
            </a:r>
            <a:r>
              <a:rPr lang="en-US" sz="1350" dirty="0"/>
              <a:t>, </a:t>
            </a:r>
            <a:r>
              <a:rPr lang="en-US" sz="1350" i="1" dirty="0"/>
              <a:t>sensitivity</a:t>
            </a:r>
            <a:r>
              <a:rPr lang="en-US" sz="1350" dirty="0"/>
              <a:t>, and </a:t>
            </a:r>
            <a:r>
              <a:rPr lang="en-US" sz="1350" i="1" dirty="0"/>
              <a:t>scan duration </a:t>
            </a:r>
            <a:r>
              <a:rPr lang="en-US" sz="1350" dirty="0"/>
              <a:t>on IQ</a:t>
            </a:r>
          </a:p>
          <a:p>
            <a:pPr marL="214313" indent="-214313">
              <a:buFont typeface="Arial" panose="020B0604020202020204" pitchFamily="34" charset="0"/>
              <a:buChar char="•"/>
            </a:pPr>
            <a:r>
              <a:rPr lang="en-US" sz="1350" dirty="0">
                <a:solidFill>
                  <a:srgbClr val="C00000"/>
                </a:solidFill>
              </a:rPr>
              <a:t>Lower noise (BV) at center position with longer scan</a:t>
            </a:r>
          </a:p>
          <a:p>
            <a:pPr marL="214313" indent="-214313">
              <a:buFont typeface="Arial" panose="020B0604020202020204" pitchFamily="34" charset="0"/>
              <a:buChar char="•"/>
            </a:pPr>
            <a:r>
              <a:rPr lang="en-US" sz="1350" dirty="0">
                <a:solidFill>
                  <a:srgbClr val="C00000"/>
                </a:solidFill>
                <a:highlight>
                  <a:srgbClr val="FFFF00"/>
                </a:highlight>
              </a:rPr>
              <a:t>CRC is </a:t>
            </a:r>
            <a:r>
              <a:rPr lang="en-US" sz="1350" i="1" dirty="0">
                <a:solidFill>
                  <a:srgbClr val="C00000"/>
                </a:solidFill>
                <a:highlight>
                  <a:srgbClr val="FFFF00"/>
                </a:highlight>
              </a:rPr>
              <a:t>insensitive</a:t>
            </a:r>
            <a:r>
              <a:rPr lang="en-US" sz="1350" dirty="0">
                <a:solidFill>
                  <a:srgbClr val="C00000"/>
                </a:solidFill>
                <a:highlight>
                  <a:srgbClr val="FFFF00"/>
                </a:highlight>
              </a:rPr>
              <a:t> to scan duration or axial position – </a:t>
            </a:r>
            <a:r>
              <a:rPr lang="en-US" sz="1350" b="1" dirty="0">
                <a:solidFill>
                  <a:srgbClr val="C00000"/>
                </a:solidFill>
                <a:highlight>
                  <a:srgbClr val="FFFF00"/>
                </a:highlight>
              </a:rPr>
              <a:t>good lesion quantitative accuracy</a:t>
            </a:r>
          </a:p>
        </p:txBody>
      </p:sp>
      <p:sp>
        <p:nvSpPr>
          <p:cNvPr id="3" name="Slide Number Placeholder 2">
            <a:extLst>
              <a:ext uri="{FF2B5EF4-FFF2-40B4-BE49-F238E27FC236}">
                <a16:creationId xmlns:a16="http://schemas.microsoft.com/office/drawing/2014/main" id="{4B08DE27-EA35-6798-9BA2-A17B01FCC06E}"/>
              </a:ext>
            </a:extLst>
          </p:cNvPr>
          <p:cNvSpPr>
            <a:spLocks noGrp="1"/>
          </p:cNvSpPr>
          <p:nvPr>
            <p:ph type="sldNum" sz="quarter" idx="12"/>
          </p:nvPr>
        </p:nvSpPr>
        <p:spPr/>
        <p:txBody>
          <a:bodyPr/>
          <a:lstStyle/>
          <a:p>
            <a:fld id="{7AE68AEE-C031-1449-9A65-1B22BB9139DB}" type="slidenum">
              <a:rPr lang="en-US" smtClean="0"/>
              <a:t>8</a:t>
            </a:fld>
            <a:endParaRPr lang="en-US" dirty="0"/>
          </a:p>
        </p:txBody>
      </p:sp>
      <p:grpSp>
        <p:nvGrpSpPr>
          <p:cNvPr id="6" name="Group 5">
            <a:extLst>
              <a:ext uri="{FF2B5EF4-FFF2-40B4-BE49-F238E27FC236}">
                <a16:creationId xmlns:a16="http://schemas.microsoft.com/office/drawing/2014/main" id="{79B03218-3D78-E5E2-7E69-CE1CE939D77D}"/>
              </a:ext>
            </a:extLst>
          </p:cNvPr>
          <p:cNvGrpSpPr/>
          <p:nvPr/>
        </p:nvGrpSpPr>
        <p:grpSpPr>
          <a:xfrm>
            <a:off x="2432233" y="4095966"/>
            <a:ext cx="2118275" cy="966103"/>
            <a:chOff x="3114386" y="5446999"/>
            <a:chExt cx="2824366" cy="1288137"/>
          </a:xfrm>
        </p:grpSpPr>
        <p:pic>
          <p:nvPicPr>
            <p:cNvPr id="4" name="Picture 3">
              <a:extLst>
                <a:ext uri="{FF2B5EF4-FFF2-40B4-BE49-F238E27FC236}">
                  <a16:creationId xmlns:a16="http://schemas.microsoft.com/office/drawing/2014/main" id="{BD3CBEE9-F521-FC2F-EB20-BAF97D8539A1}"/>
                </a:ext>
              </a:extLst>
            </p:cNvPr>
            <p:cNvPicPr>
              <a:picLocks noChangeAspect="1"/>
            </p:cNvPicPr>
            <p:nvPr/>
          </p:nvPicPr>
          <p:blipFill>
            <a:blip r:embed="rId4"/>
            <a:stretch>
              <a:fillRect/>
            </a:stretch>
          </p:blipFill>
          <p:spPr>
            <a:xfrm>
              <a:off x="3124195" y="5484062"/>
              <a:ext cx="2805310" cy="1186386"/>
            </a:xfrm>
            <a:prstGeom prst="rect">
              <a:avLst/>
            </a:prstGeom>
          </p:spPr>
        </p:pic>
        <p:grpSp>
          <p:nvGrpSpPr>
            <p:cNvPr id="30" name="Group 29">
              <a:extLst>
                <a:ext uri="{FF2B5EF4-FFF2-40B4-BE49-F238E27FC236}">
                  <a16:creationId xmlns:a16="http://schemas.microsoft.com/office/drawing/2014/main" id="{AF8D13FA-FFC1-270B-DA66-B12709E4F867}"/>
                </a:ext>
              </a:extLst>
            </p:cNvPr>
            <p:cNvGrpSpPr/>
            <p:nvPr/>
          </p:nvGrpSpPr>
          <p:grpSpPr>
            <a:xfrm>
              <a:off x="3114386" y="5446999"/>
              <a:ext cx="2824366" cy="1288137"/>
              <a:chOff x="6929797" y="4502955"/>
              <a:chExt cx="3127948" cy="1852076"/>
            </a:xfrm>
          </p:grpSpPr>
          <p:grpSp>
            <p:nvGrpSpPr>
              <p:cNvPr id="31" name="Group 30">
                <a:extLst>
                  <a:ext uri="{FF2B5EF4-FFF2-40B4-BE49-F238E27FC236}">
                    <a16:creationId xmlns:a16="http://schemas.microsoft.com/office/drawing/2014/main" id="{65E83AD4-1AAC-29C4-A37B-A0F23E73A4D5}"/>
                  </a:ext>
                </a:extLst>
              </p:cNvPr>
              <p:cNvGrpSpPr/>
              <p:nvPr/>
            </p:nvGrpSpPr>
            <p:grpSpPr>
              <a:xfrm>
                <a:off x="6929797" y="4502955"/>
                <a:ext cx="3113794" cy="120407"/>
                <a:chOff x="548640" y="1630680"/>
                <a:chExt cx="3352800" cy="167640"/>
              </a:xfrm>
            </p:grpSpPr>
            <p:sp>
              <p:nvSpPr>
                <p:cNvPr id="40" name="Rectangle 39">
                  <a:extLst>
                    <a:ext uri="{FF2B5EF4-FFF2-40B4-BE49-F238E27FC236}">
                      <a16:creationId xmlns:a16="http://schemas.microsoft.com/office/drawing/2014/main" id="{595E0590-2AF5-37BB-FF9E-6A771AA5FC05}"/>
                    </a:ext>
                  </a:extLst>
                </p:cNvPr>
                <p:cNvSpPr/>
                <p:nvPr/>
              </p:nvSpPr>
              <p:spPr>
                <a:xfrm>
                  <a:off x="5486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C3051B1E-AAC6-523B-86E2-1DC48B7FDB84}"/>
                    </a:ext>
                  </a:extLst>
                </p:cNvPr>
                <p:cNvSpPr/>
                <p:nvPr/>
              </p:nvSpPr>
              <p:spPr>
                <a:xfrm>
                  <a:off x="111252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D75D82BE-D8B3-486D-7C3D-5BEE862BA68B}"/>
                    </a:ext>
                  </a:extLst>
                </p:cNvPr>
                <p:cNvSpPr/>
                <p:nvPr/>
              </p:nvSpPr>
              <p:spPr>
                <a:xfrm>
                  <a:off x="167640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341EBA78-4ACB-53D6-82C4-962ABD2F4F50}"/>
                    </a:ext>
                  </a:extLst>
                </p:cNvPr>
                <p:cNvSpPr/>
                <p:nvPr/>
              </p:nvSpPr>
              <p:spPr>
                <a:xfrm>
                  <a:off x="224028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C45C655E-0537-0BAE-6762-CAEB49E81A14}"/>
                    </a:ext>
                  </a:extLst>
                </p:cNvPr>
                <p:cNvSpPr/>
                <p:nvPr/>
              </p:nvSpPr>
              <p:spPr>
                <a:xfrm>
                  <a:off x="280416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2417E374-8E70-D8C9-ACD2-6B28BC3830B5}"/>
                    </a:ext>
                  </a:extLst>
                </p:cNvPr>
                <p:cNvSpPr/>
                <p:nvPr/>
              </p:nvSpPr>
              <p:spPr>
                <a:xfrm>
                  <a:off x="33680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5DB02407-6550-7157-B100-7F7FC96C40FA}"/>
                  </a:ext>
                </a:extLst>
              </p:cNvPr>
              <p:cNvGrpSpPr/>
              <p:nvPr/>
            </p:nvGrpSpPr>
            <p:grpSpPr>
              <a:xfrm>
                <a:off x="6943951" y="6234624"/>
                <a:ext cx="3113794" cy="120407"/>
                <a:chOff x="548640" y="3505200"/>
                <a:chExt cx="3352800" cy="167640"/>
              </a:xfrm>
            </p:grpSpPr>
            <p:sp>
              <p:nvSpPr>
                <p:cNvPr id="34" name="Rectangle 33">
                  <a:extLst>
                    <a:ext uri="{FF2B5EF4-FFF2-40B4-BE49-F238E27FC236}">
                      <a16:creationId xmlns:a16="http://schemas.microsoft.com/office/drawing/2014/main" id="{734E53FF-F6B9-E853-6C8C-563C4075710C}"/>
                    </a:ext>
                  </a:extLst>
                </p:cNvPr>
                <p:cNvSpPr/>
                <p:nvPr/>
              </p:nvSpPr>
              <p:spPr>
                <a:xfrm>
                  <a:off x="5486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1B70D687-88C6-AF6D-3997-72B62ACA874F}"/>
                    </a:ext>
                  </a:extLst>
                </p:cNvPr>
                <p:cNvSpPr/>
                <p:nvPr/>
              </p:nvSpPr>
              <p:spPr>
                <a:xfrm>
                  <a:off x="111252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C44107DB-5446-4D8F-D326-ED4B77C22FB5}"/>
                    </a:ext>
                  </a:extLst>
                </p:cNvPr>
                <p:cNvSpPr/>
                <p:nvPr/>
              </p:nvSpPr>
              <p:spPr>
                <a:xfrm>
                  <a:off x="167640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F0405C3A-5D9A-5611-6F10-09B7EF04D1EA}"/>
                    </a:ext>
                  </a:extLst>
                </p:cNvPr>
                <p:cNvSpPr/>
                <p:nvPr/>
              </p:nvSpPr>
              <p:spPr>
                <a:xfrm>
                  <a:off x="224028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2E1F1BED-3381-6F44-694C-256A8DB09044}"/>
                    </a:ext>
                  </a:extLst>
                </p:cNvPr>
                <p:cNvSpPr/>
                <p:nvPr/>
              </p:nvSpPr>
              <p:spPr>
                <a:xfrm>
                  <a:off x="280416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DB16880D-B3F9-CB15-D661-E9AC72475C91}"/>
                    </a:ext>
                  </a:extLst>
                </p:cNvPr>
                <p:cNvSpPr/>
                <p:nvPr/>
              </p:nvSpPr>
              <p:spPr>
                <a:xfrm>
                  <a:off x="33680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3" name="Straight Connector 32">
                <a:extLst>
                  <a:ext uri="{FF2B5EF4-FFF2-40B4-BE49-F238E27FC236}">
                    <a16:creationId xmlns:a16="http://schemas.microsoft.com/office/drawing/2014/main" id="{36886267-9743-5C04-0F59-4642F451F5D3}"/>
                  </a:ext>
                </a:extLst>
              </p:cNvPr>
              <p:cNvCxnSpPr>
                <a:cxnSpLocks/>
              </p:cNvCxnSpPr>
              <p:nvPr/>
            </p:nvCxnSpPr>
            <p:spPr>
              <a:xfrm>
                <a:off x="6929797" y="5442847"/>
                <a:ext cx="312794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9" name="Group 58">
            <a:extLst>
              <a:ext uri="{FF2B5EF4-FFF2-40B4-BE49-F238E27FC236}">
                <a16:creationId xmlns:a16="http://schemas.microsoft.com/office/drawing/2014/main" id="{74F73C1B-3FF6-9792-5597-B07899268554}"/>
              </a:ext>
            </a:extLst>
          </p:cNvPr>
          <p:cNvGrpSpPr/>
          <p:nvPr/>
        </p:nvGrpSpPr>
        <p:grpSpPr>
          <a:xfrm>
            <a:off x="360784" y="644177"/>
            <a:ext cx="3699417" cy="3079242"/>
            <a:chOff x="481045" y="858903"/>
            <a:chExt cx="4932556" cy="4105656"/>
          </a:xfrm>
        </p:grpSpPr>
        <p:pic>
          <p:nvPicPr>
            <p:cNvPr id="58" name="Picture 57">
              <a:extLst>
                <a:ext uri="{FF2B5EF4-FFF2-40B4-BE49-F238E27FC236}">
                  <a16:creationId xmlns:a16="http://schemas.microsoft.com/office/drawing/2014/main" id="{B46BCEAE-C96C-3C01-6E69-8E3A38B8AD54}"/>
                </a:ext>
              </a:extLst>
            </p:cNvPr>
            <p:cNvPicPr>
              <a:picLocks noChangeAspect="1"/>
            </p:cNvPicPr>
            <p:nvPr/>
          </p:nvPicPr>
          <p:blipFill>
            <a:blip r:embed="rId5"/>
            <a:stretch>
              <a:fillRect/>
            </a:stretch>
          </p:blipFill>
          <p:spPr>
            <a:xfrm>
              <a:off x="481045" y="858903"/>
              <a:ext cx="4932556" cy="4105656"/>
            </a:xfrm>
            <a:prstGeom prst="rect">
              <a:avLst/>
            </a:prstGeom>
          </p:spPr>
        </p:pic>
        <p:grpSp>
          <p:nvGrpSpPr>
            <p:cNvPr id="48" name="Group 47">
              <a:extLst>
                <a:ext uri="{FF2B5EF4-FFF2-40B4-BE49-F238E27FC236}">
                  <a16:creationId xmlns:a16="http://schemas.microsoft.com/office/drawing/2014/main" id="{CA0A51B9-6AC0-BF4C-A6AC-EC5C65C8B9E6}"/>
                </a:ext>
              </a:extLst>
            </p:cNvPr>
            <p:cNvGrpSpPr/>
            <p:nvPr/>
          </p:nvGrpSpPr>
          <p:grpSpPr>
            <a:xfrm>
              <a:off x="2662787" y="2371880"/>
              <a:ext cx="2745086" cy="2098821"/>
              <a:chOff x="2537963" y="2373387"/>
              <a:chExt cx="2745086" cy="2098821"/>
            </a:xfrm>
          </p:grpSpPr>
          <p:pic>
            <p:nvPicPr>
              <p:cNvPr id="49" name="Picture 48">
                <a:extLst>
                  <a:ext uri="{FF2B5EF4-FFF2-40B4-BE49-F238E27FC236}">
                    <a16:creationId xmlns:a16="http://schemas.microsoft.com/office/drawing/2014/main" id="{74712385-9555-02BD-B1DA-3B45A9EFE0DA}"/>
                  </a:ext>
                </a:extLst>
              </p:cNvPr>
              <p:cNvPicPr>
                <a:picLocks noChangeAspect="1"/>
              </p:cNvPicPr>
              <p:nvPr/>
            </p:nvPicPr>
            <p:blipFill rotWithShape="1">
              <a:blip r:embed="rId6"/>
              <a:srcRect l="12995" t="36324" r="8173" b="5510"/>
              <a:stretch/>
            </p:blipFill>
            <p:spPr>
              <a:xfrm>
                <a:off x="2537963" y="2373387"/>
                <a:ext cx="2745086" cy="2098821"/>
              </a:xfrm>
              <a:prstGeom prst="rect">
                <a:avLst/>
              </a:prstGeom>
            </p:spPr>
          </p:pic>
          <p:grpSp>
            <p:nvGrpSpPr>
              <p:cNvPr id="50" name="Group 49">
                <a:extLst>
                  <a:ext uri="{FF2B5EF4-FFF2-40B4-BE49-F238E27FC236}">
                    <a16:creationId xmlns:a16="http://schemas.microsoft.com/office/drawing/2014/main" id="{EB59CEEC-21FD-87E3-692E-2FA33C56AD61}"/>
                  </a:ext>
                </a:extLst>
              </p:cNvPr>
              <p:cNvGrpSpPr/>
              <p:nvPr/>
            </p:nvGrpSpPr>
            <p:grpSpPr>
              <a:xfrm>
                <a:off x="2591022" y="2388595"/>
                <a:ext cx="2581684" cy="1732643"/>
                <a:chOff x="2591022" y="2388595"/>
                <a:chExt cx="2581684" cy="1732643"/>
              </a:xfrm>
            </p:grpSpPr>
            <p:sp>
              <p:nvSpPr>
                <p:cNvPr id="51" name="TextBox 50">
                  <a:extLst>
                    <a:ext uri="{FF2B5EF4-FFF2-40B4-BE49-F238E27FC236}">
                      <a16:creationId xmlns:a16="http://schemas.microsoft.com/office/drawing/2014/main" id="{E919DEE1-1CED-9635-31D2-48E0F461F7C4}"/>
                    </a:ext>
                  </a:extLst>
                </p:cNvPr>
                <p:cNvSpPr txBox="1"/>
                <p:nvPr/>
              </p:nvSpPr>
              <p:spPr>
                <a:xfrm>
                  <a:off x="3976912" y="2695072"/>
                  <a:ext cx="626667" cy="284780"/>
                </a:xfrm>
                <a:prstGeom prst="rect">
                  <a:avLst/>
                </a:prstGeom>
                <a:noFill/>
              </p:spPr>
              <p:txBody>
                <a:bodyPr wrap="none" rtlCol="0">
                  <a:spAutoFit/>
                </a:bodyPr>
                <a:lstStyle/>
                <a:p>
                  <a:r>
                    <a:rPr lang="en-US" sz="788" dirty="0"/>
                    <a:t>10 mm</a:t>
                  </a:r>
                </a:p>
              </p:txBody>
            </p:sp>
            <p:sp>
              <p:nvSpPr>
                <p:cNvPr id="52" name="TextBox 51">
                  <a:extLst>
                    <a:ext uri="{FF2B5EF4-FFF2-40B4-BE49-F238E27FC236}">
                      <a16:creationId xmlns:a16="http://schemas.microsoft.com/office/drawing/2014/main" id="{321BA096-D748-633C-A253-2EFF96B1BED5}"/>
                    </a:ext>
                  </a:extLst>
                </p:cNvPr>
                <p:cNvSpPr txBox="1"/>
                <p:nvPr/>
              </p:nvSpPr>
              <p:spPr>
                <a:xfrm>
                  <a:off x="3100294" y="2782864"/>
                  <a:ext cx="626667" cy="284780"/>
                </a:xfrm>
                <a:prstGeom prst="rect">
                  <a:avLst/>
                </a:prstGeom>
                <a:noFill/>
              </p:spPr>
              <p:txBody>
                <a:bodyPr wrap="none" rtlCol="0">
                  <a:spAutoFit/>
                </a:bodyPr>
                <a:lstStyle/>
                <a:p>
                  <a:r>
                    <a:rPr lang="en-US" sz="788" dirty="0"/>
                    <a:t>13 mm</a:t>
                  </a:r>
                </a:p>
              </p:txBody>
            </p:sp>
            <p:sp>
              <p:nvSpPr>
                <p:cNvPr id="53" name="TextBox 52">
                  <a:extLst>
                    <a:ext uri="{FF2B5EF4-FFF2-40B4-BE49-F238E27FC236}">
                      <a16:creationId xmlns:a16="http://schemas.microsoft.com/office/drawing/2014/main" id="{063F7498-7F7D-389F-DD44-36B0EF6C08F5}"/>
                    </a:ext>
                  </a:extLst>
                </p:cNvPr>
                <p:cNvSpPr txBox="1"/>
                <p:nvPr/>
              </p:nvSpPr>
              <p:spPr>
                <a:xfrm>
                  <a:off x="2784833" y="3232939"/>
                  <a:ext cx="626667" cy="284780"/>
                </a:xfrm>
                <a:prstGeom prst="rect">
                  <a:avLst/>
                </a:prstGeom>
                <a:noFill/>
              </p:spPr>
              <p:txBody>
                <a:bodyPr wrap="none" rtlCol="0">
                  <a:spAutoFit/>
                </a:bodyPr>
                <a:lstStyle/>
                <a:p>
                  <a:r>
                    <a:rPr lang="en-US" sz="788" dirty="0"/>
                    <a:t>17 mm</a:t>
                  </a:r>
                </a:p>
              </p:txBody>
            </p:sp>
            <p:sp>
              <p:nvSpPr>
                <p:cNvPr id="54" name="TextBox 53">
                  <a:extLst>
                    <a:ext uri="{FF2B5EF4-FFF2-40B4-BE49-F238E27FC236}">
                      <a16:creationId xmlns:a16="http://schemas.microsoft.com/office/drawing/2014/main" id="{78E96F4C-6004-02A1-2293-8338880D4D34}"/>
                    </a:ext>
                  </a:extLst>
                </p:cNvPr>
                <p:cNvSpPr txBox="1"/>
                <p:nvPr/>
              </p:nvSpPr>
              <p:spPr>
                <a:xfrm>
                  <a:off x="2999426" y="3702015"/>
                  <a:ext cx="626667" cy="284780"/>
                </a:xfrm>
                <a:prstGeom prst="rect">
                  <a:avLst/>
                </a:prstGeom>
                <a:noFill/>
              </p:spPr>
              <p:txBody>
                <a:bodyPr wrap="none" rtlCol="0">
                  <a:spAutoFit/>
                </a:bodyPr>
                <a:lstStyle/>
                <a:p>
                  <a:r>
                    <a:rPr lang="en-US" sz="788" dirty="0"/>
                    <a:t>22 mm</a:t>
                  </a:r>
                </a:p>
              </p:txBody>
            </p:sp>
            <p:sp>
              <p:nvSpPr>
                <p:cNvPr id="55" name="TextBox 54">
                  <a:extLst>
                    <a:ext uri="{FF2B5EF4-FFF2-40B4-BE49-F238E27FC236}">
                      <a16:creationId xmlns:a16="http://schemas.microsoft.com/office/drawing/2014/main" id="{501E59A0-115E-6495-1B05-E718B913AED6}"/>
                    </a:ext>
                  </a:extLst>
                </p:cNvPr>
                <p:cNvSpPr txBox="1"/>
                <p:nvPr/>
              </p:nvSpPr>
              <p:spPr>
                <a:xfrm>
                  <a:off x="4262147" y="3836458"/>
                  <a:ext cx="626667" cy="284780"/>
                </a:xfrm>
                <a:prstGeom prst="rect">
                  <a:avLst/>
                </a:prstGeom>
                <a:noFill/>
              </p:spPr>
              <p:txBody>
                <a:bodyPr wrap="none" rtlCol="0">
                  <a:spAutoFit/>
                </a:bodyPr>
                <a:lstStyle/>
                <a:p>
                  <a:r>
                    <a:rPr lang="en-US" sz="788" dirty="0"/>
                    <a:t>28 mm</a:t>
                  </a:r>
                </a:p>
              </p:txBody>
            </p:sp>
            <p:sp>
              <p:nvSpPr>
                <p:cNvPr id="56" name="TextBox 55">
                  <a:extLst>
                    <a:ext uri="{FF2B5EF4-FFF2-40B4-BE49-F238E27FC236}">
                      <a16:creationId xmlns:a16="http://schemas.microsoft.com/office/drawing/2014/main" id="{7E5227C4-01A8-5404-B2FC-2666060B2A44}"/>
                    </a:ext>
                  </a:extLst>
                </p:cNvPr>
                <p:cNvSpPr txBox="1"/>
                <p:nvPr/>
              </p:nvSpPr>
              <p:spPr>
                <a:xfrm>
                  <a:off x="4546039" y="3328937"/>
                  <a:ext cx="626667" cy="284780"/>
                </a:xfrm>
                <a:prstGeom prst="rect">
                  <a:avLst/>
                </a:prstGeom>
                <a:noFill/>
              </p:spPr>
              <p:txBody>
                <a:bodyPr wrap="none" rtlCol="0">
                  <a:spAutoFit/>
                </a:bodyPr>
                <a:lstStyle/>
                <a:p>
                  <a:r>
                    <a:rPr lang="en-US" sz="788" dirty="0"/>
                    <a:t>37 mm</a:t>
                  </a:r>
                </a:p>
              </p:txBody>
            </p:sp>
            <p:sp>
              <p:nvSpPr>
                <p:cNvPr id="57" name="TextBox 56">
                  <a:extLst>
                    <a:ext uri="{FF2B5EF4-FFF2-40B4-BE49-F238E27FC236}">
                      <a16:creationId xmlns:a16="http://schemas.microsoft.com/office/drawing/2014/main" id="{CE816235-6D26-1757-A03B-77DEEB8AFE27}"/>
                    </a:ext>
                  </a:extLst>
                </p:cNvPr>
                <p:cNvSpPr txBox="1"/>
                <p:nvPr/>
              </p:nvSpPr>
              <p:spPr>
                <a:xfrm>
                  <a:off x="2591022" y="2388595"/>
                  <a:ext cx="844676" cy="284780"/>
                </a:xfrm>
                <a:prstGeom prst="rect">
                  <a:avLst/>
                </a:prstGeom>
                <a:noFill/>
              </p:spPr>
              <p:txBody>
                <a:bodyPr wrap="none" rtlCol="0">
                  <a:spAutoFit/>
                </a:bodyPr>
                <a:lstStyle/>
                <a:p>
                  <a:r>
                    <a:rPr lang="en-US" sz="788" b="1" dirty="0">
                      <a:solidFill>
                        <a:srgbClr val="C00000"/>
                      </a:solidFill>
                    </a:rPr>
                    <a:t>2-mm slice</a:t>
                  </a:r>
                </a:p>
              </p:txBody>
            </p:sp>
          </p:grpSp>
        </p:grpSp>
      </p:grpSp>
      <p:grpSp>
        <p:nvGrpSpPr>
          <p:cNvPr id="62" name="Group 61">
            <a:extLst>
              <a:ext uri="{FF2B5EF4-FFF2-40B4-BE49-F238E27FC236}">
                <a16:creationId xmlns:a16="http://schemas.microsoft.com/office/drawing/2014/main" id="{A829FE37-92F9-F787-CEC0-347A85BFE3D1}"/>
              </a:ext>
            </a:extLst>
          </p:cNvPr>
          <p:cNvGrpSpPr/>
          <p:nvPr/>
        </p:nvGrpSpPr>
        <p:grpSpPr>
          <a:xfrm>
            <a:off x="66186" y="3762433"/>
            <a:ext cx="2119730" cy="1303211"/>
            <a:chOff x="88247" y="5016578"/>
            <a:chExt cx="2826307" cy="1737614"/>
          </a:xfrm>
        </p:grpSpPr>
        <p:grpSp>
          <p:nvGrpSpPr>
            <p:cNvPr id="5" name="Group 4">
              <a:extLst>
                <a:ext uri="{FF2B5EF4-FFF2-40B4-BE49-F238E27FC236}">
                  <a16:creationId xmlns:a16="http://schemas.microsoft.com/office/drawing/2014/main" id="{83546329-BAA9-9CF3-B142-B9E4711BF830}"/>
                </a:ext>
              </a:extLst>
            </p:cNvPr>
            <p:cNvGrpSpPr/>
            <p:nvPr/>
          </p:nvGrpSpPr>
          <p:grpSpPr>
            <a:xfrm>
              <a:off x="90188" y="5466055"/>
              <a:ext cx="2824366" cy="1288137"/>
              <a:chOff x="90188" y="5466055"/>
              <a:chExt cx="2824366" cy="1288137"/>
            </a:xfrm>
          </p:grpSpPr>
          <p:pic>
            <p:nvPicPr>
              <p:cNvPr id="13" name="Picture 12">
                <a:extLst>
                  <a:ext uri="{FF2B5EF4-FFF2-40B4-BE49-F238E27FC236}">
                    <a16:creationId xmlns:a16="http://schemas.microsoft.com/office/drawing/2014/main" id="{7E4EE0AF-CC15-C66F-686C-8D539178E096}"/>
                  </a:ext>
                </a:extLst>
              </p:cNvPr>
              <p:cNvPicPr>
                <a:picLocks noChangeAspect="1"/>
              </p:cNvPicPr>
              <p:nvPr/>
            </p:nvPicPr>
            <p:blipFill rotWithShape="1">
              <a:blip r:embed="rId7"/>
              <a:srcRect t="-1" b="-2087"/>
              <a:stretch/>
            </p:blipFill>
            <p:spPr>
              <a:xfrm>
                <a:off x="90188" y="5502095"/>
                <a:ext cx="2824366" cy="1219379"/>
              </a:xfrm>
              <a:prstGeom prst="rect">
                <a:avLst/>
              </a:prstGeom>
            </p:spPr>
          </p:pic>
          <p:grpSp>
            <p:nvGrpSpPr>
              <p:cNvPr id="14" name="Group 13">
                <a:extLst>
                  <a:ext uri="{FF2B5EF4-FFF2-40B4-BE49-F238E27FC236}">
                    <a16:creationId xmlns:a16="http://schemas.microsoft.com/office/drawing/2014/main" id="{884E6620-EA24-133C-A4BA-FC3D4F163953}"/>
                  </a:ext>
                </a:extLst>
              </p:cNvPr>
              <p:cNvGrpSpPr/>
              <p:nvPr/>
            </p:nvGrpSpPr>
            <p:grpSpPr>
              <a:xfrm>
                <a:off x="90188" y="5466055"/>
                <a:ext cx="2824366" cy="1288137"/>
                <a:chOff x="6929797" y="4502955"/>
                <a:chExt cx="3127948" cy="1852076"/>
              </a:xfrm>
            </p:grpSpPr>
            <p:grpSp>
              <p:nvGrpSpPr>
                <p:cNvPr id="15" name="Group 14">
                  <a:extLst>
                    <a:ext uri="{FF2B5EF4-FFF2-40B4-BE49-F238E27FC236}">
                      <a16:creationId xmlns:a16="http://schemas.microsoft.com/office/drawing/2014/main" id="{DFDB5EF3-242B-331F-A309-9BFE7884FB46}"/>
                    </a:ext>
                  </a:extLst>
                </p:cNvPr>
                <p:cNvGrpSpPr/>
                <p:nvPr/>
              </p:nvGrpSpPr>
              <p:grpSpPr>
                <a:xfrm>
                  <a:off x="6929797" y="4502955"/>
                  <a:ext cx="3113794" cy="120407"/>
                  <a:chOff x="548640" y="1630680"/>
                  <a:chExt cx="3352800" cy="167640"/>
                </a:xfrm>
              </p:grpSpPr>
              <p:sp>
                <p:nvSpPr>
                  <p:cNvPr id="24" name="Rectangle 23">
                    <a:extLst>
                      <a:ext uri="{FF2B5EF4-FFF2-40B4-BE49-F238E27FC236}">
                        <a16:creationId xmlns:a16="http://schemas.microsoft.com/office/drawing/2014/main" id="{2F01C77D-8C04-EACF-27A1-03FBA4CC3D47}"/>
                      </a:ext>
                    </a:extLst>
                  </p:cNvPr>
                  <p:cNvSpPr/>
                  <p:nvPr/>
                </p:nvSpPr>
                <p:spPr>
                  <a:xfrm>
                    <a:off x="5486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E4920430-06E8-A193-1187-442222BEE4BE}"/>
                      </a:ext>
                    </a:extLst>
                  </p:cNvPr>
                  <p:cNvSpPr/>
                  <p:nvPr/>
                </p:nvSpPr>
                <p:spPr>
                  <a:xfrm>
                    <a:off x="111252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AB067576-0D6D-ECD1-73C9-BB6BFEAEAB02}"/>
                      </a:ext>
                    </a:extLst>
                  </p:cNvPr>
                  <p:cNvSpPr/>
                  <p:nvPr/>
                </p:nvSpPr>
                <p:spPr>
                  <a:xfrm>
                    <a:off x="167640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F6C98CD3-4525-916B-CF6B-842E89C3D61D}"/>
                      </a:ext>
                    </a:extLst>
                  </p:cNvPr>
                  <p:cNvSpPr/>
                  <p:nvPr/>
                </p:nvSpPr>
                <p:spPr>
                  <a:xfrm>
                    <a:off x="224028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7A780AC1-D1B1-9E52-21D2-D977BA4A0BFB}"/>
                      </a:ext>
                    </a:extLst>
                  </p:cNvPr>
                  <p:cNvSpPr/>
                  <p:nvPr/>
                </p:nvSpPr>
                <p:spPr>
                  <a:xfrm>
                    <a:off x="280416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3C961ABC-33BB-B665-0ABE-6F3CF632E7EF}"/>
                      </a:ext>
                    </a:extLst>
                  </p:cNvPr>
                  <p:cNvSpPr/>
                  <p:nvPr/>
                </p:nvSpPr>
                <p:spPr>
                  <a:xfrm>
                    <a:off x="3368040" y="163068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 name="Group 15">
                  <a:extLst>
                    <a:ext uri="{FF2B5EF4-FFF2-40B4-BE49-F238E27FC236}">
                      <a16:creationId xmlns:a16="http://schemas.microsoft.com/office/drawing/2014/main" id="{CDB9672C-51DB-CD67-28AC-BB6FEC3C3F7D}"/>
                    </a:ext>
                  </a:extLst>
                </p:cNvPr>
                <p:cNvGrpSpPr/>
                <p:nvPr/>
              </p:nvGrpSpPr>
              <p:grpSpPr>
                <a:xfrm>
                  <a:off x="6943951" y="6234624"/>
                  <a:ext cx="3113794" cy="120407"/>
                  <a:chOff x="548640" y="3505200"/>
                  <a:chExt cx="3352800" cy="167640"/>
                </a:xfrm>
              </p:grpSpPr>
              <p:sp>
                <p:nvSpPr>
                  <p:cNvPr id="18" name="Rectangle 17">
                    <a:extLst>
                      <a:ext uri="{FF2B5EF4-FFF2-40B4-BE49-F238E27FC236}">
                        <a16:creationId xmlns:a16="http://schemas.microsoft.com/office/drawing/2014/main" id="{36BD9AF6-2DD1-C954-A5A4-9FFDCF9C9D61}"/>
                      </a:ext>
                    </a:extLst>
                  </p:cNvPr>
                  <p:cNvSpPr/>
                  <p:nvPr/>
                </p:nvSpPr>
                <p:spPr>
                  <a:xfrm>
                    <a:off x="5486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A6B1F00C-D21E-2F68-21BF-B5113EC3DF22}"/>
                      </a:ext>
                    </a:extLst>
                  </p:cNvPr>
                  <p:cNvSpPr/>
                  <p:nvPr/>
                </p:nvSpPr>
                <p:spPr>
                  <a:xfrm>
                    <a:off x="111252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17B4B96E-E145-5D95-932B-853C3F3912C0}"/>
                      </a:ext>
                    </a:extLst>
                  </p:cNvPr>
                  <p:cNvSpPr/>
                  <p:nvPr/>
                </p:nvSpPr>
                <p:spPr>
                  <a:xfrm>
                    <a:off x="167640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7FCE8265-B1D3-086B-D540-023FB45864A0}"/>
                      </a:ext>
                    </a:extLst>
                  </p:cNvPr>
                  <p:cNvSpPr/>
                  <p:nvPr/>
                </p:nvSpPr>
                <p:spPr>
                  <a:xfrm>
                    <a:off x="224028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6C6DE747-4DCB-F182-775E-6F7CAE5CEC1A}"/>
                      </a:ext>
                    </a:extLst>
                  </p:cNvPr>
                  <p:cNvSpPr/>
                  <p:nvPr/>
                </p:nvSpPr>
                <p:spPr>
                  <a:xfrm>
                    <a:off x="280416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D0683CDF-8B58-784A-2D0B-2B150F0A08A0}"/>
                      </a:ext>
                    </a:extLst>
                  </p:cNvPr>
                  <p:cNvSpPr/>
                  <p:nvPr/>
                </p:nvSpPr>
                <p:spPr>
                  <a:xfrm>
                    <a:off x="3368040" y="3505200"/>
                    <a:ext cx="533400" cy="1676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7" name="Straight Connector 16">
                  <a:extLst>
                    <a:ext uri="{FF2B5EF4-FFF2-40B4-BE49-F238E27FC236}">
                      <a16:creationId xmlns:a16="http://schemas.microsoft.com/office/drawing/2014/main" id="{A99C3810-F184-5AD9-1DE4-296C958385D6}"/>
                    </a:ext>
                  </a:extLst>
                </p:cNvPr>
                <p:cNvCxnSpPr>
                  <a:cxnSpLocks/>
                </p:cNvCxnSpPr>
                <p:nvPr/>
              </p:nvCxnSpPr>
              <p:spPr>
                <a:xfrm>
                  <a:off x="6929797" y="5442847"/>
                  <a:ext cx="312794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cxnSp>
          <p:nvCxnSpPr>
            <p:cNvPr id="46" name="Straight Arrow Connector 45">
              <a:extLst>
                <a:ext uri="{FF2B5EF4-FFF2-40B4-BE49-F238E27FC236}">
                  <a16:creationId xmlns:a16="http://schemas.microsoft.com/office/drawing/2014/main" id="{6D7D6987-657D-0E09-09FC-05C6079363A3}"/>
                </a:ext>
              </a:extLst>
            </p:cNvPr>
            <p:cNvCxnSpPr>
              <a:cxnSpLocks/>
            </p:cNvCxnSpPr>
            <p:nvPr/>
          </p:nvCxnSpPr>
          <p:spPr>
            <a:xfrm>
              <a:off x="88247" y="5331835"/>
              <a:ext cx="2826307"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52038B1-6910-29A4-19E0-509F21B66F22}"/>
                </a:ext>
              </a:extLst>
            </p:cNvPr>
            <p:cNvSpPr txBox="1"/>
            <p:nvPr/>
          </p:nvSpPr>
          <p:spPr>
            <a:xfrm>
              <a:off x="861659" y="5016578"/>
              <a:ext cx="1416543" cy="369332"/>
            </a:xfrm>
            <a:prstGeom prst="rect">
              <a:avLst/>
            </a:prstGeom>
            <a:noFill/>
          </p:spPr>
          <p:txBody>
            <a:bodyPr wrap="none" rtlCol="0">
              <a:spAutoFit/>
            </a:bodyPr>
            <a:lstStyle/>
            <a:p>
              <a:r>
                <a:rPr lang="en-US" sz="1200" dirty="0"/>
                <a:t>AFOV: 142 cm</a:t>
              </a:r>
            </a:p>
          </p:txBody>
        </p:sp>
        <p:cxnSp>
          <p:nvCxnSpPr>
            <p:cNvPr id="60" name="Straight Arrow Connector 59">
              <a:extLst>
                <a:ext uri="{FF2B5EF4-FFF2-40B4-BE49-F238E27FC236}">
                  <a16:creationId xmlns:a16="http://schemas.microsoft.com/office/drawing/2014/main" id="{7875B61C-0E9F-63ED-13F6-5FBD41884670}"/>
                </a:ext>
              </a:extLst>
            </p:cNvPr>
            <p:cNvCxnSpPr>
              <a:cxnSpLocks/>
            </p:cNvCxnSpPr>
            <p:nvPr/>
          </p:nvCxnSpPr>
          <p:spPr>
            <a:xfrm>
              <a:off x="1336000" y="5808244"/>
              <a:ext cx="368247"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DC89C08-870A-A76F-E61B-59AE4C8A69BF}"/>
                </a:ext>
              </a:extLst>
            </p:cNvPr>
            <p:cNvSpPr txBox="1"/>
            <p:nvPr/>
          </p:nvSpPr>
          <p:spPr>
            <a:xfrm>
              <a:off x="1203046" y="5513912"/>
              <a:ext cx="690788" cy="338555"/>
            </a:xfrm>
            <a:prstGeom prst="rect">
              <a:avLst/>
            </a:prstGeom>
            <a:noFill/>
          </p:spPr>
          <p:txBody>
            <a:bodyPr wrap="none" rtlCol="0">
              <a:spAutoFit/>
            </a:bodyPr>
            <a:lstStyle/>
            <a:p>
              <a:r>
                <a:rPr lang="en-US" sz="1050" dirty="0"/>
                <a:t>18 cm</a:t>
              </a:r>
            </a:p>
          </p:txBody>
        </p:sp>
      </p:grpSp>
      <p:sp>
        <p:nvSpPr>
          <p:cNvPr id="63" name="Title 1">
            <a:extLst>
              <a:ext uri="{FF2B5EF4-FFF2-40B4-BE49-F238E27FC236}">
                <a16:creationId xmlns:a16="http://schemas.microsoft.com/office/drawing/2014/main" id="{811123A1-2A93-E72A-4E51-B492C4DBC92B}"/>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Quantitative imaging</a:t>
            </a:r>
          </a:p>
        </p:txBody>
      </p:sp>
      <p:cxnSp>
        <p:nvCxnSpPr>
          <p:cNvPr id="64" name="Straight Connector 63">
            <a:extLst>
              <a:ext uri="{FF2B5EF4-FFF2-40B4-BE49-F238E27FC236}">
                <a16:creationId xmlns:a16="http://schemas.microsoft.com/office/drawing/2014/main" id="{CFA4799A-178C-1B5A-D039-58CEE9659820}"/>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65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CBC80A-F8E6-F44A-8D69-DEFB692E84B4}"/>
              </a:ext>
            </a:extLst>
          </p:cNvPr>
          <p:cNvSpPr/>
          <p:nvPr/>
        </p:nvSpPr>
        <p:spPr>
          <a:xfrm>
            <a:off x="0" y="4789230"/>
            <a:ext cx="2194560" cy="369332"/>
          </a:xfrm>
          <a:prstGeom prst="rect">
            <a:avLst/>
          </a:prstGeom>
        </p:spPr>
        <p:txBody>
          <a:bodyPr wrap="square">
            <a:spAutoFit/>
          </a:bodyPr>
          <a:lstStyle/>
          <a:p>
            <a:r>
              <a:rPr lang="en-US" sz="900" i="1" dirty="0">
                <a:solidFill>
                  <a:srgbClr val="000000"/>
                </a:solidFill>
              </a:rPr>
              <a:t>Pantel AR. J </a:t>
            </a:r>
            <a:r>
              <a:rPr lang="en-US" sz="900" i="1" dirty="0" err="1">
                <a:solidFill>
                  <a:srgbClr val="000000"/>
                </a:solidFill>
              </a:rPr>
              <a:t>Nucl</a:t>
            </a:r>
            <a:r>
              <a:rPr lang="en-US" sz="900" i="1" dirty="0">
                <a:solidFill>
                  <a:srgbClr val="000000"/>
                </a:solidFill>
              </a:rPr>
              <a:t> Med. 2020;61(1):144-151.</a:t>
            </a:r>
          </a:p>
          <a:p>
            <a:endParaRPr lang="en-US" sz="900" i="1" dirty="0">
              <a:solidFill>
                <a:srgbClr val="000000"/>
              </a:solidFill>
            </a:endParaRPr>
          </a:p>
        </p:txBody>
      </p:sp>
      <p:sp>
        <p:nvSpPr>
          <p:cNvPr id="114" name="Rectangle 113">
            <a:extLst>
              <a:ext uri="{FF2B5EF4-FFF2-40B4-BE49-F238E27FC236}">
                <a16:creationId xmlns:a16="http://schemas.microsoft.com/office/drawing/2014/main" id="{BB8646B8-6B58-184A-A326-1B1EE6CE795A}"/>
              </a:ext>
            </a:extLst>
          </p:cNvPr>
          <p:cNvSpPr/>
          <p:nvPr/>
        </p:nvSpPr>
        <p:spPr>
          <a:xfrm>
            <a:off x="2653158" y="843482"/>
            <a:ext cx="2864654" cy="623248"/>
          </a:xfrm>
          <a:prstGeom prst="rect">
            <a:avLst/>
          </a:prstGeom>
        </p:spPr>
        <p:txBody>
          <a:bodyPr wrap="square">
            <a:spAutoFit/>
          </a:bodyPr>
          <a:lstStyle/>
          <a:p>
            <a:r>
              <a:rPr lang="en-US" sz="2400" dirty="0">
                <a:solidFill>
                  <a:srgbClr val="002060"/>
                </a:solidFill>
              </a:rPr>
              <a:t>PennPET Explorer</a:t>
            </a:r>
          </a:p>
          <a:p>
            <a:r>
              <a:rPr lang="en-US" sz="1050" dirty="0">
                <a:solidFill>
                  <a:srgbClr val="002060"/>
                </a:solidFill>
              </a:rPr>
              <a:t>*prototype 3-ring PET an active 64-cm AFOV</a:t>
            </a:r>
            <a:endParaRPr lang="en-US" dirty="0">
              <a:solidFill>
                <a:srgbClr val="002060"/>
              </a:solidFill>
            </a:endParaRPr>
          </a:p>
        </p:txBody>
      </p:sp>
      <p:sp>
        <p:nvSpPr>
          <p:cNvPr id="115" name="Rectangle 114">
            <a:extLst>
              <a:ext uri="{FF2B5EF4-FFF2-40B4-BE49-F238E27FC236}">
                <a16:creationId xmlns:a16="http://schemas.microsoft.com/office/drawing/2014/main" id="{8D633F3B-21AE-744B-8264-7A12F3E15009}"/>
              </a:ext>
            </a:extLst>
          </p:cNvPr>
          <p:cNvSpPr/>
          <p:nvPr/>
        </p:nvSpPr>
        <p:spPr>
          <a:xfrm>
            <a:off x="2689153" y="3061497"/>
            <a:ext cx="2306209" cy="830997"/>
          </a:xfrm>
          <a:prstGeom prst="rect">
            <a:avLst/>
          </a:prstGeom>
        </p:spPr>
        <p:txBody>
          <a:bodyPr wrap="none">
            <a:spAutoFit/>
          </a:bodyPr>
          <a:lstStyle/>
          <a:p>
            <a:r>
              <a:rPr lang="en-US" sz="2400" dirty="0">
                <a:solidFill>
                  <a:srgbClr val="002060"/>
                </a:solidFill>
              </a:rPr>
              <a:t>Philips Ingenuity </a:t>
            </a:r>
          </a:p>
          <a:p>
            <a:r>
              <a:rPr lang="en-US" sz="2400" dirty="0">
                <a:solidFill>
                  <a:srgbClr val="002060"/>
                </a:solidFill>
              </a:rPr>
              <a:t>TF PET/CT</a:t>
            </a:r>
          </a:p>
        </p:txBody>
      </p:sp>
      <p:sp>
        <p:nvSpPr>
          <p:cNvPr id="11" name="Title 1">
            <a:extLst>
              <a:ext uri="{FF2B5EF4-FFF2-40B4-BE49-F238E27FC236}">
                <a16:creationId xmlns:a16="http://schemas.microsoft.com/office/drawing/2014/main" id="{2001D86F-AA9A-157D-1BD0-39D8AD20835B}"/>
              </a:ext>
            </a:extLst>
          </p:cNvPr>
          <p:cNvSpPr txBox="1">
            <a:spLocks/>
          </p:cNvSpPr>
          <p:nvPr/>
        </p:nvSpPr>
        <p:spPr>
          <a:xfrm>
            <a:off x="85116" y="49592"/>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Improved image quality</a:t>
            </a:r>
          </a:p>
        </p:txBody>
      </p:sp>
      <p:cxnSp>
        <p:nvCxnSpPr>
          <p:cNvPr id="12" name="Straight Connector 11">
            <a:extLst>
              <a:ext uri="{FF2B5EF4-FFF2-40B4-BE49-F238E27FC236}">
                <a16:creationId xmlns:a16="http://schemas.microsoft.com/office/drawing/2014/main" id="{473901B1-E5A0-E267-3591-736B69D1056F}"/>
              </a:ext>
            </a:extLst>
          </p:cNvPr>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21" name="Group 120">
            <a:extLst>
              <a:ext uri="{FF2B5EF4-FFF2-40B4-BE49-F238E27FC236}">
                <a16:creationId xmlns:a16="http://schemas.microsoft.com/office/drawing/2014/main" id="{BBABA698-4BB4-6445-9A0C-96743C6A87F0}"/>
              </a:ext>
            </a:extLst>
          </p:cNvPr>
          <p:cNvGrpSpPr/>
          <p:nvPr/>
        </p:nvGrpSpPr>
        <p:grpSpPr>
          <a:xfrm>
            <a:off x="5644538" y="0"/>
            <a:ext cx="3499462" cy="5087679"/>
            <a:chOff x="4702956" y="0"/>
            <a:chExt cx="4665949" cy="6783572"/>
          </a:xfrm>
        </p:grpSpPr>
        <p:pic>
          <p:nvPicPr>
            <p:cNvPr id="113" name="Picture 112" descr="A picture containing room&#10;&#10;Description automatically generated">
              <a:extLst>
                <a:ext uri="{FF2B5EF4-FFF2-40B4-BE49-F238E27FC236}">
                  <a16:creationId xmlns:a16="http://schemas.microsoft.com/office/drawing/2014/main" id="{951565AE-5BB2-224C-8936-B054655860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2956" y="0"/>
              <a:ext cx="4665949" cy="6783572"/>
            </a:xfrm>
            <a:prstGeom prst="rect">
              <a:avLst/>
            </a:prstGeom>
          </p:spPr>
        </p:pic>
        <p:sp>
          <p:nvSpPr>
            <p:cNvPr id="117" name="Rectangle 116">
              <a:extLst>
                <a:ext uri="{FF2B5EF4-FFF2-40B4-BE49-F238E27FC236}">
                  <a16:creationId xmlns:a16="http://schemas.microsoft.com/office/drawing/2014/main" id="{9CA27585-F653-1945-8E0B-28FC12CE2D16}"/>
                </a:ext>
              </a:extLst>
            </p:cNvPr>
            <p:cNvSpPr/>
            <p:nvPr/>
          </p:nvSpPr>
          <p:spPr>
            <a:xfrm>
              <a:off x="4840040" y="163155"/>
              <a:ext cx="964367" cy="430887"/>
            </a:xfrm>
            <a:prstGeom prst="rect">
              <a:avLst/>
            </a:prstGeom>
          </p:spPr>
          <p:txBody>
            <a:bodyPr wrap="none">
              <a:spAutoFit/>
            </a:bodyPr>
            <a:lstStyle/>
            <a:p>
              <a:r>
                <a:rPr lang="en-US" sz="1500" dirty="0">
                  <a:solidFill>
                    <a:srgbClr val="002060"/>
                  </a:solidFill>
                </a:rPr>
                <a:t>16 min</a:t>
              </a:r>
            </a:p>
          </p:txBody>
        </p:sp>
        <p:sp>
          <p:nvSpPr>
            <p:cNvPr id="118" name="Rectangle 117">
              <a:extLst>
                <a:ext uri="{FF2B5EF4-FFF2-40B4-BE49-F238E27FC236}">
                  <a16:creationId xmlns:a16="http://schemas.microsoft.com/office/drawing/2014/main" id="{D305FF01-E2C3-584E-9616-F3E5D41EEC7C}"/>
                </a:ext>
              </a:extLst>
            </p:cNvPr>
            <p:cNvSpPr/>
            <p:nvPr/>
          </p:nvSpPr>
          <p:spPr>
            <a:xfrm>
              <a:off x="4840040" y="3706555"/>
              <a:ext cx="964367" cy="430887"/>
            </a:xfrm>
            <a:prstGeom prst="rect">
              <a:avLst/>
            </a:prstGeom>
          </p:spPr>
          <p:txBody>
            <a:bodyPr wrap="none">
              <a:spAutoFit/>
            </a:bodyPr>
            <a:lstStyle/>
            <a:p>
              <a:r>
                <a:rPr lang="en-US" sz="1500" dirty="0">
                  <a:solidFill>
                    <a:srgbClr val="002060"/>
                  </a:solidFill>
                </a:rPr>
                <a:t>16 min</a:t>
              </a:r>
            </a:p>
          </p:txBody>
        </p:sp>
        <p:sp>
          <p:nvSpPr>
            <p:cNvPr id="119" name="Rectangle 118">
              <a:extLst>
                <a:ext uri="{FF2B5EF4-FFF2-40B4-BE49-F238E27FC236}">
                  <a16:creationId xmlns:a16="http://schemas.microsoft.com/office/drawing/2014/main" id="{1942EAF9-97A6-7645-B9C5-EB77C38A3ECE}"/>
                </a:ext>
              </a:extLst>
            </p:cNvPr>
            <p:cNvSpPr/>
            <p:nvPr/>
          </p:nvSpPr>
          <p:spPr>
            <a:xfrm>
              <a:off x="8364710" y="3706555"/>
              <a:ext cx="833989" cy="430887"/>
            </a:xfrm>
            <a:prstGeom prst="rect">
              <a:avLst/>
            </a:prstGeom>
          </p:spPr>
          <p:txBody>
            <a:bodyPr wrap="none">
              <a:spAutoFit/>
            </a:bodyPr>
            <a:lstStyle/>
            <a:p>
              <a:r>
                <a:rPr lang="en-US" sz="1500" dirty="0">
                  <a:solidFill>
                    <a:srgbClr val="002060"/>
                  </a:solidFill>
                </a:rPr>
                <a:t>2 min</a:t>
              </a:r>
            </a:p>
          </p:txBody>
        </p:sp>
        <p:sp>
          <p:nvSpPr>
            <p:cNvPr id="120" name="Rectangle 119">
              <a:extLst>
                <a:ext uri="{FF2B5EF4-FFF2-40B4-BE49-F238E27FC236}">
                  <a16:creationId xmlns:a16="http://schemas.microsoft.com/office/drawing/2014/main" id="{04904AD8-78D0-D14E-B089-9F75EA479DAF}"/>
                </a:ext>
              </a:extLst>
            </p:cNvPr>
            <p:cNvSpPr/>
            <p:nvPr/>
          </p:nvSpPr>
          <p:spPr>
            <a:xfrm>
              <a:off x="8494554" y="163155"/>
              <a:ext cx="833989" cy="430887"/>
            </a:xfrm>
            <a:prstGeom prst="rect">
              <a:avLst/>
            </a:prstGeom>
          </p:spPr>
          <p:txBody>
            <a:bodyPr wrap="none">
              <a:spAutoFit/>
            </a:bodyPr>
            <a:lstStyle/>
            <a:p>
              <a:r>
                <a:rPr lang="en-US" sz="1500" dirty="0">
                  <a:solidFill>
                    <a:srgbClr val="002060"/>
                  </a:solidFill>
                </a:rPr>
                <a:t>2 min</a:t>
              </a:r>
            </a:p>
          </p:txBody>
        </p:sp>
      </p:grpSp>
    </p:spTree>
    <p:extLst>
      <p:ext uri="{BB962C8B-B14F-4D97-AF65-F5344CB8AC3E}">
        <p14:creationId xmlns:p14="http://schemas.microsoft.com/office/powerpoint/2010/main" val="2371368061"/>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71797</TotalTime>
  <Words>4278</Words>
  <Application>Microsoft Macintosh PowerPoint</Application>
  <PresentationFormat>On-screen Show (16:9)</PresentationFormat>
  <Paragraphs>465</Paragraphs>
  <Slides>30</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Courier New</vt:lpstr>
      <vt:lpstr>Symbol</vt:lpstr>
      <vt:lpstr>Wingdings</vt:lpstr>
      <vt:lpstr>7_Office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Karp</dc:creator>
  <cp:lastModifiedBy>Surti, Suleman</cp:lastModifiedBy>
  <cp:revision>668</cp:revision>
  <cp:lastPrinted>2022-03-28T14:21:34Z</cp:lastPrinted>
  <dcterms:created xsi:type="dcterms:W3CDTF">2018-10-11T15:31:48Z</dcterms:created>
  <dcterms:modified xsi:type="dcterms:W3CDTF">2022-07-11T14:59:35Z</dcterms:modified>
</cp:coreProperties>
</file>