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41" r:id="rId2"/>
    <p:sldMasterId id="2147483854" r:id="rId3"/>
    <p:sldMasterId id="2147483870" r:id="rId4"/>
    <p:sldMasterId id="2147483886" r:id="rId5"/>
    <p:sldMasterId id="2147483895" r:id="rId6"/>
  </p:sldMasterIdLst>
  <p:notesMasterIdLst>
    <p:notesMasterId r:id="rId50"/>
  </p:notesMasterIdLst>
  <p:sldIdLst>
    <p:sldId id="259" r:id="rId7"/>
    <p:sldId id="330" r:id="rId8"/>
    <p:sldId id="281" r:id="rId9"/>
    <p:sldId id="313" r:id="rId10"/>
    <p:sldId id="284" r:id="rId11"/>
    <p:sldId id="274" r:id="rId12"/>
    <p:sldId id="1256" r:id="rId13"/>
    <p:sldId id="278" r:id="rId14"/>
    <p:sldId id="1920" r:id="rId15"/>
    <p:sldId id="1121" r:id="rId16"/>
    <p:sldId id="1119" r:id="rId17"/>
    <p:sldId id="1075" r:id="rId18"/>
    <p:sldId id="1077" r:id="rId19"/>
    <p:sldId id="308" r:id="rId20"/>
    <p:sldId id="1326" r:id="rId21"/>
    <p:sldId id="285" r:id="rId22"/>
    <p:sldId id="288" r:id="rId23"/>
    <p:sldId id="286" r:id="rId24"/>
    <p:sldId id="320" r:id="rId25"/>
    <p:sldId id="311" r:id="rId26"/>
    <p:sldId id="290" r:id="rId27"/>
    <p:sldId id="291" r:id="rId28"/>
    <p:sldId id="1980" r:id="rId29"/>
    <p:sldId id="328" r:id="rId30"/>
    <p:sldId id="314" r:id="rId31"/>
    <p:sldId id="316" r:id="rId32"/>
    <p:sldId id="327" r:id="rId33"/>
    <p:sldId id="373" r:id="rId34"/>
    <p:sldId id="307" r:id="rId35"/>
    <p:sldId id="1921" r:id="rId36"/>
    <p:sldId id="1419" r:id="rId37"/>
    <p:sldId id="1981" r:id="rId38"/>
    <p:sldId id="324" r:id="rId39"/>
    <p:sldId id="1440" r:id="rId40"/>
    <p:sldId id="1446" r:id="rId41"/>
    <p:sldId id="323" r:id="rId42"/>
    <p:sldId id="283" r:id="rId43"/>
    <p:sldId id="329" r:id="rId44"/>
    <p:sldId id="317" r:id="rId45"/>
    <p:sldId id="318" r:id="rId46"/>
    <p:sldId id="1979" r:id="rId47"/>
    <p:sldId id="1322" r:id="rId48"/>
    <p:sldId id="29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8"/>
    <p:restoredTop sz="91784"/>
  </p:normalViewPr>
  <p:slideViewPr>
    <p:cSldViewPr snapToGrid="0" snapToObjects="1">
      <p:cViewPr varScale="1">
        <p:scale>
          <a:sx n="76" d="100"/>
          <a:sy n="76" d="100"/>
        </p:scale>
        <p:origin x="1042"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F86BC-CBDE-4F70-9E3F-E8EF59BCCB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A2EFB0B-CA63-404F-BA4D-42F911DA33A8}">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LNF-INFN, Frascati, Italy</a:t>
          </a:r>
          <a:endParaRPr lang="en-US" dirty="0">
            <a:solidFill>
              <a:srgbClr val="002060"/>
            </a:solidFill>
            <a:latin typeface="Times New Roman" panose="02020603050405020304" pitchFamily="18" charset="0"/>
            <a:cs typeface="Times New Roman" panose="02020603050405020304" pitchFamily="18" charset="0"/>
          </a:endParaRPr>
        </a:p>
      </dgm:t>
    </dgm:pt>
    <dgm:pt modelId="{B6456D6C-5FC1-4EC9-A0D2-D18B98B22EEA}" type="parTrans" cxnId="{50965145-D384-44BA-8ED8-B3319B011950}">
      <dgm:prSet/>
      <dgm:spPr/>
      <dgm:t>
        <a:bodyPr/>
        <a:lstStyle/>
        <a:p>
          <a:pPr algn="ctr"/>
          <a:endParaRPr lang="en-US"/>
        </a:p>
      </dgm:t>
    </dgm:pt>
    <dgm:pt modelId="{FAEAC318-455F-4A0B-8821-0F3B8A912FC7}" type="sibTrans" cxnId="{50965145-D384-44BA-8ED8-B3319B011950}">
      <dgm:prSet/>
      <dgm:spPr/>
      <dgm:t>
        <a:bodyPr/>
        <a:lstStyle/>
        <a:p>
          <a:pPr algn="ctr"/>
          <a:endParaRPr lang="en-US"/>
        </a:p>
      </dgm:t>
    </dgm:pt>
    <dgm:pt modelId="{05F7F39C-438F-472C-BD7A-9C9749D0D249}">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SMI-ÖAW, Vienna, Austria</a:t>
          </a:r>
          <a:endParaRPr lang="en-US" dirty="0">
            <a:solidFill>
              <a:srgbClr val="002060"/>
            </a:solidFill>
            <a:latin typeface="Times New Roman" panose="02020603050405020304" pitchFamily="18" charset="0"/>
            <a:cs typeface="Times New Roman" panose="02020603050405020304" pitchFamily="18" charset="0"/>
          </a:endParaRPr>
        </a:p>
      </dgm:t>
    </dgm:pt>
    <dgm:pt modelId="{12119189-E4E5-4141-B9DC-53B6E09C9F27}" type="parTrans" cxnId="{81667074-F176-4E0F-9C2B-525787505689}">
      <dgm:prSet/>
      <dgm:spPr/>
      <dgm:t>
        <a:bodyPr/>
        <a:lstStyle/>
        <a:p>
          <a:pPr algn="ctr"/>
          <a:endParaRPr lang="en-US"/>
        </a:p>
      </dgm:t>
    </dgm:pt>
    <dgm:pt modelId="{5F8685B5-7EB4-4C3C-8FD1-F5E9BAE1D927}" type="sibTrans" cxnId="{81667074-F176-4E0F-9C2B-525787505689}">
      <dgm:prSet/>
      <dgm:spPr/>
      <dgm:t>
        <a:bodyPr/>
        <a:lstStyle/>
        <a:p>
          <a:pPr algn="ctr"/>
          <a:endParaRPr lang="en-US"/>
        </a:p>
      </dgm:t>
    </dgm:pt>
    <dgm:pt modelId="{D49F3C1A-E306-477E-8292-FDC13AD726E7}">
      <dgm:prSet/>
      <dgm:spPr/>
      <dgm:t>
        <a:bodyPr/>
        <a:lstStyle/>
        <a:p>
          <a:pPr algn="ctr"/>
          <a:r>
            <a:rPr lang="en-GB" dirty="0" err="1">
              <a:solidFill>
                <a:srgbClr val="002060"/>
              </a:solidFill>
              <a:latin typeface="Times New Roman" panose="02020603050405020304" pitchFamily="18" charset="0"/>
              <a:cs typeface="Times New Roman" panose="02020603050405020304" pitchFamily="18" charset="0"/>
            </a:rPr>
            <a:t>Politecnico</a:t>
          </a:r>
          <a:r>
            <a:rPr lang="en-GB" dirty="0">
              <a:solidFill>
                <a:srgbClr val="002060"/>
              </a:solidFill>
              <a:latin typeface="Times New Roman" panose="02020603050405020304" pitchFamily="18" charset="0"/>
              <a:cs typeface="Times New Roman" panose="02020603050405020304" pitchFamily="18" charset="0"/>
            </a:rPr>
            <a:t> di Milano, Italy</a:t>
          </a:r>
          <a:endParaRPr lang="en-US" dirty="0">
            <a:solidFill>
              <a:srgbClr val="002060"/>
            </a:solidFill>
            <a:latin typeface="Times New Roman" panose="02020603050405020304" pitchFamily="18" charset="0"/>
            <a:cs typeface="Times New Roman" panose="02020603050405020304" pitchFamily="18" charset="0"/>
          </a:endParaRPr>
        </a:p>
      </dgm:t>
    </dgm:pt>
    <dgm:pt modelId="{FDF5A194-287A-47BE-B4F6-1A88BFA950BE}" type="parTrans" cxnId="{F5E8E864-4E96-462B-9140-F3B860887DAC}">
      <dgm:prSet/>
      <dgm:spPr/>
      <dgm:t>
        <a:bodyPr/>
        <a:lstStyle/>
        <a:p>
          <a:pPr algn="ctr"/>
          <a:endParaRPr lang="en-US"/>
        </a:p>
      </dgm:t>
    </dgm:pt>
    <dgm:pt modelId="{8CC016F8-615A-4D7C-A743-75EFEC6A7EB1}" type="sibTrans" cxnId="{F5E8E864-4E96-462B-9140-F3B860887DAC}">
      <dgm:prSet/>
      <dgm:spPr/>
      <dgm:t>
        <a:bodyPr/>
        <a:lstStyle/>
        <a:p>
          <a:pPr algn="ctr"/>
          <a:endParaRPr lang="en-US"/>
        </a:p>
      </dgm:t>
    </dgm:pt>
    <dgm:pt modelId="{8CAE8AC8-9DEF-46BA-91D9-0A41C2489295}">
      <dgm:prSet/>
      <dgm:spPr/>
      <dgm:t>
        <a:bodyPr/>
        <a:lstStyle/>
        <a:p>
          <a:pPr algn="ctr"/>
          <a:r>
            <a:rPr lang="en-GB">
              <a:solidFill>
                <a:srgbClr val="002060"/>
              </a:solidFill>
              <a:latin typeface="Times New Roman" panose="02020603050405020304" pitchFamily="18" charset="0"/>
              <a:cs typeface="Times New Roman" panose="02020603050405020304" pitchFamily="18" charset="0"/>
            </a:rPr>
            <a:t>IFIN –HH, Bucharest, Romania</a:t>
          </a:r>
          <a:endParaRPr lang="en-US">
            <a:solidFill>
              <a:srgbClr val="002060"/>
            </a:solidFill>
            <a:latin typeface="Times New Roman" panose="02020603050405020304" pitchFamily="18" charset="0"/>
            <a:cs typeface="Times New Roman" panose="02020603050405020304" pitchFamily="18" charset="0"/>
          </a:endParaRPr>
        </a:p>
      </dgm:t>
    </dgm:pt>
    <dgm:pt modelId="{4AB63409-0214-4DB9-A1C6-0383BE08F727}" type="parTrans" cxnId="{2C0C2948-BBD8-4D64-AC5C-A2712D0B0E51}">
      <dgm:prSet/>
      <dgm:spPr/>
      <dgm:t>
        <a:bodyPr/>
        <a:lstStyle/>
        <a:p>
          <a:pPr algn="ctr"/>
          <a:endParaRPr lang="en-US"/>
        </a:p>
      </dgm:t>
    </dgm:pt>
    <dgm:pt modelId="{C5E4679B-5686-4C29-9C3C-F4155D66F329}" type="sibTrans" cxnId="{2C0C2948-BBD8-4D64-AC5C-A2712D0B0E51}">
      <dgm:prSet/>
      <dgm:spPr/>
      <dgm:t>
        <a:bodyPr/>
        <a:lstStyle/>
        <a:p>
          <a:pPr algn="ctr"/>
          <a:endParaRPr lang="en-US"/>
        </a:p>
      </dgm:t>
    </dgm:pt>
    <dgm:pt modelId="{A18C9598-4A19-484F-ACC5-D8EF8AE76585}">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TUM, Munich, Germany</a:t>
          </a:r>
          <a:endParaRPr lang="en-US" dirty="0">
            <a:solidFill>
              <a:srgbClr val="002060"/>
            </a:solidFill>
            <a:latin typeface="Times New Roman" panose="02020603050405020304" pitchFamily="18" charset="0"/>
            <a:cs typeface="Times New Roman" panose="02020603050405020304" pitchFamily="18" charset="0"/>
          </a:endParaRPr>
        </a:p>
      </dgm:t>
    </dgm:pt>
    <dgm:pt modelId="{CECAEE8B-CC4D-4A95-8C0F-66CC824E4E32}" type="parTrans" cxnId="{6E0CB40D-3B53-40A6-ADCC-56A0BC3DD20A}">
      <dgm:prSet/>
      <dgm:spPr/>
      <dgm:t>
        <a:bodyPr/>
        <a:lstStyle/>
        <a:p>
          <a:pPr algn="ctr"/>
          <a:endParaRPr lang="en-US"/>
        </a:p>
      </dgm:t>
    </dgm:pt>
    <dgm:pt modelId="{B21E92DA-0149-4505-8125-7FDEBA53F0D1}" type="sibTrans" cxnId="{6E0CB40D-3B53-40A6-ADCC-56A0BC3DD20A}">
      <dgm:prSet/>
      <dgm:spPr/>
      <dgm:t>
        <a:bodyPr/>
        <a:lstStyle/>
        <a:p>
          <a:pPr algn="ctr"/>
          <a:endParaRPr lang="en-US"/>
        </a:p>
      </dgm:t>
    </dgm:pt>
    <dgm:pt modelId="{6062FAB0-84E3-4F63-BA56-9464702172F6}">
      <dgm:prSet/>
      <dgm:spPr/>
      <dgm:t>
        <a:bodyPr/>
        <a:lstStyle/>
        <a:p>
          <a:pPr algn="ctr"/>
          <a:r>
            <a:rPr lang="en-GB">
              <a:solidFill>
                <a:srgbClr val="002060"/>
              </a:solidFill>
              <a:latin typeface="Times New Roman" panose="02020603050405020304" pitchFamily="18" charset="0"/>
              <a:cs typeface="Times New Roman" panose="02020603050405020304" pitchFamily="18" charset="0"/>
            </a:rPr>
            <a:t>RIKEN, Japan</a:t>
          </a:r>
          <a:endParaRPr lang="en-US">
            <a:solidFill>
              <a:srgbClr val="002060"/>
            </a:solidFill>
            <a:latin typeface="Times New Roman" panose="02020603050405020304" pitchFamily="18" charset="0"/>
            <a:cs typeface="Times New Roman" panose="02020603050405020304" pitchFamily="18" charset="0"/>
          </a:endParaRPr>
        </a:p>
      </dgm:t>
    </dgm:pt>
    <dgm:pt modelId="{E2C3A64D-E583-4693-8FC7-ADAA9F7AF5B1}" type="parTrans" cxnId="{D82DF1C1-442D-4E8C-8C84-B7B5846B506B}">
      <dgm:prSet/>
      <dgm:spPr/>
      <dgm:t>
        <a:bodyPr/>
        <a:lstStyle/>
        <a:p>
          <a:pPr algn="ctr"/>
          <a:endParaRPr lang="en-US"/>
        </a:p>
      </dgm:t>
    </dgm:pt>
    <dgm:pt modelId="{D6CC78D5-A0F8-45FE-AA58-F885BD104261}" type="sibTrans" cxnId="{D82DF1C1-442D-4E8C-8C84-B7B5846B506B}">
      <dgm:prSet/>
      <dgm:spPr/>
      <dgm:t>
        <a:bodyPr/>
        <a:lstStyle/>
        <a:p>
          <a:pPr algn="ctr"/>
          <a:endParaRPr lang="en-US"/>
        </a:p>
      </dgm:t>
    </dgm:pt>
    <dgm:pt modelId="{FB15DBFD-88D1-4484-A551-B4EFAA95123F}">
      <dgm:prSet/>
      <dgm:spPr/>
      <dgm:t>
        <a:bodyPr/>
        <a:lstStyle/>
        <a:p>
          <a:pPr algn="ctr"/>
          <a:r>
            <a:rPr lang="en-GB">
              <a:solidFill>
                <a:srgbClr val="002060"/>
              </a:solidFill>
              <a:latin typeface="Times New Roman" panose="02020603050405020304" pitchFamily="18" charset="0"/>
              <a:cs typeface="Times New Roman" panose="02020603050405020304" pitchFamily="18" charset="0"/>
            </a:rPr>
            <a:t>Univ. Tokyo, Japan</a:t>
          </a:r>
          <a:endParaRPr lang="en-US">
            <a:solidFill>
              <a:srgbClr val="002060"/>
            </a:solidFill>
            <a:latin typeface="Times New Roman" panose="02020603050405020304" pitchFamily="18" charset="0"/>
            <a:cs typeface="Times New Roman" panose="02020603050405020304" pitchFamily="18" charset="0"/>
          </a:endParaRPr>
        </a:p>
      </dgm:t>
    </dgm:pt>
    <dgm:pt modelId="{9C5AC272-74FC-4038-80AC-F25FC25F70B7}" type="parTrans" cxnId="{DED7A7A7-0C62-4432-AAF9-DB67356BADB4}">
      <dgm:prSet/>
      <dgm:spPr/>
      <dgm:t>
        <a:bodyPr/>
        <a:lstStyle/>
        <a:p>
          <a:pPr algn="ctr"/>
          <a:endParaRPr lang="en-US"/>
        </a:p>
      </dgm:t>
    </dgm:pt>
    <dgm:pt modelId="{D4918B3E-1113-43E5-97A9-DE96ED375416}" type="sibTrans" cxnId="{DED7A7A7-0C62-4432-AAF9-DB67356BADB4}">
      <dgm:prSet/>
      <dgm:spPr/>
      <dgm:t>
        <a:bodyPr/>
        <a:lstStyle/>
        <a:p>
          <a:pPr algn="ctr"/>
          <a:endParaRPr lang="en-US"/>
        </a:p>
      </dgm:t>
    </dgm:pt>
    <dgm:pt modelId="{343D27E1-989D-4EC0-9F50-AD89140677F4}">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Victoria Univ., Canada</a:t>
          </a:r>
          <a:endParaRPr lang="en-US" dirty="0">
            <a:solidFill>
              <a:srgbClr val="002060"/>
            </a:solidFill>
            <a:latin typeface="Times New Roman" panose="02020603050405020304" pitchFamily="18" charset="0"/>
            <a:cs typeface="Times New Roman" panose="02020603050405020304" pitchFamily="18" charset="0"/>
          </a:endParaRPr>
        </a:p>
      </dgm:t>
    </dgm:pt>
    <dgm:pt modelId="{37703F68-9094-4B0C-9233-39660D8DFFF5}" type="parTrans" cxnId="{2B73D8B7-4028-4432-98B6-355FA77CB96C}">
      <dgm:prSet/>
      <dgm:spPr/>
      <dgm:t>
        <a:bodyPr/>
        <a:lstStyle/>
        <a:p>
          <a:pPr algn="ctr"/>
          <a:endParaRPr lang="en-US"/>
        </a:p>
      </dgm:t>
    </dgm:pt>
    <dgm:pt modelId="{382662EB-F992-45B7-B988-C1EEB6D58053}" type="sibTrans" cxnId="{2B73D8B7-4028-4432-98B6-355FA77CB96C}">
      <dgm:prSet/>
      <dgm:spPr/>
      <dgm:t>
        <a:bodyPr/>
        <a:lstStyle/>
        <a:p>
          <a:pPr algn="ctr"/>
          <a:endParaRPr lang="en-US"/>
        </a:p>
      </dgm:t>
    </dgm:pt>
    <dgm:pt modelId="{4F4FF75E-A9B2-460C-BEE7-7972AC4A8EE1}">
      <dgm:prSet/>
      <dgm:spPr/>
      <dgm:t>
        <a:bodyPr/>
        <a:lstStyle/>
        <a:p>
          <a:pPr algn="ctr"/>
          <a:r>
            <a:rPr lang="en-GB">
              <a:solidFill>
                <a:srgbClr val="002060"/>
              </a:solidFill>
              <a:latin typeface="Times New Roman" panose="02020603050405020304" pitchFamily="18" charset="0"/>
              <a:cs typeface="Times New Roman" panose="02020603050405020304" pitchFamily="18" charset="0"/>
            </a:rPr>
            <a:t>Univ. Zagreb, Croatia</a:t>
          </a:r>
          <a:endParaRPr lang="en-US">
            <a:solidFill>
              <a:srgbClr val="002060"/>
            </a:solidFill>
            <a:latin typeface="Times New Roman" panose="02020603050405020304" pitchFamily="18" charset="0"/>
            <a:cs typeface="Times New Roman" panose="02020603050405020304" pitchFamily="18" charset="0"/>
          </a:endParaRPr>
        </a:p>
      </dgm:t>
    </dgm:pt>
    <dgm:pt modelId="{ACF07493-54FA-41BC-9D0D-E1406234077D}" type="parTrans" cxnId="{0536EF76-EB61-4A65-91B8-320FF1BD6FA3}">
      <dgm:prSet/>
      <dgm:spPr/>
      <dgm:t>
        <a:bodyPr/>
        <a:lstStyle/>
        <a:p>
          <a:pPr algn="ctr"/>
          <a:endParaRPr lang="en-US"/>
        </a:p>
      </dgm:t>
    </dgm:pt>
    <dgm:pt modelId="{897D7921-967C-45B4-8845-E4C6582A1656}" type="sibTrans" cxnId="{0536EF76-EB61-4A65-91B8-320FF1BD6FA3}">
      <dgm:prSet/>
      <dgm:spPr/>
      <dgm:t>
        <a:bodyPr/>
        <a:lstStyle/>
        <a:p>
          <a:pPr algn="ctr"/>
          <a:endParaRPr lang="en-US"/>
        </a:p>
      </dgm:t>
    </dgm:pt>
    <dgm:pt modelId="{6B87557E-FF24-4FFA-AAA8-ED559A6238F9}">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Univ. Jagiellonian Krakow, Poland</a:t>
          </a:r>
          <a:endParaRPr lang="en-US" dirty="0">
            <a:solidFill>
              <a:srgbClr val="002060"/>
            </a:solidFill>
            <a:latin typeface="Times New Roman" panose="02020603050405020304" pitchFamily="18" charset="0"/>
            <a:cs typeface="Times New Roman" panose="02020603050405020304" pitchFamily="18" charset="0"/>
          </a:endParaRPr>
        </a:p>
      </dgm:t>
    </dgm:pt>
    <dgm:pt modelId="{F0E06D26-8F60-47D2-837D-EAC2FEAA5B8C}" type="parTrans" cxnId="{CD95E584-8058-4544-9B7D-C85607F104DC}">
      <dgm:prSet/>
      <dgm:spPr/>
      <dgm:t>
        <a:bodyPr/>
        <a:lstStyle/>
        <a:p>
          <a:pPr algn="ctr"/>
          <a:endParaRPr lang="en-US"/>
        </a:p>
      </dgm:t>
    </dgm:pt>
    <dgm:pt modelId="{377D7263-7496-4009-B1D9-D72EA8D7F839}" type="sibTrans" cxnId="{CD95E584-8058-4544-9B7D-C85607F104DC}">
      <dgm:prSet/>
      <dgm:spPr/>
      <dgm:t>
        <a:bodyPr/>
        <a:lstStyle/>
        <a:p>
          <a:pPr algn="ctr"/>
          <a:endParaRPr lang="en-US"/>
        </a:p>
      </dgm:t>
    </dgm:pt>
    <dgm:pt modelId="{06A023D0-D305-444C-861D-D0BFFC9E28A4}">
      <dgm:prSet/>
      <dgm:spPr/>
      <dgm:t>
        <a:bodyPr/>
        <a:lstStyle/>
        <a:p>
          <a:pPr algn="ctr"/>
          <a:r>
            <a:rPr lang="en-GB" dirty="0">
              <a:solidFill>
                <a:srgbClr val="002060"/>
              </a:solidFill>
              <a:latin typeface="Times New Roman" panose="02020603050405020304" pitchFamily="18" charset="0"/>
              <a:cs typeface="Times New Roman" panose="02020603050405020304" pitchFamily="18" charset="0"/>
            </a:rPr>
            <a:t>ELPH, Tohoku University</a:t>
          </a:r>
          <a:endParaRPr lang="en-US" dirty="0">
            <a:solidFill>
              <a:srgbClr val="002060"/>
            </a:solidFill>
            <a:latin typeface="Times New Roman" panose="02020603050405020304" pitchFamily="18" charset="0"/>
            <a:cs typeface="Times New Roman" panose="02020603050405020304" pitchFamily="18" charset="0"/>
          </a:endParaRPr>
        </a:p>
      </dgm:t>
    </dgm:pt>
    <dgm:pt modelId="{73267C6A-51EC-4AE7-BFB1-C1896820C90B}" type="parTrans" cxnId="{195CBE19-75BE-4A8C-A67C-AFCA470EFC7D}">
      <dgm:prSet/>
      <dgm:spPr/>
      <dgm:t>
        <a:bodyPr/>
        <a:lstStyle/>
        <a:p>
          <a:pPr algn="ctr"/>
          <a:endParaRPr lang="en-US"/>
        </a:p>
      </dgm:t>
    </dgm:pt>
    <dgm:pt modelId="{F3F5D2B1-E227-4EF7-8A58-D94511BACB4C}" type="sibTrans" cxnId="{195CBE19-75BE-4A8C-A67C-AFCA470EFC7D}">
      <dgm:prSet/>
      <dgm:spPr/>
      <dgm:t>
        <a:bodyPr/>
        <a:lstStyle/>
        <a:p>
          <a:pPr algn="ctr"/>
          <a:endParaRPr lang="en-US"/>
        </a:p>
      </dgm:t>
    </dgm:pt>
    <dgm:pt modelId="{35143184-DD53-3246-913A-7DC43416BA0F}">
      <dgm:prSet/>
      <dgm:spPr/>
      <dgm:t>
        <a:bodyPr/>
        <a:lstStyle/>
        <a:p>
          <a:pPr algn="ctr"/>
          <a:r>
            <a:rPr lang="it-IT" dirty="0">
              <a:solidFill>
                <a:srgbClr val="002060"/>
              </a:solidFill>
              <a:latin typeface="Times New Roman" panose="02020603050405020304" pitchFamily="18" charset="0"/>
              <a:cs typeface="Times New Roman" panose="02020603050405020304" pitchFamily="18" charset="0"/>
            </a:rPr>
            <a:t>CERN, </a:t>
          </a:r>
          <a:r>
            <a:rPr lang="it-IT" dirty="0" err="1">
              <a:solidFill>
                <a:srgbClr val="002060"/>
              </a:solidFill>
              <a:latin typeface="Times New Roman" panose="02020603050405020304" pitchFamily="18" charset="0"/>
              <a:cs typeface="Times New Roman" panose="02020603050405020304" pitchFamily="18" charset="0"/>
            </a:rPr>
            <a:t>Switzerland</a:t>
          </a:r>
          <a:endParaRPr lang="it-IT" dirty="0">
            <a:solidFill>
              <a:srgbClr val="002060"/>
            </a:solidFill>
            <a:latin typeface="Times New Roman" panose="02020603050405020304" pitchFamily="18" charset="0"/>
            <a:cs typeface="Times New Roman" panose="02020603050405020304" pitchFamily="18" charset="0"/>
          </a:endParaRPr>
        </a:p>
      </dgm:t>
    </dgm:pt>
    <dgm:pt modelId="{2AC1094E-E94D-3E40-AB7E-6B49F1CFA61A}" type="parTrans" cxnId="{66F28207-E42C-B748-8B76-E1806D713E97}">
      <dgm:prSet/>
      <dgm:spPr/>
      <dgm:t>
        <a:bodyPr/>
        <a:lstStyle/>
        <a:p>
          <a:pPr algn="ctr"/>
          <a:endParaRPr lang="it-IT"/>
        </a:p>
      </dgm:t>
    </dgm:pt>
    <dgm:pt modelId="{A31FDF46-A455-3B4B-B2CE-B1A7E714B596}" type="sibTrans" cxnId="{66F28207-E42C-B748-8B76-E1806D713E97}">
      <dgm:prSet/>
      <dgm:spPr/>
      <dgm:t>
        <a:bodyPr/>
        <a:lstStyle/>
        <a:p>
          <a:pPr algn="ctr"/>
          <a:endParaRPr lang="it-IT"/>
        </a:p>
      </dgm:t>
    </dgm:pt>
    <dgm:pt modelId="{60625A05-4629-F646-821C-0468E158A863}">
      <dgm:prSet/>
      <dgm:spPr/>
      <dgm:t>
        <a:bodyPr/>
        <a:lstStyle/>
        <a:p>
          <a:pPr algn="ctr"/>
          <a:r>
            <a:rPr lang="it-IT" dirty="0">
              <a:latin typeface="Times New Roman" panose="02020603050405020304" pitchFamily="18" charset="0"/>
              <a:cs typeface="Times New Roman" panose="02020603050405020304" pitchFamily="18" charset="0"/>
            </a:rPr>
            <a:t>Helmholtz </a:t>
          </a:r>
          <a:r>
            <a:rPr lang="it-IT" dirty="0" err="1">
              <a:latin typeface="Times New Roman" panose="02020603050405020304" pitchFamily="18" charset="0"/>
              <a:cs typeface="Times New Roman" panose="02020603050405020304" pitchFamily="18" charset="0"/>
            </a:rPr>
            <a:t>Inst</a:t>
          </a:r>
          <a:r>
            <a:rPr lang="it-IT" dirty="0">
              <a:latin typeface="Times New Roman" panose="02020603050405020304" pitchFamily="18" charset="0"/>
              <a:cs typeface="Times New Roman" panose="02020603050405020304" pitchFamily="18" charset="0"/>
            </a:rPr>
            <a:t>. Mainz, Germany</a:t>
          </a:r>
        </a:p>
      </dgm:t>
    </dgm:pt>
    <dgm:pt modelId="{D556A649-2B40-B244-AEE2-89BA814FF669}" type="parTrans" cxnId="{29F584B2-4DDB-F848-9A11-811AF6999012}">
      <dgm:prSet/>
      <dgm:spPr/>
      <dgm:t>
        <a:bodyPr/>
        <a:lstStyle/>
        <a:p>
          <a:pPr algn="ctr"/>
          <a:endParaRPr lang="it-IT"/>
        </a:p>
      </dgm:t>
    </dgm:pt>
    <dgm:pt modelId="{27551AA0-0B1B-4340-9AD4-715C14C1626C}" type="sibTrans" cxnId="{29F584B2-4DDB-F848-9A11-811AF6999012}">
      <dgm:prSet/>
      <dgm:spPr/>
      <dgm:t>
        <a:bodyPr/>
        <a:lstStyle/>
        <a:p>
          <a:pPr algn="ctr"/>
          <a:endParaRPr lang="it-IT"/>
        </a:p>
      </dgm:t>
    </dgm:pt>
    <dgm:pt modelId="{5903C429-2120-9741-9E6C-9765385A43E5}" type="pres">
      <dgm:prSet presAssocID="{A0FF86BC-CBDE-4F70-9E3F-E8EF59BCCB04}" presName="vert0" presStyleCnt="0">
        <dgm:presLayoutVars>
          <dgm:dir/>
          <dgm:animOne val="branch"/>
          <dgm:animLvl val="lvl"/>
        </dgm:presLayoutVars>
      </dgm:prSet>
      <dgm:spPr/>
    </dgm:pt>
    <dgm:pt modelId="{3E39E6EE-8ABA-CA49-946D-76D2A909F44D}" type="pres">
      <dgm:prSet presAssocID="{DA2EFB0B-CA63-404F-BA4D-42F911DA33A8}" presName="thickLine" presStyleLbl="alignNode1" presStyleIdx="0" presStyleCnt="13"/>
      <dgm:spPr/>
    </dgm:pt>
    <dgm:pt modelId="{655A2770-6DC8-4445-8306-DE596D434D93}" type="pres">
      <dgm:prSet presAssocID="{DA2EFB0B-CA63-404F-BA4D-42F911DA33A8}" presName="horz1" presStyleCnt="0"/>
      <dgm:spPr/>
    </dgm:pt>
    <dgm:pt modelId="{1F2456F2-BE9B-EB4A-9DF7-09651005F371}" type="pres">
      <dgm:prSet presAssocID="{DA2EFB0B-CA63-404F-BA4D-42F911DA33A8}" presName="tx1" presStyleLbl="revTx" presStyleIdx="0" presStyleCnt="13"/>
      <dgm:spPr/>
    </dgm:pt>
    <dgm:pt modelId="{B7FCEE5D-409F-C24C-A8B6-CDB3D5606978}" type="pres">
      <dgm:prSet presAssocID="{DA2EFB0B-CA63-404F-BA4D-42F911DA33A8}" presName="vert1" presStyleCnt="0"/>
      <dgm:spPr/>
    </dgm:pt>
    <dgm:pt modelId="{E8AF8C33-BE38-224C-A08F-291139013D27}" type="pres">
      <dgm:prSet presAssocID="{05F7F39C-438F-472C-BD7A-9C9749D0D249}" presName="thickLine" presStyleLbl="alignNode1" presStyleIdx="1" presStyleCnt="13"/>
      <dgm:spPr/>
    </dgm:pt>
    <dgm:pt modelId="{08C57132-D71F-FB41-BB77-1C11657A2B29}" type="pres">
      <dgm:prSet presAssocID="{05F7F39C-438F-472C-BD7A-9C9749D0D249}" presName="horz1" presStyleCnt="0"/>
      <dgm:spPr/>
    </dgm:pt>
    <dgm:pt modelId="{E8292749-EAA2-2F4E-8F5E-942A048528B6}" type="pres">
      <dgm:prSet presAssocID="{05F7F39C-438F-472C-BD7A-9C9749D0D249}" presName="tx1" presStyleLbl="revTx" presStyleIdx="1" presStyleCnt="13"/>
      <dgm:spPr/>
    </dgm:pt>
    <dgm:pt modelId="{05EAB69F-0CAB-5842-A245-480F551BA091}" type="pres">
      <dgm:prSet presAssocID="{05F7F39C-438F-472C-BD7A-9C9749D0D249}" presName="vert1" presStyleCnt="0"/>
      <dgm:spPr/>
    </dgm:pt>
    <dgm:pt modelId="{5F82FB61-83E8-6B4E-BE4B-9CC3B195BFB2}" type="pres">
      <dgm:prSet presAssocID="{D49F3C1A-E306-477E-8292-FDC13AD726E7}" presName="thickLine" presStyleLbl="alignNode1" presStyleIdx="2" presStyleCnt="13"/>
      <dgm:spPr/>
    </dgm:pt>
    <dgm:pt modelId="{E69CFAAE-4FB3-524A-98ED-F94BC4E7671B}" type="pres">
      <dgm:prSet presAssocID="{D49F3C1A-E306-477E-8292-FDC13AD726E7}" presName="horz1" presStyleCnt="0"/>
      <dgm:spPr/>
    </dgm:pt>
    <dgm:pt modelId="{3CEEE703-CB42-184E-8188-2137342A805E}" type="pres">
      <dgm:prSet presAssocID="{D49F3C1A-E306-477E-8292-FDC13AD726E7}" presName="tx1" presStyleLbl="revTx" presStyleIdx="2" presStyleCnt="13"/>
      <dgm:spPr/>
    </dgm:pt>
    <dgm:pt modelId="{9B0246C9-EE9C-F74A-B7C8-A9D864A6F655}" type="pres">
      <dgm:prSet presAssocID="{D49F3C1A-E306-477E-8292-FDC13AD726E7}" presName="vert1" presStyleCnt="0"/>
      <dgm:spPr/>
    </dgm:pt>
    <dgm:pt modelId="{434C7982-4574-3948-98DE-19D9ACAB90FB}" type="pres">
      <dgm:prSet presAssocID="{8CAE8AC8-9DEF-46BA-91D9-0A41C2489295}" presName="thickLine" presStyleLbl="alignNode1" presStyleIdx="3" presStyleCnt="13"/>
      <dgm:spPr/>
    </dgm:pt>
    <dgm:pt modelId="{552D80A5-2F73-EF44-9F1C-CF7B5E319168}" type="pres">
      <dgm:prSet presAssocID="{8CAE8AC8-9DEF-46BA-91D9-0A41C2489295}" presName="horz1" presStyleCnt="0"/>
      <dgm:spPr/>
    </dgm:pt>
    <dgm:pt modelId="{328522C7-BF14-344E-A134-7CCE50CC4409}" type="pres">
      <dgm:prSet presAssocID="{8CAE8AC8-9DEF-46BA-91D9-0A41C2489295}" presName="tx1" presStyleLbl="revTx" presStyleIdx="3" presStyleCnt="13"/>
      <dgm:spPr/>
    </dgm:pt>
    <dgm:pt modelId="{495D074D-E841-4149-9706-21E28E42EDB7}" type="pres">
      <dgm:prSet presAssocID="{8CAE8AC8-9DEF-46BA-91D9-0A41C2489295}" presName="vert1" presStyleCnt="0"/>
      <dgm:spPr/>
    </dgm:pt>
    <dgm:pt modelId="{09F65324-F560-7E41-BC75-95C05FB1D761}" type="pres">
      <dgm:prSet presAssocID="{A18C9598-4A19-484F-ACC5-D8EF8AE76585}" presName="thickLine" presStyleLbl="alignNode1" presStyleIdx="4" presStyleCnt="13"/>
      <dgm:spPr/>
    </dgm:pt>
    <dgm:pt modelId="{1D274B7D-1501-9F45-9B6D-9DE8612DD6C4}" type="pres">
      <dgm:prSet presAssocID="{A18C9598-4A19-484F-ACC5-D8EF8AE76585}" presName="horz1" presStyleCnt="0"/>
      <dgm:spPr/>
    </dgm:pt>
    <dgm:pt modelId="{CD475760-3A63-5647-8844-09E326D83805}" type="pres">
      <dgm:prSet presAssocID="{A18C9598-4A19-484F-ACC5-D8EF8AE76585}" presName="tx1" presStyleLbl="revTx" presStyleIdx="4" presStyleCnt="13"/>
      <dgm:spPr/>
    </dgm:pt>
    <dgm:pt modelId="{B7BCF226-2626-3F46-819B-834E6FFF3D9C}" type="pres">
      <dgm:prSet presAssocID="{A18C9598-4A19-484F-ACC5-D8EF8AE76585}" presName="vert1" presStyleCnt="0"/>
      <dgm:spPr/>
    </dgm:pt>
    <dgm:pt modelId="{50FE9168-4829-BC42-84D3-EBA46D9EA08A}" type="pres">
      <dgm:prSet presAssocID="{6062FAB0-84E3-4F63-BA56-9464702172F6}" presName="thickLine" presStyleLbl="alignNode1" presStyleIdx="5" presStyleCnt="13"/>
      <dgm:spPr/>
    </dgm:pt>
    <dgm:pt modelId="{6F97D001-5E41-5E4B-8BE5-4FEF9AD2CE5A}" type="pres">
      <dgm:prSet presAssocID="{6062FAB0-84E3-4F63-BA56-9464702172F6}" presName="horz1" presStyleCnt="0"/>
      <dgm:spPr/>
    </dgm:pt>
    <dgm:pt modelId="{4583AB2C-0CE0-1E4C-99A7-CB494E2816A9}" type="pres">
      <dgm:prSet presAssocID="{6062FAB0-84E3-4F63-BA56-9464702172F6}" presName="tx1" presStyleLbl="revTx" presStyleIdx="5" presStyleCnt="13"/>
      <dgm:spPr/>
    </dgm:pt>
    <dgm:pt modelId="{3E2FBCC5-0D9C-264D-BEE4-E1BB805771BE}" type="pres">
      <dgm:prSet presAssocID="{6062FAB0-84E3-4F63-BA56-9464702172F6}" presName="vert1" presStyleCnt="0"/>
      <dgm:spPr/>
    </dgm:pt>
    <dgm:pt modelId="{019AE582-C39F-B24E-AE0E-F4CC39699529}" type="pres">
      <dgm:prSet presAssocID="{FB15DBFD-88D1-4484-A551-B4EFAA95123F}" presName="thickLine" presStyleLbl="alignNode1" presStyleIdx="6" presStyleCnt="13"/>
      <dgm:spPr/>
    </dgm:pt>
    <dgm:pt modelId="{8DEDFF8F-0435-1042-8A2A-45A276EB1D4C}" type="pres">
      <dgm:prSet presAssocID="{FB15DBFD-88D1-4484-A551-B4EFAA95123F}" presName="horz1" presStyleCnt="0"/>
      <dgm:spPr/>
    </dgm:pt>
    <dgm:pt modelId="{8B733BD4-8CC9-6743-B9D3-3B97E6CA4558}" type="pres">
      <dgm:prSet presAssocID="{FB15DBFD-88D1-4484-A551-B4EFAA95123F}" presName="tx1" presStyleLbl="revTx" presStyleIdx="6" presStyleCnt="13"/>
      <dgm:spPr/>
    </dgm:pt>
    <dgm:pt modelId="{B91EDC10-C88F-A545-ABF7-717ADD03E3C4}" type="pres">
      <dgm:prSet presAssocID="{FB15DBFD-88D1-4484-A551-B4EFAA95123F}" presName="vert1" presStyleCnt="0"/>
      <dgm:spPr/>
    </dgm:pt>
    <dgm:pt modelId="{06DCF75B-14D0-1948-A0EA-E44989BA5B3B}" type="pres">
      <dgm:prSet presAssocID="{343D27E1-989D-4EC0-9F50-AD89140677F4}" presName="thickLine" presStyleLbl="alignNode1" presStyleIdx="7" presStyleCnt="13"/>
      <dgm:spPr/>
    </dgm:pt>
    <dgm:pt modelId="{51595D6F-2C9D-A743-9103-F7CE0AC8C8E9}" type="pres">
      <dgm:prSet presAssocID="{343D27E1-989D-4EC0-9F50-AD89140677F4}" presName="horz1" presStyleCnt="0"/>
      <dgm:spPr/>
    </dgm:pt>
    <dgm:pt modelId="{97545F28-0281-8E45-AFB0-F2A26BDF1EFC}" type="pres">
      <dgm:prSet presAssocID="{343D27E1-989D-4EC0-9F50-AD89140677F4}" presName="tx1" presStyleLbl="revTx" presStyleIdx="7" presStyleCnt="13"/>
      <dgm:spPr/>
    </dgm:pt>
    <dgm:pt modelId="{0FD15456-2D66-B54B-BAD5-47841920231E}" type="pres">
      <dgm:prSet presAssocID="{343D27E1-989D-4EC0-9F50-AD89140677F4}" presName="vert1" presStyleCnt="0"/>
      <dgm:spPr/>
    </dgm:pt>
    <dgm:pt modelId="{A25A547C-A8B3-0541-B0ED-4E6C4B2BB3CC}" type="pres">
      <dgm:prSet presAssocID="{4F4FF75E-A9B2-460C-BEE7-7972AC4A8EE1}" presName="thickLine" presStyleLbl="alignNode1" presStyleIdx="8" presStyleCnt="13"/>
      <dgm:spPr/>
    </dgm:pt>
    <dgm:pt modelId="{0EA1DDF6-FCFC-F243-A08C-EFD1AF4EDF53}" type="pres">
      <dgm:prSet presAssocID="{4F4FF75E-A9B2-460C-BEE7-7972AC4A8EE1}" presName="horz1" presStyleCnt="0"/>
      <dgm:spPr/>
    </dgm:pt>
    <dgm:pt modelId="{27CDEFC9-75BF-3F4F-80DB-5D987FF00DBE}" type="pres">
      <dgm:prSet presAssocID="{4F4FF75E-A9B2-460C-BEE7-7972AC4A8EE1}" presName="tx1" presStyleLbl="revTx" presStyleIdx="8" presStyleCnt="13"/>
      <dgm:spPr/>
    </dgm:pt>
    <dgm:pt modelId="{4FB3569D-230F-084E-A54E-40606F320825}" type="pres">
      <dgm:prSet presAssocID="{4F4FF75E-A9B2-460C-BEE7-7972AC4A8EE1}" presName="vert1" presStyleCnt="0"/>
      <dgm:spPr/>
    </dgm:pt>
    <dgm:pt modelId="{2C4E79D7-E258-E446-AC17-0946EC6EC9BC}" type="pres">
      <dgm:prSet presAssocID="{60625A05-4629-F646-821C-0468E158A863}" presName="thickLine" presStyleLbl="alignNode1" presStyleIdx="9" presStyleCnt="13"/>
      <dgm:spPr/>
    </dgm:pt>
    <dgm:pt modelId="{FF634207-5BB9-D240-8637-F0603E64A508}" type="pres">
      <dgm:prSet presAssocID="{60625A05-4629-F646-821C-0468E158A863}" presName="horz1" presStyleCnt="0"/>
      <dgm:spPr/>
    </dgm:pt>
    <dgm:pt modelId="{DEA1E78A-F625-AB49-94AD-05F846BF3CB9}" type="pres">
      <dgm:prSet presAssocID="{60625A05-4629-F646-821C-0468E158A863}" presName="tx1" presStyleLbl="revTx" presStyleIdx="9" presStyleCnt="13"/>
      <dgm:spPr/>
    </dgm:pt>
    <dgm:pt modelId="{00E99D5C-2131-C841-AA17-4039FD8D698C}" type="pres">
      <dgm:prSet presAssocID="{60625A05-4629-F646-821C-0468E158A863}" presName="vert1" presStyleCnt="0"/>
      <dgm:spPr/>
    </dgm:pt>
    <dgm:pt modelId="{16D7B010-99B8-DF42-83A9-759683F428C3}" type="pres">
      <dgm:prSet presAssocID="{6B87557E-FF24-4FFA-AAA8-ED559A6238F9}" presName="thickLine" presStyleLbl="alignNode1" presStyleIdx="10" presStyleCnt="13"/>
      <dgm:spPr/>
    </dgm:pt>
    <dgm:pt modelId="{2F056A38-E2CA-6742-BCF5-1528BDCA57B7}" type="pres">
      <dgm:prSet presAssocID="{6B87557E-FF24-4FFA-AAA8-ED559A6238F9}" presName="horz1" presStyleCnt="0"/>
      <dgm:spPr/>
    </dgm:pt>
    <dgm:pt modelId="{CB91DE28-5F00-A34F-9622-847EA005D19F}" type="pres">
      <dgm:prSet presAssocID="{6B87557E-FF24-4FFA-AAA8-ED559A6238F9}" presName="tx1" presStyleLbl="revTx" presStyleIdx="10" presStyleCnt="13"/>
      <dgm:spPr/>
    </dgm:pt>
    <dgm:pt modelId="{273A21E5-CF67-7442-B323-40C369EC6B75}" type="pres">
      <dgm:prSet presAssocID="{6B87557E-FF24-4FFA-AAA8-ED559A6238F9}" presName="vert1" presStyleCnt="0"/>
      <dgm:spPr/>
    </dgm:pt>
    <dgm:pt modelId="{416E9182-FA18-834A-9F74-2AC51A0C85A3}" type="pres">
      <dgm:prSet presAssocID="{06A023D0-D305-444C-861D-D0BFFC9E28A4}" presName="thickLine" presStyleLbl="alignNode1" presStyleIdx="11" presStyleCnt="13"/>
      <dgm:spPr/>
    </dgm:pt>
    <dgm:pt modelId="{24150092-7F72-104F-8A80-973153405D94}" type="pres">
      <dgm:prSet presAssocID="{06A023D0-D305-444C-861D-D0BFFC9E28A4}" presName="horz1" presStyleCnt="0"/>
      <dgm:spPr/>
    </dgm:pt>
    <dgm:pt modelId="{3E7611A3-EE47-3441-8F45-8967ECC91A50}" type="pres">
      <dgm:prSet presAssocID="{06A023D0-D305-444C-861D-D0BFFC9E28A4}" presName="tx1" presStyleLbl="revTx" presStyleIdx="11" presStyleCnt="13"/>
      <dgm:spPr/>
    </dgm:pt>
    <dgm:pt modelId="{BC63BBF1-5613-4D4C-9850-CED0FA2A5185}" type="pres">
      <dgm:prSet presAssocID="{06A023D0-D305-444C-861D-D0BFFC9E28A4}" presName="vert1" presStyleCnt="0"/>
      <dgm:spPr/>
    </dgm:pt>
    <dgm:pt modelId="{AED83494-6B17-1541-B54F-5A6B54FAAF14}" type="pres">
      <dgm:prSet presAssocID="{35143184-DD53-3246-913A-7DC43416BA0F}" presName="thickLine" presStyleLbl="alignNode1" presStyleIdx="12" presStyleCnt="13"/>
      <dgm:spPr/>
    </dgm:pt>
    <dgm:pt modelId="{76163714-319B-FE4E-9136-3B1F232CF9F9}" type="pres">
      <dgm:prSet presAssocID="{35143184-DD53-3246-913A-7DC43416BA0F}" presName="horz1" presStyleCnt="0"/>
      <dgm:spPr/>
    </dgm:pt>
    <dgm:pt modelId="{70AD43DD-00AB-8F47-A623-4159292951BC}" type="pres">
      <dgm:prSet presAssocID="{35143184-DD53-3246-913A-7DC43416BA0F}" presName="tx1" presStyleLbl="revTx" presStyleIdx="12" presStyleCnt="13"/>
      <dgm:spPr/>
    </dgm:pt>
    <dgm:pt modelId="{D19F7360-7E9A-1F41-A602-A0C20456BF5A}" type="pres">
      <dgm:prSet presAssocID="{35143184-DD53-3246-913A-7DC43416BA0F}" presName="vert1" presStyleCnt="0"/>
      <dgm:spPr/>
    </dgm:pt>
  </dgm:ptLst>
  <dgm:cxnLst>
    <dgm:cxn modelId="{56211100-7183-C24C-BA36-77F0C3107081}" type="presOf" srcId="{60625A05-4629-F646-821C-0468E158A863}" destId="{DEA1E78A-F625-AB49-94AD-05F846BF3CB9}" srcOrd="0" destOrd="0" presId="urn:microsoft.com/office/officeart/2008/layout/LinedList"/>
    <dgm:cxn modelId="{66F28207-E42C-B748-8B76-E1806D713E97}" srcId="{A0FF86BC-CBDE-4F70-9E3F-E8EF59BCCB04}" destId="{35143184-DD53-3246-913A-7DC43416BA0F}" srcOrd="12" destOrd="0" parTransId="{2AC1094E-E94D-3E40-AB7E-6B49F1CFA61A}" sibTransId="{A31FDF46-A455-3B4B-B2CE-B1A7E714B596}"/>
    <dgm:cxn modelId="{6E0CB40D-3B53-40A6-ADCC-56A0BC3DD20A}" srcId="{A0FF86BC-CBDE-4F70-9E3F-E8EF59BCCB04}" destId="{A18C9598-4A19-484F-ACC5-D8EF8AE76585}" srcOrd="4" destOrd="0" parTransId="{CECAEE8B-CC4D-4A95-8C0F-66CC824E4E32}" sibTransId="{B21E92DA-0149-4505-8125-7FDEBA53F0D1}"/>
    <dgm:cxn modelId="{195CBE19-75BE-4A8C-A67C-AFCA470EFC7D}" srcId="{A0FF86BC-CBDE-4F70-9E3F-E8EF59BCCB04}" destId="{06A023D0-D305-444C-861D-D0BFFC9E28A4}" srcOrd="11" destOrd="0" parTransId="{73267C6A-51EC-4AE7-BFB1-C1896820C90B}" sibTransId="{F3F5D2B1-E227-4EF7-8A58-D94511BACB4C}"/>
    <dgm:cxn modelId="{6B97C423-6125-2F4F-AB97-E0EA13B817AE}" type="presOf" srcId="{A18C9598-4A19-484F-ACC5-D8EF8AE76585}" destId="{CD475760-3A63-5647-8844-09E326D83805}" srcOrd="0" destOrd="0" presId="urn:microsoft.com/office/officeart/2008/layout/LinedList"/>
    <dgm:cxn modelId="{BDF90831-E2FD-C442-9D0F-36C3E2D5082C}" type="presOf" srcId="{FB15DBFD-88D1-4484-A551-B4EFAA95123F}" destId="{8B733BD4-8CC9-6743-B9D3-3B97E6CA4558}" srcOrd="0" destOrd="0" presId="urn:microsoft.com/office/officeart/2008/layout/LinedList"/>
    <dgm:cxn modelId="{95BA0135-836A-B646-9BA9-508C92C37B11}" type="presOf" srcId="{6B87557E-FF24-4FFA-AAA8-ED559A6238F9}" destId="{CB91DE28-5F00-A34F-9622-847EA005D19F}" srcOrd="0" destOrd="0" presId="urn:microsoft.com/office/officeart/2008/layout/LinedList"/>
    <dgm:cxn modelId="{73FDEC3B-8D61-D84A-83DC-CE4F3C9E4608}" type="presOf" srcId="{343D27E1-989D-4EC0-9F50-AD89140677F4}" destId="{97545F28-0281-8E45-AFB0-F2A26BDF1EFC}" srcOrd="0" destOrd="0" presId="urn:microsoft.com/office/officeart/2008/layout/LinedList"/>
    <dgm:cxn modelId="{CE42AE62-26B9-534E-A70E-4EB75E688502}" type="presOf" srcId="{8CAE8AC8-9DEF-46BA-91D9-0A41C2489295}" destId="{328522C7-BF14-344E-A134-7CCE50CC4409}" srcOrd="0" destOrd="0" presId="urn:microsoft.com/office/officeart/2008/layout/LinedList"/>
    <dgm:cxn modelId="{F5E8E864-4E96-462B-9140-F3B860887DAC}" srcId="{A0FF86BC-CBDE-4F70-9E3F-E8EF59BCCB04}" destId="{D49F3C1A-E306-477E-8292-FDC13AD726E7}" srcOrd="2" destOrd="0" parTransId="{FDF5A194-287A-47BE-B4F6-1A88BFA950BE}" sibTransId="{8CC016F8-615A-4D7C-A743-75EFEC6A7EB1}"/>
    <dgm:cxn modelId="{50965145-D384-44BA-8ED8-B3319B011950}" srcId="{A0FF86BC-CBDE-4F70-9E3F-E8EF59BCCB04}" destId="{DA2EFB0B-CA63-404F-BA4D-42F911DA33A8}" srcOrd="0" destOrd="0" parTransId="{B6456D6C-5FC1-4EC9-A0D2-D18B98B22EEA}" sibTransId="{FAEAC318-455F-4A0B-8821-0F3B8A912FC7}"/>
    <dgm:cxn modelId="{A3728447-AADD-5D4D-BB62-51817532E520}" type="presOf" srcId="{6062FAB0-84E3-4F63-BA56-9464702172F6}" destId="{4583AB2C-0CE0-1E4C-99A7-CB494E2816A9}" srcOrd="0" destOrd="0" presId="urn:microsoft.com/office/officeart/2008/layout/LinedList"/>
    <dgm:cxn modelId="{2C0C2948-BBD8-4D64-AC5C-A2712D0B0E51}" srcId="{A0FF86BC-CBDE-4F70-9E3F-E8EF59BCCB04}" destId="{8CAE8AC8-9DEF-46BA-91D9-0A41C2489295}" srcOrd="3" destOrd="0" parTransId="{4AB63409-0214-4DB9-A1C6-0383BE08F727}" sibTransId="{C5E4679B-5686-4C29-9C3C-F4155D66F329}"/>
    <dgm:cxn modelId="{81667074-F176-4E0F-9C2B-525787505689}" srcId="{A0FF86BC-CBDE-4F70-9E3F-E8EF59BCCB04}" destId="{05F7F39C-438F-472C-BD7A-9C9749D0D249}" srcOrd="1" destOrd="0" parTransId="{12119189-E4E5-4141-B9DC-53B6E09C9F27}" sibTransId="{5F8685B5-7EB4-4C3C-8FD1-F5E9BAE1D927}"/>
    <dgm:cxn modelId="{0536EF76-EB61-4A65-91B8-320FF1BD6FA3}" srcId="{A0FF86BC-CBDE-4F70-9E3F-E8EF59BCCB04}" destId="{4F4FF75E-A9B2-460C-BEE7-7972AC4A8EE1}" srcOrd="8" destOrd="0" parTransId="{ACF07493-54FA-41BC-9D0D-E1406234077D}" sibTransId="{897D7921-967C-45B4-8845-E4C6582A1656}"/>
    <dgm:cxn modelId="{CD95E584-8058-4544-9B7D-C85607F104DC}" srcId="{A0FF86BC-CBDE-4F70-9E3F-E8EF59BCCB04}" destId="{6B87557E-FF24-4FFA-AAA8-ED559A6238F9}" srcOrd="10" destOrd="0" parTransId="{F0E06D26-8F60-47D2-837D-EAC2FEAA5B8C}" sibTransId="{377D7263-7496-4009-B1D9-D72EA8D7F839}"/>
    <dgm:cxn modelId="{78981D88-D466-7C44-B3E5-04BF9FEF3C48}" type="presOf" srcId="{06A023D0-D305-444C-861D-D0BFFC9E28A4}" destId="{3E7611A3-EE47-3441-8F45-8967ECC91A50}" srcOrd="0" destOrd="0" presId="urn:microsoft.com/office/officeart/2008/layout/LinedList"/>
    <dgm:cxn modelId="{DED7A7A7-0C62-4432-AAF9-DB67356BADB4}" srcId="{A0FF86BC-CBDE-4F70-9E3F-E8EF59BCCB04}" destId="{FB15DBFD-88D1-4484-A551-B4EFAA95123F}" srcOrd="6" destOrd="0" parTransId="{9C5AC272-74FC-4038-80AC-F25FC25F70B7}" sibTransId="{D4918B3E-1113-43E5-97A9-DE96ED375416}"/>
    <dgm:cxn modelId="{DB26D6A8-B9EE-B142-B13E-62144AA276C5}" type="presOf" srcId="{A0FF86BC-CBDE-4F70-9E3F-E8EF59BCCB04}" destId="{5903C429-2120-9741-9E6C-9765385A43E5}" srcOrd="0" destOrd="0" presId="urn:microsoft.com/office/officeart/2008/layout/LinedList"/>
    <dgm:cxn modelId="{29F584B2-4DDB-F848-9A11-811AF6999012}" srcId="{A0FF86BC-CBDE-4F70-9E3F-E8EF59BCCB04}" destId="{60625A05-4629-F646-821C-0468E158A863}" srcOrd="9" destOrd="0" parTransId="{D556A649-2B40-B244-AEE2-89BA814FF669}" sibTransId="{27551AA0-0B1B-4340-9AD4-715C14C1626C}"/>
    <dgm:cxn modelId="{2B73D8B7-4028-4432-98B6-355FA77CB96C}" srcId="{A0FF86BC-CBDE-4F70-9E3F-E8EF59BCCB04}" destId="{343D27E1-989D-4EC0-9F50-AD89140677F4}" srcOrd="7" destOrd="0" parTransId="{37703F68-9094-4B0C-9233-39660D8DFFF5}" sibTransId="{382662EB-F992-45B7-B988-C1EEB6D58053}"/>
    <dgm:cxn modelId="{D82DF1C1-442D-4E8C-8C84-B7B5846B506B}" srcId="{A0FF86BC-CBDE-4F70-9E3F-E8EF59BCCB04}" destId="{6062FAB0-84E3-4F63-BA56-9464702172F6}" srcOrd="5" destOrd="0" parTransId="{E2C3A64D-E583-4693-8FC7-ADAA9F7AF5B1}" sibTransId="{D6CC78D5-A0F8-45FE-AA58-F885BD104261}"/>
    <dgm:cxn modelId="{E47127D6-FE6B-5E46-B0DA-DE3A72598AB3}" type="presOf" srcId="{05F7F39C-438F-472C-BD7A-9C9749D0D249}" destId="{E8292749-EAA2-2F4E-8F5E-942A048528B6}" srcOrd="0" destOrd="0" presId="urn:microsoft.com/office/officeart/2008/layout/LinedList"/>
    <dgm:cxn modelId="{985E96E5-DF7B-1D4B-8DF6-3409FEA99B7C}" type="presOf" srcId="{35143184-DD53-3246-913A-7DC43416BA0F}" destId="{70AD43DD-00AB-8F47-A623-4159292951BC}" srcOrd="0" destOrd="0" presId="urn:microsoft.com/office/officeart/2008/layout/LinedList"/>
    <dgm:cxn modelId="{C9792EE8-D95D-2B48-AF73-2EB221AD27FF}" type="presOf" srcId="{4F4FF75E-A9B2-460C-BEE7-7972AC4A8EE1}" destId="{27CDEFC9-75BF-3F4F-80DB-5D987FF00DBE}" srcOrd="0" destOrd="0" presId="urn:microsoft.com/office/officeart/2008/layout/LinedList"/>
    <dgm:cxn modelId="{FF22CDE8-9488-F543-968C-A8DB42CE173F}" type="presOf" srcId="{DA2EFB0B-CA63-404F-BA4D-42F911DA33A8}" destId="{1F2456F2-BE9B-EB4A-9DF7-09651005F371}" srcOrd="0" destOrd="0" presId="urn:microsoft.com/office/officeart/2008/layout/LinedList"/>
    <dgm:cxn modelId="{E38A4DEF-27CF-2C46-9972-581B73A5DC6E}" type="presOf" srcId="{D49F3C1A-E306-477E-8292-FDC13AD726E7}" destId="{3CEEE703-CB42-184E-8188-2137342A805E}" srcOrd="0" destOrd="0" presId="urn:microsoft.com/office/officeart/2008/layout/LinedList"/>
    <dgm:cxn modelId="{86A49E06-DAE9-C14A-8174-60C2A49056D3}" type="presParOf" srcId="{5903C429-2120-9741-9E6C-9765385A43E5}" destId="{3E39E6EE-8ABA-CA49-946D-76D2A909F44D}" srcOrd="0" destOrd="0" presId="urn:microsoft.com/office/officeart/2008/layout/LinedList"/>
    <dgm:cxn modelId="{451808C2-0775-5E4D-A44A-2DD106E8D292}" type="presParOf" srcId="{5903C429-2120-9741-9E6C-9765385A43E5}" destId="{655A2770-6DC8-4445-8306-DE596D434D93}" srcOrd="1" destOrd="0" presId="urn:microsoft.com/office/officeart/2008/layout/LinedList"/>
    <dgm:cxn modelId="{ED3CDE8C-5B83-9643-8C24-0260C55D7254}" type="presParOf" srcId="{655A2770-6DC8-4445-8306-DE596D434D93}" destId="{1F2456F2-BE9B-EB4A-9DF7-09651005F371}" srcOrd="0" destOrd="0" presId="urn:microsoft.com/office/officeart/2008/layout/LinedList"/>
    <dgm:cxn modelId="{5BD2A41B-4631-154D-A150-DD92D9A284B1}" type="presParOf" srcId="{655A2770-6DC8-4445-8306-DE596D434D93}" destId="{B7FCEE5D-409F-C24C-A8B6-CDB3D5606978}" srcOrd="1" destOrd="0" presId="urn:microsoft.com/office/officeart/2008/layout/LinedList"/>
    <dgm:cxn modelId="{4DDB6D12-E20D-6940-B7B9-FE823606AB94}" type="presParOf" srcId="{5903C429-2120-9741-9E6C-9765385A43E5}" destId="{E8AF8C33-BE38-224C-A08F-291139013D27}" srcOrd="2" destOrd="0" presId="urn:microsoft.com/office/officeart/2008/layout/LinedList"/>
    <dgm:cxn modelId="{904EA3D2-E99D-DA48-9CF6-22DC5BEB608B}" type="presParOf" srcId="{5903C429-2120-9741-9E6C-9765385A43E5}" destId="{08C57132-D71F-FB41-BB77-1C11657A2B29}" srcOrd="3" destOrd="0" presId="urn:microsoft.com/office/officeart/2008/layout/LinedList"/>
    <dgm:cxn modelId="{949601F4-B36E-F74A-9BEF-D50CE8CE63DB}" type="presParOf" srcId="{08C57132-D71F-FB41-BB77-1C11657A2B29}" destId="{E8292749-EAA2-2F4E-8F5E-942A048528B6}" srcOrd="0" destOrd="0" presId="urn:microsoft.com/office/officeart/2008/layout/LinedList"/>
    <dgm:cxn modelId="{F0FB64B1-A50A-6B44-ADDF-2261C125DE0A}" type="presParOf" srcId="{08C57132-D71F-FB41-BB77-1C11657A2B29}" destId="{05EAB69F-0CAB-5842-A245-480F551BA091}" srcOrd="1" destOrd="0" presId="urn:microsoft.com/office/officeart/2008/layout/LinedList"/>
    <dgm:cxn modelId="{54F95EC6-4CB1-8D4A-9A7D-637B4CB120D9}" type="presParOf" srcId="{5903C429-2120-9741-9E6C-9765385A43E5}" destId="{5F82FB61-83E8-6B4E-BE4B-9CC3B195BFB2}" srcOrd="4" destOrd="0" presId="urn:microsoft.com/office/officeart/2008/layout/LinedList"/>
    <dgm:cxn modelId="{9E92A5FB-CB49-E940-96E1-6D269BFAF8CE}" type="presParOf" srcId="{5903C429-2120-9741-9E6C-9765385A43E5}" destId="{E69CFAAE-4FB3-524A-98ED-F94BC4E7671B}" srcOrd="5" destOrd="0" presId="urn:microsoft.com/office/officeart/2008/layout/LinedList"/>
    <dgm:cxn modelId="{01168704-A040-B740-8329-AC368AF3D1EB}" type="presParOf" srcId="{E69CFAAE-4FB3-524A-98ED-F94BC4E7671B}" destId="{3CEEE703-CB42-184E-8188-2137342A805E}" srcOrd="0" destOrd="0" presId="urn:microsoft.com/office/officeart/2008/layout/LinedList"/>
    <dgm:cxn modelId="{F5186573-9B0C-1745-9A9D-E9B8BB77A24D}" type="presParOf" srcId="{E69CFAAE-4FB3-524A-98ED-F94BC4E7671B}" destId="{9B0246C9-EE9C-F74A-B7C8-A9D864A6F655}" srcOrd="1" destOrd="0" presId="urn:microsoft.com/office/officeart/2008/layout/LinedList"/>
    <dgm:cxn modelId="{F7E65C9F-BA99-DB43-85B6-A41FA799C7D0}" type="presParOf" srcId="{5903C429-2120-9741-9E6C-9765385A43E5}" destId="{434C7982-4574-3948-98DE-19D9ACAB90FB}" srcOrd="6" destOrd="0" presId="urn:microsoft.com/office/officeart/2008/layout/LinedList"/>
    <dgm:cxn modelId="{70A1E5C7-4F1F-1845-8A68-AF7E7AC87261}" type="presParOf" srcId="{5903C429-2120-9741-9E6C-9765385A43E5}" destId="{552D80A5-2F73-EF44-9F1C-CF7B5E319168}" srcOrd="7" destOrd="0" presId="urn:microsoft.com/office/officeart/2008/layout/LinedList"/>
    <dgm:cxn modelId="{5EB14038-E400-1147-8D2C-F866DAAE2848}" type="presParOf" srcId="{552D80A5-2F73-EF44-9F1C-CF7B5E319168}" destId="{328522C7-BF14-344E-A134-7CCE50CC4409}" srcOrd="0" destOrd="0" presId="urn:microsoft.com/office/officeart/2008/layout/LinedList"/>
    <dgm:cxn modelId="{7B161F8D-6537-314B-9130-7A0AEF2C1601}" type="presParOf" srcId="{552D80A5-2F73-EF44-9F1C-CF7B5E319168}" destId="{495D074D-E841-4149-9706-21E28E42EDB7}" srcOrd="1" destOrd="0" presId="urn:microsoft.com/office/officeart/2008/layout/LinedList"/>
    <dgm:cxn modelId="{E44CCE54-CA35-D44C-85E3-8D5BE602DA41}" type="presParOf" srcId="{5903C429-2120-9741-9E6C-9765385A43E5}" destId="{09F65324-F560-7E41-BC75-95C05FB1D761}" srcOrd="8" destOrd="0" presId="urn:microsoft.com/office/officeart/2008/layout/LinedList"/>
    <dgm:cxn modelId="{6048593C-1182-0947-A044-42274AE199D2}" type="presParOf" srcId="{5903C429-2120-9741-9E6C-9765385A43E5}" destId="{1D274B7D-1501-9F45-9B6D-9DE8612DD6C4}" srcOrd="9" destOrd="0" presId="urn:microsoft.com/office/officeart/2008/layout/LinedList"/>
    <dgm:cxn modelId="{D58D5B88-8304-D84B-8092-09D0B93A80A3}" type="presParOf" srcId="{1D274B7D-1501-9F45-9B6D-9DE8612DD6C4}" destId="{CD475760-3A63-5647-8844-09E326D83805}" srcOrd="0" destOrd="0" presId="urn:microsoft.com/office/officeart/2008/layout/LinedList"/>
    <dgm:cxn modelId="{76929698-1896-3F42-84C0-C64D7FE4206D}" type="presParOf" srcId="{1D274B7D-1501-9F45-9B6D-9DE8612DD6C4}" destId="{B7BCF226-2626-3F46-819B-834E6FFF3D9C}" srcOrd="1" destOrd="0" presId="urn:microsoft.com/office/officeart/2008/layout/LinedList"/>
    <dgm:cxn modelId="{1E43FD28-AC93-744B-A6BA-FFFFA014BD23}" type="presParOf" srcId="{5903C429-2120-9741-9E6C-9765385A43E5}" destId="{50FE9168-4829-BC42-84D3-EBA46D9EA08A}" srcOrd="10" destOrd="0" presId="urn:microsoft.com/office/officeart/2008/layout/LinedList"/>
    <dgm:cxn modelId="{C070C7A8-FD1E-F04D-8AFA-66A9D4B3D1D4}" type="presParOf" srcId="{5903C429-2120-9741-9E6C-9765385A43E5}" destId="{6F97D001-5E41-5E4B-8BE5-4FEF9AD2CE5A}" srcOrd="11" destOrd="0" presId="urn:microsoft.com/office/officeart/2008/layout/LinedList"/>
    <dgm:cxn modelId="{0C3400E6-5ADA-AD4A-81C6-61EA4C44DB82}" type="presParOf" srcId="{6F97D001-5E41-5E4B-8BE5-4FEF9AD2CE5A}" destId="{4583AB2C-0CE0-1E4C-99A7-CB494E2816A9}" srcOrd="0" destOrd="0" presId="urn:microsoft.com/office/officeart/2008/layout/LinedList"/>
    <dgm:cxn modelId="{EBE563A4-D01F-B74C-B52D-E5B197D211FC}" type="presParOf" srcId="{6F97D001-5E41-5E4B-8BE5-4FEF9AD2CE5A}" destId="{3E2FBCC5-0D9C-264D-BEE4-E1BB805771BE}" srcOrd="1" destOrd="0" presId="urn:microsoft.com/office/officeart/2008/layout/LinedList"/>
    <dgm:cxn modelId="{6CABE12C-F0B8-4348-AC90-176F48F8C367}" type="presParOf" srcId="{5903C429-2120-9741-9E6C-9765385A43E5}" destId="{019AE582-C39F-B24E-AE0E-F4CC39699529}" srcOrd="12" destOrd="0" presId="urn:microsoft.com/office/officeart/2008/layout/LinedList"/>
    <dgm:cxn modelId="{1A90B5FB-FD0C-B047-BADA-B5A67FEE5F2C}" type="presParOf" srcId="{5903C429-2120-9741-9E6C-9765385A43E5}" destId="{8DEDFF8F-0435-1042-8A2A-45A276EB1D4C}" srcOrd="13" destOrd="0" presId="urn:microsoft.com/office/officeart/2008/layout/LinedList"/>
    <dgm:cxn modelId="{E6C359B1-D2A4-4744-B756-0523595AEDA4}" type="presParOf" srcId="{8DEDFF8F-0435-1042-8A2A-45A276EB1D4C}" destId="{8B733BD4-8CC9-6743-B9D3-3B97E6CA4558}" srcOrd="0" destOrd="0" presId="urn:microsoft.com/office/officeart/2008/layout/LinedList"/>
    <dgm:cxn modelId="{A4298542-A095-9E4D-9206-99D0DE0C4D47}" type="presParOf" srcId="{8DEDFF8F-0435-1042-8A2A-45A276EB1D4C}" destId="{B91EDC10-C88F-A545-ABF7-717ADD03E3C4}" srcOrd="1" destOrd="0" presId="urn:microsoft.com/office/officeart/2008/layout/LinedList"/>
    <dgm:cxn modelId="{961E57A4-9FD9-2B49-ABB6-7331AFD10FFD}" type="presParOf" srcId="{5903C429-2120-9741-9E6C-9765385A43E5}" destId="{06DCF75B-14D0-1948-A0EA-E44989BA5B3B}" srcOrd="14" destOrd="0" presId="urn:microsoft.com/office/officeart/2008/layout/LinedList"/>
    <dgm:cxn modelId="{9BCB1164-5EA8-3D47-AEF7-A37640B697B7}" type="presParOf" srcId="{5903C429-2120-9741-9E6C-9765385A43E5}" destId="{51595D6F-2C9D-A743-9103-F7CE0AC8C8E9}" srcOrd="15" destOrd="0" presId="urn:microsoft.com/office/officeart/2008/layout/LinedList"/>
    <dgm:cxn modelId="{A73773FF-4E3A-F246-A4BF-842CE4C1615E}" type="presParOf" srcId="{51595D6F-2C9D-A743-9103-F7CE0AC8C8E9}" destId="{97545F28-0281-8E45-AFB0-F2A26BDF1EFC}" srcOrd="0" destOrd="0" presId="urn:microsoft.com/office/officeart/2008/layout/LinedList"/>
    <dgm:cxn modelId="{33FEF519-E177-7B45-8D2D-14BF34917C87}" type="presParOf" srcId="{51595D6F-2C9D-A743-9103-F7CE0AC8C8E9}" destId="{0FD15456-2D66-B54B-BAD5-47841920231E}" srcOrd="1" destOrd="0" presId="urn:microsoft.com/office/officeart/2008/layout/LinedList"/>
    <dgm:cxn modelId="{6B992AE5-0003-3E4C-BC77-E7005391504C}" type="presParOf" srcId="{5903C429-2120-9741-9E6C-9765385A43E5}" destId="{A25A547C-A8B3-0541-B0ED-4E6C4B2BB3CC}" srcOrd="16" destOrd="0" presId="urn:microsoft.com/office/officeart/2008/layout/LinedList"/>
    <dgm:cxn modelId="{E92D1527-94C2-D348-ABD1-1D968F12ACFC}" type="presParOf" srcId="{5903C429-2120-9741-9E6C-9765385A43E5}" destId="{0EA1DDF6-FCFC-F243-A08C-EFD1AF4EDF53}" srcOrd="17" destOrd="0" presId="urn:microsoft.com/office/officeart/2008/layout/LinedList"/>
    <dgm:cxn modelId="{17AFC9C1-133A-984E-9A05-2740626307C7}" type="presParOf" srcId="{0EA1DDF6-FCFC-F243-A08C-EFD1AF4EDF53}" destId="{27CDEFC9-75BF-3F4F-80DB-5D987FF00DBE}" srcOrd="0" destOrd="0" presId="urn:microsoft.com/office/officeart/2008/layout/LinedList"/>
    <dgm:cxn modelId="{BDBEBF87-8316-C349-8B7C-B1BBC10D3418}" type="presParOf" srcId="{0EA1DDF6-FCFC-F243-A08C-EFD1AF4EDF53}" destId="{4FB3569D-230F-084E-A54E-40606F320825}" srcOrd="1" destOrd="0" presId="urn:microsoft.com/office/officeart/2008/layout/LinedList"/>
    <dgm:cxn modelId="{1EF29E93-E41A-5B4B-99CB-E637BB76ED3F}" type="presParOf" srcId="{5903C429-2120-9741-9E6C-9765385A43E5}" destId="{2C4E79D7-E258-E446-AC17-0946EC6EC9BC}" srcOrd="18" destOrd="0" presId="urn:microsoft.com/office/officeart/2008/layout/LinedList"/>
    <dgm:cxn modelId="{08A1D2E7-EF0B-FE4D-9EAC-E1BBD98A998F}" type="presParOf" srcId="{5903C429-2120-9741-9E6C-9765385A43E5}" destId="{FF634207-5BB9-D240-8637-F0603E64A508}" srcOrd="19" destOrd="0" presId="urn:microsoft.com/office/officeart/2008/layout/LinedList"/>
    <dgm:cxn modelId="{DCD09C68-3A19-CD46-B902-C1C1540AC2D3}" type="presParOf" srcId="{FF634207-5BB9-D240-8637-F0603E64A508}" destId="{DEA1E78A-F625-AB49-94AD-05F846BF3CB9}" srcOrd="0" destOrd="0" presId="urn:microsoft.com/office/officeart/2008/layout/LinedList"/>
    <dgm:cxn modelId="{0C65B527-8AA0-354F-94FB-BF2B5E396338}" type="presParOf" srcId="{FF634207-5BB9-D240-8637-F0603E64A508}" destId="{00E99D5C-2131-C841-AA17-4039FD8D698C}" srcOrd="1" destOrd="0" presId="urn:microsoft.com/office/officeart/2008/layout/LinedList"/>
    <dgm:cxn modelId="{D94073C6-B769-B34C-A950-304EE62028BA}" type="presParOf" srcId="{5903C429-2120-9741-9E6C-9765385A43E5}" destId="{16D7B010-99B8-DF42-83A9-759683F428C3}" srcOrd="20" destOrd="0" presId="urn:microsoft.com/office/officeart/2008/layout/LinedList"/>
    <dgm:cxn modelId="{4E23910F-DE88-A344-8AF1-45A8CE702ED6}" type="presParOf" srcId="{5903C429-2120-9741-9E6C-9765385A43E5}" destId="{2F056A38-E2CA-6742-BCF5-1528BDCA57B7}" srcOrd="21" destOrd="0" presId="urn:microsoft.com/office/officeart/2008/layout/LinedList"/>
    <dgm:cxn modelId="{9CFB6113-9877-A34D-94AD-6EE9B92E0E2E}" type="presParOf" srcId="{2F056A38-E2CA-6742-BCF5-1528BDCA57B7}" destId="{CB91DE28-5F00-A34F-9622-847EA005D19F}" srcOrd="0" destOrd="0" presId="urn:microsoft.com/office/officeart/2008/layout/LinedList"/>
    <dgm:cxn modelId="{C74356B1-3438-954B-B2BA-0998FE500BC2}" type="presParOf" srcId="{2F056A38-E2CA-6742-BCF5-1528BDCA57B7}" destId="{273A21E5-CF67-7442-B323-40C369EC6B75}" srcOrd="1" destOrd="0" presId="urn:microsoft.com/office/officeart/2008/layout/LinedList"/>
    <dgm:cxn modelId="{F020FDB6-DCCF-114F-8C53-CBD6AD73457A}" type="presParOf" srcId="{5903C429-2120-9741-9E6C-9765385A43E5}" destId="{416E9182-FA18-834A-9F74-2AC51A0C85A3}" srcOrd="22" destOrd="0" presId="urn:microsoft.com/office/officeart/2008/layout/LinedList"/>
    <dgm:cxn modelId="{EA4244F3-C8B3-D14A-BBE8-1859F39A05B6}" type="presParOf" srcId="{5903C429-2120-9741-9E6C-9765385A43E5}" destId="{24150092-7F72-104F-8A80-973153405D94}" srcOrd="23" destOrd="0" presId="urn:microsoft.com/office/officeart/2008/layout/LinedList"/>
    <dgm:cxn modelId="{74DFF823-B15C-7446-B298-2B746D6BE125}" type="presParOf" srcId="{24150092-7F72-104F-8A80-973153405D94}" destId="{3E7611A3-EE47-3441-8F45-8967ECC91A50}" srcOrd="0" destOrd="0" presId="urn:microsoft.com/office/officeart/2008/layout/LinedList"/>
    <dgm:cxn modelId="{96961798-245B-4E4E-A7B7-312718CE8E7C}" type="presParOf" srcId="{24150092-7F72-104F-8A80-973153405D94}" destId="{BC63BBF1-5613-4D4C-9850-CED0FA2A5185}" srcOrd="1" destOrd="0" presId="urn:microsoft.com/office/officeart/2008/layout/LinedList"/>
    <dgm:cxn modelId="{3578E074-E6DB-A64B-BC7D-5E0AF14481DC}" type="presParOf" srcId="{5903C429-2120-9741-9E6C-9765385A43E5}" destId="{AED83494-6B17-1541-B54F-5A6B54FAAF14}" srcOrd="24" destOrd="0" presId="urn:microsoft.com/office/officeart/2008/layout/LinedList"/>
    <dgm:cxn modelId="{9851E45B-2D48-A24A-BDDC-893193E0CF8F}" type="presParOf" srcId="{5903C429-2120-9741-9E6C-9765385A43E5}" destId="{76163714-319B-FE4E-9136-3B1F232CF9F9}" srcOrd="25" destOrd="0" presId="urn:microsoft.com/office/officeart/2008/layout/LinedList"/>
    <dgm:cxn modelId="{59CD86E9-F561-6642-965A-C25E9459D23B}" type="presParOf" srcId="{76163714-319B-FE4E-9136-3B1F232CF9F9}" destId="{70AD43DD-00AB-8F47-A623-4159292951BC}" srcOrd="0" destOrd="0" presId="urn:microsoft.com/office/officeart/2008/layout/LinedList"/>
    <dgm:cxn modelId="{71378BE2-12C4-3141-9735-2DBFCDD0C8B0}" type="presParOf" srcId="{76163714-319B-FE4E-9136-3B1F232CF9F9}" destId="{D19F7360-7E9A-1F41-A602-A0C20456BF5A}"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9E6EE-8ABA-CA49-946D-76D2A909F44D}">
      <dsp:nvSpPr>
        <dsp:cNvPr id="0" name=""/>
        <dsp:cNvSpPr/>
      </dsp:nvSpPr>
      <dsp:spPr>
        <a:xfrm>
          <a:off x="0" y="517"/>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456F2-BE9B-EB4A-9DF7-09651005F371}">
      <dsp:nvSpPr>
        <dsp:cNvPr id="0" name=""/>
        <dsp:cNvSpPr/>
      </dsp:nvSpPr>
      <dsp:spPr>
        <a:xfrm>
          <a:off x="0" y="517"/>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LNF-INFN, Frascati, Italy</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517"/>
        <a:ext cx="3665594" cy="326319"/>
      </dsp:txXfrm>
    </dsp:sp>
    <dsp:sp modelId="{E8AF8C33-BE38-224C-A08F-291139013D27}">
      <dsp:nvSpPr>
        <dsp:cNvPr id="0" name=""/>
        <dsp:cNvSpPr/>
      </dsp:nvSpPr>
      <dsp:spPr>
        <a:xfrm>
          <a:off x="0" y="326836"/>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92749-EAA2-2F4E-8F5E-942A048528B6}">
      <dsp:nvSpPr>
        <dsp:cNvPr id="0" name=""/>
        <dsp:cNvSpPr/>
      </dsp:nvSpPr>
      <dsp:spPr>
        <a:xfrm>
          <a:off x="0" y="326836"/>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SMI-ÖAW, Vienna, Austria</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326836"/>
        <a:ext cx="3665594" cy="326319"/>
      </dsp:txXfrm>
    </dsp:sp>
    <dsp:sp modelId="{5F82FB61-83E8-6B4E-BE4B-9CC3B195BFB2}">
      <dsp:nvSpPr>
        <dsp:cNvPr id="0" name=""/>
        <dsp:cNvSpPr/>
      </dsp:nvSpPr>
      <dsp:spPr>
        <a:xfrm>
          <a:off x="0" y="653155"/>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EE703-CB42-184E-8188-2137342A805E}">
      <dsp:nvSpPr>
        <dsp:cNvPr id="0" name=""/>
        <dsp:cNvSpPr/>
      </dsp:nvSpPr>
      <dsp:spPr>
        <a:xfrm>
          <a:off x="0" y="653155"/>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err="1">
              <a:solidFill>
                <a:srgbClr val="002060"/>
              </a:solidFill>
              <a:latin typeface="Times New Roman" panose="02020603050405020304" pitchFamily="18" charset="0"/>
              <a:cs typeface="Times New Roman" panose="02020603050405020304" pitchFamily="18" charset="0"/>
            </a:rPr>
            <a:t>Politecnico</a:t>
          </a:r>
          <a:r>
            <a:rPr lang="en-GB" sz="1500" kern="1200" dirty="0">
              <a:solidFill>
                <a:srgbClr val="002060"/>
              </a:solidFill>
              <a:latin typeface="Times New Roman" panose="02020603050405020304" pitchFamily="18" charset="0"/>
              <a:cs typeface="Times New Roman" panose="02020603050405020304" pitchFamily="18" charset="0"/>
            </a:rPr>
            <a:t> di Milano, Italy</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653155"/>
        <a:ext cx="3665594" cy="326319"/>
      </dsp:txXfrm>
    </dsp:sp>
    <dsp:sp modelId="{434C7982-4574-3948-98DE-19D9ACAB90FB}">
      <dsp:nvSpPr>
        <dsp:cNvPr id="0" name=""/>
        <dsp:cNvSpPr/>
      </dsp:nvSpPr>
      <dsp:spPr>
        <a:xfrm>
          <a:off x="0" y="979474"/>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522C7-BF14-344E-A134-7CCE50CC4409}">
      <dsp:nvSpPr>
        <dsp:cNvPr id="0" name=""/>
        <dsp:cNvSpPr/>
      </dsp:nvSpPr>
      <dsp:spPr>
        <a:xfrm>
          <a:off x="0" y="979474"/>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a:solidFill>
                <a:srgbClr val="002060"/>
              </a:solidFill>
              <a:latin typeface="Times New Roman" panose="02020603050405020304" pitchFamily="18" charset="0"/>
              <a:cs typeface="Times New Roman" panose="02020603050405020304" pitchFamily="18" charset="0"/>
            </a:rPr>
            <a:t>IFIN –HH, Bucharest, Romania</a:t>
          </a:r>
          <a:endParaRPr lang="en-US" sz="1500" kern="1200">
            <a:solidFill>
              <a:srgbClr val="002060"/>
            </a:solidFill>
            <a:latin typeface="Times New Roman" panose="02020603050405020304" pitchFamily="18" charset="0"/>
            <a:cs typeface="Times New Roman" panose="02020603050405020304" pitchFamily="18" charset="0"/>
          </a:endParaRPr>
        </a:p>
      </dsp:txBody>
      <dsp:txXfrm>
        <a:off x="0" y="979474"/>
        <a:ext cx="3665594" cy="326319"/>
      </dsp:txXfrm>
    </dsp:sp>
    <dsp:sp modelId="{09F65324-F560-7E41-BC75-95C05FB1D761}">
      <dsp:nvSpPr>
        <dsp:cNvPr id="0" name=""/>
        <dsp:cNvSpPr/>
      </dsp:nvSpPr>
      <dsp:spPr>
        <a:xfrm>
          <a:off x="0" y="1305793"/>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75760-3A63-5647-8844-09E326D83805}">
      <dsp:nvSpPr>
        <dsp:cNvPr id="0" name=""/>
        <dsp:cNvSpPr/>
      </dsp:nvSpPr>
      <dsp:spPr>
        <a:xfrm>
          <a:off x="0" y="1305793"/>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TUM, Munich, Germany</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1305793"/>
        <a:ext cx="3665594" cy="326319"/>
      </dsp:txXfrm>
    </dsp:sp>
    <dsp:sp modelId="{50FE9168-4829-BC42-84D3-EBA46D9EA08A}">
      <dsp:nvSpPr>
        <dsp:cNvPr id="0" name=""/>
        <dsp:cNvSpPr/>
      </dsp:nvSpPr>
      <dsp:spPr>
        <a:xfrm>
          <a:off x="0" y="1632112"/>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3AB2C-0CE0-1E4C-99A7-CB494E2816A9}">
      <dsp:nvSpPr>
        <dsp:cNvPr id="0" name=""/>
        <dsp:cNvSpPr/>
      </dsp:nvSpPr>
      <dsp:spPr>
        <a:xfrm>
          <a:off x="0" y="1632112"/>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a:solidFill>
                <a:srgbClr val="002060"/>
              </a:solidFill>
              <a:latin typeface="Times New Roman" panose="02020603050405020304" pitchFamily="18" charset="0"/>
              <a:cs typeface="Times New Roman" panose="02020603050405020304" pitchFamily="18" charset="0"/>
            </a:rPr>
            <a:t>RIKEN, Japan</a:t>
          </a:r>
          <a:endParaRPr lang="en-US" sz="1500" kern="1200">
            <a:solidFill>
              <a:srgbClr val="002060"/>
            </a:solidFill>
            <a:latin typeface="Times New Roman" panose="02020603050405020304" pitchFamily="18" charset="0"/>
            <a:cs typeface="Times New Roman" panose="02020603050405020304" pitchFamily="18" charset="0"/>
          </a:endParaRPr>
        </a:p>
      </dsp:txBody>
      <dsp:txXfrm>
        <a:off x="0" y="1632112"/>
        <a:ext cx="3665594" cy="326319"/>
      </dsp:txXfrm>
    </dsp:sp>
    <dsp:sp modelId="{019AE582-C39F-B24E-AE0E-F4CC39699529}">
      <dsp:nvSpPr>
        <dsp:cNvPr id="0" name=""/>
        <dsp:cNvSpPr/>
      </dsp:nvSpPr>
      <dsp:spPr>
        <a:xfrm>
          <a:off x="0" y="1958431"/>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33BD4-8CC9-6743-B9D3-3B97E6CA4558}">
      <dsp:nvSpPr>
        <dsp:cNvPr id="0" name=""/>
        <dsp:cNvSpPr/>
      </dsp:nvSpPr>
      <dsp:spPr>
        <a:xfrm>
          <a:off x="0" y="1958431"/>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a:solidFill>
                <a:srgbClr val="002060"/>
              </a:solidFill>
              <a:latin typeface="Times New Roman" panose="02020603050405020304" pitchFamily="18" charset="0"/>
              <a:cs typeface="Times New Roman" panose="02020603050405020304" pitchFamily="18" charset="0"/>
            </a:rPr>
            <a:t>Univ. Tokyo, Japan</a:t>
          </a:r>
          <a:endParaRPr lang="en-US" sz="1500" kern="1200">
            <a:solidFill>
              <a:srgbClr val="002060"/>
            </a:solidFill>
            <a:latin typeface="Times New Roman" panose="02020603050405020304" pitchFamily="18" charset="0"/>
            <a:cs typeface="Times New Roman" panose="02020603050405020304" pitchFamily="18" charset="0"/>
          </a:endParaRPr>
        </a:p>
      </dsp:txBody>
      <dsp:txXfrm>
        <a:off x="0" y="1958431"/>
        <a:ext cx="3665594" cy="326319"/>
      </dsp:txXfrm>
    </dsp:sp>
    <dsp:sp modelId="{06DCF75B-14D0-1948-A0EA-E44989BA5B3B}">
      <dsp:nvSpPr>
        <dsp:cNvPr id="0" name=""/>
        <dsp:cNvSpPr/>
      </dsp:nvSpPr>
      <dsp:spPr>
        <a:xfrm>
          <a:off x="0" y="2284751"/>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45F28-0281-8E45-AFB0-F2A26BDF1EFC}">
      <dsp:nvSpPr>
        <dsp:cNvPr id="0" name=""/>
        <dsp:cNvSpPr/>
      </dsp:nvSpPr>
      <dsp:spPr>
        <a:xfrm>
          <a:off x="0" y="2284751"/>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Victoria Univ., Canada</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2284751"/>
        <a:ext cx="3665594" cy="326319"/>
      </dsp:txXfrm>
    </dsp:sp>
    <dsp:sp modelId="{A25A547C-A8B3-0541-B0ED-4E6C4B2BB3CC}">
      <dsp:nvSpPr>
        <dsp:cNvPr id="0" name=""/>
        <dsp:cNvSpPr/>
      </dsp:nvSpPr>
      <dsp:spPr>
        <a:xfrm>
          <a:off x="0" y="2611070"/>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DEFC9-75BF-3F4F-80DB-5D987FF00DBE}">
      <dsp:nvSpPr>
        <dsp:cNvPr id="0" name=""/>
        <dsp:cNvSpPr/>
      </dsp:nvSpPr>
      <dsp:spPr>
        <a:xfrm>
          <a:off x="0" y="2611070"/>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a:solidFill>
                <a:srgbClr val="002060"/>
              </a:solidFill>
              <a:latin typeface="Times New Roman" panose="02020603050405020304" pitchFamily="18" charset="0"/>
              <a:cs typeface="Times New Roman" panose="02020603050405020304" pitchFamily="18" charset="0"/>
            </a:rPr>
            <a:t>Univ. Zagreb, Croatia</a:t>
          </a:r>
          <a:endParaRPr lang="en-US" sz="1500" kern="1200">
            <a:solidFill>
              <a:srgbClr val="002060"/>
            </a:solidFill>
            <a:latin typeface="Times New Roman" panose="02020603050405020304" pitchFamily="18" charset="0"/>
            <a:cs typeface="Times New Roman" panose="02020603050405020304" pitchFamily="18" charset="0"/>
          </a:endParaRPr>
        </a:p>
      </dsp:txBody>
      <dsp:txXfrm>
        <a:off x="0" y="2611070"/>
        <a:ext cx="3665594" cy="326319"/>
      </dsp:txXfrm>
    </dsp:sp>
    <dsp:sp modelId="{2C4E79D7-E258-E446-AC17-0946EC6EC9BC}">
      <dsp:nvSpPr>
        <dsp:cNvPr id="0" name=""/>
        <dsp:cNvSpPr/>
      </dsp:nvSpPr>
      <dsp:spPr>
        <a:xfrm>
          <a:off x="0" y="2937389"/>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1E78A-F625-AB49-94AD-05F846BF3CB9}">
      <dsp:nvSpPr>
        <dsp:cNvPr id="0" name=""/>
        <dsp:cNvSpPr/>
      </dsp:nvSpPr>
      <dsp:spPr>
        <a:xfrm>
          <a:off x="0" y="2937389"/>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it-IT" sz="1500" kern="1200" dirty="0">
              <a:latin typeface="Times New Roman" panose="02020603050405020304" pitchFamily="18" charset="0"/>
              <a:cs typeface="Times New Roman" panose="02020603050405020304" pitchFamily="18" charset="0"/>
            </a:rPr>
            <a:t>Helmholtz </a:t>
          </a:r>
          <a:r>
            <a:rPr lang="it-IT" sz="1500" kern="1200" dirty="0" err="1">
              <a:latin typeface="Times New Roman" panose="02020603050405020304" pitchFamily="18" charset="0"/>
              <a:cs typeface="Times New Roman" panose="02020603050405020304" pitchFamily="18" charset="0"/>
            </a:rPr>
            <a:t>Inst</a:t>
          </a:r>
          <a:r>
            <a:rPr lang="it-IT" sz="1500" kern="1200" dirty="0">
              <a:latin typeface="Times New Roman" panose="02020603050405020304" pitchFamily="18" charset="0"/>
              <a:cs typeface="Times New Roman" panose="02020603050405020304" pitchFamily="18" charset="0"/>
            </a:rPr>
            <a:t>. Mainz, Germany</a:t>
          </a:r>
        </a:p>
      </dsp:txBody>
      <dsp:txXfrm>
        <a:off x="0" y="2937389"/>
        <a:ext cx="3665594" cy="326319"/>
      </dsp:txXfrm>
    </dsp:sp>
    <dsp:sp modelId="{16D7B010-99B8-DF42-83A9-759683F428C3}">
      <dsp:nvSpPr>
        <dsp:cNvPr id="0" name=""/>
        <dsp:cNvSpPr/>
      </dsp:nvSpPr>
      <dsp:spPr>
        <a:xfrm>
          <a:off x="0" y="3263708"/>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91DE28-5F00-A34F-9622-847EA005D19F}">
      <dsp:nvSpPr>
        <dsp:cNvPr id="0" name=""/>
        <dsp:cNvSpPr/>
      </dsp:nvSpPr>
      <dsp:spPr>
        <a:xfrm>
          <a:off x="0" y="3263708"/>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Univ. Jagiellonian Krakow, Poland</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3263708"/>
        <a:ext cx="3665594" cy="326319"/>
      </dsp:txXfrm>
    </dsp:sp>
    <dsp:sp modelId="{416E9182-FA18-834A-9F74-2AC51A0C85A3}">
      <dsp:nvSpPr>
        <dsp:cNvPr id="0" name=""/>
        <dsp:cNvSpPr/>
      </dsp:nvSpPr>
      <dsp:spPr>
        <a:xfrm>
          <a:off x="0" y="3590027"/>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7611A3-EE47-3441-8F45-8967ECC91A50}">
      <dsp:nvSpPr>
        <dsp:cNvPr id="0" name=""/>
        <dsp:cNvSpPr/>
      </dsp:nvSpPr>
      <dsp:spPr>
        <a:xfrm>
          <a:off x="0" y="3590027"/>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GB" sz="1500" kern="1200" dirty="0">
              <a:solidFill>
                <a:srgbClr val="002060"/>
              </a:solidFill>
              <a:latin typeface="Times New Roman" panose="02020603050405020304" pitchFamily="18" charset="0"/>
              <a:cs typeface="Times New Roman" panose="02020603050405020304" pitchFamily="18" charset="0"/>
            </a:rPr>
            <a:t>ELPH, Tohoku University</a:t>
          </a:r>
          <a:endParaRPr lang="en-US" sz="1500" kern="1200" dirty="0">
            <a:solidFill>
              <a:srgbClr val="002060"/>
            </a:solidFill>
            <a:latin typeface="Times New Roman" panose="02020603050405020304" pitchFamily="18" charset="0"/>
            <a:cs typeface="Times New Roman" panose="02020603050405020304" pitchFamily="18" charset="0"/>
          </a:endParaRPr>
        </a:p>
      </dsp:txBody>
      <dsp:txXfrm>
        <a:off x="0" y="3590027"/>
        <a:ext cx="3665594" cy="326319"/>
      </dsp:txXfrm>
    </dsp:sp>
    <dsp:sp modelId="{AED83494-6B17-1541-B54F-5A6B54FAAF14}">
      <dsp:nvSpPr>
        <dsp:cNvPr id="0" name=""/>
        <dsp:cNvSpPr/>
      </dsp:nvSpPr>
      <dsp:spPr>
        <a:xfrm>
          <a:off x="0" y="3916346"/>
          <a:ext cx="36655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D43DD-00AB-8F47-A623-4159292951BC}">
      <dsp:nvSpPr>
        <dsp:cNvPr id="0" name=""/>
        <dsp:cNvSpPr/>
      </dsp:nvSpPr>
      <dsp:spPr>
        <a:xfrm>
          <a:off x="0" y="3916346"/>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it-IT" sz="1500" kern="1200" dirty="0">
              <a:solidFill>
                <a:srgbClr val="002060"/>
              </a:solidFill>
              <a:latin typeface="Times New Roman" panose="02020603050405020304" pitchFamily="18" charset="0"/>
              <a:cs typeface="Times New Roman" panose="02020603050405020304" pitchFamily="18" charset="0"/>
            </a:rPr>
            <a:t>CERN, </a:t>
          </a:r>
          <a:r>
            <a:rPr lang="it-IT" sz="1500" kern="1200" dirty="0" err="1">
              <a:solidFill>
                <a:srgbClr val="002060"/>
              </a:solidFill>
              <a:latin typeface="Times New Roman" panose="02020603050405020304" pitchFamily="18" charset="0"/>
              <a:cs typeface="Times New Roman" panose="02020603050405020304" pitchFamily="18" charset="0"/>
            </a:rPr>
            <a:t>Switzerland</a:t>
          </a:r>
          <a:endParaRPr lang="it-IT" sz="1500" kern="1200" dirty="0">
            <a:solidFill>
              <a:srgbClr val="002060"/>
            </a:solidFill>
            <a:latin typeface="Times New Roman" panose="02020603050405020304" pitchFamily="18" charset="0"/>
            <a:cs typeface="Times New Roman" panose="02020603050405020304" pitchFamily="18" charset="0"/>
          </a:endParaRPr>
        </a:p>
      </dsp:txBody>
      <dsp:txXfrm>
        <a:off x="0" y="3916346"/>
        <a:ext cx="3665594" cy="32631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11AB5-4A7D-904C-AAC4-51A796723E2E}" type="datetimeFigureOut">
              <a:rPr lang="en-GB" smtClean="0"/>
              <a:t>11/07/2022</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0CF18-6A99-044F-9E7E-6677AD023C77}" type="slidenum">
              <a:rPr lang="en-GB" smtClean="0"/>
              <a:t>‹#›</a:t>
            </a:fld>
            <a:endParaRPr lang="en-GB"/>
          </a:p>
        </p:txBody>
      </p:sp>
    </p:spTree>
    <p:extLst>
      <p:ext uri="{BB962C8B-B14F-4D97-AF65-F5344CB8AC3E}">
        <p14:creationId xmlns:p14="http://schemas.microsoft.com/office/powerpoint/2010/main" val="292239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8BBCA95-D252-9540-8956-131FDCFF7F7A}"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389619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8BBCA95-D252-9540-8956-131FDCFF7F7A}"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368647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8BBCA95-D252-9540-8956-131FDCFF7F7A}"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337917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71" y="89484"/>
            <a:ext cx="8228437" cy="1512744"/>
          </a:xfrm>
          <a:prstGeom prst="rect">
            <a:avLst/>
          </a:prstGeom>
        </p:spPr>
        <p:txBody>
          <a:bodyPr lIns="0" tIns="0" rIns="0" bIns="0" anchor="ctr">
            <a:noAutofit/>
          </a:bodyPr>
          <a:lstStyle/>
          <a:p>
            <a:endParaRPr lang="it-IT" sz="1633" b="0" strike="noStrike" spc="-1">
              <a:solidFill>
                <a:srgbClr val="000000"/>
              </a:solidFill>
              <a:latin typeface="Arial"/>
            </a:endParaRPr>
          </a:p>
        </p:txBody>
      </p:sp>
      <p:sp>
        <p:nvSpPr>
          <p:cNvPr id="5" name="PlaceHolder 2"/>
          <p:cNvSpPr>
            <a:spLocks noGrp="1"/>
          </p:cNvSpPr>
          <p:nvPr>
            <p:ph type="body"/>
          </p:nvPr>
        </p:nvSpPr>
        <p:spPr>
          <a:xfrm>
            <a:off x="457172" y="1604514"/>
            <a:ext cx="8229090" cy="3977158"/>
          </a:xfrm>
          <a:prstGeom prst="rect">
            <a:avLst/>
          </a:prstGeom>
        </p:spPr>
        <p:txBody>
          <a:bodyPr lIns="0" tIns="0" rIns="0" bIns="0">
            <a:normAutofit/>
          </a:bodyPr>
          <a:lstStyle/>
          <a:p>
            <a:endParaRPr lang="it-IT" sz="2540" b="0" strike="noStrike" spc="-1">
              <a:solidFill>
                <a:srgbClr val="000000"/>
              </a:solidFill>
              <a:latin typeface="Arial"/>
            </a:endParaRPr>
          </a:p>
        </p:txBody>
      </p:sp>
    </p:spTree>
    <p:extLst>
      <p:ext uri="{BB962C8B-B14F-4D97-AF65-F5344CB8AC3E}">
        <p14:creationId xmlns:p14="http://schemas.microsoft.com/office/powerpoint/2010/main" val="2790361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endParaRPr lang="en-GB"/>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GB"/>
          </a:p>
        </p:txBody>
      </p:sp>
      <p:sp>
        <p:nvSpPr>
          <p:cNvPr id="4" name="Datumsplatzhalter 3">
            <a:extLst>
              <a:ext uri="{FF2B5EF4-FFF2-40B4-BE49-F238E27FC236}">
                <a16:creationId xmlns:a16="http://schemas.microsoft.com/office/drawing/2014/main" id="{B4E72A6F-FEA2-C79C-5903-623BD0007C65}"/>
              </a:ext>
            </a:extLst>
          </p:cNvPr>
          <p:cNvSpPr>
            <a:spLocks noGrp="1"/>
          </p:cNvSpPr>
          <p:nvPr>
            <p:ph type="dt" sz="half" idx="10"/>
          </p:nvPr>
        </p:nvSpPr>
        <p:spPr/>
        <p:txBody>
          <a:bodyPr/>
          <a:lstStyle>
            <a:lvl1pPr>
              <a:defRPr/>
            </a:lvl1pPr>
          </a:lstStyle>
          <a:p>
            <a:pPr>
              <a:defRPr/>
            </a:pPr>
            <a:fld id="{DEE75C0E-9703-4FDD-9375-947EBD18058E}" type="datetime1">
              <a:rPr lang="en-GB"/>
              <a:pPr>
                <a:defRPr/>
              </a:pPr>
              <a:t>11/07/2022</a:t>
            </a:fld>
            <a:endParaRPr lang="en-GB"/>
          </a:p>
        </p:txBody>
      </p:sp>
      <p:sp>
        <p:nvSpPr>
          <p:cNvPr id="5" name="Fußzeilenplatzhalter 4">
            <a:extLst>
              <a:ext uri="{FF2B5EF4-FFF2-40B4-BE49-F238E27FC236}">
                <a16:creationId xmlns:a16="http://schemas.microsoft.com/office/drawing/2014/main" id="{2478C459-FEDB-1B0E-2D8D-6C3D414F453F}"/>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85104B52-B52F-0AE0-B43C-241E112A2A58}"/>
              </a:ext>
            </a:extLst>
          </p:cNvPr>
          <p:cNvSpPr>
            <a:spLocks noGrp="1"/>
          </p:cNvSpPr>
          <p:nvPr>
            <p:ph type="sldNum" sz="quarter" idx="12"/>
          </p:nvPr>
        </p:nvSpPr>
        <p:spPr/>
        <p:txBody>
          <a:bodyPr/>
          <a:lstStyle>
            <a:lvl1pPr>
              <a:defRPr/>
            </a:lvl1pPr>
          </a:lstStyle>
          <a:p>
            <a:pPr>
              <a:defRPr/>
            </a:pPr>
            <a:fld id="{5649BE4E-7592-45A0-B237-AC78A6564030}" type="slidenum">
              <a:rPr lang="en-GB"/>
              <a:pPr>
                <a:defRPr/>
              </a:pPr>
              <a:t>‹#›</a:t>
            </a:fld>
            <a:endParaRPr lang="en-GB"/>
          </a:p>
        </p:txBody>
      </p:sp>
    </p:spTree>
    <p:extLst>
      <p:ext uri="{BB962C8B-B14F-4D97-AF65-F5344CB8AC3E}">
        <p14:creationId xmlns:p14="http://schemas.microsoft.com/office/powerpoint/2010/main" val="413483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B43DEA9-7DCF-B0CE-3E6B-736D122E50AB}"/>
              </a:ext>
            </a:extLst>
          </p:cNvPr>
          <p:cNvSpPr>
            <a:spLocks noGrp="1"/>
          </p:cNvSpPr>
          <p:nvPr>
            <p:ph type="dt" sz="half" idx="10"/>
          </p:nvPr>
        </p:nvSpPr>
        <p:spPr/>
        <p:txBody>
          <a:bodyPr/>
          <a:lstStyle>
            <a:lvl1pPr>
              <a:defRPr/>
            </a:lvl1pPr>
          </a:lstStyle>
          <a:p>
            <a:pPr>
              <a:defRPr/>
            </a:pPr>
            <a:fld id="{819F2C7D-22FB-406F-8882-78D8903C38BD}" type="datetime1">
              <a:rPr lang="en-GB"/>
              <a:pPr>
                <a:defRPr/>
              </a:pPr>
              <a:t>11/07/2022</a:t>
            </a:fld>
            <a:endParaRPr lang="en-GB"/>
          </a:p>
        </p:txBody>
      </p:sp>
      <p:sp>
        <p:nvSpPr>
          <p:cNvPr id="5" name="Fußzeilenplatzhalter 4">
            <a:extLst>
              <a:ext uri="{FF2B5EF4-FFF2-40B4-BE49-F238E27FC236}">
                <a16:creationId xmlns:a16="http://schemas.microsoft.com/office/drawing/2014/main" id="{123368E3-0F82-4FE5-C595-F4BEC36F756E}"/>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BC3D11F5-2BF5-FB9A-6E90-75F7D951D1B6}"/>
              </a:ext>
            </a:extLst>
          </p:cNvPr>
          <p:cNvSpPr>
            <a:spLocks noGrp="1"/>
          </p:cNvSpPr>
          <p:nvPr>
            <p:ph type="sldNum" sz="quarter" idx="12"/>
          </p:nvPr>
        </p:nvSpPr>
        <p:spPr/>
        <p:txBody>
          <a:bodyPr/>
          <a:lstStyle>
            <a:lvl1pPr>
              <a:defRPr/>
            </a:lvl1pPr>
          </a:lstStyle>
          <a:p>
            <a:pPr>
              <a:defRPr/>
            </a:pPr>
            <a:fld id="{E9A8B571-7CA6-4BCA-86A9-7218FDEFDA8B}" type="slidenum">
              <a:rPr lang="en-GB"/>
              <a:pPr>
                <a:defRPr/>
              </a:pPr>
              <a:t>‹#›</a:t>
            </a:fld>
            <a:endParaRPr lang="en-GB"/>
          </a:p>
        </p:txBody>
      </p:sp>
    </p:spTree>
    <p:extLst>
      <p:ext uri="{BB962C8B-B14F-4D97-AF65-F5344CB8AC3E}">
        <p14:creationId xmlns:p14="http://schemas.microsoft.com/office/powerpoint/2010/main" val="1289157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endParaRPr lang="en-GB"/>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D66F1D75-D985-E17F-57CB-60ED9EB63F5E}"/>
              </a:ext>
            </a:extLst>
          </p:cNvPr>
          <p:cNvSpPr>
            <a:spLocks noGrp="1"/>
          </p:cNvSpPr>
          <p:nvPr>
            <p:ph type="dt" sz="half" idx="10"/>
          </p:nvPr>
        </p:nvSpPr>
        <p:spPr/>
        <p:txBody>
          <a:bodyPr/>
          <a:lstStyle>
            <a:lvl1pPr>
              <a:defRPr/>
            </a:lvl1pPr>
          </a:lstStyle>
          <a:p>
            <a:pPr>
              <a:defRPr/>
            </a:pPr>
            <a:fld id="{F61DC649-F050-4052-8F2B-CAE47B354ABA}" type="datetime1">
              <a:rPr lang="en-GB"/>
              <a:pPr>
                <a:defRPr/>
              </a:pPr>
              <a:t>11/07/2022</a:t>
            </a:fld>
            <a:endParaRPr lang="en-GB"/>
          </a:p>
        </p:txBody>
      </p:sp>
      <p:sp>
        <p:nvSpPr>
          <p:cNvPr id="5" name="Fußzeilenplatzhalter 4">
            <a:extLst>
              <a:ext uri="{FF2B5EF4-FFF2-40B4-BE49-F238E27FC236}">
                <a16:creationId xmlns:a16="http://schemas.microsoft.com/office/drawing/2014/main" id="{17E7E501-726A-069A-BD1C-898D2F9C7ECF}"/>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039DDBE3-923B-5926-7B38-4F756B07F540}"/>
              </a:ext>
            </a:extLst>
          </p:cNvPr>
          <p:cNvSpPr>
            <a:spLocks noGrp="1"/>
          </p:cNvSpPr>
          <p:nvPr>
            <p:ph type="sldNum" sz="quarter" idx="12"/>
          </p:nvPr>
        </p:nvSpPr>
        <p:spPr/>
        <p:txBody>
          <a:bodyPr/>
          <a:lstStyle>
            <a:lvl1pPr>
              <a:defRPr/>
            </a:lvl1pPr>
          </a:lstStyle>
          <a:p>
            <a:pPr>
              <a:defRPr/>
            </a:pPr>
            <a:fld id="{E02865DC-1828-46EC-9BF7-458491CFEAAA}" type="slidenum">
              <a:rPr lang="en-GB"/>
              <a:pPr>
                <a:defRPr/>
              </a:pPr>
              <a:t>‹#›</a:t>
            </a:fld>
            <a:endParaRPr lang="en-GB"/>
          </a:p>
        </p:txBody>
      </p:sp>
    </p:spTree>
    <p:extLst>
      <p:ext uri="{BB962C8B-B14F-4D97-AF65-F5344CB8AC3E}">
        <p14:creationId xmlns:p14="http://schemas.microsoft.com/office/powerpoint/2010/main" val="391128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3">
            <a:extLst>
              <a:ext uri="{FF2B5EF4-FFF2-40B4-BE49-F238E27FC236}">
                <a16:creationId xmlns:a16="http://schemas.microsoft.com/office/drawing/2014/main" id="{E636C62D-97D3-1603-F250-405223CC96AD}"/>
              </a:ext>
            </a:extLst>
          </p:cNvPr>
          <p:cNvSpPr>
            <a:spLocks noGrp="1"/>
          </p:cNvSpPr>
          <p:nvPr>
            <p:ph type="dt" sz="half" idx="10"/>
          </p:nvPr>
        </p:nvSpPr>
        <p:spPr/>
        <p:txBody>
          <a:bodyPr/>
          <a:lstStyle>
            <a:lvl1pPr>
              <a:defRPr/>
            </a:lvl1pPr>
          </a:lstStyle>
          <a:p>
            <a:pPr>
              <a:defRPr/>
            </a:pPr>
            <a:fld id="{72845566-B677-444F-A8C3-C7D5D1B1A467}" type="datetime1">
              <a:rPr lang="en-GB"/>
              <a:pPr>
                <a:defRPr/>
              </a:pPr>
              <a:t>11/07/2022</a:t>
            </a:fld>
            <a:endParaRPr lang="en-GB"/>
          </a:p>
        </p:txBody>
      </p:sp>
      <p:sp>
        <p:nvSpPr>
          <p:cNvPr id="6" name="Fußzeilenplatzhalter 4">
            <a:extLst>
              <a:ext uri="{FF2B5EF4-FFF2-40B4-BE49-F238E27FC236}">
                <a16:creationId xmlns:a16="http://schemas.microsoft.com/office/drawing/2014/main" id="{344F52C9-F5FC-39C7-3DA0-0B7872422A16}"/>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7" name="Foliennummernplatzhalter 5">
            <a:extLst>
              <a:ext uri="{FF2B5EF4-FFF2-40B4-BE49-F238E27FC236}">
                <a16:creationId xmlns:a16="http://schemas.microsoft.com/office/drawing/2014/main" id="{5A46ED4E-30C9-15FB-18F0-8A4F8478E643}"/>
              </a:ext>
            </a:extLst>
          </p:cNvPr>
          <p:cNvSpPr>
            <a:spLocks noGrp="1"/>
          </p:cNvSpPr>
          <p:nvPr>
            <p:ph type="sldNum" sz="quarter" idx="12"/>
          </p:nvPr>
        </p:nvSpPr>
        <p:spPr/>
        <p:txBody>
          <a:bodyPr/>
          <a:lstStyle>
            <a:lvl1pPr>
              <a:defRPr/>
            </a:lvl1pPr>
          </a:lstStyle>
          <a:p>
            <a:pPr>
              <a:defRPr/>
            </a:pPr>
            <a:fld id="{C98BB2D5-9E27-4C74-A966-FC8655A63860}" type="slidenum">
              <a:rPr lang="en-GB"/>
              <a:pPr>
                <a:defRPr/>
              </a:pPr>
              <a:t>‹#›</a:t>
            </a:fld>
            <a:endParaRPr lang="en-GB"/>
          </a:p>
        </p:txBody>
      </p:sp>
    </p:spTree>
    <p:extLst>
      <p:ext uri="{BB962C8B-B14F-4D97-AF65-F5344CB8AC3E}">
        <p14:creationId xmlns:p14="http://schemas.microsoft.com/office/powerpoint/2010/main" val="1443656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endParaRPr lang="en-GB"/>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3">
            <a:extLst>
              <a:ext uri="{FF2B5EF4-FFF2-40B4-BE49-F238E27FC236}">
                <a16:creationId xmlns:a16="http://schemas.microsoft.com/office/drawing/2014/main" id="{8FD4C571-A3B2-4889-8ECB-621D587B477B}"/>
              </a:ext>
            </a:extLst>
          </p:cNvPr>
          <p:cNvSpPr>
            <a:spLocks noGrp="1"/>
          </p:cNvSpPr>
          <p:nvPr>
            <p:ph type="dt" sz="half" idx="10"/>
          </p:nvPr>
        </p:nvSpPr>
        <p:spPr/>
        <p:txBody>
          <a:bodyPr/>
          <a:lstStyle>
            <a:lvl1pPr>
              <a:defRPr/>
            </a:lvl1pPr>
          </a:lstStyle>
          <a:p>
            <a:pPr>
              <a:defRPr/>
            </a:pPr>
            <a:fld id="{FB0B4EA1-171B-4443-BD6E-4F60D0263F5D}" type="datetime1">
              <a:rPr lang="en-GB"/>
              <a:pPr>
                <a:defRPr/>
              </a:pPr>
              <a:t>11/07/2022</a:t>
            </a:fld>
            <a:endParaRPr lang="en-GB"/>
          </a:p>
        </p:txBody>
      </p:sp>
      <p:sp>
        <p:nvSpPr>
          <p:cNvPr id="8" name="Fußzeilenplatzhalter 4">
            <a:extLst>
              <a:ext uri="{FF2B5EF4-FFF2-40B4-BE49-F238E27FC236}">
                <a16:creationId xmlns:a16="http://schemas.microsoft.com/office/drawing/2014/main" id="{27F09354-1BC8-4EC5-E6BE-1ACE2E990C7E}"/>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9" name="Foliennummernplatzhalter 5">
            <a:extLst>
              <a:ext uri="{FF2B5EF4-FFF2-40B4-BE49-F238E27FC236}">
                <a16:creationId xmlns:a16="http://schemas.microsoft.com/office/drawing/2014/main" id="{1A23AF11-409A-4430-801F-B1C4B2B5448A}"/>
              </a:ext>
            </a:extLst>
          </p:cNvPr>
          <p:cNvSpPr>
            <a:spLocks noGrp="1"/>
          </p:cNvSpPr>
          <p:nvPr>
            <p:ph type="sldNum" sz="quarter" idx="12"/>
          </p:nvPr>
        </p:nvSpPr>
        <p:spPr/>
        <p:txBody>
          <a:bodyPr/>
          <a:lstStyle>
            <a:lvl1pPr>
              <a:defRPr/>
            </a:lvl1pPr>
          </a:lstStyle>
          <a:p>
            <a:pPr>
              <a:defRPr/>
            </a:pPr>
            <a:fld id="{44E23551-9F17-46ED-A357-B4C60B60C1D8}" type="slidenum">
              <a:rPr lang="en-GB"/>
              <a:pPr>
                <a:defRPr/>
              </a:pPr>
              <a:t>‹#›</a:t>
            </a:fld>
            <a:endParaRPr lang="en-GB"/>
          </a:p>
        </p:txBody>
      </p:sp>
    </p:spTree>
    <p:extLst>
      <p:ext uri="{BB962C8B-B14F-4D97-AF65-F5344CB8AC3E}">
        <p14:creationId xmlns:p14="http://schemas.microsoft.com/office/powerpoint/2010/main" val="163055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3">
            <a:extLst>
              <a:ext uri="{FF2B5EF4-FFF2-40B4-BE49-F238E27FC236}">
                <a16:creationId xmlns:a16="http://schemas.microsoft.com/office/drawing/2014/main" id="{9AF3B300-91A1-9A58-31D7-F60E59F7D570}"/>
              </a:ext>
            </a:extLst>
          </p:cNvPr>
          <p:cNvSpPr>
            <a:spLocks noGrp="1"/>
          </p:cNvSpPr>
          <p:nvPr>
            <p:ph type="dt" sz="half" idx="10"/>
          </p:nvPr>
        </p:nvSpPr>
        <p:spPr/>
        <p:txBody>
          <a:bodyPr/>
          <a:lstStyle>
            <a:lvl1pPr>
              <a:defRPr/>
            </a:lvl1pPr>
          </a:lstStyle>
          <a:p>
            <a:pPr>
              <a:defRPr/>
            </a:pPr>
            <a:fld id="{96C245A0-5D56-4967-9841-DBDA36C7B273}" type="datetime1">
              <a:rPr lang="en-GB"/>
              <a:pPr>
                <a:defRPr/>
              </a:pPr>
              <a:t>11/07/2022</a:t>
            </a:fld>
            <a:endParaRPr lang="en-GB"/>
          </a:p>
        </p:txBody>
      </p:sp>
      <p:sp>
        <p:nvSpPr>
          <p:cNvPr id="4" name="Fußzeilenplatzhalter 4">
            <a:extLst>
              <a:ext uri="{FF2B5EF4-FFF2-40B4-BE49-F238E27FC236}">
                <a16:creationId xmlns:a16="http://schemas.microsoft.com/office/drawing/2014/main" id="{3E4EA731-BD82-7010-B7B0-1BDA2F04029D}"/>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5" name="Foliennummernplatzhalter 5">
            <a:extLst>
              <a:ext uri="{FF2B5EF4-FFF2-40B4-BE49-F238E27FC236}">
                <a16:creationId xmlns:a16="http://schemas.microsoft.com/office/drawing/2014/main" id="{240C7314-2A36-2DE5-14A8-06D6413A9375}"/>
              </a:ext>
            </a:extLst>
          </p:cNvPr>
          <p:cNvSpPr>
            <a:spLocks noGrp="1"/>
          </p:cNvSpPr>
          <p:nvPr>
            <p:ph type="sldNum" sz="quarter" idx="12"/>
          </p:nvPr>
        </p:nvSpPr>
        <p:spPr/>
        <p:txBody>
          <a:bodyPr/>
          <a:lstStyle>
            <a:lvl1pPr>
              <a:defRPr/>
            </a:lvl1pPr>
          </a:lstStyle>
          <a:p>
            <a:pPr>
              <a:defRPr/>
            </a:pPr>
            <a:fld id="{67DE134D-3CE3-44D0-88E5-DB8273C6363C}" type="slidenum">
              <a:rPr lang="en-GB"/>
              <a:pPr>
                <a:defRPr/>
              </a:pPr>
              <a:t>‹#›</a:t>
            </a:fld>
            <a:endParaRPr lang="en-GB"/>
          </a:p>
        </p:txBody>
      </p:sp>
    </p:spTree>
    <p:extLst>
      <p:ext uri="{BB962C8B-B14F-4D97-AF65-F5344CB8AC3E}">
        <p14:creationId xmlns:p14="http://schemas.microsoft.com/office/powerpoint/2010/main" val="2255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2C5A1CE-C1EE-4633-9026-B1165FFAD056}"/>
              </a:ext>
            </a:extLst>
          </p:cNvPr>
          <p:cNvSpPr>
            <a:spLocks noGrp="1"/>
          </p:cNvSpPr>
          <p:nvPr>
            <p:ph type="dt" sz="half" idx="10"/>
          </p:nvPr>
        </p:nvSpPr>
        <p:spPr/>
        <p:txBody>
          <a:bodyPr/>
          <a:lstStyle>
            <a:lvl1pPr>
              <a:defRPr/>
            </a:lvl1pPr>
          </a:lstStyle>
          <a:p>
            <a:pPr>
              <a:defRPr/>
            </a:pPr>
            <a:fld id="{94BB9F15-5953-4E27-BAF3-43AC8289834F}" type="datetime1">
              <a:rPr lang="en-GB"/>
              <a:pPr>
                <a:defRPr/>
              </a:pPr>
              <a:t>11/07/2022</a:t>
            </a:fld>
            <a:endParaRPr lang="en-GB"/>
          </a:p>
        </p:txBody>
      </p:sp>
      <p:sp>
        <p:nvSpPr>
          <p:cNvPr id="3" name="Fußzeilenplatzhalter 4">
            <a:extLst>
              <a:ext uri="{FF2B5EF4-FFF2-40B4-BE49-F238E27FC236}">
                <a16:creationId xmlns:a16="http://schemas.microsoft.com/office/drawing/2014/main" id="{EA7F0020-760A-BDA0-7975-8BE7F17EB9FF}"/>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4" name="Foliennummernplatzhalter 5">
            <a:extLst>
              <a:ext uri="{FF2B5EF4-FFF2-40B4-BE49-F238E27FC236}">
                <a16:creationId xmlns:a16="http://schemas.microsoft.com/office/drawing/2014/main" id="{7CF38711-F343-FE92-C6D6-1D0F928C20C2}"/>
              </a:ext>
            </a:extLst>
          </p:cNvPr>
          <p:cNvSpPr>
            <a:spLocks noGrp="1"/>
          </p:cNvSpPr>
          <p:nvPr>
            <p:ph type="sldNum" sz="quarter" idx="12"/>
          </p:nvPr>
        </p:nvSpPr>
        <p:spPr/>
        <p:txBody>
          <a:bodyPr/>
          <a:lstStyle>
            <a:lvl1pPr>
              <a:defRPr/>
            </a:lvl1pPr>
          </a:lstStyle>
          <a:p>
            <a:pPr>
              <a:defRPr/>
            </a:pPr>
            <a:fld id="{A8ADA1FD-4D25-4A61-8D45-B84DD2382598}" type="slidenum">
              <a:rPr lang="en-GB"/>
              <a:pPr>
                <a:defRPr/>
              </a:pPr>
              <a:t>‹#›</a:t>
            </a:fld>
            <a:endParaRPr lang="en-GB"/>
          </a:p>
        </p:txBody>
      </p:sp>
    </p:spTree>
    <p:extLst>
      <p:ext uri="{BB962C8B-B14F-4D97-AF65-F5344CB8AC3E}">
        <p14:creationId xmlns:p14="http://schemas.microsoft.com/office/powerpoint/2010/main" val="46962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8BBCA95-D252-9540-8956-131FDCFF7F7A}"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240664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endParaRPr lang="en-GB"/>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40EEE66E-8A25-64F2-862A-D948EB5BFD2E}"/>
              </a:ext>
            </a:extLst>
          </p:cNvPr>
          <p:cNvSpPr>
            <a:spLocks noGrp="1"/>
          </p:cNvSpPr>
          <p:nvPr>
            <p:ph type="dt" sz="half" idx="10"/>
          </p:nvPr>
        </p:nvSpPr>
        <p:spPr/>
        <p:txBody>
          <a:bodyPr/>
          <a:lstStyle>
            <a:lvl1pPr>
              <a:defRPr/>
            </a:lvl1pPr>
          </a:lstStyle>
          <a:p>
            <a:pPr>
              <a:defRPr/>
            </a:pPr>
            <a:fld id="{FCED057C-3B2A-4A02-A5E1-B67C7B4E1356}" type="datetime1">
              <a:rPr lang="en-GB"/>
              <a:pPr>
                <a:defRPr/>
              </a:pPr>
              <a:t>11/07/2022</a:t>
            </a:fld>
            <a:endParaRPr lang="en-GB"/>
          </a:p>
        </p:txBody>
      </p:sp>
      <p:sp>
        <p:nvSpPr>
          <p:cNvPr id="6" name="Fußzeilenplatzhalter 4">
            <a:extLst>
              <a:ext uri="{FF2B5EF4-FFF2-40B4-BE49-F238E27FC236}">
                <a16:creationId xmlns:a16="http://schemas.microsoft.com/office/drawing/2014/main" id="{AC9BEB9D-1BE5-3504-A7BD-451D18C60D6F}"/>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7" name="Foliennummernplatzhalter 5">
            <a:extLst>
              <a:ext uri="{FF2B5EF4-FFF2-40B4-BE49-F238E27FC236}">
                <a16:creationId xmlns:a16="http://schemas.microsoft.com/office/drawing/2014/main" id="{A96FFC9B-7D71-42D0-BAA2-AC7144A725AD}"/>
              </a:ext>
            </a:extLst>
          </p:cNvPr>
          <p:cNvSpPr>
            <a:spLocks noGrp="1"/>
          </p:cNvSpPr>
          <p:nvPr>
            <p:ph type="sldNum" sz="quarter" idx="12"/>
          </p:nvPr>
        </p:nvSpPr>
        <p:spPr/>
        <p:txBody>
          <a:bodyPr/>
          <a:lstStyle>
            <a:lvl1pPr>
              <a:defRPr/>
            </a:lvl1pPr>
          </a:lstStyle>
          <a:p>
            <a:pPr>
              <a:defRPr/>
            </a:pPr>
            <a:fld id="{5AC4D60F-EEB7-4A14-A584-3A74654DE534}" type="slidenum">
              <a:rPr lang="en-GB"/>
              <a:pPr>
                <a:defRPr/>
              </a:pPr>
              <a:t>‹#›</a:t>
            </a:fld>
            <a:endParaRPr lang="en-GB"/>
          </a:p>
        </p:txBody>
      </p:sp>
    </p:spTree>
    <p:extLst>
      <p:ext uri="{BB962C8B-B14F-4D97-AF65-F5344CB8AC3E}">
        <p14:creationId xmlns:p14="http://schemas.microsoft.com/office/powerpoint/2010/main" val="2203551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endParaRPr lang="en-GB"/>
          </a:p>
        </p:txBody>
      </p:sp>
      <p:sp>
        <p:nvSpPr>
          <p:cNvPr id="3" name="Bildplatzhalt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638937B0-B614-0DDD-21AF-704DC873071C}"/>
              </a:ext>
            </a:extLst>
          </p:cNvPr>
          <p:cNvSpPr>
            <a:spLocks noGrp="1"/>
          </p:cNvSpPr>
          <p:nvPr>
            <p:ph type="dt" sz="half" idx="10"/>
          </p:nvPr>
        </p:nvSpPr>
        <p:spPr/>
        <p:txBody>
          <a:bodyPr/>
          <a:lstStyle>
            <a:lvl1pPr>
              <a:defRPr/>
            </a:lvl1pPr>
          </a:lstStyle>
          <a:p>
            <a:pPr>
              <a:defRPr/>
            </a:pPr>
            <a:fld id="{B11644FF-C840-499A-98B4-A1AD95E9D90D}" type="datetime1">
              <a:rPr lang="en-GB"/>
              <a:pPr>
                <a:defRPr/>
              </a:pPr>
              <a:t>11/07/2022</a:t>
            </a:fld>
            <a:endParaRPr lang="en-GB"/>
          </a:p>
        </p:txBody>
      </p:sp>
      <p:sp>
        <p:nvSpPr>
          <p:cNvPr id="6" name="Fußzeilenplatzhalter 4">
            <a:extLst>
              <a:ext uri="{FF2B5EF4-FFF2-40B4-BE49-F238E27FC236}">
                <a16:creationId xmlns:a16="http://schemas.microsoft.com/office/drawing/2014/main" id="{4A7AAD9A-5EBA-057F-E399-EC1D51FC098F}"/>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7" name="Foliennummernplatzhalter 5">
            <a:extLst>
              <a:ext uri="{FF2B5EF4-FFF2-40B4-BE49-F238E27FC236}">
                <a16:creationId xmlns:a16="http://schemas.microsoft.com/office/drawing/2014/main" id="{CA108BCD-2178-E25F-25B7-EC8C927857F1}"/>
              </a:ext>
            </a:extLst>
          </p:cNvPr>
          <p:cNvSpPr>
            <a:spLocks noGrp="1"/>
          </p:cNvSpPr>
          <p:nvPr>
            <p:ph type="sldNum" sz="quarter" idx="12"/>
          </p:nvPr>
        </p:nvSpPr>
        <p:spPr/>
        <p:txBody>
          <a:bodyPr/>
          <a:lstStyle>
            <a:lvl1pPr>
              <a:defRPr/>
            </a:lvl1pPr>
          </a:lstStyle>
          <a:p>
            <a:pPr>
              <a:defRPr/>
            </a:pPr>
            <a:fld id="{B16499FA-3777-4A32-8EF1-9F0430D2B9C1}" type="slidenum">
              <a:rPr lang="en-GB"/>
              <a:pPr>
                <a:defRPr/>
              </a:pPr>
              <a:t>‹#›</a:t>
            </a:fld>
            <a:endParaRPr lang="en-GB"/>
          </a:p>
        </p:txBody>
      </p:sp>
    </p:spTree>
    <p:extLst>
      <p:ext uri="{BB962C8B-B14F-4D97-AF65-F5344CB8AC3E}">
        <p14:creationId xmlns:p14="http://schemas.microsoft.com/office/powerpoint/2010/main" val="145261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27E2AB3E-8220-B456-4118-8EBDF5470331}"/>
              </a:ext>
            </a:extLst>
          </p:cNvPr>
          <p:cNvSpPr>
            <a:spLocks noGrp="1"/>
          </p:cNvSpPr>
          <p:nvPr>
            <p:ph type="dt" sz="half" idx="10"/>
          </p:nvPr>
        </p:nvSpPr>
        <p:spPr/>
        <p:txBody>
          <a:bodyPr/>
          <a:lstStyle>
            <a:lvl1pPr>
              <a:defRPr/>
            </a:lvl1pPr>
          </a:lstStyle>
          <a:p>
            <a:pPr>
              <a:defRPr/>
            </a:pPr>
            <a:fld id="{02AAED18-C6D6-46C5-B4FC-9A2E86E31AC4}" type="datetime1">
              <a:rPr lang="en-GB"/>
              <a:pPr>
                <a:defRPr/>
              </a:pPr>
              <a:t>11/07/2022</a:t>
            </a:fld>
            <a:endParaRPr lang="en-GB"/>
          </a:p>
        </p:txBody>
      </p:sp>
      <p:sp>
        <p:nvSpPr>
          <p:cNvPr id="5" name="Fußzeilenplatzhalter 4">
            <a:extLst>
              <a:ext uri="{FF2B5EF4-FFF2-40B4-BE49-F238E27FC236}">
                <a16:creationId xmlns:a16="http://schemas.microsoft.com/office/drawing/2014/main" id="{6798260D-370E-2C8A-D8D2-D2DDAACAE7B8}"/>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A994EE49-6130-141B-231B-C649561B5BE8}"/>
              </a:ext>
            </a:extLst>
          </p:cNvPr>
          <p:cNvSpPr>
            <a:spLocks noGrp="1"/>
          </p:cNvSpPr>
          <p:nvPr>
            <p:ph type="sldNum" sz="quarter" idx="12"/>
          </p:nvPr>
        </p:nvSpPr>
        <p:spPr/>
        <p:txBody>
          <a:bodyPr/>
          <a:lstStyle>
            <a:lvl1pPr>
              <a:defRPr/>
            </a:lvl1pPr>
          </a:lstStyle>
          <a:p>
            <a:pPr>
              <a:defRPr/>
            </a:pPr>
            <a:fld id="{0A1C0354-5158-4EB0-917D-0015F8336C70}" type="slidenum">
              <a:rPr lang="en-GB"/>
              <a:pPr>
                <a:defRPr/>
              </a:pPr>
              <a:t>‹#›</a:t>
            </a:fld>
            <a:endParaRPr lang="en-GB"/>
          </a:p>
        </p:txBody>
      </p:sp>
    </p:spTree>
    <p:extLst>
      <p:ext uri="{BB962C8B-B14F-4D97-AF65-F5344CB8AC3E}">
        <p14:creationId xmlns:p14="http://schemas.microsoft.com/office/powerpoint/2010/main" val="3139598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A3D7FBA4-EDD7-9B52-E21D-7DEA8A9CA847}"/>
              </a:ext>
            </a:extLst>
          </p:cNvPr>
          <p:cNvSpPr>
            <a:spLocks noGrp="1"/>
          </p:cNvSpPr>
          <p:nvPr>
            <p:ph type="dt" sz="half" idx="10"/>
          </p:nvPr>
        </p:nvSpPr>
        <p:spPr/>
        <p:txBody>
          <a:bodyPr/>
          <a:lstStyle>
            <a:lvl1pPr>
              <a:defRPr/>
            </a:lvl1pPr>
          </a:lstStyle>
          <a:p>
            <a:pPr>
              <a:defRPr/>
            </a:pPr>
            <a:fld id="{8C4B3617-806C-4A95-8060-5C71DEB8E266}" type="datetime1">
              <a:rPr lang="en-GB"/>
              <a:pPr>
                <a:defRPr/>
              </a:pPr>
              <a:t>11/07/2022</a:t>
            </a:fld>
            <a:endParaRPr lang="en-GB"/>
          </a:p>
        </p:txBody>
      </p:sp>
      <p:sp>
        <p:nvSpPr>
          <p:cNvPr id="5" name="Fußzeilenplatzhalter 4">
            <a:extLst>
              <a:ext uri="{FF2B5EF4-FFF2-40B4-BE49-F238E27FC236}">
                <a16:creationId xmlns:a16="http://schemas.microsoft.com/office/drawing/2014/main" id="{98EE214F-C4EE-05BF-8A44-9B0A2CE07286}"/>
              </a:ext>
            </a:extLst>
          </p:cNvPr>
          <p:cNvSpPr>
            <a:spLocks noGrp="1"/>
          </p:cNvSpPr>
          <p:nvPr>
            <p:ph type="ftr" sz="quarter" idx="11"/>
          </p:nvPr>
        </p:nvSpPr>
        <p:spPr/>
        <p:txBody>
          <a:bodyPr/>
          <a:lstStyle>
            <a:lvl1pPr>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92C1461D-1ED4-C5F8-91BB-06C956586EE6}"/>
              </a:ext>
            </a:extLst>
          </p:cNvPr>
          <p:cNvSpPr>
            <a:spLocks noGrp="1"/>
          </p:cNvSpPr>
          <p:nvPr>
            <p:ph type="sldNum" sz="quarter" idx="12"/>
          </p:nvPr>
        </p:nvSpPr>
        <p:spPr/>
        <p:txBody>
          <a:bodyPr/>
          <a:lstStyle>
            <a:lvl1pPr>
              <a:defRPr/>
            </a:lvl1pPr>
          </a:lstStyle>
          <a:p>
            <a:pPr>
              <a:defRPr/>
            </a:pPr>
            <a:fld id="{FD098A41-E8EA-47A5-9159-D8A9D8EC0DEB}" type="slidenum">
              <a:rPr lang="en-GB"/>
              <a:pPr>
                <a:defRPr/>
              </a:pPr>
              <a:t>‹#›</a:t>
            </a:fld>
            <a:endParaRPr lang="en-GB"/>
          </a:p>
        </p:txBody>
      </p:sp>
    </p:spTree>
    <p:extLst>
      <p:ext uri="{BB962C8B-B14F-4D97-AF65-F5344CB8AC3E}">
        <p14:creationId xmlns:p14="http://schemas.microsoft.com/office/powerpoint/2010/main" val="3358576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4E8BFBF-C941-673C-57E1-772C2E37DBA0}"/>
              </a:ext>
            </a:extLst>
          </p:cNvPr>
          <p:cNvSpPr>
            <a:spLocks noGrp="1" noChangeArrowheads="1"/>
          </p:cNvSpPr>
          <p:nvPr>
            <p:ph type="sldNum" sz="quarter" idx="10"/>
          </p:nvPr>
        </p:nvSpPr>
        <p:spPr/>
        <p:txBody>
          <a:bodyPr/>
          <a:lstStyle>
            <a:lvl1pPr>
              <a:defRPr/>
            </a:lvl1pPr>
          </a:lstStyle>
          <a:p>
            <a:pPr>
              <a:defRPr/>
            </a:pPr>
            <a:fld id="{82F53525-EB64-4B57-BD8D-0A7714642EBB}" type="slidenum">
              <a:rPr lang="de-DE"/>
              <a:pPr>
                <a:defRPr/>
              </a:pPr>
              <a:t>‹#›</a:t>
            </a:fld>
            <a:r>
              <a:rPr lang="de-DE"/>
              <a:t>   </a:t>
            </a:r>
          </a:p>
        </p:txBody>
      </p:sp>
    </p:spTree>
    <p:extLst>
      <p:ext uri="{BB962C8B-B14F-4D97-AF65-F5344CB8AC3E}">
        <p14:creationId xmlns:p14="http://schemas.microsoft.com/office/powerpoint/2010/main" val="1238957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249879-A757-0386-FAD3-195BFB30CCC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F9C9F03-A02F-3F66-F038-D36FA7E920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522D5A5-DA02-4B08-3630-499562224B80}"/>
              </a:ext>
            </a:extLst>
          </p:cNvPr>
          <p:cNvSpPr>
            <a:spLocks noGrp="1" noChangeArrowheads="1"/>
          </p:cNvSpPr>
          <p:nvPr>
            <p:ph type="sldNum" sz="quarter" idx="12"/>
          </p:nvPr>
        </p:nvSpPr>
        <p:spPr>
          <a:ln/>
        </p:spPr>
        <p:txBody>
          <a:bodyPr/>
          <a:lstStyle>
            <a:lvl1pPr>
              <a:defRPr/>
            </a:lvl1pPr>
          </a:lstStyle>
          <a:p>
            <a:pPr>
              <a:defRPr/>
            </a:pPr>
            <a:fld id="{6CFCD9CC-CB9F-4578-BB6B-522D183D5E7D}" type="slidenum">
              <a:rPr lang="it-IT" altLang="en-US"/>
              <a:pPr>
                <a:defRPr/>
              </a:pPr>
              <a:t>‹#›</a:t>
            </a:fld>
            <a:endParaRPr lang="it-IT" altLang="en-US"/>
          </a:p>
        </p:txBody>
      </p:sp>
    </p:spTree>
    <p:extLst>
      <p:ext uri="{BB962C8B-B14F-4D97-AF65-F5344CB8AC3E}">
        <p14:creationId xmlns:p14="http://schemas.microsoft.com/office/powerpoint/2010/main" val="1174993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34D3A8-89B3-8380-AC51-79FDB97519C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884881-F946-EDD7-7560-F9C80BDD625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0A42E65-DAF8-244F-D5F9-851FA8272E54}"/>
              </a:ext>
            </a:extLst>
          </p:cNvPr>
          <p:cNvSpPr>
            <a:spLocks noGrp="1" noChangeArrowheads="1"/>
          </p:cNvSpPr>
          <p:nvPr>
            <p:ph type="sldNum" sz="quarter" idx="12"/>
          </p:nvPr>
        </p:nvSpPr>
        <p:spPr>
          <a:ln/>
        </p:spPr>
        <p:txBody>
          <a:bodyPr/>
          <a:lstStyle>
            <a:lvl1pPr>
              <a:defRPr/>
            </a:lvl1pPr>
          </a:lstStyle>
          <a:p>
            <a:pPr>
              <a:defRPr/>
            </a:pPr>
            <a:fld id="{B2935282-CA1E-4B69-955C-B0ADB2EAAF82}" type="slidenum">
              <a:rPr lang="it-IT" altLang="en-US"/>
              <a:pPr>
                <a:defRPr/>
              </a:pPr>
              <a:t>‹#›</a:t>
            </a:fld>
            <a:endParaRPr lang="it-IT" altLang="en-US"/>
          </a:p>
        </p:txBody>
      </p:sp>
    </p:spTree>
    <p:extLst>
      <p:ext uri="{BB962C8B-B14F-4D97-AF65-F5344CB8AC3E}">
        <p14:creationId xmlns:p14="http://schemas.microsoft.com/office/powerpoint/2010/main" val="2498104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852625-C3DF-24D4-9D84-EC4440C52F7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C855CF7-007D-9D61-8970-5E6565F900A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C906B58-FE9A-C647-7D92-E0C34AC96DF9}"/>
              </a:ext>
            </a:extLst>
          </p:cNvPr>
          <p:cNvSpPr>
            <a:spLocks noGrp="1" noChangeArrowheads="1"/>
          </p:cNvSpPr>
          <p:nvPr>
            <p:ph type="sldNum" sz="quarter" idx="12"/>
          </p:nvPr>
        </p:nvSpPr>
        <p:spPr>
          <a:ln/>
        </p:spPr>
        <p:txBody>
          <a:bodyPr/>
          <a:lstStyle>
            <a:lvl1pPr>
              <a:defRPr/>
            </a:lvl1pPr>
          </a:lstStyle>
          <a:p>
            <a:pPr>
              <a:defRPr/>
            </a:pPr>
            <a:fld id="{D89FC61C-A960-4FBA-A79A-134CD2EC41B3}" type="slidenum">
              <a:rPr lang="it-IT" altLang="en-US"/>
              <a:pPr>
                <a:defRPr/>
              </a:pPr>
              <a:t>‹#›</a:t>
            </a:fld>
            <a:endParaRPr lang="it-IT" altLang="en-US"/>
          </a:p>
        </p:txBody>
      </p:sp>
    </p:spTree>
    <p:extLst>
      <p:ext uri="{BB962C8B-B14F-4D97-AF65-F5344CB8AC3E}">
        <p14:creationId xmlns:p14="http://schemas.microsoft.com/office/powerpoint/2010/main" val="361193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01D91-66E3-BCFD-000C-1D6F6A1FA25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F849A75-7A19-EBAB-AFF6-CD9F8487A9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598CB81-4588-EC45-DFFB-8152FA439826}"/>
              </a:ext>
            </a:extLst>
          </p:cNvPr>
          <p:cNvSpPr>
            <a:spLocks noGrp="1" noChangeArrowheads="1"/>
          </p:cNvSpPr>
          <p:nvPr>
            <p:ph type="sldNum" sz="quarter" idx="12"/>
          </p:nvPr>
        </p:nvSpPr>
        <p:spPr>
          <a:ln/>
        </p:spPr>
        <p:txBody>
          <a:bodyPr/>
          <a:lstStyle>
            <a:lvl1pPr>
              <a:defRPr/>
            </a:lvl1pPr>
          </a:lstStyle>
          <a:p>
            <a:pPr>
              <a:defRPr/>
            </a:pPr>
            <a:fld id="{D6FC7600-AA73-4DC4-B647-8984C202953C}" type="slidenum">
              <a:rPr lang="it-IT" altLang="en-US"/>
              <a:pPr>
                <a:defRPr/>
              </a:pPr>
              <a:t>‹#›</a:t>
            </a:fld>
            <a:endParaRPr lang="it-IT" altLang="en-US"/>
          </a:p>
        </p:txBody>
      </p:sp>
    </p:spTree>
    <p:extLst>
      <p:ext uri="{BB962C8B-B14F-4D97-AF65-F5344CB8AC3E}">
        <p14:creationId xmlns:p14="http://schemas.microsoft.com/office/powerpoint/2010/main" val="2969943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626F52-77FE-6C9C-BB64-D0C30F11A2AB}"/>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0F695F24-C078-92CC-88C0-2C016F5EE4E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4F9A149-EB8F-F20D-ECC7-73BC2BB74A1E}"/>
              </a:ext>
            </a:extLst>
          </p:cNvPr>
          <p:cNvSpPr>
            <a:spLocks noGrp="1" noChangeArrowheads="1"/>
          </p:cNvSpPr>
          <p:nvPr>
            <p:ph type="sldNum" sz="quarter" idx="12"/>
          </p:nvPr>
        </p:nvSpPr>
        <p:spPr>
          <a:ln/>
        </p:spPr>
        <p:txBody>
          <a:bodyPr/>
          <a:lstStyle>
            <a:lvl1pPr>
              <a:defRPr/>
            </a:lvl1pPr>
          </a:lstStyle>
          <a:p>
            <a:pPr>
              <a:defRPr/>
            </a:pPr>
            <a:fld id="{5CD9B549-15BA-4447-AF12-854A5687B9AC}" type="slidenum">
              <a:rPr lang="it-IT" altLang="en-US"/>
              <a:pPr>
                <a:defRPr/>
              </a:pPr>
              <a:t>‹#›</a:t>
            </a:fld>
            <a:endParaRPr lang="it-IT" altLang="en-US"/>
          </a:p>
        </p:txBody>
      </p:sp>
    </p:spTree>
    <p:extLst>
      <p:ext uri="{BB962C8B-B14F-4D97-AF65-F5344CB8AC3E}">
        <p14:creationId xmlns:p14="http://schemas.microsoft.com/office/powerpoint/2010/main" val="412809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8BBCA95-D252-9540-8956-131FDCFF7F7A}"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1288521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9674EF-B963-610A-4558-D37B57B3897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87753267-7C0C-2A38-B1AB-58D911B3205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DD4E589-E3BF-F60C-4278-53F3C32A2F00}"/>
              </a:ext>
            </a:extLst>
          </p:cNvPr>
          <p:cNvSpPr>
            <a:spLocks noGrp="1" noChangeArrowheads="1"/>
          </p:cNvSpPr>
          <p:nvPr>
            <p:ph type="sldNum" sz="quarter" idx="12"/>
          </p:nvPr>
        </p:nvSpPr>
        <p:spPr>
          <a:ln/>
        </p:spPr>
        <p:txBody>
          <a:bodyPr/>
          <a:lstStyle>
            <a:lvl1pPr>
              <a:defRPr/>
            </a:lvl1pPr>
          </a:lstStyle>
          <a:p>
            <a:pPr>
              <a:defRPr/>
            </a:pPr>
            <a:fld id="{F4132D62-C52C-4401-952D-C5B32499AFF8}" type="slidenum">
              <a:rPr lang="it-IT" altLang="en-US"/>
              <a:pPr>
                <a:defRPr/>
              </a:pPr>
              <a:t>‹#›</a:t>
            </a:fld>
            <a:endParaRPr lang="it-IT" altLang="en-US"/>
          </a:p>
        </p:txBody>
      </p:sp>
    </p:spTree>
    <p:extLst>
      <p:ext uri="{BB962C8B-B14F-4D97-AF65-F5344CB8AC3E}">
        <p14:creationId xmlns:p14="http://schemas.microsoft.com/office/powerpoint/2010/main" val="3966603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3877B1-7FAB-C135-63B5-0E899D952EA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AFAAF8A7-0E94-5697-9F92-EB5505A6AD2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A06E27D-444C-1AA0-19BA-9902FADF8284}"/>
              </a:ext>
            </a:extLst>
          </p:cNvPr>
          <p:cNvSpPr>
            <a:spLocks noGrp="1" noChangeArrowheads="1"/>
          </p:cNvSpPr>
          <p:nvPr>
            <p:ph type="sldNum" sz="quarter" idx="12"/>
          </p:nvPr>
        </p:nvSpPr>
        <p:spPr>
          <a:ln/>
        </p:spPr>
        <p:txBody>
          <a:bodyPr/>
          <a:lstStyle>
            <a:lvl1pPr>
              <a:defRPr/>
            </a:lvl1pPr>
          </a:lstStyle>
          <a:p>
            <a:pPr>
              <a:defRPr/>
            </a:pPr>
            <a:fld id="{D5AEEAC1-7C92-4523-BC2D-4BDFF3383E98}" type="slidenum">
              <a:rPr lang="it-IT" altLang="en-US"/>
              <a:pPr>
                <a:defRPr/>
              </a:pPr>
              <a:t>‹#›</a:t>
            </a:fld>
            <a:endParaRPr lang="it-IT" altLang="en-US"/>
          </a:p>
        </p:txBody>
      </p:sp>
    </p:spTree>
    <p:extLst>
      <p:ext uri="{BB962C8B-B14F-4D97-AF65-F5344CB8AC3E}">
        <p14:creationId xmlns:p14="http://schemas.microsoft.com/office/powerpoint/2010/main" val="3507878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355C8D-4131-02A8-0B27-38954F23E3C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CB33000-EEE1-F0C1-508E-C848FF5EBD2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E00B436-8C70-8DC5-3B87-0AF4C0A7A1A4}"/>
              </a:ext>
            </a:extLst>
          </p:cNvPr>
          <p:cNvSpPr>
            <a:spLocks noGrp="1" noChangeArrowheads="1"/>
          </p:cNvSpPr>
          <p:nvPr>
            <p:ph type="sldNum" sz="quarter" idx="12"/>
          </p:nvPr>
        </p:nvSpPr>
        <p:spPr>
          <a:ln/>
        </p:spPr>
        <p:txBody>
          <a:bodyPr/>
          <a:lstStyle>
            <a:lvl1pPr>
              <a:defRPr/>
            </a:lvl1pPr>
          </a:lstStyle>
          <a:p>
            <a:pPr>
              <a:defRPr/>
            </a:pPr>
            <a:fld id="{7A546A56-6248-4E49-AD1E-DFFDCA9A1F52}" type="slidenum">
              <a:rPr lang="it-IT" altLang="en-US"/>
              <a:pPr>
                <a:defRPr/>
              </a:pPr>
              <a:t>‹#›</a:t>
            </a:fld>
            <a:endParaRPr lang="it-IT" altLang="en-US"/>
          </a:p>
        </p:txBody>
      </p:sp>
    </p:spTree>
    <p:extLst>
      <p:ext uri="{BB962C8B-B14F-4D97-AF65-F5344CB8AC3E}">
        <p14:creationId xmlns:p14="http://schemas.microsoft.com/office/powerpoint/2010/main" val="868539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6D461F-1E12-EDA9-0CDD-AB07B506735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C5D0276-5F83-6C01-C4C0-6170F16F923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0489CB3-8629-97AD-3AF3-74B4E5125749}"/>
              </a:ext>
            </a:extLst>
          </p:cNvPr>
          <p:cNvSpPr>
            <a:spLocks noGrp="1" noChangeArrowheads="1"/>
          </p:cNvSpPr>
          <p:nvPr>
            <p:ph type="sldNum" sz="quarter" idx="12"/>
          </p:nvPr>
        </p:nvSpPr>
        <p:spPr>
          <a:ln/>
        </p:spPr>
        <p:txBody>
          <a:bodyPr/>
          <a:lstStyle>
            <a:lvl1pPr>
              <a:defRPr/>
            </a:lvl1pPr>
          </a:lstStyle>
          <a:p>
            <a:pPr>
              <a:defRPr/>
            </a:pPr>
            <a:fld id="{A8F47AE3-A56B-46FD-9245-2B130898E44B}" type="slidenum">
              <a:rPr lang="it-IT" altLang="en-US"/>
              <a:pPr>
                <a:defRPr/>
              </a:pPr>
              <a:t>‹#›</a:t>
            </a:fld>
            <a:endParaRPr lang="it-IT" altLang="en-US"/>
          </a:p>
        </p:txBody>
      </p:sp>
    </p:spTree>
    <p:extLst>
      <p:ext uri="{BB962C8B-B14F-4D97-AF65-F5344CB8AC3E}">
        <p14:creationId xmlns:p14="http://schemas.microsoft.com/office/powerpoint/2010/main" val="732864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328ECD-B2A8-F34D-B25B-345F8DDABC2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9272092-C40A-7C84-FC6D-3ED9085899F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CB164BE-FC31-B314-0319-A41163389B77}"/>
              </a:ext>
            </a:extLst>
          </p:cNvPr>
          <p:cNvSpPr>
            <a:spLocks noGrp="1" noChangeArrowheads="1"/>
          </p:cNvSpPr>
          <p:nvPr>
            <p:ph type="sldNum" sz="quarter" idx="12"/>
          </p:nvPr>
        </p:nvSpPr>
        <p:spPr>
          <a:ln/>
        </p:spPr>
        <p:txBody>
          <a:bodyPr/>
          <a:lstStyle>
            <a:lvl1pPr>
              <a:defRPr/>
            </a:lvl1pPr>
          </a:lstStyle>
          <a:p>
            <a:pPr>
              <a:defRPr/>
            </a:pPr>
            <a:fld id="{DCC3F590-6809-4B99-8889-5F3B8CBD0843}" type="slidenum">
              <a:rPr lang="it-IT" altLang="en-US"/>
              <a:pPr>
                <a:defRPr/>
              </a:pPr>
              <a:t>‹#›</a:t>
            </a:fld>
            <a:endParaRPr lang="it-IT" altLang="en-US"/>
          </a:p>
        </p:txBody>
      </p:sp>
    </p:spTree>
    <p:extLst>
      <p:ext uri="{BB962C8B-B14F-4D97-AF65-F5344CB8AC3E}">
        <p14:creationId xmlns:p14="http://schemas.microsoft.com/office/powerpoint/2010/main" val="552857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16160D-C27E-58F2-6096-B5F13C19654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72A8AA2-0E4C-3B7D-0151-82920E2B8A7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A7DBC6C-F73D-4BB9-E395-35B2ED69B905}"/>
              </a:ext>
            </a:extLst>
          </p:cNvPr>
          <p:cNvSpPr>
            <a:spLocks noGrp="1" noChangeArrowheads="1"/>
          </p:cNvSpPr>
          <p:nvPr>
            <p:ph type="sldNum" sz="quarter" idx="12"/>
          </p:nvPr>
        </p:nvSpPr>
        <p:spPr>
          <a:ln/>
        </p:spPr>
        <p:txBody>
          <a:bodyPr/>
          <a:lstStyle>
            <a:lvl1pPr>
              <a:defRPr/>
            </a:lvl1pPr>
          </a:lstStyle>
          <a:p>
            <a:pPr>
              <a:defRPr/>
            </a:pPr>
            <a:fld id="{B5630107-A165-413A-B8CF-FC30FFD835FB}" type="slidenum">
              <a:rPr lang="it-IT" altLang="en-US"/>
              <a:pPr>
                <a:defRPr/>
              </a:pPr>
              <a:t>‹#›</a:t>
            </a:fld>
            <a:endParaRPr lang="it-IT" altLang="en-US"/>
          </a:p>
        </p:txBody>
      </p:sp>
    </p:spTree>
    <p:extLst>
      <p:ext uri="{BB962C8B-B14F-4D97-AF65-F5344CB8AC3E}">
        <p14:creationId xmlns:p14="http://schemas.microsoft.com/office/powerpoint/2010/main" val="3391603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2FB770A-563C-9AF6-27BD-D233DE0EBBE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3FA675CE-EBDA-7F6C-CE0E-19CAD810767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B15A7DB-81D1-708B-1B83-E0A38DF56A04}"/>
              </a:ext>
            </a:extLst>
          </p:cNvPr>
          <p:cNvSpPr>
            <a:spLocks noGrp="1" noChangeArrowheads="1"/>
          </p:cNvSpPr>
          <p:nvPr>
            <p:ph type="sldNum" sz="quarter" idx="12"/>
          </p:nvPr>
        </p:nvSpPr>
        <p:spPr>
          <a:ln/>
        </p:spPr>
        <p:txBody>
          <a:bodyPr/>
          <a:lstStyle>
            <a:lvl1pPr>
              <a:defRPr/>
            </a:lvl1pPr>
          </a:lstStyle>
          <a:p>
            <a:pPr>
              <a:defRPr/>
            </a:pPr>
            <a:fld id="{9E0AFFFB-F6EA-473C-A3B3-302661BCCABD}" type="slidenum">
              <a:rPr lang="it-IT" altLang="en-US"/>
              <a:pPr>
                <a:defRPr/>
              </a:pPr>
              <a:t>‹#›</a:t>
            </a:fld>
            <a:endParaRPr lang="it-IT" altLang="en-US"/>
          </a:p>
        </p:txBody>
      </p:sp>
    </p:spTree>
    <p:extLst>
      <p:ext uri="{BB962C8B-B14F-4D97-AF65-F5344CB8AC3E}">
        <p14:creationId xmlns:p14="http://schemas.microsoft.com/office/powerpoint/2010/main" val="1389151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48D1B22-82C9-C9BB-6D00-49678A32E96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9657C7A-B13C-0568-1E3C-48ED40EE8D3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1F2498A-3EEB-93A5-F093-E70DC1D34D6D}"/>
              </a:ext>
            </a:extLst>
          </p:cNvPr>
          <p:cNvSpPr>
            <a:spLocks noGrp="1" noChangeArrowheads="1"/>
          </p:cNvSpPr>
          <p:nvPr>
            <p:ph type="sldNum" sz="quarter" idx="12"/>
          </p:nvPr>
        </p:nvSpPr>
        <p:spPr>
          <a:ln/>
        </p:spPr>
        <p:txBody>
          <a:bodyPr/>
          <a:lstStyle>
            <a:lvl1pPr>
              <a:defRPr/>
            </a:lvl1pPr>
          </a:lstStyle>
          <a:p>
            <a:pPr>
              <a:defRPr/>
            </a:pPr>
            <a:fld id="{A5B9BCF2-63B4-4183-BDD9-C5BFF88C3D08}" type="slidenum">
              <a:rPr lang="it-IT" altLang="en-US"/>
              <a:pPr>
                <a:defRPr/>
              </a:pPr>
              <a:t>‹#›</a:t>
            </a:fld>
            <a:endParaRPr lang="it-IT" altLang="en-US"/>
          </a:p>
        </p:txBody>
      </p:sp>
    </p:spTree>
    <p:extLst>
      <p:ext uri="{BB962C8B-B14F-4D97-AF65-F5344CB8AC3E}">
        <p14:creationId xmlns:p14="http://schemas.microsoft.com/office/powerpoint/2010/main" val="1952563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61CE177-8B8D-47A3-D2B7-7F7B6FD6A19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A7EE368-81EA-F83E-DD5B-7B7C9050CA1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107E93E-912E-9431-94FD-EF775F20D4B4}"/>
              </a:ext>
            </a:extLst>
          </p:cNvPr>
          <p:cNvSpPr>
            <a:spLocks noGrp="1" noChangeArrowheads="1"/>
          </p:cNvSpPr>
          <p:nvPr>
            <p:ph type="sldNum" sz="quarter" idx="12"/>
          </p:nvPr>
        </p:nvSpPr>
        <p:spPr>
          <a:ln/>
        </p:spPr>
        <p:txBody>
          <a:bodyPr/>
          <a:lstStyle>
            <a:lvl1pPr>
              <a:defRPr/>
            </a:lvl1pPr>
          </a:lstStyle>
          <a:p>
            <a:pPr>
              <a:defRPr/>
            </a:pPr>
            <a:fld id="{541AD4BC-F6DD-4826-A60D-59674C362749}" type="slidenum">
              <a:rPr lang="it-IT" altLang="en-US"/>
              <a:pPr>
                <a:defRPr/>
              </a:pPr>
              <a:t>‹#›</a:t>
            </a:fld>
            <a:endParaRPr lang="it-IT" altLang="en-US"/>
          </a:p>
        </p:txBody>
      </p:sp>
    </p:spTree>
    <p:extLst>
      <p:ext uri="{BB962C8B-B14F-4D97-AF65-F5344CB8AC3E}">
        <p14:creationId xmlns:p14="http://schemas.microsoft.com/office/powerpoint/2010/main" val="4233359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9844369-6BF4-98F2-E725-6B183D090243}"/>
              </a:ext>
            </a:extLst>
          </p:cNvPr>
          <p:cNvSpPr txBox="1">
            <a:spLocks noGrp="1"/>
          </p:cNvSpPr>
          <p:nvPr>
            <p:ph type="sldNum" sz="quarter" idx="10"/>
          </p:nvPr>
        </p:nvSpPr>
        <p:spPr/>
        <p:txBody>
          <a:bodyPr/>
          <a:lstStyle>
            <a:lvl1pPr>
              <a:defRPr/>
            </a:lvl1pPr>
          </a:lstStyle>
          <a:p>
            <a:pPr>
              <a:defRPr/>
            </a:pPr>
            <a:fld id="{62A2E6FB-FBEB-4D58-8BEC-89F33A3468A2}" type="slidenum">
              <a:rPr lang="en-US" altLang="en-US"/>
              <a:pPr>
                <a:defRPr/>
              </a:pPr>
              <a:t>‹#›</a:t>
            </a:fld>
            <a:endParaRPr lang="en-US" altLang="en-US"/>
          </a:p>
        </p:txBody>
      </p:sp>
    </p:spTree>
    <p:extLst>
      <p:ext uri="{BB962C8B-B14F-4D97-AF65-F5344CB8AC3E}">
        <p14:creationId xmlns:p14="http://schemas.microsoft.com/office/powerpoint/2010/main" val="42170639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8BBCA95-D252-9540-8956-131FDCFF7F7A}"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223050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63FA16-A5BB-B24F-FE16-82E0D92EB50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E93C058-3C5A-5557-CD3B-E3EC0F7816B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8CA65B1-9D6E-DEB3-B1BA-527CC075853D}"/>
              </a:ext>
            </a:extLst>
          </p:cNvPr>
          <p:cNvSpPr>
            <a:spLocks noGrp="1" noChangeArrowheads="1"/>
          </p:cNvSpPr>
          <p:nvPr>
            <p:ph type="sldNum" sz="quarter" idx="12"/>
          </p:nvPr>
        </p:nvSpPr>
        <p:spPr>
          <a:ln/>
        </p:spPr>
        <p:txBody>
          <a:bodyPr/>
          <a:lstStyle>
            <a:lvl1pPr>
              <a:defRPr/>
            </a:lvl1pPr>
          </a:lstStyle>
          <a:p>
            <a:pPr>
              <a:defRPr/>
            </a:pPr>
            <a:fld id="{C70FD253-2BA2-4C4E-9F00-2EA4C7BF860D}" type="slidenum">
              <a:rPr lang="it-IT" altLang="en-US"/>
              <a:pPr>
                <a:defRPr/>
              </a:pPr>
              <a:t>‹#›</a:t>
            </a:fld>
            <a:endParaRPr lang="it-IT" altLang="en-US"/>
          </a:p>
        </p:txBody>
      </p:sp>
    </p:spTree>
    <p:extLst>
      <p:ext uri="{BB962C8B-B14F-4D97-AF65-F5344CB8AC3E}">
        <p14:creationId xmlns:p14="http://schemas.microsoft.com/office/powerpoint/2010/main" val="3847516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4891F6-87FD-F7E6-0C5E-85E09C0B93D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7DB4BEC-1131-FE51-3588-56AAFF6A3D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57333B0-6383-1E19-3C78-01361F4DEF30}"/>
              </a:ext>
            </a:extLst>
          </p:cNvPr>
          <p:cNvSpPr>
            <a:spLocks noGrp="1" noChangeArrowheads="1"/>
          </p:cNvSpPr>
          <p:nvPr>
            <p:ph type="sldNum" sz="quarter" idx="12"/>
          </p:nvPr>
        </p:nvSpPr>
        <p:spPr>
          <a:ln/>
        </p:spPr>
        <p:txBody>
          <a:bodyPr/>
          <a:lstStyle>
            <a:lvl1pPr>
              <a:defRPr/>
            </a:lvl1pPr>
          </a:lstStyle>
          <a:p>
            <a:pPr>
              <a:defRPr/>
            </a:pPr>
            <a:fld id="{3DD44BA6-87DA-454A-B68F-4DC830774ED9}" type="slidenum">
              <a:rPr lang="it-IT" altLang="en-US"/>
              <a:pPr>
                <a:defRPr/>
              </a:pPr>
              <a:t>‹#›</a:t>
            </a:fld>
            <a:endParaRPr lang="it-IT" altLang="en-US"/>
          </a:p>
        </p:txBody>
      </p:sp>
    </p:spTree>
    <p:extLst>
      <p:ext uri="{BB962C8B-B14F-4D97-AF65-F5344CB8AC3E}">
        <p14:creationId xmlns:p14="http://schemas.microsoft.com/office/powerpoint/2010/main" val="3157123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9B37EA-4D55-090A-B508-D027F1B0443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A34EAB5-7A96-DA5F-2ACF-1580A26A1A9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CE45ED9-6476-8656-97F3-2A97310B0A9C}"/>
              </a:ext>
            </a:extLst>
          </p:cNvPr>
          <p:cNvSpPr>
            <a:spLocks noGrp="1" noChangeArrowheads="1"/>
          </p:cNvSpPr>
          <p:nvPr>
            <p:ph type="sldNum" sz="quarter" idx="12"/>
          </p:nvPr>
        </p:nvSpPr>
        <p:spPr>
          <a:ln/>
        </p:spPr>
        <p:txBody>
          <a:bodyPr/>
          <a:lstStyle>
            <a:lvl1pPr>
              <a:defRPr/>
            </a:lvl1pPr>
          </a:lstStyle>
          <a:p>
            <a:pPr>
              <a:defRPr/>
            </a:pPr>
            <a:fld id="{40641957-D78B-4C6C-8867-227476A21394}" type="slidenum">
              <a:rPr lang="it-IT" altLang="en-US"/>
              <a:pPr>
                <a:defRPr/>
              </a:pPr>
              <a:t>‹#›</a:t>
            </a:fld>
            <a:endParaRPr lang="it-IT" altLang="en-US"/>
          </a:p>
        </p:txBody>
      </p:sp>
    </p:spTree>
    <p:extLst>
      <p:ext uri="{BB962C8B-B14F-4D97-AF65-F5344CB8AC3E}">
        <p14:creationId xmlns:p14="http://schemas.microsoft.com/office/powerpoint/2010/main" val="2149242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3830F0-508A-8009-E2EA-8081580081F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CCEFE9F-24ED-813F-7789-30BCBD8C8D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AB27F28-336D-E41F-4173-332CF285E5DF}"/>
              </a:ext>
            </a:extLst>
          </p:cNvPr>
          <p:cNvSpPr>
            <a:spLocks noGrp="1" noChangeArrowheads="1"/>
          </p:cNvSpPr>
          <p:nvPr>
            <p:ph type="sldNum" sz="quarter" idx="12"/>
          </p:nvPr>
        </p:nvSpPr>
        <p:spPr>
          <a:ln/>
        </p:spPr>
        <p:txBody>
          <a:bodyPr/>
          <a:lstStyle>
            <a:lvl1pPr>
              <a:defRPr/>
            </a:lvl1pPr>
          </a:lstStyle>
          <a:p>
            <a:pPr>
              <a:defRPr/>
            </a:pPr>
            <a:fld id="{71299709-5BD7-4521-BE67-9BB0BBB78AC4}" type="slidenum">
              <a:rPr lang="it-IT" altLang="en-US"/>
              <a:pPr>
                <a:defRPr/>
              </a:pPr>
              <a:t>‹#›</a:t>
            </a:fld>
            <a:endParaRPr lang="it-IT" altLang="en-US"/>
          </a:p>
        </p:txBody>
      </p:sp>
    </p:spTree>
    <p:extLst>
      <p:ext uri="{BB962C8B-B14F-4D97-AF65-F5344CB8AC3E}">
        <p14:creationId xmlns:p14="http://schemas.microsoft.com/office/powerpoint/2010/main" val="2595051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D25484-AA40-A24F-116B-D157FAF6729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89CEC5B0-1FB1-BB22-CD5E-5A1926CCEF4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B29F3BA-B6F6-8B03-99E4-FB4008C92968}"/>
              </a:ext>
            </a:extLst>
          </p:cNvPr>
          <p:cNvSpPr>
            <a:spLocks noGrp="1" noChangeArrowheads="1"/>
          </p:cNvSpPr>
          <p:nvPr>
            <p:ph type="sldNum" sz="quarter" idx="12"/>
          </p:nvPr>
        </p:nvSpPr>
        <p:spPr>
          <a:ln/>
        </p:spPr>
        <p:txBody>
          <a:bodyPr/>
          <a:lstStyle>
            <a:lvl1pPr>
              <a:defRPr/>
            </a:lvl1pPr>
          </a:lstStyle>
          <a:p>
            <a:pPr>
              <a:defRPr/>
            </a:pPr>
            <a:fld id="{F4EB31B3-17B5-4350-85D7-CFB65EB444A5}" type="slidenum">
              <a:rPr lang="it-IT" altLang="en-US"/>
              <a:pPr>
                <a:defRPr/>
              </a:pPr>
              <a:t>‹#›</a:t>
            </a:fld>
            <a:endParaRPr lang="it-IT" altLang="en-US"/>
          </a:p>
        </p:txBody>
      </p:sp>
    </p:spTree>
    <p:extLst>
      <p:ext uri="{BB962C8B-B14F-4D97-AF65-F5344CB8AC3E}">
        <p14:creationId xmlns:p14="http://schemas.microsoft.com/office/powerpoint/2010/main" val="4179138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2AC043A-FD4F-44BA-6B61-0D2CFF226E45}"/>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42731EA-F56A-8A20-995D-7B6E4286C48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31AD1F15-0BAD-4E5D-EBBD-42E0224A6553}"/>
              </a:ext>
            </a:extLst>
          </p:cNvPr>
          <p:cNvSpPr>
            <a:spLocks noGrp="1" noChangeArrowheads="1"/>
          </p:cNvSpPr>
          <p:nvPr>
            <p:ph type="sldNum" sz="quarter" idx="12"/>
          </p:nvPr>
        </p:nvSpPr>
        <p:spPr>
          <a:ln/>
        </p:spPr>
        <p:txBody>
          <a:bodyPr/>
          <a:lstStyle>
            <a:lvl1pPr>
              <a:defRPr/>
            </a:lvl1pPr>
          </a:lstStyle>
          <a:p>
            <a:pPr>
              <a:defRPr/>
            </a:pPr>
            <a:fld id="{52337204-BC0F-445C-9034-4C7036D80F57}" type="slidenum">
              <a:rPr lang="it-IT" altLang="en-US"/>
              <a:pPr>
                <a:defRPr/>
              </a:pPr>
              <a:t>‹#›</a:t>
            </a:fld>
            <a:endParaRPr lang="it-IT" altLang="en-US"/>
          </a:p>
        </p:txBody>
      </p:sp>
    </p:spTree>
    <p:extLst>
      <p:ext uri="{BB962C8B-B14F-4D97-AF65-F5344CB8AC3E}">
        <p14:creationId xmlns:p14="http://schemas.microsoft.com/office/powerpoint/2010/main" val="1477004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148FFC-466A-856B-7734-3393C741AD06}"/>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EEEB1902-05CB-1560-F15A-F0456CC2A0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F9036578-9668-7918-78FB-99F208E5FEEC}"/>
              </a:ext>
            </a:extLst>
          </p:cNvPr>
          <p:cNvSpPr>
            <a:spLocks noGrp="1" noChangeArrowheads="1"/>
          </p:cNvSpPr>
          <p:nvPr>
            <p:ph type="sldNum" sz="quarter" idx="12"/>
          </p:nvPr>
        </p:nvSpPr>
        <p:spPr>
          <a:ln/>
        </p:spPr>
        <p:txBody>
          <a:bodyPr/>
          <a:lstStyle>
            <a:lvl1pPr>
              <a:defRPr/>
            </a:lvl1pPr>
          </a:lstStyle>
          <a:p>
            <a:pPr>
              <a:defRPr/>
            </a:pPr>
            <a:fld id="{931D38F8-5FDC-40CC-8C3A-08C0565B4722}" type="slidenum">
              <a:rPr lang="it-IT" altLang="en-US"/>
              <a:pPr>
                <a:defRPr/>
              </a:pPr>
              <a:t>‹#›</a:t>
            </a:fld>
            <a:endParaRPr lang="it-IT" altLang="en-US"/>
          </a:p>
        </p:txBody>
      </p:sp>
    </p:spTree>
    <p:extLst>
      <p:ext uri="{BB962C8B-B14F-4D97-AF65-F5344CB8AC3E}">
        <p14:creationId xmlns:p14="http://schemas.microsoft.com/office/powerpoint/2010/main" val="585549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B346DD-7D34-D572-FE61-86167D7E68E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6AE8EC1-C3CC-B5C8-C4D9-AAE948719D5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7C95D27-AB69-AB42-7752-0C48A87384D3}"/>
              </a:ext>
            </a:extLst>
          </p:cNvPr>
          <p:cNvSpPr>
            <a:spLocks noGrp="1" noChangeArrowheads="1"/>
          </p:cNvSpPr>
          <p:nvPr>
            <p:ph type="sldNum" sz="quarter" idx="12"/>
          </p:nvPr>
        </p:nvSpPr>
        <p:spPr>
          <a:ln/>
        </p:spPr>
        <p:txBody>
          <a:bodyPr/>
          <a:lstStyle>
            <a:lvl1pPr>
              <a:defRPr/>
            </a:lvl1pPr>
          </a:lstStyle>
          <a:p>
            <a:pPr>
              <a:defRPr/>
            </a:pPr>
            <a:fld id="{F327A29A-3F94-435C-8ECE-4877FAC14F0A}" type="slidenum">
              <a:rPr lang="it-IT" altLang="en-US"/>
              <a:pPr>
                <a:defRPr/>
              </a:pPr>
              <a:t>‹#›</a:t>
            </a:fld>
            <a:endParaRPr lang="it-IT" altLang="en-US"/>
          </a:p>
        </p:txBody>
      </p:sp>
    </p:spTree>
    <p:extLst>
      <p:ext uri="{BB962C8B-B14F-4D97-AF65-F5344CB8AC3E}">
        <p14:creationId xmlns:p14="http://schemas.microsoft.com/office/powerpoint/2010/main" val="1000896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0CC3D8-34C1-7DC6-CD61-77D2D75FFDA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D95F916-EF32-E16E-F6CA-E28525D6E6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869D69B-E90E-4408-79E6-A5463CDA2521}"/>
              </a:ext>
            </a:extLst>
          </p:cNvPr>
          <p:cNvSpPr>
            <a:spLocks noGrp="1" noChangeArrowheads="1"/>
          </p:cNvSpPr>
          <p:nvPr>
            <p:ph type="sldNum" sz="quarter" idx="12"/>
          </p:nvPr>
        </p:nvSpPr>
        <p:spPr>
          <a:ln/>
        </p:spPr>
        <p:txBody>
          <a:bodyPr/>
          <a:lstStyle>
            <a:lvl1pPr>
              <a:defRPr/>
            </a:lvl1pPr>
          </a:lstStyle>
          <a:p>
            <a:pPr>
              <a:defRPr/>
            </a:pPr>
            <a:fld id="{64D4BE57-1526-4DD0-8453-56872D22A1B2}" type="slidenum">
              <a:rPr lang="it-IT" altLang="en-US"/>
              <a:pPr>
                <a:defRPr/>
              </a:pPr>
              <a:t>‹#›</a:t>
            </a:fld>
            <a:endParaRPr lang="it-IT" altLang="en-US"/>
          </a:p>
        </p:txBody>
      </p:sp>
    </p:spTree>
    <p:extLst>
      <p:ext uri="{BB962C8B-B14F-4D97-AF65-F5344CB8AC3E}">
        <p14:creationId xmlns:p14="http://schemas.microsoft.com/office/powerpoint/2010/main" val="3101425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CFD86-75B3-E47C-4515-5998955A89C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479AEE-0563-3140-E2AF-C300A168380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869D9D6-4C1D-F786-428B-705E67029130}"/>
              </a:ext>
            </a:extLst>
          </p:cNvPr>
          <p:cNvSpPr>
            <a:spLocks noGrp="1" noChangeArrowheads="1"/>
          </p:cNvSpPr>
          <p:nvPr>
            <p:ph type="sldNum" sz="quarter" idx="12"/>
          </p:nvPr>
        </p:nvSpPr>
        <p:spPr>
          <a:ln/>
        </p:spPr>
        <p:txBody>
          <a:bodyPr/>
          <a:lstStyle>
            <a:lvl1pPr>
              <a:defRPr/>
            </a:lvl1pPr>
          </a:lstStyle>
          <a:p>
            <a:pPr>
              <a:defRPr/>
            </a:pPr>
            <a:fld id="{144642DA-B858-4185-96B1-E739853E0FC9}" type="slidenum">
              <a:rPr lang="it-IT" altLang="en-US"/>
              <a:pPr>
                <a:defRPr/>
              </a:pPr>
              <a:t>‹#›</a:t>
            </a:fld>
            <a:endParaRPr lang="it-IT" altLang="en-US"/>
          </a:p>
        </p:txBody>
      </p:sp>
    </p:spTree>
    <p:extLst>
      <p:ext uri="{BB962C8B-B14F-4D97-AF65-F5344CB8AC3E}">
        <p14:creationId xmlns:p14="http://schemas.microsoft.com/office/powerpoint/2010/main" val="3497788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8BBCA95-D252-9540-8956-131FDCFF7F7A}" type="datetimeFigureOut">
              <a:rPr lang="en-GB" smtClean="0"/>
              <a:t>11/07/2022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3353046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BB36E8-59CE-73E8-DAD1-6EC522DDF2B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07CA509-48E1-ECEE-BCC4-374D41A145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32B94D1-F282-AF06-F8E2-A47F5FA016CA}"/>
              </a:ext>
            </a:extLst>
          </p:cNvPr>
          <p:cNvSpPr>
            <a:spLocks noGrp="1" noChangeArrowheads="1"/>
          </p:cNvSpPr>
          <p:nvPr>
            <p:ph type="sldNum" sz="quarter" idx="12"/>
          </p:nvPr>
        </p:nvSpPr>
        <p:spPr>
          <a:ln/>
        </p:spPr>
        <p:txBody>
          <a:bodyPr/>
          <a:lstStyle>
            <a:lvl1pPr>
              <a:defRPr/>
            </a:lvl1pPr>
          </a:lstStyle>
          <a:p>
            <a:pPr>
              <a:defRPr/>
            </a:pPr>
            <a:fld id="{4E85838E-12CA-4516-859D-45809B06664C}" type="slidenum">
              <a:rPr lang="it-IT" altLang="en-US"/>
              <a:pPr>
                <a:defRPr/>
              </a:pPr>
              <a:t>‹#›</a:t>
            </a:fld>
            <a:endParaRPr lang="it-IT" altLang="en-US"/>
          </a:p>
        </p:txBody>
      </p:sp>
    </p:spTree>
    <p:extLst>
      <p:ext uri="{BB962C8B-B14F-4D97-AF65-F5344CB8AC3E}">
        <p14:creationId xmlns:p14="http://schemas.microsoft.com/office/powerpoint/2010/main" val="2737124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05A8D68-E23B-E3C4-39F3-DC98EA360A5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A1D67BE-B23F-CAC7-0C4F-6E8407D3514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C6C3E6E-5FDA-BA90-12F6-B49E5C0FF3DF}"/>
              </a:ext>
            </a:extLst>
          </p:cNvPr>
          <p:cNvSpPr>
            <a:spLocks noGrp="1" noChangeArrowheads="1"/>
          </p:cNvSpPr>
          <p:nvPr>
            <p:ph type="sldNum" sz="quarter" idx="12"/>
          </p:nvPr>
        </p:nvSpPr>
        <p:spPr>
          <a:ln/>
        </p:spPr>
        <p:txBody>
          <a:bodyPr/>
          <a:lstStyle>
            <a:lvl1pPr>
              <a:defRPr/>
            </a:lvl1pPr>
          </a:lstStyle>
          <a:p>
            <a:pPr>
              <a:defRPr/>
            </a:pPr>
            <a:fld id="{6EC90773-10B9-482A-93CA-4EC30FE14052}" type="slidenum">
              <a:rPr lang="it-IT" altLang="en-US"/>
              <a:pPr>
                <a:defRPr/>
              </a:pPr>
              <a:t>‹#›</a:t>
            </a:fld>
            <a:endParaRPr lang="it-IT" altLang="en-US"/>
          </a:p>
        </p:txBody>
      </p:sp>
    </p:spTree>
    <p:extLst>
      <p:ext uri="{BB962C8B-B14F-4D97-AF65-F5344CB8AC3E}">
        <p14:creationId xmlns:p14="http://schemas.microsoft.com/office/powerpoint/2010/main" val="2049150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761791-A866-F097-9ED3-DCEC563E49D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963B97E-03FD-79A9-C47B-B28EF77878F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2D92390-6A0C-78D0-7931-C8ECDE507AA4}"/>
              </a:ext>
            </a:extLst>
          </p:cNvPr>
          <p:cNvSpPr>
            <a:spLocks noGrp="1" noChangeArrowheads="1"/>
          </p:cNvSpPr>
          <p:nvPr>
            <p:ph type="sldNum" sz="quarter" idx="12"/>
          </p:nvPr>
        </p:nvSpPr>
        <p:spPr>
          <a:ln/>
        </p:spPr>
        <p:txBody>
          <a:bodyPr/>
          <a:lstStyle>
            <a:lvl1pPr>
              <a:defRPr/>
            </a:lvl1pPr>
          </a:lstStyle>
          <a:p>
            <a:pPr>
              <a:defRPr/>
            </a:pPr>
            <a:fld id="{94D7C701-0B4C-4350-AC13-466BDFE1C772}" type="slidenum">
              <a:rPr lang="it-IT" altLang="en-US"/>
              <a:pPr>
                <a:defRPr/>
              </a:pPr>
              <a:t>‹#›</a:t>
            </a:fld>
            <a:endParaRPr lang="it-IT" altLang="en-US"/>
          </a:p>
        </p:txBody>
      </p:sp>
    </p:spTree>
    <p:extLst>
      <p:ext uri="{BB962C8B-B14F-4D97-AF65-F5344CB8AC3E}">
        <p14:creationId xmlns:p14="http://schemas.microsoft.com/office/powerpoint/2010/main" val="2077072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464E709-F84A-C9C9-70AF-7E093EB1934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FBE96C1-40F3-B880-4B90-2E3249AA08A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F8D1BB0-C37C-0BAA-FC45-47A9A985BF5A}"/>
              </a:ext>
            </a:extLst>
          </p:cNvPr>
          <p:cNvSpPr>
            <a:spLocks noGrp="1" noChangeArrowheads="1"/>
          </p:cNvSpPr>
          <p:nvPr>
            <p:ph type="sldNum" sz="quarter" idx="12"/>
          </p:nvPr>
        </p:nvSpPr>
        <p:spPr>
          <a:ln/>
        </p:spPr>
        <p:txBody>
          <a:bodyPr/>
          <a:lstStyle>
            <a:lvl1pPr>
              <a:defRPr/>
            </a:lvl1pPr>
          </a:lstStyle>
          <a:p>
            <a:pPr>
              <a:defRPr/>
            </a:pPr>
            <a:fld id="{420C923E-0403-4543-9D1E-63635ED53BE4}" type="slidenum">
              <a:rPr lang="it-IT" altLang="en-US"/>
              <a:pPr>
                <a:defRPr/>
              </a:pPr>
              <a:t>‹#›</a:t>
            </a:fld>
            <a:endParaRPr lang="it-IT" altLang="en-US"/>
          </a:p>
        </p:txBody>
      </p:sp>
    </p:spTree>
    <p:extLst>
      <p:ext uri="{BB962C8B-B14F-4D97-AF65-F5344CB8AC3E}">
        <p14:creationId xmlns:p14="http://schemas.microsoft.com/office/powerpoint/2010/main" val="3491489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4B55555-FED7-A014-BCAD-153EF77D3E33}"/>
              </a:ext>
            </a:extLst>
          </p:cNvPr>
          <p:cNvSpPr txBox="1">
            <a:spLocks noGrp="1"/>
          </p:cNvSpPr>
          <p:nvPr>
            <p:ph type="sldNum" sz="quarter" idx="10"/>
          </p:nvPr>
        </p:nvSpPr>
        <p:spPr/>
        <p:txBody>
          <a:bodyPr/>
          <a:lstStyle>
            <a:lvl1pPr>
              <a:defRPr/>
            </a:lvl1pPr>
          </a:lstStyle>
          <a:p>
            <a:pPr>
              <a:defRPr/>
            </a:pPr>
            <a:fld id="{50B19AC0-DC20-4A5F-BBE8-7597632943A8}" type="slidenum">
              <a:rPr lang="en-US" altLang="en-US"/>
              <a:pPr>
                <a:defRPr/>
              </a:pPr>
              <a:t>‹#›</a:t>
            </a:fld>
            <a:endParaRPr lang="en-US" altLang="en-US"/>
          </a:p>
        </p:txBody>
      </p:sp>
    </p:spTree>
    <p:extLst>
      <p:ext uri="{BB962C8B-B14F-4D97-AF65-F5344CB8AC3E}">
        <p14:creationId xmlns:p14="http://schemas.microsoft.com/office/powerpoint/2010/main" val="312052922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6D871829-B177-7931-EC37-83300D5FDDAA}"/>
              </a:ext>
            </a:extLst>
          </p:cNvPr>
          <p:cNvSpPr txBox="1">
            <a:spLocks noGrp="1"/>
          </p:cNvSpPr>
          <p:nvPr>
            <p:ph type="sldNum" sz="quarter" idx="10"/>
          </p:nvPr>
        </p:nvSpPr>
        <p:spPr>
          <a:xfrm>
            <a:off x="8423275" y="6403975"/>
            <a:ext cx="263525" cy="269875"/>
          </a:xfrm>
        </p:spPr>
        <p:txBody>
          <a:bodyPr lIns="45718" tIns="45718" rIns="45718" bIns="45718"/>
          <a:lstStyle>
            <a:lvl1pPr indent="0">
              <a:defRPr spc="0">
                <a:solidFill>
                  <a:srgbClr val="898989"/>
                </a:solidFill>
              </a:defRPr>
            </a:lvl1pPr>
          </a:lstStyle>
          <a:p>
            <a:pPr>
              <a:defRPr/>
            </a:pPr>
            <a:fld id="{953BB179-EECF-430A-9BAF-CA018E483D17}" type="slidenum">
              <a:rPr/>
              <a:pPr>
                <a:defRPr/>
              </a:pPr>
              <a:t>‹#›</a:t>
            </a:fld>
            <a:endParaRPr/>
          </a:p>
        </p:txBody>
      </p:sp>
    </p:spTree>
    <p:extLst>
      <p:ext uri="{BB962C8B-B14F-4D97-AF65-F5344CB8AC3E}">
        <p14:creationId xmlns:p14="http://schemas.microsoft.com/office/powerpoint/2010/main" val="168377240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DBDBC95-21A8-042A-9289-31BE533B11D0}"/>
              </a:ext>
            </a:extLst>
          </p:cNvPr>
          <p:cNvSpPr txBox="1">
            <a:spLocks noGrp="1"/>
          </p:cNvSpPr>
          <p:nvPr>
            <p:ph type="sldNum" sz="quarter" idx="10"/>
          </p:nvPr>
        </p:nvSpPr>
        <p:spPr>
          <a:xfrm>
            <a:off x="8423275" y="6403975"/>
            <a:ext cx="263525" cy="269875"/>
          </a:xfrm>
        </p:spPr>
        <p:txBody>
          <a:bodyPr lIns="45718" tIns="45718" rIns="45718" bIns="45718"/>
          <a:lstStyle>
            <a:lvl1pPr indent="0">
              <a:defRPr spc="0">
                <a:solidFill>
                  <a:srgbClr val="898989"/>
                </a:solidFill>
              </a:defRPr>
            </a:lvl1pPr>
          </a:lstStyle>
          <a:p>
            <a:pPr>
              <a:defRPr/>
            </a:pPr>
            <a:fld id="{1A2E36F9-CF58-49D4-A174-8DE1C999DEBD}" type="slidenum">
              <a:rPr/>
              <a:pPr>
                <a:defRPr/>
              </a:pPr>
              <a:t>‹#›</a:t>
            </a:fld>
            <a:endParaRPr/>
          </a:p>
        </p:txBody>
      </p:sp>
    </p:spTree>
    <p:extLst>
      <p:ext uri="{BB962C8B-B14F-4D97-AF65-F5344CB8AC3E}">
        <p14:creationId xmlns:p14="http://schemas.microsoft.com/office/powerpoint/2010/main" val="145094099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Leer">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701AEA3C-E75F-1252-3ACC-8C9ABA0ACBB1}"/>
              </a:ext>
            </a:extLst>
          </p:cNvPr>
          <p:cNvSpPr txBox="1">
            <a:spLocks noGrp="1"/>
          </p:cNvSpPr>
          <p:nvPr>
            <p:ph type="sldNum" sz="quarter" idx="10"/>
          </p:nvPr>
        </p:nvSpPr>
        <p:spPr>
          <a:xfrm>
            <a:off x="8423275" y="6403975"/>
            <a:ext cx="263525" cy="269875"/>
          </a:xfrm>
        </p:spPr>
        <p:txBody>
          <a:bodyPr lIns="45718" tIns="45718" rIns="45718" bIns="45718"/>
          <a:lstStyle>
            <a:lvl1pPr indent="0">
              <a:defRPr spc="0">
                <a:solidFill>
                  <a:srgbClr val="898989"/>
                </a:solidFill>
              </a:defRPr>
            </a:lvl1pPr>
          </a:lstStyle>
          <a:p>
            <a:pPr>
              <a:defRPr/>
            </a:pPr>
            <a:fld id="{906FF4E4-31A4-4279-AD59-F3E23BF38653}" type="slidenum">
              <a:rPr/>
              <a:pPr>
                <a:defRPr/>
              </a:pPr>
              <a:t>‹#›</a:t>
            </a:fld>
            <a:endParaRPr/>
          </a:p>
        </p:txBody>
      </p:sp>
    </p:spTree>
    <p:extLst>
      <p:ext uri="{BB962C8B-B14F-4D97-AF65-F5344CB8AC3E}">
        <p14:creationId xmlns:p14="http://schemas.microsoft.com/office/powerpoint/2010/main" val="153960735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endParaRPr lang="en-GB"/>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0F703F4D-9077-3478-8396-F254A3ABAD36}"/>
              </a:ext>
            </a:extLst>
          </p:cNvPr>
          <p:cNvSpPr>
            <a:spLocks noGrp="1"/>
          </p:cNvSpPr>
          <p:nvPr>
            <p:ph type="dt" sz="half" idx="10"/>
          </p:nvPr>
        </p:nvSpPr>
        <p:spPr>
          <a:xfrm>
            <a:off x="0" y="0"/>
            <a:ext cx="0" cy="0"/>
          </a:xfrm>
        </p:spPr>
        <p:txBody>
          <a:bodyPr/>
          <a:lstStyle>
            <a:lvl1pPr>
              <a:defRPr/>
            </a:lvl1pPr>
          </a:lstStyle>
          <a:p>
            <a:pPr>
              <a:defRPr/>
            </a:pPr>
            <a:fld id="{C9CC0943-8562-44B2-A66F-2E54F3549C49}" type="datetimeFigureOut">
              <a:rPr lang="en-GB"/>
              <a:pPr>
                <a:defRPr/>
              </a:pPr>
              <a:t>11/07/2022</a:t>
            </a:fld>
            <a:endParaRPr lang="en-GB"/>
          </a:p>
        </p:txBody>
      </p:sp>
      <p:sp>
        <p:nvSpPr>
          <p:cNvPr id="5" name="Segnaposto piè di pagina 4">
            <a:extLst>
              <a:ext uri="{FF2B5EF4-FFF2-40B4-BE49-F238E27FC236}">
                <a16:creationId xmlns:a16="http://schemas.microsoft.com/office/drawing/2014/main" id="{454B0FDA-C56A-D270-58B2-01C99CE45A98}"/>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egnaposto numero diapositiva 5">
            <a:extLst>
              <a:ext uri="{FF2B5EF4-FFF2-40B4-BE49-F238E27FC236}">
                <a16:creationId xmlns:a16="http://schemas.microsoft.com/office/drawing/2014/main" id="{72E70F94-FCE9-9263-E3F7-D8902486B32D}"/>
              </a:ext>
            </a:extLst>
          </p:cNvPr>
          <p:cNvSpPr>
            <a:spLocks noGrp="1"/>
          </p:cNvSpPr>
          <p:nvPr>
            <p:ph type="sldNum" sz="quarter" idx="12"/>
          </p:nvPr>
        </p:nvSpPr>
        <p:spPr>
          <a:xfrm>
            <a:off x="8404225" y="6446838"/>
            <a:ext cx="282575" cy="184150"/>
          </a:xfrm>
        </p:spPr>
        <p:txBody>
          <a:bodyPr/>
          <a:lstStyle>
            <a:lvl1pPr>
              <a:defRPr/>
            </a:lvl1pPr>
          </a:lstStyle>
          <a:p>
            <a:pPr>
              <a:defRPr/>
            </a:pPr>
            <a:fld id="{00AFDC8D-8018-4BAA-9B0F-00979B41CD01}" type="slidenum">
              <a:rPr lang="en-GB"/>
              <a:pPr>
                <a:defRPr/>
              </a:pPr>
              <a:t>‹#›</a:t>
            </a:fld>
            <a:endParaRPr lang="en-GB"/>
          </a:p>
        </p:txBody>
      </p:sp>
    </p:spTree>
    <p:extLst>
      <p:ext uri="{BB962C8B-B14F-4D97-AF65-F5344CB8AC3E}">
        <p14:creationId xmlns:p14="http://schemas.microsoft.com/office/powerpoint/2010/main" val="2262664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180FFAC-A0D2-838A-E6E0-3F167FD678F5}"/>
              </a:ext>
            </a:extLst>
          </p:cNvPr>
          <p:cNvSpPr>
            <a:spLocks noGrp="1"/>
          </p:cNvSpPr>
          <p:nvPr>
            <p:ph type="dt" sz="half" idx="10"/>
          </p:nvPr>
        </p:nvSpPr>
        <p:spPr>
          <a:xfrm>
            <a:off x="0" y="0"/>
            <a:ext cx="0" cy="0"/>
          </a:xfrm>
        </p:spPr>
        <p:txBody>
          <a:bodyPr/>
          <a:lstStyle>
            <a:lvl1pPr>
              <a:defRPr/>
            </a:lvl1pPr>
          </a:lstStyle>
          <a:p>
            <a:pPr>
              <a:defRPr/>
            </a:pPr>
            <a:fld id="{C9CC0943-8562-44B2-A66F-2E54F3549C49}" type="datetimeFigureOut">
              <a:rPr lang="en-GB"/>
              <a:pPr>
                <a:defRPr/>
              </a:pPr>
              <a:t>11/07/2022</a:t>
            </a:fld>
            <a:endParaRPr lang="en-GB"/>
          </a:p>
        </p:txBody>
      </p:sp>
      <p:sp>
        <p:nvSpPr>
          <p:cNvPr id="5" name="Segnaposto piè di pagina 4">
            <a:extLst>
              <a:ext uri="{FF2B5EF4-FFF2-40B4-BE49-F238E27FC236}">
                <a16:creationId xmlns:a16="http://schemas.microsoft.com/office/drawing/2014/main" id="{E17281EA-9060-F98C-AE53-F7C59DE67C3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egnaposto numero diapositiva 5">
            <a:extLst>
              <a:ext uri="{FF2B5EF4-FFF2-40B4-BE49-F238E27FC236}">
                <a16:creationId xmlns:a16="http://schemas.microsoft.com/office/drawing/2014/main" id="{B63897AA-5462-0638-5E86-7629F4D18E75}"/>
              </a:ext>
            </a:extLst>
          </p:cNvPr>
          <p:cNvSpPr>
            <a:spLocks noGrp="1"/>
          </p:cNvSpPr>
          <p:nvPr>
            <p:ph type="sldNum" sz="quarter" idx="12"/>
          </p:nvPr>
        </p:nvSpPr>
        <p:spPr>
          <a:xfrm>
            <a:off x="8404225" y="6446838"/>
            <a:ext cx="282575" cy="184150"/>
          </a:xfrm>
        </p:spPr>
        <p:txBody>
          <a:bodyPr/>
          <a:lstStyle>
            <a:lvl1pPr>
              <a:defRPr/>
            </a:lvl1pPr>
          </a:lstStyle>
          <a:p>
            <a:pPr>
              <a:defRPr/>
            </a:pPr>
            <a:fld id="{DED82FC2-707B-4F62-9BD1-1B2D06AB8B5B}" type="slidenum">
              <a:rPr lang="en-GB"/>
              <a:pPr>
                <a:defRPr/>
              </a:pPr>
              <a:t>‹#›</a:t>
            </a:fld>
            <a:endParaRPr lang="en-GB"/>
          </a:p>
        </p:txBody>
      </p:sp>
    </p:spTree>
    <p:extLst>
      <p:ext uri="{BB962C8B-B14F-4D97-AF65-F5344CB8AC3E}">
        <p14:creationId xmlns:p14="http://schemas.microsoft.com/office/powerpoint/2010/main" val="338191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8BBCA95-D252-9540-8956-131FDCFF7F7A}" type="datetimeFigureOut">
              <a:rPr lang="en-GB" smtClean="0"/>
              <a:t>11/07/2022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3611915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82FFE19-7FEF-FC4C-3C13-08EF57893F55}"/>
              </a:ext>
            </a:extLst>
          </p:cNvPr>
          <p:cNvSpPr>
            <a:spLocks noGrp="1" noChangeArrowheads="1"/>
          </p:cNvSpPr>
          <p:nvPr>
            <p:ph type="sldNum" sz="quarter" idx="10"/>
          </p:nvPr>
        </p:nvSpPr>
        <p:spPr>
          <a:xfrm>
            <a:off x="8302625" y="6446838"/>
            <a:ext cx="384175" cy="184150"/>
          </a:xfrm>
        </p:spPr>
        <p:txBody>
          <a:bodyPr/>
          <a:lstStyle>
            <a:lvl1pPr>
              <a:defRPr/>
            </a:lvl1pPr>
          </a:lstStyle>
          <a:p>
            <a:pPr>
              <a:defRPr/>
            </a:pPr>
            <a:fld id="{35408EF2-3F67-4D47-B1FE-8971306D56B7}" type="slidenum">
              <a:rPr lang="de-DE"/>
              <a:pPr>
                <a:defRPr/>
              </a:pPr>
              <a:t>‹#›</a:t>
            </a:fld>
            <a:r>
              <a:rPr lang="de-DE" dirty="0"/>
              <a:t>   </a:t>
            </a:r>
          </a:p>
        </p:txBody>
      </p:sp>
    </p:spTree>
    <p:extLst>
      <p:ext uri="{BB962C8B-B14F-4D97-AF65-F5344CB8AC3E}">
        <p14:creationId xmlns:p14="http://schemas.microsoft.com/office/powerpoint/2010/main" val="3310214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054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507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507E5035-1C80-2E41-87B2-6686BF9F8ECA}" type="datetime1">
              <a:rPr lang="it-IT" smtClean="0"/>
              <a:t>11/07/2022</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82974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957A4F4-BB3A-4045-B983-530B40E5F289}" type="datetime1">
              <a:rPr lang="it-IT" smtClean="0"/>
              <a:t>11/07/2022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269659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65810" y="5936188"/>
            <a:ext cx="2057400" cy="365125"/>
          </a:xfrm>
        </p:spPr>
        <p:txBody>
          <a:bodyPr/>
          <a:lstStyle/>
          <a:p>
            <a:fld id="{38ADE6AE-576C-2D43-965F-3DA88C3476D0}" type="datetime1">
              <a:rPr lang="it-IT" smtClean="0"/>
              <a:t>11/07/2022</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66495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C4CDEFC-DF90-7147-8E7B-FA8170F9252A}"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330764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31638" y="3030009"/>
            <a:ext cx="3367045"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061129" y="3030009"/>
            <a:ext cx="3367044"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A854CA9-4FAC-8443-9098-E367DC783E7A}" type="datetime1">
              <a:rPr lang="it-IT" smtClean="0"/>
              <a:t>11/07/2022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318660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3954D3D-2BD1-8341-8197-C05416DCFEF8}" type="datetime1">
              <a:rPr lang="it-IT" smtClean="0"/>
              <a:t>11/07/2022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04458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E33BE27-2025-B941-9B9E-5340BAABB382}" type="datetime1">
              <a:rPr lang="it-IT" smtClean="0"/>
              <a:t>11/07/2022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1469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BCA95-D252-9540-8956-131FDCFF7F7A}" type="datetimeFigureOut">
              <a:rPr lang="en-GB" smtClean="0"/>
              <a:t>11/07/2022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2703589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4920B03-8A48-7B46-95E5-5F9A3F70CE6F}"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95596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101837-0640-9C4D-ACD3-AF77419B4418}"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26733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7B3DB41-9E4B-0249-9D42-5A3C67A78A77}"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41487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23141C9-424D-0B45-AC1D-C4C824FA9622}"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972780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6DE7A51-4FEA-8244-9374-DF83D2F4E18D}"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A7CD31F4-64FA-4BA0-9498-67783267A8C8}" type="slidenum">
              <a:rPr lang="en-US" smtClean="0"/>
              <a:t>‹#›</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75949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B55A9C2-835B-8F42-AA28-2EFB96E651BA}" type="datetime1">
              <a:rPr lang="it-IT" smtClean="0"/>
              <a:t>11/07/2022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35421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CB1B473-474C-504E-88FF-E7716C1A8EAA}" type="datetime1">
              <a:rPr lang="it-IT" smtClean="0"/>
              <a:t>11/07/2022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614244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2E62AF97-6341-644A-AC69-6B6D1B31401C}" type="datetime1">
              <a:rPr lang="it-IT" smtClean="0"/>
              <a:t>11/07/2022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223610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20C21C7-5D41-8642-9D02-A7749BEA2241}" type="datetime1">
              <a:rPr lang="it-IT" smtClean="0"/>
              <a:t>11/07/2022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90193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C91D5EEA-3383-9E41-9CDD-4A0513D01999}" type="datetime1">
              <a:rPr lang="it-IT" smtClean="0"/>
              <a:t>11/07/2022</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12091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8BBCA95-D252-9540-8956-131FDCFF7F7A}"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269639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8BBCA95-D252-9540-8956-131FDCFF7F7A}"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EEA2BB9-8F1D-3A4D-B010-52D18707BB87}" type="slidenum">
              <a:rPr lang="en-GB" smtClean="0"/>
              <a:t>‹#›</a:t>
            </a:fld>
            <a:endParaRPr lang="en-GB"/>
          </a:p>
        </p:txBody>
      </p:sp>
    </p:spTree>
    <p:extLst>
      <p:ext uri="{BB962C8B-B14F-4D97-AF65-F5344CB8AC3E}">
        <p14:creationId xmlns:p14="http://schemas.microsoft.com/office/powerpoint/2010/main" val="198858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BCA95-D252-9540-8956-131FDCFF7F7A}" type="datetimeFigureOut">
              <a:rPr lang="en-GB" smtClean="0"/>
              <a:t>11/07/2022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A2BB9-8F1D-3A4D-B010-52D18707BB87}" type="slidenum">
              <a:rPr lang="en-GB" smtClean="0"/>
              <a:t>‹#›</a:t>
            </a:fld>
            <a:endParaRPr lang="en-GB"/>
          </a:p>
        </p:txBody>
      </p:sp>
    </p:spTree>
    <p:extLst>
      <p:ext uri="{BB962C8B-B14F-4D97-AF65-F5344CB8AC3E}">
        <p14:creationId xmlns:p14="http://schemas.microsoft.com/office/powerpoint/2010/main" val="20397295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elplatzhalter 1">
            <a:extLst>
              <a:ext uri="{FF2B5EF4-FFF2-40B4-BE49-F238E27FC236}">
                <a16:creationId xmlns:a16="http://schemas.microsoft.com/office/drawing/2014/main" id="{30BE71F0-AAA5-0C3D-41D2-26231E6D343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endParaRPr lang="en-GB" altLang="en-US"/>
          </a:p>
        </p:txBody>
      </p:sp>
      <p:sp>
        <p:nvSpPr>
          <p:cNvPr id="5123" name="Textplatzhalter 2">
            <a:extLst>
              <a:ext uri="{FF2B5EF4-FFF2-40B4-BE49-F238E27FC236}">
                <a16:creationId xmlns:a16="http://schemas.microsoft.com/office/drawing/2014/main" id="{2A7194AB-F91A-A07E-4F94-EC80E3F7D891}"/>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endParaRPr lang="en-GB" altLang="en-US"/>
          </a:p>
        </p:txBody>
      </p:sp>
      <p:sp>
        <p:nvSpPr>
          <p:cNvPr id="4" name="Datumsplatzhalter 3">
            <a:extLst>
              <a:ext uri="{FF2B5EF4-FFF2-40B4-BE49-F238E27FC236}">
                <a16:creationId xmlns:a16="http://schemas.microsoft.com/office/drawing/2014/main" id="{7F9FDDE5-3A79-3427-E86E-19007F4A60C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C575CEA-4328-42E8-915F-BDE335ECD97C}" type="datetime1">
              <a:rPr lang="en-GB"/>
              <a:pPr>
                <a:defRPr/>
              </a:pPr>
              <a:t>11/07/2022</a:t>
            </a:fld>
            <a:endParaRPr lang="en-GB"/>
          </a:p>
        </p:txBody>
      </p:sp>
      <p:sp>
        <p:nvSpPr>
          <p:cNvPr id="5" name="Fußzeilenplatzhalter 4">
            <a:extLst>
              <a:ext uri="{FF2B5EF4-FFF2-40B4-BE49-F238E27FC236}">
                <a16:creationId xmlns:a16="http://schemas.microsoft.com/office/drawing/2014/main" id="{91B2917F-E053-8168-7F4D-513AFBC9309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DAFNE-TF workshop - Dec. 17, 2018</a:t>
            </a:r>
          </a:p>
        </p:txBody>
      </p:sp>
      <p:sp>
        <p:nvSpPr>
          <p:cNvPr id="6" name="Foliennummernplatzhalter 5">
            <a:extLst>
              <a:ext uri="{FF2B5EF4-FFF2-40B4-BE49-F238E27FC236}">
                <a16:creationId xmlns:a16="http://schemas.microsoft.com/office/drawing/2014/main" id="{35AC313C-1F93-07BA-8F47-5B759C03654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A8FEF34-90E2-4B4B-8565-F4D6F94FC9F6}" type="slidenum">
              <a:rPr lang="en-GB"/>
              <a:pPr>
                <a:defRPr/>
              </a:pPr>
              <a:t>‹#›</a:t>
            </a:fld>
            <a:endParaRPr lang="en-GB"/>
          </a:p>
        </p:txBody>
      </p:sp>
    </p:spTree>
    <p:extLst>
      <p:ext uri="{BB962C8B-B14F-4D97-AF65-F5344CB8AC3E}">
        <p14:creationId xmlns:p14="http://schemas.microsoft.com/office/powerpoint/2010/main" val="394508764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FBA274-430D-7649-1C44-854C8F2D0F4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A245E1A0-2EB3-C2B4-8152-822B9ED47A7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1D278198-596A-F42D-F52E-E7DCEBB4BE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lvl1pPr>
          </a:lstStyle>
          <a:p>
            <a:pPr>
              <a:defRPr/>
            </a:pPr>
            <a:endParaRPr lang="it-IT"/>
          </a:p>
        </p:txBody>
      </p:sp>
      <p:sp>
        <p:nvSpPr>
          <p:cNvPr id="1029" name="Rectangle 5">
            <a:extLst>
              <a:ext uri="{FF2B5EF4-FFF2-40B4-BE49-F238E27FC236}">
                <a16:creationId xmlns:a16="http://schemas.microsoft.com/office/drawing/2014/main" id="{455F35CC-A670-795E-7774-7F9A9C8A0FB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vl1pPr>
          </a:lstStyle>
          <a:p>
            <a:pPr>
              <a:defRPr/>
            </a:pPr>
            <a:endParaRPr lang="it-IT"/>
          </a:p>
        </p:txBody>
      </p:sp>
      <p:sp>
        <p:nvSpPr>
          <p:cNvPr id="1030" name="Rectangle 6">
            <a:extLst>
              <a:ext uri="{FF2B5EF4-FFF2-40B4-BE49-F238E27FC236}">
                <a16:creationId xmlns:a16="http://schemas.microsoft.com/office/drawing/2014/main" id="{1BDDB7D5-6EDC-9FBB-2654-EF08B64952B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pPr>
              <a:defRPr/>
            </a:pPr>
            <a:fld id="{527A79A3-A6BA-4BF5-91AD-CAE6728325F6}" type="slidenum">
              <a:rPr lang="it-IT" altLang="en-US"/>
              <a:pPr>
                <a:defRPr/>
              </a:pPr>
              <a:t>‹#›</a:t>
            </a:fld>
            <a:endParaRPr lang="it-IT" altLang="en-US"/>
          </a:p>
        </p:txBody>
      </p:sp>
    </p:spTree>
    <p:extLst>
      <p:ext uri="{BB962C8B-B14F-4D97-AF65-F5344CB8AC3E}">
        <p14:creationId xmlns:p14="http://schemas.microsoft.com/office/powerpoint/2010/main" val="67519085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5331DC8-DD65-E832-A605-5D9B5E6EE89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3075" name="Rectangle 3">
            <a:extLst>
              <a:ext uri="{FF2B5EF4-FFF2-40B4-BE49-F238E27FC236}">
                <a16:creationId xmlns:a16="http://schemas.microsoft.com/office/drawing/2014/main" id="{F3CF398A-5E13-C991-C012-1A665ECE38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62E502D7-6F32-51BF-8414-D7575A6B68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solidFill>
                  <a:srgbClr val="000000"/>
                </a:solidFill>
              </a:defRPr>
            </a:lvl1pPr>
          </a:lstStyle>
          <a:p>
            <a:pPr>
              <a:defRPr/>
            </a:pPr>
            <a:endParaRPr lang="it-IT"/>
          </a:p>
        </p:txBody>
      </p:sp>
      <p:sp>
        <p:nvSpPr>
          <p:cNvPr id="1029" name="Rectangle 5">
            <a:extLst>
              <a:ext uri="{FF2B5EF4-FFF2-40B4-BE49-F238E27FC236}">
                <a16:creationId xmlns:a16="http://schemas.microsoft.com/office/drawing/2014/main" id="{F36FF2A7-535C-CA8D-A925-E85938FC62B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solidFill>
                  <a:srgbClr val="000000"/>
                </a:solidFill>
              </a:defRPr>
            </a:lvl1pPr>
          </a:lstStyle>
          <a:p>
            <a:pPr>
              <a:defRPr/>
            </a:pPr>
            <a:endParaRPr lang="it-IT"/>
          </a:p>
        </p:txBody>
      </p:sp>
      <p:sp>
        <p:nvSpPr>
          <p:cNvPr id="1030" name="Rectangle 6">
            <a:extLst>
              <a:ext uri="{FF2B5EF4-FFF2-40B4-BE49-F238E27FC236}">
                <a16:creationId xmlns:a16="http://schemas.microsoft.com/office/drawing/2014/main" id="{72385AEF-49BC-530B-EAF3-132A6A8361A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solidFill>
                  <a:srgbClr val="000000"/>
                </a:solidFill>
              </a:defRPr>
            </a:lvl1pPr>
          </a:lstStyle>
          <a:p>
            <a:pPr>
              <a:defRPr/>
            </a:pPr>
            <a:fld id="{D31942EF-C548-438F-89BF-8CCE7959368A}" type="slidenum">
              <a:rPr lang="it-IT" altLang="en-US"/>
              <a:pPr>
                <a:defRPr/>
              </a:pPr>
              <a:t>‹#›</a:t>
            </a:fld>
            <a:endParaRPr lang="it-IT" altLang="en-US"/>
          </a:p>
        </p:txBody>
      </p:sp>
    </p:spTree>
    <p:extLst>
      <p:ext uri="{BB962C8B-B14F-4D97-AF65-F5344CB8AC3E}">
        <p14:creationId xmlns:p14="http://schemas.microsoft.com/office/powerpoint/2010/main" val="288230348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itle Text">
            <a:extLst>
              <a:ext uri="{FF2B5EF4-FFF2-40B4-BE49-F238E27FC236}">
                <a16:creationId xmlns:a16="http://schemas.microsoft.com/office/drawing/2014/main" id="{762D0AD9-B1A5-7CC5-961F-427EC5F0CDE5}"/>
              </a:ext>
            </a:extLst>
          </p:cNvPr>
          <p:cNvSpPr txBox="1">
            <a:spLocks noGrp="1" noChangeArrowheads="1"/>
          </p:cNvSpPr>
          <p:nvPr>
            <p:ph type="title"/>
          </p:nvPr>
        </p:nvSpPr>
        <p:spPr bwMode="auto">
          <a:xfrm>
            <a:off x="457200" y="92075"/>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lvl="0"/>
            <a:r>
              <a:rPr lang="en-US" altLang="en-US">
                <a:sym typeface="Arial" panose="020B0604020202020204" pitchFamily="34" charset="0"/>
              </a:rPr>
              <a:t>Title Text</a:t>
            </a:r>
          </a:p>
        </p:txBody>
      </p:sp>
      <p:sp>
        <p:nvSpPr>
          <p:cNvPr id="4099" name="Body Level One…">
            <a:extLst>
              <a:ext uri="{FF2B5EF4-FFF2-40B4-BE49-F238E27FC236}">
                <a16:creationId xmlns:a16="http://schemas.microsoft.com/office/drawing/2014/main" id="{0113742D-4ECB-1823-7BC7-F2C431A90103}"/>
              </a:ext>
            </a:extLst>
          </p:cNvPr>
          <p:cNvSpPr txBox="1">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en-US" altLang="en-US">
                <a:sym typeface="Arial" panose="020B0604020202020204" pitchFamily="34" charset="0"/>
              </a:rPr>
              <a:t>Body Level One</a:t>
            </a:r>
          </a:p>
          <a:p>
            <a:pPr lvl="1"/>
            <a:r>
              <a:rPr lang="en-US" altLang="en-US">
                <a:sym typeface="Arial" panose="020B0604020202020204" pitchFamily="34" charset="0"/>
              </a:rPr>
              <a:t>Body Level Two</a:t>
            </a:r>
          </a:p>
          <a:p>
            <a:pPr lvl="2"/>
            <a:r>
              <a:rPr lang="en-US" altLang="en-US">
                <a:sym typeface="Arial" panose="020B0604020202020204" pitchFamily="34" charset="0"/>
              </a:rPr>
              <a:t>Body Level Three</a:t>
            </a:r>
          </a:p>
          <a:p>
            <a:pPr lvl="3"/>
            <a:r>
              <a:rPr lang="en-US" altLang="en-US">
                <a:sym typeface="Arial" panose="020B0604020202020204" pitchFamily="34" charset="0"/>
              </a:rPr>
              <a:t>Body Level Four</a:t>
            </a:r>
          </a:p>
          <a:p>
            <a:pPr lvl="4"/>
            <a:r>
              <a:rPr lang="en-US" altLang="en-US">
                <a:sym typeface="Arial" panose="020B0604020202020204" pitchFamily="34" charset="0"/>
              </a:rPr>
              <a:t>Body Level Five</a:t>
            </a:r>
          </a:p>
        </p:txBody>
      </p:sp>
      <p:sp>
        <p:nvSpPr>
          <p:cNvPr id="4" name="Slide Number">
            <a:extLst>
              <a:ext uri="{FF2B5EF4-FFF2-40B4-BE49-F238E27FC236}">
                <a16:creationId xmlns:a16="http://schemas.microsoft.com/office/drawing/2014/main" id="{EBB53A76-9FA9-3BAB-5676-807338F1F1EB}"/>
              </a:ext>
            </a:extLst>
          </p:cNvPr>
          <p:cNvSpPr txBox="1">
            <a:spLocks noGrp="1"/>
          </p:cNvSpPr>
          <p:nvPr>
            <p:ph type="sldNum" sz="quarter" idx="2"/>
          </p:nvPr>
        </p:nvSpPr>
        <p:spPr>
          <a:xfrm>
            <a:off x="8413750" y="6450013"/>
            <a:ext cx="273050" cy="177800"/>
          </a:xfrm>
          <a:prstGeom prst="rect">
            <a:avLst/>
          </a:prstGeom>
          <a:ln w="12700">
            <a:miter lim="400000"/>
          </a:ln>
        </p:spPr>
        <p:txBody>
          <a:bodyPr wrap="none" lIns="0" tIns="0" rIns="0" bIns="0" anchor="ctr">
            <a:spAutoFit/>
          </a:bodyPr>
          <a:lstStyle>
            <a:lvl1pPr indent="102870" algn="r">
              <a:defRPr sz="1200" b="0" spc="-10">
                <a:solidFill>
                  <a:srgbClr val="888888"/>
                </a:solidFill>
                <a:latin typeface="+mj-lt"/>
                <a:ea typeface="+mj-ea"/>
                <a:cs typeface="+mj-cs"/>
                <a:sym typeface="Calibri"/>
              </a:defRPr>
            </a:lvl1pPr>
          </a:lstStyle>
          <a:p>
            <a:pPr>
              <a:defRPr/>
            </a:pPr>
            <a:fld id="{9F69565A-F35F-46EA-BF39-850DDE5D7322}" type="slidenum">
              <a:rPr/>
              <a:pPr>
                <a:defRPr/>
              </a:pPr>
              <a:t>‹#›</a:t>
            </a:fld>
            <a:endParaRPr/>
          </a:p>
        </p:txBody>
      </p:sp>
    </p:spTree>
    <p:extLst>
      <p:ext uri="{BB962C8B-B14F-4D97-AF65-F5344CB8AC3E}">
        <p14:creationId xmlns:p14="http://schemas.microsoft.com/office/powerpoint/2010/main" val="111439991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Lst>
  <p:transition spd="med"/>
  <p:txStyles>
    <p:titleStyle>
      <a:lvl1pPr algn="ctr" rtl="0" eaLnBrk="0" fontAlgn="base" hangingPunct="0">
        <a:spcBef>
          <a:spcPct val="0"/>
        </a:spcBef>
        <a:spcAft>
          <a:spcPct val="0"/>
        </a:spcAft>
        <a:defRPr sz="3600">
          <a:solidFill>
            <a:srgbClr val="FF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3600">
          <a:solidFill>
            <a:srgbClr val="FF0000"/>
          </a:solidFill>
          <a:latin typeface="Arial"/>
          <a:ea typeface="Arial"/>
          <a:cs typeface="Arial"/>
          <a:sym typeface="Arial" panose="020B0604020202020204" pitchFamily="34" charset="0"/>
        </a:defRPr>
      </a:lvl2pPr>
      <a:lvl3pPr algn="ctr" rtl="0" eaLnBrk="0" fontAlgn="base" hangingPunct="0">
        <a:spcBef>
          <a:spcPct val="0"/>
        </a:spcBef>
        <a:spcAft>
          <a:spcPct val="0"/>
        </a:spcAft>
        <a:defRPr sz="3600">
          <a:solidFill>
            <a:srgbClr val="FF0000"/>
          </a:solidFill>
          <a:latin typeface="Arial"/>
          <a:ea typeface="Arial"/>
          <a:cs typeface="Arial"/>
          <a:sym typeface="Arial" panose="020B0604020202020204" pitchFamily="34" charset="0"/>
        </a:defRPr>
      </a:lvl3pPr>
      <a:lvl4pPr algn="ctr" rtl="0" eaLnBrk="0" fontAlgn="base" hangingPunct="0">
        <a:spcBef>
          <a:spcPct val="0"/>
        </a:spcBef>
        <a:spcAft>
          <a:spcPct val="0"/>
        </a:spcAft>
        <a:defRPr sz="3600">
          <a:solidFill>
            <a:srgbClr val="FF0000"/>
          </a:solidFill>
          <a:latin typeface="Arial"/>
          <a:ea typeface="Arial"/>
          <a:cs typeface="Arial"/>
          <a:sym typeface="Arial" panose="020B0604020202020204" pitchFamily="34" charset="0"/>
        </a:defRPr>
      </a:lvl4pPr>
      <a:lvl5pPr algn="ctr" rtl="0" eaLnBrk="0" fontAlgn="base" hangingPunct="0">
        <a:spcBef>
          <a:spcPct val="0"/>
        </a:spcBef>
        <a:spcAft>
          <a:spcPct val="0"/>
        </a:spcAft>
        <a:defRPr sz="3600">
          <a:solidFill>
            <a:srgbClr val="FF0000"/>
          </a:solidFill>
          <a:latin typeface="Arial"/>
          <a:ea typeface="Arial"/>
          <a:cs typeface="Arial"/>
          <a:sym typeface="Arial" panose="020B0604020202020204" pitchFamily="34" charset="0"/>
        </a:defRPr>
      </a:lvl5pPr>
      <a:lvl6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FF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FF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FF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FF0000"/>
          </a:solidFill>
          <a:uFillTx/>
          <a:latin typeface="Arial"/>
          <a:ea typeface="Arial"/>
          <a:cs typeface="Arial"/>
          <a:sym typeface="Arial"/>
        </a:defRPr>
      </a:lvl9pPr>
    </p:titleStyle>
    <p:bodyStyle>
      <a:lvl1pPr marL="342900" indent="-342900" algn="l" rtl="0" eaLnBrk="0" fontAlgn="base" hangingPunct="0">
        <a:spcBef>
          <a:spcPts val="700"/>
        </a:spcBef>
        <a:spcAft>
          <a:spcPct val="0"/>
        </a:spcAft>
        <a:buSzPct val="100000"/>
        <a:buFont typeface="Arial" panose="020B0604020202020204" pitchFamily="34" charset="0"/>
        <a:buChar char="»"/>
        <a:defRPr sz="2400">
          <a:solidFill>
            <a:srgbClr val="000000"/>
          </a:solidFill>
          <a:latin typeface="Arial"/>
          <a:ea typeface="Arial"/>
          <a:cs typeface="Arial"/>
          <a:sym typeface="Arial" panose="020B0604020202020204" pitchFamily="34" charset="0"/>
        </a:defRPr>
      </a:lvl1pPr>
      <a:lvl2pPr marL="701675" indent="-244475" algn="l" rtl="0" eaLnBrk="0" fontAlgn="base" hangingPunct="0">
        <a:spcBef>
          <a:spcPts val="700"/>
        </a:spcBef>
        <a:spcAft>
          <a:spcPct val="0"/>
        </a:spcAft>
        <a:buSzPct val="100000"/>
        <a:buFont typeface="Arial" panose="020B0604020202020204" pitchFamily="34" charset="0"/>
        <a:buChar char="–"/>
        <a:defRPr sz="2400">
          <a:solidFill>
            <a:srgbClr val="000000"/>
          </a:solidFill>
          <a:latin typeface="Arial"/>
          <a:ea typeface="Arial"/>
          <a:cs typeface="Arial"/>
          <a:sym typeface="Arial" panose="020B0604020202020204" pitchFamily="34" charset="0"/>
        </a:defRPr>
      </a:lvl2pPr>
      <a:lvl3pPr marL="1143000" indent="-228600" algn="l" rtl="0" eaLnBrk="0" fontAlgn="base" hangingPunct="0">
        <a:spcBef>
          <a:spcPts val="700"/>
        </a:spcBef>
        <a:spcAft>
          <a:spcPct val="0"/>
        </a:spcAft>
        <a:buSzPct val="100000"/>
        <a:buFont typeface="Arial" panose="020B0604020202020204" pitchFamily="34" charset="0"/>
        <a:buChar char="•"/>
        <a:defRPr sz="2400">
          <a:solidFill>
            <a:srgbClr val="000000"/>
          </a:solidFill>
          <a:latin typeface="Arial"/>
          <a:ea typeface="Arial"/>
          <a:cs typeface="Arial"/>
          <a:sym typeface="Arial" panose="020B0604020202020204" pitchFamily="34" charset="0"/>
        </a:defRPr>
      </a:lvl3pPr>
      <a:lvl4pPr marL="1644650" indent="-273050" algn="l" rtl="0" eaLnBrk="0" fontAlgn="base" hangingPunct="0">
        <a:spcBef>
          <a:spcPts val="700"/>
        </a:spcBef>
        <a:spcAft>
          <a:spcPct val="0"/>
        </a:spcAft>
        <a:buSzPct val="100000"/>
        <a:buFont typeface="Arial" panose="020B0604020202020204" pitchFamily="34" charset="0"/>
        <a:buChar char="–"/>
        <a:defRPr sz="2400">
          <a:solidFill>
            <a:srgbClr val="000000"/>
          </a:solidFill>
          <a:latin typeface="Arial"/>
          <a:ea typeface="Arial"/>
          <a:cs typeface="Arial"/>
          <a:sym typeface="Arial" panose="020B0604020202020204" pitchFamily="34" charset="0"/>
        </a:defRPr>
      </a:lvl4pPr>
      <a:lvl5pPr marL="2133600" indent="-304800" algn="l" rtl="0" eaLnBrk="0" fontAlgn="base" hangingPunct="0">
        <a:spcBef>
          <a:spcPts val="700"/>
        </a:spcBef>
        <a:spcAft>
          <a:spcPct val="0"/>
        </a:spcAft>
        <a:buSzPct val="100000"/>
        <a:buFont typeface="Arial" panose="020B0604020202020204" pitchFamily="34" charset="0"/>
        <a:buChar char="»"/>
        <a:defRPr sz="2400">
          <a:solidFill>
            <a:srgbClr val="000000"/>
          </a:solidFill>
          <a:latin typeface="Arial"/>
          <a:ea typeface="Arial"/>
          <a:cs typeface="Arial"/>
          <a:sym typeface="Arial" panose="020B0604020202020204" pitchFamily="34" charset="0"/>
        </a:defRPr>
      </a:lvl5pPr>
      <a:lvl6pPr marL="0" marR="0" indent="0" algn="l" defTabSz="914400" rtl="0" latinLnBrk="0">
        <a:lnSpc>
          <a:spcPct val="100000"/>
        </a:lnSpc>
        <a:spcBef>
          <a:spcPts val="700"/>
        </a:spcBef>
        <a:spcAft>
          <a:spcPts val="0"/>
        </a:spcAft>
        <a:buClrTx/>
        <a:buSzTx/>
        <a:buFont typeface="Arial"/>
        <a:buNone/>
        <a:tabLst/>
        <a:defRPr sz="2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700"/>
        </a:spcBef>
        <a:spcAft>
          <a:spcPts val="0"/>
        </a:spcAft>
        <a:buClrTx/>
        <a:buSzTx/>
        <a:buFont typeface="Arial"/>
        <a:buNone/>
        <a:tabLst/>
        <a:defRPr sz="2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700"/>
        </a:spcBef>
        <a:spcAft>
          <a:spcPts val="0"/>
        </a:spcAft>
        <a:buClrTx/>
        <a:buSzTx/>
        <a:buFont typeface="Arial"/>
        <a:buNone/>
        <a:tabLst/>
        <a:defRPr sz="2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700"/>
        </a:spcBef>
        <a:spcAft>
          <a:spcPts val="0"/>
        </a:spcAft>
        <a:buClrTx/>
        <a:buSzTx/>
        <a:buFont typeface="Arial"/>
        <a:buNone/>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1pPr>
      <a:lvl2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2pPr>
      <a:lvl3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3pPr>
      <a:lvl4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4pPr>
      <a:lvl5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5pPr>
      <a:lvl6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6pPr>
      <a:lvl7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7pPr>
      <a:lvl8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8pPr>
      <a:lvl9pPr marL="0" marR="0" indent="102870" algn="r" defTabSz="914400" rtl="0" latinLnBrk="0">
        <a:lnSpc>
          <a:spcPct val="100000"/>
        </a:lnSpc>
        <a:spcBef>
          <a:spcPts val="0"/>
        </a:spcBef>
        <a:spcAft>
          <a:spcPts val="0"/>
        </a:spcAft>
        <a:buClrTx/>
        <a:buSzTx/>
        <a:buFontTx/>
        <a:buNone/>
        <a:tabLst/>
        <a:defRPr sz="1200" b="0" i="0" u="none" strike="noStrike" cap="none" spc="-1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cstate="email">
            <a:alphaModFix amt="10000"/>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B81E82F-7D76-FC42-A14B-B8F4CE26811E}" type="datetime1">
              <a:rPr lang="it-IT" smtClean="0"/>
              <a:t>11/07/2022</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83599835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7" Type="http://schemas.openxmlformats.org/officeDocument/2006/relationships/image" Target="../media/image61.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60.png"/><Relationship Id="rId10" Type="http://schemas.openxmlformats.org/officeDocument/2006/relationships/image" Target="../media/image41.e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4.xml"/><Relationship Id="rId4" Type="http://schemas.openxmlformats.org/officeDocument/2006/relationships/image" Target="../media/image5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2.xml"/><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png"/><Relationship Id="rId9"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210.png"/><Relationship Id="rId7" Type="http://schemas.openxmlformats.org/officeDocument/2006/relationships/image" Target="../media/image200.png"/><Relationship Id="rId12"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2.xml"/><Relationship Id="rId11" Type="http://schemas.openxmlformats.org/officeDocument/2006/relationships/image" Target="../media/image240.png"/><Relationship Id="rId10" Type="http://schemas.openxmlformats.org/officeDocument/2006/relationships/image" Target="../media/image230.png"/><Relationship Id="rId9" Type="http://schemas.openxmlformats.org/officeDocument/2006/relationships/image" Target="../media/image2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esterni, cielo, albero, edificio&#10;&#10;Descrizione generata automaticamente">
            <a:extLst>
              <a:ext uri="{FF2B5EF4-FFF2-40B4-BE49-F238E27FC236}">
                <a16:creationId xmlns:a16="http://schemas.microsoft.com/office/drawing/2014/main" id="{EBF98420-EA69-5789-3FF2-CE7EABC3ACD7}"/>
              </a:ext>
            </a:extLst>
          </p:cNvPr>
          <p:cNvPicPr>
            <a:picLocks noChangeAspect="1"/>
          </p:cNvPicPr>
          <p:nvPr/>
        </p:nvPicPr>
        <p:blipFill>
          <a:blip r:embed="rId2"/>
          <a:stretch>
            <a:fillRect/>
          </a:stretch>
        </p:blipFill>
        <p:spPr>
          <a:xfrm>
            <a:off x="-3120603" y="-269145"/>
            <a:ext cx="13706359" cy="7396290"/>
          </a:xfrm>
          <a:prstGeom prst="rect">
            <a:avLst/>
          </a:prstGeom>
        </p:spPr>
      </p:pic>
      <p:sp>
        <p:nvSpPr>
          <p:cNvPr id="6" name="Titolo 4">
            <a:extLst>
              <a:ext uri="{FF2B5EF4-FFF2-40B4-BE49-F238E27FC236}">
                <a16:creationId xmlns:a16="http://schemas.microsoft.com/office/drawing/2014/main" id="{74E3B5C4-6351-9356-7C01-3A91E9DE2E1C}"/>
              </a:ext>
            </a:extLst>
          </p:cNvPr>
          <p:cNvSpPr txBox="1">
            <a:spLocks/>
          </p:cNvSpPr>
          <p:nvPr/>
        </p:nvSpPr>
        <p:spPr>
          <a:xfrm>
            <a:off x="-110532" y="622999"/>
            <a:ext cx="8988314" cy="1737804"/>
          </a:xfrm>
          <a:prstGeom prst="rect">
            <a:avLst/>
          </a:prstGeom>
          <a:solidFill>
            <a:srgbClr val="FFC000">
              <a:alpha val="18092"/>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lumMod val="95000"/>
                  </a:schemeClr>
                </a:solidFill>
                <a:latin typeface="Times New Roman" panose="02020603050405020304" pitchFamily="18" charset="0"/>
                <a:cs typeface="Times New Roman" panose="02020603050405020304" pitchFamily="18" charset="0"/>
              </a:rPr>
              <a:t>Kaonic atoms at DAΦNE: </a:t>
            </a:r>
          </a:p>
          <a:p>
            <a:r>
              <a:rPr lang="en-US" sz="4800" b="1" dirty="0">
                <a:solidFill>
                  <a:schemeClr val="bg1">
                    <a:lumMod val="95000"/>
                  </a:schemeClr>
                </a:solidFill>
                <a:latin typeface="Times New Roman" panose="02020603050405020304" pitchFamily="18" charset="0"/>
                <a:cs typeface="Times New Roman" panose="02020603050405020304" pitchFamily="18" charset="0"/>
              </a:rPr>
              <a:t>where we are and where we go?</a:t>
            </a:r>
            <a:endParaRPr lang="en-GB" sz="4800" b="1"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6C35A1D7-9541-6991-2998-F6892AF782A0}"/>
              </a:ext>
            </a:extLst>
          </p:cNvPr>
          <p:cNvPicPr>
            <a:picLocks noChangeAspect="1"/>
          </p:cNvPicPr>
          <p:nvPr/>
        </p:nvPicPr>
        <p:blipFill>
          <a:blip r:embed="rId3"/>
          <a:stretch>
            <a:fillRect/>
          </a:stretch>
        </p:blipFill>
        <p:spPr>
          <a:xfrm>
            <a:off x="6216003" y="5977337"/>
            <a:ext cx="2847372" cy="658896"/>
          </a:xfrm>
          <a:prstGeom prst="rect">
            <a:avLst/>
          </a:prstGeom>
          <a:solidFill>
            <a:schemeClr val="bg1"/>
          </a:solidFill>
        </p:spPr>
      </p:pic>
      <p:pic>
        <p:nvPicPr>
          <p:cNvPr id="8" name="Immagine 7" descr="Immagine che contiene testo&#10;&#10;Descrizione generata automaticamente">
            <a:extLst>
              <a:ext uri="{FF2B5EF4-FFF2-40B4-BE49-F238E27FC236}">
                <a16:creationId xmlns:a16="http://schemas.microsoft.com/office/drawing/2014/main" id="{AA01DF7F-D3C9-D381-104C-E06D1B665357}"/>
              </a:ext>
            </a:extLst>
          </p:cNvPr>
          <p:cNvPicPr>
            <a:picLocks noChangeAspect="1"/>
          </p:cNvPicPr>
          <p:nvPr/>
        </p:nvPicPr>
        <p:blipFill>
          <a:blip r:embed="rId4"/>
          <a:stretch>
            <a:fillRect/>
          </a:stretch>
        </p:blipFill>
        <p:spPr>
          <a:xfrm>
            <a:off x="6216006" y="5318441"/>
            <a:ext cx="2927991" cy="658896"/>
          </a:xfrm>
          <a:prstGeom prst="rect">
            <a:avLst/>
          </a:prstGeom>
        </p:spPr>
      </p:pic>
      <p:sp>
        <p:nvSpPr>
          <p:cNvPr id="9" name="Sottotitolo 2">
            <a:extLst>
              <a:ext uri="{FF2B5EF4-FFF2-40B4-BE49-F238E27FC236}">
                <a16:creationId xmlns:a16="http://schemas.microsoft.com/office/drawing/2014/main" id="{4B5B7ECE-4DD3-7E8D-BC26-E9681F89C450}"/>
              </a:ext>
            </a:extLst>
          </p:cNvPr>
          <p:cNvSpPr txBox="1">
            <a:spLocks/>
          </p:cNvSpPr>
          <p:nvPr/>
        </p:nvSpPr>
        <p:spPr>
          <a:xfrm>
            <a:off x="-1" y="5856720"/>
            <a:ext cx="6135381" cy="83344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solidFill>
                  <a:schemeClr val="bg1"/>
                </a:solidFill>
                <a:latin typeface="Times New Roman" panose="02020603050405020304" pitchFamily="18" charset="0"/>
                <a:cs typeface="Times New Roman" panose="02020603050405020304" pitchFamily="18" charset="0"/>
              </a:rPr>
              <a:t>Catalina Curceanu (Alessandro </a:t>
            </a:r>
            <a:r>
              <a:rPr lang="en-US" i="1" dirty="0" err="1">
                <a:solidFill>
                  <a:schemeClr val="bg1"/>
                </a:solidFill>
                <a:latin typeface="Times New Roman" panose="02020603050405020304" pitchFamily="18" charset="0"/>
                <a:cs typeface="Times New Roman" panose="02020603050405020304" pitchFamily="18" charset="0"/>
              </a:rPr>
              <a:t>Scordo</a:t>
            </a:r>
            <a:r>
              <a:rPr lang="en-US" i="1" dirty="0">
                <a:solidFill>
                  <a:schemeClr val="bg1"/>
                </a:solidFill>
                <a:latin typeface="Times New Roman" panose="02020603050405020304" pitchFamily="18" charset="0"/>
                <a:cs typeface="Times New Roman" panose="02020603050405020304" pitchFamily="18" charset="0"/>
              </a:rPr>
              <a:t>)</a:t>
            </a:r>
          </a:p>
          <a:p>
            <a:pPr algn="l"/>
            <a:r>
              <a:rPr lang="en-US" i="1" dirty="0">
                <a:solidFill>
                  <a:schemeClr val="bg1"/>
                </a:solidFill>
                <a:latin typeface="Times New Roman" panose="02020603050405020304" pitchFamily="18" charset="0"/>
                <a:cs typeface="Times New Roman" panose="02020603050405020304" pitchFamily="18" charset="0"/>
              </a:rPr>
              <a:t> on behalf of the SIDDHARTA-2 </a:t>
            </a:r>
            <a:r>
              <a:rPr lang="en-US" i="1" dirty="0">
                <a:solidFill>
                  <a:srgbClr val="002060"/>
                </a:solidFill>
                <a:latin typeface="Times New Roman" panose="02020603050405020304" pitchFamily="18" charset="0"/>
                <a:cs typeface="Times New Roman" panose="02020603050405020304" pitchFamily="18" charset="0"/>
              </a:rPr>
              <a:t>Collaboration</a:t>
            </a:r>
          </a:p>
          <a:p>
            <a:pPr algn="l"/>
            <a:endParaRPr lang="en-US" i="1" dirty="0">
              <a:solidFill>
                <a:srgbClr val="002060"/>
              </a:solidFill>
              <a:latin typeface="Times New Roman" panose="02020603050405020304" pitchFamily="18" charset="0"/>
              <a:cs typeface="Times New Roman" panose="02020603050405020304" pitchFamily="18" charset="0"/>
            </a:endParaRPr>
          </a:p>
          <a:p>
            <a:pPr algn="l"/>
            <a:endParaRPr lang="en-US" i="1" dirty="0">
              <a:solidFill>
                <a:srgbClr val="002060"/>
              </a:solidFill>
            </a:endParaRPr>
          </a:p>
        </p:txBody>
      </p:sp>
      <p:sp>
        <p:nvSpPr>
          <p:cNvPr id="12" name="Sottotitolo 2">
            <a:extLst>
              <a:ext uri="{FF2B5EF4-FFF2-40B4-BE49-F238E27FC236}">
                <a16:creationId xmlns:a16="http://schemas.microsoft.com/office/drawing/2014/main" id="{0875EA58-9A2D-C0C4-1665-3BDFA455C149}"/>
              </a:ext>
            </a:extLst>
          </p:cNvPr>
          <p:cNvSpPr txBox="1">
            <a:spLocks/>
          </p:cNvSpPr>
          <p:nvPr/>
        </p:nvSpPr>
        <p:spPr>
          <a:xfrm>
            <a:off x="798617" y="159038"/>
            <a:ext cx="8264758" cy="36933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dirty="0">
              <a:solidFill>
                <a:srgbClr val="002060"/>
              </a:solidFill>
            </a:endParaRPr>
          </a:p>
        </p:txBody>
      </p:sp>
      <p:sp>
        <p:nvSpPr>
          <p:cNvPr id="3" name="Rectangle 2">
            <a:extLst>
              <a:ext uri="{FF2B5EF4-FFF2-40B4-BE49-F238E27FC236}">
                <a16:creationId xmlns:a16="http://schemas.microsoft.com/office/drawing/2014/main" id="{738F8C84-884B-C908-FC7B-9962994234F7}"/>
              </a:ext>
            </a:extLst>
          </p:cNvPr>
          <p:cNvSpPr>
            <a:spLocks noChangeArrowheads="1"/>
          </p:cNvSpPr>
          <p:nvPr/>
        </p:nvSpPr>
        <p:spPr bwMode="auto">
          <a:xfrm>
            <a:off x="739996" y="165871"/>
            <a:ext cx="7851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4th Jagiellonian Symposium on Advances in Particle Physics and Medicine </a:t>
            </a:r>
          </a:p>
        </p:txBody>
      </p:sp>
    </p:spTree>
    <p:extLst>
      <p:ext uri="{BB962C8B-B14F-4D97-AF65-F5344CB8AC3E}">
        <p14:creationId xmlns:p14="http://schemas.microsoft.com/office/powerpoint/2010/main" val="1609145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a:extLst>
              <a:ext uri="{FF2B5EF4-FFF2-40B4-BE49-F238E27FC236}">
                <a16:creationId xmlns:a16="http://schemas.microsoft.com/office/drawing/2014/main" id="{EF461B84-35E5-5BCB-D9CA-72DAA890BBF2}"/>
              </a:ext>
            </a:extLst>
          </p:cNvPr>
          <p:cNvSpPr>
            <a:spLocks noGrp="1" noChangeArrowheads="1"/>
          </p:cNvSpPr>
          <p:nvPr>
            <p:ph type="title"/>
          </p:nvPr>
        </p:nvSpPr>
        <p:spPr>
          <a:xfrm>
            <a:off x="1763713" y="115888"/>
            <a:ext cx="5040312" cy="758825"/>
          </a:xfrm>
          <a:gradFill rotWithShape="0">
            <a:gsLst>
              <a:gs pos="0">
                <a:srgbClr val="FF99FF"/>
              </a:gs>
              <a:gs pos="50000">
                <a:schemeClr val="bg1"/>
              </a:gs>
              <a:gs pos="100000">
                <a:srgbClr val="FF99FF"/>
              </a:gs>
            </a:gsLst>
            <a:lin ang="5400000" scaled="1"/>
          </a:gradFill>
          <a:scene3d>
            <a:camera prst="legacyObliqueTopRight"/>
            <a:lightRig rig="legacyFlat3" dir="b"/>
          </a:scene3d>
          <a:sp3d extrusionH="430200" prstMaterial="legacyMatte">
            <a:bevelT w="13500" h="13500" prst="angle"/>
            <a:bevelB w="13500" h="13500" prst="angle"/>
            <a:extrusionClr>
              <a:srgbClr val="FF99FF"/>
            </a:extrusionClr>
          </a:sp3d>
        </p:spPr>
        <p:txBody>
          <a:bodyPr>
            <a:flatTx/>
          </a:bodyPr>
          <a:lstStyle/>
          <a:p>
            <a:pPr eaLnBrk="1" hangingPunct="1">
              <a:defRPr/>
            </a:pPr>
            <a:r>
              <a:rPr lang="en-US" sz="4000" b="1" i="1" dirty="0">
                <a:solidFill>
                  <a:srgbClr val="063DE8"/>
                </a:solidFill>
                <a:effectLst>
                  <a:outerShdw blurRad="38100" dist="38100" dir="2700000" algn="tl">
                    <a:srgbClr val="000000"/>
                  </a:outerShdw>
                </a:effectLst>
              </a:rPr>
              <a:t>DAΦNE</a:t>
            </a:r>
            <a:endParaRPr lang="en-US" sz="1800" b="1" i="1" dirty="0">
              <a:solidFill>
                <a:srgbClr val="063DE8"/>
              </a:solidFill>
              <a:effectLst>
                <a:outerShdw blurRad="38100" dist="38100" dir="2700000" algn="tl">
                  <a:srgbClr val="000000"/>
                </a:outerShdw>
              </a:effectLst>
            </a:endParaRPr>
          </a:p>
        </p:txBody>
      </p:sp>
      <p:pic>
        <p:nvPicPr>
          <p:cNvPr id="47107" name="Picture 4">
            <a:extLst>
              <a:ext uri="{FF2B5EF4-FFF2-40B4-BE49-F238E27FC236}">
                <a16:creationId xmlns:a16="http://schemas.microsoft.com/office/drawing/2014/main" id="{79FDB335-755C-792A-C406-F4B539929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34E0267-121E-F78A-0777-B7D8B3A13392}"/>
              </a:ext>
            </a:extLst>
          </p:cNvPr>
          <p:cNvSpPr>
            <a:spLocks noGrp="1" noChangeArrowheads="1"/>
          </p:cNvSpPr>
          <p:nvPr>
            <p:ph type="title"/>
          </p:nvPr>
        </p:nvSpPr>
        <p:spPr>
          <a:xfrm>
            <a:off x="228600" y="685800"/>
            <a:ext cx="8686800" cy="1524000"/>
          </a:xfrm>
        </p:spPr>
        <p:txBody>
          <a:bodyPr lIns="90487" tIns="44450" rIns="90487" bIns="44450"/>
          <a:lstStyle/>
          <a:p>
            <a:pPr eaLnBrk="1" hangingPunct="1"/>
            <a:endParaRPr lang="en-US" altLang="en-US" sz="2800"/>
          </a:p>
        </p:txBody>
      </p:sp>
      <p:sp>
        <p:nvSpPr>
          <p:cNvPr id="49155" name="Oval 3">
            <a:extLst>
              <a:ext uri="{FF2B5EF4-FFF2-40B4-BE49-F238E27FC236}">
                <a16:creationId xmlns:a16="http://schemas.microsoft.com/office/drawing/2014/main" id="{9694E01C-04B6-9028-985B-1A9624E9E713}"/>
              </a:ext>
            </a:extLst>
          </p:cNvPr>
          <p:cNvSpPr>
            <a:spLocks noChangeArrowheads="1"/>
          </p:cNvSpPr>
          <p:nvPr/>
        </p:nvSpPr>
        <p:spPr bwMode="auto">
          <a:xfrm>
            <a:off x="3968750" y="3208338"/>
            <a:ext cx="1206500" cy="1054100"/>
          </a:xfrm>
          <a:prstGeom prst="ellipse">
            <a:avLst/>
          </a:prstGeom>
          <a:gradFill rotWithShape="0">
            <a:gsLst>
              <a:gs pos="0">
                <a:schemeClr val="bg1"/>
              </a:gs>
              <a:gs pos="100000">
                <a:srgbClr val="FFFF00"/>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6" name="Oval 4">
            <a:extLst>
              <a:ext uri="{FF2B5EF4-FFF2-40B4-BE49-F238E27FC236}">
                <a16:creationId xmlns:a16="http://schemas.microsoft.com/office/drawing/2014/main" id="{1110734E-06FD-129A-7000-76D3BA20BE4A}"/>
              </a:ext>
            </a:extLst>
          </p:cNvPr>
          <p:cNvSpPr>
            <a:spLocks noChangeArrowheads="1"/>
          </p:cNvSpPr>
          <p:nvPr/>
        </p:nvSpPr>
        <p:spPr bwMode="auto">
          <a:xfrm>
            <a:off x="3206750" y="4732338"/>
            <a:ext cx="596900" cy="520700"/>
          </a:xfrm>
          <a:prstGeom prst="ellipse">
            <a:avLst/>
          </a:prstGeom>
          <a:gradFill rotWithShape="0">
            <a:gsLst>
              <a:gs pos="0">
                <a:srgbClr val="FFFF99"/>
              </a:gs>
              <a:gs pos="100000">
                <a:schemeClr val="accent2"/>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7" name="Oval 5">
            <a:extLst>
              <a:ext uri="{FF2B5EF4-FFF2-40B4-BE49-F238E27FC236}">
                <a16:creationId xmlns:a16="http://schemas.microsoft.com/office/drawing/2014/main" id="{33D0B183-BA4B-5831-9A8C-2542DF18777C}"/>
              </a:ext>
            </a:extLst>
          </p:cNvPr>
          <p:cNvSpPr>
            <a:spLocks noChangeArrowheads="1"/>
          </p:cNvSpPr>
          <p:nvPr/>
        </p:nvSpPr>
        <p:spPr bwMode="auto">
          <a:xfrm>
            <a:off x="5727700" y="1916113"/>
            <a:ext cx="596900" cy="520700"/>
          </a:xfrm>
          <a:prstGeom prst="ellipse">
            <a:avLst/>
          </a:prstGeom>
          <a:solidFill>
            <a:srgbClr val="FF0000"/>
          </a:soli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8" name="Line 6">
            <a:extLst>
              <a:ext uri="{FF2B5EF4-FFF2-40B4-BE49-F238E27FC236}">
                <a16:creationId xmlns:a16="http://schemas.microsoft.com/office/drawing/2014/main" id="{7E6536AD-02FB-BB22-E1C5-CC3FABD3B7E9}"/>
              </a:ext>
            </a:extLst>
          </p:cNvPr>
          <p:cNvSpPr>
            <a:spLocks noChangeShapeType="1"/>
          </p:cNvSpPr>
          <p:nvPr/>
        </p:nvSpPr>
        <p:spPr bwMode="auto">
          <a:xfrm flipV="1">
            <a:off x="5080000" y="2667000"/>
            <a:ext cx="635000" cy="6096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9" name="Line 7">
            <a:extLst>
              <a:ext uri="{FF2B5EF4-FFF2-40B4-BE49-F238E27FC236}">
                <a16:creationId xmlns:a16="http://schemas.microsoft.com/office/drawing/2014/main" id="{CC703A24-2C9D-7468-1185-326B819F7B6D}"/>
              </a:ext>
            </a:extLst>
          </p:cNvPr>
          <p:cNvSpPr>
            <a:spLocks noChangeShapeType="1"/>
          </p:cNvSpPr>
          <p:nvPr/>
        </p:nvSpPr>
        <p:spPr bwMode="auto">
          <a:xfrm flipH="1">
            <a:off x="3733800" y="4217988"/>
            <a:ext cx="457200" cy="4826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60" name="Rectangle 8">
            <a:extLst>
              <a:ext uri="{FF2B5EF4-FFF2-40B4-BE49-F238E27FC236}">
                <a16:creationId xmlns:a16="http://schemas.microsoft.com/office/drawing/2014/main" id="{6D62C567-5E42-179E-20F8-249214955C79}"/>
              </a:ext>
            </a:extLst>
          </p:cNvPr>
          <p:cNvSpPr>
            <a:spLocks noChangeArrowheads="1"/>
          </p:cNvSpPr>
          <p:nvPr/>
        </p:nvSpPr>
        <p:spPr bwMode="auto">
          <a:xfrm>
            <a:off x="4191000" y="3279775"/>
            <a:ext cx="762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00"/>
                </a:solidFill>
                <a:effectLst/>
                <a:uLnTx/>
                <a:uFillTx/>
                <a:latin typeface="Symbol" panose="05050102010706020507" pitchFamily="18" charset="2"/>
                <a:ea typeface="+mn-ea"/>
                <a:cs typeface="+mn-cs"/>
              </a:rPr>
              <a:t></a:t>
            </a:r>
          </a:p>
        </p:txBody>
      </p:sp>
      <p:sp>
        <p:nvSpPr>
          <p:cNvPr id="49161" name="Rectangle 9">
            <a:extLst>
              <a:ext uri="{FF2B5EF4-FFF2-40B4-BE49-F238E27FC236}">
                <a16:creationId xmlns:a16="http://schemas.microsoft.com/office/drawing/2014/main" id="{0053595B-CA20-8DE0-F642-03C1AF712C1A}"/>
              </a:ext>
            </a:extLst>
          </p:cNvPr>
          <p:cNvSpPr>
            <a:spLocks noChangeArrowheads="1"/>
          </p:cNvSpPr>
          <p:nvPr/>
        </p:nvSpPr>
        <p:spPr bwMode="auto">
          <a:xfrm>
            <a:off x="5783263" y="1916113"/>
            <a:ext cx="5889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t>
            </a:r>
          </a:p>
        </p:txBody>
      </p:sp>
      <p:sp>
        <p:nvSpPr>
          <p:cNvPr id="49162" name="Rectangle 10">
            <a:extLst>
              <a:ext uri="{FF2B5EF4-FFF2-40B4-BE49-F238E27FC236}">
                <a16:creationId xmlns:a16="http://schemas.microsoft.com/office/drawing/2014/main" id="{0A882BC7-0B7F-5CE1-E2D4-AFD6072A18F7}"/>
              </a:ext>
            </a:extLst>
          </p:cNvPr>
          <p:cNvSpPr>
            <a:spLocks noChangeArrowheads="1"/>
          </p:cNvSpPr>
          <p:nvPr/>
        </p:nvSpPr>
        <p:spPr bwMode="auto">
          <a:xfrm>
            <a:off x="3262313" y="4724400"/>
            <a:ext cx="6619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t>
            </a:r>
          </a:p>
        </p:txBody>
      </p:sp>
      <p:grpSp>
        <p:nvGrpSpPr>
          <p:cNvPr id="49163" name="Group 11">
            <a:extLst>
              <a:ext uri="{FF2B5EF4-FFF2-40B4-BE49-F238E27FC236}">
                <a16:creationId xmlns:a16="http://schemas.microsoft.com/office/drawing/2014/main" id="{F002C509-3472-F697-24BD-86CB643A61A9}"/>
              </a:ext>
            </a:extLst>
          </p:cNvPr>
          <p:cNvGrpSpPr>
            <a:grpSpLocks/>
          </p:cNvGrpSpPr>
          <p:nvPr/>
        </p:nvGrpSpPr>
        <p:grpSpPr bwMode="auto">
          <a:xfrm>
            <a:off x="6407150" y="2832100"/>
            <a:ext cx="2273300" cy="1968500"/>
            <a:chOff x="4036" y="1784"/>
            <a:chExt cx="1432" cy="1240"/>
          </a:xfrm>
        </p:grpSpPr>
        <p:sp>
          <p:nvSpPr>
            <p:cNvPr id="49195" name="Oval 12">
              <a:extLst>
                <a:ext uri="{FF2B5EF4-FFF2-40B4-BE49-F238E27FC236}">
                  <a16:creationId xmlns:a16="http://schemas.microsoft.com/office/drawing/2014/main" id="{2DCD8F24-6215-D0AF-078A-660AE13B871B}"/>
                </a:ext>
              </a:extLst>
            </p:cNvPr>
            <p:cNvSpPr>
              <a:spLocks noChangeArrowheads="1"/>
            </p:cNvSpPr>
            <p:nvPr/>
          </p:nvSpPr>
          <p:spPr bwMode="auto">
            <a:xfrm>
              <a:off x="4756" y="1784"/>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6" name="Oval 13">
              <a:extLst>
                <a:ext uri="{FF2B5EF4-FFF2-40B4-BE49-F238E27FC236}">
                  <a16:creationId xmlns:a16="http://schemas.microsoft.com/office/drawing/2014/main" id="{A18DCFC4-2CB1-AB73-3A23-B44CBFA50142}"/>
                </a:ext>
              </a:extLst>
            </p:cNvPr>
            <p:cNvSpPr>
              <a:spLocks noChangeArrowheads="1"/>
            </p:cNvSpPr>
            <p:nvPr/>
          </p:nvSpPr>
          <p:spPr bwMode="auto">
            <a:xfrm>
              <a:off x="4756" y="2216"/>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7" name="Oval 14">
              <a:extLst>
                <a:ext uri="{FF2B5EF4-FFF2-40B4-BE49-F238E27FC236}">
                  <a16:creationId xmlns:a16="http://schemas.microsoft.com/office/drawing/2014/main" id="{8B7114D9-D8F2-2D11-7CDE-994352CB70A8}"/>
                </a:ext>
              </a:extLst>
            </p:cNvPr>
            <p:cNvSpPr>
              <a:spLocks noChangeArrowheads="1"/>
            </p:cNvSpPr>
            <p:nvPr/>
          </p:nvSpPr>
          <p:spPr bwMode="auto">
            <a:xfrm>
              <a:off x="4420" y="1928"/>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8" name="Oval 15">
              <a:extLst>
                <a:ext uri="{FF2B5EF4-FFF2-40B4-BE49-F238E27FC236}">
                  <a16:creationId xmlns:a16="http://schemas.microsoft.com/office/drawing/2014/main" id="{D7F8DDD1-503A-A217-3CC7-01FC3EB527B4}"/>
                </a:ext>
              </a:extLst>
            </p:cNvPr>
            <p:cNvSpPr>
              <a:spLocks noChangeArrowheads="1"/>
            </p:cNvSpPr>
            <p:nvPr/>
          </p:nvSpPr>
          <p:spPr bwMode="auto">
            <a:xfrm>
              <a:off x="4420" y="2312"/>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9" name="Oval 16">
              <a:extLst>
                <a:ext uri="{FF2B5EF4-FFF2-40B4-BE49-F238E27FC236}">
                  <a16:creationId xmlns:a16="http://schemas.microsoft.com/office/drawing/2014/main" id="{F88EF820-EBD6-86AC-842A-605DA0CEA96E}"/>
                </a:ext>
              </a:extLst>
            </p:cNvPr>
            <p:cNvSpPr>
              <a:spLocks noChangeArrowheads="1"/>
            </p:cNvSpPr>
            <p:nvPr/>
          </p:nvSpPr>
          <p:spPr bwMode="auto">
            <a:xfrm>
              <a:off x="4708" y="2600"/>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200" name="Oval 17">
              <a:extLst>
                <a:ext uri="{FF2B5EF4-FFF2-40B4-BE49-F238E27FC236}">
                  <a16:creationId xmlns:a16="http://schemas.microsoft.com/office/drawing/2014/main" id="{2E4AA4DE-A2C8-B010-60CF-FAFF02ED3BFD}"/>
                </a:ext>
              </a:extLst>
            </p:cNvPr>
            <p:cNvSpPr>
              <a:spLocks noChangeArrowheads="1"/>
            </p:cNvSpPr>
            <p:nvPr/>
          </p:nvSpPr>
          <p:spPr bwMode="auto">
            <a:xfrm>
              <a:off x="4084" y="2120"/>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201" name="Oval 18">
              <a:extLst>
                <a:ext uri="{FF2B5EF4-FFF2-40B4-BE49-F238E27FC236}">
                  <a16:creationId xmlns:a16="http://schemas.microsoft.com/office/drawing/2014/main" id="{E3912F16-DA17-2A18-BFB5-8C02ADF85D4C}"/>
                </a:ext>
              </a:extLst>
            </p:cNvPr>
            <p:cNvSpPr>
              <a:spLocks noChangeArrowheads="1"/>
            </p:cNvSpPr>
            <p:nvPr/>
          </p:nvSpPr>
          <p:spPr bwMode="auto">
            <a:xfrm>
              <a:off x="4036" y="2504"/>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202" name="Oval 19">
              <a:extLst>
                <a:ext uri="{FF2B5EF4-FFF2-40B4-BE49-F238E27FC236}">
                  <a16:creationId xmlns:a16="http://schemas.microsoft.com/office/drawing/2014/main" id="{A890097B-C6B2-2434-7B49-C29FC164BEDE}"/>
                </a:ext>
              </a:extLst>
            </p:cNvPr>
            <p:cNvSpPr>
              <a:spLocks noChangeArrowheads="1"/>
            </p:cNvSpPr>
            <p:nvPr/>
          </p:nvSpPr>
          <p:spPr bwMode="auto">
            <a:xfrm>
              <a:off x="4372" y="2696"/>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203" name="Oval 20">
              <a:extLst>
                <a:ext uri="{FF2B5EF4-FFF2-40B4-BE49-F238E27FC236}">
                  <a16:creationId xmlns:a16="http://schemas.microsoft.com/office/drawing/2014/main" id="{1582C6AE-D0CC-2662-5885-313D4349DA47}"/>
                </a:ext>
              </a:extLst>
            </p:cNvPr>
            <p:cNvSpPr>
              <a:spLocks noChangeArrowheads="1"/>
            </p:cNvSpPr>
            <p:nvPr/>
          </p:nvSpPr>
          <p:spPr bwMode="auto">
            <a:xfrm>
              <a:off x="5140" y="2072"/>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204" name="Oval 21">
              <a:extLst>
                <a:ext uri="{FF2B5EF4-FFF2-40B4-BE49-F238E27FC236}">
                  <a16:creationId xmlns:a16="http://schemas.microsoft.com/office/drawing/2014/main" id="{9B89ED15-0870-5D48-2AE2-86147B95802C}"/>
                </a:ext>
              </a:extLst>
            </p:cNvPr>
            <p:cNvSpPr>
              <a:spLocks noChangeArrowheads="1"/>
            </p:cNvSpPr>
            <p:nvPr/>
          </p:nvSpPr>
          <p:spPr bwMode="auto">
            <a:xfrm>
              <a:off x="5092" y="2456"/>
              <a:ext cx="328" cy="328"/>
            </a:xfrm>
            <a:prstGeom prst="ellipse">
              <a:avLst/>
            </a:prstGeom>
            <a:gradFill rotWithShape="0">
              <a:gsLst>
                <a:gs pos="0">
                  <a:schemeClr val="bg1"/>
                </a:gs>
                <a:gs pos="100000">
                  <a:srgbClr val="0000FF"/>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49164" name="Rectangle 22">
            <a:extLst>
              <a:ext uri="{FF2B5EF4-FFF2-40B4-BE49-F238E27FC236}">
                <a16:creationId xmlns:a16="http://schemas.microsoft.com/office/drawing/2014/main" id="{0C47CCC4-D3BE-A0E5-D61F-E0411F0BBD87}"/>
              </a:ext>
            </a:extLst>
          </p:cNvPr>
          <p:cNvSpPr>
            <a:spLocks noChangeArrowheads="1"/>
          </p:cNvSpPr>
          <p:nvPr/>
        </p:nvSpPr>
        <p:spPr bwMode="auto">
          <a:xfrm>
            <a:off x="7605713" y="29035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65" name="Rectangle 23">
            <a:extLst>
              <a:ext uri="{FF2B5EF4-FFF2-40B4-BE49-F238E27FC236}">
                <a16:creationId xmlns:a16="http://schemas.microsoft.com/office/drawing/2014/main" id="{84C08F73-4FA1-5011-E81D-0C741C6C23EF}"/>
              </a:ext>
            </a:extLst>
          </p:cNvPr>
          <p:cNvSpPr>
            <a:spLocks noChangeArrowheads="1"/>
          </p:cNvSpPr>
          <p:nvPr/>
        </p:nvSpPr>
        <p:spPr bwMode="auto">
          <a:xfrm>
            <a:off x="6538913" y="34369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66" name="Rectangle 24">
            <a:extLst>
              <a:ext uri="{FF2B5EF4-FFF2-40B4-BE49-F238E27FC236}">
                <a16:creationId xmlns:a16="http://schemas.microsoft.com/office/drawing/2014/main" id="{101A8B3C-5794-5339-21C7-BCA73DE06B50}"/>
              </a:ext>
            </a:extLst>
          </p:cNvPr>
          <p:cNvSpPr>
            <a:spLocks noChangeArrowheads="1"/>
          </p:cNvSpPr>
          <p:nvPr/>
        </p:nvSpPr>
        <p:spPr bwMode="auto">
          <a:xfrm>
            <a:off x="8215313" y="32845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67" name="Rectangle 25">
            <a:extLst>
              <a:ext uri="{FF2B5EF4-FFF2-40B4-BE49-F238E27FC236}">
                <a16:creationId xmlns:a16="http://schemas.microsoft.com/office/drawing/2014/main" id="{F47C31E2-E0F2-9D93-0385-0235A9F71D4E}"/>
              </a:ext>
            </a:extLst>
          </p:cNvPr>
          <p:cNvSpPr>
            <a:spLocks noChangeArrowheads="1"/>
          </p:cNvSpPr>
          <p:nvPr/>
        </p:nvSpPr>
        <p:spPr bwMode="auto">
          <a:xfrm>
            <a:off x="7072313" y="31321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68" name="Rectangle 26">
            <a:extLst>
              <a:ext uri="{FF2B5EF4-FFF2-40B4-BE49-F238E27FC236}">
                <a16:creationId xmlns:a16="http://schemas.microsoft.com/office/drawing/2014/main" id="{249CB1A8-7FF0-BBDA-7C43-5B32EB88CF9A}"/>
              </a:ext>
            </a:extLst>
          </p:cNvPr>
          <p:cNvSpPr>
            <a:spLocks noChangeArrowheads="1"/>
          </p:cNvSpPr>
          <p:nvPr/>
        </p:nvSpPr>
        <p:spPr bwMode="auto">
          <a:xfrm>
            <a:off x="7072313" y="37417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69" name="Rectangle 27">
            <a:extLst>
              <a:ext uri="{FF2B5EF4-FFF2-40B4-BE49-F238E27FC236}">
                <a16:creationId xmlns:a16="http://schemas.microsoft.com/office/drawing/2014/main" id="{FBC579A6-A34F-3F32-0F8A-2787CD512E04}"/>
              </a:ext>
            </a:extLst>
          </p:cNvPr>
          <p:cNvSpPr>
            <a:spLocks noChangeArrowheads="1"/>
          </p:cNvSpPr>
          <p:nvPr/>
        </p:nvSpPr>
        <p:spPr bwMode="auto">
          <a:xfrm>
            <a:off x="7605713" y="35131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0" name="Rectangle 28">
            <a:extLst>
              <a:ext uri="{FF2B5EF4-FFF2-40B4-BE49-F238E27FC236}">
                <a16:creationId xmlns:a16="http://schemas.microsoft.com/office/drawing/2014/main" id="{3CC37AC1-B2D9-BECF-1DF1-0B1C958D88F2}"/>
              </a:ext>
            </a:extLst>
          </p:cNvPr>
          <p:cNvSpPr>
            <a:spLocks noChangeArrowheads="1"/>
          </p:cNvSpPr>
          <p:nvPr/>
        </p:nvSpPr>
        <p:spPr bwMode="auto">
          <a:xfrm>
            <a:off x="8139113" y="38941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1" name="Rectangle 29">
            <a:extLst>
              <a:ext uri="{FF2B5EF4-FFF2-40B4-BE49-F238E27FC236}">
                <a16:creationId xmlns:a16="http://schemas.microsoft.com/office/drawing/2014/main" id="{3D6A283A-6FBC-B6BC-F7C5-115D0CC14FFC}"/>
              </a:ext>
            </a:extLst>
          </p:cNvPr>
          <p:cNvSpPr>
            <a:spLocks noChangeArrowheads="1"/>
          </p:cNvSpPr>
          <p:nvPr/>
        </p:nvSpPr>
        <p:spPr bwMode="auto">
          <a:xfrm>
            <a:off x="7605713" y="41227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2" name="Rectangle 30">
            <a:extLst>
              <a:ext uri="{FF2B5EF4-FFF2-40B4-BE49-F238E27FC236}">
                <a16:creationId xmlns:a16="http://schemas.microsoft.com/office/drawing/2014/main" id="{FBD38971-A167-A37F-08DB-D871CB81946D}"/>
              </a:ext>
            </a:extLst>
          </p:cNvPr>
          <p:cNvSpPr>
            <a:spLocks noChangeArrowheads="1"/>
          </p:cNvSpPr>
          <p:nvPr/>
        </p:nvSpPr>
        <p:spPr bwMode="auto">
          <a:xfrm>
            <a:off x="6996113" y="42751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3" name="Rectangle 31">
            <a:extLst>
              <a:ext uri="{FF2B5EF4-FFF2-40B4-BE49-F238E27FC236}">
                <a16:creationId xmlns:a16="http://schemas.microsoft.com/office/drawing/2014/main" id="{B97AF2EF-B2BC-F024-FD12-063D5875974E}"/>
              </a:ext>
            </a:extLst>
          </p:cNvPr>
          <p:cNvSpPr>
            <a:spLocks noChangeArrowheads="1"/>
          </p:cNvSpPr>
          <p:nvPr/>
        </p:nvSpPr>
        <p:spPr bwMode="auto">
          <a:xfrm>
            <a:off x="6462713" y="39703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4" name="Rectangle 32">
            <a:extLst>
              <a:ext uri="{FF2B5EF4-FFF2-40B4-BE49-F238E27FC236}">
                <a16:creationId xmlns:a16="http://schemas.microsoft.com/office/drawing/2014/main" id="{4215B80B-A4BC-CB6D-09A1-1D8B078A4D4C}"/>
              </a:ext>
            </a:extLst>
          </p:cNvPr>
          <p:cNvSpPr>
            <a:spLocks noChangeArrowheads="1"/>
          </p:cNvSpPr>
          <p:nvPr/>
        </p:nvSpPr>
        <p:spPr bwMode="auto">
          <a:xfrm>
            <a:off x="304800" y="5181600"/>
            <a:ext cx="8458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Flux of produced kaons: about 1000/second</a:t>
            </a:r>
          </a:p>
        </p:txBody>
      </p:sp>
      <p:grpSp>
        <p:nvGrpSpPr>
          <p:cNvPr id="49175" name="Group 33">
            <a:extLst>
              <a:ext uri="{FF2B5EF4-FFF2-40B4-BE49-F238E27FC236}">
                <a16:creationId xmlns:a16="http://schemas.microsoft.com/office/drawing/2014/main" id="{43A770E9-E402-63FC-D44B-AC482FF87539}"/>
              </a:ext>
            </a:extLst>
          </p:cNvPr>
          <p:cNvGrpSpPr>
            <a:grpSpLocks/>
          </p:cNvGrpSpPr>
          <p:nvPr/>
        </p:nvGrpSpPr>
        <p:grpSpPr bwMode="auto">
          <a:xfrm>
            <a:off x="304800" y="2895600"/>
            <a:ext cx="2197100" cy="1739900"/>
            <a:chOff x="192" y="1824"/>
            <a:chExt cx="1384" cy="1096"/>
          </a:xfrm>
        </p:grpSpPr>
        <p:sp>
          <p:nvSpPr>
            <p:cNvPr id="49187" name="Oval 34">
              <a:extLst>
                <a:ext uri="{FF2B5EF4-FFF2-40B4-BE49-F238E27FC236}">
                  <a16:creationId xmlns:a16="http://schemas.microsoft.com/office/drawing/2014/main" id="{2437780E-C406-A856-C0C9-7D4BD78D59AD}"/>
                </a:ext>
              </a:extLst>
            </p:cNvPr>
            <p:cNvSpPr>
              <a:spLocks noChangeArrowheads="1"/>
            </p:cNvSpPr>
            <p:nvPr/>
          </p:nvSpPr>
          <p:spPr bwMode="auto">
            <a:xfrm>
              <a:off x="480" y="2064"/>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88" name="Oval 35">
              <a:extLst>
                <a:ext uri="{FF2B5EF4-FFF2-40B4-BE49-F238E27FC236}">
                  <a16:creationId xmlns:a16="http://schemas.microsoft.com/office/drawing/2014/main" id="{3A5110B5-C129-93B0-6DD4-921B7A21CD68}"/>
                </a:ext>
              </a:extLst>
            </p:cNvPr>
            <p:cNvSpPr>
              <a:spLocks noChangeArrowheads="1"/>
            </p:cNvSpPr>
            <p:nvPr/>
          </p:nvSpPr>
          <p:spPr bwMode="auto">
            <a:xfrm>
              <a:off x="864" y="2208"/>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89" name="Oval 36">
              <a:extLst>
                <a:ext uri="{FF2B5EF4-FFF2-40B4-BE49-F238E27FC236}">
                  <a16:creationId xmlns:a16="http://schemas.microsoft.com/office/drawing/2014/main" id="{5C2ACECE-B2C1-359A-F568-809E67BE9188}"/>
                </a:ext>
              </a:extLst>
            </p:cNvPr>
            <p:cNvSpPr>
              <a:spLocks noChangeArrowheads="1"/>
            </p:cNvSpPr>
            <p:nvPr/>
          </p:nvSpPr>
          <p:spPr bwMode="auto">
            <a:xfrm>
              <a:off x="576" y="2448"/>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0" name="Oval 37">
              <a:extLst>
                <a:ext uri="{FF2B5EF4-FFF2-40B4-BE49-F238E27FC236}">
                  <a16:creationId xmlns:a16="http://schemas.microsoft.com/office/drawing/2014/main" id="{9FE8CB75-3EE8-AD15-926C-3313B382AC20}"/>
                </a:ext>
              </a:extLst>
            </p:cNvPr>
            <p:cNvSpPr>
              <a:spLocks noChangeArrowheads="1"/>
            </p:cNvSpPr>
            <p:nvPr/>
          </p:nvSpPr>
          <p:spPr bwMode="auto">
            <a:xfrm>
              <a:off x="960" y="2592"/>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1" name="Oval 38">
              <a:extLst>
                <a:ext uri="{FF2B5EF4-FFF2-40B4-BE49-F238E27FC236}">
                  <a16:creationId xmlns:a16="http://schemas.microsoft.com/office/drawing/2014/main" id="{03FDDFAC-0E75-5ED7-16F1-F02CC01F2B21}"/>
                </a:ext>
              </a:extLst>
            </p:cNvPr>
            <p:cNvSpPr>
              <a:spLocks noChangeArrowheads="1"/>
            </p:cNvSpPr>
            <p:nvPr/>
          </p:nvSpPr>
          <p:spPr bwMode="auto">
            <a:xfrm>
              <a:off x="1152" y="1968"/>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2" name="Oval 39">
              <a:extLst>
                <a:ext uri="{FF2B5EF4-FFF2-40B4-BE49-F238E27FC236}">
                  <a16:creationId xmlns:a16="http://schemas.microsoft.com/office/drawing/2014/main" id="{59FB10A5-9AFE-8722-7283-5EC6B16F3D81}"/>
                </a:ext>
              </a:extLst>
            </p:cNvPr>
            <p:cNvSpPr>
              <a:spLocks noChangeArrowheads="1"/>
            </p:cNvSpPr>
            <p:nvPr/>
          </p:nvSpPr>
          <p:spPr bwMode="auto">
            <a:xfrm>
              <a:off x="1248" y="2352"/>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3" name="Oval 40">
              <a:extLst>
                <a:ext uri="{FF2B5EF4-FFF2-40B4-BE49-F238E27FC236}">
                  <a16:creationId xmlns:a16="http://schemas.microsoft.com/office/drawing/2014/main" id="{BFB2DFA9-4683-E84F-BDDB-5C0385D00D40}"/>
                </a:ext>
              </a:extLst>
            </p:cNvPr>
            <p:cNvSpPr>
              <a:spLocks noChangeArrowheads="1"/>
            </p:cNvSpPr>
            <p:nvPr/>
          </p:nvSpPr>
          <p:spPr bwMode="auto">
            <a:xfrm>
              <a:off x="768" y="1824"/>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94" name="Oval 41">
              <a:extLst>
                <a:ext uri="{FF2B5EF4-FFF2-40B4-BE49-F238E27FC236}">
                  <a16:creationId xmlns:a16="http://schemas.microsoft.com/office/drawing/2014/main" id="{12951C34-E5AF-F68F-4BDB-4A18C4E4C579}"/>
                </a:ext>
              </a:extLst>
            </p:cNvPr>
            <p:cNvSpPr>
              <a:spLocks noChangeArrowheads="1"/>
            </p:cNvSpPr>
            <p:nvPr/>
          </p:nvSpPr>
          <p:spPr bwMode="auto">
            <a:xfrm>
              <a:off x="192" y="2256"/>
              <a:ext cx="328" cy="328"/>
            </a:xfrm>
            <a:prstGeom prst="ellipse">
              <a:avLst/>
            </a:prstGeom>
            <a:gradFill rotWithShape="0">
              <a:gsLst>
                <a:gs pos="0">
                  <a:schemeClr val="bg1"/>
                </a:gs>
                <a:gs pos="100000">
                  <a:schemeClr val="hlink"/>
                </a:gs>
              </a:gsLst>
              <a:path path="rect">
                <a:fillToRect r="100000" b="100000"/>
              </a:path>
            </a:gra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49176" name="Rectangle 42">
            <a:extLst>
              <a:ext uri="{FF2B5EF4-FFF2-40B4-BE49-F238E27FC236}">
                <a16:creationId xmlns:a16="http://schemas.microsoft.com/office/drawing/2014/main" id="{E7F0DF7B-655D-F092-F2AB-9E6B80191A8D}"/>
              </a:ext>
            </a:extLst>
          </p:cNvPr>
          <p:cNvSpPr>
            <a:spLocks noChangeArrowheads="1"/>
          </p:cNvSpPr>
          <p:nvPr/>
        </p:nvSpPr>
        <p:spPr bwMode="auto">
          <a:xfrm>
            <a:off x="1274763" y="29670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7" name="Rectangle 43">
            <a:extLst>
              <a:ext uri="{FF2B5EF4-FFF2-40B4-BE49-F238E27FC236}">
                <a16:creationId xmlns:a16="http://schemas.microsoft.com/office/drawing/2014/main" id="{324E64E4-81CC-356F-4C26-6DF213CC5E84}"/>
              </a:ext>
            </a:extLst>
          </p:cNvPr>
          <p:cNvSpPr>
            <a:spLocks noChangeArrowheads="1"/>
          </p:cNvSpPr>
          <p:nvPr/>
        </p:nvSpPr>
        <p:spPr bwMode="auto">
          <a:xfrm>
            <a:off x="1884363" y="31956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8" name="Rectangle 44">
            <a:extLst>
              <a:ext uri="{FF2B5EF4-FFF2-40B4-BE49-F238E27FC236}">
                <a16:creationId xmlns:a16="http://schemas.microsoft.com/office/drawing/2014/main" id="{F2DAF18A-8C61-BFFB-6146-1FF3A7F70DB5}"/>
              </a:ext>
            </a:extLst>
          </p:cNvPr>
          <p:cNvSpPr>
            <a:spLocks noChangeArrowheads="1"/>
          </p:cNvSpPr>
          <p:nvPr/>
        </p:nvSpPr>
        <p:spPr bwMode="auto">
          <a:xfrm>
            <a:off x="817563" y="33480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79" name="Rectangle 45">
            <a:extLst>
              <a:ext uri="{FF2B5EF4-FFF2-40B4-BE49-F238E27FC236}">
                <a16:creationId xmlns:a16="http://schemas.microsoft.com/office/drawing/2014/main" id="{215BF56E-89FA-195B-0402-55169CF86724}"/>
              </a:ext>
            </a:extLst>
          </p:cNvPr>
          <p:cNvSpPr>
            <a:spLocks noChangeArrowheads="1"/>
          </p:cNvSpPr>
          <p:nvPr/>
        </p:nvSpPr>
        <p:spPr bwMode="auto">
          <a:xfrm>
            <a:off x="1427163" y="35766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80" name="Rectangle 46">
            <a:extLst>
              <a:ext uri="{FF2B5EF4-FFF2-40B4-BE49-F238E27FC236}">
                <a16:creationId xmlns:a16="http://schemas.microsoft.com/office/drawing/2014/main" id="{7D628FDE-669F-36C3-8222-C1FF7740839E}"/>
              </a:ext>
            </a:extLst>
          </p:cNvPr>
          <p:cNvSpPr>
            <a:spLocks noChangeArrowheads="1"/>
          </p:cNvSpPr>
          <p:nvPr/>
        </p:nvSpPr>
        <p:spPr bwMode="auto">
          <a:xfrm>
            <a:off x="2036763" y="38052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81" name="Rectangle 47">
            <a:extLst>
              <a:ext uri="{FF2B5EF4-FFF2-40B4-BE49-F238E27FC236}">
                <a16:creationId xmlns:a16="http://schemas.microsoft.com/office/drawing/2014/main" id="{AA1EA29F-8863-7CA9-324A-BEDC65573B92}"/>
              </a:ext>
            </a:extLst>
          </p:cNvPr>
          <p:cNvSpPr>
            <a:spLocks noChangeArrowheads="1"/>
          </p:cNvSpPr>
          <p:nvPr/>
        </p:nvSpPr>
        <p:spPr bwMode="auto">
          <a:xfrm>
            <a:off x="1579563" y="41862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82" name="Rectangle 48">
            <a:extLst>
              <a:ext uri="{FF2B5EF4-FFF2-40B4-BE49-F238E27FC236}">
                <a16:creationId xmlns:a16="http://schemas.microsoft.com/office/drawing/2014/main" id="{EE8D443B-1282-E72C-04C1-B40068176D24}"/>
              </a:ext>
            </a:extLst>
          </p:cNvPr>
          <p:cNvSpPr>
            <a:spLocks noChangeArrowheads="1"/>
          </p:cNvSpPr>
          <p:nvPr/>
        </p:nvSpPr>
        <p:spPr bwMode="auto">
          <a:xfrm>
            <a:off x="969963" y="39576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49183" name="Rectangle 49">
            <a:extLst>
              <a:ext uri="{FF2B5EF4-FFF2-40B4-BE49-F238E27FC236}">
                <a16:creationId xmlns:a16="http://schemas.microsoft.com/office/drawing/2014/main" id="{B2EE901D-22E5-0AF3-20F7-C5FA14D7B8E9}"/>
              </a:ext>
            </a:extLst>
          </p:cNvPr>
          <p:cNvSpPr>
            <a:spLocks noChangeArrowheads="1"/>
          </p:cNvSpPr>
          <p:nvPr/>
        </p:nvSpPr>
        <p:spPr bwMode="auto">
          <a:xfrm>
            <a:off x="360363" y="3652838"/>
            <a:ext cx="471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n-US" altLang="en-US" sz="2000" b="0" i="0" u="none" strike="noStrike" kern="1200" cap="none" spc="0" normalizeH="0" baseline="30000" noProof="0">
                <a:ln>
                  <a:noFill/>
                </a:ln>
                <a:solidFill>
                  <a:srgbClr val="000000"/>
                </a:solidFill>
                <a:effectLst/>
                <a:uLnTx/>
                <a:uFillTx/>
                <a:latin typeface="Symbol" panose="05050102010706020507" pitchFamily="18" charset="2"/>
                <a:ea typeface="+mn-ea"/>
                <a:cs typeface="+mn-cs"/>
              </a:rPr>
              <a:t>+</a:t>
            </a:r>
          </a:p>
        </p:txBody>
      </p:sp>
      <p:sp>
        <p:nvSpPr>
          <p:cNvPr id="1358898" name="Rectangle 50">
            <a:extLst>
              <a:ext uri="{FF2B5EF4-FFF2-40B4-BE49-F238E27FC236}">
                <a16:creationId xmlns:a16="http://schemas.microsoft.com/office/drawing/2014/main" id="{CD1B38AE-37BA-4423-58EF-13D72FD70D1C}"/>
              </a:ext>
            </a:extLst>
          </p:cNvPr>
          <p:cNvSpPr>
            <a:spLocks noChangeArrowheads="1"/>
          </p:cNvSpPr>
          <p:nvPr/>
        </p:nvSpPr>
        <p:spPr bwMode="auto">
          <a:xfrm>
            <a:off x="755650" y="549275"/>
            <a:ext cx="7772400" cy="685800"/>
          </a:xfrm>
          <a:prstGeom prst="rect">
            <a:avLst/>
          </a:prstGeom>
          <a:noFill/>
          <a:ln w="12700">
            <a:noFill/>
            <a:miter lim="800000"/>
            <a:headEnd/>
            <a:tailEnd/>
          </a:ln>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063DE8"/>
                </a:solidFill>
                <a:effectLst>
                  <a:outerShdw blurRad="38100" dist="38100" dir="2700000" algn="tl">
                    <a:srgbClr val="C0C0C0"/>
                  </a:outerShdw>
                </a:effectLst>
                <a:uLnTx/>
                <a:uFillTx/>
                <a:latin typeface="Arial" pitchFamily="34" charset="0"/>
                <a:ea typeface="+mn-ea"/>
                <a:cs typeface="+mn-cs"/>
              </a:rPr>
              <a:t>The DAFNE principle</a:t>
            </a:r>
          </a:p>
        </p:txBody>
      </p:sp>
      <p:sp>
        <p:nvSpPr>
          <p:cNvPr id="49185" name="Line 51">
            <a:extLst>
              <a:ext uri="{FF2B5EF4-FFF2-40B4-BE49-F238E27FC236}">
                <a16:creationId xmlns:a16="http://schemas.microsoft.com/office/drawing/2014/main" id="{2203C2F8-527F-6646-B2B9-13A47A72F35E}"/>
              </a:ext>
            </a:extLst>
          </p:cNvPr>
          <p:cNvSpPr>
            <a:spLocks noChangeShapeType="1"/>
          </p:cNvSpPr>
          <p:nvPr/>
        </p:nvSpPr>
        <p:spPr bwMode="auto">
          <a:xfrm>
            <a:off x="2895600" y="3733800"/>
            <a:ext cx="990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86" name="Line 52">
            <a:extLst>
              <a:ext uri="{FF2B5EF4-FFF2-40B4-BE49-F238E27FC236}">
                <a16:creationId xmlns:a16="http://schemas.microsoft.com/office/drawing/2014/main" id="{D8185889-0D05-1610-845B-AF69AC3719C8}"/>
              </a:ext>
            </a:extLst>
          </p:cNvPr>
          <p:cNvSpPr>
            <a:spLocks noChangeShapeType="1"/>
          </p:cNvSpPr>
          <p:nvPr/>
        </p:nvSpPr>
        <p:spPr bwMode="auto">
          <a:xfrm>
            <a:off x="5334000" y="3733800"/>
            <a:ext cx="9906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3A2CB6BF-9371-9A71-702A-E8964C6E7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231775"/>
            <a:ext cx="9251950"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 name="Group 2">
            <a:extLst>
              <a:ext uri="{FF2B5EF4-FFF2-40B4-BE49-F238E27FC236}">
                <a16:creationId xmlns:a16="http://schemas.microsoft.com/office/drawing/2014/main" id="{F92E0DAC-166D-FB79-CA00-048E6356E583}"/>
              </a:ext>
            </a:extLst>
          </p:cNvPr>
          <p:cNvGrpSpPr>
            <a:grpSpLocks/>
          </p:cNvGrpSpPr>
          <p:nvPr/>
        </p:nvGrpSpPr>
        <p:grpSpPr bwMode="auto">
          <a:xfrm>
            <a:off x="1527175" y="458788"/>
            <a:ext cx="7035800" cy="6351587"/>
            <a:chOff x="0" y="0"/>
            <a:chExt cx="6303" cy="5690"/>
          </a:xfrm>
        </p:grpSpPr>
        <p:sp>
          <p:nvSpPr>
            <p:cNvPr id="50183" name="Oval 3">
              <a:extLst>
                <a:ext uri="{FF2B5EF4-FFF2-40B4-BE49-F238E27FC236}">
                  <a16:creationId xmlns:a16="http://schemas.microsoft.com/office/drawing/2014/main" id="{68301AE3-6CB7-849F-8C58-DB8974C06FBD}"/>
                </a:ext>
              </a:extLst>
            </p:cNvPr>
            <p:cNvSpPr>
              <a:spLocks/>
            </p:cNvSpPr>
            <p:nvPr/>
          </p:nvSpPr>
          <p:spPr bwMode="auto">
            <a:xfrm rot="1706265">
              <a:off x="559" y="1013"/>
              <a:ext cx="5184" cy="3664"/>
            </a:xfrm>
            <a:prstGeom prst="ellipse">
              <a:avLst/>
            </a:prstGeom>
            <a:noFill/>
            <a:ln w="127000">
              <a:solidFill>
                <a:schemeClr val="tx1">
                  <a:alpha val="85881"/>
                </a:scheme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42938" rtl="0" eaLnBrk="1" fontAlgn="base" latinLnBrk="0" hangingPunct="1">
                <a:lnSpc>
                  <a:spcPct val="100000"/>
                </a:lnSpc>
                <a:spcBef>
                  <a:spcPct val="0"/>
                </a:spcBef>
                <a:spcAft>
                  <a:spcPct val="0"/>
                </a:spcAft>
                <a:buClrTx/>
                <a:buSzTx/>
                <a:buFontTx/>
                <a:buNone/>
                <a:tabLst/>
                <a:defRPr/>
              </a:pPr>
              <a:endParaRPr kumimoji="0" lang="ja-JP" altLang="en-US" sz="3000" b="0" i="0" u="none" strike="noStrike" kern="1200" cap="none" spc="0" normalizeH="0" baseline="0" noProof="0">
                <a:ln>
                  <a:noFill/>
                </a:ln>
                <a:solidFill>
                  <a:srgbClr val="FFFFFF"/>
                </a:solidFill>
                <a:effectLst/>
                <a:uLnTx/>
                <a:uFillTx/>
                <a:latin typeface="Helvetica Neue" charset="0"/>
                <a:ea typeface="ヒラギノ角ゴ ProN W3" charset="-128"/>
                <a:cs typeface="+mn-cs"/>
                <a:sym typeface="Helvetica Neue" charset="0"/>
              </a:endParaRPr>
            </a:p>
          </p:txBody>
        </p:sp>
        <p:sp>
          <p:nvSpPr>
            <p:cNvPr id="50184" name="Line 4">
              <a:extLst>
                <a:ext uri="{FF2B5EF4-FFF2-40B4-BE49-F238E27FC236}">
                  <a16:creationId xmlns:a16="http://schemas.microsoft.com/office/drawing/2014/main" id="{7ED7A39D-75A5-652E-8C86-9A9479B5FE3C}"/>
                </a:ext>
              </a:extLst>
            </p:cNvPr>
            <p:cNvSpPr>
              <a:spLocks noChangeShapeType="1"/>
            </p:cNvSpPr>
            <p:nvPr/>
          </p:nvSpPr>
          <p:spPr bwMode="auto">
            <a:xfrm>
              <a:off x="1015" y="3324"/>
              <a:ext cx="347" cy="434"/>
            </a:xfrm>
            <a:prstGeom prst="line">
              <a:avLst/>
            </a:prstGeom>
            <a:noFill/>
            <a:ln w="127000">
              <a:solidFill>
                <a:srgbClr val="0000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85" name="Line 5">
              <a:extLst>
                <a:ext uri="{FF2B5EF4-FFF2-40B4-BE49-F238E27FC236}">
                  <a16:creationId xmlns:a16="http://schemas.microsoft.com/office/drawing/2014/main" id="{79145AE9-6E49-38CD-25FB-EEA6D804A15A}"/>
                </a:ext>
              </a:extLst>
            </p:cNvPr>
            <p:cNvSpPr>
              <a:spLocks noChangeShapeType="1"/>
            </p:cNvSpPr>
            <p:nvPr/>
          </p:nvSpPr>
          <p:spPr bwMode="auto">
            <a:xfrm rot="10800000">
              <a:off x="722" y="2692"/>
              <a:ext cx="289" cy="601"/>
            </a:xfrm>
            <a:prstGeom prst="line">
              <a:avLst/>
            </a:prstGeom>
            <a:noFill/>
            <a:ln w="1270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pic>
        <p:nvPicPr>
          <p:cNvPr id="50180" name="Picture 6">
            <a:extLst>
              <a:ext uri="{FF2B5EF4-FFF2-40B4-BE49-F238E27FC236}">
                <a16:creationId xmlns:a16="http://schemas.microsoft.com/office/drawing/2014/main" id="{68215C79-044C-334D-6EA9-A8FB351FA0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7250112" cy="1643063"/>
          </a:xfrm>
          <a:prstGeom prst="rect">
            <a:avLst/>
          </a:prstGeom>
          <a:noFill/>
          <a:ln>
            <a:noFill/>
          </a:ln>
          <a:effectLst>
            <a:outerShdw dist="63499" dir="5400000" algn="ctr" rotWithShape="0">
              <a:schemeClr val="bg2">
                <a:alpha val="4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5" name="Rectangle 7">
            <a:extLst>
              <a:ext uri="{FF2B5EF4-FFF2-40B4-BE49-F238E27FC236}">
                <a16:creationId xmlns:a16="http://schemas.microsoft.com/office/drawing/2014/main" id="{C2953AC2-AE26-2362-31C2-BCC8C7351562}"/>
              </a:ext>
            </a:extLst>
          </p:cNvPr>
          <p:cNvSpPr>
            <a:spLocks/>
          </p:cNvSpPr>
          <p:nvPr/>
        </p:nvSpPr>
        <p:spPr bwMode="auto">
          <a:xfrm>
            <a:off x="611188" y="4625975"/>
            <a:ext cx="8064500" cy="2232025"/>
          </a:xfrm>
          <a:prstGeom prst="rect">
            <a:avLst/>
          </a:prstGeom>
          <a:solidFill>
            <a:srgbClr val="5D3779">
              <a:alpha val="70979"/>
            </a:srgbClr>
          </a:solidFill>
          <a:ln>
            <a:noFill/>
          </a:ln>
          <a:effectLst>
            <a:outerShdw dist="63499" dir="5400000" algn="ctr" rotWithShape="0">
              <a:schemeClr val="bg2">
                <a:alpha val="45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en-US" altLang="ja-JP" sz="3500" b="1" i="0" u="none" strike="noStrike" kern="1200" cap="none" spc="0" normalizeH="0" baseline="0" noProof="0">
                <a:ln>
                  <a:noFill/>
                </a:ln>
                <a:solidFill>
                  <a:srgbClr val="FF0000"/>
                </a:solidFill>
                <a:effectLst/>
                <a:uLnTx/>
                <a:uFillTx/>
                <a:latin typeface="Helvetica Neue" charset="0"/>
                <a:ea typeface="ヒラギノ角ゴ ProN W3" charset="-128"/>
                <a:cs typeface="+mn-cs"/>
                <a:sym typeface="Helvetica Neue" charset="0"/>
              </a:rPr>
              <a:t>Suitable for low-energy kaon physics:</a:t>
            </a:r>
          </a:p>
          <a:p>
            <a:pPr marL="0" marR="0" lvl="0" indent="0" algn="ctr" defTabSz="642938" rtl="0" eaLnBrk="1" fontAlgn="base" latinLnBrk="0" hangingPunct="1">
              <a:lnSpc>
                <a:spcPct val="100000"/>
              </a:lnSpc>
              <a:spcBef>
                <a:spcPct val="0"/>
              </a:spcBef>
              <a:spcAft>
                <a:spcPct val="0"/>
              </a:spcAft>
              <a:buClrTx/>
              <a:buSzTx/>
              <a:buFontTx/>
              <a:buNone/>
              <a:tabLst/>
              <a:defRPr/>
            </a:pPr>
            <a:r>
              <a:rPr kumimoji="0" lang="en-US" altLang="ja-JP" sz="3500" b="1" i="0" u="none" strike="noStrike" kern="1200" cap="none" spc="0" normalizeH="0" baseline="0" noProof="0">
                <a:ln>
                  <a:noFill/>
                </a:ln>
                <a:solidFill>
                  <a:srgbClr val="FF0000"/>
                </a:solidFill>
                <a:effectLst/>
                <a:uLnTx/>
                <a:uFillTx/>
                <a:latin typeface="Helvetica Neue" charset="0"/>
                <a:ea typeface="ヒラギノ角ゴ ProN W3" charset="-128"/>
                <a:cs typeface="+mn-cs"/>
                <a:sym typeface="Helvetica Neue" charset="0"/>
              </a:rPr>
              <a:t>kaonic atoms</a:t>
            </a:r>
          </a:p>
          <a:p>
            <a:pPr marL="0" marR="0" lvl="0" indent="0" algn="ctr" defTabSz="642938" rtl="0" eaLnBrk="1" fontAlgn="base" latinLnBrk="0" hangingPunct="1">
              <a:lnSpc>
                <a:spcPct val="100000"/>
              </a:lnSpc>
              <a:spcBef>
                <a:spcPct val="0"/>
              </a:spcBef>
              <a:spcAft>
                <a:spcPct val="0"/>
              </a:spcAft>
              <a:buClrTx/>
              <a:buSzTx/>
              <a:buFontTx/>
              <a:buNone/>
              <a:tabLst/>
              <a:defRPr/>
            </a:pPr>
            <a:r>
              <a:rPr kumimoji="0" lang="en-US" altLang="ja-JP" sz="3500" b="1" i="0" u="none" strike="noStrike" kern="1200" cap="none" spc="0" normalizeH="0" baseline="0" noProof="0">
                <a:ln>
                  <a:noFill/>
                </a:ln>
                <a:solidFill>
                  <a:srgbClr val="FF0000"/>
                </a:solidFill>
                <a:effectLst/>
                <a:uLnTx/>
                <a:uFillTx/>
                <a:latin typeface="Helvetica Neue" charset="0"/>
                <a:ea typeface="ヒラギノ角ゴ ProN W3" charset="-128"/>
                <a:cs typeface="+mn-cs"/>
                <a:sym typeface="Helvetica Neue" charset="0"/>
              </a:rPr>
              <a:t>Kaon-nucleons/nuclei interaction studies</a:t>
            </a:r>
          </a:p>
        </p:txBody>
      </p:sp>
      <p:sp>
        <p:nvSpPr>
          <p:cNvPr id="43016" name="Rectangle 8">
            <a:extLst>
              <a:ext uri="{FF2B5EF4-FFF2-40B4-BE49-F238E27FC236}">
                <a16:creationId xmlns:a16="http://schemas.microsoft.com/office/drawing/2014/main" id="{DAEA9F0C-7635-5A47-16E0-CC290361AFF3}"/>
              </a:ext>
            </a:extLst>
          </p:cNvPr>
          <p:cNvSpPr>
            <a:spLocks/>
          </p:cNvSpPr>
          <p:nvPr/>
        </p:nvSpPr>
        <p:spPr bwMode="auto">
          <a:xfrm>
            <a:off x="539750" y="2133600"/>
            <a:ext cx="8062913" cy="2303463"/>
          </a:xfrm>
          <a:prstGeom prst="rect">
            <a:avLst/>
          </a:prstGeom>
          <a:solidFill>
            <a:srgbClr val="347B78">
              <a:alpha val="70979"/>
            </a:srgbClr>
          </a:solidFill>
          <a:ln>
            <a:noFill/>
          </a:ln>
          <a:effectLst>
            <a:outerShdw dist="63499" dir="5400000" algn="ctr" rotWithShape="0">
              <a:schemeClr val="bg2">
                <a:alpha val="45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42938" rtl="0" eaLnBrk="1" fontAlgn="base" latinLnBrk="0" hangingPunct="1">
              <a:lnSpc>
                <a:spcPct val="140000"/>
              </a:lnSpc>
              <a:spcBef>
                <a:spcPct val="0"/>
              </a:spcBef>
              <a:spcAft>
                <a:spcPct val="0"/>
              </a:spcAft>
              <a:buClrTx/>
              <a:buSzPct val="124000"/>
              <a:buFontTx/>
              <a:buBlip>
                <a:blip r:embed="rId4"/>
              </a:buBlip>
              <a:tabLst/>
              <a:defRPr/>
            </a:pPr>
            <a:r>
              <a:rPr kumimoji="0" lang="en-US" altLang="ja-JP" sz="2900" b="1" i="0" u="none" strike="noStrike" kern="1200" cap="none" spc="0" normalizeH="0" baseline="0" noProof="0">
                <a:ln>
                  <a:noFill/>
                </a:ln>
                <a:solidFill>
                  <a:srgbClr val="000000"/>
                </a:solidFill>
                <a:effectLst/>
                <a:uLnTx/>
                <a:uFillTx/>
                <a:latin typeface="Helvetica Neue" charset="0"/>
                <a:ea typeface="ヒラギノ角ゴ ProN W3" charset="-128"/>
                <a:cs typeface="+mn-cs"/>
                <a:sym typeface="Helvetica Neue" charset="0"/>
              </a:rPr>
              <a:t> </a:t>
            </a: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Φ → K</a:t>
            </a:r>
            <a:r>
              <a:rPr kumimoji="0" lang="en-US" altLang="ja-JP" sz="2900" b="1" i="0" u="none" strike="noStrike" kern="1200" cap="none" spc="0" normalizeH="0" baseline="32000" noProof="0">
                <a:ln>
                  <a:noFill/>
                </a:ln>
                <a:solidFill>
                  <a:srgbClr val="FFFF00"/>
                </a:solidFill>
                <a:effectLst/>
                <a:uLnTx/>
                <a:uFillTx/>
                <a:latin typeface="Helvetica Neue" charset="0"/>
                <a:ea typeface="ヒラギノ角ゴ ProN W3" charset="-128"/>
                <a:cs typeface="+mn-cs"/>
                <a:sym typeface="Helvetica Neue" charset="0"/>
              </a:rPr>
              <a:t>-</a:t>
            </a: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K</a:t>
            </a:r>
            <a:r>
              <a:rPr kumimoji="0" lang="en-US" altLang="ja-JP" sz="2900" b="1" i="0" u="none" strike="noStrike" kern="1200" cap="none" spc="0" normalizeH="0" baseline="32000" noProof="0">
                <a:ln>
                  <a:noFill/>
                </a:ln>
                <a:solidFill>
                  <a:srgbClr val="FFFF00"/>
                </a:solidFill>
                <a:effectLst/>
                <a:uLnTx/>
                <a:uFillTx/>
                <a:latin typeface="Helvetica Neue" charset="0"/>
                <a:ea typeface="ヒラギノ角ゴ ProN W3" charset="-128"/>
                <a:cs typeface="+mn-cs"/>
                <a:sym typeface="Helvetica Neue" charset="0"/>
              </a:rPr>
              <a:t>+</a:t>
            </a: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a:t>
            </a:r>
            <a:r>
              <a:rPr kumimoji="0" lang="en-US" altLang="ja-JP" sz="2900" b="0"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(49.1%)</a:t>
            </a:r>
          </a:p>
          <a:p>
            <a:pPr marL="0" marR="0" lvl="0" indent="0" algn="l" defTabSz="642938" rtl="0" eaLnBrk="1" fontAlgn="base" latinLnBrk="0" hangingPunct="1">
              <a:lnSpc>
                <a:spcPct val="140000"/>
              </a:lnSpc>
              <a:spcBef>
                <a:spcPct val="0"/>
              </a:spcBef>
              <a:spcAft>
                <a:spcPct val="0"/>
              </a:spcAft>
              <a:buClrTx/>
              <a:buSzPct val="124000"/>
              <a:buFontTx/>
              <a:buBlip>
                <a:blip r:embed="rId4"/>
              </a:buBlip>
              <a:tabLst/>
              <a:defRPr/>
            </a:pPr>
            <a:r>
              <a:rPr kumimoji="0" lang="en-US" altLang="ja-JP" sz="2900" b="0"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a:t>
            </a: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Monochromatic low-energy K</a:t>
            </a:r>
            <a:r>
              <a:rPr kumimoji="0" lang="en-US" altLang="ja-JP" sz="2900" b="1" i="0" u="none" strike="noStrike" kern="1200" cap="none" spc="0" normalizeH="0" baseline="32000" noProof="0">
                <a:ln>
                  <a:noFill/>
                </a:ln>
                <a:solidFill>
                  <a:srgbClr val="FFFF00"/>
                </a:solidFill>
                <a:effectLst/>
                <a:uLnTx/>
                <a:uFillTx/>
                <a:latin typeface="Helvetica Neue" charset="0"/>
                <a:ea typeface="ヒラギノ角ゴ ProN W3" charset="-128"/>
                <a:cs typeface="+mn-cs"/>
                <a:sym typeface="Helvetica Neue" charset="0"/>
              </a:rPr>
              <a:t>-</a:t>
            </a: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a:t>
            </a:r>
            <a:r>
              <a:rPr kumimoji="0" lang="en-US" altLang="ja-JP" sz="2900" b="0"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(~127MeV/c)</a:t>
            </a:r>
            <a:endPar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endParaRPr>
          </a:p>
          <a:p>
            <a:pPr marL="0" marR="0" lvl="0" indent="0" algn="l" defTabSz="642938" rtl="0" eaLnBrk="1" fontAlgn="base" latinLnBrk="0" hangingPunct="1">
              <a:lnSpc>
                <a:spcPct val="140000"/>
              </a:lnSpc>
              <a:spcBef>
                <a:spcPct val="0"/>
              </a:spcBef>
              <a:spcAft>
                <a:spcPct val="0"/>
              </a:spcAft>
              <a:buClrTx/>
              <a:buSzPct val="124000"/>
              <a:buFontTx/>
              <a:buChar char="•"/>
              <a:tabLst/>
              <a:defRPr/>
            </a:pPr>
            <a:r>
              <a:rPr kumimoji="0" lang="en-US" altLang="ja-JP" sz="2900" b="1"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Less hadronic background due to the beam</a:t>
            </a:r>
          </a:p>
          <a:p>
            <a:pPr marL="0" marR="0" lvl="0" indent="0" algn="l" defTabSz="642938" rtl="0" eaLnBrk="1" fontAlgn="base" latinLnBrk="0" hangingPunct="1">
              <a:lnSpc>
                <a:spcPct val="140000"/>
              </a:lnSpc>
              <a:spcBef>
                <a:spcPct val="0"/>
              </a:spcBef>
              <a:spcAft>
                <a:spcPct val="0"/>
              </a:spcAft>
              <a:buClrTx/>
              <a:buSzTx/>
              <a:buFontTx/>
              <a:buNone/>
              <a:tabLst/>
              <a:defRPr/>
            </a:pPr>
            <a:r>
              <a:rPr kumimoji="0" lang="en-US" altLang="ja-JP" sz="2500" b="0" i="0" u="none" strike="noStrike" kern="1200" cap="none" spc="0" normalizeH="0" baseline="0" noProof="0">
                <a:ln>
                  <a:noFill/>
                </a:ln>
                <a:solidFill>
                  <a:srgbClr val="FFFF00"/>
                </a:solidFill>
                <a:effectLst/>
                <a:uLnTx/>
                <a:uFillTx/>
                <a:latin typeface="Helvetica Neue" charset="0"/>
                <a:ea typeface="ヒラギノ角ゴ ProN W3" charset="-128"/>
                <a:cs typeface="+mn-cs"/>
                <a:sym typeface="Helvetica Neue" charset="0"/>
              </a:rPr>
              <a:t>  ( compare to hadron beam line : e.g. KEK /JPARC)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6"/>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xit" presetSubtype="0" fill="hold" nodeType="afterEffect">
                                  <p:stCondLst>
                                    <p:cond delay="0"/>
                                  </p:stCondLst>
                                  <p:childTnLs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autoUpdateAnimBg="0"/>
      <p:bldP spid="4301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51307875-5CB8-0A15-7915-0E032A25D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865188"/>
            <a:ext cx="9151938" cy="5942012"/>
          </a:xfrm>
          <a:prstGeom prst="rect">
            <a:avLst/>
          </a:prstGeom>
          <a:noFill/>
          <a:ln>
            <a:noFill/>
          </a:ln>
          <a:effectLst>
            <a:outerShdw dist="126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51203" name="Text Box 2">
            <a:extLst>
              <a:ext uri="{FF2B5EF4-FFF2-40B4-BE49-F238E27FC236}">
                <a16:creationId xmlns:a16="http://schemas.microsoft.com/office/drawing/2014/main" id="{D3C1A4E6-0AA8-16CB-D83F-A2BD2B09738B}"/>
              </a:ext>
            </a:extLst>
          </p:cNvPr>
          <p:cNvSpPr txBox="1">
            <a:spLocks noChangeArrowheads="1"/>
          </p:cNvSpPr>
          <p:nvPr/>
        </p:nvSpPr>
        <p:spPr bwMode="auto">
          <a:xfrm>
            <a:off x="8512175" y="6494463"/>
            <a:ext cx="2079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6019E97-AF62-4EBC-A1C8-E6A00BE1D662}" type="slidenum">
              <a:rPr lang="en-US" altLang="ja-JP" sz="1100" b="0" u="none">
                <a:solidFill>
                  <a:srgbClr val="000000"/>
                </a:solidFill>
                <a:latin typeface="Calibri" panose="020F0502020204030204" pitchFamily="34" charset="0"/>
                <a:ea typeface="ヒラギノ角ゴ ProN W3" charset="-128"/>
                <a:sym typeface="Calibri" panose="020F0502020204030204" pitchFamily="34" charset="0"/>
              </a:rPr>
              <a:pPr algn="r" eaLnBrk="1" hangingPunct="1">
                <a:spcBef>
                  <a:spcPct val="0"/>
                </a:spcBef>
                <a:buFontTx/>
                <a:buNone/>
              </a:pPr>
              <a:t>13</a:t>
            </a:fld>
            <a:endParaRPr lang="en-US" altLang="ja-JP" sz="1100" b="0" u="none">
              <a:solidFill>
                <a:srgbClr val="000000"/>
              </a:solidFill>
              <a:latin typeface="Calibri" panose="020F0502020204030204" pitchFamily="34" charset="0"/>
              <a:ea typeface="ヒラギノ角ゴ ProN W3" charset="-128"/>
              <a:sym typeface="Calibri" panose="020F0502020204030204" pitchFamily="34" charset="0"/>
            </a:endParaRPr>
          </a:p>
        </p:txBody>
      </p:sp>
      <p:grpSp>
        <p:nvGrpSpPr>
          <p:cNvPr id="51204" name="Group 3">
            <a:extLst>
              <a:ext uri="{FF2B5EF4-FFF2-40B4-BE49-F238E27FC236}">
                <a16:creationId xmlns:a16="http://schemas.microsoft.com/office/drawing/2014/main" id="{5151FBB1-F6DA-03F9-A3A6-B315E996C6ED}"/>
              </a:ext>
            </a:extLst>
          </p:cNvPr>
          <p:cNvGrpSpPr>
            <a:grpSpLocks/>
          </p:cNvGrpSpPr>
          <p:nvPr/>
        </p:nvGrpSpPr>
        <p:grpSpPr bwMode="auto">
          <a:xfrm>
            <a:off x="0" y="5929313"/>
            <a:ext cx="700088" cy="901700"/>
            <a:chOff x="0" y="0"/>
            <a:chExt cx="627" cy="808"/>
          </a:xfrm>
        </p:grpSpPr>
        <p:grpSp>
          <p:nvGrpSpPr>
            <p:cNvPr id="51247" name="Group 4">
              <a:extLst>
                <a:ext uri="{FF2B5EF4-FFF2-40B4-BE49-F238E27FC236}">
                  <a16:creationId xmlns:a16="http://schemas.microsoft.com/office/drawing/2014/main" id="{404922FE-7960-A33A-A911-AC58D8B4DD54}"/>
                </a:ext>
              </a:extLst>
            </p:cNvPr>
            <p:cNvGrpSpPr>
              <a:grpSpLocks/>
            </p:cNvGrpSpPr>
            <p:nvPr/>
          </p:nvGrpSpPr>
          <p:grpSpPr bwMode="auto">
            <a:xfrm>
              <a:off x="184" y="104"/>
              <a:ext cx="400" cy="496"/>
              <a:chOff x="0" y="0"/>
              <a:chExt cx="400" cy="496"/>
            </a:xfrm>
          </p:grpSpPr>
          <p:sp>
            <p:nvSpPr>
              <p:cNvPr id="51251" name="Line 5">
                <a:extLst>
                  <a:ext uri="{FF2B5EF4-FFF2-40B4-BE49-F238E27FC236}">
                    <a16:creationId xmlns:a16="http://schemas.microsoft.com/office/drawing/2014/main" id="{A74B8196-AF55-85E4-BA32-D5A40086A471}"/>
                  </a:ext>
                </a:extLst>
              </p:cNvPr>
              <p:cNvSpPr>
                <a:spLocks noChangeShapeType="1"/>
              </p:cNvSpPr>
              <p:nvPr/>
            </p:nvSpPr>
            <p:spPr bwMode="auto">
              <a:xfrm>
                <a:off x="8" y="0"/>
                <a:ext cx="0" cy="432"/>
              </a:xfrm>
              <a:prstGeom prst="line">
                <a:avLst/>
              </a:prstGeom>
              <a:noFill/>
              <a:ln w="25400">
                <a:solidFill>
                  <a:srgbClr val="00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51252" name="Line 6">
                <a:extLst>
                  <a:ext uri="{FF2B5EF4-FFF2-40B4-BE49-F238E27FC236}">
                    <a16:creationId xmlns:a16="http://schemas.microsoft.com/office/drawing/2014/main" id="{46F3157C-754B-B1A3-47A5-2556D6A95E0D}"/>
                  </a:ext>
                </a:extLst>
              </p:cNvPr>
              <p:cNvSpPr>
                <a:spLocks noChangeShapeType="1"/>
              </p:cNvSpPr>
              <p:nvPr/>
            </p:nvSpPr>
            <p:spPr bwMode="auto">
              <a:xfrm rot="10800000">
                <a:off x="24" y="424"/>
                <a:ext cx="376" cy="72"/>
              </a:xfrm>
              <a:prstGeom prst="line">
                <a:avLst/>
              </a:prstGeom>
              <a:noFill/>
              <a:ln w="25400">
                <a:solidFill>
                  <a:srgbClr val="00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51253" name="Line 7">
                <a:extLst>
                  <a:ext uri="{FF2B5EF4-FFF2-40B4-BE49-F238E27FC236}">
                    <a16:creationId xmlns:a16="http://schemas.microsoft.com/office/drawing/2014/main" id="{3C8AE8BD-2433-C2B0-A6CC-62F9D7BE4057}"/>
                  </a:ext>
                </a:extLst>
              </p:cNvPr>
              <p:cNvSpPr>
                <a:spLocks noChangeShapeType="1"/>
              </p:cNvSpPr>
              <p:nvPr/>
            </p:nvSpPr>
            <p:spPr bwMode="auto">
              <a:xfrm flipH="1">
                <a:off x="0" y="192"/>
                <a:ext cx="296" cy="224"/>
              </a:xfrm>
              <a:prstGeom prst="line">
                <a:avLst/>
              </a:prstGeom>
              <a:noFill/>
              <a:ln w="25400">
                <a:solidFill>
                  <a:srgbClr val="00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sp>
          <p:nvSpPr>
            <p:cNvPr id="51248" name="Rectangle 8">
              <a:extLst>
                <a:ext uri="{FF2B5EF4-FFF2-40B4-BE49-F238E27FC236}">
                  <a16:creationId xmlns:a16="http://schemas.microsoft.com/office/drawing/2014/main" id="{F765B8CA-EBE4-1F80-E26F-708DD1DB59B1}"/>
                </a:ext>
              </a:extLst>
            </p:cNvPr>
            <p:cNvSpPr>
              <a:spLocks/>
            </p:cNvSpPr>
            <p:nvPr/>
          </p:nvSpPr>
          <p:spPr bwMode="auto">
            <a:xfrm>
              <a:off x="488" y="96"/>
              <a:ext cx="139"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26788" tIns="26788" rIns="26788" bIns="26788">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ja-JP" sz="1700" b="0" u="none">
                  <a:solidFill>
                    <a:srgbClr val="000000"/>
                  </a:solidFill>
                  <a:latin typeface="Calibri" panose="020F0502020204030204" pitchFamily="34" charset="0"/>
                  <a:ea typeface="ヒラギノ角ゴ ProN W3" charset="-128"/>
                  <a:sym typeface="Calibri" panose="020F0502020204030204" pitchFamily="34" charset="0"/>
                </a:rPr>
                <a:t>x</a:t>
              </a:r>
            </a:p>
          </p:txBody>
        </p:sp>
        <p:sp>
          <p:nvSpPr>
            <p:cNvPr id="51249" name="Rectangle 9">
              <a:extLst>
                <a:ext uri="{FF2B5EF4-FFF2-40B4-BE49-F238E27FC236}">
                  <a16:creationId xmlns:a16="http://schemas.microsoft.com/office/drawing/2014/main" id="{19BB8F90-A491-2418-4C7D-DA88AA49CEF4}"/>
                </a:ext>
              </a:extLst>
            </p:cNvPr>
            <p:cNvSpPr>
              <a:spLocks/>
            </p:cNvSpPr>
            <p:nvPr/>
          </p:nvSpPr>
          <p:spPr bwMode="auto">
            <a:xfrm>
              <a:off x="0" y="0"/>
              <a:ext cx="14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26788" tIns="26788" rIns="26788" bIns="26788">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ja-JP" sz="1700" b="0" u="none">
                  <a:solidFill>
                    <a:srgbClr val="000000"/>
                  </a:solidFill>
                  <a:latin typeface="Calibri" panose="020F0502020204030204" pitchFamily="34" charset="0"/>
                  <a:ea typeface="ヒラギノ角ゴ ProN W3" charset="-128"/>
                  <a:sym typeface="Calibri" panose="020F0502020204030204" pitchFamily="34" charset="0"/>
                </a:rPr>
                <a:t>y</a:t>
              </a:r>
            </a:p>
          </p:txBody>
        </p:sp>
        <p:sp>
          <p:nvSpPr>
            <p:cNvPr id="51250" name="Rectangle 10">
              <a:extLst>
                <a:ext uri="{FF2B5EF4-FFF2-40B4-BE49-F238E27FC236}">
                  <a16:creationId xmlns:a16="http://schemas.microsoft.com/office/drawing/2014/main" id="{CB7BB140-1F1D-6FFE-C77C-9F622690599F}"/>
                </a:ext>
              </a:extLst>
            </p:cNvPr>
            <p:cNvSpPr>
              <a:spLocks/>
            </p:cNvSpPr>
            <p:nvPr/>
          </p:nvSpPr>
          <p:spPr bwMode="auto">
            <a:xfrm>
              <a:off x="400" y="528"/>
              <a:ext cx="13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26788" tIns="26788" rIns="26788" bIns="26788">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ja-JP" sz="1700" b="0" u="none">
                  <a:solidFill>
                    <a:srgbClr val="000000"/>
                  </a:solidFill>
                  <a:latin typeface="Calibri" panose="020F0502020204030204" pitchFamily="34" charset="0"/>
                  <a:ea typeface="ヒラギノ角ゴ ProN W3" charset="-128"/>
                  <a:sym typeface="Calibri" panose="020F0502020204030204" pitchFamily="34" charset="0"/>
                </a:rPr>
                <a:t>z</a:t>
              </a:r>
            </a:p>
          </p:txBody>
        </p:sp>
      </p:grpSp>
      <p:grpSp>
        <p:nvGrpSpPr>
          <p:cNvPr id="4" name="Group 11">
            <a:extLst>
              <a:ext uri="{FF2B5EF4-FFF2-40B4-BE49-F238E27FC236}">
                <a16:creationId xmlns:a16="http://schemas.microsoft.com/office/drawing/2014/main" id="{D69F9E64-CF3E-7157-3DF9-1EB3151F4292}"/>
              </a:ext>
            </a:extLst>
          </p:cNvPr>
          <p:cNvGrpSpPr>
            <a:grpSpLocks/>
          </p:cNvGrpSpPr>
          <p:nvPr/>
        </p:nvGrpSpPr>
        <p:grpSpPr bwMode="auto">
          <a:xfrm>
            <a:off x="2581275" y="1169988"/>
            <a:ext cx="3267075" cy="3125787"/>
            <a:chOff x="0" y="0"/>
            <a:chExt cx="2928" cy="2800"/>
          </a:xfrm>
        </p:grpSpPr>
        <p:sp>
          <p:nvSpPr>
            <p:cNvPr id="51245" name="AutoShape 12">
              <a:extLst>
                <a:ext uri="{FF2B5EF4-FFF2-40B4-BE49-F238E27FC236}">
                  <a16:creationId xmlns:a16="http://schemas.microsoft.com/office/drawing/2014/main" id="{0977F467-3002-78DB-B0B0-3242694E506A}"/>
                </a:ext>
              </a:extLst>
            </p:cNvPr>
            <p:cNvSpPr>
              <a:spLocks/>
            </p:cNvSpPr>
            <p:nvPr/>
          </p:nvSpPr>
          <p:spPr bwMode="auto">
            <a:xfrm>
              <a:off x="0" y="0"/>
              <a:ext cx="2928" cy="2800"/>
            </a:xfrm>
            <a:prstGeom prst="roundRect">
              <a:avLst>
                <a:gd name="adj" fmla="val 4282"/>
              </a:avLst>
            </a:prstGeom>
            <a:solidFill>
              <a:schemeClr val="accent1"/>
            </a:solidFill>
            <a:ln>
              <a:noFill/>
            </a:ln>
            <a:effectLst>
              <a:outerShdw dist="114299" dir="5400000" algn="ctr" rotWithShape="0">
                <a:schemeClr val="bg2">
                  <a:alpha val="37999"/>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pic>
          <p:nvPicPr>
            <p:cNvPr id="51246" name="Picture 13">
              <a:extLst>
                <a:ext uri="{FF2B5EF4-FFF2-40B4-BE49-F238E27FC236}">
                  <a16:creationId xmlns:a16="http://schemas.microsoft.com/office/drawing/2014/main" id="{0238455F-6832-6BE0-D8E6-6F9EE77C7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 y="216"/>
              <a:ext cx="2426" cy="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6" name="Rectangle 14">
            <a:extLst>
              <a:ext uri="{FF2B5EF4-FFF2-40B4-BE49-F238E27FC236}">
                <a16:creationId xmlns:a16="http://schemas.microsoft.com/office/drawing/2014/main" id="{FF8B2703-ED68-2DB9-EA08-D2357F0CF9EF}"/>
              </a:ext>
            </a:extLst>
          </p:cNvPr>
          <p:cNvSpPr>
            <a:spLocks/>
          </p:cNvSpPr>
          <p:nvPr/>
        </p:nvSpPr>
        <p:spPr bwMode="auto">
          <a:xfrm>
            <a:off x="1231900" y="211138"/>
            <a:ext cx="6680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300" u="none">
                <a:latin typeface="Helvetica Neue" charset="0"/>
                <a:ea typeface="ヒラギノ角ゴ ProN W3" charset="-128"/>
                <a:sym typeface="Helvetica Neue" charset="0"/>
              </a:rPr>
              <a:t>SIDDHARTA overview</a:t>
            </a:r>
          </a:p>
        </p:txBody>
      </p:sp>
      <p:grpSp>
        <p:nvGrpSpPr>
          <p:cNvPr id="5" name="Group 15">
            <a:extLst>
              <a:ext uri="{FF2B5EF4-FFF2-40B4-BE49-F238E27FC236}">
                <a16:creationId xmlns:a16="http://schemas.microsoft.com/office/drawing/2014/main" id="{CA9A1267-E50A-6C33-5A79-AC05CC7E42D2}"/>
              </a:ext>
            </a:extLst>
          </p:cNvPr>
          <p:cNvGrpSpPr>
            <a:grpSpLocks/>
          </p:cNvGrpSpPr>
          <p:nvPr/>
        </p:nvGrpSpPr>
        <p:grpSpPr bwMode="auto">
          <a:xfrm>
            <a:off x="258763" y="4268788"/>
            <a:ext cx="3455987" cy="1089025"/>
            <a:chOff x="0" y="0"/>
            <a:chExt cx="3095" cy="976"/>
          </a:xfrm>
        </p:grpSpPr>
        <p:sp>
          <p:nvSpPr>
            <p:cNvPr id="51240" name="Line 16">
              <a:extLst>
                <a:ext uri="{FF2B5EF4-FFF2-40B4-BE49-F238E27FC236}">
                  <a16:creationId xmlns:a16="http://schemas.microsoft.com/office/drawing/2014/main" id="{5509BFE7-5C34-874A-4F02-960685ED4202}"/>
                </a:ext>
              </a:extLst>
            </p:cNvPr>
            <p:cNvSpPr>
              <a:spLocks noChangeShapeType="1"/>
            </p:cNvSpPr>
            <p:nvPr/>
          </p:nvSpPr>
          <p:spPr bwMode="auto">
            <a:xfrm rot="10800000">
              <a:off x="0" y="159"/>
              <a:ext cx="3095" cy="385"/>
            </a:xfrm>
            <a:prstGeom prst="line">
              <a:avLst/>
            </a:prstGeom>
            <a:noFill/>
            <a:ln w="1143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nvGrpSpPr>
            <p:cNvPr id="51241" name="Group 17">
              <a:extLst>
                <a:ext uri="{FF2B5EF4-FFF2-40B4-BE49-F238E27FC236}">
                  <a16:creationId xmlns:a16="http://schemas.microsoft.com/office/drawing/2014/main" id="{9C76075B-DB33-199D-50F6-418A3835C806}"/>
                </a:ext>
              </a:extLst>
            </p:cNvPr>
            <p:cNvGrpSpPr>
              <a:grpSpLocks/>
            </p:cNvGrpSpPr>
            <p:nvPr/>
          </p:nvGrpSpPr>
          <p:grpSpPr bwMode="auto">
            <a:xfrm>
              <a:off x="1039" y="0"/>
              <a:ext cx="560" cy="607"/>
              <a:chOff x="0" y="0"/>
              <a:chExt cx="560" cy="607"/>
            </a:xfrm>
          </p:grpSpPr>
          <p:sp>
            <p:nvSpPr>
              <p:cNvPr id="51243" name="Oval 18">
                <a:extLst>
                  <a:ext uri="{FF2B5EF4-FFF2-40B4-BE49-F238E27FC236}">
                    <a16:creationId xmlns:a16="http://schemas.microsoft.com/office/drawing/2014/main" id="{BDFA38C7-4828-BC0F-2D0C-80F55A60DD6C}"/>
                  </a:ext>
                </a:extLst>
              </p:cNvPr>
              <p:cNvSpPr>
                <a:spLocks/>
              </p:cNvSpPr>
              <p:nvPr/>
            </p:nvSpPr>
            <p:spPr bwMode="auto">
              <a:xfrm>
                <a:off x="0" y="47"/>
                <a:ext cx="560" cy="560"/>
              </a:xfrm>
              <a:prstGeom prst="ellipse">
                <a:avLst/>
              </a:prstGeom>
              <a:gradFill rotWithShape="0">
                <a:gsLst>
                  <a:gs pos="0">
                    <a:srgbClr val="FFFFFF"/>
                  </a:gs>
                  <a:gs pos="34196">
                    <a:srgbClr val="7FBF7F"/>
                  </a:gs>
                  <a:gs pos="100000">
                    <a:srgbClr val="008000"/>
                  </a:gs>
                </a:gsLst>
                <a:path path="rect">
                  <a:fillToRect l="17142" t="18570" r="82858" b="81430"/>
                </a:path>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sp>
            <p:nvSpPr>
              <p:cNvPr id="51244" name="Rectangle 19">
                <a:extLst>
                  <a:ext uri="{FF2B5EF4-FFF2-40B4-BE49-F238E27FC236}">
                    <a16:creationId xmlns:a16="http://schemas.microsoft.com/office/drawing/2014/main" id="{A0146835-2745-6EA9-06CF-0A57C288FAA0}"/>
                  </a:ext>
                </a:extLst>
              </p:cNvPr>
              <p:cNvSpPr>
                <a:spLocks/>
              </p:cNvSpPr>
              <p:nvPr/>
            </p:nvSpPr>
            <p:spPr bwMode="auto">
              <a:xfrm rot="58436">
                <a:off x="90" y="3"/>
                <a:ext cx="43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700" u="none">
                    <a:latin typeface="Helvetica Neue" charset="0"/>
                    <a:ea typeface="ヒラギノ角ゴ ProN W3" charset="-128"/>
                    <a:sym typeface="Helvetica Neue" charset="0"/>
                  </a:rPr>
                  <a:t>e</a:t>
                </a:r>
                <a:r>
                  <a:rPr lang="en-US" altLang="ja-JP" sz="3700" u="none" baseline="32000">
                    <a:latin typeface="Helvetica Neue" charset="0"/>
                    <a:ea typeface="ヒラギノ角ゴ ProN W3" charset="-128"/>
                    <a:sym typeface="Helvetica Neue" charset="0"/>
                  </a:rPr>
                  <a:t>-</a:t>
                </a:r>
              </a:p>
            </p:txBody>
          </p:sp>
        </p:grpSp>
        <p:sp>
          <p:nvSpPr>
            <p:cNvPr id="48148" name="AutoShape 20">
              <a:extLst>
                <a:ext uri="{FF2B5EF4-FFF2-40B4-BE49-F238E27FC236}">
                  <a16:creationId xmlns:a16="http://schemas.microsoft.com/office/drawing/2014/main" id="{8585112F-3817-0F0F-47AA-58B9FA14712A}"/>
                </a:ext>
              </a:extLst>
            </p:cNvPr>
            <p:cNvSpPr>
              <a:spLocks/>
            </p:cNvSpPr>
            <p:nvPr/>
          </p:nvSpPr>
          <p:spPr bwMode="auto">
            <a:xfrm>
              <a:off x="135" y="640"/>
              <a:ext cx="1769" cy="336"/>
            </a:xfrm>
            <a:prstGeom prst="roundRect">
              <a:avLst>
                <a:gd name="adj" fmla="val 35713"/>
              </a:avLst>
            </a:prstGeom>
            <a:solidFill>
              <a:srgbClr val="000000">
                <a:alpha val="79999"/>
              </a:srgbClr>
            </a:solidFill>
            <a:ln w="25400" cap="flat">
              <a:solidFill>
                <a:srgbClr val="000000"/>
              </a:solidFill>
              <a:prstDash val="solid"/>
              <a:miter lim="800000"/>
              <a:headEnd type="none" w="med" len="med"/>
              <a:tailEnd type="none" w="med" len="med"/>
            </a:ln>
          </p:spPr>
          <p:txBody>
            <a:bodyPr lIns="0" tIns="0" rIns="0" bIns="0" anchor="b"/>
            <a:lstStyle/>
            <a:p>
              <a:pPr algn="ctr" defTabSz="642938" eaLnBrk="1" hangingPunct="1">
                <a:defRPr/>
              </a:pPr>
              <a:r>
                <a:rPr lang="en-US" altLang="ja-JP" sz="2200" b="0" u="none">
                  <a:solidFill>
                    <a:schemeClr val="bg1"/>
                  </a:solidFill>
                  <a:effectLst>
                    <a:outerShdw blurRad="38100" dist="38100" dir="2700000" algn="tl">
                      <a:srgbClr val="808080"/>
                    </a:outerShdw>
                  </a:effectLst>
                  <a:latin typeface="ヒラギノ角ゴ Pro W6" charset="-128"/>
                  <a:ea typeface="ヒラギノ角ゴ Pro W6" charset="-128"/>
                  <a:sym typeface="ヒラギノ角ゴ Pro W6" charset="-128"/>
                </a:rPr>
                <a:t>510 MeV/c</a:t>
              </a:r>
            </a:p>
          </p:txBody>
        </p:sp>
      </p:grpSp>
      <p:grpSp>
        <p:nvGrpSpPr>
          <p:cNvPr id="7" name="Group 21">
            <a:extLst>
              <a:ext uri="{FF2B5EF4-FFF2-40B4-BE49-F238E27FC236}">
                <a16:creationId xmlns:a16="http://schemas.microsoft.com/office/drawing/2014/main" id="{89114159-ABEA-194B-D7CE-C1357686E7DF}"/>
              </a:ext>
            </a:extLst>
          </p:cNvPr>
          <p:cNvGrpSpPr>
            <a:grpSpLocks/>
          </p:cNvGrpSpPr>
          <p:nvPr/>
        </p:nvGrpSpPr>
        <p:grpSpPr bwMode="auto">
          <a:xfrm>
            <a:off x="4429125" y="4946650"/>
            <a:ext cx="4286250" cy="1206500"/>
            <a:chOff x="0" y="0"/>
            <a:chExt cx="3840" cy="1080"/>
          </a:xfrm>
        </p:grpSpPr>
        <p:sp>
          <p:nvSpPr>
            <p:cNvPr id="51235" name="Line 22">
              <a:extLst>
                <a:ext uri="{FF2B5EF4-FFF2-40B4-BE49-F238E27FC236}">
                  <a16:creationId xmlns:a16="http://schemas.microsoft.com/office/drawing/2014/main" id="{D56F365C-AF0C-0DC9-D142-F8AB23C85C20}"/>
                </a:ext>
              </a:extLst>
            </p:cNvPr>
            <p:cNvSpPr>
              <a:spLocks noChangeShapeType="1"/>
            </p:cNvSpPr>
            <p:nvPr/>
          </p:nvSpPr>
          <p:spPr bwMode="auto">
            <a:xfrm>
              <a:off x="0" y="0"/>
              <a:ext cx="3840" cy="831"/>
            </a:xfrm>
            <a:prstGeom prst="line">
              <a:avLst/>
            </a:prstGeom>
            <a:noFill/>
            <a:ln w="1143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nvGrpSpPr>
            <p:cNvPr id="51236" name="Group 23">
              <a:extLst>
                <a:ext uri="{FF2B5EF4-FFF2-40B4-BE49-F238E27FC236}">
                  <a16:creationId xmlns:a16="http://schemas.microsoft.com/office/drawing/2014/main" id="{A6FE84CE-3FAE-E9C0-481D-8CAFB7424116}"/>
                </a:ext>
              </a:extLst>
            </p:cNvPr>
            <p:cNvGrpSpPr>
              <a:grpSpLocks/>
            </p:cNvGrpSpPr>
            <p:nvPr/>
          </p:nvGrpSpPr>
          <p:grpSpPr bwMode="auto">
            <a:xfrm>
              <a:off x="1872" y="95"/>
              <a:ext cx="560" cy="609"/>
              <a:chOff x="0" y="0"/>
              <a:chExt cx="560" cy="608"/>
            </a:xfrm>
          </p:grpSpPr>
          <p:sp>
            <p:nvSpPr>
              <p:cNvPr id="51238" name="Oval 24">
                <a:extLst>
                  <a:ext uri="{FF2B5EF4-FFF2-40B4-BE49-F238E27FC236}">
                    <a16:creationId xmlns:a16="http://schemas.microsoft.com/office/drawing/2014/main" id="{FD2D0128-44F3-54F1-ABDD-07CB34A9A0CC}"/>
                  </a:ext>
                </a:extLst>
              </p:cNvPr>
              <p:cNvSpPr>
                <a:spLocks/>
              </p:cNvSpPr>
              <p:nvPr/>
            </p:nvSpPr>
            <p:spPr bwMode="auto">
              <a:xfrm>
                <a:off x="0" y="48"/>
                <a:ext cx="560" cy="560"/>
              </a:xfrm>
              <a:prstGeom prst="ellipse">
                <a:avLst/>
              </a:prstGeom>
              <a:gradFill rotWithShape="0">
                <a:gsLst>
                  <a:gs pos="0">
                    <a:srgbClr val="FFFFFF"/>
                  </a:gs>
                  <a:gs pos="34196">
                    <a:srgbClr val="7FBF7F"/>
                  </a:gs>
                  <a:gs pos="100000">
                    <a:srgbClr val="008000"/>
                  </a:gs>
                </a:gsLst>
                <a:path path="rect">
                  <a:fillToRect l="17142" t="18570" r="82858" b="81430"/>
                </a:path>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sp>
            <p:nvSpPr>
              <p:cNvPr id="51239" name="Rectangle 25">
                <a:extLst>
                  <a:ext uri="{FF2B5EF4-FFF2-40B4-BE49-F238E27FC236}">
                    <a16:creationId xmlns:a16="http://schemas.microsoft.com/office/drawing/2014/main" id="{ED026676-5E51-205B-070B-9163C35994EC}"/>
                  </a:ext>
                </a:extLst>
              </p:cNvPr>
              <p:cNvSpPr>
                <a:spLocks/>
              </p:cNvSpPr>
              <p:nvPr/>
            </p:nvSpPr>
            <p:spPr bwMode="auto">
              <a:xfrm rot="58436">
                <a:off x="63" y="4"/>
                <a:ext cx="48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700" u="none">
                    <a:latin typeface="Helvetica Neue" charset="0"/>
                    <a:ea typeface="ヒラギノ角ゴ ProN W3" charset="-128"/>
                    <a:sym typeface="Helvetica Neue" charset="0"/>
                  </a:rPr>
                  <a:t>e</a:t>
                </a:r>
                <a:r>
                  <a:rPr lang="en-US" altLang="ja-JP" sz="3700" u="none" baseline="32000">
                    <a:latin typeface="Helvetica Neue" charset="0"/>
                    <a:ea typeface="ヒラギノ角ゴ ProN W3" charset="-128"/>
                    <a:sym typeface="Helvetica Neue" charset="0"/>
                  </a:rPr>
                  <a:t>+</a:t>
                </a:r>
              </a:p>
            </p:txBody>
          </p:sp>
        </p:grpSp>
        <p:sp>
          <p:nvSpPr>
            <p:cNvPr id="48154" name="AutoShape 26">
              <a:extLst>
                <a:ext uri="{FF2B5EF4-FFF2-40B4-BE49-F238E27FC236}">
                  <a16:creationId xmlns:a16="http://schemas.microsoft.com/office/drawing/2014/main" id="{FA92D5AF-100E-73D3-0A43-682DA73ADC74}"/>
                </a:ext>
              </a:extLst>
            </p:cNvPr>
            <p:cNvSpPr>
              <a:spLocks/>
            </p:cNvSpPr>
            <p:nvPr/>
          </p:nvSpPr>
          <p:spPr bwMode="auto">
            <a:xfrm>
              <a:off x="1264" y="745"/>
              <a:ext cx="1768" cy="335"/>
            </a:xfrm>
            <a:prstGeom prst="roundRect">
              <a:avLst>
                <a:gd name="adj" fmla="val 35713"/>
              </a:avLst>
            </a:prstGeom>
            <a:solidFill>
              <a:srgbClr val="000000">
                <a:alpha val="79999"/>
              </a:srgbClr>
            </a:solidFill>
            <a:ln w="25400" cap="flat">
              <a:solidFill>
                <a:srgbClr val="000000"/>
              </a:solidFill>
              <a:prstDash val="solid"/>
              <a:miter lim="800000"/>
              <a:headEnd type="none" w="med" len="med"/>
              <a:tailEnd type="none" w="med" len="med"/>
            </a:ln>
          </p:spPr>
          <p:txBody>
            <a:bodyPr lIns="0" tIns="0" rIns="0" bIns="0" anchor="b"/>
            <a:lstStyle/>
            <a:p>
              <a:pPr algn="ctr" defTabSz="642938" eaLnBrk="1" hangingPunct="1">
                <a:defRPr/>
              </a:pPr>
              <a:r>
                <a:rPr lang="en-US" altLang="ja-JP" sz="2200" b="0" u="none">
                  <a:solidFill>
                    <a:schemeClr val="bg1"/>
                  </a:solidFill>
                  <a:effectLst>
                    <a:outerShdw blurRad="38100" dist="38100" dir="2700000" algn="tl">
                      <a:srgbClr val="808080"/>
                    </a:outerShdw>
                  </a:effectLst>
                  <a:latin typeface="ヒラギノ角ゴ Pro W6" charset="-128"/>
                  <a:ea typeface="ヒラギノ角ゴ Pro W6" charset="-128"/>
                  <a:sym typeface="ヒラギノ角ゴ Pro W6" charset="-128"/>
                </a:rPr>
                <a:t>510 MeV/c</a:t>
              </a:r>
            </a:p>
          </p:txBody>
        </p:sp>
      </p:grpSp>
      <p:sp>
        <p:nvSpPr>
          <p:cNvPr id="48155" name="AutoShape 27">
            <a:extLst>
              <a:ext uri="{FF2B5EF4-FFF2-40B4-BE49-F238E27FC236}">
                <a16:creationId xmlns:a16="http://schemas.microsoft.com/office/drawing/2014/main" id="{105D6BFC-079D-879F-D654-363BBBDA3C6C}"/>
              </a:ext>
            </a:extLst>
          </p:cNvPr>
          <p:cNvSpPr>
            <a:spLocks/>
          </p:cNvSpPr>
          <p:nvPr/>
        </p:nvSpPr>
        <p:spPr bwMode="auto">
          <a:xfrm>
            <a:off x="2036763" y="5473700"/>
            <a:ext cx="1909762" cy="777875"/>
          </a:xfrm>
          <a:prstGeom prst="roundRect">
            <a:avLst>
              <a:gd name="adj" fmla="val 17241"/>
            </a:avLst>
          </a:prstGeom>
          <a:solidFill>
            <a:srgbClr val="000000">
              <a:alpha val="79999"/>
            </a:srgbClr>
          </a:solidFill>
          <a:ln w="25400" cap="flat">
            <a:solidFill>
              <a:srgbClr val="000000"/>
            </a:solidFill>
            <a:prstDash val="solid"/>
            <a:miter lim="800000"/>
            <a:headEnd type="none" w="med" len="med"/>
            <a:tailEnd type="none" w="med" len="med"/>
          </a:ln>
        </p:spPr>
        <p:txBody>
          <a:bodyPr lIns="0" tIns="0" rIns="0" bIns="0" anchor="b"/>
          <a:lstStyle/>
          <a:p>
            <a:pPr algn="ctr" defTabSz="642938" eaLnBrk="1" hangingPunct="1">
              <a:defRPr/>
            </a:pPr>
            <a:r>
              <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127 MeV/</a:t>
            </a:r>
            <a:r>
              <a:rPr lang="en-US" altLang="ja-JP" sz="2200" i="1"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c</a:t>
            </a:r>
            <a:endPar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endParaRPr>
          </a:p>
          <a:p>
            <a:pPr algn="ctr" defTabSz="642938" eaLnBrk="1" hangingPunct="1">
              <a:defRPr/>
            </a:pPr>
            <a:r>
              <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Δ</a:t>
            </a:r>
            <a:r>
              <a:rPr lang="en-US" altLang="ja-JP" sz="2200" i="1"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p</a:t>
            </a:r>
            <a:r>
              <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a:t>
            </a:r>
            <a:r>
              <a:rPr lang="en-US" altLang="ja-JP" sz="2200" i="1"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p</a:t>
            </a:r>
            <a:r>
              <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=0.1%</a:t>
            </a:r>
          </a:p>
        </p:txBody>
      </p:sp>
      <p:grpSp>
        <p:nvGrpSpPr>
          <p:cNvPr id="9" name="Group 28">
            <a:extLst>
              <a:ext uri="{FF2B5EF4-FFF2-40B4-BE49-F238E27FC236}">
                <a16:creationId xmlns:a16="http://schemas.microsoft.com/office/drawing/2014/main" id="{F979DF06-D9D3-685F-B21B-AD2BD291C397}"/>
              </a:ext>
            </a:extLst>
          </p:cNvPr>
          <p:cNvGrpSpPr>
            <a:grpSpLocks/>
          </p:cNvGrpSpPr>
          <p:nvPr/>
        </p:nvGrpSpPr>
        <p:grpSpPr bwMode="auto">
          <a:xfrm>
            <a:off x="4054475" y="4929188"/>
            <a:ext cx="625475" cy="1509712"/>
            <a:chOff x="0" y="0"/>
            <a:chExt cx="560" cy="1352"/>
          </a:xfrm>
        </p:grpSpPr>
        <p:sp>
          <p:nvSpPr>
            <p:cNvPr id="51231" name="Line 29">
              <a:extLst>
                <a:ext uri="{FF2B5EF4-FFF2-40B4-BE49-F238E27FC236}">
                  <a16:creationId xmlns:a16="http://schemas.microsoft.com/office/drawing/2014/main" id="{698E67A7-2BA8-9F7C-703B-B82CBA82314D}"/>
                </a:ext>
              </a:extLst>
            </p:cNvPr>
            <p:cNvSpPr>
              <a:spLocks noChangeShapeType="1"/>
            </p:cNvSpPr>
            <p:nvPr/>
          </p:nvSpPr>
          <p:spPr bwMode="auto">
            <a:xfrm rot="10800000">
              <a:off x="32" y="0"/>
              <a:ext cx="176" cy="768"/>
            </a:xfrm>
            <a:prstGeom prst="line">
              <a:avLst/>
            </a:prstGeom>
            <a:noFill/>
            <a:ln w="1143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nvGrpSpPr>
            <p:cNvPr id="51232" name="Group 30">
              <a:extLst>
                <a:ext uri="{FF2B5EF4-FFF2-40B4-BE49-F238E27FC236}">
                  <a16:creationId xmlns:a16="http://schemas.microsoft.com/office/drawing/2014/main" id="{B09126EA-67E5-6698-2F06-4B55C3E28FEB}"/>
                </a:ext>
              </a:extLst>
            </p:cNvPr>
            <p:cNvGrpSpPr>
              <a:grpSpLocks/>
            </p:cNvGrpSpPr>
            <p:nvPr/>
          </p:nvGrpSpPr>
          <p:grpSpPr bwMode="auto">
            <a:xfrm>
              <a:off x="0" y="747"/>
              <a:ext cx="560" cy="605"/>
              <a:chOff x="0" y="0"/>
              <a:chExt cx="560" cy="604"/>
            </a:xfrm>
          </p:grpSpPr>
          <p:sp>
            <p:nvSpPr>
              <p:cNvPr id="51233" name="Oval 31">
                <a:extLst>
                  <a:ext uri="{FF2B5EF4-FFF2-40B4-BE49-F238E27FC236}">
                    <a16:creationId xmlns:a16="http://schemas.microsoft.com/office/drawing/2014/main" id="{CE34BEC2-F829-977F-0D72-85AF6CE468E2}"/>
                  </a:ext>
                </a:extLst>
              </p:cNvPr>
              <p:cNvSpPr>
                <a:spLocks/>
              </p:cNvSpPr>
              <p:nvPr/>
            </p:nvSpPr>
            <p:spPr bwMode="auto">
              <a:xfrm>
                <a:off x="0" y="44"/>
                <a:ext cx="560" cy="560"/>
              </a:xfrm>
              <a:prstGeom prst="ellipse">
                <a:avLst/>
              </a:prstGeom>
              <a:gradFill rotWithShape="0">
                <a:gsLst>
                  <a:gs pos="0">
                    <a:srgbClr val="FFFFFF"/>
                  </a:gs>
                  <a:gs pos="34196">
                    <a:srgbClr val="FF7F7F"/>
                  </a:gs>
                  <a:gs pos="100000">
                    <a:srgbClr val="FF0000"/>
                  </a:gs>
                </a:gsLst>
                <a:path path="rect">
                  <a:fillToRect l="17142" t="18570" r="82858" b="81430"/>
                </a:path>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sp>
            <p:nvSpPr>
              <p:cNvPr id="51234" name="Rectangle 32">
                <a:extLst>
                  <a:ext uri="{FF2B5EF4-FFF2-40B4-BE49-F238E27FC236}">
                    <a16:creationId xmlns:a16="http://schemas.microsoft.com/office/drawing/2014/main" id="{D543F2BF-BABA-7A87-CBCF-6F459FD70A7B}"/>
                  </a:ext>
                </a:extLst>
              </p:cNvPr>
              <p:cNvSpPr>
                <a:spLocks/>
              </p:cNvSpPr>
              <p:nvPr/>
            </p:nvSpPr>
            <p:spPr bwMode="auto">
              <a:xfrm rot="58436">
                <a:off x="48" y="4"/>
                <a:ext cx="499"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100" u="none">
                    <a:latin typeface="Helvetica Neue" charset="0"/>
                    <a:ea typeface="ヒラギノ角ゴ ProN W3" charset="-128"/>
                    <a:sym typeface="Helvetica Neue" charset="0"/>
                  </a:rPr>
                  <a:t>K</a:t>
                </a:r>
                <a:r>
                  <a:rPr lang="en-US" altLang="ja-JP" sz="3800" u="none" baseline="32000">
                    <a:latin typeface="Helvetica Neue" charset="0"/>
                    <a:ea typeface="ヒラギノ角ゴ ProN W3" charset="-128"/>
                    <a:sym typeface="Helvetica Neue" charset="0"/>
                  </a:rPr>
                  <a:t>+</a:t>
                </a:r>
              </a:p>
            </p:txBody>
          </p:sp>
        </p:grpSp>
      </p:grpSp>
      <p:grpSp>
        <p:nvGrpSpPr>
          <p:cNvPr id="11" name="Group 33">
            <a:extLst>
              <a:ext uri="{FF2B5EF4-FFF2-40B4-BE49-F238E27FC236}">
                <a16:creationId xmlns:a16="http://schemas.microsoft.com/office/drawing/2014/main" id="{55A23EED-09EA-CDFF-BCA6-7034E9FB8FFA}"/>
              </a:ext>
            </a:extLst>
          </p:cNvPr>
          <p:cNvGrpSpPr>
            <a:grpSpLocks/>
          </p:cNvGrpSpPr>
          <p:nvPr/>
        </p:nvGrpSpPr>
        <p:grpSpPr bwMode="auto">
          <a:xfrm>
            <a:off x="3473450" y="3348038"/>
            <a:ext cx="625475" cy="1574800"/>
            <a:chOff x="0" y="0"/>
            <a:chExt cx="560" cy="1410"/>
          </a:xfrm>
        </p:grpSpPr>
        <p:sp>
          <p:nvSpPr>
            <p:cNvPr id="51227" name="Line 34">
              <a:extLst>
                <a:ext uri="{FF2B5EF4-FFF2-40B4-BE49-F238E27FC236}">
                  <a16:creationId xmlns:a16="http://schemas.microsoft.com/office/drawing/2014/main" id="{AF7DB44A-B05B-AFCD-2D97-D355AA7B348C}"/>
                </a:ext>
              </a:extLst>
            </p:cNvPr>
            <p:cNvSpPr>
              <a:spLocks noChangeShapeType="1"/>
            </p:cNvSpPr>
            <p:nvPr/>
          </p:nvSpPr>
          <p:spPr bwMode="auto">
            <a:xfrm>
              <a:off x="376" y="607"/>
              <a:ext cx="169" cy="803"/>
            </a:xfrm>
            <a:prstGeom prst="line">
              <a:avLst/>
            </a:prstGeom>
            <a:noFill/>
            <a:ln w="1143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nvGrpSpPr>
            <p:cNvPr id="51228" name="Group 35">
              <a:extLst>
                <a:ext uri="{FF2B5EF4-FFF2-40B4-BE49-F238E27FC236}">
                  <a16:creationId xmlns:a16="http://schemas.microsoft.com/office/drawing/2014/main" id="{3E9F5ED9-1CD1-85FD-DE13-35A19226EFD9}"/>
                </a:ext>
              </a:extLst>
            </p:cNvPr>
            <p:cNvGrpSpPr>
              <a:grpSpLocks/>
            </p:cNvGrpSpPr>
            <p:nvPr/>
          </p:nvGrpSpPr>
          <p:grpSpPr bwMode="auto">
            <a:xfrm>
              <a:off x="0" y="0"/>
              <a:ext cx="560" cy="603"/>
              <a:chOff x="0" y="0"/>
              <a:chExt cx="560" cy="603"/>
            </a:xfrm>
          </p:grpSpPr>
          <p:sp>
            <p:nvSpPr>
              <p:cNvPr id="51229" name="Oval 36">
                <a:extLst>
                  <a:ext uri="{FF2B5EF4-FFF2-40B4-BE49-F238E27FC236}">
                    <a16:creationId xmlns:a16="http://schemas.microsoft.com/office/drawing/2014/main" id="{DD00BF07-FF82-7E8A-DD7A-D8F1F18E874F}"/>
                  </a:ext>
                </a:extLst>
              </p:cNvPr>
              <p:cNvSpPr>
                <a:spLocks/>
              </p:cNvSpPr>
              <p:nvPr/>
            </p:nvSpPr>
            <p:spPr bwMode="auto">
              <a:xfrm>
                <a:off x="0" y="43"/>
                <a:ext cx="560" cy="560"/>
              </a:xfrm>
              <a:prstGeom prst="ellipse">
                <a:avLst/>
              </a:prstGeom>
              <a:gradFill rotWithShape="0">
                <a:gsLst>
                  <a:gs pos="0">
                    <a:srgbClr val="FFFFFF"/>
                  </a:gs>
                  <a:gs pos="34196">
                    <a:srgbClr val="FF7F7F"/>
                  </a:gs>
                  <a:gs pos="100000">
                    <a:srgbClr val="FF0000"/>
                  </a:gs>
                </a:gsLst>
                <a:path path="rect">
                  <a:fillToRect l="17142" t="18570" r="82858" b="81430"/>
                </a:path>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sp>
            <p:nvSpPr>
              <p:cNvPr id="51230" name="Rectangle 37">
                <a:extLst>
                  <a:ext uri="{FF2B5EF4-FFF2-40B4-BE49-F238E27FC236}">
                    <a16:creationId xmlns:a16="http://schemas.microsoft.com/office/drawing/2014/main" id="{C1DB323E-4C3E-80C9-D16E-18FE915A4BF5}"/>
                  </a:ext>
                </a:extLst>
              </p:cNvPr>
              <p:cNvSpPr>
                <a:spLocks/>
              </p:cNvSpPr>
              <p:nvPr/>
            </p:nvSpPr>
            <p:spPr bwMode="auto">
              <a:xfrm rot="58436">
                <a:off x="76" y="3"/>
                <a:ext cx="443"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100" u="none">
                    <a:latin typeface="Helvetica Neue" charset="0"/>
                    <a:ea typeface="ヒラギノ角ゴ ProN W3" charset="-128"/>
                    <a:sym typeface="Helvetica Neue" charset="0"/>
                  </a:rPr>
                  <a:t>K</a:t>
                </a:r>
                <a:r>
                  <a:rPr lang="en-US" altLang="ja-JP" sz="3800" u="none" baseline="32000">
                    <a:latin typeface="Helvetica Neue" charset="0"/>
                    <a:ea typeface="ヒラギノ角ゴ ProN W3" charset="-128"/>
                    <a:sym typeface="Helvetica Neue" charset="0"/>
                  </a:rPr>
                  <a:t>-</a:t>
                </a:r>
              </a:p>
            </p:txBody>
          </p:sp>
        </p:grpSp>
      </p:grpSp>
      <p:grpSp>
        <p:nvGrpSpPr>
          <p:cNvPr id="13" name="Group 38">
            <a:extLst>
              <a:ext uri="{FF2B5EF4-FFF2-40B4-BE49-F238E27FC236}">
                <a16:creationId xmlns:a16="http://schemas.microsoft.com/office/drawing/2014/main" id="{D6D04730-80D8-6FE6-3636-AE69FEE90D58}"/>
              </a:ext>
            </a:extLst>
          </p:cNvPr>
          <p:cNvGrpSpPr>
            <a:grpSpLocks/>
          </p:cNvGrpSpPr>
          <p:nvPr/>
        </p:nvGrpSpPr>
        <p:grpSpPr bwMode="auto">
          <a:xfrm>
            <a:off x="3732213" y="4524375"/>
            <a:ext cx="679450" cy="709613"/>
            <a:chOff x="0" y="0"/>
            <a:chExt cx="609" cy="634"/>
          </a:xfrm>
        </p:grpSpPr>
        <p:sp>
          <p:nvSpPr>
            <p:cNvPr id="51225" name="Oval 39">
              <a:extLst>
                <a:ext uri="{FF2B5EF4-FFF2-40B4-BE49-F238E27FC236}">
                  <a16:creationId xmlns:a16="http://schemas.microsoft.com/office/drawing/2014/main" id="{26EF749D-D07E-4442-DA37-48A53115FF08}"/>
                </a:ext>
              </a:extLst>
            </p:cNvPr>
            <p:cNvSpPr>
              <a:spLocks/>
            </p:cNvSpPr>
            <p:nvPr/>
          </p:nvSpPr>
          <p:spPr bwMode="auto">
            <a:xfrm>
              <a:off x="0" y="16"/>
              <a:ext cx="609" cy="610"/>
            </a:xfrm>
            <a:prstGeom prst="ellipse">
              <a:avLst/>
            </a:prstGeom>
            <a:gradFill rotWithShape="0">
              <a:gsLst>
                <a:gs pos="0">
                  <a:srgbClr val="FFFFFF"/>
                </a:gs>
                <a:gs pos="31087">
                  <a:srgbClr val="E9BB8E"/>
                </a:gs>
                <a:gs pos="100000">
                  <a:srgbClr val="D4771D"/>
                </a:gs>
              </a:gsLst>
              <a:path path="rect">
                <a:fillToRect l="17142" t="18570" r="82858" b="81430"/>
              </a:path>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ja-JP" altLang="en-US" sz="3000" b="0" u="none">
                <a:solidFill>
                  <a:srgbClr val="FFFFFF"/>
                </a:solidFill>
                <a:latin typeface="Helvetica Neue" charset="0"/>
                <a:ea typeface="ヒラギノ角ゴ ProN W3" charset="-128"/>
                <a:sym typeface="Helvetica Neue" charset="0"/>
              </a:endParaRPr>
            </a:p>
          </p:txBody>
        </p:sp>
        <p:sp>
          <p:nvSpPr>
            <p:cNvPr id="51226" name="Rectangle 40">
              <a:extLst>
                <a:ext uri="{FF2B5EF4-FFF2-40B4-BE49-F238E27FC236}">
                  <a16:creationId xmlns:a16="http://schemas.microsoft.com/office/drawing/2014/main" id="{EF902F45-7948-2CA2-C8C9-4DB5774DB1A7}"/>
                </a:ext>
              </a:extLst>
            </p:cNvPr>
            <p:cNvSpPr>
              <a:spLocks/>
            </p:cNvSpPr>
            <p:nvPr/>
          </p:nvSpPr>
          <p:spPr bwMode="auto">
            <a:xfrm rot="58436">
              <a:off x="83" y="3"/>
              <a:ext cx="430"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642938">
                <a:spcBef>
                  <a:spcPct val="20000"/>
                </a:spcBef>
                <a:buChar char="•"/>
                <a:defRPr sz="3200">
                  <a:solidFill>
                    <a:schemeClr val="tx1"/>
                  </a:solidFill>
                  <a:latin typeface="Times New Roman" panose="02020603050405020304" pitchFamily="18" charset="0"/>
                </a:defRPr>
              </a:lvl1pPr>
              <a:lvl2pPr marL="742950" indent="-285750" defTabSz="642938">
                <a:spcBef>
                  <a:spcPct val="20000"/>
                </a:spcBef>
                <a:buChar char="–"/>
                <a:defRPr sz="2800">
                  <a:solidFill>
                    <a:schemeClr val="tx1"/>
                  </a:solidFill>
                  <a:latin typeface="Times New Roman" panose="02020603050405020304" pitchFamily="18" charset="0"/>
                </a:defRPr>
              </a:lvl2pPr>
              <a:lvl3pPr marL="1143000" indent="-228600" defTabSz="642938">
                <a:spcBef>
                  <a:spcPct val="20000"/>
                </a:spcBef>
                <a:buChar char="•"/>
                <a:defRPr sz="2400">
                  <a:solidFill>
                    <a:schemeClr val="tx1"/>
                  </a:solidFill>
                  <a:latin typeface="Times New Roman" panose="02020603050405020304" pitchFamily="18" charset="0"/>
                </a:defRPr>
              </a:lvl3pPr>
              <a:lvl4pPr marL="1600200" indent="-228600" defTabSz="642938">
                <a:spcBef>
                  <a:spcPct val="20000"/>
                </a:spcBef>
                <a:buChar char="–"/>
                <a:defRPr sz="2000">
                  <a:solidFill>
                    <a:schemeClr val="tx1"/>
                  </a:solidFill>
                  <a:latin typeface="Times New Roman" panose="02020603050405020304" pitchFamily="18" charset="0"/>
                </a:defRPr>
              </a:lvl4pPr>
              <a:lvl5pPr marL="2057400" indent="-228600" defTabSz="642938">
                <a:spcBef>
                  <a:spcPct val="20000"/>
                </a:spcBef>
                <a:buChar char="»"/>
                <a:defRPr sz="2000">
                  <a:solidFill>
                    <a:schemeClr val="tx1"/>
                  </a:solidFill>
                  <a:latin typeface="Times New Roman" panose="02020603050405020304" pitchFamily="18" charset="0"/>
                </a:defRPr>
              </a:lvl5pPr>
              <a:lvl6pPr marL="25146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429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ja-JP" sz="3700" u="none">
                  <a:latin typeface="Helvetica Neue" charset="0"/>
                  <a:ea typeface="ヒラギノ角ゴ ProN W3" charset="-128"/>
                  <a:sym typeface="Helvetica Neue" charset="0"/>
                </a:rPr>
                <a:t>Φ</a:t>
              </a:r>
            </a:p>
          </p:txBody>
        </p:sp>
      </p:grpSp>
      <p:pic>
        <p:nvPicPr>
          <p:cNvPr id="48169" name="Picture 41">
            <a:extLst>
              <a:ext uri="{FF2B5EF4-FFF2-40B4-BE49-F238E27FC236}">
                <a16:creationId xmlns:a16="http://schemas.microsoft.com/office/drawing/2014/main" id="{04E85915-F92B-6B0A-6D0C-DE06096B5CA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950" y="871538"/>
            <a:ext cx="3116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70" name="AutoShape 42">
            <a:extLst>
              <a:ext uri="{FF2B5EF4-FFF2-40B4-BE49-F238E27FC236}">
                <a16:creationId xmlns:a16="http://schemas.microsoft.com/office/drawing/2014/main" id="{6691430B-205F-6905-EE7B-D88AE07D6C10}"/>
              </a:ext>
            </a:extLst>
          </p:cNvPr>
          <p:cNvSpPr>
            <a:spLocks/>
          </p:cNvSpPr>
          <p:nvPr/>
        </p:nvSpPr>
        <p:spPr bwMode="auto">
          <a:xfrm>
            <a:off x="2393950" y="2009775"/>
            <a:ext cx="1187450" cy="455613"/>
          </a:xfrm>
          <a:prstGeom prst="roundRect">
            <a:avLst>
              <a:gd name="adj" fmla="val 29407"/>
            </a:avLst>
          </a:prstGeom>
          <a:solidFill>
            <a:srgbClr val="000000">
              <a:alpha val="79999"/>
            </a:srgbClr>
          </a:solidFill>
          <a:ln w="25400" cap="flat">
            <a:solidFill>
              <a:srgbClr val="000000"/>
            </a:solidFill>
            <a:prstDash val="solid"/>
            <a:miter lim="800000"/>
            <a:headEnd type="none" w="med" len="med"/>
            <a:tailEnd type="none" w="med" len="med"/>
          </a:ln>
        </p:spPr>
        <p:txBody>
          <a:bodyPr lIns="0" tIns="0" rIns="0" bIns="0" anchor="ctr"/>
          <a:lstStyle/>
          <a:p>
            <a:pPr algn="ctr" defTabSz="642938" eaLnBrk="1" hangingPunct="1">
              <a:defRPr/>
            </a:pPr>
            <a:r>
              <a:rPr lang="en-US" altLang="ja-JP" sz="2200" u="none">
                <a:solidFill>
                  <a:schemeClr val="bg1"/>
                </a:solidFill>
                <a:effectLst>
                  <a:outerShdw blurRad="38100" dist="38100" dir="2700000" algn="tl">
                    <a:srgbClr val="808080"/>
                  </a:outerShdw>
                </a:effectLst>
                <a:latin typeface="Helvetica Neue" charset="0"/>
                <a:ea typeface="ヒラギノ角ゴ ProN W3" charset="-128"/>
                <a:sym typeface="Helvetica Neue" charset="0"/>
              </a:rPr>
              <a:t>Target</a:t>
            </a:r>
          </a:p>
        </p:txBody>
      </p:sp>
      <p:grpSp>
        <p:nvGrpSpPr>
          <p:cNvPr id="14" name="Group 43">
            <a:extLst>
              <a:ext uri="{FF2B5EF4-FFF2-40B4-BE49-F238E27FC236}">
                <a16:creationId xmlns:a16="http://schemas.microsoft.com/office/drawing/2014/main" id="{59953567-990B-7D02-4578-154DA4C49B01}"/>
              </a:ext>
            </a:extLst>
          </p:cNvPr>
          <p:cNvGrpSpPr>
            <a:grpSpLocks/>
          </p:cNvGrpSpPr>
          <p:nvPr/>
        </p:nvGrpSpPr>
        <p:grpSpPr bwMode="auto">
          <a:xfrm>
            <a:off x="3236913" y="2513013"/>
            <a:ext cx="1431925" cy="708025"/>
            <a:chOff x="0" y="0"/>
            <a:chExt cx="1282" cy="634"/>
          </a:xfrm>
        </p:grpSpPr>
        <p:sp>
          <p:nvSpPr>
            <p:cNvPr id="51223" name="Freeform 44">
              <a:extLst>
                <a:ext uri="{FF2B5EF4-FFF2-40B4-BE49-F238E27FC236}">
                  <a16:creationId xmlns:a16="http://schemas.microsoft.com/office/drawing/2014/main" id="{A58CDB23-F8F7-223B-E5B7-BD2B1B92ABAA}"/>
                </a:ext>
              </a:extLst>
            </p:cNvPr>
            <p:cNvSpPr>
              <a:spLocks/>
            </p:cNvSpPr>
            <p:nvPr/>
          </p:nvSpPr>
          <p:spPr bwMode="auto">
            <a:xfrm rot="-1152363">
              <a:off x="343" y="399"/>
              <a:ext cx="952" cy="81"/>
            </a:xfrm>
            <a:custGeom>
              <a:avLst/>
              <a:gdLst>
                <a:gd name="T0" fmla="*/ 0 w 21600"/>
                <a:gd name="T1" fmla="*/ 0 h 21554"/>
                <a:gd name="T2" fmla="*/ 0 w 21600"/>
                <a:gd name="T3" fmla="*/ 0 h 21554"/>
                <a:gd name="T4" fmla="*/ 0 w 21600"/>
                <a:gd name="T5" fmla="*/ 0 h 21554"/>
                <a:gd name="T6" fmla="*/ 0 w 21600"/>
                <a:gd name="T7" fmla="*/ 0 h 21554"/>
                <a:gd name="T8" fmla="*/ 0 w 21600"/>
                <a:gd name="T9" fmla="*/ 0 h 21554"/>
                <a:gd name="T10" fmla="*/ 0 w 21600"/>
                <a:gd name="T11" fmla="*/ 0 h 21554"/>
                <a:gd name="T12" fmla="*/ 0 w 21600"/>
                <a:gd name="T13" fmla="*/ 0 h 21554"/>
                <a:gd name="T14" fmla="*/ 0 w 21600"/>
                <a:gd name="T15" fmla="*/ 0 h 21554"/>
                <a:gd name="T16" fmla="*/ 0 w 21600"/>
                <a:gd name="T17" fmla="*/ 0 h 21554"/>
                <a:gd name="T18" fmla="*/ 0 w 21600"/>
                <a:gd name="T19" fmla="*/ 0 h 21554"/>
                <a:gd name="T20" fmla="*/ 0 w 21600"/>
                <a:gd name="T21" fmla="*/ 0 h 21554"/>
                <a:gd name="T22" fmla="*/ 0 w 21600"/>
                <a:gd name="T23" fmla="*/ 0 h 21554"/>
                <a:gd name="T24" fmla="*/ 0 w 21600"/>
                <a:gd name="T25" fmla="*/ 0 h 215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554"/>
                <a:gd name="T41" fmla="*/ 21600 w 21600"/>
                <a:gd name="T42" fmla="*/ 21554 h 215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554">
                  <a:moveTo>
                    <a:pt x="0" y="0"/>
                  </a:moveTo>
                  <a:cubicBezTo>
                    <a:pt x="774" y="10754"/>
                    <a:pt x="1547" y="21508"/>
                    <a:pt x="2179" y="21554"/>
                  </a:cubicBezTo>
                  <a:cubicBezTo>
                    <a:pt x="2811" y="21600"/>
                    <a:pt x="3174" y="368"/>
                    <a:pt x="3789" y="276"/>
                  </a:cubicBezTo>
                  <a:cubicBezTo>
                    <a:pt x="4405" y="184"/>
                    <a:pt x="5258" y="20955"/>
                    <a:pt x="5874" y="21001"/>
                  </a:cubicBezTo>
                  <a:cubicBezTo>
                    <a:pt x="6489" y="21047"/>
                    <a:pt x="6884" y="553"/>
                    <a:pt x="7484" y="553"/>
                  </a:cubicBezTo>
                  <a:cubicBezTo>
                    <a:pt x="8084" y="553"/>
                    <a:pt x="8889" y="21047"/>
                    <a:pt x="9474" y="21001"/>
                  </a:cubicBezTo>
                  <a:cubicBezTo>
                    <a:pt x="10058" y="20955"/>
                    <a:pt x="10421" y="230"/>
                    <a:pt x="10989" y="276"/>
                  </a:cubicBezTo>
                  <a:cubicBezTo>
                    <a:pt x="11558" y="322"/>
                    <a:pt x="12284" y="21232"/>
                    <a:pt x="12884" y="21278"/>
                  </a:cubicBezTo>
                  <a:cubicBezTo>
                    <a:pt x="13484" y="21324"/>
                    <a:pt x="14021" y="553"/>
                    <a:pt x="14589" y="553"/>
                  </a:cubicBezTo>
                  <a:cubicBezTo>
                    <a:pt x="15158" y="553"/>
                    <a:pt x="15758" y="21278"/>
                    <a:pt x="16295" y="21278"/>
                  </a:cubicBezTo>
                  <a:cubicBezTo>
                    <a:pt x="16832" y="21278"/>
                    <a:pt x="17242" y="599"/>
                    <a:pt x="17811" y="553"/>
                  </a:cubicBezTo>
                  <a:cubicBezTo>
                    <a:pt x="18379" y="507"/>
                    <a:pt x="19074" y="21047"/>
                    <a:pt x="19705" y="21001"/>
                  </a:cubicBezTo>
                  <a:cubicBezTo>
                    <a:pt x="20337" y="20955"/>
                    <a:pt x="20968" y="10616"/>
                    <a:pt x="21600" y="276"/>
                  </a:cubicBezTo>
                </a:path>
              </a:pathLst>
            </a:custGeom>
            <a:noFill/>
            <a:ln w="76200">
              <a:solidFill>
                <a:srgbClr val="00FFFF"/>
              </a:solidFill>
              <a:round/>
              <a:headEnd/>
              <a:tailEnd type="arrow" w="med" len="med"/>
            </a:ln>
            <a:effectLst>
              <a:outerShdw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51224" name="Picture 45">
              <a:extLst>
                <a:ext uri="{FF2B5EF4-FFF2-40B4-BE49-F238E27FC236}">
                  <a16:creationId xmlns:a16="http://schemas.microsoft.com/office/drawing/2014/main" id="{97136CF2-94FE-1939-9B3E-4DE8C7121A7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 y="-168"/>
              <a:ext cx="1328"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5" name="Group 46">
            <a:extLst>
              <a:ext uri="{FF2B5EF4-FFF2-40B4-BE49-F238E27FC236}">
                <a16:creationId xmlns:a16="http://schemas.microsoft.com/office/drawing/2014/main" id="{87E27F53-2555-9B0E-11B1-52DFA02A819F}"/>
              </a:ext>
            </a:extLst>
          </p:cNvPr>
          <p:cNvGrpSpPr>
            <a:grpSpLocks/>
          </p:cNvGrpSpPr>
          <p:nvPr/>
        </p:nvGrpSpPr>
        <p:grpSpPr bwMode="auto">
          <a:xfrm>
            <a:off x="4625975" y="2570163"/>
            <a:ext cx="2687638" cy="1004887"/>
            <a:chOff x="0" y="0"/>
            <a:chExt cx="2408" cy="901"/>
          </a:xfrm>
        </p:grpSpPr>
        <p:sp>
          <p:nvSpPr>
            <p:cNvPr id="48175" name="AutoShape 47">
              <a:extLst>
                <a:ext uri="{FF2B5EF4-FFF2-40B4-BE49-F238E27FC236}">
                  <a16:creationId xmlns:a16="http://schemas.microsoft.com/office/drawing/2014/main" id="{89BB4508-8CE0-A47F-F554-0C9BA2D890E8}"/>
                </a:ext>
              </a:extLst>
            </p:cNvPr>
            <p:cNvSpPr>
              <a:spLocks/>
            </p:cNvSpPr>
            <p:nvPr/>
          </p:nvSpPr>
          <p:spPr bwMode="auto">
            <a:xfrm rot="10385">
              <a:off x="696" y="1"/>
              <a:ext cx="1711" cy="897"/>
            </a:xfrm>
            <a:prstGeom prst="roundRect">
              <a:avLst>
                <a:gd name="adj" fmla="val 13389"/>
              </a:avLst>
            </a:prstGeom>
            <a:solidFill>
              <a:srgbClr val="7F007F">
                <a:alpha val="79999"/>
              </a:srgbClr>
            </a:solidFill>
            <a:ln w="25400" cap="flat">
              <a:solidFill>
                <a:srgbClr val="7F007F"/>
              </a:solidFill>
              <a:prstDash val="solid"/>
              <a:miter lim="800000"/>
              <a:headEnd type="none" w="med" len="med"/>
              <a:tailEnd type="none" w="med" len="med"/>
            </a:ln>
          </p:spPr>
          <p:txBody>
            <a:bodyPr lIns="0" tIns="0" rIns="0" bIns="0" anchor="ctr"/>
            <a:lstStyle/>
            <a:p>
              <a:pPr algn="ctr" defTabSz="642938" eaLnBrk="1" hangingPunct="1">
                <a:defRPr/>
              </a:pPr>
              <a:r>
                <a:rPr lang="en-US" altLang="ja-JP" sz="2800" u="none">
                  <a:effectLst>
                    <a:outerShdw blurRad="38100" dist="38100" dir="2700000" algn="tl">
                      <a:srgbClr val="FFFFFF"/>
                    </a:outerShdw>
                  </a:effectLst>
                  <a:latin typeface="Helvetica Neue" charset="0"/>
                  <a:ea typeface="ヒラギノ角ゴ ProN W3" charset="-128"/>
                  <a:sym typeface="Helvetica Neue" charset="0"/>
                </a:rPr>
                <a:t>Detect</a:t>
              </a:r>
            </a:p>
            <a:p>
              <a:pPr algn="ctr" defTabSz="642938" eaLnBrk="1" hangingPunct="1">
                <a:defRPr/>
              </a:pPr>
              <a:r>
                <a:rPr lang="en-US" altLang="ja-JP" sz="2800" u="none">
                  <a:effectLst>
                    <a:outerShdw blurRad="38100" dist="38100" dir="2700000" algn="tl">
                      <a:srgbClr val="FFFFFF"/>
                    </a:outerShdw>
                  </a:effectLst>
                  <a:latin typeface="Helvetica Neue" charset="0"/>
                  <a:ea typeface="ヒラギノ角ゴ ProN W3" charset="-128"/>
                  <a:sym typeface="Helvetica Neue" charset="0"/>
                </a:rPr>
                <a:t>by SDDs</a:t>
              </a:r>
            </a:p>
          </p:txBody>
        </p:sp>
        <p:sp>
          <p:nvSpPr>
            <p:cNvPr id="51222" name="Line 48">
              <a:extLst>
                <a:ext uri="{FF2B5EF4-FFF2-40B4-BE49-F238E27FC236}">
                  <a16:creationId xmlns:a16="http://schemas.microsoft.com/office/drawing/2014/main" id="{15956373-04C5-641D-4D97-218691E276CC}"/>
                </a:ext>
              </a:extLst>
            </p:cNvPr>
            <p:cNvSpPr>
              <a:spLocks noChangeShapeType="1"/>
            </p:cNvSpPr>
            <p:nvPr/>
          </p:nvSpPr>
          <p:spPr bwMode="auto">
            <a:xfrm>
              <a:off x="87" y="184"/>
              <a:ext cx="624" cy="225"/>
            </a:xfrm>
            <a:prstGeom prst="line">
              <a:avLst/>
            </a:prstGeom>
            <a:noFill/>
            <a:ln w="114300">
              <a:solidFill>
                <a:srgbClr val="7F007F">
                  <a:alpha val="70195"/>
                </a:srgbClr>
              </a:solidFill>
              <a:miter lim="800000"/>
              <a:headEnd type="oval"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grpSp>
        <p:nvGrpSpPr>
          <p:cNvPr id="16" name="Group 49">
            <a:extLst>
              <a:ext uri="{FF2B5EF4-FFF2-40B4-BE49-F238E27FC236}">
                <a16:creationId xmlns:a16="http://schemas.microsoft.com/office/drawing/2014/main" id="{09358404-7E54-D34B-4CF0-2D50F22CA6C3}"/>
              </a:ext>
            </a:extLst>
          </p:cNvPr>
          <p:cNvGrpSpPr>
            <a:grpSpLocks/>
          </p:cNvGrpSpPr>
          <p:nvPr/>
        </p:nvGrpSpPr>
        <p:grpSpPr bwMode="auto">
          <a:xfrm>
            <a:off x="3856038" y="4348163"/>
            <a:ext cx="4246562" cy="1169987"/>
            <a:chOff x="0" y="0"/>
            <a:chExt cx="3803" cy="1047"/>
          </a:xfrm>
        </p:grpSpPr>
        <p:sp>
          <p:nvSpPr>
            <p:cNvPr id="48178" name="AutoShape 50">
              <a:extLst>
                <a:ext uri="{FF2B5EF4-FFF2-40B4-BE49-F238E27FC236}">
                  <a16:creationId xmlns:a16="http://schemas.microsoft.com/office/drawing/2014/main" id="{D70C15E2-32F6-031B-4E28-03069A423EF8}"/>
                </a:ext>
              </a:extLst>
            </p:cNvPr>
            <p:cNvSpPr>
              <a:spLocks/>
            </p:cNvSpPr>
            <p:nvPr/>
          </p:nvSpPr>
          <p:spPr bwMode="auto">
            <a:xfrm rot="10385">
              <a:off x="1385" y="3"/>
              <a:ext cx="2417" cy="1040"/>
            </a:xfrm>
            <a:prstGeom prst="roundRect">
              <a:avLst>
                <a:gd name="adj" fmla="val 11537"/>
              </a:avLst>
            </a:prstGeom>
            <a:solidFill>
              <a:srgbClr val="7F007F">
                <a:alpha val="79999"/>
              </a:srgbClr>
            </a:solidFill>
            <a:ln w="25400" cap="flat">
              <a:solidFill>
                <a:srgbClr val="7F007F"/>
              </a:solidFill>
              <a:prstDash val="solid"/>
              <a:miter lim="800000"/>
              <a:headEnd type="none" w="med" len="med"/>
              <a:tailEnd type="none" w="med" len="med"/>
            </a:ln>
          </p:spPr>
          <p:txBody>
            <a:bodyPr lIns="0" tIns="0" rIns="0" bIns="0" anchor="ctr"/>
            <a:lstStyle/>
            <a:p>
              <a:pPr algn="ctr" defTabSz="642938" eaLnBrk="1" hangingPunct="1">
                <a:defRPr/>
              </a:pPr>
              <a:r>
                <a:rPr lang="en-US" altLang="ja-JP" sz="2800" u="none">
                  <a:effectLst>
                    <a:outerShdw blurRad="38100" dist="38100" dir="2700000" algn="tl">
                      <a:srgbClr val="FFFFFF"/>
                    </a:outerShdw>
                  </a:effectLst>
                  <a:latin typeface="Helvetica Neue" charset="0"/>
                  <a:ea typeface="ヒラギノ角ゴ ProN W3" charset="-128"/>
                  <a:sym typeface="Helvetica Neue" charset="0"/>
                </a:rPr>
                <a:t>Detect by two scintillators</a:t>
              </a:r>
            </a:p>
          </p:txBody>
        </p:sp>
        <p:sp>
          <p:nvSpPr>
            <p:cNvPr id="51219" name="Line 51">
              <a:extLst>
                <a:ext uri="{FF2B5EF4-FFF2-40B4-BE49-F238E27FC236}">
                  <a16:creationId xmlns:a16="http://schemas.microsoft.com/office/drawing/2014/main" id="{B7F6034C-63C8-8798-E951-D9C498361F1D}"/>
                </a:ext>
              </a:extLst>
            </p:cNvPr>
            <p:cNvSpPr>
              <a:spLocks noChangeShapeType="1"/>
            </p:cNvSpPr>
            <p:nvPr/>
          </p:nvSpPr>
          <p:spPr bwMode="auto">
            <a:xfrm>
              <a:off x="88" y="51"/>
              <a:ext cx="1288" cy="404"/>
            </a:xfrm>
            <a:prstGeom prst="line">
              <a:avLst/>
            </a:prstGeom>
            <a:noFill/>
            <a:ln w="114300">
              <a:solidFill>
                <a:srgbClr val="7F007F">
                  <a:alpha val="70195"/>
                </a:srgbClr>
              </a:solidFill>
              <a:miter lim="800000"/>
              <a:headEnd type="oval"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51220" name="Line 52">
              <a:extLst>
                <a:ext uri="{FF2B5EF4-FFF2-40B4-BE49-F238E27FC236}">
                  <a16:creationId xmlns:a16="http://schemas.microsoft.com/office/drawing/2014/main" id="{D716666A-2525-43D6-DA4E-F223780425EF}"/>
                </a:ext>
              </a:extLst>
            </p:cNvPr>
            <p:cNvSpPr>
              <a:spLocks noChangeShapeType="1"/>
            </p:cNvSpPr>
            <p:nvPr/>
          </p:nvSpPr>
          <p:spPr bwMode="auto">
            <a:xfrm rot="10800000" flipH="1">
              <a:off x="294" y="447"/>
              <a:ext cx="1114" cy="446"/>
            </a:xfrm>
            <a:prstGeom prst="line">
              <a:avLst/>
            </a:prstGeom>
            <a:noFill/>
            <a:ln w="114300">
              <a:solidFill>
                <a:srgbClr val="7F007F">
                  <a:alpha val="70195"/>
                </a:srgbClr>
              </a:solidFill>
              <a:miter lim="800000"/>
              <a:headEnd type="oval" w="med" len="med"/>
              <a:tailEnd/>
            </a:ln>
            <a:extLst>
              <a:ext uri="{909E8E84-426E-40DD-AFC4-6F175D3DCCD1}">
                <a14:hiddenFill xmlns:a14="http://schemas.microsoft.com/office/drawing/2010/main">
                  <a:noFill/>
                </a14:hiddenFill>
              </a:ext>
            </a:extLst>
          </p:spPr>
          <p:txBody>
            <a:bodyPr lIns="0" tIns="0" rIns="0" bIns="0"/>
            <a:lstStyle/>
            <a:p>
              <a:endParaRPr lang="en-GB"/>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nodeType="afterGroup">
                            <p:stCondLst>
                              <p:cond delay="1000"/>
                            </p:stCondLst>
                            <p:childTnLst>
                              <p:par>
                                <p:cTn id="13" presetID="23" presetClass="entr" presetSubtype="16" fill="hold" nodeType="afterEffect">
                                  <p:stCondLst>
                                    <p:cond delay="1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600"/>
                            </p:stCondLst>
                            <p:childTnLst>
                              <p:par>
                                <p:cTn id="18" presetID="23" presetClass="entr" presetSubtype="16" fill="hold" grpId="0" nodeType="afterEffect">
                                  <p:stCondLst>
                                    <p:cond delay="0"/>
                                  </p:stCondLst>
                                  <p:childTnLst>
                                    <p:set>
                                      <p:cBhvr>
                                        <p:cTn id="19" dur="1" fill="hold">
                                          <p:stCondLst>
                                            <p:cond delay="0"/>
                                          </p:stCondLst>
                                        </p:cTn>
                                        <p:tgtEl>
                                          <p:spTgt spid="48155"/>
                                        </p:tgtEl>
                                        <p:attrNameLst>
                                          <p:attrName>style.visibility</p:attrName>
                                        </p:attrNameLst>
                                      </p:cBhvr>
                                      <p:to>
                                        <p:strVal val="visible"/>
                                      </p:to>
                                    </p:set>
                                    <p:anim calcmode="lin" valueType="num">
                                      <p:cBhvr>
                                        <p:cTn id="20" dur="500" fill="hold"/>
                                        <p:tgtEl>
                                          <p:spTgt spid="48155"/>
                                        </p:tgtEl>
                                        <p:attrNameLst>
                                          <p:attrName>ppt_w</p:attrName>
                                        </p:attrNameLst>
                                      </p:cBhvr>
                                      <p:tavLst>
                                        <p:tav tm="0">
                                          <p:val>
                                            <p:fltVal val="0"/>
                                          </p:val>
                                        </p:tav>
                                        <p:tav tm="100000">
                                          <p:val>
                                            <p:strVal val="#ppt_w"/>
                                          </p:val>
                                        </p:tav>
                                      </p:tavLst>
                                    </p:anim>
                                    <p:anim calcmode="lin" valueType="num">
                                      <p:cBhvr>
                                        <p:cTn id="21" dur="500" fill="hold"/>
                                        <p:tgtEl>
                                          <p:spTgt spid="48155"/>
                                        </p:tgtEl>
                                        <p:attrNameLst>
                                          <p:attrName>ppt_h</p:attrName>
                                        </p:attrNameLst>
                                      </p:cBhvr>
                                      <p:tavLst>
                                        <p:tav tm="0">
                                          <p:val>
                                            <p:fltVal val="0"/>
                                          </p:val>
                                        </p:tav>
                                        <p:tav tm="100000">
                                          <p:val>
                                            <p:strVal val="#ppt_h"/>
                                          </p:val>
                                        </p:tav>
                                      </p:tavLst>
                                    </p:anim>
                                  </p:childTnLst>
                                </p:cTn>
                              </p:par>
                            </p:childTnLst>
                          </p:cTn>
                        </p:par>
                        <p:par>
                          <p:cTn id="22" fill="hold" nodeType="afterGroup">
                            <p:stCondLst>
                              <p:cond delay="2100"/>
                            </p:stCondLst>
                            <p:childTnLst>
                              <p:par>
                                <p:cTn id="23" presetID="1" presetClass="exit" presetSubtype="0" fill="hold" nodeType="afterEffect">
                                  <p:stCondLst>
                                    <p:cond delay="0"/>
                                  </p:stCondLst>
                                  <p:childTnLst>
                                    <p:set>
                                      <p:cBhvr>
                                        <p:cTn id="24" dur="1" fill="hold">
                                          <p:stCondLst>
                                            <p:cond delay="499"/>
                                          </p:stCondLst>
                                        </p:cTn>
                                        <p:tgtEl>
                                          <p:spTgt spid="5"/>
                                        </p:tgtEl>
                                        <p:attrNameLst>
                                          <p:attrName>style.visibility</p:attrName>
                                        </p:attrNameLst>
                                      </p:cBhvr>
                                      <p:to>
                                        <p:strVal val="hidden"/>
                                      </p:to>
                                    </p:set>
                                  </p:childTnLst>
                                </p:cTn>
                              </p:par>
                            </p:childTnLst>
                          </p:cTn>
                        </p:par>
                        <p:par>
                          <p:cTn id="25" fill="hold" nodeType="afterGroup">
                            <p:stCondLst>
                              <p:cond delay="2600"/>
                            </p:stCondLst>
                            <p:childTnLst>
                              <p:par>
                                <p:cTn id="26" presetID="1" presetClass="exit" presetSubtype="0" fill="hold" nodeType="afterEffect">
                                  <p:stCondLst>
                                    <p:cond delay="0"/>
                                  </p:stCondLst>
                                  <p:childTnLst>
                                    <p:set>
                                      <p:cBhvr>
                                        <p:cTn id="27" dur="1" fill="hold">
                                          <p:stCondLst>
                                            <p:cond delay="499"/>
                                          </p:stCondLst>
                                        </p:cTn>
                                        <p:tgtEl>
                                          <p:spTgt spid="7"/>
                                        </p:tgtEl>
                                        <p:attrNameLst>
                                          <p:attrName>style.visibility</p:attrName>
                                        </p:attrNameLst>
                                      </p:cBhvr>
                                      <p:to>
                                        <p:strVal val="hidden"/>
                                      </p:to>
                                    </p:set>
                                  </p:childTnLst>
                                </p:cTn>
                              </p:par>
                            </p:childTnLst>
                          </p:cTn>
                        </p:par>
                        <p:par>
                          <p:cTn id="28" fill="hold" nodeType="afterGroup">
                            <p:stCondLst>
                              <p:cond delay="3100"/>
                            </p:stCondLst>
                            <p:childTnLst>
                              <p:par>
                                <p:cTn id="29" presetID="2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par>
                          <p:cTn id="32" fill="hold" nodeType="afterGroup">
                            <p:stCondLst>
                              <p:cond delay="3600"/>
                            </p:stCondLst>
                            <p:childTnLst>
                              <p:par>
                                <p:cTn id="33" presetID="22"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nodeType="afterGroup">
                            <p:stCondLst>
                              <p:cond delay="4100"/>
                            </p:stCondLst>
                            <p:childTnLst>
                              <p:par>
                                <p:cTn id="37" presetID="1" presetClass="exit" presetSubtype="0" fill="hold" grpId="1" nodeType="afterEffect">
                                  <p:stCondLst>
                                    <p:cond delay="0"/>
                                  </p:stCondLst>
                                  <p:childTnLst>
                                    <p:set>
                                      <p:cBhvr>
                                        <p:cTn id="38" dur="1" fill="hold">
                                          <p:stCondLst>
                                            <p:cond delay="499"/>
                                          </p:stCondLst>
                                        </p:cTn>
                                        <p:tgtEl>
                                          <p:spTgt spid="48155"/>
                                        </p:tgtEl>
                                        <p:attrNameLst>
                                          <p:attrName>style.visibility</p:attrName>
                                        </p:attrNameLst>
                                      </p:cBhvr>
                                      <p:to>
                                        <p:strVal val="hidden"/>
                                      </p:to>
                                    </p:set>
                                  </p:childTnLst>
                                </p:cTn>
                              </p:par>
                            </p:childTnLst>
                          </p:cTn>
                        </p:par>
                        <p:par>
                          <p:cTn id="39" fill="hold" nodeType="afterGroup">
                            <p:stCondLst>
                              <p:cond delay="4600"/>
                            </p:stCondLst>
                            <p:childTnLst>
                              <p:par>
                                <p:cTn id="40" presetID="1" presetClass="exit" presetSubtype="0" fill="hold" nodeType="afterEffect">
                                  <p:stCondLst>
                                    <p:cond delay="0"/>
                                  </p:stCondLst>
                                  <p:childTnLst>
                                    <p:set>
                                      <p:cBhvr>
                                        <p:cTn id="41" dur="1" fill="hold">
                                          <p:stCondLst>
                                            <p:cond delay="499"/>
                                          </p:stCondLst>
                                        </p:cTn>
                                        <p:tgtEl>
                                          <p:spTgt spid="13"/>
                                        </p:tgtEl>
                                        <p:attrNameLst>
                                          <p:attrName>style.visibility</p:attrName>
                                        </p:attrNameLst>
                                      </p:cBhvr>
                                      <p:to>
                                        <p:strVal val="hidden"/>
                                      </p:to>
                                    </p:set>
                                  </p:childTnLst>
                                </p:cTn>
                              </p:par>
                            </p:childTnLst>
                          </p:cTn>
                        </p:par>
                        <p:par>
                          <p:cTn id="42" fill="hold" nodeType="afterGroup">
                            <p:stCondLst>
                              <p:cond delay="5100"/>
                            </p:stCondLst>
                            <p:childTnLst>
                              <p:par>
                                <p:cTn id="43" presetID="1" presetClass="entr" presetSubtype="0" fill="hold" nodeType="afterEffect">
                                  <p:stCondLst>
                                    <p:cond delay="0"/>
                                  </p:stCondLst>
                                  <p:childTnLst>
                                    <p:set>
                                      <p:cBhvr>
                                        <p:cTn id="44" dur="1" fill="hold">
                                          <p:stCondLst>
                                            <p:cond delay="499"/>
                                          </p:stCondLst>
                                        </p:cTn>
                                        <p:tgtEl>
                                          <p:spTgt spid="16"/>
                                        </p:tgtEl>
                                        <p:attrNameLst>
                                          <p:attrName>style.visibility</p:attrName>
                                        </p:attrNameLst>
                                      </p:cBhvr>
                                      <p:to>
                                        <p:strVal val="visible"/>
                                      </p:to>
                                    </p:set>
                                  </p:childTnLst>
                                </p:cTn>
                              </p:par>
                            </p:childTnLst>
                          </p:cTn>
                        </p:par>
                        <p:par>
                          <p:cTn id="45" fill="hold" nodeType="afterGroup">
                            <p:stCondLst>
                              <p:cond delay="5600"/>
                            </p:stCondLst>
                            <p:childTnLst>
                              <p:par>
                                <p:cTn id="46" presetID="1" presetClass="entr" presetSubtype="0" fill="hold" nodeType="afterEffect">
                                  <p:stCondLst>
                                    <p:cond delay="0"/>
                                  </p:stCondLst>
                                  <p:childTnLst>
                                    <p:set>
                                      <p:cBhvr>
                                        <p:cTn id="47" dur="1" fill="hold">
                                          <p:stCondLst>
                                            <p:cond delay="499"/>
                                          </p:stCondLst>
                                        </p:cTn>
                                        <p:tgtEl>
                                          <p:spTgt spid="4"/>
                                        </p:tgtEl>
                                        <p:attrNameLst>
                                          <p:attrName>style.visibility</p:attrName>
                                        </p:attrNameLst>
                                      </p:cBhvr>
                                      <p:to>
                                        <p:strVal val="visible"/>
                                      </p:to>
                                    </p:set>
                                  </p:childTnLst>
                                </p:cTn>
                              </p:par>
                            </p:childTnLst>
                          </p:cTn>
                        </p:par>
                        <p:par>
                          <p:cTn id="48" fill="hold" nodeType="afterGroup">
                            <p:stCondLst>
                              <p:cond delay="6100"/>
                            </p:stCondLst>
                            <p:childTnLst>
                              <p:par>
                                <p:cTn id="49" presetID="1" presetClass="entr" presetSubtype="0" fill="hold" nodeType="afterEffect">
                                  <p:stCondLst>
                                    <p:cond delay="0"/>
                                  </p:stCondLst>
                                  <p:childTnLst>
                                    <p:set>
                                      <p:cBhvr>
                                        <p:cTn id="50" dur="1" fill="hold">
                                          <p:stCondLst>
                                            <p:cond delay="499"/>
                                          </p:stCondLst>
                                        </p:cTn>
                                        <p:tgtEl>
                                          <p:spTgt spid="48169"/>
                                        </p:tgtEl>
                                        <p:attrNameLst>
                                          <p:attrName>style.visibility</p:attrName>
                                        </p:attrNameLst>
                                      </p:cBhvr>
                                      <p:to>
                                        <p:strVal val="visible"/>
                                      </p:to>
                                    </p:set>
                                  </p:childTnLst>
                                </p:cTn>
                              </p:par>
                            </p:childTnLst>
                          </p:cTn>
                        </p:par>
                        <p:par>
                          <p:cTn id="51" fill="hold" nodeType="afterGroup">
                            <p:stCondLst>
                              <p:cond delay="6600"/>
                            </p:stCondLst>
                            <p:childTnLst>
                              <p:par>
                                <p:cTn id="52" presetID="1" presetClass="entr" presetSubtype="0" fill="hold" grpId="0" nodeType="afterEffect">
                                  <p:stCondLst>
                                    <p:cond delay="0"/>
                                  </p:stCondLst>
                                  <p:childTnLst>
                                    <p:set>
                                      <p:cBhvr>
                                        <p:cTn id="53" dur="1" fill="hold">
                                          <p:stCondLst>
                                            <p:cond delay="499"/>
                                          </p:stCondLst>
                                        </p:cTn>
                                        <p:tgtEl>
                                          <p:spTgt spid="48170"/>
                                        </p:tgtEl>
                                        <p:attrNameLst>
                                          <p:attrName>style.visibility</p:attrName>
                                        </p:attrNameLst>
                                      </p:cBhvr>
                                      <p:to>
                                        <p:strVal val="visible"/>
                                      </p:to>
                                    </p:set>
                                  </p:childTnLst>
                                </p:cTn>
                              </p:par>
                            </p:childTnLst>
                          </p:cTn>
                        </p:par>
                        <p:par>
                          <p:cTn id="54" fill="hold" nodeType="afterGroup">
                            <p:stCondLst>
                              <p:cond delay="7100"/>
                            </p:stCondLst>
                            <p:childTnLst>
                              <p:par>
                                <p:cTn id="55" presetID="22" presetClass="entr" presetSubtype="8" fill="hold" nodeType="afterEffect">
                                  <p:stCondLst>
                                    <p:cond delay="50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par>
                          <p:cTn id="58" fill="hold" nodeType="afterGroup">
                            <p:stCondLst>
                              <p:cond delay="8100"/>
                            </p:stCondLst>
                            <p:childTnLst>
                              <p:par>
                                <p:cTn id="59" presetID="1" presetClass="entr" presetSubtype="0" fill="hold" nodeType="afterEffect">
                                  <p:stCondLst>
                                    <p:cond delay="0"/>
                                  </p:stCondLst>
                                  <p:childTnLst>
                                    <p:set>
                                      <p:cBhvr>
                                        <p:cTn id="60"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5" grpId="0" animBg="1" autoUpdateAnimBg="0"/>
      <p:bldP spid="48155" grpId="1" animBg="1" autoUpdateAnimBg="0"/>
      <p:bldP spid="4817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14</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Francesco Sgaramella</a:t>
            </a:r>
            <a:endParaRPr lang="en-GB" sz="1400" dirty="0">
              <a:solidFill>
                <a:schemeClr val="bg1"/>
              </a:solidFill>
            </a:endParaRPr>
          </a:p>
        </p:txBody>
      </p:sp>
      <p:pic>
        <p:nvPicPr>
          <p:cNvPr id="5" name="Immagine 4">
            <a:extLst>
              <a:ext uri="{FF2B5EF4-FFF2-40B4-BE49-F238E27FC236}">
                <a16:creationId xmlns:a16="http://schemas.microsoft.com/office/drawing/2014/main" id="{C75C47BD-41D5-08D2-AC28-FABEBC247390}"/>
              </a:ext>
            </a:extLst>
          </p:cNvPr>
          <p:cNvPicPr>
            <a:picLocks noChangeAspect="1"/>
          </p:cNvPicPr>
          <p:nvPr/>
        </p:nvPicPr>
        <p:blipFill>
          <a:blip r:embed="rId2"/>
          <a:stretch>
            <a:fillRect/>
          </a:stretch>
        </p:blipFill>
        <p:spPr>
          <a:xfrm>
            <a:off x="-11288" y="104643"/>
            <a:ext cx="8363095" cy="6448876"/>
          </a:xfrm>
          <a:prstGeom prst="rect">
            <a:avLst/>
          </a:prstGeom>
        </p:spPr>
      </p:pic>
      <p:sp>
        <p:nvSpPr>
          <p:cNvPr id="8" name="CasellaDiTesto 7">
            <a:extLst>
              <a:ext uri="{FF2B5EF4-FFF2-40B4-BE49-F238E27FC236}">
                <a16:creationId xmlns:a16="http://schemas.microsoft.com/office/drawing/2014/main" id="{E52F50B9-BAA2-0FF0-E457-7CD690F17933}"/>
              </a:ext>
            </a:extLst>
          </p:cNvPr>
          <p:cNvSpPr txBox="1"/>
          <p:nvPr/>
        </p:nvSpPr>
        <p:spPr>
          <a:xfrm>
            <a:off x="2400300" y="764495"/>
            <a:ext cx="1284136" cy="307777"/>
          </a:xfrm>
          <a:prstGeom prst="rect">
            <a:avLst/>
          </a:prstGeom>
          <a:no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Cooling line</a:t>
            </a:r>
          </a:p>
        </p:txBody>
      </p:sp>
      <p:cxnSp>
        <p:nvCxnSpPr>
          <p:cNvPr id="34" name="Connettore 2 33">
            <a:extLst>
              <a:ext uri="{FF2B5EF4-FFF2-40B4-BE49-F238E27FC236}">
                <a16:creationId xmlns:a16="http://schemas.microsoft.com/office/drawing/2014/main" id="{0210C601-C398-FD70-B265-AF948F968916}"/>
              </a:ext>
            </a:extLst>
          </p:cNvPr>
          <p:cNvCxnSpPr>
            <a:cxnSpLocks/>
          </p:cNvCxnSpPr>
          <p:nvPr/>
        </p:nvCxnSpPr>
        <p:spPr>
          <a:xfrm flipH="1" flipV="1">
            <a:off x="148590" y="3429000"/>
            <a:ext cx="8102753" cy="2251710"/>
          </a:xfrm>
          <a:prstGeom prst="straightConnector1">
            <a:avLst/>
          </a:prstGeom>
          <a:ln w="38100">
            <a:solidFill>
              <a:srgbClr val="FF0000">
                <a:alpha val="69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121D0866-D697-C4CC-B2C3-B1EBA8C08F00}"/>
              </a:ext>
            </a:extLst>
          </p:cNvPr>
          <p:cNvCxnSpPr>
            <a:cxnSpLocks/>
          </p:cNvCxnSpPr>
          <p:nvPr/>
        </p:nvCxnSpPr>
        <p:spPr>
          <a:xfrm flipH="1" flipV="1">
            <a:off x="148590" y="3431050"/>
            <a:ext cx="2527154" cy="698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E880E158-28A0-8DA3-0E65-07501A805B8D}"/>
              </a:ext>
            </a:extLst>
          </p:cNvPr>
          <p:cNvCxnSpPr>
            <a:cxnSpLocks/>
          </p:cNvCxnSpPr>
          <p:nvPr/>
        </p:nvCxnSpPr>
        <p:spPr>
          <a:xfrm>
            <a:off x="66174" y="3723989"/>
            <a:ext cx="2609570" cy="51797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4BAB9586-E664-3684-B6B6-7BD3519E726B}"/>
              </a:ext>
            </a:extLst>
          </p:cNvPr>
          <p:cNvCxnSpPr>
            <a:cxnSpLocks/>
          </p:cNvCxnSpPr>
          <p:nvPr/>
        </p:nvCxnSpPr>
        <p:spPr>
          <a:xfrm>
            <a:off x="3593534" y="4429193"/>
            <a:ext cx="4656425" cy="9307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40FCC470-CCC8-3BBE-FEC7-46CFAFF64669}"/>
              </a:ext>
            </a:extLst>
          </p:cNvPr>
          <p:cNvCxnSpPr>
            <a:cxnSpLocks/>
          </p:cNvCxnSpPr>
          <p:nvPr/>
        </p:nvCxnSpPr>
        <p:spPr>
          <a:xfrm>
            <a:off x="66174" y="3723989"/>
            <a:ext cx="8183785" cy="1635926"/>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CD51ABB4-CBE8-D49E-F4BB-83377EED5015}"/>
              </a:ext>
            </a:extLst>
          </p:cNvPr>
          <p:cNvCxnSpPr>
            <a:cxnSpLocks/>
          </p:cNvCxnSpPr>
          <p:nvPr/>
        </p:nvCxnSpPr>
        <p:spPr>
          <a:xfrm>
            <a:off x="3642527" y="4396154"/>
            <a:ext cx="4607432" cy="12845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Segnaposto contenuto 2">
            <a:extLst>
              <a:ext uri="{FF2B5EF4-FFF2-40B4-BE49-F238E27FC236}">
                <a16:creationId xmlns:a16="http://schemas.microsoft.com/office/drawing/2014/main" id="{0EE9B482-8F1F-86CA-04CD-88A7B4F9D227}"/>
              </a:ext>
            </a:extLst>
          </p:cNvPr>
          <p:cNvSpPr>
            <a:spLocks noGrp="1"/>
          </p:cNvSpPr>
          <p:nvPr>
            <p:ph idx="1"/>
          </p:nvPr>
        </p:nvSpPr>
        <p:spPr>
          <a:xfrm>
            <a:off x="5920740" y="859694"/>
            <a:ext cx="3157086" cy="2458800"/>
          </a:xfrm>
          <a:ln>
            <a:solidFill>
              <a:schemeClr val="accent1"/>
            </a:solidFill>
          </a:ln>
        </p:spPr>
        <p:txBody>
          <a:bodyPr>
            <a:normAutofit/>
          </a:bodyPr>
          <a:lstStyle/>
          <a:p>
            <a:pPr>
              <a:buFont typeface="Wingdings" pitchFamily="2" charset="2"/>
              <a:buChar char="Ø"/>
            </a:pPr>
            <a:r>
              <a:rPr lang="it-IT" sz="2000" b="1" dirty="0" err="1">
                <a:latin typeface="Times New Roman" panose="02020603050405020304" pitchFamily="18" charset="0"/>
                <a:cs typeface="Times New Roman" panose="02020603050405020304" pitchFamily="18" charset="0"/>
              </a:rPr>
              <a:t>Luminosity</a:t>
            </a:r>
            <a:r>
              <a:rPr lang="it-IT" sz="2000" b="1" dirty="0">
                <a:latin typeface="Times New Roman" panose="02020603050405020304" pitchFamily="18" charset="0"/>
                <a:cs typeface="Times New Roman" panose="02020603050405020304" pitchFamily="18" charset="0"/>
              </a:rPr>
              <a:t> Monitor</a:t>
            </a:r>
            <a:endParaRPr lang="en-US" sz="2000" b="1" dirty="0">
              <a:latin typeface="Times New Roman" panose="02020603050405020304" pitchFamily="18" charset="0"/>
              <a:cs typeface="Times New Roman" panose="02020603050405020304" pitchFamily="18" charset="0"/>
            </a:endParaRPr>
          </a:p>
          <a:p>
            <a:pPr>
              <a:buFont typeface="Wingdings" pitchFamily="2" charset="2"/>
              <a:buChar char="Ø"/>
            </a:pPr>
            <a:r>
              <a:rPr lang="en-US" sz="2000" b="1" dirty="0">
                <a:latin typeface="Times New Roman" panose="02020603050405020304" pitchFamily="18" charset="0"/>
                <a:cs typeface="Times New Roman" panose="02020603050405020304" pitchFamily="18" charset="0"/>
              </a:rPr>
              <a:t>Kaon Trigger</a:t>
            </a:r>
          </a:p>
          <a:p>
            <a:pPr>
              <a:buFont typeface="Wingdings" pitchFamily="2" charset="2"/>
              <a:buChar char="Ø"/>
            </a:pPr>
            <a:r>
              <a:rPr lang="en-US" sz="2000" b="1" dirty="0">
                <a:latin typeface="Times New Roman" panose="02020603050405020304" pitchFamily="18" charset="0"/>
                <a:cs typeface="Times New Roman" panose="02020603050405020304" pitchFamily="18" charset="0"/>
              </a:rPr>
              <a:t>Cryogenic gaseous target</a:t>
            </a:r>
          </a:p>
          <a:p>
            <a:pPr>
              <a:buFont typeface="Wingdings" pitchFamily="2" charset="2"/>
              <a:buChar char="Ø"/>
            </a:pPr>
            <a:r>
              <a:rPr lang="en-US" sz="2000" b="1" dirty="0">
                <a:latin typeface="Times New Roman" panose="02020603050405020304" pitchFamily="18" charset="0"/>
                <a:cs typeface="Times New Roman" panose="02020603050405020304" pitchFamily="18" charset="0"/>
              </a:rPr>
              <a:t>SDD detectors</a:t>
            </a:r>
          </a:p>
          <a:p>
            <a:pPr>
              <a:buFont typeface="Wingdings" pitchFamily="2" charset="2"/>
              <a:buChar char="Ø"/>
            </a:pPr>
            <a:r>
              <a:rPr lang="en-US" sz="2000" b="1" dirty="0">
                <a:latin typeface="Times New Roman" panose="02020603050405020304" pitchFamily="18" charset="0"/>
                <a:cs typeface="Times New Roman" panose="02020603050405020304" pitchFamily="18" charset="0"/>
              </a:rPr>
              <a:t>Veto-2 system</a:t>
            </a:r>
          </a:p>
          <a:p>
            <a:pPr>
              <a:buFont typeface="Wingdings" pitchFamily="2" charset="2"/>
              <a:buChar char="Ø"/>
            </a:pPr>
            <a:r>
              <a:rPr lang="en-US" sz="2000" b="1" dirty="0">
                <a:latin typeface="Times New Roman" panose="02020603050405020304" pitchFamily="18" charset="0"/>
                <a:cs typeface="Times New Roman" panose="02020603050405020304" pitchFamily="18" charset="0"/>
              </a:rPr>
              <a:t>Veto-1 system</a:t>
            </a:r>
          </a:p>
          <a:p>
            <a:pPr>
              <a:buFont typeface="Wingdings" pitchFamily="2" charset="2"/>
              <a:buChar char="Ø"/>
            </a:pPr>
            <a:endParaRPr lang="en-US" sz="2000" b="1" dirty="0">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Stella a 12 punte 21">
                <a:extLst>
                  <a:ext uri="{FF2B5EF4-FFF2-40B4-BE49-F238E27FC236}">
                    <a16:creationId xmlns:a16="http://schemas.microsoft.com/office/drawing/2014/main" id="{A0A9DA23-BE8E-96E4-62C4-B41031AAA2DA}"/>
                  </a:ext>
                </a:extLst>
              </p:cNvPr>
              <p:cNvSpPr/>
              <p:nvPr/>
            </p:nvSpPr>
            <p:spPr>
              <a:xfrm>
                <a:off x="4076734" y="4461172"/>
                <a:ext cx="272776" cy="247467"/>
              </a:xfrm>
              <a:prstGeom prst="star12">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400" b="0" i="0" smtClean="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Φ</m:t>
                      </m:r>
                    </m:oMath>
                  </m:oMathPara>
                </a14:m>
                <a:endParaRPr lang="en-GB" sz="1400" dirty="0">
                  <a:solidFill>
                    <a:schemeClr val="tx1"/>
                  </a:solidFill>
                </a:endParaRPr>
              </a:p>
            </p:txBody>
          </p:sp>
        </mc:Choice>
        <mc:Fallback xmlns="">
          <p:sp>
            <p:nvSpPr>
              <p:cNvPr id="22" name="Stella a 12 punte 21">
                <a:extLst>
                  <a:ext uri="{FF2B5EF4-FFF2-40B4-BE49-F238E27FC236}">
                    <a16:creationId xmlns:a16="http://schemas.microsoft.com/office/drawing/2014/main" id="{A0A9DA23-BE8E-96E4-62C4-B41031AAA2DA}"/>
                  </a:ext>
                </a:extLst>
              </p:cNvPr>
              <p:cNvSpPr>
                <a:spLocks noRot="1" noChangeAspect="1" noMove="1" noResize="1" noEditPoints="1" noAdjustHandles="1" noChangeArrowheads="1" noChangeShapeType="1" noTextEdit="1"/>
              </p:cNvSpPr>
              <p:nvPr/>
            </p:nvSpPr>
            <p:spPr>
              <a:xfrm>
                <a:off x="4076734" y="4461172"/>
                <a:ext cx="272776" cy="247467"/>
              </a:xfrm>
              <a:prstGeom prst="star12">
                <a:avLst/>
              </a:prstGeom>
              <a:blipFill>
                <a:blip r:embed="rId4"/>
                <a:stretch>
                  <a:fillRect l="-20833" b="-18182"/>
                </a:stretch>
              </a:blipFill>
              <a:ln>
                <a:solidFill>
                  <a:schemeClr val="accent4"/>
                </a:solidFill>
              </a:ln>
            </p:spPr>
            <p:txBody>
              <a:bodyPr/>
              <a:lstStyle/>
              <a:p>
                <a:r>
                  <a:rPr lang="en-GB">
                    <a:noFill/>
                  </a:rPr>
                  <a:t> </a:t>
                </a:r>
              </a:p>
            </p:txBody>
          </p:sp>
        </mc:Fallback>
      </mc:AlternateContent>
      <p:grpSp>
        <p:nvGrpSpPr>
          <p:cNvPr id="23" name="Gruppo 22">
            <a:extLst>
              <a:ext uri="{FF2B5EF4-FFF2-40B4-BE49-F238E27FC236}">
                <a16:creationId xmlns:a16="http://schemas.microsoft.com/office/drawing/2014/main" id="{E7AE3E59-B0E8-15DA-D01D-AFA5624B9C0B}"/>
              </a:ext>
            </a:extLst>
          </p:cNvPr>
          <p:cNvGrpSpPr/>
          <p:nvPr/>
        </p:nvGrpSpPr>
        <p:grpSpPr>
          <a:xfrm rot="18450054">
            <a:off x="4166531" y="3499934"/>
            <a:ext cx="185339" cy="184800"/>
            <a:chOff x="6744600" y="1498073"/>
            <a:chExt cx="900000" cy="904100"/>
          </a:xfrm>
        </p:grpSpPr>
        <p:sp>
          <p:nvSpPr>
            <p:cNvPr id="24" name="Ovale 23">
              <a:extLst>
                <a:ext uri="{FF2B5EF4-FFF2-40B4-BE49-F238E27FC236}">
                  <a16:creationId xmlns:a16="http://schemas.microsoft.com/office/drawing/2014/main" id="{9B022E5A-5FAE-E317-38FF-16F563BD123A}"/>
                </a:ext>
              </a:extLst>
            </p:cNvPr>
            <p:cNvSpPr/>
            <p:nvPr/>
          </p:nvSpPr>
          <p:spPr>
            <a:xfrm>
              <a:off x="6744600" y="1502173"/>
              <a:ext cx="900000" cy="90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89220D88-B510-3FF8-6B5B-71F5960E6710}"/>
                </a:ext>
              </a:extLst>
            </p:cNvPr>
            <p:cNvSpPr/>
            <p:nvPr/>
          </p:nvSpPr>
          <p:spPr>
            <a:xfrm>
              <a:off x="7086600" y="1850174"/>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e 25">
              <a:extLst>
                <a:ext uri="{FF2B5EF4-FFF2-40B4-BE49-F238E27FC236}">
                  <a16:creationId xmlns:a16="http://schemas.microsoft.com/office/drawing/2014/main" id="{6C72D230-D1B0-3890-DFA3-7EDD33A2A3CB}"/>
                </a:ext>
              </a:extLst>
            </p:cNvPr>
            <p:cNvSpPr/>
            <p:nvPr/>
          </p:nvSpPr>
          <p:spPr>
            <a:xfrm>
              <a:off x="7311969" y="1498073"/>
              <a:ext cx="153658" cy="1542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CasellaDiTesto 27">
            <a:extLst>
              <a:ext uri="{FF2B5EF4-FFF2-40B4-BE49-F238E27FC236}">
                <a16:creationId xmlns:a16="http://schemas.microsoft.com/office/drawing/2014/main" id="{CB4A03E5-FC44-9EA6-EA1D-27BF83FA4C1F}"/>
              </a:ext>
            </a:extLst>
          </p:cNvPr>
          <p:cNvSpPr txBox="1"/>
          <p:nvPr/>
        </p:nvSpPr>
        <p:spPr>
          <a:xfrm>
            <a:off x="555479" y="4878758"/>
            <a:ext cx="2038516" cy="307777"/>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Kaon Trigger</a:t>
            </a:r>
          </a:p>
        </p:txBody>
      </p:sp>
      <p:cxnSp>
        <p:nvCxnSpPr>
          <p:cNvPr id="29" name="Connettore 2 28">
            <a:extLst>
              <a:ext uri="{FF2B5EF4-FFF2-40B4-BE49-F238E27FC236}">
                <a16:creationId xmlns:a16="http://schemas.microsoft.com/office/drawing/2014/main" id="{C27B94A5-4384-2F0A-797A-234F039B6EDA}"/>
              </a:ext>
            </a:extLst>
          </p:cNvPr>
          <p:cNvCxnSpPr>
            <a:cxnSpLocks/>
            <a:stCxn id="28" idx="3"/>
          </p:cNvCxnSpPr>
          <p:nvPr/>
        </p:nvCxnSpPr>
        <p:spPr>
          <a:xfrm>
            <a:off x="2593995" y="5032647"/>
            <a:ext cx="1166390" cy="3049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214B5BB9-06C4-B732-4A4F-9F3E43096C6A}"/>
              </a:ext>
            </a:extLst>
          </p:cNvPr>
          <p:cNvCxnSpPr>
            <a:cxnSpLocks/>
            <a:stCxn id="28" idx="3"/>
          </p:cNvCxnSpPr>
          <p:nvPr/>
        </p:nvCxnSpPr>
        <p:spPr>
          <a:xfrm flipV="1">
            <a:off x="2593995" y="4000499"/>
            <a:ext cx="1260495" cy="103214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B648AFE6-46BD-3D5A-643E-4821A9201248}"/>
              </a:ext>
            </a:extLst>
          </p:cNvPr>
          <p:cNvSpPr txBox="1"/>
          <p:nvPr/>
        </p:nvSpPr>
        <p:spPr>
          <a:xfrm>
            <a:off x="4754320" y="5876535"/>
            <a:ext cx="2038516" cy="523220"/>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SIDDHARTA-2 luminosity monitor</a:t>
            </a:r>
          </a:p>
        </p:txBody>
      </p:sp>
      <p:cxnSp>
        <p:nvCxnSpPr>
          <p:cNvPr id="33" name="Connettore 2 32">
            <a:extLst>
              <a:ext uri="{FF2B5EF4-FFF2-40B4-BE49-F238E27FC236}">
                <a16:creationId xmlns:a16="http://schemas.microsoft.com/office/drawing/2014/main" id="{CA960A00-0404-E0C2-5801-DE247D4B7090}"/>
              </a:ext>
            </a:extLst>
          </p:cNvPr>
          <p:cNvCxnSpPr>
            <a:cxnSpLocks/>
            <a:stCxn id="32" idx="0"/>
          </p:cNvCxnSpPr>
          <p:nvPr/>
        </p:nvCxnSpPr>
        <p:spPr>
          <a:xfrm flipH="1" flipV="1">
            <a:off x="4971918" y="4433293"/>
            <a:ext cx="801660" cy="14432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70D8D778-922F-DF69-61C8-1DE0D47BC1A5}"/>
              </a:ext>
            </a:extLst>
          </p:cNvPr>
          <p:cNvSpPr txBox="1"/>
          <p:nvPr/>
        </p:nvSpPr>
        <p:spPr>
          <a:xfrm>
            <a:off x="6304692" y="4171683"/>
            <a:ext cx="2038516" cy="523220"/>
          </a:xfrm>
          <a:prstGeom prst="rect">
            <a:avLst/>
          </a:prstGeom>
          <a:solidFill>
            <a:schemeClr val="bg1">
              <a:alpha val="83505"/>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DAFNE luminosity monitor</a:t>
            </a:r>
          </a:p>
        </p:txBody>
      </p:sp>
      <p:cxnSp>
        <p:nvCxnSpPr>
          <p:cNvPr id="36" name="Connettore 2 35">
            <a:extLst>
              <a:ext uri="{FF2B5EF4-FFF2-40B4-BE49-F238E27FC236}">
                <a16:creationId xmlns:a16="http://schemas.microsoft.com/office/drawing/2014/main" id="{04958F62-25D0-7301-5351-4CCAD26A91A5}"/>
              </a:ext>
            </a:extLst>
          </p:cNvPr>
          <p:cNvCxnSpPr>
            <a:cxnSpLocks/>
          </p:cNvCxnSpPr>
          <p:nvPr/>
        </p:nvCxnSpPr>
        <p:spPr>
          <a:xfrm flipH="1" flipV="1">
            <a:off x="4170259" y="5269230"/>
            <a:ext cx="1603319" cy="60730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0A2BFAF4-5732-81A7-C693-C38BCC81219D}"/>
              </a:ext>
            </a:extLst>
          </p:cNvPr>
          <p:cNvSpPr txBox="1"/>
          <p:nvPr/>
        </p:nvSpPr>
        <p:spPr>
          <a:xfrm>
            <a:off x="4298464" y="2661590"/>
            <a:ext cx="866858" cy="307777"/>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Target</a:t>
            </a:r>
          </a:p>
        </p:txBody>
      </p:sp>
      <p:sp>
        <p:nvSpPr>
          <p:cNvPr id="38" name="CasellaDiTesto 37">
            <a:extLst>
              <a:ext uri="{FF2B5EF4-FFF2-40B4-BE49-F238E27FC236}">
                <a16:creationId xmlns:a16="http://schemas.microsoft.com/office/drawing/2014/main" id="{E28E31FF-EA85-61A2-64C8-203247FA9326}"/>
              </a:ext>
            </a:extLst>
          </p:cNvPr>
          <p:cNvSpPr txBox="1"/>
          <p:nvPr/>
        </p:nvSpPr>
        <p:spPr>
          <a:xfrm>
            <a:off x="2249466" y="3371927"/>
            <a:ext cx="866858" cy="307777"/>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Veto-2</a:t>
            </a:r>
          </a:p>
        </p:txBody>
      </p:sp>
      <p:cxnSp>
        <p:nvCxnSpPr>
          <p:cNvPr id="40" name="Connettore 2 39">
            <a:extLst>
              <a:ext uri="{FF2B5EF4-FFF2-40B4-BE49-F238E27FC236}">
                <a16:creationId xmlns:a16="http://schemas.microsoft.com/office/drawing/2014/main" id="{542E5DF2-6796-D335-68A0-6D0528FD2659}"/>
              </a:ext>
            </a:extLst>
          </p:cNvPr>
          <p:cNvCxnSpPr>
            <a:cxnSpLocks/>
            <a:stCxn id="38" idx="3"/>
          </p:cNvCxnSpPr>
          <p:nvPr/>
        </p:nvCxnSpPr>
        <p:spPr>
          <a:xfrm flipV="1">
            <a:off x="3116324" y="3463074"/>
            <a:ext cx="620577" cy="627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AA356738-1C5C-7FA6-4C1D-C2125D47F1C0}"/>
              </a:ext>
            </a:extLst>
          </p:cNvPr>
          <p:cNvCxnSpPr>
            <a:cxnSpLocks/>
            <a:endCxn id="25" idx="7"/>
          </p:cNvCxnSpPr>
          <p:nvPr/>
        </p:nvCxnSpPr>
        <p:spPr>
          <a:xfrm>
            <a:off x="4229452" y="3525815"/>
            <a:ext cx="28244" cy="45541"/>
          </a:xfrm>
          <a:prstGeom prst="straightConnector1">
            <a:avLst/>
          </a:prstGeom>
          <a:ln w="15875">
            <a:solidFill>
              <a:schemeClr val="accent4"/>
            </a:solidFill>
            <a:tailEnd type="stealth"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D0E53D3A-8557-CA2A-DD76-7536C78FD1BA}"/>
                  </a:ext>
                </a:extLst>
              </p:cNvPr>
              <p:cNvSpPr txBox="1"/>
              <p:nvPr/>
            </p:nvSpPr>
            <p:spPr>
              <a:xfrm>
                <a:off x="2718519" y="2829852"/>
                <a:ext cx="17274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FF0000"/>
                          </a:solidFill>
                          <a:latin typeface="Cambria Math" panose="02040503050406030204" pitchFamily="18" charset="0"/>
                        </a:rPr>
                        <m:t>𝜋</m:t>
                      </m:r>
                    </m:oMath>
                  </m:oMathPara>
                </a14:m>
                <a:endParaRPr lang="en-GB" sz="1600" dirty="0">
                  <a:solidFill>
                    <a:srgbClr val="FF0000"/>
                  </a:solidFill>
                </a:endParaRPr>
              </a:p>
            </p:txBody>
          </p:sp>
        </mc:Choice>
        <mc:Fallback xmlns="">
          <p:sp>
            <p:nvSpPr>
              <p:cNvPr id="51" name="CasellaDiTesto 50">
                <a:extLst>
                  <a:ext uri="{FF2B5EF4-FFF2-40B4-BE49-F238E27FC236}">
                    <a16:creationId xmlns:a16="http://schemas.microsoft.com/office/drawing/2014/main" id="{D0E53D3A-8557-CA2A-DD76-7536C78FD1BA}"/>
                  </a:ext>
                </a:extLst>
              </p:cNvPr>
              <p:cNvSpPr txBox="1">
                <a:spLocks noRot="1" noChangeAspect="1" noMove="1" noResize="1" noEditPoints="1" noAdjustHandles="1" noChangeArrowheads="1" noChangeShapeType="1" noTextEdit="1"/>
              </p:cNvSpPr>
              <p:nvPr/>
            </p:nvSpPr>
            <p:spPr>
              <a:xfrm>
                <a:off x="2718519" y="2829852"/>
                <a:ext cx="172740" cy="246221"/>
              </a:xfrm>
              <a:prstGeom prst="rect">
                <a:avLst/>
              </a:prstGeom>
              <a:blipFill>
                <a:blip r:embed="rId5"/>
                <a:stretch>
                  <a:fillRect l="-14286" r="-7143"/>
                </a:stretch>
              </a:blipFill>
            </p:spPr>
            <p:txBody>
              <a:bodyPr/>
              <a:lstStyle/>
              <a:p>
                <a:r>
                  <a:rPr lang="en-GB">
                    <a:noFill/>
                  </a:rPr>
                  <a:t> </a:t>
                </a:r>
              </a:p>
            </p:txBody>
          </p:sp>
        </mc:Fallback>
      </mc:AlternateContent>
      <p:cxnSp>
        <p:nvCxnSpPr>
          <p:cNvPr id="53" name="Connettore 2 52">
            <a:extLst>
              <a:ext uri="{FF2B5EF4-FFF2-40B4-BE49-F238E27FC236}">
                <a16:creationId xmlns:a16="http://schemas.microsoft.com/office/drawing/2014/main" id="{3DC7DEBD-7AE4-A2E6-7A78-15A6D0BBF382}"/>
              </a:ext>
            </a:extLst>
          </p:cNvPr>
          <p:cNvCxnSpPr>
            <a:cxnSpLocks/>
            <a:stCxn id="25" idx="4"/>
          </p:cNvCxnSpPr>
          <p:nvPr/>
        </p:nvCxnSpPr>
        <p:spPr>
          <a:xfrm flipH="1" flipV="1">
            <a:off x="2720503" y="3039032"/>
            <a:ext cx="1557516" cy="56774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E74D29BD-4892-8674-A655-CC7D0A9D6F15}"/>
              </a:ext>
            </a:extLst>
          </p:cNvPr>
          <p:cNvCxnSpPr>
            <a:cxnSpLocks/>
            <a:stCxn id="25" idx="2"/>
          </p:cNvCxnSpPr>
          <p:nvPr/>
        </p:nvCxnSpPr>
        <p:spPr>
          <a:xfrm flipV="1">
            <a:off x="4246966" y="3154926"/>
            <a:ext cx="639340" cy="45605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8B50EE3A-76BE-16E0-4374-30EF3BDC51D1}"/>
              </a:ext>
            </a:extLst>
          </p:cNvPr>
          <p:cNvSpPr txBox="1"/>
          <p:nvPr/>
        </p:nvSpPr>
        <p:spPr>
          <a:xfrm>
            <a:off x="1512097" y="2295338"/>
            <a:ext cx="1263556" cy="307777"/>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Veto-1</a:t>
            </a:r>
          </a:p>
        </p:txBody>
      </p:sp>
      <p:sp>
        <p:nvSpPr>
          <p:cNvPr id="46" name="Rettangolo 45">
            <a:extLst>
              <a:ext uri="{FF2B5EF4-FFF2-40B4-BE49-F238E27FC236}">
                <a16:creationId xmlns:a16="http://schemas.microsoft.com/office/drawing/2014/main" id="{10C3CD8D-40D0-1B1C-4499-3B2772610A9D}"/>
              </a:ext>
            </a:extLst>
          </p:cNvPr>
          <p:cNvSpPr/>
          <p:nvPr/>
        </p:nvSpPr>
        <p:spPr>
          <a:xfrm>
            <a:off x="792193" y="-4522"/>
            <a:ext cx="7436224" cy="769441"/>
          </a:xfrm>
          <a:prstGeom prst="rect">
            <a:avLst/>
          </a:prstGeom>
          <a:solidFill>
            <a:schemeClr val="bg1"/>
          </a:solidFill>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SIDDHARTA-2 setup</a:t>
            </a:r>
          </a:p>
        </p:txBody>
      </p:sp>
      <p:sp>
        <p:nvSpPr>
          <p:cNvPr id="47" name="CasellaDiTesto 46">
            <a:extLst>
              <a:ext uri="{FF2B5EF4-FFF2-40B4-BE49-F238E27FC236}">
                <a16:creationId xmlns:a16="http://schemas.microsoft.com/office/drawing/2014/main" id="{0EC4693A-193C-8F6B-95C3-8F68E8E429D3}"/>
              </a:ext>
            </a:extLst>
          </p:cNvPr>
          <p:cNvSpPr txBox="1"/>
          <p:nvPr/>
        </p:nvSpPr>
        <p:spPr>
          <a:xfrm>
            <a:off x="3043419" y="2411881"/>
            <a:ext cx="1081683" cy="307777"/>
          </a:xfrm>
          <a:prstGeom prst="rect">
            <a:avLst/>
          </a:prstGeom>
          <a:solidFill>
            <a:schemeClr val="bg1">
              <a:alpha val="84068"/>
            </a:schemeClr>
          </a:solidFill>
          <a:ln>
            <a:solidFill>
              <a:schemeClr val="accent1"/>
            </a:solidFill>
          </a:ln>
        </p:spPr>
        <p:txBody>
          <a:bodyPr wrap="square" rtlCol="0">
            <a:spAutoFit/>
          </a:bodyPr>
          <a:lstStyle/>
          <a:p>
            <a:pPr algn="ctr"/>
            <a:r>
              <a:rPr lang="en-GB" sz="1400" dirty="0">
                <a:solidFill>
                  <a:schemeClr val="accent1"/>
                </a:solidFill>
                <a:latin typeface="Times New Roman" panose="02020603050405020304" pitchFamily="18" charset="0"/>
                <a:cs typeface="Times New Roman" panose="02020603050405020304" pitchFamily="18" charset="0"/>
              </a:rPr>
              <a:t>384 SDDs</a:t>
            </a:r>
          </a:p>
        </p:txBody>
      </p:sp>
      <p:cxnSp>
        <p:nvCxnSpPr>
          <p:cNvPr id="48" name="Connettore 2 47">
            <a:extLst>
              <a:ext uri="{FF2B5EF4-FFF2-40B4-BE49-F238E27FC236}">
                <a16:creationId xmlns:a16="http://schemas.microsoft.com/office/drawing/2014/main" id="{10EB093A-84CD-1020-C65A-A7A485EB09B8}"/>
              </a:ext>
            </a:extLst>
          </p:cNvPr>
          <p:cNvCxnSpPr>
            <a:cxnSpLocks/>
            <a:stCxn id="47" idx="2"/>
          </p:cNvCxnSpPr>
          <p:nvPr/>
        </p:nvCxnSpPr>
        <p:spPr>
          <a:xfrm>
            <a:off x="3584261" y="2719658"/>
            <a:ext cx="358909" cy="5481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Rettangolo 42">
            <a:extLst>
              <a:ext uri="{FF2B5EF4-FFF2-40B4-BE49-F238E27FC236}">
                <a16:creationId xmlns:a16="http://schemas.microsoft.com/office/drawing/2014/main" id="{4D7CC8A4-ABB3-8F09-65AC-E448E680E630}"/>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247955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a:extLst>
              <a:ext uri="{FF2B5EF4-FFF2-40B4-BE49-F238E27FC236}">
                <a16:creationId xmlns:a16="http://schemas.microsoft.com/office/drawing/2014/main" id="{BD050B24-CAC8-71F4-3079-E9EA164BC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5492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7943611-44D5-6990-A5FF-E04D324E8661}"/>
              </a:ext>
            </a:extLst>
          </p:cNvPr>
          <p:cNvSpPr txBox="1"/>
          <p:nvPr/>
        </p:nvSpPr>
        <p:spPr>
          <a:xfrm>
            <a:off x="251520" y="90841"/>
            <a:ext cx="871195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SIDDHARTINO installed on DAFNE (17 April 2019)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16</a:t>
            </a:fld>
            <a:endParaRPr lang="it-IT" dirty="0">
              <a:solidFill>
                <a:schemeClr val="bg1"/>
              </a:solidFill>
            </a:endParaRPr>
          </a:p>
        </p:txBody>
      </p:sp>
      <p:pic>
        <p:nvPicPr>
          <p:cNvPr id="8" name="Immagine 7">
            <a:extLst>
              <a:ext uri="{FF2B5EF4-FFF2-40B4-BE49-F238E27FC236}">
                <a16:creationId xmlns:a16="http://schemas.microsoft.com/office/drawing/2014/main" id="{553843CE-22C2-B111-99A5-2DC740F068E4}"/>
              </a:ext>
            </a:extLst>
          </p:cNvPr>
          <p:cNvPicPr>
            <a:picLocks noChangeAspect="1"/>
          </p:cNvPicPr>
          <p:nvPr/>
        </p:nvPicPr>
        <p:blipFill>
          <a:blip r:embed="rId2"/>
          <a:stretch>
            <a:fillRect/>
          </a:stretch>
        </p:blipFill>
        <p:spPr>
          <a:xfrm>
            <a:off x="52573" y="786384"/>
            <a:ext cx="3851213" cy="5466238"/>
          </a:xfrm>
          <a:prstGeom prst="rect">
            <a:avLst/>
          </a:prstGeom>
        </p:spPr>
      </p:pic>
      <p:sp>
        <p:nvSpPr>
          <p:cNvPr id="11" name="Cornice 10">
            <a:extLst>
              <a:ext uri="{FF2B5EF4-FFF2-40B4-BE49-F238E27FC236}">
                <a16:creationId xmlns:a16="http://schemas.microsoft.com/office/drawing/2014/main" id="{066F7E04-B0C4-0EB9-54D3-64C0361FC576}"/>
              </a:ext>
            </a:extLst>
          </p:cNvPr>
          <p:cNvSpPr/>
          <p:nvPr/>
        </p:nvSpPr>
        <p:spPr>
          <a:xfrm>
            <a:off x="1603362" y="3779760"/>
            <a:ext cx="727423" cy="2519754"/>
          </a:xfrm>
          <a:prstGeom prst="frame">
            <a:avLst>
              <a:gd name="adj1" fmla="val 6563"/>
            </a:avLst>
          </a:prstGeom>
          <a:solidFill>
            <a:srgbClr val="FFFF00"/>
          </a:solidFill>
          <a:ln w="0" cmpd="dbl">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en-US">
              <a:solidFill>
                <a:schemeClr val="tx1"/>
              </a:solidFill>
            </a:endParaRPr>
          </a:p>
        </p:txBody>
      </p:sp>
      <p:sp>
        <p:nvSpPr>
          <p:cNvPr id="13" name="Rettangolo 12">
            <a:extLst>
              <a:ext uri="{FF2B5EF4-FFF2-40B4-BE49-F238E27FC236}">
                <a16:creationId xmlns:a16="http://schemas.microsoft.com/office/drawing/2014/main" id="{E41AE022-3031-54C2-6E68-48DB3FFE8AEF}"/>
              </a:ext>
            </a:extLst>
          </p:cNvPr>
          <p:cNvSpPr/>
          <p:nvPr/>
        </p:nvSpPr>
        <p:spPr>
          <a:xfrm>
            <a:off x="3868617" y="1198859"/>
            <a:ext cx="5252281" cy="4564198"/>
          </a:xfrm>
          <a:prstGeom prst="rect">
            <a:avLst/>
          </a:prstGeom>
        </p:spPr>
        <p:txBody>
          <a:bodyPr wrap="square">
            <a:spAutoFit/>
          </a:bodyPr>
          <a:lstStyle/>
          <a:p>
            <a:pPr algn="ctr"/>
            <a:r>
              <a:rPr lang="en-US" sz="2200" b="1" dirty="0"/>
              <a:t>SIDDHARTINO: phase 1 of SIDDHARTA-2 </a:t>
            </a:r>
            <a:br>
              <a:rPr lang="en-US" sz="2200" b="1" dirty="0"/>
            </a:br>
            <a:r>
              <a:rPr lang="en-US" sz="2200" b="1" dirty="0"/>
              <a:t>1/6 of SIDDHARTA-2</a:t>
            </a:r>
            <a:br>
              <a:rPr lang="en-US" sz="2200" b="1" dirty="0"/>
            </a:br>
            <a:endParaRPr lang="en-US" sz="2200" b="1" dirty="0"/>
          </a:p>
          <a:p>
            <a:pPr algn="ctr"/>
            <a:r>
              <a:rPr lang="en-GB" sz="2000" b="1" dirty="0">
                <a:solidFill>
                  <a:srgbClr val="002060"/>
                </a:solidFill>
                <a:cs typeface="Times New Roman" panose="02020603050405020304" pitchFamily="18" charset="0"/>
              </a:rPr>
              <a:t>Evaluation of the machine background</a:t>
            </a:r>
            <a:r>
              <a:rPr lang="en-GB" sz="2000" dirty="0">
                <a:solidFill>
                  <a:srgbClr val="002060"/>
                </a:solidFill>
                <a:cs typeface="Times New Roman" panose="02020603050405020304" pitchFamily="18" charset="0"/>
              </a:rPr>
              <a:t> during the DAΦNE beams commissioning phase in preparation for the K-d run through the </a:t>
            </a:r>
            <a:r>
              <a:rPr lang="en-GB" sz="2000" b="1" dirty="0">
                <a:solidFill>
                  <a:srgbClr val="002060"/>
                </a:solidFill>
                <a:cs typeface="Times New Roman" panose="02020603050405020304" pitchFamily="18" charset="0"/>
              </a:rPr>
              <a:t>measurement of K-</a:t>
            </a:r>
            <a:r>
              <a:rPr lang="en-GB" sz="2000" b="1" baseline="30000" dirty="0">
                <a:solidFill>
                  <a:srgbClr val="002060"/>
                </a:solidFill>
                <a:cs typeface="Times New Roman" panose="02020603050405020304" pitchFamily="18" charset="0"/>
              </a:rPr>
              <a:t>4</a:t>
            </a:r>
            <a:r>
              <a:rPr lang="en-GB" sz="2000" b="1" dirty="0">
                <a:solidFill>
                  <a:srgbClr val="002060"/>
                </a:solidFill>
                <a:cs typeface="Times New Roman" panose="02020603050405020304" pitchFamily="18" charset="0"/>
              </a:rPr>
              <a:t>He 3d-&gt;2p transition </a:t>
            </a:r>
          </a:p>
          <a:p>
            <a:pPr algn="ctr"/>
            <a:endParaRPr lang="en-GB" sz="2200" dirty="0">
              <a:solidFill>
                <a:srgbClr val="002060"/>
              </a:solidFill>
              <a:cs typeface="Times New Roman" panose="02020603050405020304" pitchFamily="18" charset="0"/>
            </a:endParaRPr>
          </a:p>
          <a:p>
            <a:pPr marL="342900" indent="-342900" algn="ctr">
              <a:lnSpc>
                <a:spcPct val="150000"/>
              </a:lnSpc>
              <a:buFont typeface="Arial" panose="020B0604020202020204" pitchFamily="34" charset="0"/>
              <a:buChar char="•"/>
            </a:pPr>
            <a:r>
              <a:rPr lang="en-US" sz="2200" b="1" dirty="0">
                <a:solidFill>
                  <a:srgbClr val="002060"/>
                </a:solidFill>
              </a:rPr>
              <a:t>Detector tuning for SIDDHARTA-2: </a:t>
            </a:r>
          </a:p>
          <a:p>
            <a:pPr marL="1257300" lvl="2" indent="-342900">
              <a:lnSpc>
                <a:spcPct val="150000"/>
              </a:lnSpc>
              <a:buFont typeface="Wingdings" pitchFamily="2" charset="2"/>
              <a:buChar char="Ø"/>
            </a:pPr>
            <a:r>
              <a:rPr lang="en-US" sz="2000" b="1" dirty="0"/>
              <a:t>SDDs </a:t>
            </a:r>
          </a:p>
          <a:p>
            <a:pPr marL="1257300" lvl="2" indent="-342900">
              <a:lnSpc>
                <a:spcPct val="150000"/>
              </a:lnSpc>
              <a:buFont typeface="Wingdings" pitchFamily="2" charset="2"/>
              <a:buChar char="Ø"/>
            </a:pPr>
            <a:r>
              <a:rPr lang="en-US" sz="2000" b="1" dirty="0"/>
              <a:t>Kaon Trigger </a:t>
            </a:r>
          </a:p>
          <a:p>
            <a:pPr marL="800100" lvl="1" indent="-342900">
              <a:lnSpc>
                <a:spcPct val="150000"/>
              </a:lnSpc>
              <a:buFont typeface="Arial" panose="020B0604020202020204" pitchFamily="34" charset="0"/>
              <a:buChar char="•"/>
            </a:pPr>
            <a:r>
              <a:rPr lang="en-US" sz="2200" b="1" dirty="0">
                <a:solidFill>
                  <a:srgbClr val="002060"/>
                </a:solidFill>
              </a:rPr>
              <a:t>Concluded in </a:t>
            </a:r>
            <a:r>
              <a:rPr lang="en-US" sz="2200" b="1" dirty="0">
                <a:solidFill>
                  <a:srgbClr val="FF0000"/>
                </a:solidFill>
              </a:rPr>
              <a:t>July 2021 </a:t>
            </a:r>
            <a:endParaRPr lang="en-US" sz="2200" dirty="0">
              <a:solidFill>
                <a:srgbClr val="FF0000"/>
              </a:solidFill>
              <a:effectLst/>
            </a:endParaRPr>
          </a:p>
        </p:txBody>
      </p:sp>
      <p:sp>
        <p:nvSpPr>
          <p:cNvPr id="14" name="Rettangolo 13">
            <a:extLst>
              <a:ext uri="{FF2B5EF4-FFF2-40B4-BE49-F238E27FC236}">
                <a16:creationId xmlns:a16="http://schemas.microsoft.com/office/drawing/2014/main" id="{D4CF4977-1E3F-E972-FF18-37202E454F45}"/>
              </a:ext>
            </a:extLst>
          </p:cNvPr>
          <p:cNvSpPr/>
          <p:nvPr/>
        </p:nvSpPr>
        <p:spPr>
          <a:xfrm>
            <a:off x="853328" y="14893"/>
            <a:ext cx="7436224" cy="769441"/>
          </a:xfrm>
          <a:prstGeom prst="rect">
            <a:avLst/>
          </a:prstGeom>
          <a:noFill/>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SIDDHARTINO</a:t>
            </a:r>
          </a:p>
        </p:txBody>
      </p:sp>
      <p:sp>
        <p:nvSpPr>
          <p:cNvPr id="12" name="Rettangolo 11">
            <a:extLst>
              <a:ext uri="{FF2B5EF4-FFF2-40B4-BE49-F238E27FC236}">
                <a16:creationId xmlns:a16="http://schemas.microsoft.com/office/drawing/2014/main" id="{630C142D-CF99-114C-F7F6-B610C6EBB740}"/>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074124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17</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pic>
        <p:nvPicPr>
          <p:cNvPr id="27" name="Immagine 26">
            <a:extLst>
              <a:ext uri="{FF2B5EF4-FFF2-40B4-BE49-F238E27FC236}">
                <a16:creationId xmlns:a16="http://schemas.microsoft.com/office/drawing/2014/main" id="{5BF2F8A3-109A-6F70-D631-7C39EC245A80}"/>
              </a:ext>
            </a:extLst>
          </p:cNvPr>
          <p:cNvPicPr>
            <a:picLocks noChangeAspect="1"/>
          </p:cNvPicPr>
          <p:nvPr/>
        </p:nvPicPr>
        <p:blipFill>
          <a:blip r:embed="rId2"/>
          <a:stretch>
            <a:fillRect/>
          </a:stretch>
        </p:blipFill>
        <p:spPr>
          <a:xfrm>
            <a:off x="1678549" y="633190"/>
            <a:ext cx="1454861" cy="1195446"/>
          </a:xfrm>
          <a:prstGeom prst="rect">
            <a:avLst/>
          </a:prstGeom>
        </p:spPr>
      </p:pic>
      <p:pic>
        <p:nvPicPr>
          <p:cNvPr id="28" name="Immagine 27">
            <a:extLst>
              <a:ext uri="{FF2B5EF4-FFF2-40B4-BE49-F238E27FC236}">
                <a16:creationId xmlns:a16="http://schemas.microsoft.com/office/drawing/2014/main" id="{5A73B959-8694-ED37-C778-743F445A241C}"/>
              </a:ext>
            </a:extLst>
          </p:cNvPr>
          <p:cNvPicPr>
            <a:picLocks noChangeAspect="1"/>
          </p:cNvPicPr>
          <p:nvPr/>
        </p:nvPicPr>
        <p:blipFill>
          <a:blip r:embed="rId3"/>
          <a:stretch>
            <a:fillRect/>
          </a:stretch>
        </p:blipFill>
        <p:spPr>
          <a:xfrm>
            <a:off x="4597220" y="4069734"/>
            <a:ext cx="4468194" cy="2353568"/>
          </a:xfrm>
          <a:prstGeom prst="rect">
            <a:avLst/>
          </a:prstGeom>
        </p:spPr>
      </p:pic>
      <p:pic>
        <p:nvPicPr>
          <p:cNvPr id="30" name="Immagine 29">
            <a:extLst>
              <a:ext uri="{FF2B5EF4-FFF2-40B4-BE49-F238E27FC236}">
                <a16:creationId xmlns:a16="http://schemas.microsoft.com/office/drawing/2014/main" id="{AE6296E1-DB7F-A61F-13CE-64DBBF7FE2BB}"/>
              </a:ext>
            </a:extLst>
          </p:cNvPr>
          <p:cNvPicPr>
            <a:picLocks noChangeAspect="1"/>
          </p:cNvPicPr>
          <p:nvPr/>
        </p:nvPicPr>
        <p:blipFill>
          <a:blip r:embed="rId4"/>
          <a:stretch>
            <a:fillRect/>
          </a:stretch>
        </p:blipFill>
        <p:spPr>
          <a:xfrm>
            <a:off x="4133044" y="1237082"/>
            <a:ext cx="5035826" cy="2832652"/>
          </a:xfrm>
          <a:prstGeom prst="rect">
            <a:avLst/>
          </a:prstGeom>
        </p:spPr>
      </p:pic>
      <p:pic>
        <p:nvPicPr>
          <p:cNvPr id="31" name="Immagine 30">
            <a:extLst>
              <a:ext uri="{FF2B5EF4-FFF2-40B4-BE49-F238E27FC236}">
                <a16:creationId xmlns:a16="http://schemas.microsoft.com/office/drawing/2014/main" id="{7025C508-7A48-B2EB-008F-BA2E6532A55F}"/>
              </a:ext>
            </a:extLst>
          </p:cNvPr>
          <p:cNvPicPr>
            <a:picLocks noChangeAspect="1"/>
          </p:cNvPicPr>
          <p:nvPr/>
        </p:nvPicPr>
        <p:blipFill>
          <a:blip r:embed="rId5"/>
          <a:stretch>
            <a:fillRect/>
          </a:stretch>
        </p:blipFill>
        <p:spPr>
          <a:xfrm rot="5400000">
            <a:off x="678779" y="954968"/>
            <a:ext cx="3122155" cy="4418243"/>
          </a:xfrm>
          <a:prstGeom prst="rect">
            <a:avLst/>
          </a:prstGeom>
        </p:spPr>
      </p:pic>
      <p:pic>
        <p:nvPicPr>
          <p:cNvPr id="32" name="Immagine 31">
            <a:extLst>
              <a:ext uri="{FF2B5EF4-FFF2-40B4-BE49-F238E27FC236}">
                <a16:creationId xmlns:a16="http://schemas.microsoft.com/office/drawing/2014/main" id="{34BE97B5-EDFC-F8C5-A3F8-68BB37A7147F}"/>
              </a:ext>
            </a:extLst>
          </p:cNvPr>
          <p:cNvPicPr>
            <a:picLocks noChangeAspect="1"/>
          </p:cNvPicPr>
          <p:nvPr/>
        </p:nvPicPr>
        <p:blipFill>
          <a:blip r:embed="rId6"/>
          <a:stretch>
            <a:fillRect/>
          </a:stretch>
        </p:blipFill>
        <p:spPr>
          <a:xfrm>
            <a:off x="3240148" y="748150"/>
            <a:ext cx="1570510" cy="944936"/>
          </a:xfrm>
          <a:prstGeom prst="rect">
            <a:avLst/>
          </a:prstGeom>
        </p:spPr>
      </p:pic>
      <p:pic>
        <p:nvPicPr>
          <p:cNvPr id="33" name="Immagine 32">
            <a:extLst>
              <a:ext uri="{FF2B5EF4-FFF2-40B4-BE49-F238E27FC236}">
                <a16:creationId xmlns:a16="http://schemas.microsoft.com/office/drawing/2014/main" id="{070EE0F9-5355-D7EF-6DFD-550DA8507817}"/>
              </a:ext>
            </a:extLst>
          </p:cNvPr>
          <p:cNvPicPr>
            <a:picLocks noChangeAspect="1"/>
          </p:cNvPicPr>
          <p:nvPr/>
        </p:nvPicPr>
        <p:blipFill>
          <a:blip r:embed="rId7"/>
          <a:stretch>
            <a:fillRect/>
          </a:stretch>
        </p:blipFill>
        <p:spPr>
          <a:xfrm>
            <a:off x="24399" y="800333"/>
            <a:ext cx="1620491" cy="772849"/>
          </a:xfrm>
          <a:prstGeom prst="rect">
            <a:avLst/>
          </a:prstGeom>
        </p:spPr>
      </p:pic>
      <p:sp>
        <p:nvSpPr>
          <p:cNvPr id="34" name="Rettangolo 33">
            <a:extLst>
              <a:ext uri="{FF2B5EF4-FFF2-40B4-BE49-F238E27FC236}">
                <a16:creationId xmlns:a16="http://schemas.microsoft.com/office/drawing/2014/main" id="{9D7E71A1-937B-57DD-0DD5-A7DD5F39FC51}"/>
              </a:ext>
            </a:extLst>
          </p:cNvPr>
          <p:cNvSpPr/>
          <p:nvPr/>
        </p:nvSpPr>
        <p:spPr>
          <a:xfrm>
            <a:off x="-11288" y="4587900"/>
            <a:ext cx="4728412" cy="1631216"/>
          </a:xfrm>
          <a:prstGeom prst="rect">
            <a:avLst/>
          </a:prstGeom>
        </p:spPr>
        <p:txBody>
          <a:bodyPr wrap="square">
            <a:spAutoFit/>
          </a:bodyPr>
          <a:lstStyle/>
          <a:p>
            <a:pPr algn="ctr"/>
            <a:r>
              <a:rPr lang="en-GB" sz="2000" b="1" dirty="0">
                <a:solidFill>
                  <a:srgbClr val="1B33FF"/>
                </a:solidFill>
                <a:latin typeface="Times New Roman" panose="02020603050405020304" pitchFamily="18" charset="0"/>
                <a:cs typeface="Times New Roman" panose="02020603050405020304" pitchFamily="18" charset="0"/>
              </a:rPr>
              <a:t>8 SDD units (0.64 cm</a:t>
            </a:r>
            <a:r>
              <a:rPr lang="en-GB" sz="2000" b="1" baseline="30000" dirty="0">
                <a:solidFill>
                  <a:srgbClr val="1B33FF"/>
                </a:solidFill>
                <a:latin typeface="Times New Roman" panose="02020603050405020304" pitchFamily="18" charset="0"/>
                <a:cs typeface="Times New Roman" panose="02020603050405020304" pitchFamily="18" charset="0"/>
              </a:rPr>
              <a:t>2</a:t>
            </a:r>
            <a:r>
              <a:rPr lang="en-GB" sz="2000" b="1" dirty="0">
                <a:solidFill>
                  <a:srgbClr val="1B33FF"/>
                </a:solidFill>
                <a:latin typeface="Times New Roman" panose="02020603050405020304" pitchFamily="18" charset="0"/>
                <a:cs typeface="Times New Roman" panose="02020603050405020304" pitchFamily="18" charset="0"/>
              </a:rPr>
              <a:t>) </a:t>
            </a:r>
          </a:p>
          <a:p>
            <a:pPr algn="ctr"/>
            <a:r>
              <a:rPr lang="en-GB" sz="2000" b="1" dirty="0">
                <a:solidFill>
                  <a:srgbClr val="1B33FF"/>
                </a:solidFill>
                <a:latin typeface="Times New Roman" panose="02020603050405020304" pitchFamily="18" charset="0"/>
                <a:cs typeface="Times New Roman" panose="02020603050405020304" pitchFamily="18" charset="0"/>
              </a:rPr>
              <a:t>for a total active area of 5.12 cm</a:t>
            </a:r>
            <a:r>
              <a:rPr lang="en-GB" sz="2000" b="1" baseline="30000" dirty="0">
                <a:solidFill>
                  <a:srgbClr val="1B33FF"/>
                </a:solidFill>
                <a:latin typeface="Times New Roman" panose="02020603050405020304" pitchFamily="18" charset="0"/>
                <a:cs typeface="Times New Roman" panose="02020603050405020304" pitchFamily="18" charset="0"/>
              </a:rPr>
              <a:t>2</a:t>
            </a:r>
          </a:p>
          <a:p>
            <a:pPr algn="ctr"/>
            <a:r>
              <a:rPr lang="en-GB" sz="2000" b="1" dirty="0">
                <a:solidFill>
                  <a:srgbClr val="1B33FF"/>
                </a:solidFill>
                <a:latin typeface="Times New Roman" panose="02020603050405020304" pitchFamily="18" charset="0"/>
                <a:cs typeface="Times New Roman" panose="02020603050405020304" pitchFamily="18" charset="0"/>
              </a:rPr>
              <a:t>Thickness of 450 </a:t>
            </a:r>
            <a:r>
              <a:rPr lang="en-GB" sz="2000" b="1" dirty="0" err="1">
                <a:solidFill>
                  <a:srgbClr val="1B33FF"/>
                </a:solidFill>
                <a:latin typeface="Times New Roman" panose="02020603050405020304" pitchFamily="18" charset="0"/>
                <a:cs typeface="Times New Roman" panose="02020603050405020304" pitchFamily="18" charset="0"/>
              </a:rPr>
              <a:t>μm</a:t>
            </a:r>
            <a:r>
              <a:rPr lang="en-GB" sz="2000" b="1" dirty="0">
                <a:solidFill>
                  <a:srgbClr val="1B33FF"/>
                </a:solidFill>
                <a:latin typeface="Times New Roman" panose="02020603050405020304" pitchFamily="18" charset="0"/>
                <a:cs typeface="Times New Roman" panose="02020603050405020304" pitchFamily="18" charset="0"/>
              </a:rPr>
              <a:t> which ensures a high collection efficiency for X-rays of energy between 5 keV and 12 keV </a:t>
            </a:r>
          </a:p>
        </p:txBody>
      </p:sp>
      <p:sp>
        <p:nvSpPr>
          <p:cNvPr id="29" name="CasellaDiTesto 28">
            <a:extLst>
              <a:ext uri="{FF2B5EF4-FFF2-40B4-BE49-F238E27FC236}">
                <a16:creationId xmlns:a16="http://schemas.microsoft.com/office/drawing/2014/main" id="{FCD6A177-C1B1-47F0-BA84-69BC0BC31E22}"/>
              </a:ext>
            </a:extLst>
          </p:cNvPr>
          <p:cNvSpPr txBox="1"/>
          <p:nvPr/>
        </p:nvSpPr>
        <p:spPr>
          <a:xfrm>
            <a:off x="5499437" y="1128271"/>
            <a:ext cx="2833766" cy="461665"/>
          </a:xfrm>
          <a:prstGeom prst="rect">
            <a:avLst/>
          </a:prstGeom>
          <a:noFill/>
        </p:spPr>
        <p:txBody>
          <a:bodyPr wrap="square" rtlCol="0">
            <a:spAutoFit/>
          </a:bodyPr>
          <a:lstStyle/>
          <a:p>
            <a:pPr algn="ctr"/>
            <a:r>
              <a:rPr lang="it-IT" sz="2400" b="0" dirty="0">
                <a:solidFill>
                  <a:schemeClr val="accent1">
                    <a:lumMod val="75000"/>
                  </a:schemeClr>
                </a:solidFill>
              </a:rPr>
              <a:t>SDD cross </a:t>
            </a:r>
            <a:r>
              <a:rPr lang="en-US" sz="2400" b="0" dirty="0">
                <a:solidFill>
                  <a:schemeClr val="accent1">
                    <a:lumMod val="75000"/>
                  </a:schemeClr>
                </a:solidFill>
              </a:rPr>
              <a:t>section</a:t>
            </a:r>
            <a:endParaRPr lang="en-US" sz="2400" dirty="0">
              <a:solidFill>
                <a:schemeClr val="accent1">
                  <a:lumMod val="75000"/>
                </a:schemeClr>
              </a:solidFill>
            </a:endParaRPr>
          </a:p>
        </p:txBody>
      </p:sp>
      <p:sp>
        <p:nvSpPr>
          <p:cNvPr id="15" name="Rettangolo 14">
            <a:extLst>
              <a:ext uri="{FF2B5EF4-FFF2-40B4-BE49-F238E27FC236}">
                <a16:creationId xmlns:a16="http://schemas.microsoft.com/office/drawing/2014/main" id="{604FA951-FFB8-62A4-04A5-D6E027F0AE46}"/>
              </a:ext>
            </a:extLst>
          </p:cNvPr>
          <p:cNvSpPr/>
          <p:nvPr/>
        </p:nvSpPr>
        <p:spPr>
          <a:xfrm>
            <a:off x="879108" y="0"/>
            <a:ext cx="7436224" cy="769441"/>
          </a:xfrm>
          <a:prstGeom prst="rect">
            <a:avLst/>
          </a:prstGeom>
          <a:noFill/>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Silicon Drift Detectors</a:t>
            </a:r>
          </a:p>
        </p:txBody>
      </p:sp>
      <p:sp>
        <p:nvSpPr>
          <p:cNvPr id="16" name="Rettangolo 15">
            <a:extLst>
              <a:ext uri="{FF2B5EF4-FFF2-40B4-BE49-F238E27FC236}">
                <a16:creationId xmlns:a16="http://schemas.microsoft.com/office/drawing/2014/main" id="{166DC41D-6374-8A66-ECF7-108852FED610}"/>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08287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18</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grpSp>
        <p:nvGrpSpPr>
          <p:cNvPr id="11" name="Gruppo 10">
            <a:extLst>
              <a:ext uri="{FF2B5EF4-FFF2-40B4-BE49-F238E27FC236}">
                <a16:creationId xmlns:a16="http://schemas.microsoft.com/office/drawing/2014/main" id="{06E70A80-19A7-FB37-F506-94C96A6C7676}"/>
              </a:ext>
            </a:extLst>
          </p:cNvPr>
          <p:cNvGrpSpPr/>
          <p:nvPr/>
        </p:nvGrpSpPr>
        <p:grpSpPr>
          <a:xfrm>
            <a:off x="18743" y="1007572"/>
            <a:ext cx="4688744" cy="3112380"/>
            <a:chOff x="3149946" y="1642816"/>
            <a:chExt cx="5873675" cy="4437699"/>
          </a:xfrm>
        </p:grpSpPr>
        <p:grpSp>
          <p:nvGrpSpPr>
            <p:cNvPr id="12" name="Gruppo 11">
              <a:extLst>
                <a:ext uri="{FF2B5EF4-FFF2-40B4-BE49-F238E27FC236}">
                  <a16:creationId xmlns:a16="http://schemas.microsoft.com/office/drawing/2014/main" id="{6E7E8A1D-D5CB-BCB0-2AF3-0EA20B64171D}"/>
                </a:ext>
              </a:extLst>
            </p:cNvPr>
            <p:cNvGrpSpPr/>
            <p:nvPr/>
          </p:nvGrpSpPr>
          <p:grpSpPr>
            <a:xfrm>
              <a:off x="3149946" y="1642816"/>
              <a:ext cx="5873675" cy="4437699"/>
              <a:chOff x="3149946" y="1642816"/>
              <a:chExt cx="5873675" cy="4437699"/>
            </a:xfrm>
          </p:grpSpPr>
          <p:pic>
            <p:nvPicPr>
              <p:cNvPr id="18" name="Immagine 17" descr="Immagine che contiene mugnaio&#10;&#10;Descrizione generata automaticamente">
                <a:extLst>
                  <a:ext uri="{FF2B5EF4-FFF2-40B4-BE49-F238E27FC236}">
                    <a16:creationId xmlns:a16="http://schemas.microsoft.com/office/drawing/2014/main" id="{D17A8656-8793-CB7B-2F80-B100502DA70A}"/>
                  </a:ext>
                </a:extLst>
              </p:cNvPr>
              <p:cNvPicPr>
                <a:picLocks noChangeAspect="1"/>
              </p:cNvPicPr>
              <p:nvPr/>
            </p:nvPicPr>
            <p:blipFill>
              <a:blip r:embed="rId2"/>
              <a:stretch>
                <a:fillRect/>
              </a:stretch>
            </p:blipFill>
            <p:spPr>
              <a:xfrm>
                <a:off x="3149946" y="1642816"/>
                <a:ext cx="5873675" cy="4405256"/>
              </a:xfrm>
              <a:prstGeom prst="rect">
                <a:avLst/>
              </a:prstGeom>
            </p:spPr>
          </p:pic>
          <p:sp>
            <p:nvSpPr>
              <p:cNvPr id="19" name="CasellaDiTesto 18">
                <a:extLst>
                  <a:ext uri="{FF2B5EF4-FFF2-40B4-BE49-F238E27FC236}">
                    <a16:creationId xmlns:a16="http://schemas.microsoft.com/office/drawing/2014/main" id="{AD637B77-8AFD-CF48-FB46-D5E1B0C10D08}"/>
                  </a:ext>
                </a:extLst>
              </p:cNvPr>
              <p:cNvSpPr txBox="1"/>
              <p:nvPr/>
            </p:nvSpPr>
            <p:spPr>
              <a:xfrm>
                <a:off x="6875782" y="2211675"/>
                <a:ext cx="2083344" cy="416083"/>
              </a:xfrm>
              <a:prstGeom prst="rect">
                <a:avLst/>
              </a:prstGeom>
              <a:solidFill>
                <a:schemeClr val="bg1">
                  <a:alpha val="60000"/>
                </a:schemeClr>
              </a:solid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Kaon trigger up</a:t>
                </a:r>
              </a:p>
            </p:txBody>
          </p:sp>
          <p:sp>
            <p:nvSpPr>
              <p:cNvPr id="20" name="CasellaDiTesto 19">
                <a:extLst>
                  <a:ext uri="{FF2B5EF4-FFF2-40B4-BE49-F238E27FC236}">
                    <a16:creationId xmlns:a16="http://schemas.microsoft.com/office/drawing/2014/main" id="{0F15A8E9-5661-A5E7-D768-35A727B5AC39}"/>
                  </a:ext>
                </a:extLst>
              </p:cNvPr>
              <p:cNvSpPr txBox="1"/>
              <p:nvPr/>
            </p:nvSpPr>
            <p:spPr>
              <a:xfrm>
                <a:off x="5953925" y="5597797"/>
                <a:ext cx="2421217" cy="482718"/>
              </a:xfrm>
              <a:prstGeom prst="rect">
                <a:avLst/>
              </a:prstGeom>
              <a:solidFill>
                <a:schemeClr val="bg1">
                  <a:alpha val="60000"/>
                </a:schemeClr>
              </a:solid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Kaon trigger down</a:t>
                </a:r>
              </a:p>
            </p:txBody>
          </p:sp>
          <p:sp>
            <p:nvSpPr>
              <p:cNvPr id="21" name="Ovale 20">
                <a:extLst>
                  <a:ext uri="{FF2B5EF4-FFF2-40B4-BE49-F238E27FC236}">
                    <a16:creationId xmlns:a16="http://schemas.microsoft.com/office/drawing/2014/main" id="{925E1C08-920E-A5F4-0A14-4CAD4F720E38}"/>
                  </a:ext>
                </a:extLst>
              </p:cNvPr>
              <p:cNvSpPr/>
              <p:nvPr/>
            </p:nvSpPr>
            <p:spPr>
              <a:xfrm>
                <a:off x="6386018" y="3816476"/>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ttore 2 21">
                <a:extLst>
                  <a:ext uri="{FF2B5EF4-FFF2-40B4-BE49-F238E27FC236}">
                    <a16:creationId xmlns:a16="http://schemas.microsoft.com/office/drawing/2014/main" id="{6E11D5B5-ABA6-7020-0E32-2464B092B1ED}"/>
                  </a:ext>
                </a:extLst>
              </p:cNvPr>
              <p:cNvCxnSpPr>
                <a:cxnSpLocks/>
              </p:cNvCxnSpPr>
              <p:nvPr/>
            </p:nvCxnSpPr>
            <p:spPr>
              <a:xfrm flipV="1">
                <a:off x="4030777" y="3856972"/>
                <a:ext cx="2290259" cy="85964"/>
              </a:xfrm>
              <a:prstGeom prst="straightConnector1">
                <a:avLst/>
              </a:prstGeom>
              <a:ln w="25400">
                <a:solidFill>
                  <a:srgbClr val="0054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CE9F8711-6A59-7B51-1E9D-B6549B21181B}"/>
                  </a:ext>
                </a:extLst>
              </p:cNvPr>
              <p:cNvCxnSpPr>
                <a:cxnSpLocks/>
              </p:cNvCxnSpPr>
              <p:nvPr/>
            </p:nvCxnSpPr>
            <p:spPr>
              <a:xfrm flipH="1">
                <a:off x="6504528" y="3803230"/>
                <a:ext cx="1870621" cy="494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F27AE957-F5CD-9E4D-F7DB-4705FCC571BD}"/>
                  </a:ext>
                </a:extLst>
              </p:cNvPr>
              <p:cNvSpPr txBox="1"/>
              <p:nvPr/>
            </p:nvSpPr>
            <p:spPr>
              <a:xfrm>
                <a:off x="7176002" y="3373985"/>
                <a:ext cx="580912" cy="400110"/>
              </a:xfrm>
              <a:prstGeom prst="rect">
                <a:avLst/>
              </a:prstGeom>
              <a:noFill/>
            </p:spPr>
            <p:txBody>
              <a:bodyPr wrap="square" rtlCol="0">
                <a:spAutoFit/>
              </a:bodyPr>
              <a:lstStyle/>
              <a:p>
                <a:r>
                  <a:rPr lang="en-US" sz="2000" b="1" dirty="0">
                    <a:solidFill>
                      <a:srgbClr val="FF0000"/>
                    </a:solidFill>
                  </a:rPr>
                  <a:t>e</a:t>
                </a:r>
                <a:r>
                  <a:rPr lang="en-US" sz="2000" b="1" baseline="30000" dirty="0">
                    <a:solidFill>
                      <a:srgbClr val="FF0000"/>
                    </a:solidFill>
                  </a:rPr>
                  <a:t>+</a:t>
                </a:r>
                <a:endParaRPr lang="en-US" sz="2000" b="1" dirty="0">
                  <a:solidFill>
                    <a:srgbClr val="FF0000"/>
                  </a:solidFill>
                </a:endParaRPr>
              </a:p>
            </p:txBody>
          </p:sp>
          <p:sp>
            <p:nvSpPr>
              <p:cNvPr id="25" name="CasellaDiTesto 24">
                <a:extLst>
                  <a:ext uri="{FF2B5EF4-FFF2-40B4-BE49-F238E27FC236}">
                    <a16:creationId xmlns:a16="http://schemas.microsoft.com/office/drawing/2014/main" id="{7E616DBE-8AE7-FF0F-4A2C-7510CAE214CB}"/>
                  </a:ext>
                </a:extLst>
              </p:cNvPr>
              <p:cNvSpPr txBox="1"/>
              <p:nvPr/>
            </p:nvSpPr>
            <p:spPr>
              <a:xfrm>
                <a:off x="5151277" y="3405413"/>
                <a:ext cx="580912" cy="400110"/>
              </a:xfrm>
              <a:prstGeom prst="rect">
                <a:avLst/>
              </a:prstGeom>
              <a:noFill/>
            </p:spPr>
            <p:txBody>
              <a:bodyPr wrap="square" rtlCol="0">
                <a:spAutoFit/>
              </a:bodyPr>
              <a:lstStyle/>
              <a:p>
                <a:r>
                  <a:rPr lang="en-US" sz="2000" b="1" dirty="0">
                    <a:solidFill>
                      <a:srgbClr val="0054FF"/>
                    </a:solidFill>
                  </a:rPr>
                  <a:t>e</a:t>
                </a:r>
                <a:r>
                  <a:rPr lang="en-US" sz="2000" b="1" baseline="30000" dirty="0">
                    <a:solidFill>
                      <a:srgbClr val="0054FF"/>
                    </a:solidFill>
                  </a:rPr>
                  <a:t>-</a:t>
                </a:r>
                <a:endParaRPr lang="en-US" sz="2000" b="1" dirty="0">
                  <a:solidFill>
                    <a:srgbClr val="0054FF"/>
                  </a:solidFill>
                </a:endParaRPr>
              </a:p>
            </p:txBody>
          </p:sp>
        </p:grpSp>
        <mc:AlternateContent xmlns:mc="http://schemas.openxmlformats.org/markup-compatibility/2006" xmlns:a14="http://schemas.microsoft.com/office/drawing/2010/main">
          <mc:Choice Requires="a14">
            <p:sp>
              <p:nvSpPr>
                <p:cNvPr id="13" name="Stella a 12 punte 12">
                  <a:extLst>
                    <a:ext uri="{FF2B5EF4-FFF2-40B4-BE49-F238E27FC236}">
                      <a16:creationId xmlns:a16="http://schemas.microsoft.com/office/drawing/2014/main" id="{1C58F350-434B-16F3-C017-728836DDA779}"/>
                    </a:ext>
                  </a:extLst>
                </p:cNvPr>
                <p:cNvSpPr/>
                <p:nvPr/>
              </p:nvSpPr>
              <p:spPr>
                <a:xfrm>
                  <a:off x="6282996" y="3745256"/>
                  <a:ext cx="272667" cy="247516"/>
                </a:xfrm>
                <a:prstGeom prst="star12">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400" b="0" i="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29" name="Stella a 12 punte 28">
                  <a:extLst>
                    <a:ext uri="{FF2B5EF4-FFF2-40B4-BE49-F238E27FC236}">
                      <a16:creationId xmlns:a16="http://schemas.microsoft.com/office/drawing/2014/main" id="{88829C68-19CB-CB44-93A2-0A560D3BB8C6}"/>
                    </a:ext>
                  </a:extLst>
                </p:cNvPr>
                <p:cNvSpPr>
                  <a:spLocks noRot="1" noChangeAspect="1" noMove="1" noResize="1" noEditPoints="1" noAdjustHandles="1" noChangeArrowheads="1" noChangeShapeType="1" noTextEdit="1"/>
                </p:cNvSpPr>
                <p:nvPr/>
              </p:nvSpPr>
              <p:spPr>
                <a:xfrm>
                  <a:off x="6282996" y="3745256"/>
                  <a:ext cx="272667" cy="247516"/>
                </a:xfrm>
                <a:prstGeom prst="star12">
                  <a:avLst/>
                </a:prstGeom>
                <a:blipFill>
                  <a:blip r:embed="rId6"/>
                  <a:stretch>
                    <a:fillRect t="-18750" b="-43750"/>
                  </a:stretch>
                </a:blipFill>
                <a:ln>
                  <a:solidFill>
                    <a:schemeClr val="accent4"/>
                  </a:solidFill>
                </a:ln>
              </p:spPr>
              <p:txBody>
                <a:bodyPr/>
                <a:lstStyle/>
                <a:p>
                  <a:r>
                    <a:rPr lang="en-GB">
                      <a:noFill/>
                    </a:rPr>
                    <a:t> </a:t>
                  </a:r>
                </a:p>
              </p:txBody>
            </p:sp>
          </mc:Fallback>
        </mc:AlternateContent>
        <p:cxnSp>
          <p:nvCxnSpPr>
            <p:cNvPr id="14" name="Connettore 2 13">
              <a:extLst>
                <a:ext uri="{FF2B5EF4-FFF2-40B4-BE49-F238E27FC236}">
                  <a16:creationId xmlns:a16="http://schemas.microsoft.com/office/drawing/2014/main" id="{F9F0CDC3-38FC-E322-55E2-ACBC73A9AE79}"/>
                </a:ext>
              </a:extLst>
            </p:cNvPr>
            <p:cNvCxnSpPr>
              <a:cxnSpLocks/>
            </p:cNvCxnSpPr>
            <p:nvPr/>
          </p:nvCxnSpPr>
          <p:spPr>
            <a:xfrm flipH="1" flipV="1">
              <a:off x="6410132" y="2779414"/>
              <a:ext cx="9197" cy="1098870"/>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C3709F1F-2344-95F0-E312-53AAAFB4D07E}"/>
                </a:ext>
              </a:extLst>
            </p:cNvPr>
            <p:cNvCxnSpPr>
              <a:cxnSpLocks/>
            </p:cNvCxnSpPr>
            <p:nvPr/>
          </p:nvCxnSpPr>
          <p:spPr>
            <a:xfrm>
              <a:off x="6419329" y="3878284"/>
              <a:ext cx="0" cy="1073962"/>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07920DC0-5792-D67D-B3E8-B1DF126FDCE5}"/>
                    </a:ext>
                  </a:extLst>
                </p:cNvPr>
                <p:cNvSpPr txBox="1"/>
                <p:nvPr/>
              </p:nvSpPr>
              <p:spPr>
                <a:xfrm>
                  <a:off x="6474855" y="2617562"/>
                  <a:ext cx="3582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chemeClr val="accent4"/>
                                </a:solidFill>
                                <a:latin typeface="Cambria Math" panose="02040503050406030204" pitchFamily="18" charset="0"/>
                              </a:rPr>
                            </m:ctrlPr>
                          </m:sSupPr>
                          <m:e>
                            <m:r>
                              <a:rPr lang="it-IT" b="0" i="1" smtClean="0">
                                <a:solidFill>
                                  <a:schemeClr val="accent4"/>
                                </a:solidFill>
                                <a:latin typeface="Cambria Math" panose="02040503050406030204" pitchFamily="18" charset="0"/>
                              </a:rPr>
                              <m:t>𝐾</m:t>
                            </m:r>
                          </m:e>
                          <m:sup>
                            <m:r>
                              <a:rPr lang="it-IT" b="0" i="1" smtClean="0">
                                <a:solidFill>
                                  <a:schemeClr val="accent4"/>
                                </a:solidFill>
                                <a:latin typeface="Cambria Math" panose="02040503050406030204" pitchFamily="18" charset="0"/>
                              </a:rPr>
                              <m:t>−</m:t>
                            </m:r>
                          </m:sup>
                        </m:sSup>
                      </m:oMath>
                    </m:oMathPara>
                  </a14:m>
                  <a:endParaRPr lang="en-GB" dirty="0">
                    <a:solidFill>
                      <a:schemeClr val="accent4"/>
                    </a:solidFill>
                  </a:endParaRPr>
                </a:p>
              </p:txBody>
            </p:sp>
          </mc:Choice>
          <mc:Fallback xmlns="">
            <p:sp>
              <p:nvSpPr>
                <p:cNvPr id="32" name="CasellaDiTesto 31">
                  <a:extLst>
                    <a:ext uri="{FF2B5EF4-FFF2-40B4-BE49-F238E27FC236}">
                      <a16:creationId xmlns:a16="http://schemas.microsoft.com/office/drawing/2014/main" id="{606E7292-8F4C-EE43-8B2D-837C4C7B61A0}"/>
                    </a:ext>
                  </a:extLst>
                </p:cNvPr>
                <p:cNvSpPr txBox="1">
                  <a:spLocks noRot="1" noChangeAspect="1" noMove="1" noResize="1" noEditPoints="1" noAdjustHandles="1" noChangeArrowheads="1" noChangeShapeType="1" noTextEdit="1"/>
                </p:cNvSpPr>
                <p:nvPr/>
              </p:nvSpPr>
              <p:spPr>
                <a:xfrm>
                  <a:off x="6474855" y="2617562"/>
                  <a:ext cx="358240" cy="276999"/>
                </a:xfrm>
                <a:prstGeom prst="rect">
                  <a:avLst/>
                </a:prstGeom>
                <a:blipFill>
                  <a:blip r:embed="rId7"/>
                  <a:stretch>
                    <a:fillRect l="-25000" r="-12500" b="-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29BDEE1-6970-6F03-0D17-261AA23F6875}"/>
                    </a:ext>
                  </a:extLst>
                </p:cNvPr>
                <p:cNvSpPr txBox="1"/>
                <p:nvPr/>
              </p:nvSpPr>
              <p:spPr>
                <a:xfrm>
                  <a:off x="6061089" y="4815856"/>
                  <a:ext cx="3582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chemeClr val="accent2"/>
                                </a:solidFill>
                                <a:latin typeface="Cambria Math" panose="02040503050406030204" pitchFamily="18" charset="0"/>
                              </a:rPr>
                            </m:ctrlPr>
                          </m:sSupPr>
                          <m:e>
                            <m:r>
                              <a:rPr lang="it-IT" b="0" i="1" smtClean="0">
                                <a:solidFill>
                                  <a:schemeClr val="accent2"/>
                                </a:solidFill>
                                <a:latin typeface="Cambria Math" panose="02040503050406030204" pitchFamily="18" charset="0"/>
                              </a:rPr>
                              <m:t>𝐾</m:t>
                            </m:r>
                          </m:e>
                          <m:sup>
                            <m:r>
                              <a:rPr lang="it-IT" b="0" i="1" smtClean="0">
                                <a:solidFill>
                                  <a:schemeClr val="accent2"/>
                                </a:solidFill>
                                <a:latin typeface="Cambria Math" panose="02040503050406030204" pitchFamily="18" charset="0"/>
                              </a:rPr>
                              <m:t>+</m:t>
                            </m:r>
                          </m:sup>
                        </m:sSup>
                      </m:oMath>
                    </m:oMathPara>
                  </a14:m>
                  <a:endParaRPr lang="en-GB" dirty="0">
                    <a:solidFill>
                      <a:schemeClr val="accent2"/>
                    </a:solidFill>
                  </a:endParaRPr>
                </a:p>
              </p:txBody>
            </p:sp>
          </mc:Choice>
          <mc:Fallback xmlns="">
            <p:sp>
              <p:nvSpPr>
                <p:cNvPr id="33" name="CasellaDiTesto 32">
                  <a:extLst>
                    <a:ext uri="{FF2B5EF4-FFF2-40B4-BE49-F238E27FC236}">
                      <a16:creationId xmlns:a16="http://schemas.microsoft.com/office/drawing/2014/main" id="{BE562340-BD83-0747-817C-27E2481F30AB}"/>
                    </a:ext>
                  </a:extLst>
                </p:cNvPr>
                <p:cNvSpPr txBox="1">
                  <a:spLocks noRot="1" noChangeAspect="1" noMove="1" noResize="1" noEditPoints="1" noAdjustHandles="1" noChangeArrowheads="1" noChangeShapeType="1" noTextEdit="1"/>
                </p:cNvSpPr>
                <p:nvPr/>
              </p:nvSpPr>
              <p:spPr>
                <a:xfrm>
                  <a:off x="6061089" y="4815856"/>
                  <a:ext cx="358240" cy="276999"/>
                </a:xfrm>
                <a:prstGeom prst="rect">
                  <a:avLst/>
                </a:prstGeom>
                <a:blipFill>
                  <a:blip r:embed="rId8"/>
                  <a:stretch>
                    <a:fillRect l="-25000" r="-20833" b="-50000"/>
                  </a:stretch>
                </a:blipFill>
              </p:spPr>
              <p:txBody>
                <a:bodyPr/>
                <a:lstStyle/>
                <a:p>
                  <a:r>
                    <a:rPr lang="en-GB">
                      <a:noFill/>
                    </a:rPr>
                    <a:t> </a:t>
                  </a:r>
                </a:p>
              </p:txBody>
            </p:sp>
          </mc:Fallback>
        </mc:AlternateContent>
      </p:grpSp>
      <p:grpSp>
        <p:nvGrpSpPr>
          <p:cNvPr id="26" name="Gruppo 25">
            <a:extLst>
              <a:ext uri="{FF2B5EF4-FFF2-40B4-BE49-F238E27FC236}">
                <a16:creationId xmlns:a16="http://schemas.microsoft.com/office/drawing/2014/main" id="{E3646189-539A-2198-954D-05B4B966A1AA}"/>
              </a:ext>
            </a:extLst>
          </p:cNvPr>
          <p:cNvGrpSpPr/>
          <p:nvPr/>
        </p:nvGrpSpPr>
        <p:grpSpPr>
          <a:xfrm>
            <a:off x="4688331" y="1007572"/>
            <a:ext cx="4465837" cy="2861092"/>
            <a:chOff x="4804977" y="2821861"/>
            <a:chExt cx="4465837" cy="2861092"/>
          </a:xfrm>
        </p:grpSpPr>
        <p:pic>
          <p:nvPicPr>
            <p:cNvPr id="27" name="Immagine 26">
              <a:extLst>
                <a:ext uri="{FF2B5EF4-FFF2-40B4-BE49-F238E27FC236}">
                  <a16:creationId xmlns:a16="http://schemas.microsoft.com/office/drawing/2014/main" id="{1FBF145E-81D5-17A8-0AE5-DEF053C74E7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04977" y="2821861"/>
              <a:ext cx="4465837" cy="2861092"/>
            </a:xfrm>
            <a:prstGeom prst="rect">
              <a:avLst/>
            </a:prstGeom>
          </p:spPr>
        </p:pic>
        <p:sp>
          <p:nvSpPr>
            <p:cNvPr id="28" name="CasellaDiTesto 27">
              <a:extLst>
                <a:ext uri="{FF2B5EF4-FFF2-40B4-BE49-F238E27FC236}">
                  <a16:creationId xmlns:a16="http://schemas.microsoft.com/office/drawing/2014/main" id="{11F9F497-D7F0-9CD5-FFE0-E45344CB94BB}"/>
                </a:ext>
              </a:extLst>
            </p:cNvPr>
            <p:cNvSpPr txBox="1"/>
            <p:nvPr/>
          </p:nvSpPr>
          <p:spPr>
            <a:xfrm>
              <a:off x="6481943" y="2965317"/>
              <a:ext cx="690607" cy="338554"/>
            </a:xfrm>
            <a:prstGeom prst="rect">
              <a:avLst/>
            </a:prstGeom>
            <a:solidFill>
              <a:schemeClr val="bg1">
                <a:alpha val="75154"/>
              </a:schemeClr>
            </a:solidFill>
            <a:ln w="19050">
              <a:solidFill>
                <a:srgbClr val="FF0000"/>
              </a:solidFill>
            </a:ln>
          </p:spPr>
          <p:txBody>
            <a:bodyPr wrap="square" rtlCol="0">
              <a:spAutoFit/>
            </a:bodyPr>
            <a:lstStyle/>
            <a:p>
              <a:r>
                <a:rPr lang="en-US" sz="1600" dirty="0">
                  <a:solidFill>
                    <a:srgbClr val="FF0000"/>
                  </a:solidFill>
                  <a:latin typeface="Calibri" panose="020F0502020204030204" pitchFamily="34" charset="0"/>
                  <a:cs typeface="Calibri" panose="020F0502020204030204" pitchFamily="34" charset="0"/>
                </a:rPr>
                <a:t>Kaons</a:t>
              </a:r>
            </a:p>
          </p:txBody>
        </p:sp>
        <p:sp>
          <p:nvSpPr>
            <p:cNvPr id="29" name="CasellaDiTesto 28">
              <a:extLst>
                <a:ext uri="{FF2B5EF4-FFF2-40B4-BE49-F238E27FC236}">
                  <a16:creationId xmlns:a16="http://schemas.microsoft.com/office/drawing/2014/main" id="{3E9D2EFC-A613-C927-85CB-AC543FF632D0}"/>
                </a:ext>
              </a:extLst>
            </p:cNvPr>
            <p:cNvSpPr txBox="1"/>
            <p:nvPr/>
          </p:nvSpPr>
          <p:spPr>
            <a:xfrm>
              <a:off x="5783210" y="3416306"/>
              <a:ext cx="596146" cy="310455"/>
            </a:xfrm>
            <a:prstGeom prst="rect">
              <a:avLst/>
            </a:prstGeom>
            <a:solidFill>
              <a:schemeClr val="bg1">
                <a:alpha val="75000"/>
              </a:schemeClr>
            </a:solidFill>
            <a:ln w="19050">
              <a:solidFill>
                <a:srgbClr val="FF0000"/>
              </a:solidFill>
            </a:ln>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MIPS</a:t>
              </a:r>
            </a:p>
          </p:txBody>
        </p:sp>
        <p:cxnSp>
          <p:nvCxnSpPr>
            <p:cNvPr id="30" name="Connettore 2 29">
              <a:extLst>
                <a:ext uri="{FF2B5EF4-FFF2-40B4-BE49-F238E27FC236}">
                  <a16:creationId xmlns:a16="http://schemas.microsoft.com/office/drawing/2014/main" id="{813A237F-24A0-A39B-BC8F-6191189252C1}"/>
                </a:ext>
              </a:extLst>
            </p:cNvPr>
            <p:cNvCxnSpPr>
              <a:cxnSpLocks/>
              <a:stCxn id="28" idx="2"/>
            </p:cNvCxnSpPr>
            <p:nvPr/>
          </p:nvCxnSpPr>
          <p:spPr>
            <a:xfrm>
              <a:off x="6827247" y="3303871"/>
              <a:ext cx="440453" cy="2388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3743BDD4-3468-5725-1F16-B240FF4EE6A8}"/>
                </a:ext>
              </a:extLst>
            </p:cNvPr>
            <p:cNvCxnSpPr>
              <a:cxnSpLocks/>
            </p:cNvCxnSpPr>
            <p:nvPr/>
          </p:nvCxnSpPr>
          <p:spPr>
            <a:xfrm>
              <a:off x="6081283" y="3726761"/>
              <a:ext cx="690607" cy="3685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2" name="Immagine 31">
            <a:extLst>
              <a:ext uri="{FF2B5EF4-FFF2-40B4-BE49-F238E27FC236}">
                <a16:creationId xmlns:a16="http://schemas.microsoft.com/office/drawing/2014/main" id="{871851FD-40D5-9829-8AAD-32A5664B5902}"/>
              </a:ext>
            </a:extLst>
          </p:cNvPr>
          <p:cNvPicPr>
            <a:picLocks noChangeAspect="1"/>
          </p:cNvPicPr>
          <p:nvPr/>
        </p:nvPicPr>
        <p:blipFill>
          <a:blip r:embed="rId10"/>
          <a:stretch>
            <a:fillRect/>
          </a:stretch>
        </p:blipFill>
        <p:spPr>
          <a:xfrm>
            <a:off x="4831634" y="3864928"/>
            <a:ext cx="3809269" cy="2337916"/>
          </a:xfrm>
          <a:prstGeom prst="rect">
            <a:avLst/>
          </a:prstGeom>
        </p:spPr>
      </p:pic>
      <p:cxnSp>
        <p:nvCxnSpPr>
          <p:cNvPr id="33" name="Connettore 1 32">
            <a:extLst>
              <a:ext uri="{FF2B5EF4-FFF2-40B4-BE49-F238E27FC236}">
                <a16:creationId xmlns:a16="http://schemas.microsoft.com/office/drawing/2014/main" id="{23B1C1E0-1567-6FB3-BB38-4DA3EF65B05D}"/>
              </a:ext>
            </a:extLst>
          </p:cNvPr>
          <p:cNvCxnSpPr>
            <a:cxnSpLocks/>
          </p:cNvCxnSpPr>
          <p:nvPr/>
        </p:nvCxnSpPr>
        <p:spPr>
          <a:xfrm flipV="1">
            <a:off x="5971379" y="2606901"/>
            <a:ext cx="0" cy="3400023"/>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51608F7C-75DF-2318-A2D1-E35271282F94}"/>
              </a:ext>
            </a:extLst>
          </p:cNvPr>
          <p:cNvCxnSpPr>
            <a:cxnSpLocks/>
          </p:cNvCxnSpPr>
          <p:nvPr/>
        </p:nvCxnSpPr>
        <p:spPr>
          <a:xfrm flipV="1">
            <a:off x="6458630" y="2606901"/>
            <a:ext cx="0" cy="3400023"/>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2D8633D7-1048-CA00-78F7-60DC2DD55BFF}"/>
              </a:ext>
            </a:extLst>
          </p:cNvPr>
          <p:cNvCxnSpPr>
            <a:cxnSpLocks/>
          </p:cNvCxnSpPr>
          <p:nvPr/>
        </p:nvCxnSpPr>
        <p:spPr>
          <a:xfrm flipV="1">
            <a:off x="7164822" y="1628441"/>
            <a:ext cx="0" cy="4378483"/>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1B3B2619-6B06-B1F6-1DCA-F9ACF323EC5C}"/>
              </a:ext>
            </a:extLst>
          </p:cNvPr>
          <p:cNvCxnSpPr>
            <a:cxnSpLocks/>
          </p:cNvCxnSpPr>
          <p:nvPr/>
        </p:nvCxnSpPr>
        <p:spPr>
          <a:xfrm flipV="1">
            <a:off x="7652073" y="1624595"/>
            <a:ext cx="0" cy="4378483"/>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id="{CFEAC4CF-098D-99B8-BBA2-FB691D505024}"/>
              </a:ext>
            </a:extLst>
          </p:cNvPr>
          <p:cNvSpPr/>
          <p:nvPr/>
        </p:nvSpPr>
        <p:spPr>
          <a:xfrm>
            <a:off x="-40424" y="4445934"/>
            <a:ext cx="5052025" cy="1754326"/>
          </a:xfrm>
          <a:prstGeom prst="rect">
            <a:avLst/>
          </a:prstGeom>
        </p:spPr>
        <p:txBody>
          <a:bodyPr wrap="square">
            <a:spAutoFit/>
          </a:bodyPr>
          <a:lstStyle/>
          <a:p>
            <a:pPr algn="ctr"/>
            <a:r>
              <a:rPr lang="en-GB" dirty="0">
                <a:solidFill>
                  <a:srgbClr val="002060"/>
                </a:solidFill>
                <a:latin typeface="Times New Roman" panose="02020603050405020304" pitchFamily="18" charset="0"/>
                <a:cs typeface="Times New Roman" panose="02020603050405020304" pitchFamily="18" charset="0"/>
              </a:rPr>
              <a:t>The </a:t>
            </a:r>
            <a:r>
              <a:rPr lang="en-GB" dirty="0" err="1">
                <a:solidFill>
                  <a:srgbClr val="002060"/>
                </a:solidFill>
                <a:latin typeface="Times New Roman" panose="02020603050405020304" pitchFamily="18" charset="0"/>
                <a:cs typeface="Times New Roman" panose="02020603050405020304" pitchFamily="18" charset="0"/>
              </a:rPr>
              <a:t>ToF</a:t>
            </a:r>
            <a:r>
              <a:rPr lang="en-GB" dirty="0">
                <a:solidFill>
                  <a:srgbClr val="002060"/>
                </a:solidFill>
                <a:latin typeface="Times New Roman" panose="02020603050405020304" pitchFamily="18" charset="0"/>
                <a:cs typeface="Times New Roman" panose="02020603050405020304" pitchFamily="18" charset="0"/>
              </a:rPr>
              <a:t> is different for Kaons, m(K)~ 500 MeV/c</a:t>
            </a:r>
            <a:r>
              <a:rPr lang="en-GB" baseline="30000" dirty="0">
                <a:solidFill>
                  <a:srgbClr val="002060"/>
                </a:solidFill>
                <a:latin typeface="Times New Roman" panose="02020603050405020304" pitchFamily="18" charset="0"/>
                <a:cs typeface="Times New Roman" panose="02020603050405020304" pitchFamily="18" charset="0"/>
              </a:rPr>
              <a:t>2</a:t>
            </a:r>
            <a:r>
              <a:rPr lang="en-GB" dirty="0">
                <a:solidFill>
                  <a:srgbClr val="002060"/>
                </a:solidFill>
                <a:latin typeface="Times New Roman" panose="02020603050405020304" pitchFamily="18" charset="0"/>
                <a:cs typeface="Times New Roman" panose="02020603050405020304" pitchFamily="18" charset="0"/>
              </a:rPr>
              <a:t> and light particles</a:t>
            </a:r>
          </a:p>
          <a:p>
            <a:pPr algn="ctr"/>
            <a:r>
              <a:rPr lang="en-GB" dirty="0">
                <a:solidFill>
                  <a:srgbClr val="002060"/>
                </a:solidFill>
                <a:latin typeface="Times New Roman" panose="02020603050405020304" pitchFamily="18" charset="0"/>
                <a:cs typeface="Times New Roman" panose="02020603050405020304" pitchFamily="18" charset="0"/>
              </a:rPr>
              <a:t>originating from beam-beam and beam-environment interaction (MIPs).</a:t>
            </a:r>
          </a:p>
          <a:p>
            <a:pPr algn="ctr"/>
            <a:r>
              <a:rPr lang="en-GB" dirty="0">
                <a:solidFill>
                  <a:srgbClr val="002060"/>
                </a:solidFill>
                <a:latin typeface="Times New Roman" panose="02020603050405020304" pitchFamily="18" charset="0"/>
                <a:cs typeface="Times New Roman" panose="02020603050405020304" pitchFamily="18" charset="0"/>
              </a:rPr>
              <a:t>Can efficiently discriminate by </a:t>
            </a:r>
            <a:r>
              <a:rPr lang="en-GB" dirty="0" err="1">
                <a:solidFill>
                  <a:srgbClr val="002060"/>
                </a:solidFill>
                <a:latin typeface="Times New Roman" panose="02020603050405020304" pitchFamily="18" charset="0"/>
                <a:cs typeface="Times New Roman" panose="02020603050405020304" pitchFamily="18" charset="0"/>
              </a:rPr>
              <a:t>ToF</a:t>
            </a:r>
            <a:r>
              <a:rPr lang="en-GB" dirty="0">
                <a:solidFill>
                  <a:srgbClr val="002060"/>
                </a:solidFill>
                <a:latin typeface="Times New Roman" panose="02020603050405020304" pitchFamily="18" charset="0"/>
                <a:cs typeface="Times New Roman" panose="02020603050405020304" pitchFamily="18" charset="0"/>
              </a:rPr>
              <a:t> Kaons and MIPs!</a:t>
            </a:r>
          </a:p>
        </p:txBody>
      </p:sp>
      <p:sp>
        <p:nvSpPr>
          <p:cNvPr id="39" name="Rettangolo 38">
            <a:extLst>
              <a:ext uri="{FF2B5EF4-FFF2-40B4-BE49-F238E27FC236}">
                <a16:creationId xmlns:a16="http://schemas.microsoft.com/office/drawing/2014/main" id="{0809804D-FEA0-3A3C-DA37-6D6981FB88B0}"/>
              </a:ext>
            </a:extLst>
          </p:cNvPr>
          <p:cNvSpPr/>
          <p:nvPr/>
        </p:nvSpPr>
        <p:spPr>
          <a:xfrm>
            <a:off x="853328" y="708"/>
            <a:ext cx="7436224" cy="769441"/>
          </a:xfrm>
          <a:prstGeom prst="rect">
            <a:avLst/>
          </a:prstGeom>
          <a:noFill/>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 Trigger</a:t>
            </a:r>
          </a:p>
        </p:txBody>
      </p:sp>
      <p:sp>
        <p:nvSpPr>
          <p:cNvPr id="38" name="Rettangolo 37">
            <a:extLst>
              <a:ext uri="{FF2B5EF4-FFF2-40B4-BE49-F238E27FC236}">
                <a16:creationId xmlns:a16="http://schemas.microsoft.com/office/drawing/2014/main" id="{091A3329-1A2C-3744-5152-C341F9030CAC}"/>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408452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F011B5E-410E-C307-A2B9-87421F2635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1739" y="3459724"/>
            <a:ext cx="6891414" cy="3078825"/>
          </a:xfrm>
          <a:prstGeom prst="rect">
            <a:avLst/>
          </a:prstGeom>
        </p:spPr>
      </p:pic>
      <p:pic>
        <p:nvPicPr>
          <p:cNvPr id="11" name="Immagine 10">
            <a:extLst>
              <a:ext uri="{FF2B5EF4-FFF2-40B4-BE49-F238E27FC236}">
                <a16:creationId xmlns:a16="http://schemas.microsoft.com/office/drawing/2014/main" id="{590FFF6C-645C-A5EB-AEA2-23BBB7F66314}"/>
              </a:ext>
            </a:extLst>
          </p:cNvPr>
          <p:cNvPicPr>
            <a:picLocks noChangeAspect="1"/>
          </p:cNvPicPr>
          <p:nvPr/>
        </p:nvPicPr>
        <p:blipFill>
          <a:blip r:embed="rId3"/>
          <a:stretch>
            <a:fillRect/>
          </a:stretch>
        </p:blipFill>
        <p:spPr>
          <a:xfrm>
            <a:off x="1242647" y="539712"/>
            <a:ext cx="6651564" cy="2998800"/>
          </a:xfrm>
          <a:prstGeom prst="rect">
            <a:avLst/>
          </a:prstGeom>
        </p:spPr>
      </p:pic>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19</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C03A6204-B13D-3152-6DEB-8A4047934AD2}"/>
                  </a:ext>
                </a:extLst>
              </p:cNvPr>
              <p:cNvSpPr txBox="1"/>
              <p:nvPr/>
            </p:nvSpPr>
            <p:spPr>
              <a:xfrm>
                <a:off x="1995598" y="3560101"/>
                <a:ext cx="5716431" cy="528093"/>
              </a:xfrm>
              <a:prstGeom prst="rect">
                <a:avLst/>
              </a:prstGeom>
              <a:solidFill>
                <a:schemeClr val="bg1">
                  <a:alpha val="46162"/>
                </a:schemeClr>
              </a:solidFill>
              <a:ln w="19050">
                <a:solidFill>
                  <a:srgbClr val="FF0000"/>
                </a:solidFill>
              </a:ln>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Triggered rejection factor </a:t>
                </a:r>
                <a14:m>
                  <m:oMath xmlns:m="http://schemas.openxmlformats.org/officeDocument/2006/math">
                    <m:r>
                      <a:rPr lang="it-IT" sz="2800" b="0" i="1" smtClean="0">
                        <a:solidFill>
                          <a:srgbClr val="FF0000"/>
                        </a:solidFill>
                        <a:latin typeface="Cambria Math" panose="02040503050406030204" pitchFamily="18" charset="0"/>
                        <a:cs typeface="Times New Roman" panose="02020603050405020304" pitchFamily="18" charset="0"/>
                      </a:rPr>
                      <m:t>∼</m:t>
                    </m:r>
                    <m:sSup>
                      <m:sSupPr>
                        <m:ctrlPr>
                          <a:rPr lang="it-IT" sz="2800" b="0" i="1" smtClean="0">
                            <a:solidFill>
                              <a:srgbClr val="FF0000"/>
                            </a:solidFill>
                            <a:latin typeface="Cambria Math" panose="02040503050406030204" pitchFamily="18" charset="0"/>
                            <a:cs typeface="Times New Roman" panose="02020603050405020304" pitchFamily="18" charset="0"/>
                          </a:rPr>
                        </m:ctrlPr>
                      </m:sSupPr>
                      <m:e>
                        <m:r>
                          <a:rPr lang="it-IT" sz="2800" b="0" i="1" smtClean="0">
                            <a:solidFill>
                              <a:srgbClr val="FF0000"/>
                            </a:solidFill>
                            <a:latin typeface="Cambria Math" panose="02040503050406030204" pitchFamily="18" charset="0"/>
                            <a:cs typeface="Times New Roman" panose="02020603050405020304" pitchFamily="18" charset="0"/>
                          </a:rPr>
                          <m:t>10</m:t>
                        </m:r>
                      </m:e>
                      <m:sup>
                        <m:r>
                          <a:rPr lang="it-IT" sz="2800" b="0" i="1" smtClean="0">
                            <a:solidFill>
                              <a:srgbClr val="FF0000"/>
                            </a:solidFill>
                            <a:latin typeface="Cambria Math" panose="02040503050406030204" pitchFamily="18" charset="0"/>
                            <a:cs typeface="Times New Roman" panose="02020603050405020304" pitchFamily="18" charset="0"/>
                          </a:rPr>
                          <m:t>−5</m:t>
                        </m:r>
                      </m:sup>
                    </m:sSup>
                  </m:oMath>
                </a14:m>
                <a:endParaRPr 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4" name="CasellaDiTesto 13">
                <a:extLst>
                  <a:ext uri="{FF2B5EF4-FFF2-40B4-BE49-F238E27FC236}">
                    <a16:creationId xmlns:a16="http://schemas.microsoft.com/office/drawing/2014/main" id="{C03A6204-B13D-3152-6DEB-8A4047934AD2}"/>
                  </a:ext>
                </a:extLst>
              </p:cNvPr>
              <p:cNvSpPr txBox="1">
                <a:spLocks noRot="1" noChangeAspect="1" noMove="1" noResize="1" noEditPoints="1" noAdjustHandles="1" noChangeArrowheads="1" noChangeShapeType="1" noTextEdit="1"/>
              </p:cNvSpPr>
              <p:nvPr/>
            </p:nvSpPr>
            <p:spPr>
              <a:xfrm>
                <a:off x="1995598" y="3560101"/>
                <a:ext cx="5716431" cy="528093"/>
              </a:xfrm>
              <a:prstGeom prst="rect">
                <a:avLst/>
              </a:prstGeom>
              <a:blipFill>
                <a:blip r:embed="rId5"/>
                <a:stretch>
                  <a:fillRect t="-8889" b="-26667"/>
                </a:stretch>
              </a:blipFill>
              <a:ln w="19050">
                <a:solidFill>
                  <a:srgbClr val="FF0000"/>
                </a:solidFill>
              </a:ln>
            </p:spPr>
            <p:txBody>
              <a:bodyPr/>
              <a:lstStyle/>
              <a:p>
                <a:r>
                  <a:rPr lang="en-GB">
                    <a:noFill/>
                  </a:rPr>
                  <a:t> </a:t>
                </a:r>
              </a:p>
            </p:txBody>
          </p:sp>
        </mc:Fallback>
      </mc:AlternateContent>
      <p:sp>
        <p:nvSpPr>
          <p:cNvPr id="13" name="Rettangolo 12">
            <a:extLst>
              <a:ext uri="{FF2B5EF4-FFF2-40B4-BE49-F238E27FC236}">
                <a16:creationId xmlns:a16="http://schemas.microsoft.com/office/drawing/2014/main" id="{9F591431-ED2E-2A42-5D0F-3F7E6BFD07EF}"/>
              </a:ext>
            </a:extLst>
          </p:cNvPr>
          <p:cNvSpPr/>
          <p:nvPr/>
        </p:nvSpPr>
        <p:spPr>
          <a:xfrm>
            <a:off x="850317" y="-65270"/>
            <a:ext cx="7436224" cy="769441"/>
          </a:xfrm>
          <a:prstGeom prst="rect">
            <a:avLst/>
          </a:prstGeom>
          <a:noFill/>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 Trigger</a:t>
            </a:r>
          </a:p>
        </p:txBody>
      </p:sp>
      <p:sp>
        <p:nvSpPr>
          <p:cNvPr id="15" name="Rettangolo 14">
            <a:extLst>
              <a:ext uri="{FF2B5EF4-FFF2-40B4-BE49-F238E27FC236}">
                <a16:creationId xmlns:a16="http://schemas.microsoft.com/office/drawing/2014/main" id="{DBDD3425-42DB-8ABA-2E73-D98BB00FC69A}"/>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249882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a:extLst>
              <a:ext uri="{FF2B5EF4-FFF2-40B4-BE49-F238E27FC236}">
                <a16:creationId xmlns:a16="http://schemas.microsoft.com/office/drawing/2014/main" id="{4C5CD60C-C369-494C-A586-45343BE7C0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6F64E068-8BAF-4ED9-B987-17B48A591396}" type="slidenum">
              <a:rPr kumimoji="0" lang="en-GB" alt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2</a:t>
            </a:fld>
            <a:endParaRPr kumimoji="0" lang="en-GB"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6867" name="Textfeld 1">
            <a:extLst>
              <a:ext uri="{FF2B5EF4-FFF2-40B4-BE49-F238E27FC236}">
                <a16:creationId xmlns:a16="http://schemas.microsoft.com/office/drawing/2014/main" id="{BAD79B9E-25FE-D828-7330-EBD14641777C}"/>
              </a:ext>
            </a:extLst>
          </p:cNvPr>
          <p:cNvSpPr txBox="1">
            <a:spLocks noChangeArrowheads="1"/>
          </p:cNvSpPr>
          <p:nvPr/>
        </p:nvSpPr>
        <p:spPr bwMode="auto">
          <a:xfrm>
            <a:off x="1417638" y="2471738"/>
            <a:ext cx="6516687" cy="1338262"/>
          </a:xfrm>
          <a:prstGeom prst="rect">
            <a:avLst/>
          </a:prstGeom>
          <a:solidFill>
            <a:srgbClr val="2E00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Kaonic atoms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Kaon-nuclei interactions (scattering and nuclear interactions)</a:t>
            </a:r>
            <a:endParaRPr kumimoji="0" lang="en-GB" altLang="en-US" sz="21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868" name="Textfeld 1">
            <a:extLst>
              <a:ext uri="{FF2B5EF4-FFF2-40B4-BE49-F238E27FC236}">
                <a16:creationId xmlns:a16="http://schemas.microsoft.com/office/drawing/2014/main" id="{235E0E28-8310-C63C-6F5B-5E9FBCB11620}"/>
              </a:ext>
            </a:extLst>
          </p:cNvPr>
          <p:cNvSpPr txBox="1">
            <a:spLocks noChangeArrowheads="1"/>
          </p:cNvSpPr>
          <p:nvPr/>
        </p:nvSpPr>
        <p:spPr bwMode="auto">
          <a:xfrm>
            <a:off x="123825" y="4486275"/>
            <a:ext cx="4781550" cy="1338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Part. and Nuclear physics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QCD @ low-energy limit</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Chiral symmetry, Lattice</a:t>
            </a:r>
            <a:endPar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869" name="Textfeld 1">
            <a:extLst>
              <a:ext uri="{FF2B5EF4-FFF2-40B4-BE49-F238E27FC236}">
                <a16:creationId xmlns:a16="http://schemas.microsoft.com/office/drawing/2014/main" id="{E9B1DAA5-D123-0073-A3CD-41866377B6CF}"/>
              </a:ext>
            </a:extLst>
          </p:cNvPr>
          <p:cNvSpPr txBox="1">
            <a:spLocks noChangeArrowheads="1"/>
          </p:cNvSpPr>
          <p:nvPr/>
        </p:nvSpPr>
        <p:spPr bwMode="auto">
          <a:xfrm>
            <a:off x="5487988" y="4529138"/>
            <a:ext cx="3532187"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Astrophysics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EOS Neutron Stars</a:t>
            </a:r>
            <a:endPar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870" name="Textfeld 1">
            <a:extLst>
              <a:ext uri="{FF2B5EF4-FFF2-40B4-BE49-F238E27FC236}">
                <a16:creationId xmlns:a16="http://schemas.microsoft.com/office/drawing/2014/main" id="{60992E65-2DA4-DD02-6451-B2EFE90DB099}"/>
              </a:ext>
            </a:extLst>
          </p:cNvPr>
          <p:cNvSpPr txBox="1">
            <a:spLocks noChangeArrowheads="1"/>
          </p:cNvSpPr>
          <p:nvPr/>
        </p:nvSpPr>
        <p:spPr bwMode="auto">
          <a:xfrm>
            <a:off x="341313" y="1274763"/>
            <a:ext cx="3390900" cy="50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Dark Matter studies</a:t>
            </a:r>
            <a:endPar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871" name="Textfeld 1">
            <a:extLst>
              <a:ext uri="{FF2B5EF4-FFF2-40B4-BE49-F238E27FC236}">
                <a16:creationId xmlns:a16="http://schemas.microsoft.com/office/drawing/2014/main" id="{DA553E32-208B-47BD-C840-D8C8F6016447}"/>
              </a:ext>
            </a:extLst>
          </p:cNvPr>
          <p:cNvSpPr txBox="1">
            <a:spLocks noChangeArrowheads="1"/>
          </p:cNvSpPr>
          <p:nvPr/>
        </p:nvSpPr>
        <p:spPr bwMode="auto">
          <a:xfrm>
            <a:off x="5256213" y="1019175"/>
            <a:ext cx="3887787"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Fundamental physics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rPr>
              <a:t>New Physics</a:t>
            </a:r>
            <a:endPar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7C6F5824-03C9-DD00-4EE7-2E90906DEFA2}"/>
              </a:ext>
            </a:extLst>
          </p:cNvPr>
          <p:cNvSpPr/>
          <p:nvPr/>
        </p:nvSpPr>
        <p:spPr>
          <a:xfrm rot="2320338" flipH="1">
            <a:off x="2651125" y="2016125"/>
            <a:ext cx="1150938" cy="182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B7B1E8E6-AF06-0579-C526-D5AD6B61C503}"/>
              </a:ext>
            </a:extLst>
          </p:cNvPr>
          <p:cNvSpPr/>
          <p:nvPr/>
        </p:nvSpPr>
        <p:spPr>
          <a:xfrm rot="7462096" flipH="1">
            <a:off x="5287169" y="2093119"/>
            <a:ext cx="619125" cy="147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19A7E6CD-8D04-D785-3FC0-4BC9C15CCFB8}"/>
              </a:ext>
            </a:extLst>
          </p:cNvPr>
          <p:cNvSpPr/>
          <p:nvPr/>
        </p:nvSpPr>
        <p:spPr>
          <a:xfrm rot="18370014" flipH="1">
            <a:off x="3273425" y="4013200"/>
            <a:ext cx="915988" cy="147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7B1FFCA8-DB6D-86B5-D027-19C09B54ADDA}"/>
              </a:ext>
            </a:extLst>
          </p:cNvPr>
          <p:cNvSpPr/>
          <p:nvPr/>
        </p:nvSpPr>
        <p:spPr>
          <a:xfrm rot="13193445" flipH="1">
            <a:off x="5267325" y="4040188"/>
            <a:ext cx="1150938" cy="182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F9DA06F-C18F-4F0E-F103-A14C2C2A8E4A}"/>
              </a:ext>
            </a:extLst>
          </p:cNvPr>
          <p:cNvSpPr txBox="1"/>
          <p:nvPr/>
        </p:nvSpPr>
        <p:spPr>
          <a:xfrm>
            <a:off x="223838" y="831850"/>
            <a:ext cx="4581525" cy="300038"/>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On self-gravitating strange dark matter halos around galaxies</a:t>
            </a:r>
          </a:p>
        </p:txBody>
      </p:sp>
      <p:sp>
        <p:nvSpPr>
          <p:cNvPr id="30" name="TextBox 29">
            <a:extLst>
              <a:ext uri="{FF2B5EF4-FFF2-40B4-BE49-F238E27FC236}">
                <a16:creationId xmlns:a16="http://schemas.microsoft.com/office/drawing/2014/main" id="{4260F3A4-4957-AA97-9247-D9E7E0050BB8}"/>
              </a:ext>
            </a:extLst>
          </p:cNvPr>
          <p:cNvSpPr txBox="1"/>
          <p:nvPr/>
        </p:nvSpPr>
        <p:spPr>
          <a:xfrm>
            <a:off x="449263" y="1041400"/>
            <a:ext cx="4581525" cy="300038"/>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Phys.Rev.D</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102 (2020) 8, 083015</a:t>
            </a:r>
          </a:p>
        </p:txBody>
      </p:sp>
      <p:sp>
        <p:nvSpPr>
          <p:cNvPr id="32" name="TextBox 31">
            <a:extLst>
              <a:ext uri="{FF2B5EF4-FFF2-40B4-BE49-F238E27FC236}">
                <a16:creationId xmlns:a16="http://schemas.microsoft.com/office/drawing/2014/main" id="{65B3BAE4-8076-128C-42C1-5015697CE936}"/>
              </a:ext>
            </a:extLst>
          </p:cNvPr>
          <p:cNvSpPr txBox="1"/>
          <p:nvPr/>
        </p:nvSpPr>
        <p:spPr>
          <a:xfrm>
            <a:off x="123825" y="3776663"/>
            <a:ext cx="4579938" cy="5080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Kaonic Atoms to Investigate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Global Symmetry Breaking</a:t>
            </a:r>
          </a:p>
        </p:txBody>
      </p:sp>
      <p:sp>
        <p:nvSpPr>
          <p:cNvPr id="34" name="TextBox 33">
            <a:extLst>
              <a:ext uri="{FF2B5EF4-FFF2-40B4-BE49-F238E27FC236}">
                <a16:creationId xmlns:a16="http://schemas.microsoft.com/office/drawing/2014/main" id="{352D58E8-8C0A-CEE0-EFD5-E5D9281D5A1F}"/>
              </a:ext>
            </a:extLst>
          </p:cNvPr>
          <p:cNvSpPr txBox="1"/>
          <p:nvPr/>
        </p:nvSpPr>
        <p:spPr>
          <a:xfrm>
            <a:off x="85725" y="4208463"/>
            <a:ext cx="4613275" cy="300037"/>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Calibri" panose="020F0502020204030204"/>
                <a:ea typeface="+mn-ea"/>
                <a:cs typeface="+mn-cs"/>
              </a:rPr>
              <a:t> Symmetry 12 (2020) 4, 547</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FAD20BA-AFCD-D99C-5CC9-47E0B42C170C}"/>
              </a:ext>
            </a:extLst>
          </p:cNvPr>
          <p:cNvSpPr txBox="1"/>
          <p:nvPr/>
        </p:nvSpPr>
        <p:spPr>
          <a:xfrm>
            <a:off x="5597525" y="1955800"/>
            <a:ext cx="4611688" cy="300038"/>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The modern era of light kaonic atom experiments</a:t>
            </a:r>
          </a:p>
        </p:txBody>
      </p:sp>
      <p:sp>
        <p:nvSpPr>
          <p:cNvPr id="38" name="TextBox 37">
            <a:extLst>
              <a:ext uri="{FF2B5EF4-FFF2-40B4-BE49-F238E27FC236}">
                <a16:creationId xmlns:a16="http://schemas.microsoft.com/office/drawing/2014/main" id="{4A8B3A61-91A2-7893-463A-66227FD7A483}"/>
              </a:ext>
            </a:extLst>
          </p:cNvPr>
          <p:cNvSpPr txBox="1"/>
          <p:nvPr/>
        </p:nvSpPr>
        <p:spPr>
          <a:xfrm>
            <a:off x="6078538" y="2160588"/>
            <a:ext cx="5153025" cy="300037"/>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Rev.Mod.Phys</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91 (2019) 2, 025006</a:t>
            </a:r>
          </a:p>
        </p:txBody>
      </p:sp>
      <p:sp>
        <p:nvSpPr>
          <p:cNvPr id="40" name="TextBox 39">
            <a:extLst>
              <a:ext uri="{FF2B5EF4-FFF2-40B4-BE49-F238E27FC236}">
                <a16:creationId xmlns:a16="http://schemas.microsoft.com/office/drawing/2014/main" id="{1FB9B564-7E42-1DDB-2098-525DDE898D4F}"/>
              </a:ext>
            </a:extLst>
          </p:cNvPr>
          <p:cNvSpPr txBox="1"/>
          <p:nvPr/>
        </p:nvSpPr>
        <p:spPr>
          <a:xfrm>
            <a:off x="6284913" y="3821113"/>
            <a:ext cx="5646737" cy="506412"/>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Merger of compact stars in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the two-families scenario</a:t>
            </a:r>
          </a:p>
        </p:txBody>
      </p:sp>
      <p:sp>
        <p:nvSpPr>
          <p:cNvPr id="42" name="TextBox 41">
            <a:extLst>
              <a:ext uri="{FF2B5EF4-FFF2-40B4-BE49-F238E27FC236}">
                <a16:creationId xmlns:a16="http://schemas.microsoft.com/office/drawing/2014/main" id="{DFF0E78A-4541-6496-FEE3-25E445621BCA}"/>
              </a:ext>
            </a:extLst>
          </p:cNvPr>
          <p:cNvSpPr txBox="1"/>
          <p:nvPr/>
        </p:nvSpPr>
        <p:spPr>
          <a:xfrm>
            <a:off x="6186488" y="3813175"/>
            <a:ext cx="5999162" cy="7143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Astrophys.J</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881 (2019) 2, 122</a:t>
            </a:r>
          </a:p>
        </p:txBody>
      </p:sp>
      <p:sp>
        <p:nvSpPr>
          <p:cNvPr id="44" name="TextBox 43">
            <a:extLst>
              <a:ext uri="{FF2B5EF4-FFF2-40B4-BE49-F238E27FC236}">
                <a16:creationId xmlns:a16="http://schemas.microsoft.com/office/drawing/2014/main" id="{BBD18535-D3C9-4DA3-0F55-8F9C92828115}"/>
              </a:ext>
            </a:extLst>
          </p:cNvPr>
          <p:cNvSpPr txBox="1"/>
          <p:nvPr/>
        </p:nvSpPr>
        <p:spPr>
          <a:xfrm>
            <a:off x="6103938" y="5381625"/>
            <a:ext cx="6126162" cy="5080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The equation of state of dense matter: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Stiff, soft, or both?</a:t>
            </a:r>
          </a:p>
        </p:txBody>
      </p:sp>
      <p:sp>
        <p:nvSpPr>
          <p:cNvPr id="46" name="TextBox 45">
            <a:extLst>
              <a:ext uri="{FF2B5EF4-FFF2-40B4-BE49-F238E27FC236}">
                <a16:creationId xmlns:a16="http://schemas.microsoft.com/office/drawing/2014/main" id="{C26221AE-38CE-C358-54BB-5D75B6DC5545}"/>
              </a:ext>
            </a:extLst>
          </p:cNvPr>
          <p:cNvSpPr txBox="1"/>
          <p:nvPr/>
        </p:nvSpPr>
        <p:spPr>
          <a:xfrm>
            <a:off x="6035675" y="5764213"/>
            <a:ext cx="6145213" cy="300037"/>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Astron.Nachr. 340 (2019) 1-3, 189</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6E444917-9615-BB3A-FE1C-A0AEB63BD504}"/>
              </a:ext>
            </a:extLst>
          </p:cNvPr>
          <p:cNvPicPr>
            <a:picLocks noChangeAspect="1"/>
          </p:cNvPicPr>
          <p:nvPr/>
        </p:nvPicPr>
        <p:blipFill>
          <a:blip r:embed="rId2"/>
          <a:stretch>
            <a:fillRect/>
          </a:stretch>
        </p:blipFill>
        <p:spPr>
          <a:xfrm>
            <a:off x="-11288" y="2102201"/>
            <a:ext cx="5546121" cy="3255332"/>
          </a:xfrm>
          <a:prstGeom prst="rect">
            <a:avLst/>
          </a:prstGeom>
        </p:spPr>
      </p:pic>
      <p:sp>
        <p:nvSpPr>
          <p:cNvPr id="7" name="Segnaposto numero diapositiva 3">
            <a:extLst>
              <a:ext uri="{FF2B5EF4-FFF2-40B4-BE49-F238E27FC236}">
                <a16:creationId xmlns:a16="http://schemas.microsoft.com/office/drawing/2014/main" id="{6A888E4B-5F11-4E9D-8285-1060934B1C0C}"/>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20</a:t>
            </a:fld>
            <a:endParaRPr lang="it-IT" dirty="0">
              <a:solidFill>
                <a:schemeClr val="bg1"/>
              </a:solidFill>
            </a:endParaRPr>
          </a:p>
        </p:txBody>
      </p:sp>
      <p:sp>
        <p:nvSpPr>
          <p:cNvPr id="9" name="Rettangolo 8">
            <a:extLst>
              <a:ext uri="{FF2B5EF4-FFF2-40B4-BE49-F238E27FC236}">
                <a16:creationId xmlns:a16="http://schemas.microsoft.com/office/drawing/2014/main" id="{6E8D02B7-4540-B7B9-5EA4-5B3E81FD0E91}"/>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grpSp>
        <p:nvGrpSpPr>
          <p:cNvPr id="11" name="Gruppo 10">
            <a:extLst>
              <a:ext uri="{FF2B5EF4-FFF2-40B4-BE49-F238E27FC236}">
                <a16:creationId xmlns:a16="http://schemas.microsoft.com/office/drawing/2014/main" id="{561C8D6E-936B-D702-F5DC-76D123D12D17}"/>
              </a:ext>
            </a:extLst>
          </p:cNvPr>
          <p:cNvGrpSpPr/>
          <p:nvPr/>
        </p:nvGrpSpPr>
        <p:grpSpPr>
          <a:xfrm>
            <a:off x="5464893" y="4087508"/>
            <a:ext cx="3575794" cy="2197319"/>
            <a:chOff x="1624643" y="3658555"/>
            <a:chExt cx="5537115" cy="2890104"/>
          </a:xfrm>
        </p:grpSpPr>
        <p:pic>
          <p:nvPicPr>
            <p:cNvPr id="12" name="Immagine 11">
              <a:extLst>
                <a:ext uri="{FF2B5EF4-FFF2-40B4-BE49-F238E27FC236}">
                  <a16:creationId xmlns:a16="http://schemas.microsoft.com/office/drawing/2014/main" id="{B3A55E3A-795A-EF41-7B80-EB6156770D45}"/>
                </a:ext>
              </a:extLst>
            </p:cNvPr>
            <p:cNvPicPr>
              <a:picLocks noChangeAspect="1"/>
            </p:cNvPicPr>
            <p:nvPr/>
          </p:nvPicPr>
          <p:blipFill>
            <a:blip r:embed="rId3"/>
            <a:stretch>
              <a:fillRect/>
            </a:stretch>
          </p:blipFill>
          <p:spPr>
            <a:xfrm>
              <a:off x="1624643" y="3658555"/>
              <a:ext cx="5537115" cy="2890104"/>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4A29447-31F4-C32E-7971-57A9C74F1EC8}"/>
                    </a:ext>
                  </a:extLst>
                </p:cNvPr>
                <p:cNvSpPr txBox="1"/>
                <p:nvPr/>
              </p:nvSpPr>
              <p:spPr>
                <a:xfrm>
                  <a:off x="3678003" y="3740617"/>
                  <a:ext cx="3310839" cy="688184"/>
                </a:xfrm>
                <a:prstGeom prst="rect">
                  <a:avLst/>
                </a:prstGeom>
                <a:noFill/>
              </p:spPr>
              <p:txBody>
                <a:bodyPr wrap="square" rtlCol="0">
                  <a:spAutoFit/>
                </a:bodyPr>
                <a:lstStyle/>
                <a:p>
                  <a:pPr algn="ctr"/>
                  <a:r>
                    <a:rPr lang="en-GB" sz="1400" dirty="0">
                      <a:solidFill>
                        <a:srgbClr val="002060"/>
                      </a:solidFill>
                    </a:rPr>
                    <a:t>SDD Drift time distribution</a:t>
                  </a:r>
                  <a:br>
                    <a:rPr lang="en-GB" sz="1400" dirty="0">
                      <a:solidFill>
                        <a:srgbClr val="002060"/>
                      </a:solidFill>
                    </a:rPr>
                  </a:br>
                  <a:r>
                    <a:rPr lang="en-GB" sz="1400" dirty="0">
                      <a:solidFill>
                        <a:srgbClr val="002060"/>
                      </a:solidFill>
                    </a:rPr>
                    <a:t>FWHM </a:t>
                  </a:r>
                  <a14:m>
                    <m:oMath xmlns:m="http://schemas.openxmlformats.org/officeDocument/2006/math">
                      <m:r>
                        <a:rPr lang="en-GB" sz="1400" i="1" smtClean="0">
                          <a:solidFill>
                            <a:srgbClr val="002060"/>
                          </a:solidFill>
                          <a:latin typeface="Cambria Math" panose="02040503050406030204" pitchFamily="18" charset="0"/>
                          <a:ea typeface="Cambria Math" panose="02040503050406030204" pitchFamily="18" charset="0"/>
                        </a:rPr>
                        <m:t>~</m:t>
                      </m:r>
                      <m:r>
                        <a:rPr lang="it-IT" sz="1400" b="0" i="1" smtClean="0">
                          <a:solidFill>
                            <a:srgbClr val="002060"/>
                          </a:solidFill>
                          <a:latin typeface="Cambria Math" panose="02040503050406030204" pitchFamily="18" charset="0"/>
                          <a:ea typeface="Cambria Math" panose="02040503050406030204" pitchFamily="18" charset="0"/>
                        </a:rPr>
                        <m:t> 500 </m:t>
                      </m:r>
                      <m:r>
                        <a:rPr lang="it-IT" sz="1400" b="0" i="1" smtClean="0">
                          <a:solidFill>
                            <a:srgbClr val="002060"/>
                          </a:solidFill>
                          <a:latin typeface="Cambria Math" panose="02040503050406030204" pitchFamily="18" charset="0"/>
                          <a:ea typeface="Cambria Math" panose="02040503050406030204" pitchFamily="18" charset="0"/>
                        </a:rPr>
                        <m:t>𝑛𝑠</m:t>
                      </m:r>
                    </m:oMath>
                  </a14:m>
                  <a:endParaRPr lang="en-GB" sz="1400" dirty="0">
                    <a:solidFill>
                      <a:srgbClr val="002060"/>
                    </a:solidFill>
                  </a:endParaRPr>
                </a:p>
              </p:txBody>
            </p:sp>
          </mc:Choice>
          <mc:Fallback xmlns="">
            <p:sp>
              <p:nvSpPr>
                <p:cNvPr id="13" name="CasellaDiTesto 12">
                  <a:extLst>
                    <a:ext uri="{FF2B5EF4-FFF2-40B4-BE49-F238E27FC236}">
                      <a16:creationId xmlns:a16="http://schemas.microsoft.com/office/drawing/2014/main" id="{B4A29447-31F4-C32E-7971-57A9C74F1EC8}"/>
                    </a:ext>
                  </a:extLst>
                </p:cNvPr>
                <p:cNvSpPr txBox="1">
                  <a:spLocks noRot="1" noChangeAspect="1" noMove="1" noResize="1" noEditPoints="1" noAdjustHandles="1" noChangeArrowheads="1" noChangeShapeType="1" noTextEdit="1"/>
                </p:cNvSpPr>
                <p:nvPr/>
              </p:nvSpPr>
              <p:spPr>
                <a:xfrm>
                  <a:off x="3678003" y="3740617"/>
                  <a:ext cx="3310839" cy="688184"/>
                </a:xfrm>
                <a:prstGeom prst="rect">
                  <a:avLst/>
                </a:prstGeom>
                <a:blipFill>
                  <a:blip r:embed="rId6"/>
                  <a:stretch>
                    <a:fillRect t="-2326" b="-9302"/>
                  </a:stretch>
                </a:blipFill>
              </p:spPr>
              <p:txBody>
                <a:bodyPr/>
                <a:lstStyle/>
                <a:p>
                  <a:r>
                    <a:rPr lang="en-GB">
                      <a:noFill/>
                    </a:rPr>
                    <a:t> </a:t>
                  </a:r>
                </a:p>
              </p:txBody>
            </p:sp>
          </mc:Fallback>
        </mc:AlternateContent>
      </p:grpSp>
      <p:grpSp>
        <p:nvGrpSpPr>
          <p:cNvPr id="20" name="Gruppo 19">
            <a:extLst>
              <a:ext uri="{FF2B5EF4-FFF2-40B4-BE49-F238E27FC236}">
                <a16:creationId xmlns:a16="http://schemas.microsoft.com/office/drawing/2014/main" id="{1793DC9B-A786-0A5B-8173-CF1354E9DB41}"/>
              </a:ext>
            </a:extLst>
          </p:cNvPr>
          <p:cNvGrpSpPr/>
          <p:nvPr/>
        </p:nvGrpSpPr>
        <p:grpSpPr>
          <a:xfrm>
            <a:off x="5448180" y="1123338"/>
            <a:ext cx="3575794" cy="2382613"/>
            <a:chOff x="4804977" y="2821861"/>
            <a:chExt cx="4465837" cy="2861092"/>
          </a:xfrm>
        </p:grpSpPr>
        <p:pic>
          <p:nvPicPr>
            <p:cNvPr id="21" name="Immagine 20">
              <a:extLst>
                <a:ext uri="{FF2B5EF4-FFF2-40B4-BE49-F238E27FC236}">
                  <a16:creationId xmlns:a16="http://schemas.microsoft.com/office/drawing/2014/main" id="{2BCAB0C6-15BD-8A96-61D4-D378F6C2F4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04977" y="2821861"/>
              <a:ext cx="4465837" cy="2861092"/>
            </a:xfrm>
            <a:prstGeom prst="rect">
              <a:avLst/>
            </a:prstGeom>
          </p:spPr>
        </p:pic>
        <p:sp>
          <p:nvSpPr>
            <p:cNvPr id="22" name="CasellaDiTesto 21">
              <a:extLst>
                <a:ext uri="{FF2B5EF4-FFF2-40B4-BE49-F238E27FC236}">
                  <a16:creationId xmlns:a16="http://schemas.microsoft.com/office/drawing/2014/main" id="{304E19E9-239A-F7FC-3C4A-6FE733DCD392}"/>
                </a:ext>
              </a:extLst>
            </p:cNvPr>
            <p:cNvSpPr txBox="1"/>
            <p:nvPr/>
          </p:nvSpPr>
          <p:spPr>
            <a:xfrm>
              <a:off x="6481943" y="2965317"/>
              <a:ext cx="788298" cy="332626"/>
            </a:xfrm>
            <a:prstGeom prst="rect">
              <a:avLst/>
            </a:prstGeom>
            <a:solidFill>
              <a:schemeClr val="bg1">
                <a:alpha val="75154"/>
              </a:schemeClr>
            </a:solidFill>
            <a:ln w="19050">
              <a:solidFill>
                <a:srgbClr val="FF0000"/>
              </a:solidFill>
            </a:ln>
          </p:spPr>
          <p:txBody>
            <a:bodyPr wrap="square" rtlCol="0">
              <a:spAutoFit/>
            </a:bodyPr>
            <a:lstStyle/>
            <a:p>
              <a:r>
                <a:rPr lang="en-US" sz="1200" dirty="0">
                  <a:solidFill>
                    <a:srgbClr val="FF0000"/>
                  </a:solidFill>
                  <a:latin typeface="Calibri" panose="020F0502020204030204" pitchFamily="34" charset="0"/>
                  <a:cs typeface="Calibri" panose="020F0502020204030204" pitchFamily="34" charset="0"/>
                </a:rPr>
                <a:t>Kaons</a:t>
              </a:r>
            </a:p>
          </p:txBody>
        </p:sp>
        <p:sp>
          <p:nvSpPr>
            <p:cNvPr id="23" name="CasellaDiTesto 22">
              <a:extLst>
                <a:ext uri="{FF2B5EF4-FFF2-40B4-BE49-F238E27FC236}">
                  <a16:creationId xmlns:a16="http://schemas.microsoft.com/office/drawing/2014/main" id="{F1612BD0-A6B4-BE62-25FA-1480269DF329}"/>
                </a:ext>
              </a:extLst>
            </p:cNvPr>
            <p:cNvSpPr txBox="1"/>
            <p:nvPr/>
          </p:nvSpPr>
          <p:spPr>
            <a:xfrm>
              <a:off x="5783209" y="3416306"/>
              <a:ext cx="698733" cy="332626"/>
            </a:xfrm>
            <a:prstGeom prst="rect">
              <a:avLst/>
            </a:prstGeom>
            <a:solidFill>
              <a:schemeClr val="bg1">
                <a:alpha val="75000"/>
              </a:schemeClr>
            </a:solidFill>
            <a:ln w="19050">
              <a:solidFill>
                <a:srgbClr val="FF0000"/>
              </a:solidFill>
            </a:ln>
          </p:spPr>
          <p:txBody>
            <a:bodyPr wrap="square" rtlCol="0">
              <a:spAutoFit/>
            </a:bodyPr>
            <a:lstStyle/>
            <a:p>
              <a:r>
                <a:rPr lang="en-US" sz="1200" dirty="0">
                  <a:solidFill>
                    <a:srgbClr val="FF0000"/>
                  </a:solidFill>
                  <a:latin typeface="Calibri" panose="020F0502020204030204" pitchFamily="34" charset="0"/>
                  <a:cs typeface="Calibri" panose="020F0502020204030204" pitchFamily="34" charset="0"/>
                </a:rPr>
                <a:t>MIPS</a:t>
              </a:r>
            </a:p>
          </p:txBody>
        </p:sp>
        <p:cxnSp>
          <p:nvCxnSpPr>
            <p:cNvPr id="24" name="Connettore 2 23">
              <a:extLst>
                <a:ext uri="{FF2B5EF4-FFF2-40B4-BE49-F238E27FC236}">
                  <a16:creationId xmlns:a16="http://schemas.microsoft.com/office/drawing/2014/main" id="{7840D868-FCA3-C54A-CE80-9DFA5CB3932A}"/>
                </a:ext>
              </a:extLst>
            </p:cNvPr>
            <p:cNvCxnSpPr>
              <a:cxnSpLocks/>
              <a:stCxn id="22" idx="2"/>
            </p:cNvCxnSpPr>
            <p:nvPr/>
          </p:nvCxnSpPr>
          <p:spPr>
            <a:xfrm>
              <a:off x="6876092" y="3297943"/>
              <a:ext cx="391609" cy="2448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376D25E8-5564-1FE5-4BD9-55FA59937D2B}"/>
                </a:ext>
              </a:extLst>
            </p:cNvPr>
            <p:cNvCxnSpPr>
              <a:cxnSpLocks/>
            </p:cNvCxnSpPr>
            <p:nvPr/>
          </p:nvCxnSpPr>
          <p:spPr>
            <a:xfrm>
              <a:off x="6081283" y="3726761"/>
              <a:ext cx="690607" cy="3685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CasellaDiTesto 27">
            <a:extLst>
              <a:ext uri="{FF2B5EF4-FFF2-40B4-BE49-F238E27FC236}">
                <a16:creationId xmlns:a16="http://schemas.microsoft.com/office/drawing/2014/main" id="{EB80D1F6-3E45-1207-A889-449355787553}"/>
              </a:ext>
            </a:extLst>
          </p:cNvPr>
          <p:cNvSpPr txBox="1"/>
          <p:nvPr/>
        </p:nvSpPr>
        <p:spPr>
          <a:xfrm>
            <a:off x="135467" y="1242803"/>
            <a:ext cx="5193379" cy="769441"/>
          </a:xfrm>
          <a:prstGeom prst="rect">
            <a:avLst/>
          </a:prstGeom>
          <a:noFill/>
        </p:spPr>
        <p:txBody>
          <a:bodyPr wrap="square" rtlCol="0">
            <a:spAutoFit/>
          </a:bodyPr>
          <a:lstStyle/>
          <a:p>
            <a:pPr algn="ctr"/>
            <a:r>
              <a:rPr lang="en-GB" sz="2200" dirty="0">
                <a:solidFill>
                  <a:srgbClr val="002060"/>
                </a:solidFill>
              </a:rPr>
              <a:t>SIDDHARTINO spectrum before applying the </a:t>
            </a:r>
            <a:r>
              <a:rPr lang="en-GB" sz="2200" b="1" dirty="0">
                <a:solidFill>
                  <a:srgbClr val="002060"/>
                </a:solidFill>
              </a:rPr>
              <a:t>kaon trigger </a:t>
            </a:r>
            <a:r>
              <a:rPr lang="en-GB" sz="2200" dirty="0">
                <a:solidFill>
                  <a:srgbClr val="002060"/>
                </a:solidFill>
              </a:rPr>
              <a:t>and the </a:t>
            </a:r>
            <a:r>
              <a:rPr lang="en-GB" sz="2200" b="1" dirty="0">
                <a:solidFill>
                  <a:srgbClr val="002060"/>
                </a:solidFill>
              </a:rPr>
              <a:t>drift time rejection</a:t>
            </a:r>
          </a:p>
        </p:txBody>
      </p:sp>
      <p:sp>
        <p:nvSpPr>
          <p:cNvPr id="29" name="CasellaDiTesto 28">
            <a:extLst>
              <a:ext uri="{FF2B5EF4-FFF2-40B4-BE49-F238E27FC236}">
                <a16:creationId xmlns:a16="http://schemas.microsoft.com/office/drawing/2014/main" id="{DCF9A702-F5DB-62E6-EE23-93A3631F5A25}"/>
              </a:ext>
            </a:extLst>
          </p:cNvPr>
          <p:cNvSpPr txBox="1"/>
          <p:nvPr/>
        </p:nvSpPr>
        <p:spPr>
          <a:xfrm>
            <a:off x="6231450" y="881408"/>
            <a:ext cx="2138095" cy="338554"/>
          </a:xfrm>
          <a:prstGeom prst="rect">
            <a:avLst/>
          </a:prstGeom>
          <a:noFill/>
        </p:spPr>
        <p:txBody>
          <a:bodyPr wrap="square" rtlCol="0">
            <a:spAutoFit/>
          </a:bodyPr>
          <a:lstStyle/>
          <a:p>
            <a:pPr algn="ctr"/>
            <a:r>
              <a:rPr lang="en-GB" sz="1600" dirty="0">
                <a:solidFill>
                  <a:srgbClr val="002060"/>
                </a:solidFill>
              </a:rPr>
              <a:t>Kaon Trigger</a:t>
            </a:r>
          </a:p>
        </p:txBody>
      </p:sp>
      <mc:AlternateContent xmlns:mc="http://schemas.openxmlformats.org/markup-compatibility/2006" xmlns:a14="http://schemas.microsoft.com/office/drawing/2010/main">
        <mc:Choice Requires="a14">
          <p:sp>
            <p:nvSpPr>
              <p:cNvPr id="19" name="Rettangolo 18">
                <a:extLst>
                  <a:ext uri="{FF2B5EF4-FFF2-40B4-BE49-F238E27FC236}">
                    <a16:creationId xmlns:a16="http://schemas.microsoft.com/office/drawing/2014/main" id="{2D5063F1-D2FE-EFA2-5919-FF1CB7412099}"/>
                  </a:ext>
                </a:extLst>
              </p:cNvPr>
              <p:cNvSpPr/>
              <p:nvPr/>
            </p:nvSpPr>
            <p:spPr>
              <a:xfrm>
                <a:off x="-21456" y="30314"/>
                <a:ext cx="9165456" cy="707886"/>
              </a:xfrm>
              <a:prstGeom prst="rect">
                <a:avLst/>
              </a:prstGeom>
              <a:noFill/>
            </p:spPr>
            <p:txBody>
              <a:bodyPr wrap="square">
                <a:spAutoFit/>
              </a:bodyPr>
              <a:lstStyle/>
              <a:p>
                <a:pPr lvl="0" algn="ctr" defTabSz="914400" hangingPunct="0">
                  <a:defRPr/>
                </a:pP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Kaonic </a:t>
                </a:r>
                <a:r>
                  <a:rPr lang="en-GB" sz="4000" baseline="30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4</a:t>
                </a:r>
                <a:r>
                  <a:rPr lang="en-GB" sz="4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He </a:t>
                </a:r>
                <a14:m>
                  <m:oMath xmlns:m="http://schemas.openxmlformats.org/officeDocument/2006/math">
                    <m: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3</m:t>
                    </m:r>
                    <m:r>
                      <m:rPr>
                        <m:sty m:val="p"/>
                      </m:rP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d</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→2</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𝑝</m:t>
                    </m:r>
                  </m:oMath>
                </a14:m>
                <a:r>
                  <a:rPr lang="en-GB" sz="4000" kern="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sym typeface="Calibri"/>
                  </a:rPr>
                  <a:t> </a:t>
                </a: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measurement</a:t>
                </a:r>
              </a:p>
            </p:txBody>
          </p:sp>
        </mc:Choice>
        <mc:Fallback xmlns="">
          <p:sp>
            <p:nvSpPr>
              <p:cNvPr id="19" name="Rettangolo 18">
                <a:extLst>
                  <a:ext uri="{FF2B5EF4-FFF2-40B4-BE49-F238E27FC236}">
                    <a16:creationId xmlns:a16="http://schemas.microsoft.com/office/drawing/2014/main" id="{2D5063F1-D2FE-EFA2-5919-FF1CB7412099}"/>
                  </a:ext>
                </a:extLst>
              </p:cNvPr>
              <p:cNvSpPr>
                <a:spLocks noRot="1" noChangeAspect="1" noMove="1" noResize="1" noEditPoints="1" noAdjustHandles="1" noChangeArrowheads="1" noChangeShapeType="1" noTextEdit="1"/>
              </p:cNvSpPr>
              <p:nvPr/>
            </p:nvSpPr>
            <p:spPr>
              <a:xfrm>
                <a:off x="-21456" y="30314"/>
                <a:ext cx="9165456" cy="707886"/>
              </a:xfrm>
              <a:prstGeom prst="rect">
                <a:avLst/>
              </a:prstGeom>
              <a:blipFill>
                <a:blip r:embed="rId8"/>
                <a:stretch>
                  <a:fillRect t="-15789" b="-43860"/>
                </a:stretch>
              </a:blipFill>
            </p:spPr>
            <p:txBody>
              <a:bodyPr/>
              <a:lstStyle/>
              <a:p>
                <a:r>
                  <a:rPr lang="en-GB">
                    <a:noFill/>
                  </a:rPr>
                  <a:t> </a:t>
                </a:r>
              </a:p>
            </p:txBody>
          </p:sp>
        </mc:Fallback>
      </mc:AlternateContent>
      <p:sp>
        <p:nvSpPr>
          <p:cNvPr id="27" name="Rettangolo 26">
            <a:extLst>
              <a:ext uri="{FF2B5EF4-FFF2-40B4-BE49-F238E27FC236}">
                <a16:creationId xmlns:a16="http://schemas.microsoft.com/office/drawing/2014/main" id="{9A2EAF36-CDE0-A642-24A1-F4174D65BEAF}"/>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
        <p:nvSpPr>
          <p:cNvPr id="30" name="CasellaDiTesto 29">
            <a:extLst>
              <a:ext uri="{FF2B5EF4-FFF2-40B4-BE49-F238E27FC236}">
                <a16:creationId xmlns:a16="http://schemas.microsoft.com/office/drawing/2014/main" id="{FAC4493C-D4B6-28AB-42D9-E6BFBC44FA7F}"/>
              </a:ext>
            </a:extLst>
          </p:cNvPr>
          <p:cNvSpPr txBox="1"/>
          <p:nvPr/>
        </p:nvSpPr>
        <p:spPr>
          <a:xfrm>
            <a:off x="737796" y="5347710"/>
            <a:ext cx="4591050" cy="923330"/>
          </a:xfrm>
          <a:prstGeom prst="rect">
            <a:avLst/>
          </a:prstGeom>
          <a:solidFill>
            <a:schemeClr val="accent6">
              <a:lumMod val="60000"/>
              <a:lumOff val="40000"/>
            </a:schemeClr>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More details in Aleksander </a:t>
            </a:r>
            <a:r>
              <a:rPr lang="en-US" dirty="0" err="1">
                <a:latin typeface="Times New Roman" panose="02020603050405020304" pitchFamily="18" charset="0"/>
                <a:cs typeface="Times New Roman" panose="02020603050405020304" pitchFamily="18" charset="0"/>
              </a:rPr>
              <a:t>Khreptak’s</a:t>
            </a:r>
            <a:r>
              <a:rPr lang="en-US" dirty="0">
                <a:latin typeface="Times New Roman" panose="02020603050405020304" pitchFamily="18" charset="0"/>
                <a:cs typeface="Times New Roman" panose="02020603050405020304" pitchFamily="18" charset="0"/>
              </a:rPr>
              <a:t> poster:</a:t>
            </a:r>
          </a:p>
          <a:p>
            <a:pPr algn="ctr"/>
            <a:r>
              <a:rPr lang="en-US" i="1" dirty="0">
                <a:latin typeface="Times New Roman" panose="02020603050405020304" pitchFamily="18" charset="0"/>
                <a:cs typeface="Times New Roman" panose="02020603050405020304" pitchFamily="18" charset="0"/>
              </a:rPr>
              <a:t>Calibration of Silicon Drift Detectors for the SIDDHARTA-2 Experiment</a:t>
            </a:r>
          </a:p>
        </p:txBody>
      </p:sp>
    </p:spTree>
    <p:extLst>
      <p:ext uri="{BB962C8B-B14F-4D97-AF65-F5344CB8AC3E}">
        <p14:creationId xmlns:p14="http://schemas.microsoft.com/office/powerpoint/2010/main" val="1910332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21</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pic>
        <p:nvPicPr>
          <p:cNvPr id="14" name="Immagine 13">
            <a:extLst>
              <a:ext uri="{FF2B5EF4-FFF2-40B4-BE49-F238E27FC236}">
                <a16:creationId xmlns:a16="http://schemas.microsoft.com/office/drawing/2014/main" id="{008BCE80-91B5-62CF-F149-2AE47F05B79C}"/>
              </a:ext>
            </a:extLst>
          </p:cNvPr>
          <p:cNvPicPr>
            <a:picLocks noChangeAspect="1"/>
          </p:cNvPicPr>
          <p:nvPr/>
        </p:nvPicPr>
        <p:blipFill>
          <a:blip r:embed="rId2"/>
          <a:stretch>
            <a:fillRect/>
          </a:stretch>
        </p:blipFill>
        <p:spPr>
          <a:xfrm>
            <a:off x="898508" y="755840"/>
            <a:ext cx="7352835" cy="5176037"/>
          </a:xfrm>
          <a:prstGeom prst="rect">
            <a:avLst/>
          </a:prstGeom>
        </p:spPr>
      </p:pic>
      <p:sp>
        <p:nvSpPr>
          <p:cNvPr id="15" name="Rettangolo 14">
            <a:extLst>
              <a:ext uri="{FF2B5EF4-FFF2-40B4-BE49-F238E27FC236}">
                <a16:creationId xmlns:a16="http://schemas.microsoft.com/office/drawing/2014/main" id="{5DBF22FA-FD3B-013A-1398-AE065EF40F3D}"/>
              </a:ext>
            </a:extLst>
          </p:cNvPr>
          <p:cNvSpPr/>
          <p:nvPr/>
        </p:nvSpPr>
        <p:spPr>
          <a:xfrm>
            <a:off x="1731797" y="5978263"/>
            <a:ext cx="5679286" cy="400110"/>
          </a:xfrm>
          <a:prstGeom prst="rect">
            <a:avLst/>
          </a:prstGeom>
        </p:spPr>
        <p:txBody>
          <a:bodyPr wrap="square">
            <a:spAutoFit/>
          </a:bodyPr>
          <a:lstStyle/>
          <a:p>
            <a:pPr algn="ctr"/>
            <a:r>
              <a:rPr lang="it-IT" sz="2000" dirty="0" err="1">
                <a:solidFill>
                  <a:schemeClr val="bg1">
                    <a:lumMod val="65000"/>
                  </a:schemeClr>
                </a:solidFill>
              </a:rPr>
              <a:t>Sirghi</a:t>
            </a:r>
            <a:r>
              <a:rPr lang="it-IT" sz="2000" dirty="0">
                <a:solidFill>
                  <a:schemeClr val="bg1">
                    <a:lumMod val="65000"/>
                  </a:schemeClr>
                </a:solidFill>
              </a:rPr>
              <a:t> </a:t>
            </a:r>
            <a:r>
              <a:rPr lang="it-IT" sz="2000" i="1" dirty="0">
                <a:solidFill>
                  <a:schemeClr val="bg1">
                    <a:lumMod val="65000"/>
                  </a:schemeClr>
                </a:solidFill>
              </a:rPr>
              <a:t>et al </a:t>
            </a:r>
            <a:r>
              <a:rPr lang="it-IT" sz="2000" dirty="0">
                <a:solidFill>
                  <a:schemeClr val="bg1">
                    <a:lumMod val="65000"/>
                  </a:schemeClr>
                </a:solidFill>
              </a:rPr>
              <a:t>2022 </a:t>
            </a:r>
            <a:r>
              <a:rPr lang="it-IT" sz="2000" i="1" dirty="0" err="1">
                <a:solidFill>
                  <a:schemeClr val="bg1">
                    <a:lumMod val="65000"/>
                  </a:schemeClr>
                </a:solidFill>
              </a:rPr>
              <a:t>J</a:t>
            </a:r>
            <a:r>
              <a:rPr lang="it-IT" sz="2000" i="1" dirty="0">
                <a:solidFill>
                  <a:schemeClr val="bg1">
                    <a:lumMod val="65000"/>
                  </a:schemeClr>
                </a:solidFill>
              </a:rPr>
              <a:t>. </a:t>
            </a:r>
            <a:r>
              <a:rPr lang="it-IT" sz="2000" i="1" dirty="0" err="1">
                <a:solidFill>
                  <a:schemeClr val="bg1">
                    <a:lumMod val="65000"/>
                  </a:schemeClr>
                </a:solidFill>
              </a:rPr>
              <a:t>Phys</a:t>
            </a:r>
            <a:r>
              <a:rPr lang="it-IT" sz="2000" i="1" dirty="0">
                <a:solidFill>
                  <a:schemeClr val="bg1">
                    <a:lumMod val="65000"/>
                  </a:schemeClr>
                </a:solidFill>
              </a:rPr>
              <a:t>. G: </a:t>
            </a:r>
            <a:r>
              <a:rPr lang="it-IT" sz="2000" i="1" dirty="0" err="1">
                <a:solidFill>
                  <a:schemeClr val="bg1">
                    <a:lumMod val="65000"/>
                  </a:schemeClr>
                </a:solidFill>
              </a:rPr>
              <a:t>Nucl</a:t>
            </a:r>
            <a:r>
              <a:rPr lang="it-IT" sz="2000" i="1" dirty="0">
                <a:solidFill>
                  <a:schemeClr val="bg1">
                    <a:lumMod val="65000"/>
                  </a:schemeClr>
                </a:solidFill>
              </a:rPr>
              <a:t>. Part. </a:t>
            </a:r>
            <a:r>
              <a:rPr lang="it-IT" sz="2000" i="1" dirty="0" err="1">
                <a:solidFill>
                  <a:schemeClr val="bg1">
                    <a:lumMod val="65000"/>
                  </a:schemeClr>
                </a:solidFill>
              </a:rPr>
              <a:t>Phys</a:t>
            </a:r>
            <a:r>
              <a:rPr lang="it-IT" sz="2000" i="1" dirty="0">
                <a:solidFill>
                  <a:schemeClr val="bg1">
                    <a:lumMod val="65000"/>
                  </a:schemeClr>
                </a:solidFill>
              </a:rPr>
              <a:t>. </a:t>
            </a:r>
            <a:endParaRPr lang="it-IT" sz="2000" dirty="0">
              <a:solidFill>
                <a:schemeClr val="bg1">
                  <a:lumMod val="65000"/>
                </a:schemeClr>
              </a:solidFill>
            </a:endParaRPr>
          </a:p>
        </p:txBody>
      </p:sp>
      <mc:AlternateContent xmlns:mc="http://schemas.openxmlformats.org/markup-compatibility/2006" xmlns:a14="http://schemas.microsoft.com/office/drawing/2010/main">
        <mc:Choice Requires="a14">
          <p:sp>
            <p:nvSpPr>
              <p:cNvPr id="11" name="Rettangolo 10">
                <a:extLst>
                  <a:ext uri="{FF2B5EF4-FFF2-40B4-BE49-F238E27FC236}">
                    <a16:creationId xmlns:a16="http://schemas.microsoft.com/office/drawing/2014/main" id="{275B309D-9CC7-E67B-8997-FB4F8D04F4D2}"/>
                  </a:ext>
                </a:extLst>
              </p:cNvPr>
              <p:cNvSpPr/>
              <p:nvPr/>
            </p:nvSpPr>
            <p:spPr>
              <a:xfrm>
                <a:off x="-21456" y="30314"/>
                <a:ext cx="9165456" cy="707886"/>
              </a:xfrm>
              <a:prstGeom prst="rect">
                <a:avLst/>
              </a:prstGeom>
              <a:noFill/>
            </p:spPr>
            <p:txBody>
              <a:bodyPr wrap="square">
                <a:spAutoFit/>
              </a:bodyPr>
              <a:lstStyle/>
              <a:p>
                <a:pPr lvl="0" algn="ctr" defTabSz="914400" hangingPunct="0">
                  <a:defRPr/>
                </a:pP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Kaonic </a:t>
                </a:r>
                <a:r>
                  <a:rPr lang="en-GB" sz="4000" baseline="30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4</a:t>
                </a:r>
                <a:r>
                  <a:rPr lang="en-GB" sz="4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He </a:t>
                </a:r>
                <a14:m>
                  <m:oMath xmlns:m="http://schemas.openxmlformats.org/officeDocument/2006/math">
                    <m: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3</m:t>
                    </m:r>
                    <m:r>
                      <m:rPr>
                        <m:sty m:val="p"/>
                      </m:rP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d</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→2</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𝑝</m:t>
                    </m:r>
                  </m:oMath>
                </a14:m>
                <a:r>
                  <a:rPr lang="en-GB" sz="4000" kern="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sym typeface="Calibri"/>
                  </a:rPr>
                  <a:t> </a:t>
                </a: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measurement</a:t>
                </a:r>
              </a:p>
            </p:txBody>
          </p:sp>
        </mc:Choice>
        <mc:Fallback xmlns="">
          <p:sp>
            <p:nvSpPr>
              <p:cNvPr id="11" name="Rettangolo 10">
                <a:extLst>
                  <a:ext uri="{FF2B5EF4-FFF2-40B4-BE49-F238E27FC236}">
                    <a16:creationId xmlns:a16="http://schemas.microsoft.com/office/drawing/2014/main" id="{275B309D-9CC7-E67B-8997-FB4F8D04F4D2}"/>
                  </a:ext>
                </a:extLst>
              </p:cNvPr>
              <p:cNvSpPr>
                <a:spLocks noRot="1" noChangeAspect="1" noMove="1" noResize="1" noEditPoints="1" noAdjustHandles="1" noChangeArrowheads="1" noChangeShapeType="1" noTextEdit="1"/>
              </p:cNvSpPr>
              <p:nvPr/>
            </p:nvSpPr>
            <p:spPr>
              <a:xfrm>
                <a:off x="-21456" y="30314"/>
                <a:ext cx="9165456" cy="707886"/>
              </a:xfrm>
              <a:prstGeom prst="rect">
                <a:avLst/>
              </a:prstGeom>
              <a:blipFill>
                <a:blip r:embed="rId4"/>
                <a:stretch>
                  <a:fillRect t="-15789" b="-43860"/>
                </a:stretch>
              </a:blipFill>
            </p:spPr>
            <p:txBody>
              <a:bodyPr/>
              <a:lstStyle/>
              <a:p>
                <a:r>
                  <a:rPr lang="en-GB">
                    <a:noFill/>
                  </a:rPr>
                  <a:t> </a:t>
                </a:r>
              </a:p>
            </p:txBody>
          </p:sp>
        </mc:Fallback>
      </mc:AlternateContent>
      <p:sp>
        <p:nvSpPr>
          <p:cNvPr id="12" name="Rettangolo 11">
            <a:extLst>
              <a:ext uri="{FF2B5EF4-FFF2-40B4-BE49-F238E27FC236}">
                <a16:creationId xmlns:a16="http://schemas.microsoft.com/office/drawing/2014/main" id="{B47DCA2E-56DF-61A8-B754-552200D810A1}"/>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3580775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4BF2A03-F64E-740A-44D4-3DCC97EC8C03}"/>
              </a:ext>
            </a:extLst>
          </p:cNvPr>
          <p:cNvPicPr>
            <a:picLocks noChangeAspect="1"/>
          </p:cNvPicPr>
          <p:nvPr/>
        </p:nvPicPr>
        <p:blipFill>
          <a:blip r:embed="rId2"/>
          <a:stretch>
            <a:fillRect/>
          </a:stretch>
        </p:blipFill>
        <p:spPr>
          <a:xfrm>
            <a:off x="-11288" y="6511925"/>
            <a:ext cx="9165456" cy="365125"/>
          </a:xfrm>
          <a:prstGeom prst="rect">
            <a:avLst/>
          </a:prstGeom>
        </p:spPr>
      </p:pic>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22</a:t>
            </a:fld>
            <a:endParaRPr lang="it-IT" dirty="0">
              <a:solidFill>
                <a:schemeClr val="bg1"/>
              </a:solidFill>
            </a:endParaRPr>
          </a:p>
        </p:txBody>
      </p:sp>
      <p:sp>
        <p:nvSpPr>
          <p:cNvPr id="7" name="Rettangolo 6">
            <a:extLst>
              <a:ext uri="{FF2B5EF4-FFF2-40B4-BE49-F238E27FC236}">
                <a16:creationId xmlns:a16="http://schemas.microsoft.com/office/drawing/2014/main" id="{445BAA8E-232E-E5CC-9F84-4BB1CF011C0D}"/>
              </a:ext>
            </a:extLst>
          </p:cNvPr>
          <p:cNvSpPr/>
          <p:nvPr/>
        </p:nvSpPr>
        <p:spPr>
          <a:xfrm>
            <a:off x="3043419" y="6569273"/>
            <a:ext cx="5207924" cy="307777"/>
          </a:xfrm>
          <a:prstGeom prst="rect">
            <a:avLst/>
          </a:prstGeom>
        </p:spPr>
        <p:txBody>
          <a:bodyPr wrap="square">
            <a:spAutoFit/>
          </a:bodyPr>
          <a:lstStyle/>
          <a:p>
            <a:r>
              <a:rPr lang="en-GB" sz="1400" dirty="0">
                <a:solidFill>
                  <a:schemeClr val="bg1"/>
                </a:solidFill>
                <a:latin typeface="Times New Roman" panose="02020603050405020304" pitchFamily="18" charset="0"/>
                <a:cs typeface="Times New Roman" panose="02020603050405020304" pitchFamily="18" charset="0"/>
              </a:rPr>
              <a:t>Kaonic Atoms with SIDDHARTA-2 at the DAFNE Collider</a:t>
            </a:r>
            <a:endParaRPr lang="en-GB" sz="1400"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Francesco Sgaramella</a:t>
            </a:r>
            <a:endParaRPr lang="en-GB" sz="1400" dirty="0">
              <a:solidFill>
                <a:schemeClr val="bg1"/>
              </a:solidFill>
            </a:endParaRPr>
          </a:p>
        </p:txBody>
      </p:sp>
      <p:pic>
        <p:nvPicPr>
          <p:cNvPr id="11" name="Immagine 10" descr="Immagine che contiene interni, parecchi&#10;&#10;Descrizione generata automaticamente">
            <a:extLst>
              <a:ext uri="{FF2B5EF4-FFF2-40B4-BE49-F238E27FC236}">
                <a16:creationId xmlns:a16="http://schemas.microsoft.com/office/drawing/2014/main" id="{7556078C-4425-3FAD-5679-C55926AB59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9" y="-29396"/>
            <a:ext cx="9183193" cy="6887396"/>
          </a:xfrm>
          <a:prstGeom prst="rect">
            <a:avLst/>
          </a:prstGeom>
        </p:spPr>
      </p:pic>
      <p:sp>
        <p:nvSpPr>
          <p:cNvPr id="12" name="CasellaDiTesto 11">
            <a:extLst>
              <a:ext uri="{FF2B5EF4-FFF2-40B4-BE49-F238E27FC236}">
                <a16:creationId xmlns:a16="http://schemas.microsoft.com/office/drawing/2014/main" id="{BE647BF9-01FD-008E-442F-B448EF44C0FA}"/>
              </a:ext>
            </a:extLst>
          </p:cNvPr>
          <p:cNvSpPr txBox="1"/>
          <p:nvPr/>
        </p:nvSpPr>
        <p:spPr>
          <a:xfrm>
            <a:off x="819150" y="863600"/>
            <a:ext cx="7505700" cy="3862596"/>
          </a:xfrm>
          <a:prstGeom prst="rect">
            <a:avLst/>
          </a:prstGeom>
          <a:solidFill>
            <a:schemeClr val="bg1">
              <a:alpha val="53000"/>
            </a:schemeClr>
          </a:solidFill>
        </p:spPr>
        <p:txBody>
          <a:bodyPr>
            <a:spAutoFit/>
          </a:bodyPr>
          <a:lstStyle/>
          <a:p>
            <a:pPr algn="ctr" defTabSz="457200" eaLnBrk="1" fontAlgn="auto" hangingPunct="1">
              <a:spcBef>
                <a:spcPts val="0"/>
              </a:spcBef>
              <a:spcAft>
                <a:spcPts val="0"/>
              </a:spcAft>
              <a:defRPr/>
            </a:pPr>
            <a:r>
              <a:rPr lang="en-US" sz="4900" u="none" dirty="0">
                <a:solidFill>
                  <a:srgbClr val="0000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SIDDHARTA-2 setup</a:t>
            </a:r>
          </a:p>
          <a:p>
            <a:pPr algn="ctr" defTabSz="457200" eaLnBrk="1" fontAlgn="auto" hangingPunct="1">
              <a:spcBef>
                <a:spcPts val="0"/>
              </a:spcBef>
              <a:spcAft>
                <a:spcPts val="0"/>
              </a:spcAft>
              <a:defRPr/>
            </a:pPr>
            <a:r>
              <a:rPr lang="en-US" sz="4900" u="none" dirty="0">
                <a:solidFill>
                  <a:srgbClr val="0000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Installed on DAFNE autumn 2021</a:t>
            </a:r>
          </a:p>
          <a:p>
            <a:pPr algn="ctr" defTabSz="457200" eaLnBrk="1" fontAlgn="auto" hangingPunct="1">
              <a:spcBef>
                <a:spcPts val="0"/>
              </a:spcBef>
              <a:spcAft>
                <a:spcPts val="0"/>
              </a:spcAft>
              <a:defRPr/>
            </a:pPr>
            <a:r>
              <a:rPr lang="en-US" sz="4900"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Run: </a:t>
            </a:r>
            <a:r>
              <a:rPr lang="en-US" sz="4900" dirty="0" err="1">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KHe</a:t>
            </a:r>
            <a:r>
              <a:rPr lang="en-US" sz="4900"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and </a:t>
            </a:r>
            <a:r>
              <a:rPr lang="en-US" sz="4900" dirty="0" err="1">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Kd</a:t>
            </a:r>
            <a:r>
              <a:rPr lang="en-US" sz="4900"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algn="ctr" defTabSz="457200" eaLnBrk="1" fontAlgn="auto" hangingPunct="1">
              <a:spcBef>
                <a:spcPts val="0"/>
              </a:spcBef>
              <a:spcAft>
                <a:spcPts val="0"/>
              </a:spcAft>
              <a:defRPr/>
            </a:pPr>
            <a:r>
              <a:rPr lang="en-US" sz="4900"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7 April – 11 July 2022</a:t>
            </a:r>
            <a:endParaRPr lang="en-US" sz="4900" u="none"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87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3C63C1-735D-A44E-AE8C-783921C56EB7}"/>
              </a:ext>
            </a:extLst>
          </p:cNvPr>
          <p:cNvSpPr>
            <a:spLocks noGrp="1"/>
          </p:cNvSpPr>
          <p:nvPr>
            <p:ph type="title"/>
          </p:nvPr>
        </p:nvSpPr>
        <p:spPr/>
        <p:txBody>
          <a:bodyPr/>
          <a:lstStyle/>
          <a:p>
            <a:pPr algn="ctr"/>
            <a:r>
              <a:rPr lang="en-US" dirty="0">
                <a:solidFill>
                  <a:schemeClr val="accent1"/>
                </a:solidFill>
              </a:rPr>
              <a:t>SDD installation</a:t>
            </a:r>
          </a:p>
        </p:txBody>
      </p:sp>
      <p:sp>
        <p:nvSpPr>
          <p:cNvPr id="3" name="Segnaposto contenuto 2">
            <a:extLst>
              <a:ext uri="{FF2B5EF4-FFF2-40B4-BE49-F238E27FC236}">
                <a16:creationId xmlns:a16="http://schemas.microsoft.com/office/drawing/2014/main" id="{F55D1D45-5805-D540-91B4-046BDC5F6515}"/>
              </a:ext>
            </a:extLst>
          </p:cNvPr>
          <p:cNvSpPr>
            <a:spLocks noGrp="1"/>
          </p:cNvSpPr>
          <p:nvPr>
            <p:ph idx="1"/>
          </p:nvPr>
        </p:nvSpPr>
        <p:spPr>
          <a:xfrm>
            <a:off x="5038660" y="2283618"/>
            <a:ext cx="4105340" cy="485590"/>
          </a:xfrm>
        </p:spPr>
        <p:txBody>
          <a:bodyPr>
            <a:noAutofit/>
          </a:bodyPr>
          <a:lstStyle/>
          <a:p>
            <a:pPr marL="0" indent="0">
              <a:buNone/>
            </a:pPr>
            <a:r>
              <a:rPr lang="en-US" dirty="0">
                <a:solidFill>
                  <a:srgbClr val="002060"/>
                </a:solidFill>
                <a:latin typeface="Times New Roman" panose="02020603050405020304" pitchFamily="18" charset="0"/>
                <a:cs typeface="Times New Roman" panose="02020603050405020304" pitchFamily="18" charset="0"/>
              </a:rPr>
              <a:t>SDD installed around the target</a:t>
            </a:r>
          </a:p>
        </p:txBody>
      </p:sp>
      <p:pic>
        <p:nvPicPr>
          <p:cNvPr id="8" name="Immagine 7">
            <a:extLst>
              <a:ext uri="{FF2B5EF4-FFF2-40B4-BE49-F238E27FC236}">
                <a16:creationId xmlns:a16="http://schemas.microsoft.com/office/drawing/2014/main" id="{2510A0AC-4B6A-6A48-92C2-9C1AB78491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476" y="2283618"/>
            <a:ext cx="3400708" cy="4608436"/>
          </a:xfrm>
          <a:prstGeom prst="rect">
            <a:avLst/>
          </a:prstGeom>
        </p:spPr>
      </p:pic>
      <p:pic>
        <p:nvPicPr>
          <p:cNvPr id="4" name="Immagine 3">
            <a:extLst>
              <a:ext uri="{FF2B5EF4-FFF2-40B4-BE49-F238E27FC236}">
                <a16:creationId xmlns:a16="http://schemas.microsoft.com/office/drawing/2014/main" id="{D660CDC5-043E-514C-8E18-9762887C0E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184" y="2948651"/>
            <a:ext cx="4268816" cy="3201612"/>
          </a:xfrm>
          <a:prstGeom prst="rect">
            <a:avLst/>
          </a:prstGeom>
        </p:spPr>
      </p:pic>
      <p:pic>
        <p:nvPicPr>
          <p:cNvPr id="11" name="Immagine 10">
            <a:extLst>
              <a:ext uri="{FF2B5EF4-FFF2-40B4-BE49-F238E27FC236}">
                <a16:creationId xmlns:a16="http://schemas.microsoft.com/office/drawing/2014/main" id="{92C8C66F-EF05-8342-AE2C-947C3AA283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23212"/>
            <a:ext cx="2314937" cy="2336371"/>
          </a:xfrm>
          <a:prstGeom prst="rect">
            <a:avLst/>
          </a:prstGeom>
        </p:spPr>
      </p:pic>
      <p:sp>
        <p:nvSpPr>
          <p:cNvPr id="12" name="CasellaDiTesto 11">
            <a:extLst>
              <a:ext uri="{FF2B5EF4-FFF2-40B4-BE49-F238E27FC236}">
                <a16:creationId xmlns:a16="http://schemas.microsoft.com/office/drawing/2014/main" id="{EB33773A-3E17-D149-A50D-FE24C4A58486}"/>
              </a:ext>
            </a:extLst>
          </p:cNvPr>
          <p:cNvSpPr txBox="1"/>
          <p:nvPr/>
        </p:nvSpPr>
        <p:spPr>
          <a:xfrm>
            <a:off x="513708" y="1980924"/>
            <a:ext cx="1801229" cy="338554"/>
          </a:xfrm>
          <a:prstGeom prst="rect">
            <a:avLst/>
          </a:prstGeom>
          <a:solidFill>
            <a:schemeClr val="bg1">
              <a:alpha val="6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Trebuchet MS" panose="020B0603020202020204"/>
                <a:ea typeface="+mn-ea"/>
                <a:cs typeface="+mn-cs"/>
              </a:rPr>
              <a:t>calibration target</a:t>
            </a:r>
          </a:p>
        </p:txBody>
      </p:sp>
      <p:cxnSp>
        <p:nvCxnSpPr>
          <p:cNvPr id="14" name="Connettore 2 13">
            <a:extLst>
              <a:ext uri="{FF2B5EF4-FFF2-40B4-BE49-F238E27FC236}">
                <a16:creationId xmlns:a16="http://schemas.microsoft.com/office/drawing/2014/main" id="{3FC951A0-0210-704C-BC70-8504FFD33448}"/>
              </a:ext>
            </a:extLst>
          </p:cNvPr>
          <p:cNvCxnSpPr>
            <a:cxnSpLocks/>
          </p:cNvCxnSpPr>
          <p:nvPr/>
        </p:nvCxnSpPr>
        <p:spPr>
          <a:xfrm flipH="1">
            <a:off x="1171254" y="2319478"/>
            <a:ext cx="303222" cy="7524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egnaposto numero diapositiva 2">
            <a:extLst>
              <a:ext uri="{FF2B5EF4-FFF2-40B4-BE49-F238E27FC236}">
                <a16:creationId xmlns:a16="http://schemas.microsoft.com/office/drawing/2014/main" id="{B61CC993-227F-1745-8863-784087C503EF}"/>
              </a:ext>
            </a:extLst>
          </p:cNvPr>
          <p:cNvSpPr>
            <a:spLocks noGrp="1"/>
          </p:cNvSpPr>
          <p:nvPr>
            <p:ph type="sldNum" sz="quarter" idx="12"/>
          </p:nvPr>
        </p:nvSpPr>
        <p:spPr>
          <a:xfrm>
            <a:off x="8740241" y="6489865"/>
            <a:ext cx="403759" cy="3562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7CD31F4-64FA-4BA0-9498-67783267A8C8}" type="slidenum">
              <a:rPr kumimoji="0" lang="en-US" sz="1000" b="0" i="0" u="none" strike="noStrike" kern="1200" cap="none" spc="0" normalizeH="0" baseline="0" noProof="0" smtClean="0">
                <a:ln>
                  <a:noFill/>
                </a:ln>
                <a:solidFill>
                  <a:prstClr val="black"/>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2918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24</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mc:AlternateContent xmlns:mc="http://schemas.openxmlformats.org/markup-compatibility/2006" xmlns:a14="http://schemas.microsoft.com/office/drawing/2010/main">
        <mc:Choice Requires="a14">
          <p:sp>
            <p:nvSpPr>
              <p:cNvPr id="11" name="Rettangolo 10">
                <a:extLst>
                  <a:ext uri="{FF2B5EF4-FFF2-40B4-BE49-F238E27FC236}">
                    <a16:creationId xmlns:a16="http://schemas.microsoft.com/office/drawing/2014/main" id="{275B309D-9CC7-E67B-8997-FB4F8D04F4D2}"/>
                  </a:ext>
                </a:extLst>
              </p:cNvPr>
              <p:cNvSpPr/>
              <p:nvPr/>
            </p:nvSpPr>
            <p:spPr>
              <a:xfrm>
                <a:off x="-21456" y="30314"/>
                <a:ext cx="9165456" cy="707886"/>
              </a:xfrm>
              <a:prstGeom prst="rect">
                <a:avLst/>
              </a:prstGeom>
              <a:noFill/>
            </p:spPr>
            <p:txBody>
              <a:bodyPr wrap="square">
                <a:spAutoFit/>
              </a:bodyPr>
              <a:lstStyle/>
              <a:p>
                <a:pPr lvl="0" algn="ctr" defTabSz="914400" hangingPunct="0">
                  <a:defRPr/>
                </a:pP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Kaonic </a:t>
                </a:r>
                <a:r>
                  <a:rPr lang="en-GB" sz="4000" baseline="30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4</a:t>
                </a:r>
                <a:r>
                  <a:rPr lang="en-GB" sz="400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He </a:t>
                </a:r>
                <a14:m>
                  <m:oMath xmlns:m="http://schemas.openxmlformats.org/officeDocument/2006/math">
                    <m: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3</m:t>
                    </m:r>
                    <m:r>
                      <m:rPr>
                        <m:sty m:val="p"/>
                      </m:rPr>
                      <a:rPr lang="it-IT" sz="40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d</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→2</m:t>
                    </m:r>
                    <m:r>
                      <a:rPr lang="it-IT" sz="40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𝑝</m:t>
                    </m:r>
                  </m:oMath>
                </a14:m>
                <a:r>
                  <a:rPr lang="en-GB" sz="4000" kern="0" dirty="0">
                    <a:solidFill>
                      <a:srgbClr val="00206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sym typeface="Calibri"/>
                  </a:rPr>
                  <a:t> </a:t>
                </a:r>
                <a:r>
                  <a:rPr lang="en-GB" sz="40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measurement</a:t>
                </a:r>
              </a:p>
            </p:txBody>
          </p:sp>
        </mc:Choice>
        <mc:Fallback xmlns="">
          <p:sp>
            <p:nvSpPr>
              <p:cNvPr id="11" name="Rettangolo 10">
                <a:extLst>
                  <a:ext uri="{FF2B5EF4-FFF2-40B4-BE49-F238E27FC236}">
                    <a16:creationId xmlns:a16="http://schemas.microsoft.com/office/drawing/2014/main" id="{275B309D-9CC7-E67B-8997-FB4F8D04F4D2}"/>
                  </a:ext>
                </a:extLst>
              </p:cNvPr>
              <p:cNvSpPr>
                <a:spLocks noRot="1" noChangeAspect="1" noMove="1" noResize="1" noEditPoints="1" noAdjustHandles="1" noChangeArrowheads="1" noChangeShapeType="1" noTextEdit="1"/>
              </p:cNvSpPr>
              <p:nvPr/>
            </p:nvSpPr>
            <p:spPr>
              <a:xfrm>
                <a:off x="-21456" y="30314"/>
                <a:ext cx="9165456" cy="707886"/>
              </a:xfrm>
              <a:prstGeom prst="rect">
                <a:avLst/>
              </a:prstGeom>
              <a:blipFill>
                <a:blip r:embed="rId4"/>
                <a:stretch>
                  <a:fillRect t="-15789" b="-43860"/>
                </a:stretch>
              </a:blipFill>
            </p:spPr>
            <p:txBody>
              <a:bodyPr/>
              <a:lstStyle/>
              <a:p>
                <a:r>
                  <a:rPr lang="en-GB">
                    <a:noFill/>
                  </a:rPr>
                  <a:t> </a:t>
                </a:r>
              </a:p>
            </p:txBody>
          </p:sp>
        </mc:Fallback>
      </mc:AlternateContent>
      <p:sp>
        <p:nvSpPr>
          <p:cNvPr id="12" name="Rettangolo 11">
            <a:extLst>
              <a:ext uri="{FF2B5EF4-FFF2-40B4-BE49-F238E27FC236}">
                <a16:creationId xmlns:a16="http://schemas.microsoft.com/office/drawing/2014/main" id="{B47DCA2E-56DF-61A8-B754-552200D810A1}"/>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pic>
        <p:nvPicPr>
          <p:cNvPr id="13" name="Immagine 12">
            <a:extLst>
              <a:ext uri="{FF2B5EF4-FFF2-40B4-BE49-F238E27FC236}">
                <a16:creationId xmlns:a16="http://schemas.microsoft.com/office/drawing/2014/main" id="{C870A24E-6250-0449-4E95-52F7E89CB2B9}"/>
              </a:ext>
            </a:extLst>
          </p:cNvPr>
          <p:cNvPicPr>
            <a:picLocks noChangeAspect="1"/>
          </p:cNvPicPr>
          <p:nvPr/>
        </p:nvPicPr>
        <p:blipFill>
          <a:blip r:embed="rId5"/>
          <a:stretch>
            <a:fillRect/>
          </a:stretch>
        </p:blipFill>
        <p:spPr>
          <a:xfrm>
            <a:off x="0" y="1038660"/>
            <a:ext cx="9144000" cy="4780680"/>
          </a:xfrm>
          <a:prstGeom prst="rect">
            <a:avLst/>
          </a:prstGeom>
        </p:spPr>
      </p:pic>
      <p:sp>
        <p:nvSpPr>
          <p:cNvPr id="17" name="CasellaDiTesto 16">
            <a:extLst>
              <a:ext uri="{FF2B5EF4-FFF2-40B4-BE49-F238E27FC236}">
                <a16:creationId xmlns:a16="http://schemas.microsoft.com/office/drawing/2014/main" id="{7E174E15-0185-355C-E155-0C38DA26EEFA}"/>
              </a:ext>
            </a:extLst>
          </p:cNvPr>
          <p:cNvSpPr txBox="1"/>
          <p:nvPr/>
        </p:nvSpPr>
        <p:spPr>
          <a:xfrm>
            <a:off x="1204768" y="1426035"/>
            <a:ext cx="3091008" cy="923330"/>
          </a:xfrm>
          <a:prstGeom prst="rect">
            <a:avLst/>
          </a:prstGeom>
          <a:solidFill>
            <a:schemeClr val="accent6">
              <a:lumMod val="60000"/>
              <a:lumOff val="40000"/>
            </a:schemeClr>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BONUS: first data with SIDDHARTA-2 full setup with </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He target</a:t>
            </a:r>
            <a:endParaRPr lang="en-US" i="1" dirty="0">
              <a:latin typeface="Times New Roman" panose="02020603050405020304" pitchFamily="18" charset="0"/>
              <a:cs typeface="Times New Roman" panose="02020603050405020304" pitchFamily="18" charset="0"/>
            </a:endParaRPr>
          </a:p>
        </p:txBody>
      </p:sp>
      <p:sp>
        <p:nvSpPr>
          <p:cNvPr id="18" name="CasellaDiTesto 17">
            <a:extLst>
              <a:ext uri="{FF2B5EF4-FFF2-40B4-BE49-F238E27FC236}">
                <a16:creationId xmlns:a16="http://schemas.microsoft.com/office/drawing/2014/main" id="{0FE1E75B-24AC-A255-08DB-5DF3D42A3EBA}"/>
              </a:ext>
            </a:extLst>
          </p:cNvPr>
          <p:cNvSpPr txBox="1"/>
          <p:nvPr/>
        </p:nvSpPr>
        <p:spPr>
          <a:xfrm>
            <a:off x="4893843" y="1413795"/>
            <a:ext cx="3652090" cy="923330"/>
          </a:xfrm>
          <a:prstGeom prst="rect">
            <a:avLst/>
          </a:prstGeom>
          <a:solidFill>
            <a:schemeClr val="accent6">
              <a:lumMod val="60000"/>
              <a:lumOff val="40000"/>
            </a:schemeClr>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Total statistics </a:t>
            </a:r>
          </a:p>
          <a:p>
            <a:pPr algn="ctr"/>
            <a:r>
              <a:rPr lang="en-US" dirty="0">
                <a:latin typeface="Times New Roman" panose="02020603050405020304" pitchFamily="18" charset="0"/>
                <a:cs typeface="Times New Roman" panose="02020603050405020304" pitchFamily="18" charset="0"/>
              </a:rPr>
              <a:t>(SIDDHARTINO + SIDDHARTA-2)</a:t>
            </a:r>
            <a:r>
              <a:rPr lang="en-US" dirty="0"/>
              <a:t> </a:t>
            </a:r>
            <a:r>
              <a:rPr lang="en-US" dirty="0">
                <a:sym typeface="Wingdings" panose="05000000000000000000" pitchFamily="2" charset="2"/>
              </a:rPr>
              <a:t> </a:t>
            </a:r>
            <a:r>
              <a:rPr lang="en-US" dirty="0" err="1">
                <a:latin typeface="Symbol" panose="05050102010706020507" pitchFamily="18" charset="2"/>
                <a:sym typeface="Wingdings" panose="05000000000000000000" pitchFamily="2" charset="2"/>
              </a:rPr>
              <a:t>d</a:t>
            </a:r>
            <a:r>
              <a:rPr lang="en-US" dirty="0" err="1">
                <a:sym typeface="Wingdings" panose="05000000000000000000" pitchFamily="2" charset="2"/>
              </a:rPr>
              <a:t>E</a:t>
            </a:r>
            <a:r>
              <a:rPr lang="en-US" dirty="0">
                <a:sym typeface="Wingdings" panose="05000000000000000000" pitchFamily="2" charset="2"/>
              </a:rPr>
              <a:t> (K</a:t>
            </a:r>
            <a:r>
              <a:rPr lang="en-US" baseline="30000" dirty="0">
                <a:sym typeface="Wingdings" panose="05000000000000000000" pitchFamily="2" charset="2"/>
              </a:rPr>
              <a:t>4</a:t>
            </a:r>
            <a:r>
              <a:rPr lang="en-US" dirty="0">
                <a:sym typeface="Wingdings" panose="05000000000000000000" pitchFamily="2" charset="2"/>
              </a:rPr>
              <a:t>He</a:t>
            </a:r>
            <a:r>
              <a:rPr lang="en-US" baseline="-25000" dirty="0">
                <a:sym typeface="Wingdings" panose="05000000000000000000" pitchFamily="2" charset="2"/>
              </a:rPr>
              <a:t>L</a:t>
            </a:r>
            <a:r>
              <a:rPr lang="en-US" baseline="-25000" dirty="0">
                <a:latin typeface="Symbol" panose="05050102010706020507" pitchFamily="18" charset="2"/>
                <a:sym typeface="Wingdings" panose="05000000000000000000" pitchFamily="2" charset="2"/>
              </a:rPr>
              <a:t>a</a:t>
            </a:r>
            <a:r>
              <a:rPr lang="en-US" dirty="0">
                <a:sym typeface="Wingdings" panose="05000000000000000000" pitchFamily="2" charset="2"/>
              </a:rPr>
              <a:t>) = </a:t>
            </a:r>
            <a:r>
              <a:rPr lang="en-US" dirty="0">
                <a:solidFill>
                  <a:srgbClr val="FF0000"/>
                </a:solidFill>
                <a:highlight>
                  <a:srgbClr val="FFFF00"/>
                </a:highlight>
                <a:sym typeface="Wingdings" panose="05000000000000000000" pitchFamily="2" charset="2"/>
              </a:rPr>
              <a:t>1.0 eV</a:t>
            </a:r>
            <a:endParaRPr lang="en-US" i="1" dirty="0">
              <a:solidFill>
                <a:srgbClr val="FF0000"/>
              </a:solidFill>
              <a:highlight>
                <a:srgbClr val="FFFF00"/>
              </a:highlight>
            </a:endParaRPr>
          </a:p>
        </p:txBody>
      </p:sp>
      <p:sp>
        <p:nvSpPr>
          <p:cNvPr id="20" name="CasellaDiTesto 19">
            <a:extLst>
              <a:ext uri="{FF2B5EF4-FFF2-40B4-BE49-F238E27FC236}">
                <a16:creationId xmlns:a16="http://schemas.microsoft.com/office/drawing/2014/main" id="{9FDCDA4C-4766-F59D-C779-5BA905F7B8AD}"/>
              </a:ext>
            </a:extLst>
          </p:cNvPr>
          <p:cNvSpPr txBox="1"/>
          <p:nvPr/>
        </p:nvSpPr>
        <p:spPr>
          <a:xfrm>
            <a:off x="3043419" y="5765857"/>
            <a:ext cx="4591050" cy="707886"/>
          </a:xfrm>
          <a:prstGeom prst="rect">
            <a:avLst/>
          </a:prstGeom>
          <a:noFill/>
        </p:spPr>
        <p:txBody>
          <a:bodyPr wrap="square">
            <a:spAutoFit/>
          </a:bodyPr>
          <a:lstStyle/>
          <a:p>
            <a:r>
              <a:rPr kumimoji="0" lang="en-GB" sz="4000" b="0" i="0" u="none" strike="noStrike" kern="0" cap="none" spc="0" normalizeH="0" baseline="0" noProof="0" dirty="0">
                <a:ln>
                  <a:noFill/>
                </a:ln>
                <a:solidFill>
                  <a:srgbClr val="C00000"/>
                </a:solidFill>
                <a:effectLst>
                  <a:outerShdw blurRad="38100" dist="38100" dir="2700000" rotWithShape="0">
                    <a:srgbClr val="002060">
                      <a:alpha val="43000"/>
                    </a:srgbClr>
                  </a:outerShdw>
                </a:effectLst>
                <a:uLnTx/>
                <a:uFillTx/>
                <a:latin typeface="Times New Roman" panose="02020603050405020304" pitchFamily="18" charset="0"/>
                <a:ea typeface="+mn-ea"/>
                <a:cs typeface="Times New Roman" panose="02020603050405020304" pitchFamily="18" charset="0"/>
                <a:sym typeface="Calibri"/>
              </a:rPr>
              <a:t>Very preliminary</a:t>
            </a:r>
            <a:endParaRPr lang="en-US" dirty="0">
              <a:solidFill>
                <a:srgbClr val="C00000"/>
              </a:solidFill>
            </a:endParaRPr>
          </a:p>
        </p:txBody>
      </p:sp>
    </p:spTree>
    <p:extLst>
      <p:ext uri="{BB962C8B-B14F-4D97-AF65-F5344CB8AC3E}">
        <p14:creationId xmlns:p14="http://schemas.microsoft.com/office/powerpoint/2010/main" val="1583929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25</a:t>
            </a:fld>
            <a:endParaRPr lang="it-IT" dirty="0">
              <a:solidFill>
                <a:schemeClr val="bg1"/>
              </a:solidFill>
            </a:endParaRPr>
          </a:p>
        </p:txBody>
      </p:sp>
      <p:sp>
        <p:nvSpPr>
          <p:cNvPr id="11" name="Textfeld 11">
            <a:extLst>
              <a:ext uri="{FF2B5EF4-FFF2-40B4-BE49-F238E27FC236}">
                <a16:creationId xmlns:a16="http://schemas.microsoft.com/office/drawing/2014/main" id="{C62939B5-8730-D8EB-FD42-D77B40439375}"/>
              </a:ext>
            </a:extLst>
          </p:cNvPr>
          <p:cNvSpPr txBox="1"/>
          <p:nvPr/>
        </p:nvSpPr>
        <p:spPr>
          <a:xfrm>
            <a:off x="877341" y="3767"/>
            <a:ext cx="7402022" cy="707882"/>
          </a:xfrm>
          <a:prstGeom prst="rect">
            <a:avLst/>
          </a:prstGeom>
          <a:ln w="12700">
            <a:miter lim="400000"/>
          </a:ln>
        </p:spPr>
        <p:txBody>
          <a:bodyPr wrap="none" lIns="45718" tIns="45718" rIns="45718" bIns="45718">
            <a:spAutoFit/>
          </a:bodyPr>
          <a:lstStyle>
            <a:lvl1pPr algn="ctr">
              <a:defRPr sz="3200" i="1">
                <a:solidFill>
                  <a:srgbClr val="535353"/>
                </a:solidFill>
                <a:effectLst>
                  <a:outerShdw blurRad="38100" dist="38100" dir="2700000" rotWithShape="0">
                    <a:srgbClr val="000000">
                      <a:alpha val="43137"/>
                    </a:srgbClr>
                  </a:outerShdw>
                </a:effectLst>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i="0" u="none" strike="noStrike" kern="0" cap="none" spc="0" normalizeH="0" baseline="0" noProof="0" dirty="0">
                <a:ln>
                  <a:noFill/>
                </a:ln>
                <a:solidFill>
                  <a:srgbClr val="002060"/>
                </a:solidFill>
                <a:effectLst>
                  <a:outerShdw blurRad="38100" dist="38100" dir="2700000" rotWithShape="0">
                    <a:srgbClr val="002060">
                      <a:alpha val="43000"/>
                    </a:srgbClr>
                  </a:outerShdw>
                </a:effectLst>
                <a:uLnTx/>
                <a:uFillTx/>
                <a:latin typeface="Times New Roman" panose="02020603050405020304" pitchFamily="18" charset="0"/>
                <a:cs typeface="Times New Roman" panose="02020603050405020304" pitchFamily="18" charset="0"/>
                <a:sym typeface="Calibri"/>
              </a:rPr>
              <a:t>SIDDHARTA-2  K-d measurement</a:t>
            </a:r>
          </a:p>
        </p:txBody>
      </p:sp>
      <p:grpSp>
        <p:nvGrpSpPr>
          <p:cNvPr id="12" name="Picture 2">
            <a:extLst>
              <a:ext uri="{FF2B5EF4-FFF2-40B4-BE49-F238E27FC236}">
                <a16:creationId xmlns:a16="http://schemas.microsoft.com/office/drawing/2014/main" id="{5DFE1DF5-4B99-7C27-98E8-28E94945DC47}"/>
              </a:ext>
            </a:extLst>
          </p:cNvPr>
          <p:cNvGrpSpPr>
            <a:grpSpLocks/>
          </p:cNvGrpSpPr>
          <p:nvPr/>
        </p:nvGrpSpPr>
        <p:grpSpPr bwMode="auto">
          <a:xfrm>
            <a:off x="4095750" y="1417139"/>
            <a:ext cx="4943475" cy="4467225"/>
            <a:chOff x="0" y="0"/>
            <a:chExt cx="4943596" cy="4467061"/>
          </a:xfrm>
        </p:grpSpPr>
        <p:pic>
          <p:nvPicPr>
            <p:cNvPr id="13" name="Picture 2" descr="Picture 2">
              <a:extLst>
                <a:ext uri="{FF2B5EF4-FFF2-40B4-BE49-F238E27FC236}">
                  <a16:creationId xmlns:a16="http://schemas.microsoft.com/office/drawing/2014/main" id="{2FBCD4F6-51D3-D2A4-37DC-43A8C4D01E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599" y="101600"/>
              <a:ext cx="4727698" cy="412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 name="Picture 2" descr="Picture 2">
              <a:extLst>
                <a:ext uri="{FF2B5EF4-FFF2-40B4-BE49-F238E27FC236}">
                  <a16:creationId xmlns:a16="http://schemas.microsoft.com/office/drawing/2014/main" id="{DE2E2BD0-5FE5-9003-8820-5DA6DFCDF0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4943598" cy="44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5" name="achievable precision">
            <a:extLst>
              <a:ext uri="{FF2B5EF4-FFF2-40B4-BE49-F238E27FC236}">
                <a16:creationId xmlns:a16="http://schemas.microsoft.com/office/drawing/2014/main" id="{DC7EA9F2-7C66-552C-0E25-A669DB0E9207}"/>
              </a:ext>
            </a:extLst>
          </p:cNvPr>
          <p:cNvGrpSpPr>
            <a:grpSpLocks/>
          </p:cNvGrpSpPr>
          <p:nvPr/>
        </p:nvGrpSpPr>
        <p:grpSpPr bwMode="auto">
          <a:xfrm>
            <a:off x="6567489" y="823770"/>
            <a:ext cx="1711874" cy="680120"/>
            <a:chOff x="0" y="0"/>
            <a:chExt cx="1838575" cy="914125"/>
          </a:xfrm>
        </p:grpSpPr>
        <p:sp>
          <p:nvSpPr>
            <p:cNvPr id="16" name="Quote Bubble">
              <a:extLst>
                <a:ext uri="{FF2B5EF4-FFF2-40B4-BE49-F238E27FC236}">
                  <a16:creationId xmlns:a16="http://schemas.microsoft.com/office/drawing/2014/main" id="{D72FE7BB-E458-AB37-9784-B68B2BB7AA23}"/>
                </a:ext>
              </a:extLst>
            </p:cNvPr>
            <p:cNvSpPr/>
            <p:nvPr/>
          </p:nvSpPr>
          <p:spPr>
            <a:xfrm>
              <a:off x="0" y="0"/>
              <a:ext cx="1838575" cy="914125"/>
            </a:xfrm>
            <a:prstGeom prst="wedgeEllipseCallout">
              <a:avLst>
                <a:gd name="adj1" fmla="val -79097"/>
                <a:gd name="adj2" fmla="val 108777"/>
              </a:avLst>
            </a:prstGeom>
            <a:solidFill>
              <a:srgbClr val="FFFFFF"/>
            </a:solidFill>
            <a:ln w="25400" cap="flat">
              <a:solidFill>
                <a:schemeClr val="accent1"/>
              </a:solidFill>
              <a:prstDash val="solid"/>
              <a:round/>
            </a:ln>
            <a:effectLst/>
          </p:spPr>
          <p:txBody>
            <a:bodyPr lIns="45718" tIns="45718" rIns="45718" bIns="45718"/>
            <a:lstStyle/>
            <a:p>
              <a:pPr marL="0" marR="0" lvl="0" indent="0" algn="ctr" defTabSz="914400" rtl="0" eaLnBrk="1" fontAlgn="auto" latinLnBrk="0" hangingPunct="0">
                <a:lnSpc>
                  <a:spcPct val="100000"/>
                </a:lnSpc>
                <a:spcBef>
                  <a:spcPts val="0"/>
                </a:spcBef>
                <a:spcAft>
                  <a:spcPts val="0"/>
                </a:spcAft>
                <a:buClrTx/>
                <a:buSzTx/>
                <a:buFontTx/>
                <a:buNone/>
                <a:tabLst/>
                <a:defRPr sz="1800">
                  <a:solidFill>
                    <a:srgbClr val="FF0000"/>
                  </a:solidFill>
                  <a:effectLst>
                    <a:outerShdw blurRad="38100" dist="38100" dir="2700000" rotWithShape="0">
                      <a:srgbClr val="000000">
                        <a:alpha val="43137"/>
                      </a:srgbClr>
                    </a:outerShdw>
                  </a:effectLst>
                  <a:latin typeface="Palatino Linotype"/>
                  <a:ea typeface="Palatino Linotype"/>
                  <a:cs typeface="Palatino Linotype"/>
                  <a:sym typeface="Palatino Linotype"/>
                </a:defRPr>
              </a:pPr>
              <a:endParaRPr kumimoji="0" sz="1800" b="1" i="0" u="none" strike="noStrike" kern="0" cap="none" spc="0" normalizeH="0" baseline="0" noProof="0">
                <a:ln>
                  <a:noFill/>
                </a:ln>
                <a:solidFill>
                  <a:srgbClr val="FF0000"/>
                </a:solidFill>
                <a:effectLst>
                  <a:outerShdw blurRad="38100" dist="38100" dir="2700000" rotWithShape="0">
                    <a:srgbClr val="000000">
                      <a:alpha val="43137"/>
                    </a:srgbClr>
                  </a:outerShdw>
                </a:effectLst>
                <a:uLnTx/>
                <a:uFillTx/>
                <a:latin typeface="Palatino Linotype"/>
                <a:ea typeface="Palatino Linotype"/>
                <a:cs typeface="Palatino Linotype"/>
                <a:sym typeface="Palatino Linotype"/>
              </a:endParaRPr>
            </a:p>
          </p:txBody>
        </p:sp>
        <p:sp>
          <p:nvSpPr>
            <p:cNvPr id="17" name="achievable precision">
              <a:extLst>
                <a:ext uri="{FF2B5EF4-FFF2-40B4-BE49-F238E27FC236}">
                  <a16:creationId xmlns:a16="http://schemas.microsoft.com/office/drawing/2014/main" id="{F842C353-8877-63C9-A40F-D465A5F36F48}"/>
                </a:ext>
              </a:extLst>
            </p:cNvPr>
            <p:cNvSpPr txBox="1"/>
            <p:nvPr/>
          </p:nvSpPr>
          <p:spPr>
            <a:xfrm>
              <a:off x="269911" y="25037"/>
              <a:ext cx="1298752" cy="676072"/>
            </a:xfrm>
            <a:prstGeom prst="rect">
              <a:avLst/>
            </a:prstGeom>
            <a:noFill/>
            <a:ln w="12700" cap="flat">
              <a:noFill/>
              <a:miter lim="400000"/>
            </a:ln>
            <a:effectLst/>
          </p:spPr>
          <p:txBody>
            <a:bodyPr lIns="45718" tIns="45718" rIns="45718" bIns="45718">
              <a:spAutoFit/>
            </a:bodyPr>
            <a:lstStyle>
              <a:lvl1pPr algn="ctr">
                <a:defRPr sz="1800">
                  <a:solidFill>
                    <a:srgbClr val="FF0000"/>
                  </a:solidFill>
                  <a:effectLst>
                    <a:outerShdw blurRad="38100" dist="38100" dir="2700000" rotWithShape="0">
                      <a:srgbClr val="000000">
                        <a:alpha val="43137"/>
                      </a:srgbClr>
                    </a:outerShdw>
                  </a:effectLst>
                  <a:latin typeface="Palatino Linotype"/>
                  <a:ea typeface="Palatino Linotype"/>
                  <a:cs typeface="Palatino Linotype"/>
                  <a:sym typeface="Palatino Linotyp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Palatino Linotype"/>
                  <a:sym typeface="Palatino Linotype"/>
                </a:rPr>
                <a:t>achievable precision</a:t>
              </a:r>
            </a:p>
          </p:txBody>
        </p:sp>
      </p:grpSp>
      <p:sp>
        <p:nvSpPr>
          <p:cNvPr id="18" name="Rechteck 1">
            <a:extLst>
              <a:ext uri="{FF2B5EF4-FFF2-40B4-BE49-F238E27FC236}">
                <a16:creationId xmlns:a16="http://schemas.microsoft.com/office/drawing/2014/main" id="{B01D3E7E-9018-576F-A147-B2056B63CC8C}"/>
              </a:ext>
            </a:extLst>
          </p:cNvPr>
          <p:cNvSpPr txBox="1"/>
          <p:nvPr/>
        </p:nvSpPr>
        <p:spPr>
          <a:xfrm>
            <a:off x="-42668" y="1116392"/>
            <a:ext cx="4189216" cy="4524311"/>
          </a:xfrm>
          <a:prstGeom prst="rect">
            <a:avLst/>
          </a:prstGeom>
          <a:ln w="12700">
            <a:miter lim="400000"/>
          </a:ln>
        </p:spPr>
        <p:txBody>
          <a:bodyPr lIns="45718" tIns="45718" rIns="45718" bIns="45718">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i="1">
                <a:latin typeface="Arial"/>
                <a:ea typeface="Arial"/>
                <a:cs typeface="Arial"/>
                <a:sym typeface="Arial"/>
              </a:defRPr>
            </a:pPr>
            <a:r>
              <a:rPr kumimoji="0" sz="2400" b="1" i="1" u="none" strike="noStrike" kern="0" cap="none" spc="0" normalizeH="0" baseline="0" noProof="0" dirty="0">
                <a:ln>
                  <a:noFill/>
                </a:ln>
                <a:solidFill>
                  <a:srgbClr val="000000"/>
                </a:solidFill>
                <a:effectLst/>
                <a:uLnTx/>
                <a:uFillTx/>
                <a:latin typeface="Calibri"/>
                <a:ea typeface="Arial"/>
                <a:cs typeface="Arial"/>
                <a:sym typeface="Arial"/>
              </a:rPr>
              <a:t>Kaonic deuterium run in </a:t>
            </a:r>
            <a:r>
              <a:rPr kumimoji="0" lang="en-GB" sz="2400" b="1" i="1" u="none" strike="noStrike" kern="0" cap="none" spc="0" normalizeH="0" baseline="0" noProof="0" dirty="0">
                <a:ln>
                  <a:noFill/>
                </a:ln>
                <a:solidFill>
                  <a:srgbClr val="FF0000"/>
                </a:solidFill>
                <a:effectLst/>
                <a:highlight>
                  <a:srgbClr val="FFFF00"/>
                </a:highlight>
                <a:uLnTx/>
                <a:uFillTx/>
                <a:latin typeface="Calibri"/>
                <a:ea typeface="Arial"/>
                <a:cs typeface="Arial"/>
                <a:sym typeface="Arial"/>
              </a:rPr>
              <a:t>(all) </a:t>
            </a:r>
            <a:r>
              <a:rPr kumimoji="0" sz="2400" b="1" i="1" u="none" strike="noStrike" kern="0" cap="none" spc="0" normalizeH="0" baseline="0" noProof="0" dirty="0">
                <a:ln>
                  <a:noFill/>
                </a:ln>
                <a:solidFill>
                  <a:srgbClr val="FF0000"/>
                </a:solidFill>
                <a:effectLst/>
                <a:highlight>
                  <a:srgbClr val="FFFF00"/>
                </a:highlight>
                <a:uLnTx/>
                <a:uFillTx/>
                <a:latin typeface="Calibri"/>
                <a:ea typeface="Arial"/>
                <a:cs typeface="Arial"/>
                <a:sym typeface="Arial"/>
              </a:rPr>
              <a:t>202</a:t>
            </a:r>
            <a:r>
              <a:rPr kumimoji="0" lang="en-GB" sz="2400" b="1" i="1" u="none" strike="noStrike" kern="0" cap="none" spc="0" normalizeH="0" baseline="0" noProof="0" dirty="0">
                <a:ln>
                  <a:noFill/>
                </a:ln>
                <a:solidFill>
                  <a:srgbClr val="FF0000"/>
                </a:solidFill>
                <a:effectLst/>
                <a:highlight>
                  <a:srgbClr val="FFFF00"/>
                </a:highlight>
                <a:uLnTx/>
                <a:uFillTx/>
                <a:latin typeface="Calibri"/>
                <a:ea typeface="Arial"/>
                <a:cs typeface="Arial"/>
                <a:sym typeface="Arial"/>
              </a:rPr>
              <a:t>2</a:t>
            </a:r>
            <a:r>
              <a:rPr kumimoji="0" sz="2400" b="1" i="1" u="none" strike="noStrike" kern="0" cap="none" spc="0" normalizeH="0" baseline="0" noProof="0" dirty="0">
                <a:ln>
                  <a:noFill/>
                </a:ln>
                <a:solidFill>
                  <a:srgbClr val="FF0000"/>
                </a:solidFill>
                <a:effectLst/>
                <a:highlight>
                  <a:srgbClr val="FFFF00"/>
                </a:highlight>
                <a:uLnTx/>
                <a:uFillTx/>
                <a:latin typeface="Calibri"/>
                <a:ea typeface="Arial"/>
                <a:cs typeface="Arial"/>
                <a:sym typeface="Arial"/>
              </a:rPr>
              <a:t> </a:t>
            </a:r>
          </a:p>
          <a:p>
            <a:pPr marL="0" marR="0" lvl="0" indent="0" algn="ctr" defTabSz="914400" rtl="0" eaLnBrk="1" fontAlgn="auto" latinLnBrk="0" hangingPunct="0">
              <a:lnSpc>
                <a:spcPct val="100000"/>
              </a:lnSpc>
              <a:spcBef>
                <a:spcPts val="0"/>
              </a:spcBef>
              <a:spcAft>
                <a:spcPts val="0"/>
              </a:spcAft>
              <a:buClrTx/>
              <a:buSzTx/>
              <a:buFontTx/>
              <a:buNone/>
              <a:tabLst/>
              <a:defRPr i="1">
                <a:latin typeface="Arial"/>
                <a:ea typeface="Arial"/>
                <a:cs typeface="Arial"/>
                <a:sym typeface="Arial"/>
              </a:defRPr>
            </a:pPr>
            <a:r>
              <a:rPr kumimoji="0" lang="en-GB" sz="2400" b="1" i="1" u="none" strike="noStrike" kern="0" cap="none" spc="0" normalizeH="0" baseline="0" noProof="0" dirty="0">
                <a:ln>
                  <a:noFill/>
                </a:ln>
                <a:solidFill>
                  <a:srgbClr val="000000"/>
                </a:solidFill>
                <a:effectLst/>
                <a:uLnTx/>
                <a:uFillTx/>
                <a:latin typeface="Calibri"/>
                <a:ea typeface="Arial"/>
                <a:cs typeface="Arial"/>
                <a:sym typeface="Arial"/>
              </a:rPr>
              <a:t>Monte Carlo </a:t>
            </a:r>
            <a:r>
              <a:rPr kumimoji="0" sz="2400" b="1" i="1" u="none" strike="noStrike" kern="0" cap="none" spc="0" normalizeH="0" baseline="0" noProof="0" dirty="0">
                <a:ln>
                  <a:noFill/>
                </a:ln>
                <a:solidFill>
                  <a:srgbClr val="000000"/>
                </a:solidFill>
                <a:effectLst/>
                <a:uLnTx/>
                <a:uFillTx/>
                <a:latin typeface="Calibri"/>
                <a:ea typeface="Arial"/>
                <a:cs typeface="Arial"/>
                <a:sym typeface="Arial"/>
              </a:rPr>
              <a:t>for an integrated luminosity </a:t>
            </a:r>
          </a:p>
          <a:p>
            <a:pPr marL="0" marR="0" lvl="0" indent="0" algn="ctr" defTabSz="914400" rtl="0" eaLnBrk="1" fontAlgn="auto" latinLnBrk="0" hangingPunct="0">
              <a:lnSpc>
                <a:spcPct val="100000"/>
              </a:lnSpc>
              <a:spcBef>
                <a:spcPts val="0"/>
              </a:spcBef>
              <a:spcAft>
                <a:spcPts val="0"/>
              </a:spcAft>
              <a:buClrTx/>
              <a:buSzTx/>
              <a:buFontTx/>
              <a:buNone/>
              <a:tabLst/>
              <a:defRPr i="1">
                <a:latin typeface="Arial"/>
                <a:ea typeface="Arial"/>
                <a:cs typeface="Arial"/>
                <a:sym typeface="Arial"/>
              </a:defRPr>
            </a:pPr>
            <a:r>
              <a:rPr kumimoji="0" sz="2400" b="1" i="1" u="none" strike="noStrike" kern="0" cap="none" spc="0" normalizeH="0" baseline="0" noProof="0" dirty="0">
                <a:ln>
                  <a:noFill/>
                </a:ln>
                <a:solidFill>
                  <a:srgbClr val="000000"/>
                </a:solidFill>
                <a:effectLst/>
                <a:uLnTx/>
                <a:uFillTx/>
                <a:latin typeface="Calibri"/>
                <a:ea typeface="Arial"/>
                <a:cs typeface="Arial"/>
                <a:sym typeface="Arial"/>
              </a:rPr>
              <a:t>of </a:t>
            </a:r>
            <a:r>
              <a:rPr kumimoji="0" sz="2400" b="1" i="1" u="none" strike="noStrike" kern="0" cap="none" spc="0" normalizeH="0" baseline="0" noProof="0" dirty="0">
                <a:ln>
                  <a:noFill/>
                </a:ln>
                <a:solidFill>
                  <a:srgbClr val="FF0000"/>
                </a:solidFill>
                <a:effectLst/>
                <a:uLnTx/>
                <a:uFillTx/>
                <a:latin typeface="Calibri"/>
                <a:ea typeface="Arial"/>
                <a:cs typeface="Arial"/>
                <a:sym typeface="Arial"/>
              </a:rPr>
              <a:t>800 pb</a:t>
            </a:r>
            <a:r>
              <a:rPr kumimoji="0" sz="2400" b="1" i="1" u="none" strike="noStrike" kern="0" cap="none" spc="0" normalizeH="0" baseline="30000" noProof="0" dirty="0">
                <a:ln>
                  <a:noFill/>
                </a:ln>
                <a:solidFill>
                  <a:srgbClr val="FF0000"/>
                </a:solidFill>
                <a:effectLst/>
                <a:uLnTx/>
                <a:uFillTx/>
                <a:latin typeface="Calibri"/>
                <a:ea typeface="Arial"/>
                <a:cs typeface="Arial"/>
                <a:sym typeface="Arial"/>
              </a:rPr>
              <a:t>-1</a:t>
            </a:r>
            <a:r>
              <a:rPr kumimoji="0" sz="2400" b="1" i="1" u="none" strike="noStrike" kern="0" cap="none" spc="0" normalizeH="0" baseline="0" noProof="0" dirty="0">
                <a:ln>
                  <a:noFill/>
                </a:ln>
                <a:solidFill>
                  <a:srgbClr val="C0504D"/>
                </a:solidFill>
                <a:effectLst/>
                <a:uLnTx/>
                <a:uFillTx/>
                <a:latin typeface="Calibri"/>
                <a:ea typeface="Arial"/>
                <a:cs typeface="Arial"/>
                <a:sym typeface="Arial"/>
              </a:rPr>
              <a:t> </a:t>
            </a:r>
          </a:p>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r>
              <a:rPr kumimoji="0" sz="2400" b="1" i="0" u="none" strike="noStrike" kern="0" cap="none" spc="0" normalizeH="0" baseline="0" noProof="0" dirty="0">
                <a:ln>
                  <a:noFill/>
                </a:ln>
                <a:solidFill>
                  <a:srgbClr val="000000"/>
                </a:solidFill>
                <a:effectLst/>
                <a:uLnTx/>
                <a:uFillTx/>
                <a:latin typeface="Calibri"/>
                <a:ea typeface="Arial"/>
                <a:cs typeface="Arial"/>
                <a:sym typeface="Arial"/>
              </a:rPr>
              <a:t>to perform the first measurement of the strong interaction  induced  </a:t>
            </a:r>
            <a:r>
              <a:rPr kumimoji="0" sz="2400" b="1" i="0" u="none" strike="noStrike" kern="0" cap="none" spc="0" normalizeH="0" baseline="0" noProof="0" dirty="0">
                <a:ln>
                  <a:noFill/>
                </a:ln>
                <a:solidFill>
                  <a:srgbClr val="FF0000"/>
                </a:solidFill>
                <a:effectLst/>
                <a:uLnTx/>
                <a:uFillTx/>
                <a:latin typeface="Calibri"/>
                <a:ea typeface="Arial"/>
                <a:cs typeface="Arial"/>
                <a:sym typeface="Arial"/>
              </a:rPr>
              <a:t>energy  shift  and  width  </a:t>
            </a:r>
            <a:r>
              <a:rPr kumimoji="0" sz="2400" b="1" i="0" u="none" strike="noStrike" kern="0" cap="none" spc="0" normalizeH="0" baseline="0" noProof="0" dirty="0">
                <a:ln>
                  <a:noFill/>
                </a:ln>
                <a:solidFill>
                  <a:srgbClr val="000000"/>
                </a:solidFill>
                <a:effectLst/>
                <a:uLnTx/>
                <a:uFillTx/>
                <a:latin typeface="Calibri"/>
                <a:ea typeface="Arial"/>
                <a:cs typeface="Arial"/>
                <a:sym typeface="Arial"/>
              </a:rPr>
              <a:t>of  the</a:t>
            </a:r>
            <a:r>
              <a:rPr kumimoji="0" sz="2400" b="1" i="0" u="none" strike="noStrike" kern="0" cap="none" spc="0" normalizeH="0" baseline="0" noProof="0" dirty="0">
                <a:ln>
                  <a:noFill/>
                </a:ln>
                <a:solidFill>
                  <a:srgbClr val="FF0000"/>
                </a:solidFill>
                <a:effectLst/>
                <a:uLnTx/>
                <a:uFillTx/>
                <a:latin typeface="Calibri"/>
                <a:ea typeface="Arial"/>
                <a:cs typeface="Arial"/>
                <a:sym typeface="Arial"/>
              </a:rPr>
              <a:t>  kaonic  deuterium  </a:t>
            </a:r>
            <a:r>
              <a:rPr kumimoji="0" sz="2400" b="1" i="0" u="none" strike="noStrike" kern="0" cap="none" spc="0" normalizeH="0" baseline="0" noProof="0" dirty="0">
                <a:ln>
                  <a:noFill/>
                </a:ln>
                <a:solidFill>
                  <a:srgbClr val="000000"/>
                </a:solidFill>
                <a:effectLst/>
                <a:uLnTx/>
                <a:uFillTx/>
                <a:latin typeface="Calibri"/>
                <a:ea typeface="Arial"/>
                <a:cs typeface="Arial"/>
                <a:sym typeface="Arial"/>
              </a:rPr>
              <a:t>ground  state </a:t>
            </a:r>
            <a:r>
              <a:rPr kumimoji="0" sz="2400" b="1" i="0" u="none" strike="noStrike" kern="0" cap="none" spc="0" normalizeH="0" baseline="0" noProof="0" dirty="0">
                <a:ln>
                  <a:noFill/>
                </a:ln>
                <a:solidFill>
                  <a:srgbClr val="FF0000"/>
                </a:solidFill>
                <a:effectLst/>
                <a:uLnTx/>
                <a:uFillTx/>
                <a:latin typeface="Calibri"/>
                <a:ea typeface="Arial"/>
                <a:cs typeface="Arial"/>
                <a:sym typeface="Arial"/>
              </a:rPr>
              <a:t> </a:t>
            </a:r>
            <a:endParaRPr kumimoji="0" sz="2400" b="1" i="1" u="none" strike="noStrike" kern="0" cap="none" spc="0" normalizeH="0" baseline="0" noProof="0" dirty="0">
              <a:ln>
                <a:noFill/>
              </a:ln>
              <a:solidFill>
                <a:srgbClr val="FF0000"/>
              </a:solidFill>
              <a:effectLst/>
              <a:uLnTx/>
              <a:uFillTx/>
              <a:latin typeface="Calibri"/>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0000"/>
                </a:solidFill>
                <a:latin typeface="Arial"/>
                <a:ea typeface="Arial"/>
                <a:cs typeface="Arial"/>
                <a:sym typeface="Arial"/>
              </a:defRPr>
            </a:pPr>
            <a:r>
              <a:rPr kumimoji="0" sz="2400" b="1" i="0" u="none" strike="noStrike" kern="0" cap="none" spc="0" normalizeH="0" baseline="0" noProof="0" dirty="0">
                <a:ln>
                  <a:noFill/>
                </a:ln>
                <a:solidFill>
                  <a:srgbClr val="FF0000"/>
                </a:solidFill>
                <a:effectLst/>
                <a:uLnTx/>
                <a:uFillTx/>
                <a:latin typeface="Calibri"/>
                <a:ea typeface="Arial"/>
                <a:cs typeface="Arial"/>
                <a:sym typeface="Arial"/>
              </a:rPr>
              <a:t>(similar precision as K</a:t>
            </a:r>
            <a:r>
              <a:rPr kumimoji="0" lang="it-IT" sz="2400" b="1" i="0" u="none" strike="noStrike" kern="0" cap="none" spc="0" normalizeH="0" baseline="0" noProof="0" dirty="0">
                <a:ln>
                  <a:noFill/>
                </a:ln>
                <a:solidFill>
                  <a:srgbClr val="FF0000"/>
                </a:solidFill>
                <a:effectLst/>
                <a:uLnTx/>
                <a:uFillTx/>
                <a:latin typeface="Calibri"/>
                <a:ea typeface="Arial"/>
                <a:cs typeface="Arial"/>
                <a:sym typeface="Arial"/>
              </a:rPr>
              <a:t>-</a:t>
            </a:r>
            <a:r>
              <a:rPr kumimoji="0" sz="2400" b="1" i="0" u="none" strike="noStrike" kern="0" cap="none" spc="0" normalizeH="0" baseline="0" noProof="0" dirty="0">
                <a:ln>
                  <a:noFill/>
                </a:ln>
                <a:solidFill>
                  <a:srgbClr val="FF0000"/>
                </a:solidFill>
                <a:effectLst/>
                <a:uLnTx/>
                <a:uFillTx/>
                <a:latin typeface="Calibri"/>
                <a:ea typeface="Arial"/>
                <a:cs typeface="Arial"/>
                <a:sym typeface="Arial"/>
              </a:rPr>
              <a:t>p) !</a:t>
            </a:r>
            <a:endParaRPr kumimoji="0" lang="en-GB" sz="2400" b="1" i="0" u="none" strike="noStrike" kern="0" cap="none" spc="0" normalizeH="0" baseline="0" noProof="0" dirty="0">
              <a:ln>
                <a:noFill/>
              </a:ln>
              <a:solidFill>
                <a:srgbClr val="FF0000"/>
              </a:solidFill>
              <a:effectLst/>
              <a:uLnTx/>
              <a:uFillTx/>
              <a:latin typeface="Calibri"/>
              <a:ea typeface="Arial"/>
              <a:cs typeface="Arial"/>
              <a:sym typeface="Arial"/>
            </a:endParaRPr>
          </a:p>
        </p:txBody>
      </p:sp>
      <p:sp>
        <p:nvSpPr>
          <p:cNvPr id="19" name="CasellaDiTesto 18">
            <a:extLst>
              <a:ext uri="{FF2B5EF4-FFF2-40B4-BE49-F238E27FC236}">
                <a16:creationId xmlns:a16="http://schemas.microsoft.com/office/drawing/2014/main" id="{FC145DCA-47E5-D5B9-D4D8-BAC0CE7179C0}"/>
              </a:ext>
            </a:extLst>
          </p:cNvPr>
          <p:cNvSpPr txBox="1"/>
          <p:nvPr/>
        </p:nvSpPr>
        <p:spPr>
          <a:xfrm>
            <a:off x="776815" y="5782648"/>
            <a:ext cx="6739466"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mn-lt"/>
                <a:ea typeface="+mn-ea"/>
                <a:cs typeface="+mn-cs"/>
                <a:sym typeface="Helvetica"/>
              </a:rPr>
              <a:t>Significant impact in the theory of strong interaction with strangeness </a:t>
            </a:r>
          </a:p>
        </p:txBody>
      </p:sp>
      <p:sp>
        <p:nvSpPr>
          <p:cNvPr id="20" name="Rettangolo 19">
            <a:extLst>
              <a:ext uri="{FF2B5EF4-FFF2-40B4-BE49-F238E27FC236}">
                <a16:creationId xmlns:a16="http://schemas.microsoft.com/office/drawing/2014/main" id="{1107B5B5-BB77-7E01-AF69-DE4B662D86BE}"/>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297413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26</a:t>
            </a:fld>
            <a:endParaRPr lang="it-IT" dirty="0">
              <a:solidFill>
                <a:schemeClr val="bg1"/>
              </a:solidFill>
            </a:endParaRPr>
          </a:p>
        </p:txBody>
      </p:sp>
      <p:pic>
        <p:nvPicPr>
          <p:cNvPr id="11" name="Grafik 4">
            <a:extLst>
              <a:ext uri="{FF2B5EF4-FFF2-40B4-BE49-F238E27FC236}">
                <a16:creationId xmlns:a16="http://schemas.microsoft.com/office/drawing/2014/main" id="{1BAE7132-C35D-61F9-04E9-B58307500AB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12863" y="1063159"/>
            <a:ext cx="62103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2">
            <a:extLst>
              <a:ext uri="{FF2B5EF4-FFF2-40B4-BE49-F238E27FC236}">
                <a16:creationId xmlns:a16="http://schemas.microsoft.com/office/drawing/2014/main" id="{C6708C21-AB87-A3EE-3E94-41A179E55C3A}"/>
              </a:ext>
            </a:extLst>
          </p:cNvPr>
          <p:cNvSpPr txBox="1">
            <a:spLocks noChangeArrowheads="1"/>
          </p:cNvSpPr>
          <p:nvPr/>
        </p:nvSpPr>
        <p:spPr bwMode="auto">
          <a:xfrm>
            <a:off x="3667919" y="6049172"/>
            <a:ext cx="15001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shift [eV]</a:t>
            </a:r>
          </a:p>
        </p:txBody>
      </p:sp>
      <p:sp>
        <p:nvSpPr>
          <p:cNvPr id="16" name="Textfeld 9">
            <a:extLst>
              <a:ext uri="{FF2B5EF4-FFF2-40B4-BE49-F238E27FC236}">
                <a16:creationId xmlns:a16="http://schemas.microsoft.com/office/drawing/2014/main" id="{1D31F84A-2941-A3BE-FAE9-5B49AD1684AD}"/>
              </a:ext>
            </a:extLst>
          </p:cNvPr>
          <p:cNvSpPr txBox="1">
            <a:spLocks noChangeArrowheads="1"/>
          </p:cNvSpPr>
          <p:nvPr/>
        </p:nvSpPr>
        <p:spPr bwMode="auto">
          <a:xfrm rot="-5400000">
            <a:off x="255588" y="3198018"/>
            <a:ext cx="16525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width [eV]</a:t>
            </a:r>
          </a:p>
        </p:txBody>
      </p:sp>
      <p:sp>
        <p:nvSpPr>
          <p:cNvPr id="17" name="Textfeld 11">
            <a:extLst>
              <a:ext uri="{FF2B5EF4-FFF2-40B4-BE49-F238E27FC236}">
                <a16:creationId xmlns:a16="http://schemas.microsoft.com/office/drawing/2014/main" id="{03B0DF6A-132E-4580-AF67-858F341B0BB8}"/>
              </a:ext>
            </a:extLst>
          </p:cNvPr>
          <p:cNvSpPr txBox="1"/>
          <p:nvPr/>
        </p:nvSpPr>
        <p:spPr>
          <a:xfrm>
            <a:off x="877340" y="115888"/>
            <a:ext cx="7402022" cy="707882"/>
          </a:xfrm>
          <a:prstGeom prst="rect">
            <a:avLst/>
          </a:prstGeom>
          <a:ln w="12700">
            <a:miter lim="400000"/>
          </a:ln>
        </p:spPr>
        <p:txBody>
          <a:bodyPr wrap="none" lIns="45718" tIns="45718" rIns="45718" bIns="45718">
            <a:spAutoFit/>
          </a:bodyPr>
          <a:lstStyle>
            <a:lvl1pPr algn="ctr">
              <a:defRPr sz="3200" i="1">
                <a:solidFill>
                  <a:srgbClr val="535353"/>
                </a:solidFill>
                <a:effectLst>
                  <a:outerShdw blurRad="38100" dist="38100" dir="2700000" rotWithShape="0">
                    <a:srgbClr val="000000">
                      <a:alpha val="43137"/>
                    </a:srgbClr>
                  </a:outerShdw>
                </a:effectLst>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i="0" u="none" strike="noStrike" kern="0" cap="none" spc="0" normalizeH="0" baseline="0" noProof="0" dirty="0">
                <a:ln>
                  <a:noFill/>
                </a:ln>
                <a:solidFill>
                  <a:srgbClr val="002060"/>
                </a:solidFill>
                <a:effectLst>
                  <a:outerShdw blurRad="38100" dist="38100" dir="2700000" rotWithShape="0">
                    <a:srgbClr val="000000">
                      <a:alpha val="43137"/>
                    </a:srgbClr>
                  </a:outerShdw>
                </a:effectLst>
                <a:uLnTx/>
                <a:uFillTx/>
                <a:latin typeface="Times New Roman" panose="02020603050405020304" pitchFamily="18" charset="0"/>
                <a:cs typeface="Times New Roman" panose="02020603050405020304" pitchFamily="18" charset="0"/>
                <a:sym typeface="Calibri"/>
              </a:rPr>
              <a:t>SIDDHARTA-2  K-d measurement</a:t>
            </a:r>
          </a:p>
        </p:txBody>
      </p:sp>
      <p:sp>
        <p:nvSpPr>
          <p:cNvPr id="12" name="Rettangolo 11">
            <a:extLst>
              <a:ext uri="{FF2B5EF4-FFF2-40B4-BE49-F238E27FC236}">
                <a16:creationId xmlns:a16="http://schemas.microsoft.com/office/drawing/2014/main" id="{457AD27D-1FA7-7A60-56E0-8D4D177016A7}"/>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001520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27</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17" name="Textfeld 11">
            <a:extLst>
              <a:ext uri="{FF2B5EF4-FFF2-40B4-BE49-F238E27FC236}">
                <a16:creationId xmlns:a16="http://schemas.microsoft.com/office/drawing/2014/main" id="{03B0DF6A-132E-4580-AF67-858F341B0BB8}"/>
              </a:ext>
            </a:extLst>
          </p:cNvPr>
          <p:cNvSpPr txBox="1"/>
          <p:nvPr/>
        </p:nvSpPr>
        <p:spPr>
          <a:xfrm>
            <a:off x="877340" y="115888"/>
            <a:ext cx="7402022" cy="707882"/>
          </a:xfrm>
          <a:prstGeom prst="rect">
            <a:avLst/>
          </a:prstGeom>
          <a:ln w="12700">
            <a:miter lim="400000"/>
          </a:ln>
        </p:spPr>
        <p:txBody>
          <a:bodyPr wrap="none" lIns="45718" tIns="45718" rIns="45718" bIns="45718">
            <a:spAutoFit/>
          </a:bodyPr>
          <a:lstStyle>
            <a:lvl1pPr algn="ctr">
              <a:defRPr sz="3200" i="1">
                <a:solidFill>
                  <a:srgbClr val="535353"/>
                </a:solidFill>
                <a:effectLst>
                  <a:outerShdw blurRad="38100" dist="38100" dir="2700000" rotWithShape="0">
                    <a:srgbClr val="000000">
                      <a:alpha val="43137"/>
                    </a:srgbClr>
                  </a:outerShdw>
                </a:effectLst>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i="0" u="none" strike="noStrike" kern="0" cap="none" spc="0" normalizeH="0" baseline="0" noProof="0" dirty="0">
                <a:ln>
                  <a:noFill/>
                </a:ln>
                <a:solidFill>
                  <a:srgbClr val="002060"/>
                </a:solidFill>
                <a:effectLst>
                  <a:outerShdw blurRad="38100" dist="38100" dir="2700000" rotWithShape="0">
                    <a:srgbClr val="000000">
                      <a:alpha val="43137"/>
                    </a:srgbClr>
                  </a:outerShdw>
                </a:effectLst>
                <a:uLnTx/>
                <a:uFillTx/>
                <a:latin typeface="Times New Roman" panose="02020603050405020304" pitchFamily="18" charset="0"/>
                <a:cs typeface="Times New Roman" panose="02020603050405020304" pitchFamily="18" charset="0"/>
                <a:sym typeface="Calibri"/>
              </a:rPr>
              <a:t>SIDDHARTA-2  K-d measurement</a:t>
            </a:r>
          </a:p>
        </p:txBody>
      </p:sp>
      <p:sp>
        <p:nvSpPr>
          <p:cNvPr id="12" name="Rettangolo 11">
            <a:extLst>
              <a:ext uri="{FF2B5EF4-FFF2-40B4-BE49-F238E27FC236}">
                <a16:creationId xmlns:a16="http://schemas.microsoft.com/office/drawing/2014/main" id="{457AD27D-1FA7-7A60-56E0-8D4D177016A7}"/>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pic>
        <p:nvPicPr>
          <p:cNvPr id="13" name="Immagine 12">
            <a:extLst>
              <a:ext uri="{FF2B5EF4-FFF2-40B4-BE49-F238E27FC236}">
                <a16:creationId xmlns:a16="http://schemas.microsoft.com/office/drawing/2014/main" id="{89B080E3-85A3-D342-8A0D-D7127CFCE479}"/>
              </a:ext>
            </a:extLst>
          </p:cNvPr>
          <p:cNvPicPr>
            <a:picLocks noChangeAspect="1"/>
          </p:cNvPicPr>
          <p:nvPr/>
        </p:nvPicPr>
        <p:blipFill>
          <a:blip r:embed="rId2"/>
          <a:stretch>
            <a:fillRect/>
          </a:stretch>
        </p:blipFill>
        <p:spPr>
          <a:xfrm>
            <a:off x="95250" y="954515"/>
            <a:ext cx="7127386" cy="5526509"/>
          </a:xfrm>
          <a:prstGeom prst="rect">
            <a:avLst/>
          </a:prstGeom>
        </p:spPr>
      </p:pic>
      <p:sp>
        <p:nvSpPr>
          <p:cNvPr id="14" name="CasellaDiTesto 13">
            <a:extLst>
              <a:ext uri="{FF2B5EF4-FFF2-40B4-BE49-F238E27FC236}">
                <a16:creationId xmlns:a16="http://schemas.microsoft.com/office/drawing/2014/main" id="{E3C0C4FB-8612-E003-C662-607F02D8923A}"/>
              </a:ext>
            </a:extLst>
          </p:cNvPr>
          <p:cNvSpPr txBox="1"/>
          <p:nvPr/>
        </p:nvSpPr>
        <p:spPr>
          <a:xfrm>
            <a:off x="4457700" y="1405648"/>
            <a:ext cx="4591050" cy="646331"/>
          </a:xfrm>
          <a:prstGeom prst="rect">
            <a:avLst/>
          </a:prstGeom>
          <a:solidFill>
            <a:schemeClr val="accent6">
              <a:lumMod val="60000"/>
              <a:lumOff val="40000"/>
            </a:schemeClr>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Very preliminary</a:t>
            </a:r>
          </a:p>
          <a:p>
            <a:pPr algn="ctr"/>
            <a:r>
              <a:rPr lang="en-US" dirty="0">
                <a:latin typeface="Times New Roman" panose="02020603050405020304" pitchFamily="18" charset="0"/>
                <a:cs typeface="Times New Roman" panose="02020603050405020304" pitchFamily="18" charset="0"/>
              </a:rPr>
              <a:t>First spectrum with deuterium target</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16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Freccia a destra rientrata 2">
            <a:extLst>
              <a:ext uri="{FF2B5EF4-FFF2-40B4-BE49-F238E27FC236}">
                <a16:creationId xmlns:a16="http://schemas.microsoft.com/office/drawing/2014/main" id="{4724ACB1-D00A-997C-9658-A3D248AB1A37}"/>
              </a:ext>
            </a:extLst>
          </p:cNvPr>
          <p:cNvGrpSpPr>
            <a:grpSpLocks/>
          </p:cNvGrpSpPr>
          <p:nvPr/>
        </p:nvGrpSpPr>
        <p:grpSpPr bwMode="auto">
          <a:xfrm>
            <a:off x="12700" y="2133600"/>
            <a:ext cx="3252788" cy="1692275"/>
            <a:chOff x="-2" y="-2"/>
            <a:chExt cx="2635920" cy="917079"/>
          </a:xfrm>
        </p:grpSpPr>
        <p:sp>
          <p:nvSpPr>
            <p:cNvPr id="80" name="Shape">
              <a:extLst>
                <a:ext uri="{FF2B5EF4-FFF2-40B4-BE49-F238E27FC236}">
                  <a16:creationId xmlns:a16="http://schemas.microsoft.com/office/drawing/2014/main" id="{3554273D-2632-0DD9-35C0-F87A82D45EAA}"/>
                </a:ext>
              </a:extLst>
            </p:cNvPr>
            <p:cNvSpPr/>
            <p:nvPr/>
          </p:nvSpPr>
          <p:spPr>
            <a:xfrm>
              <a:off x="-2" y="-2"/>
              <a:ext cx="1943814" cy="91707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506" y="5400"/>
                  </a:lnTo>
                  <a:lnTo>
                    <a:pt x="16506" y="0"/>
                  </a:lnTo>
                  <a:lnTo>
                    <a:pt x="21600" y="10800"/>
                  </a:lnTo>
                  <a:lnTo>
                    <a:pt x="16506" y="21600"/>
                  </a:lnTo>
                  <a:lnTo>
                    <a:pt x="16506" y="16200"/>
                  </a:lnTo>
                  <a:lnTo>
                    <a:pt x="0" y="16200"/>
                  </a:lnTo>
                  <a:lnTo>
                    <a:pt x="2547" y="10800"/>
                  </a:lnTo>
                  <a:close/>
                </a:path>
              </a:pathLst>
            </a:cu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9525" cap="flat">
              <a:solidFill>
                <a:srgbClr val="98B955"/>
              </a:solidFill>
              <a:prstDash val="solid"/>
              <a:round/>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2400" b="1"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1" name="Phase 2">
              <a:extLst>
                <a:ext uri="{FF2B5EF4-FFF2-40B4-BE49-F238E27FC236}">
                  <a16:creationId xmlns:a16="http://schemas.microsoft.com/office/drawing/2014/main" id="{6A08CC90-B833-D5E4-6583-74AC9D9E3CA0}"/>
                </a:ext>
              </a:extLst>
            </p:cNvPr>
            <p:cNvSpPr txBox="1"/>
            <p:nvPr/>
          </p:nvSpPr>
          <p:spPr>
            <a:xfrm>
              <a:off x="228985" y="221955"/>
              <a:ext cx="2406933" cy="449937"/>
            </a:xfrm>
            <a:prstGeom prst="rect">
              <a:avLst/>
            </a:prstGeom>
            <a:noFill/>
            <a:ln w="12700" cap="flat">
              <a:noFill/>
              <a:miter lim="400000"/>
            </a:ln>
            <a:effectLst/>
          </p:spPr>
          <p:txBody>
            <a:bodyPr lIns="45718" tIns="45718" rIns="45718" bIns="45718">
              <a:spAutoFit/>
            </a:bodyPr>
            <a:lstStyle>
              <a:lvl1pPr>
                <a:defRPr i="1" u="sng">
                  <a:latin typeface="+mj-lt"/>
                  <a:ea typeface="+mj-ea"/>
                  <a:cs typeface="+mj-cs"/>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1" u="sng" strike="noStrike" kern="0" cap="none" spc="0" normalizeH="0" baseline="0" noProof="0" dirty="0">
                  <a:ln>
                    <a:noFill/>
                  </a:ln>
                  <a:solidFill>
                    <a:srgbClr val="000000"/>
                  </a:solidFill>
                  <a:effectLst/>
                  <a:uLnTx/>
                  <a:uFillTx/>
                  <a:latin typeface="Calibri"/>
                  <a:cs typeface="Calibri"/>
                  <a:sym typeface="Calibri"/>
                </a:rPr>
                <a:t>Phase 2</a:t>
              </a:r>
              <a:endParaRPr kumimoji="0" lang="en-GB" sz="2400" b="1" i="1" u="sng"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1" u="sng" strike="noStrike" kern="0" cap="none" spc="0" normalizeH="0" baseline="0" noProof="0" dirty="0">
                  <a:ln>
                    <a:noFill/>
                  </a:ln>
                  <a:solidFill>
                    <a:srgbClr val="FF0000"/>
                  </a:solidFill>
                  <a:effectLst/>
                  <a:uLnTx/>
                  <a:uFillTx/>
                  <a:latin typeface="Calibri"/>
                  <a:cs typeface="Calibri"/>
                  <a:sym typeface="Calibri"/>
                </a:rPr>
                <a:t>SIDDHARTA-2</a:t>
              </a:r>
              <a:endParaRPr kumimoji="0" sz="2400" b="1" i="1" u="sng" strike="noStrike" kern="0" cap="none" spc="0" normalizeH="0" baseline="0" noProof="0" dirty="0">
                <a:ln>
                  <a:noFill/>
                </a:ln>
                <a:solidFill>
                  <a:srgbClr val="FF0000"/>
                </a:solidFill>
                <a:effectLst/>
                <a:uLnTx/>
                <a:uFillTx/>
                <a:latin typeface="Calibri"/>
                <a:cs typeface="Calibri"/>
                <a:sym typeface="Calibri"/>
              </a:endParaRPr>
            </a:p>
          </p:txBody>
        </p:sp>
      </p:grpSp>
      <p:grpSp>
        <p:nvGrpSpPr>
          <p:cNvPr id="77827" name="Elaborazione alternativa 5">
            <a:extLst>
              <a:ext uri="{FF2B5EF4-FFF2-40B4-BE49-F238E27FC236}">
                <a16:creationId xmlns:a16="http://schemas.microsoft.com/office/drawing/2014/main" id="{1520CEAB-DBD9-D51D-4B17-77139628D8F2}"/>
              </a:ext>
            </a:extLst>
          </p:cNvPr>
          <p:cNvGrpSpPr>
            <a:grpSpLocks/>
          </p:cNvGrpSpPr>
          <p:nvPr/>
        </p:nvGrpSpPr>
        <p:grpSpPr bwMode="auto">
          <a:xfrm>
            <a:off x="2519363" y="1196975"/>
            <a:ext cx="6624637" cy="4100513"/>
            <a:chOff x="-1" y="-1451234"/>
            <a:chExt cx="6165530" cy="3427188"/>
          </a:xfrm>
        </p:grpSpPr>
        <p:sp>
          <p:nvSpPr>
            <p:cNvPr id="83" name="Shape">
              <a:extLst>
                <a:ext uri="{FF2B5EF4-FFF2-40B4-BE49-F238E27FC236}">
                  <a16:creationId xmlns:a16="http://schemas.microsoft.com/office/drawing/2014/main" id="{D86B2BF4-4E3B-5183-4036-27345F771FEF}"/>
                </a:ext>
              </a:extLst>
            </p:cNvPr>
            <p:cNvSpPr/>
            <p:nvPr/>
          </p:nvSpPr>
          <p:spPr>
            <a:xfrm>
              <a:off x="-1" y="-1451234"/>
              <a:ext cx="6165530" cy="328654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0" y="0"/>
                    <a:pt x="1072" y="0"/>
                  </a:cubicBezTo>
                  <a:lnTo>
                    <a:pt x="20528" y="0"/>
                  </a:lnTo>
                  <a:cubicBezTo>
                    <a:pt x="21120" y="0"/>
                    <a:pt x="21600" y="1612"/>
                    <a:pt x="21600" y="3600"/>
                  </a:cubicBezTo>
                  <a:lnTo>
                    <a:pt x="21600" y="18000"/>
                  </a:lnTo>
                  <a:cubicBezTo>
                    <a:pt x="21600" y="19988"/>
                    <a:pt x="21120" y="21600"/>
                    <a:pt x="20528" y="21600"/>
                  </a:cubicBezTo>
                  <a:lnTo>
                    <a:pt x="1072" y="21600"/>
                  </a:lnTo>
                  <a:cubicBezTo>
                    <a:pt x="480" y="21600"/>
                    <a:pt x="0" y="19988"/>
                    <a:pt x="0" y="18000"/>
                  </a:cubicBezTo>
                  <a:close/>
                </a:path>
              </a:pathLst>
            </a:custGeom>
            <a:solidFill>
              <a:srgbClr val="FFFFFF"/>
            </a:solidFill>
            <a:ln w="25400" cap="flat">
              <a:solidFill>
                <a:schemeClr val="accent1"/>
              </a:solidFill>
              <a:prstDash val="solid"/>
              <a:round/>
            </a:ln>
            <a:effectLst/>
          </p:spPr>
          <p:txBody>
            <a:bodyPr lIns="45718" tIns="45718" rIns="45718" bIns="45718"/>
            <a:lstStyle/>
            <a:p>
              <a:pPr marL="0" marR="0" lvl="0" indent="0" algn="ctr" defTabSz="914400" rtl="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2400" b="1"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4" name="when DAΦNE operating condition…">
              <a:extLst>
                <a:ext uri="{FF2B5EF4-FFF2-40B4-BE49-F238E27FC236}">
                  <a16:creationId xmlns:a16="http://schemas.microsoft.com/office/drawing/2014/main" id="{26FEE918-E4A9-6BB0-B8F7-5E4C1E59D6D5}"/>
                </a:ext>
              </a:extLst>
            </p:cNvPr>
            <p:cNvSpPr txBox="1"/>
            <p:nvPr/>
          </p:nvSpPr>
          <p:spPr>
            <a:xfrm>
              <a:off x="31026" y="-1240268"/>
              <a:ext cx="5859692" cy="3216222"/>
            </a:xfrm>
            <a:prstGeom prst="rect">
              <a:avLst/>
            </a:prstGeom>
            <a:noFill/>
            <a:ln w="12700" cap="flat">
              <a:noFill/>
              <a:miter lim="400000"/>
            </a:ln>
            <a:effectLst/>
          </p:spPr>
          <p:txBody>
            <a:bodyPr lIns="45718" tIns="45718" rIns="45718" bIns="45718"/>
            <a:lstStyle/>
            <a:p>
              <a:pPr marL="0" marR="0" lvl="2" indent="0" algn="l" defTabSz="914400" rtl="0" eaLnBrk="1" fontAlgn="auto" latinLnBrk="0" hangingPunct="0">
                <a:lnSpc>
                  <a:spcPct val="100000"/>
                </a:lnSpc>
                <a:spcBef>
                  <a:spcPts val="0"/>
                </a:spcBef>
                <a:spcAft>
                  <a:spcPts val="0"/>
                </a:spcAft>
                <a:buClrTx/>
                <a:buSzTx/>
                <a:buFontTx/>
                <a:buNone/>
                <a:tabLst/>
                <a:defRPr>
                  <a:solidFill>
                    <a:srgbClr val="FF0000"/>
                  </a:solidFill>
                  <a:latin typeface="+mj-lt"/>
                  <a:ea typeface="+mj-ea"/>
                  <a:cs typeface="+mj-cs"/>
                  <a:sym typeface="Calibri"/>
                </a:defRPr>
              </a:pPr>
              <a:r>
                <a:rPr kumimoji="0" lang="en-US" sz="2000" b="1" i="0" u="none" strike="noStrike" kern="0" cap="none" spc="0" normalizeH="0" baseline="0" noProof="0" dirty="0">
                  <a:ln>
                    <a:noFill/>
                  </a:ln>
                  <a:solidFill>
                    <a:srgbClr val="FF0000"/>
                  </a:solidFill>
                  <a:effectLst/>
                  <a:uLnTx/>
                  <a:uFillTx/>
                  <a:latin typeface="Calibri"/>
                  <a:ea typeface="+mj-ea"/>
                  <a:cs typeface="Calibri"/>
                  <a:sym typeface="Calibri"/>
                </a:rPr>
                <a:t>Setup with all the SDDs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(48 SDD arrays) </a:t>
              </a:r>
              <a:r>
                <a:rPr kumimoji="0" lang="en-US" sz="3200" b="1" i="0" u="sng" strike="noStrike" kern="0" cap="none" spc="0" normalizeH="0" baseline="0" noProof="0" dirty="0">
                  <a:ln>
                    <a:noFill/>
                  </a:ln>
                  <a:solidFill>
                    <a:srgbClr val="0000FF"/>
                  </a:solidFill>
                  <a:effectLst/>
                  <a:uLnTx/>
                  <a:uFillTx/>
                  <a:latin typeface="Calibri"/>
                  <a:ea typeface="+mj-ea"/>
                  <a:cs typeface="Calibri"/>
                  <a:sym typeface="Calibri"/>
                </a:rPr>
                <a:t>2022/3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and the </a:t>
              </a:r>
              <a:r>
                <a:rPr kumimoji="0" lang="en-US" sz="2000" b="1" i="1" u="none" strike="noStrike" kern="0" cap="none" spc="0" normalizeH="0" baseline="0" noProof="0" dirty="0">
                  <a:ln>
                    <a:noFill/>
                  </a:ln>
                  <a:solidFill>
                    <a:srgbClr val="FF0000"/>
                  </a:solidFill>
                  <a:effectLst/>
                  <a:uLnTx/>
                  <a:uFillTx/>
                  <a:latin typeface="Calibri"/>
                  <a:ea typeface="+mj-ea"/>
                  <a:cs typeface="Calibri"/>
                  <a:sym typeface="Calibri"/>
                </a:rPr>
                <a:t>kaonic deuterium measurement</a:t>
              </a:r>
              <a:r>
                <a:rPr kumimoji="0" lang="en-US" sz="2000" b="1" i="0" u="none" strike="noStrike" kern="0" cap="none" spc="0" normalizeH="0" baseline="0" noProof="0" dirty="0">
                  <a:ln>
                    <a:noFill/>
                  </a:ln>
                  <a:solidFill>
                    <a:srgbClr val="FF0000"/>
                  </a:solidFill>
                  <a:effectLst/>
                  <a:uLnTx/>
                  <a:uFillTx/>
                  <a:latin typeface="Calibri"/>
                  <a:ea typeface="+mj-ea"/>
                  <a:cs typeface="Calibri"/>
                  <a:sym typeface="Calibri"/>
                </a:rPr>
                <a:t>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for a run of</a:t>
              </a:r>
              <a:r>
                <a:rPr kumimoji="0" lang="en-US" sz="2000" b="1" i="0" u="none" strike="noStrike" kern="0" cap="none" spc="0" normalizeH="0" baseline="0" noProof="0" dirty="0">
                  <a:ln>
                    <a:noFill/>
                  </a:ln>
                  <a:solidFill>
                    <a:srgbClr val="250A9A"/>
                  </a:solidFill>
                  <a:effectLst/>
                  <a:uLnTx/>
                  <a:uFillTx/>
                  <a:latin typeface="Calibri"/>
                  <a:ea typeface="+mj-ea"/>
                  <a:cs typeface="Calibri"/>
                  <a:sym typeface="Calibri"/>
                </a:rPr>
                <a:t> 800 pb</a:t>
              </a:r>
              <a:r>
                <a:rPr kumimoji="0" lang="en-US" sz="2000" b="1" i="0" u="none" strike="noStrike" kern="0" cap="none" spc="0" normalizeH="0" baseline="29833" noProof="0" dirty="0">
                  <a:ln>
                    <a:noFill/>
                  </a:ln>
                  <a:solidFill>
                    <a:srgbClr val="250A9A"/>
                  </a:solidFill>
                  <a:effectLst/>
                  <a:uLnTx/>
                  <a:uFillTx/>
                  <a:latin typeface="Calibri"/>
                  <a:ea typeface="+mj-ea"/>
                  <a:cs typeface="Calibri"/>
                  <a:sym typeface="Calibri"/>
                </a:rPr>
                <a:t>-1 </a:t>
              </a:r>
              <a:endParaRPr kumimoji="0" lang="en-US" sz="2000" b="1" i="0" u="none" strike="noStrike" kern="0" cap="none" spc="0" normalizeH="0" baseline="0" noProof="0" dirty="0">
                <a:ln>
                  <a:noFill/>
                </a:ln>
                <a:solidFill>
                  <a:srgbClr val="250A9A"/>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600">
                  <a:solidFill>
                    <a:srgbClr val="250A9A"/>
                  </a:solidFill>
                  <a:latin typeface="+mj-lt"/>
                  <a:ea typeface="+mj-ea"/>
                  <a:cs typeface="+mj-cs"/>
                  <a:sym typeface="Calibri"/>
                </a:defRPr>
              </a:pPr>
              <a:endParaRPr kumimoji="0" lang="en-US" sz="2600" b="1" i="0" u="none" strike="noStrike" kern="0" cap="none" spc="0" normalizeH="0" baseline="0" noProof="0" dirty="0">
                <a:ln>
                  <a:noFill/>
                </a:ln>
                <a:solidFill>
                  <a:srgbClr val="250A9A"/>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solidFill>
                    <a:srgbClr val="4F81BD">
                      <a:satOff val="-4409"/>
                      <a:lumOff val="-10509"/>
                    </a:srgbClr>
                  </a:solidFill>
                  <a:latin typeface="+mj-lt"/>
                  <a:ea typeface="+mj-ea"/>
                  <a:cs typeface="+mj-cs"/>
                  <a:sym typeface="Calibri"/>
                </a:defRPr>
              </a:pPr>
              <a:r>
                <a:rPr kumimoji="0" lang="en-US" sz="2000" b="1" i="0" u="none" strike="noStrike" kern="0" cap="none" spc="0" normalizeH="0" baseline="0" noProof="0" dirty="0">
                  <a:ln>
                    <a:noFill/>
                  </a:ln>
                  <a:solidFill>
                    <a:srgbClr val="4F81BD">
                      <a:satOff val="-4409"/>
                      <a:lumOff val="-10509"/>
                    </a:srgbClr>
                  </a:solidFill>
                  <a:effectLst/>
                  <a:uLnTx/>
                  <a:uFillTx/>
                  <a:latin typeface="Calibri"/>
                  <a:ea typeface="+mj-ea"/>
                  <a:cs typeface="Calibri"/>
                  <a:sym typeface="Calibri"/>
                </a:rPr>
                <a:t>Action plan for </a:t>
              </a:r>
              <a:r>
                <a:rPr kumimoji="0" lang="en-US" sz="2000" b="1" i="0" u="none" strike="noStrike" kern="0" cap="none" spc="0" normalizeH="0" baseline="0" noProof="0" dirty="0" err="1">
                  <a:ln>
                    <a:noFill/>
                  </a:ln>
                  <a:solidFill>
                    <a:srgbClr val="4F81BD">
                      <a:satOff val="-4409"/>
                      <a:lumOff val="-10509"/>
                    </a:srgbClr>
                  </a:solidFill>
                  <a:effectLst/>
                  <a:uLnTx/>
                  <a:uFillTx/>
                  <a:latin typeface="Calibri"/>
                  <a:ea typeface="+mj-ea"/>
                  <a:cs typeface="Calibri"/>
                  <a:sym typeface="Calibri"/>
                </a:rPr>
                <a:t>Kd</a:t>
              </a:r>
              <a:r>
                <a:rPr kumimoji="0" lang="en-US" sz="2000" b="1" i="0" u="none" strike="noStrike" kern="0" cap="none" spc="0" normalizeH="0" baseline="0" noProof="0" dirty="0">
                  <a:ln>
                    <a:noFill/>
                  </a:ln>
                  <a:solidFill>
                    <a:srgbClr val="4F81BD">
                      <a:satOff val="-4409"/>
                      <a:lumOff val="-10509"/>
                    </a:srgbClr>
                  </a:solidFill>
                  <a:effectLst/>
                  <a:uLnTx/>
                  <a:uFillTx/>
                  <a:latin typeface="Calibri"/>
                  <a:ea typeface="+mj-ea"/>
                  <a:cs typeface="Calibri"/>
                  <a:sym typeface="Calibri"/>
                </a:rPr>
                <a:t> measurement: </a:t>
              </a:r>
            </a:p>
            <a:p>
              <a:pPr marL="240631" marR="0" lvl="0" indent="-240631" algn="l" defTabSz="914400" rtl="0" eaLnBrk="1" fontAlgn="auto" latinLnBrk="0" hangingPunct="0">
                <a:lnSpc>
                  <a:spcPct val="100000"/>
                </a:lnSpc>
                <a:spcBef>
                  <a:spcPts val="0"/>
                </a:spcBef>
                <a:spcAft>
                  <a:spcPts val="0"/>
                </a:spcAft>
                <a:buClrTx/>
                <a:buSzPct val="100000"/>
                <a:buFontTx/>
                <a:buChar char="•"/>
                <a:tabLst/>
                <a:defRPr>
                  <a:latin typeface="+mj-lt"/>
                  <a:ea typeface="+mj-ea"/>
                  <a:cs typeface="+mj-cs"/>
                  <a:sym typeface="Calibri"/>
                </a:defRPr>
              </a:pPr>
              <a:r>
                <a:rPr kumimoji="0" lang="en-US" sz="2000" b="1" i="0" u="none" strike="noStrike" kern="0" cap="none" spc="0" normalizeH="0" baseline="0" noProof="0" dirty="0">
                  <a:ln>
                    <a:noFill/>
                  </a:ln>
                  <a:solidFill>
                    <a:srgbClr val="FF0000"/>
                  </a:solidFill>
                  <a:effectLst/>
                  <a:uLnTx/>
                  <a:uFillTx/>
                  <a:latin typeface="Calibri"/>
                  <a:ea typeface="+mj-ea"/>
                  <a:cs typeface="Calibri"/>
                  <a:sym typeface="Calibri"/>
                </a:rPr>
                <a:t>First run of test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with SIDDHARTA-2 setup as planned</a:t>
              </a:r>
            </a:p>
            <a:p>
              <a:pPr marL="0" marR="0" lvl="0" indent="0" algn="l" defTabSz="914400" rtl="0" eaLnBrk="1" fontAlgn="auto" latinLnBrk="0" hangingPunct="0">
                <a:lnSpc>
                  <a:spcPct val="100000"/>
                </a:lnSpc>
                <a:spcBef>
                  <a:spcPts val="0"/>
                </a:spcBef>
                <a:spcAft>
                  <a:spcPts val="0"/>
                </a:spcAft>
                <a:buClrTx/>
                <a:buSzPct val="100000"/>
                <a:buFontTx/>
                <a:buNone/>
                <a:tabLst/>
                <a:defRPr>
                  <a:latin typeface="+mj-lt"/>
                  <a:ea typeface="+mj-ea"/>
                  <a:cs typeface="+mj-cs"/>
                  <a:sym typeface="Calibri"/>
                </a:defRPr>
              </a:pP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(about </a:t>
              </a:r>
              <a:r>
                <a:rPr lang="en-US" sz="2000" b="1" kern="0" dirty="0">
                  <a:solidFill>
                    <a:srgbClr val="000000"/>
                  </a:solidFill>
                  <a:latin typeface="Calibri"/>
                  <a:ea typeface="+mj-ea"/>
                  <a:cs typeface="Calibri"/>
                  <a:sym typeface="Calibri"/>
                </a:rPr>
                <a:t>50</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 pb</a:t>
              </a:r>
              <a:r>
                <a:rPr kumimoji="0" lang="en-US" sz="2000" b="1" i="0" u="none" strike="noStrike" kern="0" cap="none" spc="0" normalizeH="0" baseline="29833" noProof="0" dirty="0">
                  <a:ln>
                    <a:noFill/>
                  </a:ln>
                  <a:solidFill>
                    <a:srgbClr val="000000"/>
                  </a:solidFill>
                  <a:effectLst/>
                  <a:uLnTx/>
                  <a:uFillTx/>
                  <a:latin typeface="Calibri"/>
                  <a:ea typeface="+mj-ea"/>
                  <a:cs typeface="Calibri"/>
                  <a:sym typeface="Calibri"/>
                </a:rPr>
                <a:t>-1</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 integrated) - 2022</a:t>
              </a:r>
            </a:p>
            <a:p>
              <a:pPr marL="240631" marR="0" lvl="0" indent="-240631" algn="l" defTabSz="914400" rtl="0" eaLnBrk="1" fontAlgn="auto" latinLnBrk="0" hangingPunct="0">
                <a:lnSpc>
                  <a:spcPct val="100000"/>
                </a:lnSpc>
                <a:spcBef>
                  <a:spcPts val="0"/>
                </a:spcBef>
                <a:spcAft>
                  <a:spcPts val="0"/>
                </a:spcAft>
                <a:buClrTx/>
                <a:buSzPct val="100000"/>
                <a:buFontTx/>
                <a:buChar char="•"/>
                <a:tabLst/>
                <a:defRPr>
                  <a:latin typeface="+mj-lt"/>
                  <a:ea typeface="+mj-ea"/>
                  <a:cs typeface="+mj-cs"/>
                  <a:sym typeface="Calibri"/>
                </a:defRPr>
              </a:pPr>
              <a:r>
                <a:rPr kumimoji="0" lang="en-US" sz="2000" b="1" i="0" u="none" strike="noStrike" kern="0" cap="none" spc="0" normalizeH="0" baseline="0" noProof="0" dirty="0">
                  <a:ln>
                    <a:noFill/>
                  </a:ln>
                  <a:solidFill>
                    <a:srgbClr val="FF0000"/>
                  </a:solidFill>
                  <a:effectLst/>
                  <a:uLnTx/>
                  <a:uFillTx/>
                  <a:latin typeface="Calibri"/>
                  <a:ea typeface="+mj-ea"/>
                  <a:cs typeface="Calibri"/>
                  <a:sym typeface="Calibri"/>
                </a:rPr>
                <a:t>Second run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with </a:t>
              </a:r>
              <a:r>
                <a:rPr kumimoji="0" lang="en-US" sz="2000" b="1" i="0" u="none" strike="noStrike" kern="0" cap="none" spc="0" normalizeH="0" baseline="0" noProof="0" dirty="0">
                  <a:ln>
                    <a:noFill/>
                  </a:ln>
                  <a:solidFill>
                    <a:srgbClr val="250A9A"/>
                  </a:solidFill>
                  <a:effectLst/>
                  <a:uLnTx/>
                  <a:uFillTx/>
                  <a:latin typeface="Calibri"/>
                  <a:ea typeface="+mj-ea"/>
                  <a:cs typeface="Calibri"/>
                  <a:sym typeface="Calibri"/>
                </a:rPr>
                <a:t>optimized shielding, readout electronics and other necessary optimizations; </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(for other </a:t>
              </a:r>
              <a:r>
                <a:rPr lang="en-US" sz="2000" b="1" kern="0" dirty="0">
                  <a:solidFill>
                    <a:srgbClr val="000000"/>
                  </a:solidFill>
                  <a:latin typeface="Calibri"/>
                  <a:ea typeface="+mj-ea"/>
                  <a:cs typeface="Calibri"/>
                  <a:sym typeface="Calibri"/>
                </a:rPr>
                <a:t>75</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0 pb</a:t>
              </a:r>
              <a:r>
                <a:rPr kumimoji="0" lang="en-US" sz="2000" b="1" i="0" u="none" strike="noStrike" kern="0" cap="none" spc="0" normalizeH="0" baseline="30000" noProof="0" dirty="0">
                  <a:ln>
                    <a:noFill/>
                  </a:ln>
                  <a:solidFill>
                    <a:srgbClr val="000000"/>
                  </a:solidFill>
                  <a:effectLst/>
                  <a:uLnTx/>
                  <a:uFillTx/>
                  <a:latin typeface="Calibri"/>
                  <a:ea typeface="+mj-ea"/>
                  <a:cs typeface="Calibri"/>
                  <a:sym typeface="Calibri"/>
                </a:rPr>
                <a:t>-1</a:t>
              </a:r>
              <a:r>
                <a:rPr kumimoji="0" lang="en-US" sz="2000" b="1" i="0" u="none" strike="noStrike" kern="0" cap="none" spc="0" normalizeH="0" baseline="0" noProof="0" dirty="0">
                  <a:ln>
                    <a:noFill/>
                  </a:ln>
                  <a:solidFill>
                    <a:srgbClr val="000000"/>
                  </a:solidFill>
                  <a:effectLst/>
                  <a:uLnTx/>
                  <a:uFillTx/>
                  <a:latin typeface="Calibri"/>
                  <a:ea typeface="+mj-ea"/>
                  <a:cs typeface="Calibri"/>
                  <a:sym typeface="Calibri"/>
                </a:rPr>
                <a:t> integrated) - </a:t>
              </a:r>
              <a:r>
                <a:rPr kumimoji="0" lang="en-US" sz="2000" b="1" i="0" u="none" strike="noStrike" kern="0" cap="none" spc="0" normalizeH="0" baseline="0" noProof="0" dirty="0">
                  <a:ln>
                    <a:noFill/>
                  </a:ln>
                  <a:solidFill>
                    <a:srgbClr val="000000"/>
                  </a:solidFill>
                  <a:effectLst/>
                  <a:highlight>
                    <a:srgbClr val="FFFF00"/>
                  </a:highlight>
                  <a:uLnTx/>
                  <a:uFillTx/>
                  <a:latin typeface="Calibri"/>
                  <a:ea typeface="+mj-ea"/>
                  <a:cs typeface="Calibri"/>
                  <a:sym typeface="Calibri"/>
                </a:rPr>
                <a:t>2023</a:t>
              </a:r>
              <a:endParaRPr kumimoji="0" lang="en-US" sz="2000" b="1" i="0" u="none" strike="noStrike" kern="0" cap="none" spc="0" normalizeH="0" baseline="0" noProof="0" dirty="0">
                <a:ln>
                  <a:noFill/>
                </a:ln>
                <a:solidFill>
                  <a:srgbClr val="00B050"/>
                </a:solidFill>
                <a:effectLst/>
                <a:highlight>
                  <a:srgbClr val="FFFF00"/>
                </a:highligh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Pct val="100000"/>
                <a:buFontTx/>
                <a:buNone/>
                <a:tabLst/>
                <a:defRPr>
                  <a:latin typeface="+mj-lt"/>
                  <a:ea typeface="+mj-ea"/>
                  <a:cs typeface="+mj-cs"/>
                  <a:sym typeface="Calibri"/>
                </a:defRPr>
              </a:pPr>
              <a:r>
                <a:rPr kumimoji="0" lang="en-US" sz="2000" b="1" i="0" u="none" strike="noStrike" kern="0" cap="none" spc="0" normalizeH="0" baseline="0" noProof="0" dirty="0">
                  <a:ln>
                    <a:noFill/>
                  </a:ln>
                  <a:solidFill>
                    <a:srgbClr val="00B050"/>
                  </a:solidFill>
                  <a:effectLst/>
                  <a:uLnTx/>
                  <a:uFillTx/>
                  <a:latin typeface="Calibri"/>
                  <a:ea typeface="+mj-ea"/>
                  <a:cs typeface="Calibri"/>
                  <a:sym typeface="Calibri"/>
                </a:rPr>
                <a:t>Test runs for other kaonic atoms measurements (HPGE…)</a:t>
              </a:r>
            </a:p>
          </p:txBody>
        </p:sp>
      </p:grpSp>
      <p:sp>
        <p:nvSpPr>
          <p:cNvPr id="15" name="TextBox 2">
            <a:extLst>
              <a:ext uri="{FF2B5EF4-FFF2-40B4-BE49-F238E27FC236}">
                <a16:creationId xmlns:a16="http://schemas.microsoft.com/office/drawing/2014/main" id="{5361E990-7D62-B823-B946-16836146E35A}"/>
              </a:ext>
            </a:extLst>
          </p:cNvPr>
          <p:cNvSpPr txBox="1"/>
          <p:nvPr/>
        </p:nvSpPr>
        <p:spPr>
          <a:xfrm>
            <a:off x="311150" y="115888"/>
            <a:ext cx="8553450" cy="585787"/>
          </a:xfrm>
          <a:prstGeom prst="rect">
            <a:avLst/>
          </a:prstGeom>
          <a:ln w="12700">
            <a:miter lim="400000"/>
          </a:ln>
        </p:spPr>
        <p:txBody>
          <a:bodyPr lIns="45718" tIns="45718" rIns="45718" bIns="45718">
            <a:spAutoFit/>
          </a:bodyPr>
          <a:lstStyle>
            <a:lvl1pPr algn="ctr">
              <a:defRPr sz="3200" i="1">
                <a:solidFill>
                  <a:srgbClr val="535353"/>
                </a:solidFill>
                <a:effectLst>
                  <a:outerShdw blurRad="38100" dist="38100" dir="2700000" rotWithShape="0">
                    <a:srgbClr val="000000">
                      <a:alpha val="43137"/>
                    </a:srgbClr>
                  </a:outerShdw>
                </a:effectLst>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1" u="none" strike="noStrike" kern="0" cap="none" spc="0" normalizeH="0" baseline="0" noProof="0" dirty="0">
                <a:ln>
                  <a:noFill/>
                </a:ln>
                <a:solidFill>
                  <a:srgbClr val="535353"/>
                </a:solidFill>
                <a:effectLst>
                  <a:outerShdw blurRad="38100" dist="38100" dir="2700000" rotWithShape="0">
                    <a:srgbClr val="000000">
                      <a:alpha val="43137"/>
                    </a:srgbClr>
                  </a:outerShdw>
                </a:effectLst>
                <a:uLnTx/>
                <a:uFillTx/>
                <a:latin typeface="Calibri"/>
                <a:cs typeface="Calibri"/>
                <a:sym typeface="Calibri"/>
              </a:rPr>
              <a:t>SIDDHARTA-2  </a:t>
            </a:r>
            <a:r>
              <a:rPr kumimoji="0" lang="en-US" sz="3200" b="1" i="1" u="none" strike="noStrike" kern="0" cap="none" spc="0" normalizeH="0" baseline="0" noProof="0" dirty="0">
                <a:ln>
                  <a:noFill/>
                </a:ln>
                <a:solidFill>
                  <a:srgbClr val="535353"/>
                </a:solidFill>
                <a:effectLst>
                  <a:outerShdw blurRad="38100" dist="38100" dir="2700000" rotWithShape="0">
                    <a:srgbClr val="000000">
                      <a:alpha val="43137"/>
                    </a:srgbClr>
                  </a:outerShdw>
                </a:effectLst>
                <a:uLnTx/>
                <a:uFillTx/>
                <a:latin typeface="Calibri"/>
                <a:cs typeface="Calibri"/>
                <a:sym typeface="Calibri"/>
              </a:rPr>
              <a:t>strategy and  </a:t>
            </a:r>
            <a:r>
              <a:rPr kumimoji="0" lang="en-GB" sz="3200" b="1" i="1" u="none" strike="noStrike" kern="0" cap="none" spc="0" normalizeH="0" baseline="0" noProof="0" dirty="0">
                <a:ln>
                  <a:noFill/>
                </a:ln>
                <a:solidFill>
                  <a:srgbClr val="535353"/>
                </a:solidFill>
                <a:effectLst>
                  <a:outerShdw blurRad="38100" dist="38100" dir="2700000" rotWithShape="0">
                    <a:srgbClr val="000000">
                      <a:alpha val="43137"/>
                    </a:srgbClr>
                  </a:outerShdw>
                </a:effectLst>
                <a:uLnTx/>
                <a:uFillTx/>
                <a:latin typeface="Calibri"/>
                <a:cs typeface="Calibri"/>
                <a:sym typeface="Calibri"/>
              </a:rPr>
              <a:t>requests</a:t>
            </a:r>
            <a:endParaRPr kumimoji="0" sz="3200" b="1" i="1" u="none" strike="noStrike" kern="0" cap="none" spc="0" normalizeH="0" baseline="0" noProof="0" dirty="0">
              <a:ln>
                <a:noFill/>
              </a:ln>
              <a:solidFill>
                <a:srgbClr val="535353"/>
              </a:solidFill>
              <a:effectLst>
                <a:outerShdw blurRad="38100" dist="38100" dir="2700000" rotWithShape="0">
                  <a:srgbClr val="000000">
                    <a:alpha val="43137"/>
                  </a:srgbClr>
                </a:outerShdw>
              </a:effectLst>
              <a:uLnTx/>
              <a:uFillTx/>
              <a:latin typeface="Calibri"/>
              <a:cs typeface="Calibri"/>
              <a:sym typeface="Calibri"/>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F2CC165-A834-4493-88FE-F1F6C0FFF547}" type="slidenum">
              <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Helvetica"/>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Helvetica"/>
            </a:endParaRPr>
          </a:p>
        </p:txBody>
      </p:sp>
      <p:sp>
        <p:nvSpPr>
          <p:cNvPr id="5" name="Rechteck 4"/>
          <p:cNvSpPr/>
          <p:nvPr/>
        </p:nvSpPr>
        <p:spPr>
          <a:xfrm>
            <a:off x="317889" y="-99392"/>
            <a:ext cx="8330809" cy="3000821"/>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Strangeness precision frontier at DA</a:t>
            </a:r>
            <a:r>
              <a:rPr kumimoji="0" lang="en-GB" sz="2700" b="0" i="0" u="none" strike="noStrike" kern="1200" cap="none" spc="0" normalizeH="0" baseline="0" noProof="0" dirty="0">
                <a:ln>
                  <a:noFill/>
                </a:ln>
                <a:solidFill>
                  <a:srgbClr val="FF0000"/>
                </a:solidFill>
                <a:effectLst/>
                <a:uLnTx/>
                <a:uFillTx/>
                <a:latin typeface="Symbol" panose="05050102010706020507" pitchFamily="18" charset="2"/>
                <a:ea typeface="Calibri" panose="020F0502020204030204" pitchFamily="34" charset="0"/>
                <a:cs typeface="Arial" panose="020B0604020202020204" pitchFamily="34" charset="0"/>
                <a:sym typeface="Helvetica"/>
              </a:rPr>
              <a:t>F</a:t>
            </a:r>
            <a:r>
              <a:rPr kumimoji="0" lang="en-GB" sz="27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NE: </a:t>
            </a:r>
            <a:r>
              <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a unique opportunity for measurements of kaonic atoms along the periodic table: </a:t>
            </a:r>
            <a:r>
              <a:rPr kumimoji="0" lang="en-GB" sz="27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will represent a reference in physics with strangeness</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p:txBody>
      </p:sp>
      <p:pic>
        <p:nvPicPr>
          <p:cNvPr id="2" name="Picture 1">
            <a:extLst>
              <a:ext uri="{FF2B5EF4-FFF2-40B4-BE49-F238E27FC236}">
                <a16:creationId xmlns:a16="http://schemas.microsoft.com/office/drawing/2014/main" id="{3945C5B6-5814-4369-B946-71C0CB54F9DE}"/>
              </a:ext>
            </a:extLst>
          </p:cNvPr>
          <p:cNvPicPr>
            <a:picLocks noChangeAspect="1"/>
          </p:cNvPicPr>
          <p:nvPr/>
        </p:nvPicPr>
        <p:blipFill>
          <a:blip r:embed="rId2"/>
          <a:stretch>
            <a:fillRect/>
          </a:stretch>
        </p:blipFill>
        <p:spPr>
          <a:xfrm>
            <a:off x="4700075" y="1245206"/>
            <a:ext cx="4126036" cy="5640178"/>
          </a:xfrm>
          <a:prstGeom prst="rect">
            <a:avLst/>
          </a:prstGeom>
        </p:spPr>
      </p:pic>
      <p:sp>
        <p:nvSpPr>
          <p:cNvPr id="7" name="Rechteck 4">
            <a:extLst>
              <a:ext uri="{FF2B5EF4-FFF2-40B4-BE49-F238E27FC236}">
                <a16:creationId xmlns:a16="http://schemas.microsoft.com/office/drawing/2014/main" id="{C1B22AC5-5DEB-4A1A-AD08-33665E9D8683}"/>
              </a:ext>
            </a:extLst>
          </p:cNvPr>
          <p:cNvSpPr/>
          <p:nvPr/>
        </p:nvSpPr>
        <p:spPr>
          <a:xfrm>
            <a:off x="107504" y="1412776"/>
            <a:ext cx="4819507" cy="6140142"/>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Present status</a:t>
            </a: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 old and very old measurements with low </a:t>
            </a:r>
            <a:r>
              <a:rPr kumimoji="0" lang="en-GB" sz="2400" b="0" i="0" u="none" strike="noStrike" kern="12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precisison</a:t>
            </a: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 (some </a:t>
            </a:r>
            <a:r>
              <a:rPr kumimoji="0" lang="en-GB" sz="2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even wrong</a:t>
            </a: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 </a:t>
            </a:r>
            <a:r>
              <a:rPr kumimoji="0" lang="en-GB" sz="2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kaonic helium puzzle</a:t>
            </a: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We propose to do precision measurements along the periodic table at DA</a:t>
            </a:r>
            <a:r>
              <a:rPr kumimoji="0" lang="en-GB" sz="2400" b="1" i="0" u="none" strike="noStrike" kern="1200" cap="none" spc="0" normalizeH="0" baseline="0" noProof="0" dirty="0">
                <a:ln>
                  <a:noFill/>
                </a:ln>
                <a:solidFill>
                  <a:srgbClr val="FF0000"/>
                </a:solidFill>
                <a:effectLst/>
                <a:uLnTx/>
                <a:uFillTx/>
                <a:latin typeface="Symbol" panose="05050102010706020507" pitchFamily="18" charset="2"/>
                <a:ea typeface="Calibri" panose="020F0502020204030204" pitchFamily="34" charset="0"/>
                <a:cs typeface="Arial" panose="020B0604020202020204" pitchFamily="34" charset="0"/>
                <a:sym typeface="Helvetica"/>
              </a:rPr>
              <a:t>F</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NE for: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457200" marR="0" lvl="0" indent="-457200" algn="l" defTabSz="6858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Selected light kaonic atoms </a:t>
            </a:r>
          </a:p>
          <a:p>
            <a:pPr marL="457200" marR="0" lvl="0" indent="-457200" algn="l" defTabSz="6858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Selected intermediate mass  kaonic atoms</a:t>
            </a:r>
          </a:p>
          <a:p>
            <a:pPr marL="457200" marR="0" lvl="0" indent="-457200" algn="l" defTabSz="6858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Selected heavy kaonic atoms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rPr>
              <a:t>charting the periodic table</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p:txBody>
      </p:sp>
    </p:spTree>
    <p:extLst>
      <p:ext uri="{BB962C8B-B14F-4D97-AF65-F5344CB8AC3E}">
        <p14:creationId xmlns:p14="http://schemas.microsoft.com/office/powerpoint/2010/main" val="445643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3</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pic>
        <p:nvPicPr>
          <p:cNvPr id="11" name="Immagine 10">
            <a:extLst>
              <a:ext uri="{FF2B5EF4-FFF2-40B4-BE49-F238E27FC236}">
                <a16:creationId xmlns:a16="http://schemas.microsoft.com/office/drawing/2014/main" id="{D76A1A53-F23A-2823-F43D-11B27F39B175}"/>
              </a:ext>
            </a:extLst>
          </p:cNvPr>
          <p:cNvPicPr>
            <a:picLocks noChangeAspect="1"/>
          </p:cNvPicPr>
          <p:nvPr/>
        </p:nvPicPr>
        <p:blipFill>
          <a:blip r:embed="rId2"/>
          <a:stretch>
            <a:fillRect/>
          </a:stretch>
        </p:blipFill>
        <p:spPr>
          <a:xfrm>
            <a:off x="-11575" y="739468"/>
            <a:ext cx="6451439" cy="2748371"/>
          </a:xfrm>
          <a:prstGeom prst="rect">
            <a:avLst/>
          </a:prstGeom>
        </p:spPr>
      </p:pic>
      <p:pic>
        <p:nvPicPr>
          <p:cNvPr id="12" name="Segnaposto contenuto 8">
            <a:extLst>
              <a:ext uri="{FF2B5EF4-FFF2-40B4-BE49-F238E27FC236}">
                <a16:creationId xmlns:a16="http://schemas.microsoft.com/office/drawing/2014/main" id="{ED4E3E90-FED7-CBCF-AB91-A9AD02DF8BD9}"/>
              </a:ext>
            </a:extLst>
          </p:cNvPr>
          <p:cNvPicPr>
            <a:picLocks noChangeAspect="1"/>
          </p:cNvPicPr>
          <p:nvPr/>
        </p:nvPicPr>
        <p:blipFill>
          <a:blip r:embed="rId3"/>
          <a:stretch>
            <a:fillRect/>
          </a:stretch>
        </p:blipFill>
        <p:spPr>
          <a:xfrm>
            <a:off x="3981691" y="3100171"/>
            <a:ext cx="5137910" cy="3399325"/>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75A0F1E9-84AB-8A59-C013-AC9E834610EB}"/>
                  </a:ext>
                </a:extLst>
              </p:cNvPr>
              <p:cNvSpPr txBox="1"/>
              <p:nvPr/>
            </p:nvSpPr>
            <p:spPr>
              <a:xfrm>
                <a:off x="231494" y="4339944"/>
                <a:ext cx="3507129" cy="1292662"/>
              </a:xfrm>
              <a:prstGeom prst="rect">
                <a:avLst/>
              </a:prstGeom>
              <a:noFill/>
            </p:spPr>
            <p:txBody>
              <a:bodyPr wrap="square" rtlCol="0">
                <a:spAutoFit/>
              </a:bodyPr>
              <a:lstStyle/>
              <a:p>
                <a:r>
                  <a:rPr lang="en-GB" sz="2600" dirty="0">
                    <a:solidFill>
                      <a:srgbClr val="1B33FF"/>
                    </a:solidFill>
                  </a:rPr>
                  <a:t>Width </a:t>
                </a:r>
                <a14:m>
                  <m:oMath xmlns:m="http://schemas.openxmlformats.org/officeDocument/2006/math">
                    <m:r>
                      <m:rPr>
                        <m:sty m:val="p"/>
                      </m:rPr>
                      <a:rPr lang="it-IT" sz="2600" b="0" i="0" smtClean="0">
                        <a:solidFill>
                          <a:srgbClr val="1B33FF"/>
                        </a:solidFill>
                        <a:latin typeface="Cambria Math" panose="02040503050406030204" pitchFamily="18" charset="0"/>
                      </a:rPr>
                      <m:t>Γ</m:t>
                    </m:r>
                  </m:oMath>
                </a14:m>
                <a:r>
                  <a:rPr lang="en-GB" sz="2600" dirty="0">
                    <a:solidFill>
                      <a:srgbClr val="1B33FF"/>
                    </a:solidFill>
                  </a:rPr>
                  <a:t> and shift </a:t>
                </a:r>
                <a14:m>
                  <m:oMath xmlns:m="http://schemas.openxmlformats.org/officeDocument/2006/math">
                    <m:r>
                      <a:rPr lang="en-GB" sz="2600" i="1" smtClean="0">
                        <a:solidFill>
                          <a:srgbClr val="1B33FF"/>
                        </a:solidFill>
                        <a:latin typeface="Cambria Math" panose="02040503050406030204" pitchFamily="18" charset="0"/>
                        <a:ea typeface="Cambria Math" panose="02040503050406030204" pitchFamily="18" charset="0"/>
                      </a:rPr>
                      <m:t>𝜀</m:t>
                    </m:r>
                  </m:oMath>
                </a14:m>
                <a:r>
                  <a:rPr lang="en-GB" sz="2600" dirty="0">
                    <a:solidFill>
                      <a:srgbClr val="1B33FF"/>
                    </a:solidFill>
                  </a:rPr>
                  <a:t> obtained by measuring the X-rays emitted</a:t>
                </a:r>
              </a:p>
            </p:txBody>
          </p:sp>
        </mc:Choice>
        <mc:Fallback xmlns="">
          <p:sp>
            <p:nvSpPr>
              <p:cNvPr id="14" name="CasellaDiTesto 13">
                <a:extLst>
                  <a:ext uri="{FF2B5EF4-FFF2-40B4-BE49-F238E27FC236}">
                    <a16:creationId xmlns:a16="http://schemas.microsoft.com/office/drawing/2014/main" id="{75A0F1E9-84AB-8A59-C013-AC9E834610EB}"/>
                  </a:ext>
                </a:extLst>
              </p:cNvPr>
              <p:cNvSpPr txBox="1">
                <a:spLocks noRot="1" noChangeAspect="1" noMove="1" noResize="1" noEditPoints="1" noAdjustHandles="1" noChangeArrowheads="1" noChangeShapeType="1" noTextEdit="1"/>
              </p:cNvSpPr>
              <p:nvPr/>
            </p:nvSpPr>
            <p:spPr>
              <a:xfrm>
                <a:off x="231494" y="4339944"/>
                <a:ext cx="3507129" cy="1292662"/>
              </a:xfrm>
              <a:prstGeom prst="rect">
                <a:avLst/>
              </a:prstGeom>
              <a:blipFill>
                <a:blip r:embed="rId5"/>
                <a:stretch>
                  <a:fillRect l="-3249" t="-3883" b="-11650"/>
                </a:stretch>
              </a:blipFill>
            </p:spPr>
            <p:txBody>
              <a:bodyPr/>
              <a:lstStyle/>
              <a:p>
                <a:r>
                  <a:rPr lang="en-GB">
                    <a:noFill/>
                  </a:rPr>
                  <a:t> </a:t>
                </a:r>
              </a:p>
            </p:txBody>
          </p:sp>
        </mc:Fallback>
      </mc:AlternateContent>
      <p:sp>
        <p:nvSpPr>
          <p:cNvPr id="3" name="Anello 2">
            <a:extLst>
              <a:ext uri="{FF2B5EF4-FFF2-40B4-BE49-F238E27FC236}">
                <a16:creationId xmlns:a16="http://schemas.microsoft.com/office/drawing/2014/main" id="{C860E4FD-8C64-32EC-764D-20995585C15B}"/>
              </a:ext>
            </a:extLst>
          </p:cNvPr>
          <p:cNvSpPr/>
          <p:nvPr/>
        </p:nvSpPr>
        <p:spPr>
          <a:xfrm>
            <a:off x="1157468" y="4358431"/>
            <a:ext cx="289367" cy="456637"/>
          </a:xfrm>
          <a:prstGeom prst="donut">
            <a:avLst>
              <a:gd name="adj" fmla="val 479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nello 14">
            <a:extLst>
              <a:ext uri="{FF2B5EF4-FFF2-40B4-BE49-F238E27FC236}">
                <a16:creationId xmlns:a16="http://schemas.microsoft.com/office/drawing/2014/main" id="{8124E722-0F97-15EF-9259-7B41B3BD3193}"/>
              </a:ext>
            </a:extLst>
          </p:cNvPr>
          <p:cNvSpPr/>
          <p:nvPr/>
        </p:nvSpPr>
        <p:spPr>
          <a:xfrm>
            <a:off x="2652477" y="4358431"/>
            <a:ext cx="289367" cy="456637"/>
          </a:xfrm>
          <a:prstGeom prst="donut">
            <a:avLst>
              <a:gd name="adj" fmla="val 479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9" name="Connettore 2 28">
            <a:extLst>
              <a:ext uri="{FF2B5EF4-FFF2-40B4-BE49-F238E27FC236}">
                <a16:creationId xmlns:a16="http://schemas.microsoft.com/office/drawing/2014/main" id="{6E90365C-D042-4365-374E-F9C05BC95E1C}"/>
              </a:ext>
            </a:extLst>
          </p:cNvPr>
          <p:cNvCxnSpPr>
            <a:cxnSpLocks/>
          </p:cNvCxnSpPr>
          <p:nvPr/>
        </p:nvCxnSpPr>
        <p:spPr>
          <a:xfrm>
            <a:off x="1446835" y="4683211"/>
            <a:ext cx="3032568" cy="13495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19456124-40BC-24F5-E534-EF2514E3EDF2}"/>
              </a:ext>
            </a:extLst>
          </p:cNvPr>
          <p:cNvCxnSpPr>
            <a:cxnSpLocks/>
          </p:cNvCxnSpPr>
          <p:nvPr/>
        </p:nvCxnSpPr>
        <p:spPr>
          <a:xfrm>
            <a:off x="2941844" y="4683211"/>
            <a:ext cx="2556913" cy="14353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77388910-6766-5DDD-496D-BC6D8462579E}"/>
              </a:ext>
            </a:extLst>
          </p:cNvPr>
          <p:cNvSpPr/>
          <p:nvPr/>
        </p:nvSpPr>
        <p:spPr>
          <a:xfrm>
            <a:off x="1783657" y="0"/>
            <a:ext cx="5575565" cy="769441"/>
          </a:xfrm>
          <a:prstGeom prst="rect">
            <a:avLst/>
          </a:prstGeom>
        </p:spPr>
        <p:txBody>
          <a:bodyPr wrap="none">
            <a:spAutoFit/>
          </a:bodyPr>
          <a:lstStyle/>
          <a:p>
            <a:pPr lvl="0" algn="ctr" defTabSz="914400" hangingPunct="0">
              <a:defRPr/>
            </a:pPr>
            <a:r>
              <a:rPr lang="it-IT" sz="4400" kern="0" dirty="0" err="1">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Kaonic</a:t>
            </a:r>
            <a:r>
              <a:rPr lang="it-IT"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 </a:t>
            </a:r>
            <a:r>
              <a:rPr lang="it-IT" sz="4400" kern="0" dirty="0" err="1">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atom</a:t>
            </a:r>
            <a:r>
              <a:rPr lang="it-IT"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 </a:t>
            </a:r>
            <a:r>
              <a:rPr lang="it-IT" sz="4400" kern="0" dirty="0" err="1">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Formation</a:t>
            </a:r>
            <a:endParaRPr lang="it-IT"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endParaRPr>
          </a:p>
        </p:txBody>
      </p:sp>
      <p:sp>
        <p:nvSpPr>
          <p:cNvPr id="17" name="Rettangolo 16">
            <a:extLst>
              <a:ext uri="{FF2B5EF4-FFF2-40B4-BE49-F238E27FC236}">
                <a16:creationId xmlns:a16="http://schemas.microsoft.com/office/drawing/2014/main" id="{E8A1A150-2E85-75DC-0926-BAF88DA83EA2}"/>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4260360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2">
            <a:extLst>
              <a:ext uri="{FF2B5EF4-FFF2-40B4-BE49-F238E27FC236}">
                <a16:creationId xmlns:a16="http://schemas.microsoft.com/office/drawing/2014/main" id="{CCDE3812-85E3-B47A-56D7-5818EA78933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79BA7169-7B35-4D86-B2F4-3124A84A1402}" type="slidenum">
              <a:rPr kumimoji="0" lang="en-GB" alt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sym typeface="Helvetica"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30</a:t>
            </a:fld>
            <a:endParaRPr kumimoji="0" lang="en-GB"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sym typeface="Helvetica" panose="020B0604020202020204" pitchFamily="34" charset="0"/>
            </a:endParaRPr>
          </a:p>
        </p:txBody>
      </p:sp>
      <p:sp>
        <p:nvSpPr>
          <p:cNvPr id="4" name="Rechteck 3">
            <a:extLst>
              <a:ext uri="{FF2B5EF4-FFF2-40B4-BE49-F238E27FC236}">
                <a16:creationId xmlns:a16="http://schemas.microsoft.com/office/drawing/2014/main" id="{0E4A0096-7153-14DC-C3B0-D7F8C64EB313}"/>
              </a:ext>
            </a:extLst>
          </p:cNvPr>
          <p:cNvSpPr/>
          <p:nvPr/>
        </p:nvSpPr>
        <p:spPr>
          <a:xfrm>
            <a:off x="351064" y="-27384"/>
            <a:ext cx="8441872" cy="6332503"/>
          </a:xfrm>
          <a:prstGeom prst="rect">
            <a:avLst/>
          </a:prstGeom>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For future:</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Physics at the strangeness frontier at DA</a:t>
            </a:r>
            <a:r>
              <a:rPr kumimoji="0" lang="en-GB" sz="2700" b="0" i="0" u="sng" strike="noStrike" kern="1200" cap="none" spc="0" normalizeH="0" baseline="0" noProof="0" dirty="0">
                <a:ln>
                  <a:noFill/>
                </a:ln>
                <a:solidFill>
                  <a:srgbClr val="FF0000"/>
                </a:solidFill>
                <a:effectLst/>
                <a:uLnTx/>
                <a:uFillTx/>
                <a:latin typeface="Symbol" panose="05050102010706020507" pitchFamily="18" charset="2"/>
                <a:ea typeface="Calibri" panose="020F0502020204030204" pitchFamily="34" charset="0"/>
                <a:cs typeface="Arial" panose="020B0604020202020204" pitchFamily="34" charset="0"/>
                <a:sym typeface="Helvetica"/>
              </a:rPr>
              <a:t>F</a:t>
            </a:r>
            <a:r>
              <a:rPr kumimoji="0" lang="en-GB" sz="27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rPr>
              <a:t>NE studies: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High Precision Kaonic Atoms Measurements on DA</a:t>
            </a:r>
            <a:r>
              <a:rPr kumimoji="0" lang="en-GB" sz="2800" b="1" i="0" u="none" strike="noStrike" kern="0" cap="none" spc="0" normalizeH="0" baseline="0" noProof="0" dirty="0">
                <a:ln>
                  <a:noFill/>
                </a:ln>
                <a:solidFill>
                  <a:srgbClr val="FFFF00"/>
                </a:solidFill>
                <a:effectLst/>
                <a:highlight>
                  <a:srgbClr val="2E00D6"/>
                </a:highlight>
                <a:uLnTx/>
                <a:uFillTx/>
                <a:latin typeface="Symbol" panose="05050102010706020507" pitchFamily="18" charset="2"/>
                <a:ea typeface="Calibri" panose="020F0502020204030204" pitchFamily="34" charset="0"/>
                <a:cs typeface="Arial" panose="020B0604020202020204" pitchFamily="34" charset="0"/>
                <a:sym typeface="Helvetica"/>
              </a:rPr>
              <a:t>F</a:t>
            </a:r>
            <a:r>
              <a:rPr kumimoji="0" lang="en-GB" sz="2800" b="1" i="0"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NE: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The strangeness Mendeleev table</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sym typeface="Helvetica"/>
              </a:rPr>
              <a:t>We presented a program for performing unique measurements of kaonic atoms along the periodic table to contributing to understand physics  going from the strong interaction (symmetry breaking) to neutron stars,  and from Dark Matter to Physics Beyond Standard Model</a:t>
            </a:r>
            <a:r>
              <a:rPr lang="en-GB" sz="2400" dirty="0">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sym typeface="Helvetica"/>
              </a:rPr>
              <a:t>.</a:t>
            </a:r>
            <a:endParaRPr kumimoji="0" lang="en-GB" sz="2400" b="0"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sym typeface="Helvetica"/>
            </a:endParaRPr>
          </a:p>
          <a:p>
            <a:pPr marL="1114425" marR="0" lvl="2" indent="-428625"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Helvetica"/>
              </a:rPr>
              <a:t>A strong international community is putting forward this realistic and feasible programme in particular in terms of the required integrated , that can be delivered within the upcoming 3-5 years, with support from National and European projects.</a:t>
            </a:r>
            <a:endParaRPr kumimoji="0" lang="en-GB" sz="24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2">
            <a:extLst>
              <a:ext uri="{FF2B5EF4-FFF2-40B4-BE49-F238E27FC236}">
                <a16:creationId xmlns:a16="http://schemas.microsoft.com/office/drawing/2014/main" id="{19C37213-5FAD-AD32-E29E-943AF3C4959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44EDABF6-CBD3-48EC-8D92-B6E4C9DDE1B7}" type="slidenum">
              <a:rPr kumimoji="0" lang="en-GB" alt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sym typeface="Helvetica"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31</a:t>
            </a:fld>
            <a:endParaRPr kumimoji="0" lang="en-GB"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sym typeface="Helvetica" panose="020B0604020202020204" pitchFamily="34" charset="0"/>
            </a:endParaRPr>
          </a:p>
        </p:txBody>
      </p:sp>
      <p:sp>
        <p:nvSpPr>
          <p:cNvPr id="4" name="Rechteck 3">
            <a:extLst>
              <a:ext uri="{FF2B5EF4-FFF2-40B4-BE49-F238E27FC236}">
                <a16:creationId xmlns:a16="http://schemas.microsoft.com/office/drawing/2014/main" id="{10BBF42C-ABD7-4B64-65F1-1D3BF9FD4AFD}"/>
              </a:ext>
            </a:extLst>
          </p:cNvPr>
          <p:cNvSpPr/>
          <p:nvPr/>
        </p:nvSpPr>
        <p:spPr>
          <a:xfrm>
            <a:off x="19337" y="1196752"/>
            <a:ext cx="9144000" cy="2423740"/>
          </a:xfrm>
          <a:prstGeom prst="rect">
            <a:avLst/>
          </a:prstGeom>
        </p:spPr>
        <p:txBody>
          <a:bodyP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EX</a:t>
            </a:r>
            <a:r>
              <a:rPr kumimoji="0" lang="en-GB" sz="3600" b="1" i="0" u="none" strike="noStrike" kern="0" cap="none" spc="0" normalizeH="0" baseline="0" noProof="0" dirty="0" err="1">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tensive</a:t>
            </a:r>
            <a:r>
              <a:rPr kumimoji="0" lang="en-GB" sz="3600" b="1" i="0"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 </a:t>
            </a:r>
            <a:r>
              <a:rPr kumimoji="0" lang="en-GB" sz="3600" b="1" i="0" u="none" strike="noStrike" kern="0" cap="none" spc="0" normalizeH="0" baseline="0" noProof="0" dirty="0">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K</a:t>
            </a:r>
            <a:r>
              <a:rPr kumimoji="0" lang="en-GB" sz="3600" b="1" i="0"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aonic </a:t>
            </a:r>
            <a:r>
              <a:rPr kumimoji="0" lang="en-GB" sz="3600" b="1" i="0" u="none" strike="noStrike" kern="0" cap="none" spc="0" normalizeH="0" baseline="0" noProof="0" dirty="0">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A</a:t>
            </a:r>
            <a:r>
              <a:rPr kumimoji="0" lang="en-GB" sz="3600" b="1" i="0"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toms research:</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from </a:t>
            </a:r>
            <a:r>
              <a:rPr kumimoji="0" lang="en-GB" sz="3600" b="1" i="1" u="none" strike="noStrike" kern="0" cap="none" spc="0" normalizeH="0" baseline="0" noProof="0" dirty="0" err="1">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LI</a:t>
            </a:r>
            <a:r>
              <a:rPr kumimoji="0" lang="en-GB" sz="3600" b="1" i="1" u="none" strike="noStrike" kern="0" cap="none" spc="0" normalizeH="0" baseline="0" noProof="0" dirty="0" err="1">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thium</a:t>
            </a:r>
            <a:r>
              <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 and </a:t>
            </a:r>
            <a:r>
              <a:rPr kumimoji="0" lang="en-GB" sz="3600" b="1" i="1" u="none" strike="noStrike" kern="0" cap="none" spc="0" normalizeH="0" baseline="0" noProof="0" dirty="0">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B</a:t>
            </a:r>
            <a:r>
              <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eryllium to </a:t>
            </a:r>
            <a:r>
              <a:rPr kumimoji="0" lang="en-GB" sz="3600" b="1" i="1" u="none" strike="noStrike" kern="0" cap="none" spc="0" normalizeH="0" baseline="0" noProof="0" dirty="0">
                <a:ln>
                  <a:noFill/>
                </a:ln>
                <a:solidFill>
                  <a:srgbClr val="FF00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Ur</a:t>
            </a:r>
            <a:r>
              <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rPr>
              <a:t>anium</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3600" b="1" i="1" u="none" strike="noStrike" kern="0" cap="none" spc="0" normalizeH="0" baseline="0" noProof="0" dirty="0">
              <a:ln>
                <a:noFill/>
              </a:ln>
              <a:solidFill>
                <a:srgbClr val="0000FF"/>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p:txBody>
      </p:sp>
      <p:pic>
        <p:nvPicPr>
          <p:cNvPr id="5" name="Picture 4" descr="Diagram&#10;&#10;Description automatically generated">
            <a:extLst>
              <a:ext uri="{FF2B5EF4-FFF2-40B4-BE49-F238E27FC236}">
                <a16:creationId xmlns:a16="http://schemas.microsoft.com/office/drawing/2014/main" id="{E6EAFD43-0591-5C73-A4BB-514CEC809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441700"/>
            <a:ext cx="20574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3">
            <a:extLst>
              <a:ext uri="{FF2B5EF4-FFF2-40B4-BE49-F238E27FC236}">
                <a16:creationId xmlns:a16="http://schemas.microsoft.com/office/drawing/2014/main" id="{1105D786-B9E9-890A-EDB6-3BBF59AE17C1}"/>
              </a:ext>
            </a:extLst>
          </p:cNvPr>
          <p:cNvSpPr/>
          <p:nvPr/>
        </p:nvSpPr>
        <p:spPr>
          <a:xfrm>
            <a:off x="127383" y="2830084"/>
            <a:ext cx="9144000" cy="2239074"/>
          </a:xfrm>
          <a:prstGeom prst="rect">
            <a:avLst/>
          </a:prstGeom>
        </p:spPr>
        <p:txBody>
          <a:bodyP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3600" b="1" i="1" u="none" strike="noStrike" kern="0" cap="none" spc="0" normalizeH="0" baseline="0" noProof="0" dirty="0">
              <a:ln>
                <a:noFill/>
              </a:ln>
              <a:solidFill>
                <a:srgbClr val="FFFF00"/>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3600" b="1" i="1" u="none" strike="noStrike" kern="0" cap="none" spc="0" normalizeH="0" baseline="0" noProof="0" dirty="0">
              <a:ln>
                <a:noFill/>
              </a:ln>
              <a:solidFill>
                <a:srgbClr val="0000FF"/>
              </a:solidFill>
              <a:effectLst/>
              <a:highlight>
                <a:srgbClr val="2E00D6"/>
              </a:highlight>
              <a:uLnTx/>
              <a:uFillTx/>
              <a:latin typeface="Arial" panose="020B0604020202020204" pitchFamily="34" charset="0"/>
              <a:ea typeface="Calibri" panose="020F0502020204030204" pitchFamily="34" charset="0"/>
              <a:cs typeface="Arial" panose="020B0604020202020204" pitchFamily="34" charset="0"/>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6000" b="1" i="1" u="none" strike="noStrike" kern="0" cap="none" spc="0" normalizeH="0" baseline="0" noProof="0" dirty="0">
                <a:ln>
                  <a:noFill/>
                </a:ln>
                <a:solidFill>
                  <a:srgbClr val="0000FF"/>
                </a:solidFill>
                <a:effectLst/>
                <a:highlight>
                  <a:srgbClr val="FFFF00"/>
                </a:highlight>
                <a:uLnTx/>
                <a:uFillTx/>
                <a:latin typeface="Yu Gothic UI Semibold" panose="020B0700000000000000" pitchFamily="34" charset="-128"/>
                <a:ea typeface="Yu Gothic UI Semibold" panose="020B0700000000000000" pitchFamily="34" charset="-128"/>
                <a:cs typeface="Arial" panose="020B0604020202020204" pitchFamily="34" charset="0"/>
                <a:sym typeface="Helvetica"/>
              </a:rPr>
              <a:t>EXKALIBUR</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4">
            <a:extLst>
              <a:ext uri="{FF2B5EF4-FFF2-40B4-BE49-F238E27FC236}">
                <a16:creationId xmlns:a16="http://schemas.microsoft.com/office/drawing/2014/main" id="{EEDF6A20-A1F6-A7FD-CC1A-409552688D89}"/>
              </a:ext>
            </a:extLst>
          </p:cNvPr>
          <p:cNvPicPr>
            <a:picLocks noChangeAspect="1"/>
          </p:cNvPicPr>
          <p:nvPr/>
        </p:nvPicPr>
        <p:blipFill>
          <a:blip r:embed="rId2"/>
          <a:stretch>
            <a:fillRect/>
          </a:stretch>
        </p:blipFill>
        <p:spPr>
          <a:xfrm>
            <a:off x="515700" y="408308"/>
            <a:ext cx="8112600" cy="5647662"/>
          </a:xfrm>
          <a:prstGeom prst="rect">
            <a:avLst/>
          </a:prstGeom>
        </p:spPr>
      </p:pic>
    </p:spTree>
    <p:extLst>
      <p:ext uri="{BB962C8B-B14F-4D97-AF65-F5344CB8AC3E}">
        <p14:creationId xmlns:p14="http://schemas.microsoft.com/office/powerpoint/2010/main" val="406267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_2"/>
          <p:cNvPicPr/>
          <p:nvPr/>
        </p:nvPicPr>
        <p:blipFill>
          <a:blip r:embed="rId2"/>
          <a:stretch/>
        </p:blipFill>
        <p:spPr>
          <a:xfrm>
            <a:off x="327757" y="1024099"/>
            <a:ext cx="3240027" cy="3260058"/>
          </a:xfrm>
          <a:prstGeom prst="rect">
            <a:avLst/>
          </a:prstGeom>
          <a:ln>
            <a:noFill/>
          </a:ln>
        </p:spPr>
      </p:pic>
      <p:sp>
        <p:nvSpPr>
          <p:cNvPr id="82" name="Line 3"/>
          <p:cNvSpPr/>
          <p:nvPr/>
        </p:nvSpPr>
        <p:spPr>
          <a:xfrm flipH="1" flipV="1">
            <a:off x="2010930" y="2432318"/>
            <a:ext cx="1961092" cy="2474467"/>
          </a:xfrm>
          <a:prstGeom prst="line">
            <a:avLst/>
          </a:prstGeom>
          <a:ln w="36000">
            <a:solidFill>
              <a:srgbClr val="FFD320"/>
            </a:solidFill>
            <a:round/>
            <a:tailEnd type="triangle" w="med" len="med"/>
          </a:ln>
        </p:spPr>
        <p:style>
          <a:lnRef idx="0">
            <a:scrgbClr r="0" g="0" b="0"/>
          </a:lnRef>
          <a:fillRef idx="0">
            <a:scrgbClr r="0" g="0" b="0"/>
          </a:fillRef>
          <a:effectRef idx="0">
            <a:scrgbClr r="0" g="0" b="0"/>
          </a:effectRef>
          <a:fontRef idx="minor"/>
        </p:style>
      </p:sp>
      <p:sp>
        <p:nvSpPr>
          <p:cNvPr id="83" name="CustomShape 4"/>
          <p:cNvSpPr/>
          <p:nvPr/>
        </p:nvSpPr>
        <p:spPr>
          <a:xfrm>
            <a:off x="3097679" y="4873236"/>
            <a:ext cx="1904883" cy="821929"/>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chor="t">
            <a:noAutofit/>
          </a:bodyPr>
          <a:lstStyle/>
          <a:p>
            <a:pPr algn="ctr">
              <a:lnSpc>
                <a:spcPct val="100000"/>
              </a:lnSpc>
            </a:pPr>
            <a:r>
              <a:rPr lang="it-IT" sz="1633" spc="-1" dirty="0">
                <a:solidFill>
                  <a:srgbClr val="000000"/>
                </a:solidFill>
                <a:latin typeface="Times New Roman"/>
                <a:ea typeface="DejaVu Sans"/>
              </a:rPr>
              <a:t>Pb target just </a:t>
            </a:r>
            <a:r>
              <a:rPr lang="it-IT" sz="1633" spc="-1" dirty="0" err="1">
                <a:solidFill>
                  <a:srgbClr val="000000"/>
                </a:solidFill>
                <a:latin typeface="Times New Roman"/>
                <a:ea typeface="DejaVu Sans"/>
              </a:rPr>
              <a:t>behind</a:t>
            </a:r>
            <a:endParaRPr lang="it-IT" sz="1633" spc="-1" dirty="0">
              <a:latin typeface="Arial"/>
            </a:endParaRPr>
          </a:p>
          <a:p>
            <a:pPr algn="ctr"/>
            <a:r>
              <a:rPr lang="it-IT" sz="1633" spc="-1" dirty="0">
                <a:solidFill>
                  <a:srgbClr val="000000"/>
                </a:solidFill>
                <a:latin typeface="Times New Roman"/>
                <a:ea typeface="DejaVu Sans"/>
              </a:rPr>
              <a:t>the SIDDHARTA-2 luminometer, </a:t>
            </a:r>
            <a:endParaRPr lang="it-IT" sz="1633" spc="-1" dirty="0">
              <a:latin typeface="Arial"/>
            </a:endParaRPr>
          </a:p>
          <a:p>
            <a:pPr algn="ctr">
              <a:lnSpc>
                <a:spcPct val="100000"/>
              </a:lnSpc>
            </a:pPr>
            <a:r>
              <a:rPr lang="it-IT" sz="1633" spc="-1" dirty="0" err="1">
                <a:solidFill>
                  <a:srgbClr val="000000"/>
                </a:solidFill>
                <a:latin typeface="Times New Roman"/>
                <a:ea typeface="DejaVu Sans"/>
              </a:rPr>
              <a:t>which</a:t>
            </a:r>
            <a:r>
              <a:rPr lang="it-IT" sz="1633" spc="-1" dirty="0">
                <a:solidFill>
                  <a:srgbClr val="000000"/>
                </a:solidFill>
                <a:latin typeface="Times New Roman"/>
                <a:ea typeface="DejaVu Sans"/>
              </a:rPr>
              <a:t> </a:t>
            </a:r>
            <a:r>
              <a:rPr lang="it-IT" sz="1633" spc="-1" dirty="0" err="1">
                <a:solidFill>
                  <a:srgbClr val="000000"/>
                </a:solidFill>
                <a:latin typeface="Times New Roman"/>
                <a:ea typeface="DejaVu Sans"/>
              </a:rPr>
              <a:t>is</a:t>
            </a:r>
            <a:r>
              <a:rPr lang="it-IT" sz="1633" spc="-1" dirty="0">
                <a:solidFill>
                  <a:srgbClr val="000000"/>
                </a:solidFill>
                <a:latin typeface="Times New Roman"/>
                <a:ea typeface="DejaVu Sans"/>
              </a:rPr>
              <a:t> </a:t>
            </a:r>
            <a:r>
              <a:rPr lang="it-IT" sz="1633" spc="-1" dirty="0" err="1">
                <a:solidFill>
                  <a:srgbClr val="000000"/>
                </a:solidFill>
                <a:latin typeface="Times New Roman"/>
                <a:ea typeface="DejaVu Sans"/>
              </a:rPr>
              <a:t>used</a:t>
            </a:r>
            <a:r>
              <a:rPr lang="it-IT" sz="1633" spc="-1" dirty="0">
                <a:solidFill>
                  <a:srgbClr val="000000"/>
                </a:solidFill>
                <a:latin typeface="Times New Roman"/>
                <a:ea typeface="DejaVu Sans"/>
              </a:rPr>
              <a:t> </a:t>
            </a:r>
            <a:r>
              <a:rPr lang="it-IT" sz="1633" spc="-1" dirty="0" err="1">
                <a:solidFill>
                  <a:srgbClr val="000000"/>
                </a:solidFill>
                <a:latin typeface="Times New Roman"/>
                <a:ea typeface="DejaVu Sans"/>
              </a:rPr>
              <a:t>as</a:t>
            </a:r>
            <a:r>
              <a:rPr lang="it-IT" sz="1633" spc="-1" dirty="0">
                <a:solidFill>
                  <a:srgbClr val="000000"/>
                </a:solidFill>
                <a:latin typeface="Times New Roman"/>
                <a:ea typeface="DejaVu Sans"/>
              </a:rPr>
              <a:t> trigger</a:t>
            </a:r>
            <a:endParaRPr lang="it-IT" sz="1633" spc="-1" dirty="0">
              <a:latin typeface="Arial"/>
            </a:endParaRPr>
          </a:p>
          <a:p>
            <a:pPr algn="ctr">
              <a:lnSpc>
                <a:spcPct val="100000"/>
              </a:lnSpc>
            </a:pPr>
            <a:endParaRPr lang="it-IT" sz="1633" spc="-1" dirty="0">
              <a:latin typeface="Arial"/>
            </a:endParaRPr>
          </a:p>
        </p:txBody>
      </p:sp>
      <p:sp>
        <p:nvSpPr>
          <p:cNvPr id="84" name="CustomShape 5"/>
          <p:cNvSpPr/>
          <p:nvPr/>
        </p:nvSpPr>
        <p:spPr>
          <a:xfrm>
            <a:off x="183482" y="596814"/>
            <a:ext cx="3852977" cy="326225"/>
          </a:xfrm>
          <a:prstGeom prst="rect">
            <a:avLst/>
          </a:prstGeom>
          <a:solidFill>
            <a:schemeClr val="bg1">
              <a:alpha val="90000"/>
            </a:schemeClr>
          </a:solidFill>
          <a:ln w="38160">
            <a:solidFill>
              <a:srgbClr val="00B050"/>
            </a:solidFill>
            <a:round/>
          </a:ln>
        </p:spPr>
        <p:style>
          <a:lnRef idx="0">
            <a:scrgbClr r="0" g="0" b="0"/>
          </a:lnRef>
          <a:fillRef idx="0">
            <a:scrgbClr r="0" g="0" b="0"/>
          </a:fillRef>
          <a:effectRef idx="0">
            <a:scrgbClr r="0" g="0" b="0"/>
          </a:effectRef>
          <a:fontRef idx="minor"/>
        </p:style>
        <p:txBody>
          <a:bodyPr lIns="81638" tIns="40819" rIns="81638" bIns="40819" anchor="t">
            <a:noAutofit/>
          </a:bodyPr>
          <a:lstStyle/>
          <a:p>
            <a:r>
              <a:rPr lang="it-IT" sz="1361" spc="-1" dirty="0" err="1">
                <a:solidFill>
                  <a:srgbClr val="000000"/>
                </a:solidFill>
                <a:latin typeface="Times New Roman"/>
                <a:ea typeface="DejaVu Sans"/>
              </a:rPr>
              <a:t>Parallel</a:t>
            </a:r>
            <a:r>
              <a:rPr lang="it-IT" sz="1361" spc="-1" dirty="0">
                <a:solidFill>
                  <a:srgbClr val="000000"/>
                </a:solidFill>
                <a:latin typeface="Times New Roman"/>
                <a:ea typeface="DejaVu Sans"/>
              </a:rPr>
              <a:t> </a:t>
            </a:r>
            <a:r>
              <a:rPr lang="it-IT" sz="1361" spc="-1" dirty="0" err="1">
                <a:solidFill>
                  <a:srgbClr val="000000"/>
                </a:solidFill>
                <a:latin typeface="Times New Roman"/>
                <a:ea typeface="DejaVu Sans"/>
              </a:rPr>
              <a:t>run</a:t>
            </a:r>
            <a:r>
              <a:rPr lang="it-IT" sz="1361" spc="-1" dirty="0">
                <a:solidFill>
                  <a:srgbClr val="000000"/>
                </a:solidFill>
                <a:latin typeface="Times New Roman"/>
                <a:ea typeface="DejaVu Sans"/>
              </a:rPr>
              <a:t> with SIDDHARTA-2: (</a:t>
            </a:r>
            <a:r>
              <a:rPr lang="it-IT" sz="1361" spc="-1" dirty="0" err="1">
                <a:solidFill>
                  <a:srgbClr val="000000"/>
                </a:solidFill>
                <a:latin typeface="Times New Roman"/>
                <a:ea typeface="DejaVu Sans"/>
              </a:rPr>
              <a:t>already</a:t>
            </a:r>
            <a:r>
              <a:rPr lang="it-IT" sz="1361" spc="-1" dirty="0">
                <a:solidFill>
                  <a:srgbClr val="000000"/>
                </a:solidFill>
                <a:latin typeface="Times New Roman"/>
                <a:ea typeface="DejaVu Sans"/>
              </a:rPr>
              <a:t> </a:t>
            </a:r>
            <a:r>
              <a:rPr lang="it-IT" sz="1361" spc="-1" dirty="0" err="1">
                <a:solidFill>
                  <a:srgbClr val="000000"/>
                </a:solidFill>
                <a:latin typeface="Times New Roman"/>
                <a:ea typeface="DejaVu Sans"/>
              </a:rPr>
              <a:t>installed</a:t>
            </a:r>
            <a:r>
              <a:rPr lang="it-IT" sz="1361" spc="-1" dirty="0">
                <a:solidFill>
                  <a:srgbClr val="000000"/>
                </a:solidFill>
                <a:latin typeface="Times New Roman"/>
                <a:ea typeface="DejaVu Sans"/>
              </a:rPr>
              <a:t>)</a:t>
            </a:r>
            <a:endParaRPr lang="it-IT" sz="1361" spc="-1" dirty="0">
              <a:latin typeface="Arial"/>
            </a:endParaRPr>
          </a:p>
        </p:txBody>
      </p:sp>
      <p:pic>
        <p:nvPicPr>
          <p:cNvPr id="85" name="Picture 7_0"/>
          <p:cNvPicPr/>
          <p:nvPr/>
        </p:nvPicPr>
        <p:blipFill>
          <a:blip r:embed="rId3"/>
          <a:stretch/>
        </p:blipFill>
        <p:spPr>
          <a:xfrm>
            <a:off x="326551" y="4355678"/>
            <a:ext cx="2808014" cy="2229038"/>
          </a:xfrm>
          <a:prstGeom prst="rect">
            <a:avLst/>
          </a:prstGeom>
          <a:ln>
            <a:noFill/>
          </a:ln>
        </p:spPr>
      </p:pic>
      <p:pic>
        <p:nvPicPr>
          <p:cNvPr id="86" name="Immagine 80"/>
          <p:cNvPicPr/>
          <p:nvPr/>
        </p:nvPicPr>
        <p:blipFill>
          <a:blip r:embed="rId4"/>
          <a:stretch/>
        </p:blipFill>
        <p:spPr>
          <a:xfrm>
            <a:off x="4375786" y="581295"/>
            <a:ext cx="4517836" cy="3224040"/>
          </a:xfrm>
          <a:prstGeom prst="rect">
            <a:avLst/>
          </a:prstGeom>
          <a:ln>
            <a:noFill/>
          </a:ln>
        </p:spPr>
      </p:pic>
      <p:sp>
        <p:nvSpPr>
          <p:cNvPr id="87" name="Line 6"/>
          <p:cNvSpPr/>
          <p:nvPr/>
        </p:nvSpPr>
        <p:spPr>
          <a:xfrm flipV="1">
            <a:off x="5747301" y="2710735"/>
            <a:ext cx="0" cy="849033"/>
          </a:xfrm>
          <a:prstGeom prst="line">
            <a:avLst/>
          </a:prstGeom>
          <a:ln w="19080">
            <a:solidFill>
              <a:srgbClr val="CC3300"/>
            </a:solidFill>
            <a:round/>
          </a:ln>
        </p:spPr>
        <p:style>
          <a:lnRef idx="0">
            <a:scrgbClr r="0" g="0" b="0"/>
          </a:lnRef>
          <a:fillRef idx="0">
            <a:scrgbClr r="0" g="0" b="0"/>
          </a:fillRef>
          <a:effectRef idx="0">
            <a:scrgbClr r="0" g="0" b="0"/>
          </a:effectRef>
          <a:fontRef idx="minor"/>
        </p:style>
      </p:sp>
      <p:sp>
        <p:nvSpPr>
          <p:cNvPr id="88" name="CustomShape 7"/>
          <p:cNvSpPr/>
          <p:nvPr/>
        </p:nvSpPr>
        <p:spPr>
          <a:xfrm>
            <a:off x="5290130" y="784083"/>
            <a:ext cx="2261231" cy="536197"/>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it-IT" sz="1633" spc="-1" dirty="0" err="1">
                <a:solidFill>
                  <a:srgbClr val="000000"/>
                </a:solidFill>
                <a:latin typeface="Symbol"/>
                <a:ea typeface="DejaVu Sans"/>
              </a:rPr>
              <a:t>d</a:t>
            </a:r>
            <a:r>
              <a:rPr lang="it-IT" sz="1633" spc="-1" dirty="0" err="1">
                <a:solidFill>
                  <a:srgbClr val="000000"/>
                </a:solidFill>
                <a:latin typeface="Times New Roman"/>
                <a:ea typeface="DejaVu Sans"/>
              </a:rPr>
              <a:t>E</a:t>
            </a:r>
            <a:r>
              <a:rPr lang="it-IT" sz="1633" spc="-1" dirty="0">
                <a:solidFill>
                  <a:srgbClr val="000000"/>
                </a:solidFill>
                <a:latin typeface="Times New Roman"/>
                <a:ea typeface="DejaVu Sans"/>
              </a:rPr>
              <a:t> </a:t>
            </a:r>
            <a:r>
              <a:rPr lang="it-IT" sz="1633" spc="-1" dirty="0">
                <a:solidFill>
                  <a:srgbClr val="000000"/>
                </a:solidFill>
                <a:latin typeface="Arial"/>
                <a:ea typeface="Arial"/>
              </a:rPr>
              <a:t>~ </a:t>
            </a:r>
            <a:r>
              <a:rPr lang="it-IT" sz="1633" spc="-1" dirty="0">
                <a:solidFill>
                  <a:srgbClr val="000000"/>
                </a:solidFill>
                <a:latin typeface="Times New Roman"/>
                <a:ea typeface="Arial"/>
              </a:rPr>
              <a:t>3 eV </a:t>
            </a:r>
            <a:r>
              <a:rPr lang="it-IT" sz="1633" spc="-1" dirty="0" err="1">
                <a:solidFill>
                  <a:srgbClr val="000000"/>
                </a:solidFill>
                <a:latin typeface="Times New Roman"/>
                <a:ea typeface="Arial"/>
              </a:rPr>
              <a:t>needed</a:t>
            </a:r>
            <a:r>
              <a:rPr lang="it-IT" sz="1633" spc="-1" dirty="0">
                <a:solidFill>
                  <a:srgbClr val="000000"/>
                </a:solidFill>
                <a:latin typeface="Times New Roman"/>
                <a:ea typeface="Arial"/>
              </a:rPr>
              <a:t> for </a:t>
            </a:r>
            <a:r>
              <a:rPr lang="it-IT" sz="1633" spc="-1" dirty="0" err="1">
                <a:solidFill>
                  <a:srgbClr val="000000"/>
                </a:solidFill>
                <a:latin typeface="Symbol"/>
                <a:ea typeface="Arial"/>
              </a:rPr>
              <a:t>d</a:t>
            </a:r>
            <a:r>
              <a:rPr lang="it-IT" sz="1633" spc="-1" dirty="0" err="1">
                <a:solidFill>
                  <a:srgbClr val="000000"/>
                </a:solidFill>
                <a:latin typeface="Times New Roman"/>
                <a:ea typeface="Arial"/>
              </a:rPr>
              <a:t>m</a:t>
            </a:r>
            <a:r>
              <a:rPr lang="it-IT" sz="1633" spc="-1" baseline="-33000" dirty="0" err="1">
                <a:solidFill>
                  <a:srgbClr val="000000"/>
                </a:solidFill>
                <a:latin typeface="Times New Roman"/>
                <a:ea typeface="Arial"/>
              </a:rPr>
              <a:t>K</a:t>
            </a:r>
            <a:r>
              <a:rPr lang="it-IT" sz="1633" spc="-1" dirty="0">
                <a:solidFill>
                  <a:srgbClr val="000000"/>
                </a:solidFill>
                <a:latin typeface="Times New Roman"/>
                <a:ea typeface="Arial"/>
              </a:rPr>
              <a:t> = 5 </a:t>
            </a:r>
            <a:r>
              <a:rPr lang="it-IT" sz="1633" spc="-1" dirty="0" err="1">
                <a:solidFill>
                  <a:srgbClr val="000000"/>
                </a:solidFill>
                <a:latin typeface="Times New Roman"/>
                <a:ea typeface="Arial"/>
              </a:rPr>
              <a:t>keV</a:t>
            </a:r>
            <a:endParaRPr lang="it-IT" sz="1633" spc="-1" dirty="0">
              <a:latin typeface="Arial"/>
            </a:endParaRPr>
          </a:p>
        </p:txBody>
      </p:sp>
      <p:sp>
        <p:nvSpPr>
          <p:cNvPr id="89" name="CustomShape 8"/>
          <p:cNvSpPr/>
          <p:nvPr/>
        </p:nvSpPr>
        <p:spPr>
          <a:xfrm>
            <a:off x="5002562" y="1640098"/>
            <a:ext cx="2022644" cy="414720"/>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it-IT" sz="1451" spc="-1" dirty="0" err="1">
                <a:solidFill>
                  <a:srgbClr val="000000"/>
                </a:solidFill>
                <a:latin typeface="Arial"/>
                <a:ea typeface="DejaVu Sans"/>
              </a:rPr>
              <a:t>KPb</a:t>
            </a:r>
            <a:r>
              <a:rPr lang="it-IT" sz="1451" spc="-1" dirty="0">
                <a:solidFill>
                  <a:srgbClr val="000000"/>
                </a:solidFill>
                <a:latin typeface="Arial"/>
                <a:ea typeface="DejaVu Sans"/>
              </a:rPr>
              <a:t>(9→8) : 290 </a:t>
            </a:r>
            <a:r>
              <a:rPr lang="it-IT" sz="1451" spc="-1" dirty="0" err="1">
                <a:solidFill>
                  <a:srgbClr val="000000"/>
                </a:solidFill>
                <a:latin typeface="Arial"/>
                <a:ea typeface="DejaVu Sans"/>
              </a:rPr>
              <a:t>keV</a:t>
            </a:r>
            <a:endParaRPr lang="it-IT" sz="1451" spc="-1" dirty="0">
              <a:latin typeface="Arial"/>
            </a:endParaRPr>
          </a:p>
        </p:txBody>
      </p:sp>
      <p:pic>
        <p:nvPicPr>
          <p:cNvPr id="90" name="Immagine 84"/>
          <p:cNvPicPr/>
          <p:nvPr/>
        </p:nvPicPr>
        <p:blipFill>
          <a:blip r:embed="rId5"/>
          <a:stretch/>
        </p:blipFill>
        <p:spPr>
          <a:xfrm>
            <a:off x="6030949" y="2627548"/>
            <a:ext cx="2481462" cy="589098"/>
          </a:xfrm>
          <a:prstGeom prst="rect">
            <a:avLst/>
          </a:prstGeom>
          <a:ln>
            <a:noFill/>
          </a:ln>
        </p:spPr>
      </p:pic>
      <p:sp>
        <p:nvSpPr>
          <p:cNvPr id="3" name="CustomShape 1">
            <a:extLst>
              <a:ext uri="{FF2B5EF4-FFF2-40B4-BE49-F238E27FC236}">
                <a16:creationId xmlns:a16="http://schemas.microsoft.com/office/drawing/2014/main" id="{A11DEBD6-C7BF-0428-9FAD-42B03CB9F715}"/>
              </a:ext>
            </a:extLst>
          </p:cNvPr>
          <p:cNvSpPr/>
          <p:nvPr/>
        </p:nvSpPr>
        <p:spPr>
          <a:xfrm>
            <a:off x="5002561" y="3864548"/>
            <a:ext cx="4035861" cy="2666836"/>
          </a:xfrm>
          <a:prstGeom prst="rect">
            <a:avLst/>
          </a:prstGeom>
          <a:solidFill>
            <a:schemeClr val="bg1">
              <a:alpha val="90000"/>
            </a:schemeClr>
          </a:solidFill>
          <a:ln w="38160">
            <a:solidFill>
              <a:srgbClr val="439157"/>
            </a:solidFill>
            <a:round/>
          </a:ln>
        </p:spPr>
        <p:style>
          <a:lnRef idx="0">
            <a:scrgbClr r="0" g="0" b="0"/>
          </a:lnRef>
          <a:fillRef idx="0">
            <a:scrgbClr r="0" g="0" b="0"/>
          </a:fillRef>
          <a:effectRef idx="0">
            <a:scrgbClr r="0" g="0" b="0"/>
          </a:effectRef>
          <a:fontRef idx="minor"/>
        </p:style>
      </p:sp>
      <p:sp>
        <p:nvSpPr>
          <p:cNvPr id="4" name="CustomShape 5">
            <a:extLst>
              <a:ext uri="{FF2B5EF4-FFF2-40B4-BE49-F238E27FC236}">
                <a16:creationId xmlns:a16="http://schemas.microsoft.com/office/drawing/2014/main" id="{819B1F4F-76C3-EF7A-97E7-5F84AB0CC798}"/>
              </a:ext>
            </a:extLst>
          </p:cNvPr>
          <p:cNvSpPr/>
          <p:nvPr/>
        </p:nvSpPr>
        <p:spPr>
          <a:xfrm>
            <a:off x="5063616" y="3933909"/>
            <a:ext cx="3594284" cy="1515197"/>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it-IT" sz="1633" spc="-1" dirty="0" err="1">
                <a:solidFill>
                  <a:srgbClr val="000000"/>
                </a:solidFill>
                <a:latin typeface="Times New Roman"/>
                <a:ea typeface="DejaVu Sans"/>
              </a:rPr>
              <a:t>Resolutions</a:t>
            </a:r>
            <a:r>
              <a:rPr lang="it-IT" sz="1633" spc="-1" dirty="0">
                <a:solidFill>
                  <a:srgbClr val="000000"/>
                </a:solidFill>
                <a:latin typeface="Times New Roman"/>
                <a:ea typeface="DejaVu Sans"/>
              </a:rPr>
              <a:t> (FWHM)</a:t>
            </a:r>
            <a:endParaRPr lang="it-IT" sz="1633" spc="-1" dirty="0">
              <a:latin typeface="Arial"/>
            </a:endParaRPr>
          </a:p>
          <a:p>
            <a:pPr>
              <a:lnSpc>
                <a:spcPct val="100000"/>
              </a:lnSpc>
            </a:pPr>
            <a:r>
              <a:rPr lang="it-IT" sz="1633" spc="-1" dirty="0" err="1">
                <a:solidFill>
                  <a:srgbClr val="000000"/>
                </a:solidFill>
                <a:latin typeface="Times New Roman"/>
                <a:ea typeface="DejaVu Sans"/>
              </a:rPr>
              <a:t>obtained</a:t>
            </a:r>
            <a:r>
              <a:rPr lang="it-IT" sz="1633" spc="-1" dirty="0">
                <a:solidFill>
                  <a:srgbClr val="000000"/>
                </a:solidFill>
                <a:latin typeface="Times New Roman"/>
                <a:ea typeface="DejaVu Sans"/>
              </a:rPr>
              <a:t> with </a:t>
            </a:r>
            <a:r>
              <a:rPr lang="it-IT" sz="1633" spc="-1" baseline="30000" dirty="0">
                <a:solidFill>
                  <a:srgbClr val="000000"/>
                </a:solidFill>
                <a:latin typeface="Times New Roman"/>
                <a:ea typeface="DejaVu Sans"/>
              </a:rPr>
              <a:t>60</a:t>
            </a:r>
            <a:r>
              <a:rPr lang="it-IT" sz="1633" spc="-1" dirty="0">
                <a:solidFill>
                  <a:srgbClr val="000000"/>
                </a:solidFill>
                <a:latin typeface="Times New Roman"/>
                <a:ea typeface="DejaVu Sans"/>
              </a:rPr>
              <a:t>Co, </a:t>
            </a:r>
            <a:r>
              <a:rPr lang="it-IT" sz="1633" spc="-1" baseline="30000" dirty="0">
                <a:solidFill>
                  <a:srgbClr val="000000"/>
                </a:solidFill>
                <a:latin typeface="Times New Roman"/>
                <a:ea typeface="DejaVu Sans"/>
              </a:rPr>
              <a:t>133</a:t>
            </a:r>
            <a:r>
              <a:rPr lang="it-IT" sz="1633" spc="-1" dirty="0">
                <a:solidFill>
                  <a:srgbClr val="000000"/>
                </a:solidFill>
                <a:latin typeface="Times New Roman"/>
                <a:ea typeface="DejaVu Sans"/>
              </a:rPr>
              <a:t>Ba sources :  </a:t>
            </a:r>
            <a:endParaRPr lang="it-IT" sz="1633" spc="-1" dirty="0">
              <a:latin typeface="Arial"/>
            </a:endParaRPr>
          </a:p>
          <a:p>
            <a:pPr>
              <a:lnSpc>
                <a:spcPct val="100000"/>
              </a:lnSpc>
            </a:pPr>
            <a:r>
              <a:rPr lang="it-IT" sz="1633" spc="-1" dirty="0">
                <a:solidFill>
                  <a:srgbClr val="000000"/>
                </a:solidFill>
                <a:latin typeface="Times New Roman"/>
                <a:ea typeface="DejaVu Sans"/>
              </a:rPr>
              <a:t> </a:t>
            </a:r>
            <a:endParaRPr lang="it-IT" sz="1633" spc="-1" dirty="0">
              <a:latin typeface="Arial"/>
            </a:endParaRPr>
          </a:p>
          <a:p>
            <a:pPr>
              <a:lnSpc>
                <a:spcPct val="100000"/>
              </a:lnSpc>
            </a:pPr>
            <a:r>
              <a:rPr lang="it-IT" sz="1633" spc="-1" dirty="0">
                <a:solidFill>
                  <a:srgbClr val="000000"/>
                </a:solidFill>
                <a:latin typeface="Times New Roman"/>
                <a:ea typeface="DejaVu Sans"/>
              </a:rPr>
              <a:t>0.870 </a:t>
            </a:r>
            <a:r>
              <a:rPr lang="it-IT" sz="1633" spc="-1" dirty="0" err="1">
                <a:solidFill>
                  <a:srgbClr val="000000"/>
                </a:solidFill>
                <a:latin typeface="Times New Roman"/>
                <a:ea typeface="DejaVu Sans"/>
              </a:rPr>
              <a:t>keV</a:t>
            </a:r>
            <a:r>
              <a:rPr lang="it-IT" sz="1633" spc="-1" dirty="0">
                <a:solidFill>
                  <a:srgbClr val="000000"/>
                </a:solidFill>
                <a:latin typeface="Times New Roman"/>
                <a:ea typeface="DejaVu Sans"/>
              </a:rPr>
              <a:t>  @   81 </a:t>
            </a:r>
            <a:r>
              <a:rPr lang="it-IT" sz="1633" spc="-1" dirty="0" err="1">
                <a:solidFill>
                  <a:srgbClr val="000000"/>
                </a:solidFill>
                <a:latin typeface="Times New Roman"/>
                <a:ea typeface="DejaVu Sans"/>
              </a:rPr>
              <a:t>keV</a:t>
            </a:r>
            <a:endParaRPr lang="it-IT" sz="1633" spc="-1" dirty="0">
              <a:latin typeface="Arial"/>
            </a:endParaRPr>
          </a:p>
          <a:p>
            <a:pPr>
              <a:lnSpc>
                <a:spcPct val="100000"/>
              </a:lnSpc>
            </a:pPr>
            <a:r>
              <a:rPr lang="it-IT" sz="1633" spc="-1" dirty="0">
                <a:solidFill>
                  <a:srgbClr val="000000"/>
                </a:solidFill>
                <a:latin typeface="Times New Roman"/>
                <a:ea typeface="DejaVu Sans"/>
              </a:rPr>
              <a:t>1.106 </a:t>
            </a:r>
            <a:r>
              <a:rPr lang="it-IT" sz="1633" spc="-1" dirty="0" err="1">
                <a:solidFill>
                  <a:srgbClr val="000000"/>
                </a:solidFill>
                <a:latin typeface="Times New Roman"/>
                <a:ea typeface="DejaVu Sans"/>
              </a:rPr>
              <a:t>keV</a:t>
            </a:r>
            <a:r>
              <a:rPr lang="it-IT" sz="1633" spc="-1" dirty="0">
                <a:solidFill>
                  <a:srgbClr val="000000"/>
                </a:solidFill>
                <a:latin typeface="Times New Roman"/>
                <a:ea typeface="DejaVu Sans"/>
              </a:rPr>
              <a:t>  @  302.9 </a:t>
            </a:r>
            <a:r>
              <a:rPr lang="it-IT" sz="1633" spc="-1" dirty="0" err="1">
                <a:solidFill>
                  <a:srgbClr val="000000"/>
                </a:solidFill>
                <a:latin typeface="Times New Roman"/>
                <a:ea typeface="DejaVu Sans"/>
              </a:rPr>
              <a:t>keV</a:t>
            </a:r>
            <a:endParaRPr lang="it-IT" sz="1633" spc="-1" dirty="0">
              <a:latin typeface="Arial"/>
            </a:endParaRPr>
          </a:p>
          <a:p>
            <a:pPr>
              <a:lnSpc>
                <a:spcPct val="100000"/>
              </a:lnSpc>
            </a:pPr>
            <a:r>
              <a:rPr lang="it-IT" sz="1633" spc="-1" dirty="0">
                <a:solidFill>
                  <a:srgbClr val="000000"/>
                </a:solidFill>
                <a:latin typeface="Times New Roman"/>
                <a:ea typeface="DejaVu Sans"/>
              </a:rPr>
              <a:t>1.143 </a:t>
            </a:r>
            <a:r>
              <a:rPr lang="it-IT" sz="1633" spc="-1" dirty="0" err="1">
                <a:solidFill>
                  <a:srgbClr val="000000"/>
                </a:solidFill>
                <a:latin typeface="Times New Roman"/>
                <a:ea typeface="DejaVu Sans"/>
              </a:rPr>
              <a:t>keV</a:t>
            </a:r>
            <a:r>
              <a:rPr lang="it-IT" sz="1633" spc="-1" dirty="0">
                <a:solidFill>
                  <a:srgbClr val="000000"/>
                </a:solidFill>
                <a:latin typeface="Times New Roman"/>
                <a:ea typeface="DejaVu Sans"/>
              </a:rPr>
              <a:t>  @  356 </a:t>
            </a:r>
            <a:r>
              <a:rPr lang="it-IT" sz="1633" spc="-1" dirty="0" err="1">
                <a:solidFill>
                  <a:srgbClr val="000000"/>
                </a:solidFill>
                <a:latin typeface="Times New Roman"/>
                <a:ea typeface="DejaVu Sans"/>
              </a:rPr>
              <a:t>keV</a:t>
            </a:r>
            <a:endParaRPr lang="it-IT" sz="1633" spc="-1" dirty="0">
              <a:latin typeface="Arial"/>
            </a:endParaRPr>
          </a:p>
          <a:p>
            <a:pPr>
              <a:lnSpc>
                <a:spcPct val="100000"/>
              </a:lnSpc>
            </a:pPr>
            <a:r>
              <a:rPr lang="it-IT" sz="1633" spc="-1" dirty="0">
                <a:solidFill>
                  <a:srgbClr val="000000"/>
                </a:solidFill>
                <a:latin typeface="Times New Roman"/>
                <a:ea typeface="DejaVu Sans"/>
              </a:rPr>
              <a:t>1.167 </a:t>
            </a:r>
            <a:r>
              <a:rPr lang="it-IT" sz="1633" spc="-1" dirty="0" err="1">
                <a:solidFill>
                  <a:srgbClr val="000000"/>
                </a:solidFill>
                <a:latin typeface="Times New Roman"/>
                <a:ea typeface="DejaVu Sans"/>
              </a:rPr>
              <a:t>keV</a:t>
            </a:r>
            <a:r>
              <a:rPr lang="it-IT" sz="1633" spc="-1" dirty="0">
                <a:solidFill>
                  <a:srgbClr val="000000"/>
                </a:solidFill>
                <a:latin typeface="Times New Roman"/>
                <a:ea typeface="DejaVu Sans"/>
              </a:rPr>
              <a:t>  @  1330 </a:t>
            </a:r>
            <a:r>
              <a:rPr lang="it-IT" sz="1633" spc="-1" dirty="0" err="1">
                <a:solidFill>
                  <a:srgbClr val="000000"/>
                </a:solidFill>
                <a:latin typeface="Times New Roman"/>
                <a:ea typeface="DejaVu Sans"/>
              </a:rPr>
              <a:t>keV</a:t>
            </a:r>
            <a:endParaRPr lang="it-IT" sz="1633" spc="-1" dirty="0">
              <a:latin typeface="Arial"/>
            </a:endParaRPr>
          </a:p>
        </p:txBody>
      </p:sp>
      <p:sp>
        <p:nvSpPr>
          <p:cNvPr id="5" name="CustomShape 7">
            <a:extLst>
              <a:ext uri="{FF2B5EF4-FFF2-40B4-BE49-F238E27FC236}">
                <a16:creationId xmlns:a16="http://schemas.microsoft.com/office/drawing/2014/main" id="{6306AC09-8694-4916-EFE9-CA04A861AA66}"/>
              </a:ext>
            </a:extLst>
          </p:cNvPr>
          <p:cNvSpPr/>
          <p:nvPr/>
        </p:nvSpPr>
        <p:spPr>
          <a:xfrm>
            <a:off x="5002562" y="5888469"/>
            <a:ext cx="3974399" cy="65375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it-IT" sz="1633" spc="-1" dirty="0" err="1">
                <a:solidFill>
                  <a:srgbClr val="000000"/>
                </a:solidFill>
                <a:latin typeface="Times New Roman"/>
                <a:ea typeface="DejaVu Sans"/>
              </a:rPr>
              <a:t>HPGe</a:t>
            </a:r>
            <a:r>
              <a:rPr lang="it-IT" sz="1633" spc="-1" dirty="0">
                <a:solidFill>
                  <a:srgbClr val="000000"/>
                </a:solidFill>
                <a:latin typeface="Times New Roman"/>
                <a:ea typeface="DejaVu Sans"/>
              </a:rPr>
              <a:t> detector </a:t>
            </a:r>
            <a:r>
              <a:rPr lang="it-IT" sz="1633" spc="-1" dirty="0" err="1">
                <a:solidFill>
                  <a:srgbClr val="000000"/>
                </a:solidFill>
                <a:latin typeface="Times New Roman"/>
                <a:ea typeface="DejaVu Sans"/>
              </a:rPr>
              <a:t>available</a:t>
            </a:r>
            <a:r>
              <a:rPr lang="it-IT" sz="1633" spc="-1" dirty="0">
                <a:solidFill>
                  <a:srgbClr val="000000"/>
                </a:solidFill>
                <a:latin typeface="Times New Roman"/>
                <a:ea typeface="DejaVu Sans"/>
              </a:rPr>
              <a:t>, </a:t>
            </a:r>
            <a:endParaRPr lang="it-IT" sz="1633" spc="-1" dirty="0">
              <a:latin typeface="Arial"/>
            </a:endParaRPr>
          </a:p>
          <a:p>
            <a:pPr>
              <a:lnSpc>
                <a:spcPct val="100000"/>
              </a:lnSpc>
            </a:pPr>
            <a:r>
              <a:rPr lang="it-IT" sz="1633" spc="-1" dirty="0" err="1">
                <a:solidFill>
                  <a:srgbClr val="000000"/>
                </a:solidFill>
                <a:latin typeface="Times New Roman"/>
                <a:ea typeface="DejaVu Sans"/>
              </a:rPr>
              <a:t>Croatian</a:t>
            </a:r>
            <a:r>
              <a:rPr lang="it-IT" sz="1633" spc="-1" dirty="0">
                <a:solidFill>
                  <a:srgbClr val="000000"/>
                </a:solidFill>
                <a:latin typeface="Times New Roman"/>
                <a:ea typeface="DejaVu Sans"/>
              </a:rPr>
              <a:t> Science Foundation project 8570</a:t>
            </a:r>
            <a:endParaRPr lang="it-IT" sz="1633" spc="-1" dirty="0">
              <a:latin typeface="Arial"/>
            </a:endParaRPr>
          </a:p>
        </p:txBody>
      </p:sp>
      <p:sp>
        <p:nvSpPr>
          <p:cNvPr id="18" name="Rettangolo 17">
            <a:extLst>
              <a:ext uri="{FF2B5EF4-FFF2-40B4-BE49-F238E27FC236}">
                <a16:creationId xmlns:a16="http://schemas.microsoft.com/office/drawing/2014/main" id="{900881D5-6F92-1842-AD52-5CDF4777EA94}"/>
              </a:ext>
            </a:extLst>
          </p:cNvPr>
          <p:cNvSpPr/>
          <p:nvPr/>
        </p:nvSpPr>
        <p:spPr>
          <a:xfrm>
            <a:off x="109396" y="48588"/>
            <a:ext cx="9165456" cy="523220"/>
          </a:xfrm>
          <a:prstGeom prst="rect">
            <a:avLst/>
          </a:prstGeom>
          <a:noFill/>
        </p:spPr>
        <p:txBody>
          <a:bodyPr wrap="square">
            <a:spAutoFit/>
          </a:bodyPr>
          <a:lstStyle/>
          <a:p>
            <a:pPr lvl="0" algn="ctr" defTabSz="914400" hangingPunct="0">
              <a:defRPr/>
            </a:pPr>
            <a:r>
              <a:rPr lang="en-US" sz="28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New Kaon Mass measurement with </a:t>
            </a:r>
            <a:r>
              <a:rPr lang="en-US" sz="2800" kern="0" dirty="0" err="1">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HPGe</a:t>
            </a:r>
            <a:endParaRPr lang="en-US" sz="28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endParaRPr>
          </a:p>
        </p:txBody>
      </p:sp>
      <p:sp>
        <p:nvSpPr>
          <p:cNvPr id="20" name="Rettangolo 19">
            <a:extLst>
              <a:ext uri="{FF2B5EF4-FFF2-40B4-BE49-F238E27FC236}">
                <a16:creationId xmlns:a16="http://schemas.microsoft.com/office/drawing/2014/main" id="{9262BA09-C345-5F1E-D4D5-86783C3EC21F}"/>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21" name="Rettangolo 20">
            <a:extLst>
              <a:ext uri="{FF2B5EF4-FFF2-40B4-BE49-F238E27FC236}">
                <a16:creationId xmlns:a16="http://schemas.microsoft.com/office/drawing/2014/main" id="{9249CDA1-C5E4-AC01-3285-AC32F9856AD3}"/>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529439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lorin\Desktop\63_SCLNF\set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85" r="22831" b="7374"/>
          <a:stretch/>
        </p:blipFill>
        <p:spPr bwMode="auto">
          <a:xfrm>
            <a:off x="1939552" y="64917"/>
            <a:ext cx="5728791" cy="6793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2132856"/>
            <a:ext cx="1080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 status</a:t>
            </a:r>
          </a:p>
        </p:txBody>
      </p:sp>
    </p:spTree>
    <p:extLst>
      <p:ext uri="{BB962C8B-B14F-4D97-AF65-F5344CB8AC3E}">
        <p14:creationId xmlns:p14="http://schemas.microsoft.com/office/powerpoint/2010/main" val="1122796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4C24-5E3E-810F-5AE1-AF5C57E9BE96}"/>
              </a:ext>
            </a:extLst>
          </p:cNvPr>
          <p:cNvSpPr txBox="1">
            <a:spLocks/>
          </p:cNvSpPr>
          <p:nvPr/>
        </p:nvSpPr>
        <p:spPr>
          <a:xfrm>
            <a:off x="1548364" y="0"/>
            <a:ext cx="7593013" cy="1081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Light" panose="020F0302020204030204"/>
                <a:ea typeface="+mj-ea"/>
                <a:cs typeface="+mj-cs"/>
              </a:rPr>
              <a:t>First </a:t>
            </a:r>
            <a:r>
              <a:rPr kumimoji="0" lang="en-GB" sz="2400" b="1" i="0" u="none" strike="noStrike" kern="1200" cap="none" spc="0" normalizeH="0" baseline="0" noProof="0" dirty="0" err="1">
                <a:ln>
                  <a:noFill/>
                </a:ln>
                <a:solidFill>
                  <a:srgbClr val="FF0000"/>
                </a:solidFill>
                <a:effectLst/>
                <a:uLnTx/>
                <a:uFillTx/>
                <a:latin typeface="Calibri Light" panose="020F0302020204030204"/>
                <a:ea typeface="+mj-ea"/>
                <a:cs typeface="+mj-cs"/>
              </a:rPr>
              <a:t>HPGe</a:t>
            </a:r>
            <a:r>
              <a:rPr kumimoji="0" lang="en-GB" sz="2400" b="1" i="0" u="none" strike="noStrike" kern="1200" cap="none" spc="0" normalizeH="0" baseline="0" noProof="0" dirty="0">
                <a:ln>
                  <a:noFill/>
                </a:ln>
                <a:solidFill>
                  <a:srgbClr val="FF0000"/>
                </a:solidFill>
                <a:effectLst/>
                <a:uLnTx/>
                <a:uFillTx/>
                <a:latin typeface="Calibri Light" panose="020F0302020204030204"/>
                <a:ea typeface="+mj-ea"/>
                <a:cs typeface="+mj-cs"/>
              </a:rPr>
              <a:t> spectrum (we plan a technical paper)</a:t>
            </a:r>
            <a:endPar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 name="Picture 3" descr="Chart&#10;&#10;Description automatically generated">
            <a:extLst>
              <a:ext uri="{FF2B5EF4-FFF2-40B4-BE49-F238E27FC236}">
                <a16:creationId xmlns:a16="http://schemas.microsoft.com/office/drawing/2014/main" id="{432E7BE5-4CAC-E29F-0806-3D5A0B676309}"/>
              </a:ext>
            </a:extLst>
          </p:cNvPr>
          <p:cNvPicPr>
            <a:picLocks noChangeAspect="1"/>
          </p:cNvPicPr>
          <p:nvPr/>
        </p:nvPicPr>
        <p:blipFill>
          <a:blip r:embed="rId2"/>
          <a:stretch>
            <a:fillRect/>
          </a:stretch>
        </p:blipFill>
        <p:spPr>
          <a:xfrm>
            <a:off x="665278" y="1051354"/>
            <a:ext cx="8329630" cy="5582910"/>
          </a:xfrm>
          <a:prstGeom prst="rect">
            <a:avLst/>
          </a:prstGeom>
        </p:spPr>
      </p:pic>
    </p:spTree>
    <p:extLst>
      <p:ext uri="{BB962C8B-B14F-4D97-AF65-F5344CB8AC3E}">
        <p14:creationId xmlns:p14="http://schemas.microsoft.com/office/powerpoint/2010/main" val="3953256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4896836-413B-4BC0-97E8-475931F64B16}"/>
              </a:ext>
            </a:extLst>
          </p:cNvPr>
          <p:cNvPicPr>
            <a:picLocks noChangeAspect="1"/>
          </p:cNvPicPr>
          <p:nvPr/>
        </p:nvPicPr>
        <p:blipFill>
          <a:blip r:embed="rId2"/>
          <a:stretch>
            <a:fillRect/>
          </a:stretch>
        </p:blipFill>
        <p:spPr>
          <a:xfrm>
            <a:off x="133728" y="1131281"/>
            <a:ext cx="4920548" cy="5073879"/>
          </a:xfrm>
          <a:prstGeom prst="rect">
            <a:avLst/>
          </a:prstGeom>
        </p:spPr>
      </p:pic>
      <p:pic>
        <p:nvPicPr>
          <p:cNvPr id="6" name="Immagine 5">
            <a:extLst>
              <a:ext uri="{FF2B5EF4-FFF2-40B4-BE49-F238E27FC236}">
                <a16:creationId xmlns:a16="http://schemas.microsoft.com/office/drawing/2014/main" id="{57433F3B-5E44-448A-A5FA-7477968C4488}"/>
              </a:ext>
            </a:extLst>
          </p:cNvPr>
          <p:cNvPicPr>
            <a:picLocks noChangeAspect="1"/>
          </p:cNvPicPr>
          <p:nvPr/>
        </p:nvPicPr>
        <p:blipFill>
          <a:blip r:embed="rId3"/>
          <a:stretch>
            <a:fillRect/>
          </a:stretch>
        </p:blipFill>
        <p:spPr>
          <a:xfrm>
            <a:off x="5107689" y="1131280"/>
            <a:ext cx="4036310" cy="5416759"/>
          </a:xfrm>
          <a:prstGeom prst="rect">
            <a:avLst/>
          </a:prstGeom>
        </p:spPr>
      </p:pic>
      <p:sp>
        <p:nvSpPr>
          <p:cNvPr id="9" name="Rettangolo 8">
            <a:extLst>
              <a:ext uri="{FF2B5EF4-FFF2-40B4-BE49-F238E27FC236}">
                <a16:creationId xmlns:a16="http://schemas.microsoft.com/office/drawing/2014/main" id="{2164F865-D26A-C788-4F40-DDF1F10AE854}"/>
              </a:ext>
            </a:extLst>
          </p:cNvPr>
          <p:cNvSpPr/>
          <p:nvPr/>
        </p:nvSpPr>
        <p:spPr>
          <a:xfrm>
            <a:off x="109396" y="172251"/>
            <a:ext cx="9165456" cy="523220"/>
          </a:xfrm>
          <a:prstGeom prst="rect">
            <a:avLst/>
          </a:prstGeom>
          <a:noFill/>
        </p:spPr>
        <p:txBody>
          <a:bodyPr wrap="square">
            <a:spAutoFit/>
          </a:bodyPr>
          <a:lstStyle/>
          <a:p>
            <a:pPr lvl="0" algn="ctr" defTabSz="914400" hangingPunct="0">
              <a:defRPr/>
            </a:pPr>
            <a:r>
              <a:rPr lang="en-US" sz="28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CZT: proposal for new measurements at DAFNE</a:t>
            </a:r>
          </a:p>
        </p:txBody>
      </p:sp>
      <p:sp>
        <p:nvSpPr>
          <p:cNvPr id="11" name="Rettangolo 10">
            <a:extLst>
              <a:ext uri="{FF2B5EF4-FFF2-40B4-BE49-F238E27FC236}">
                <a16:creationId xmlns:a16="http://schemas.microsoft.com/office/drawing/2014/main" id="{E2F3B773-AABF-44BA-F8B0-DCB2F9EE6A4E}"/>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12" name="Rettangolo 11">
            <a:extLst>
              <a:ext uri="{FF2B5EF4-FFF2-40B4-BE49-F238E27FC236}">
                <a16:creationId xmlns:a16="http://schemas.microsoft.com/office/drawing/2014/main" id="{74A14BB2-2A82-3173-6BFF-50F744A4370C}"/>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654103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A75E56-83F3-46C2-BDE3-D1DAFD4F0E71}"/>
              </a:ext>
            </a:extLst>
          </p:cNvPr>
          <p:cNvSpPr txBox="1"/>
          <p:nvPr/>
        </p:nvSpPr>
        <p:spPr>
          <a:xfrm>
            <a:off x="382217" y="16323"/>
            <a:ext cx="8066497" cy="539058"/>
          </a:xfrm>
          <a:prstGeom prst="rect">
            <a:avLst/>
          </a:prstGeom>
          <a:noFill/>
        </p:spPr>
        <p:txBody>
          <a:bodyPr wrap="square">
            <a:spAutoFit/>
          </a:bodyPr>
          <a:lstStyle/>
          <a:p>
            <a:pPr algn="ctr">
              <a:lnSpc>
                <a:spcPct val="100000"/>
              </a:lnSpc>
            </a:pPr>
            <a:endParaRPr lang="it-IT" sz="2903" spc="-1" dirty="0">
              <a:solidFill>
                <a:srgbClr val="C00000"/>
              </a:solidFill>
              <a:latin typeface="Arial"/>
            </a:endParaRPr>
          </a:p>
        </p:txBody>
      </p:sp>
      <p:sp>
        <p:nvSpPr>
          <p:cNvPr id="9" name="Rettangolo 8">
            <a:extLst>
              <a:ext uri="{FF2B5EF4-FFF2-40B4-BE49-F238E27FC236}">
                <a16:creationId xmlns:a16="http://schemas.microsoft.com/office/drawing/2014/main" id="{1CFA1A3B-AB6F-73EE-EEB8-332290BE5F2B}"/>
              </a:ext>
            </a:extLst>
          </p:cNvPr>
          <p:cNvSpPr/>
          <p:nvPr/>
        </p:nvSpPr>
        <p:spPr>
          <a:xfrm>
            <a:off x="109396" y="42039"/>
            <a:ext cx="9165456" cy="523220"/>
          </a:xfrm>
          <a:prstGeom prst="rect">
            <a:avLst/>
          </a:prstGeom>
          <a:noFill/>
        </p:spPr>
        <p:txBody>
          <a:bodyPr wrap="square">
            <a:spAutoFit/>
          </a:bodyPr>
          <a:lstStyle/>
          <a:p>
            <a:pPr lvl="0" algn="ctr" defTabSz="914400" hangingPunct="0">
              <a:defRPr/>
            </a:pPr>
            <a:r>
              <a:rPr lang="en-US" sz="28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CZT: test prototype mounted in DAFNE (22/06/2022)</a:t>
            </a:r>
          </a:p>
        </p:txBody>
      </p:sp>
      <p:sp>
        <p:nvSpPr>
          <p:cNvPr id="12" name="Rettangolo 11">
            <a:extLst>
              <a:ext uri="{FF2B5EF4-FFF2-40B4-BE49-F238E27FC236}">
                <a16:creationId xmlns:a16="http://schemas.microsoft.com/office/drawing/2014/main" id="{93710547-50EA-0134-296D-BF9491B6C652}"/>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14" name="Rettangolo 13">
            <a:extLst>
              <a:ext uri="{FF2B5EF4-FFF2-40B4-BE49-F238E27FC236}">
                <a16:creationId xmlns:a16="http://schemas.microsoft.com/office/drawing/2014/main" id="{1A65E2E5-54D4-C224-D696-4068EB58BD79}"/>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pic>
        <p:nvPicPr>
          <p:cNvPr id="4" name="Immagine 3" descr="Immagine che contiene interni&#10;&#10;Descrizione generata automaticamente">
            <a:extLst>
              <a:ext uri="{FF2B5EF4-FFF2-40B4-BE49-F238E27FC236}">
                <a16:creationId xmlns:a16="http://schemas.microsoft.com/office/drawing/2014/main" id="{5CCB6A1A-9E7B-357A-0225-D63F50400561}"/>
              </a:ext>
            </a:extLst>
          </p:cNvPr>
          <p:cNvPicPr>
            <a:picLocks noChangeAspect="1"/>
          </p:cNvPicPr>
          <p:nvPr/>
        </p:nvPicPr>
        <p:blipFill>
          <a:blip r:embed="rId2"/>
          <a:stretch>
            <a:fillRect/>
          </a:stretch>
        </p:blipFill>
        <p:spPr>
          <a:xfrm rot="16200000">
            <a:off x="-158795" y="3868865"/>
            <a:ext cx="2985526" cy="2239145"/>
          </a:xfrm>
          <a:prstGeom prst="rect">
            <a:avLst/>
          </a:prstGeom>
        </p:spPr>
      </p:pic>
      <p:pic>
        <p:nvPicPr>
          <p:cNvPr id="6" name="Immagine 5">
            <a:extLst>
              <a:ext uri="{FF2B5EF4-FFF2-40B4-BE49-F238E27FC236}">
                <a16:creationId xmlns:a16="http://schemas.microsoft.com/office/drawing/2014/main" id="{15307FF8-FC32-1E7D-07B7-51DA0A86AF25}"/>
              </a:ext>
            </a:extLst>
          </p:cNvPr>
          <p:cNvPicPr>
            <a:picLocks noChangeAspect="1"/>
          </p:cNvPicPr>
          <p:nvPr/>
        </p:nvPicPr>
        <p:blipFill>
          <a:blip r:embed="rId3"/>
          <a:stretch>
            <a:fillRect/>
          </a:stretch>
        </p:blipFill>
        <p:spPr>
          <a:xfrm>
            <a:off x="214395" y="824859"/>
            <a:ext cx="2514528" cy="2526764"/>
          </a:xfrm>
          <a:prstGeom prst="rect">
            <a:avLst/>
          </a:prstGeom>
        </p:spPr>
      </p:pic>
      <p:pic>
        <p:nvPicPr>
          <p:cNvPr id="8" name="Immagine 7" descr="Immagine che contiene mugnaio&#10;&#10;Descrizione generata automaticamente">
            <a:extLst>
              <a:ext uri="{FF2B5EF4-FFF2-40B4-BE49-F238E27FC236}">
                <a16:creationId xmlns:a16="http://schemas.microsoft.com/office/drawing/2014/main" id="{B1ECF74D-0099-9D62-5A03-900741A1095F}"/>
              </a:ext>
            </a:extLst>
          </p:cNvPr>
          <p:cNvPicPr>
            <a:picLocks noChangeAspect="1"/>
          </p:cNvPicPr>
          <p:nvPr/>
        </p:nvPicPr>
        <p:blipFill>
          <a:blip r:embed="rId4"/>
          <a:stretch>
            <a:fillRect/>
          </a:stretch>
        </p:blipFill>
        <p:spPr>
          <a:xfrm>
            <a:off x="4415465" y="2982803"/>
            <a:ext cx="4514140" cy="3385605"/>
          </a:xfrm>
          <a:prstGeom prst="rect">
            <a:avLst/>
          </a:prstGeom>
        </p:spPr>
      </p:pic>
      <p:sp>
        <p:nvSpPr>
          <p:cNvPr id="18" name="CasellaDiTesto 17">
            <a:extLst>
              <a:ext uri="{FF2B5EF4-FFF2-40B4-BE49-F238E27FC236}">
                <a16:creationId xmlns:a16="http://schemas.microsoft.com/office/drawing/2014/main" id="{9EB2F73C-8383-DE92-AC0C-37102F493756}"/>
              </a:ext>
            </a:extLst>
          </p:cNvPr>
          <p:cNvSpPr txBox="1"/>
          <p:nvPr/>
        </p:nvSpPr>
        <p:spPr>
          <a:xfrm>
            <a:off x="2870155" y="585005"/>
            <a:ext cx="6198272" cy="2031325"/>
          </a:xfrm>
          <a:prstGeom prst="rect">
            <a:avLst/>
          </a:prstGeom>
          <a:noFill/>
        </p:spPr>
        <p:txBody>
          <a:bodyPr wrap="square">
            <a:spAutoFit/>
          </a:bodyPr>
          <a:lstStyle/>
          <a:p>
            <a:r>
              <a:rPr lang="it-IT" spc="-1" dirty="0">
                <a:solidFill>
                  <a:srgbClr val="000000"/>
                </a:solidFill>
                <a:latin typeface="Times New Roman"/>
              </a:rPr>
              <a:t>1 mm</a:t>
            </a:r>
            <a:r>
              <a:rPr lang="it-IT" spc="-1" baseline="30000" dirty="0">
                <a:solidFill>
                  <a:srgbClr val="000000"/>
                </a:solidFill>
                <a:latin typeface="Times New Roman"/>
              </a:rPr>
              <a:t>2</a:t>
            </a:r>
            <a:r>
              <a:rPr lang="it-IT" spc="-1" dirty="0">
                <a:solidFill>
                  <a:srgbClr val="000000"/>
                </a:solidFill>
                <a:latin typeface="Times New Roman"/>
              </a:rPr>
              <a:t> 5mm </a:t>
            </a:r>
            <a:r>
              <a:rPr lang="it-IT" spc="-1" dirty="0" err="1">
                <a:solidFill>
                  <a:srgbClr val="000000"/>
                </a:solidFill>
                <a:latin typeface="Times New Roman"/>
              </a:rPr>
              <a:t>thick</a:t>
            </a:r>
            <a:r>
              <a:rPr lang="it-IT" spc="-1" dirty="0">
                <a:solidFill>
                  <a:srgbClr val="000000"/>
                </a:solidFill>
                <a:latin typeface="Times New Roman"/>
              </a:rPr>
              <a:t> CZT detector </a:t>
            </a:r>
            <a:r>
              <a:rPr lang="it-IT" spc="-1" dirty="0" err="1">
                <a:solidFill>
                  <a:srgbClr val="000000"/>
                </a:solidFill>
                <a:latin typeface="Times New Roman"/>
              </a:rPr>
              <a:t>produced</a:t>
            </a:r>
            <a:r>
              <a:rPr lang="it-IT" spc="-1" dirty="0">
                <a:solidFill>
                  <a:srgbClr val="000000"/>
                </a:solidFill>
                <a:latin typeface="Times New Roman"/>
              </a:rPr>
              <a:t> by IMEM-Parma </a:t>
            </a:r>
          </a:p>
          <a:p>
            <a:endParaRPr lang="it-IT" spc="-1" dirty="0">
              <a:solidFill>
                <a:srgbClr val="000000"/>
              </a:solidFill>
              <a:latin typeface="Times New Roman"/>
            </a:endParaRPr>
          </a:p>
          <a:p>
            <a:r>
              <a:rPr lang="it-IT" spc="-1" dirty="0">
                <a:solidFill>
                  <a:srgbClr val="000000"/>
                </a:solidFill>
                <a:latin typeface="Times New Roman"/>
              </a:rPr>
              <a:t>Light-tight box with </a:t>
            </a:r>
          </a:p>
          <a:p>
            <a:r>
              <a:rPr lang="it-IT" spc="-1" dirty="0">
                <a:solidFill>
                  <a:srgbClr val="000000"/>
                </a:solidFill>
                <a:latin typeface="Times New Roman"/>
              </a:rPr>
              <a:t>Electronics (</a:t>
            </a:r>
            <a:r>
              <a:rPr lang="it-IT" spc="-1" dirty="0" err="1">
                <a:solidFill>
                  <a:srgbClr val="000000"/>
                </a:solidFill>
                <a:latin typeface="Times New Roman"/>
              </a:rPr>
              <a:t>UniPa</a:t>
            </a:r>
            <a:r>
              <a:rPr lang="it-IT" spc="-1" dirty="0">
                <a:solidFill>
                  <a:srgbClr val="000000"/>
                </a:solidFill>
                <a:latin typeface="Times New Roman"/>
              </a:rPr>
              <a:t>)</a:t>
            </a:r>
          </a:p>
          <a:p>
            <a:endParaRPr lang="it-IT" spc="-1" dirty="0">
              <a:solidFill>
                <a:srgbClr val="000000"/>
              </a:solidFill>
              <a:latin typeface="Times New Roman"/>
            </a:endParaRPr>
          </a:p>
          <a:p>
            <a:r>
              <a:rPr lang="it-IT" spc="-1" dirty="0" err="1">
                <a:solidFill>
                  <a:srgbClr val="000000"/>
                </a:solidFill>
                <a:latin typeface="Times New Roman"/>
              </a:rPr>
              <a:t>Entrance</a:t>
            </a:r>
            <a:r>
              <a:rPr lang="it-IT" spc="-1" dirty="0">
                <a:solidFill>
                  <a:srgbClr val="000000"/>
                </a:solidFill>
                <a:latin typeface="Times New Roman"/>
              </a:rPr>
              <a:t> window</a:t>
            </a:r>
          </a:p>
          <a:p>
            <a:endParaRPr lang="en-US" dirty="0"/>
          </a:p>
        </p:txBody>
      </p:sp>
      <p:cxnSp>
        <p:nvCxnSpPr>
          <p:cNvPr id="20" name="Connettore 2 19">
            <a:extLst>
              <a:ext uri="{FF2B5EF4-FFF2-40B4-BE49-F238E27FC236}">
                <a16:creationId xmlns:a16="http://schemas.microsoft.com/office/drawing/2014/main" id="{6D129D9D-913C-B1BC-1E77-1D34644C2CE0}"/>
              </a:ext>
            </a:extLst>
          </p:cNvPr>
          <p:cNvCxnSpPr>
            <a:cxnSpLocks/>
          </p:cNvCxnSpPr>
          <p:nvPr/>
        </p:nvCxnSpPr>
        <p:spPr>
          <a:xfrm flipH="1" flipV="1">
            <a:off x="1481148" y="1646031"/>
            <a:ext cx="1389007" cy="4911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9A4B82CF-A5B1-451C-2E20-2CFE94F41F5B}"/>
              </a:ext>
            </a:extLst>
          </p:cNvPr>
          <p:cNvSpPr txBox="1"/>
          <p:nvPr/>
        </p:nvSpPr>
        <p:spPr>
          <a:xfrm>
            <a:off x="4491038" y="2611444"/>
            <a:ext cx="4652962" cy="369332"/>
          </a:xfrm>
          <a:prstGeom prst="rect">
            <a:avLst/>
          </a:prstGeom>
          <a:noFill/>
        </p:spPr>
        <p:txBody>
          <a:bodyPr wrap="square">
            <a:spAutoFit/>
          </a:bodyPr>
          <a:lstStyle/>
          <a:p>
            <a:r>
              <a:rPr lang="it-IT" spc="-1" dirty="0" err="1">
                <a:solidFill>
                  <a:srgbClr val="000000"/>
                </a:solidFill>
                <a:latin typeface="Times New Roman"/>
              </a:rPr>
              <a:t>Aligned</a:t>
            </a:r>
            <a:r>
              <a:rPr lang="it-IT" spc="-1" dirty="0">
                <a:solidFill>
                  <a:srgbClr val="000000"/>
                </a:solidFill>
                <a:latin typeface="Times New Roman"/>
              </a:rPr>
              <a:t> with SIDDHARTA-2 </a:t>
            </a:r>
            <a:r>
              <a:rPr lang="it-IT" spc="-1" dirty="0" err="1">
                <a:solidFill>
                  <a:srgbClr val="000000"/>
                </a:solidFill>
                <a:latin typeface="Times New Roman"/>
              </a:rPr>
              <a:t>luminometer</a:t>
            </a:r>
            <a:endParaRPr lang="en-US" dirty="0"/>
          </a:p>
        </p:txBody>
      </p:sp>
      <p:cxnSp>
        <p:nvCxnSpPr>
          <p:cNvPr id="23" name="Connettore 2 22">
            <a:extLst>
              <a:ext uri="{FF2B5EF4-FFF2-40B4-BE49-F238E27FC236}">
                <a16:creationId xmlns:a16="http://schemas.microsoft.com/office/drawing/2014/main" id="{A061AD82-A2FA-F8F9-2187-9A7F11ACC5FF}"/>
              </a:ext>
            </a:extLst>
          </p:cNvPr>
          <p:cNvCxnSpPr>
            <a:cxnSpLocks/>
          </p:cNvCxnSpPr>
          <p:nvPr/>
        </p:nvCxnSpPr>
        <p:spPr>
          <a:xfrm flipH="1">
            <a:off x="6353175" y="3948235"/>
            <a:ext cx="176525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D9A0D50E-0B8C-3829-7FAC-87507D50F030}"/>
              </a:ext>
            </a:extLst>
          </p:cNvPr>
          <p:cNvSpPr txBox="1"/>
          <p:nvPr/>
        </p:nvSpPr>
        <p:spPr>
          <a:xfrm>
            <a:off x="2453541" y="3490941"/>
            <a:ext cx="1289784" cy="2308324"/>
          </a:xfrm>
          <a:prstGeom prst="rect">
            <a:avLst/>
          </a:prstGeom>
          <a:noFill/>
        </p:spPr>
        <p:txBody>
          <a:bodyPr wrap="square">
            <a:spAutoFit/>
          </a:bodyPr>
          <a:lstStyle/>
          <a:p>
            <a:pPr algn="ctr"/>
            <a:r>
              <a:rPr lang="it-IT" spc="-1" dirty="0">
                <a:solidFill>
                  <a:srgbClr val="000000"/>
                </a:solidFill>
                <a:latin typeface="Times New Roman"/>
              </a:rPr>
              <a:t>Al </a:t>
            </a:r>
            <a:r>
              <a:rPr lang="it-IT" spc="-1" dirty="0" err="1">
                <a:solidFill>
                  <a:srgbClr val="000000"/>
                </a:solidFill>
                <a:latin typeface="Times New Roman"/>
              </a:rPr>
              <a:t>plate</a:t>
            </a:r>
            <a:r>
              <a:rPr lang="it-IT" spc="-1" dirty="0">
                <a:solidFill>
                  <a:srgbClr val="000000"/>
                </a:solidFill>
                <a:latin typeface="Times New Roman"/>
              </a:rPr>
              <a:t> (</a:t>
            </a:r>
            <a:r>
              <a:rPr lang="it-IT" spc="-1" dirty="0" err="1">
                <a:solidFill>
                  <a:srgbClr val="000000"/>
                </a:solidFill>
                <a:latin typeface="Times New Roman"/>
              </a:rPr>
              <a:t>thickness</a:t>
            </a:r>
            <a:r>
              <a:rPr lang="it-IT" spc="-1" dirty="0">
                <a:solidFill>
                  <a:srgbClr val="000000"/>
                </a:solidFill>
                <a:latin typeface="Times New Roman"/>
              </a:rPr>
              <a:t> </a:t>
            </a:r>
            <a:r>
              <a:rPr lang="it-IT" spc="-1" dirty="0" err="1">
                <a:solidFill>
                  <a:srgbClr val="000000"/>
                </a:solidFill>
                <a:latin typeface="Times New Roman"/>
              </a:rPr>
              <a:t>not</a:t>
            </a:r>
            <a:r>
              <a:rPr lang="it-IT" spc="-1" dirty="0">
                <a:solidFill>
                  <a:srgbClr val="000000"/>
                </a:solidFill>
                <a:latin typeface="Times New Roman"/>
              </a:rPr>
              <a:t> </a:t>
            </a:r>
            <a:r>
              <a:rPr lang="it-IT" spc="-1" dirty="0" err="1">
                <a:solidFill>
                  <a:srgbClr val="000000"/>
                </a:solidFill>
                <a:latin typeface="Times New Roman"/>
              </a:rPr>
              <a:t>optimized</a:t>
            </a:r>
            <a:r>
              <a:rPr lang="it-IT" spc="-1" dirty="0">
                <a:solidFill>
                  <a:srgbClr val="000000"/>
                </a:solidFill>
                <a:latin typeface="Times New Roman"/>
              </a:rPr>
              <a:t>)</a:t>
            </a:r>
          </a:p>
          <a:p>
            <a:pPr algn="ctr"/>
            <a:r>
              <a:rPr lang="it-IT" spc="-1" dirty="0">
                <a:solidFill>
                  <a:srgbClr val="000000"/>
                </a:solidFill>
                <a:latin typeface="Times New Roman"/>
              </a:rPr>
              <a:t>+</a:t>
            </a:r>
          </a:p>
          <a:p>
            <a:pPr algn="ctr"/>
            <a:r>
              <a:rPr lang="it-IT" spc="-1" baseline="30000" dirty="0">
                <a:solidFill>
                  <a:srgbClr val="000000"/>
                </a:solidFill>
                <a:latin typeface="Times New Roman"/>
              </a:rPr>
              <a:t>241</a:t>
            </a:r>
            <a:r>
              <a:rPr lang="it-IT" spc="-1" dirty="0">
                <a:solidFill>
                  <a:srgbClr val="000000"/>
                </a:solidFill>
                <a:latin typeface="Times New Roman"/>
              </a:rPr>
              <a:t>Am source for </a:t>
            </a:r>
            <a:r>
              <a:rPr lang="it-IT" spc="-1" dirty="0" err="1">
                <a:solidFill>
                  <a:srgbClr val="000000"/>
                </a:solidFill>
                <a:latin typeface="Times New Roman"/>
              </a:rPr>
              <a:t>calibration</a:t>
            </a:r>
            <a:endParaRPr lang="en-US" dirty="0"/>
          </a:p>
        </p:txBody>
      </p:sp>
      <p:sp>
        <p:nvSpPr>
          <p:cNvPr id="27" name="CasellaDiTesto 26">
            <a:extLst>
              <a:ext uri="{FF2B5EF4-FFF2-40B4-BE49-F238E27FC236}">
                <a16:creationId xmlns:a16="http://schemas.microsoft.com/office/drawing/2014/main" id="{A6EE9000-2ACA-C54D-954E-A96131CD6DFD}"/>
              </a:ext>
            </a:extLst>
          </p:cNvPr>
          <p:cNvSpPr txBox="1"/>
          <p:nvPr/>
        </p:nvSpPr>
        <p:spPr>
          <a:xfrm>
            <a:off x="5114964" y="1107136"/>
            <a:ext cx="3953502" cy="923330"/>
          </a:xfrm>
          <a:prstGeom prst="rect">
            <a:avLst/>
          </a:prstGeom>
          <a:solidFill>
            <a:schemeClr val="accent6">
              <a:lumMod val="60000"/>
              <a:lumOff val="40000"/>
            </a:schemeClr>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Goal: background and resolution assessment in machine environment (first time)</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190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A75E56-83F3-46C2-BDE3-D1DAFD4F0E71}"/>
              </a:ext>
            </a:extLst>
          </p:cNvPr>
          <p:cNvSpPr txBox="1"/>
          <p:nvPr/>
        </p:nvSpPr>
        <p:spPr>
          <a:xfrm>
            <a:off x="382217" y="16323"/>
            <a:ext cx="8066497" cy="539058"/>
          </a:xfrm>
          <a:prstGeom prst="rect">
            <a:avLst/>
          </a:prstGeom>
          <a:noFill/>
        </p:spPr>
        <p:txBody>
          <a:bodyPr wrap="square">
            <a:spAutoFit/>
          </a:bodyPr>
          <a:lstStyle/>
          <a:p>
            <a:pPr algn="ctr">
              <a:lnSpc>
                <a:spcPct val="100000"/>
              </a:lnSpc>
            </a:pPr>
            <a:endParaRPr lang="it-IT" sz="2903" spc="-1" dirty="0">
              <a:solidFill>
                <a:srgbClr val="C00000"/>
              </a:solidFill>
              <a:latin typeface="Arial"/>
            </a:endParaRPr>
          </a:p>
        </p:txBody>
      </p:sp>
      <p:sp>
        <p:nvSpPr>
          <p:cNvPr id="12" name="Rettangolo 11">
            <a:extLst>
              <a:ext uri="{FF2B5EF4-FFF2-40B4-BE49-F238E27FC236}">
                <a16:creationId xmlns:a16="http://schemas.microsoft.com/office/drawing/2014/main" id="{93710547-50EA-0134-296D-BF9491B6C652}"/>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14" name="Rettangolo 13">
            <a:extLst>
              <a:ext uri="{FF2B5EF4-FFF2-40B4-BE49-F238E27FC236}">
                <a16:creationId xmlns:a16="http://schemas.microsoft.com/office/drawing/2014/main" id="{1A65E2E5-54D4-C224-D696-4068EB58BD79}"/>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pic>
        <p:nvPicPr>
          <p:cNvPr id="15" name="Segnaposto contenuto 4">
            <a:extLst>
              <a:ext uri="{FF2B5EF4-FFF2-40B4-BE49-F238E27FC236}">
                <a16:creationId xmlns:a16="http://schemas.microsoft.com/office/drawing/2014/main" id="{921C6F9A-2433-258F-62B1-DFDF3B30475B}"/>
              </a:ext>
            </a:extLst>
          </p:cNvPr>
          <p:cNvPicPr>
            <a:picLocks noChangeAspect="1"/>
          </p:cNvPicPr>
          <p:nvPr/>
        </p:nvPicPr>
        <p:blipFill>
          <a:blip r:embed="rId2"/>
          <a:stretch>
            <a:fillRect/>
          </a:stretch>
        </p:blipFill>
        <p:spPr>
          <a:xfrm>
            <a:off x="72086" y="921444"/>
            <a:ext cx="8999828" cy="4831655"/>
          </a:xfrm>
          <a:prstGeom prst="rect">
            <a:avLst/>
          </a:prstGeom>
        </p:spPr>
      </p:pic>
      <p:sp>
        <p:nvSpPr>
          <p:cNvPr id="18" name="Rettangolo 17">
            <a:extLst>
              <a:ext uri="{FF2B5EF4-FFF2-40B4-BE49-F238E27FC236}">
                <a16:creationId xmlns:a16="http://schemas.microsoft.com/office/drawing/2014/main" id="{2C99630B-C90F-4A2C-0037-5B2FEFF81C87}"/>
              </a:ext>
            </a:extLst>
          </p:cNvPr>
          <p:cNvSpPr/>
          <p:nvPr/>
        </p:nvSpPr>
        <p:spPr>
          <a:xfrm>
            <a:off x="109396" y="42039"/>
            <a:ext cx="9165456" cy="523220"/>
          </a:xfrm>
          <a:prstGeom prst="rect">
            <a:avLst/>
          </a:prstGeom>
          <a:noFill/>
        </p:spPr>
        <p:txBody>
          <a:bodyPr wrap="square">
            <a:spAutoFit/>
          </a:bodyPr>
          <a:lstStyle/>
          <a:p>
            <a:pPr lvl="0" algn="ctr" defTabSz="914400" hangingPunct="0">
              <a:defRPr/>
            </a:pPr>
            <a:r>
              <a:rPr lang="en-US" sz="28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CZT: test prototype mounted in DAFNE (22/06/2022)</a:t>
            </a:r>
          </a:p>
        </p:txBody>
      </p:sp>
      <p:sp>
        <p:nvSpPr>
          <p:cNvPr id="2" name="Rettangolo con angoli arrotondati 1">
            <a:extLst>
              <a:ext uri="{FF2B5EF4-FFF2-40B4-BE49-F238E27FC236}">
                <a16:creationId xmlns:a16="http://schemas.microsoft.com/office/drawing/2014/main" id="{706388F8-7702-1F62-ACD7-14F753391B0C}"/>
              </a:ext>
            </a:extLst>
          </p:cNvPr>
          <p:cNvSpPr/>
          <p:nvPr/>
        </p:nvSpPr>
        <p:spPr>
          <a:xfrm>
            <a:off x="72086" y="4514850"/>
            <a:ext cx="823264"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sellaDiTesto 18">
            <a:extLst>
              <a:ext uri="{FF2B5EF4-FFF2-40B4-BE49-F238E27FC236}">
                <a16:creationId xmlns:a16="http://schemas.microsoft.com/office/drawing/2014/main" id="{17EA02B8-E471-4EF9-6E8F-1675168A67FB}"/>
              </a:ext>
            </a:extLst>
          </p:cNvPr>
          <p:cNvSpPr txBox="1"/>
          <p:nvPr/>
        </p:nvSpPr>
        <p:spPr>
          <a:xfrm>
            <a:off x="6393656" y="4514850"/>
            <a:ext cx="1950244" cy="646331"/>
          </a:xfrm>
          <a:prstGeom prst="rect">
            <a:avLst/>
          </a:prstGeom>
          <a:noFill/>
        </p:spPr>
        <p:txBody>
          <a:bodyPr wrap="square">
            <a:spAutoFit/>
          </a:bodyPr>
          <a:lstStyle/>
          <a:p>
            <a:r>
              <a:rPr lang="it-IT" spc="-1" dirty="0">
                <a:solidFill>
                  <a:srgbClr val="000000"/>
                </a:solidFill>
                <a:latin typeface="Times New Roman"/>
              </a:rPr>
              <a:t>511 </a:t>
            </a:r>
            <a:r>
              <a:rPr lang="it-IT" spc="-1" dirty="0" err="1">
                <a:solidFill>
                  <a:srgbClr val="000000"/>
                </a:solidFill>
                <a:latin typeface="Times New Roman"/>
              </a:rPr>
              <a:t>keV</a:t>
            </a:r>
            <a:r>
              <a:rPr lang="it-IT" spc="-1" dirty="0">
                <a:solidFill>
                  <a:srgbClr val="000000"/>
                </a:solidFill>
                <a:latin typeface="Times New Roman"/>
              </a:rPr>
              <a:t> </a:t>
            </a:r>
            <a:r>
              <a:rPr lang="it-IT" spc="-1" dirty="0" err="1">
                <a:solidFill>
                  <a:srgbClr val="000000"/>
                </a:solidFill>
                <a:latin typeface="Times New Roman"/>
              </a:rPr>
              <a:t>peak</a:t>
            </a:r>
            <a:endParaRPr lang="it-IT" spc="-1" dirty="0">
              <a:solidFill>
                <a:srgbClr val="000000"/>
              </a:solidFill>
              <a:latin typeface="Times New Roman"/>
            </a:endParaRPr>
          </a:p>
          <a:p>
            <a:r>
              <a:rPr lang="it-IT" spc="-1" dirty="0">
                <a:solidFill>
                  <a:srgbClr val="000000"/>
                </a:solidFill>
                <a:latin typeface="Times New Roman"/>
              </a:rPr>
              <a:t>(</a:t>
            </a:r>
            <a:r>
              <a:rPr lang="it-IT" spc="-1" dirty="0" err="1">
                <a:solidFill>
                  <a:srgbClr val="000000"/>
                </a:solidFill>
                <a:latin typeface="Times New Roman"/>
              </a:rPr>
              <a:t>e</a:t>
            </a:r>
            <a:r>
              <a:rPr lang="it-IT" spc="-1" baseline="30000" dirty="0" err="1">
                <a:solidFill>
                  <a:srgbClr val="000000"/>
                </a:solidFill>
                <a:latin typeface="Times New Roman"/>
              </a:rPr>
              <a:t>+</a:t>
            </a:r>
            <a:r>
              <a:rPr lang="it-IT" spc="-1" dirty="0" err="1">
                <a:solidFill>
                  <a:srgbClr val="000000"/>
                </a:solidFill>
                <a:latin typeface="Times New Roman"/>
              </a:rPr>
              <a:t>e</a:t>
            </a:r>
            <a:r>
              <a:rPr lang="it-IT" spc="-1" baseline="30000" dirty="0">
                <a:solidFill>
                  <a:srgbClr val="000000"/>
                </a:solidFill>
                <a:latin typeface="Times New Roman"/>
              </a:rPr>
              <a:t>-</a:t>
            </a:r>
            <a:r>
              <a:rPr lang="it-IT" spc="-1" dirty="0">
                <a:solidFill>
                  <a:srgbClr val="000000"/>
                </a:solidFill>
                <a:latin typeface="Times New Roman"/>
              </a:rPr>
              <a:t> </a:t>
            </a:r>
            <a:r>
              <a:rPr lang="it-IT" spc="-1" dirty="0" err="1">
                <a:solidFill>
                  <a:srgbClr val="000000"/>
                </a:solidFill>
                <a:latin typeface="Times New Roman"/>
              </a:rPr>
              <a:t>annihilation</a:t>
            </a:r>
            <a:r>
              <a:rPr lang="it-IT" spc="-1" dirty="0">
                <a:solidFill>
                  <a:srgbClr val="000000"/>
                </a:solidFill>
                <a:latin typeface="Times New Roman"/>
              </a:rPr>
              <a:t>)</a:t>
            </a:r>
            <a:endParaRPr lang="en-US" dirty="0"/>
          </a:p>
        </p:txBody>
      </p:sp>
      <p:pic>
        <p:nvPicPr>
          <p:cNvPr id="20" name="Immagine 19">
            <a:extLst>
              <a:ext uri="{FF2B5EF4-FFF2-40B4-BE49-F238E27FC236}">
                <a16:creationId xmlns:a16="http://schemas.microsoft.com/office/drawing/2014/main" id="{65889C6B-5A49-0CBA-7D58-9169DFA833B4}"/>
              </a:ext>
            </a:extLst>
          </p:cNvPr>
          <p:cNvPicPr>
            <a:picLocks noChangeAspect="1"/>
          </p:cNvPicPr>
          <p:nvPr/>
        </p:nvPicPr>
        <p:blipFill>
          <a:blip r:embed="rId3"/>
          <a:stretch>
            <a:fillRect/>
          </a:stretch>
        </p:blipFill>
        <p:spPr>
          <a:xfrm>
            <a:off x="3419475" y="1199878"/>
            <a:ext cx="5324474" cy="2858502"/>
          </a:xfrm>
          <a:prstGeom prst="rect">
            <a:avLst/>
          </a:prstGeom>
        </p:spPr>
      </p:pic>
      <p:sp>
        <p:nvSpPr>
          <p:cNvPr id="21" name="Rettangolo con angoli arrotondati 20">
            <a:extLst>
              <a:ext uri="{FF2B5EF4-FFF2-40B4-BE49-F238E27FC236}">
                <a16:creationId xmlns:a16="http://schemas.microsoft.com/office/drawing/2014/main" id="{5DE3FBF0-216C-E66D-396D-D04053936B43}"/>
              </a:ext>
            </a:extLst>
          </p:cNvPr>
          <p:cNvSpPr/>
          <p:nvPr/>
        </p:nvSpPr>
        <p:spPr>
          <a:xfrm>
            <a:off x="3233919" y="2629129"/>
            <a:ext cx="376056"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a:extLst>
              <a:ext uri="{FF2B5EF4-FFF2-40B4-BE49-F238E27FC236}">
                <a16:creationId xmlns:a16="http://schemas.microsoft.com/office/drawing/2014/main" id="{8474C918-1E83-3FFA-45D5-65DACABAAE0F}"/>
              </a:ext>
            </a:extLst>
          </p:cNvPr>
          <p:cNvSpPr txBox="1"/>
          <p:nvPr/>
        </p:nvSpPr>
        <p:spPr>
          <a:xfrm>
            <a:off x="4052323" y="2053465"/>
            <a:ext cx="1112608" cy="369332"/>
          </a:xfrm>
          <a:prstGeom prst="rect">
            <a:avLst/>
          </a:prstGeom>
          <a:noFill/>
        </p:spPr>
        <p:txBody>
          <a:bodyPr wrap="square">
            <a:spAutoFit/>
          </a:bodyPr>
          <a:lstStyle/>
          <a:p>
            <a:r>
              <a:rPr lang="it-IT" spc="-1" dirty="0">
                <a:solidFill>
                  <a:srgbClr val="000000"/>
                </a:solidFill>
                <a:latin typeface="Times New Roman"/>
              </a:rPr>
              <a:t>Np </a:t>
            </a:r>
            <a:r>
              <a:rPr lang="it-IT" spc="-1" dirty="0" err="1">
                <a:solidFill>
                  <a:srgbClr val="000000"/>
                </a:solidFill>
                <a:latin typeface="Times New Roman"/>
              </a:rPr>
              <a:t>peaks</a:t>
            </a:r>
            <a:endParaRPr lang="en-US" dirty="0"/>
          </a:p>
        </p:txBody>
      </p:sp>
      <p:sp>
        <p:nvSpPr>
          <p:cNvPr id="23" name="CasellaDiTesto 22">
            <a:extLst>
              <a:ext uri="{FF2B5EF4-FFF2-40B4-BE49-F238E27FC236}">
                <a16:creationId xmlns:a16="http://schemas.microsoft.com/office/drawing/2014/main" id="{DF12D778-98FE-EB7B-FB40-5300CA311AA9}"/>
              </a:ext>
            </a:extLst>
          </p:cNvPr>
          <p:cNvSpPr txBox="1"/>
          <p:nvPr/>
        </p:nvSpPr>
        <p:spPr>
          <a:xfrm>
            <a:off x="4793456" y="3083480"/>
            <a:ext cx="65484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Am</a:t>
            </a:r>
          </a:p>
        </p:txBody>
      </p:sp>
      <p:sp>
        <p:nvSpPr>
          <p:cNvPr id="24" name="CasellaDiTesto 23">
            <a:extLst>
              <a:ext uri="{FF2B5EF4-FFF2-40B4-BE49-F238E27FC236}">
                <a16:creationId xmlns:a16="http://schemas.microsoft.com/office/drawing/2014/main" id="{A874E962-FDC3-F3BE-8487-6C307A19108D}"/>
              </a:ext>
            </a:extLst>
          </p:cNvPr>
          <p:cNvSpPr txBox="1"/>
          <p:nvPr/>
        </p:nvSpPr>
        <p:spPr>
          <a:xfrm>
            <a:off x="5881687" y="1424691"/>
            <a:ext cx="61436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Am</a:t>
            </a:r>
          </a:p>
        </p:txBody>
      </p:sp>
      <p:sp>
        <p:nvSpPr>
          <p:cNvPr id="25" name="CasellaDiTesto 24">
            <a:extLst>
              <a:ext uri="{FF2B5EF4-FFF2-40B4-BE49-F238E27FC236}">
                <a16:creationId xmlns:a16="http://schemas.microsoft.com/office/drawing/2014/main" id="{A3C0C25C-E091-FC9D-487B-443FAC2BB84D}"/>
              </a:ext>
            </a:extLst>
          </p:cNvPr>
          <p:cNvSpPr txBox="1"/>
          <p:nvPr/>
        </p:nvSpPr>
        <p:spPr>
          <a:xfrm>
            <a:off x="6896100" y="3080547"/>
            <a:ext cx="120015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Pb peaks</a:t>
            </a:r>
          </a:p>
        </p:txBody>
      </p:sp>
      <p:sp>
        <p:nvSpPr>
          <p:cNvPr id="28" name="CasellaDiTesto 27">
            <a:extLst>
              <a:ext uri="{FF2B5EF4-FFF2-40B4-BE49-F238E27FC236}">
                <a16:creationId xmlns:a16="http://schemas.microsoft.com/office/drawing/2014/main" id="{AF9162AD-C06E-42F7-AC09-5A997C38AB41}"/>
              </a:ext>
            </a:extLst>
          </p:cNvPr>
          <p:cNvSpPr txBox="1"/>
          <p:nvPr/>
        </p:nvSpPr>
        <p:spPr>
          <a:xfrm>
            <a:off x="6607957" y="1657866"/>
            <a:ext cx="1937232" cy="646331"/>
          </a:xfrm>
          <a:prstGeom prst="rect">
            <a:avLst/>
          </a:prstGeom>
          <a:solidFill>
            <a:schemeClr val="accent6">
              <a:lumMod val="60000"/>
              <a:lumOff val="40000"/>
            </a:schemeClr>
          </a:solidFill>
        </p:spPr>
        <p:txBody>
          <a:bodyPr wrap="square">
            <a:spAutoFit/>
          </a:bodyPr>
          <a:lstStyle/>
          <a:p>
            <a:r>
              <a:rPr lang="it-IT" spc="-1" dirty="0">
                <a:solidFill>
                  <a:srgbClr val="000000"/>
                </a:solidFill>
                <a:latin typeface="Times New Roman"/>
              </a:rPr>
              <a:t>FWHM / E = 6 % @ 60 </a:t>
            </a:r>
            <a:r>
              <a:rPr lang="it-IT" spc="-1" dirty="0" err="1">
                <a:solidFill>
                  <a:srgbClr val="000000"/>
                </a:solidFill>
                <a:latin typeface="Times New Roman"/>
              </a:rPr>
              <a:t>keV</a:t>
            </a:r>
            <a:endParaRPr lang="en-US" dirty="0"/>
          </a:p>
        </p:txBody>
      </p:sp>
    </p:spTree>
    <p:extLst>
      <p:ext uri="{BB962C8B-B14F-4D97-AF65-F5344CB8AC3E}">
        <p14:creationId xmlns:p14="http://schemas.microsoft.com/office/powerpoint/2010/main" val="162876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39</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8" name="Titolo 1">
            <a:extLst>
              <a:ext uri="{FF2B5EF4-FFF2-40B4-BE49-F238E27FC236}">
                <a16:creationId xmlns:a16="http://schemas.microsoft.com/office/drawing/2014/main" id="{B2386911-F933-2CDD-226F-69A34E41B46F}"/>
              </a:ext>
            </a:extLst>
          </p:cNvPr>
          <p:cNvSpPr txBox="1">
            <a:spLocks/>
          </p:cNvSpPr>
          <p:nvPr/>
        </p:nvSpPr>
        <p:spPr>
          <a:xfrm>
            <a:off x="628090" y="114979"/>
            <a:ext cx="7886700" cy="701674"/>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FF000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Conclusions</a:t>
            </a:r>
            <a:endParaRPr lang="en-GB" dirty="0">
              <a:solidFill>
                <a:srgbClr val="FF0000"/>
              </a:solidFill>
              <a:effectLst>
                <a:outerShdw blurRad="50800" dist="50800" dir="5400000" algn="ctr" rotWithShape="0">
                  <a:srgbClr val="002060">
                    <a:alpha val="43000"/>
                  </a:srgbClr>
                </a:outerShdw>
              </a:effectLst>
            </a:endParaRPr>
          </a:p>
        </p:txBody>
      </p:sp>
      <mc:AlternateContent xmlns:mc="http://schemas.openxmlformats.org/markup-compatibility/2006">
        <mc:Choice xmlns:a14="http://schemas.microsoft.com/office/drawing/2010/main" Requires="a14">
          <p:sp>
            <p:nvSpPr>
              <p:cNvPr id="2" name="Rettangolo 1">
                <a:extLst>
                  <a:ext uri="{FF2B5EF4-FFF2-40B4-BE49-F238E27FC236}">
                    <a16:creationId xmlns:a16="http://schemas.microsoft.com/office/drawing/2014/main" id="{9DDA8C7D-D1CE-1A43-9EF0-656B89BC6031}"/>
                  </a:ext>
                </a:extLst>
              </p:cNvPr>
              <p:cNvSpPr/>
              <p:nvPr/>
            </p:nvSpPr>
            <p:spPr>
              <a:xfrm>
                <a:off x="301997" y="727587"/>
                <a:ext cx="8694219" cy="5170646"/>
              </a:xfrm>
              <a:prstGeom prst="rect">
                <a:avLst/>
              </a:prstGeom>
            </p:spPr>
            <p:txBody>
              <a:bodyPr wrap="square">
                <a:spAutoFit/>
              </a:bodyPr>
              <a:lstStyle/>
              <a:p>
                <a:pPr marL="342900" indent="-342900">
                  <a:buFont typeface="Wingdings" pitchFamily="2" charset="2"/>
                  <a:buChar char="Ø"/>
                </a:pPr>
                <a:r>
                  <a:rPr lang="en-GB" sz="2200" b="1" dirty="0">
                    <a:solidFill>
                      <a:srgbClr val="FF0000"/>
                    </a:solidFill>
                    <a:latin typeface="Times New Roman" panose="02020603050405020304" pitchFamily="18" charset="0"/>
                    <a:cs typeface="Times New Roman" panose="02020603050405020304" pitchFamily="18" charset="0"/>
                  </a:rPr>
                  <a:t>Kaonic Atoms measure the kaon-nucleon/nuclei interaction at threshold (no other way to perform direct measurements!)</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Tool to directly probe low-energy QCD</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With implications from nuclear and particle physics to astrophysics and cosmology </a:t>
                </a:r>
                <a:br>
                  <a:rPr lang="en-GB" sz="2200" dirty="0">
                    <a:solidFill>
                      <a:srgbClr val="002060"/>
                    </a:solidFill>
                    <a:latin typeface="Times New Roman" panose="02020603050405020304" pitchFamily="18" charset="0"/>
                    <a:cs typeface="Times New Roman" panose="02020603050405020304" pitchFamily="18" charset="0"/>
                  </a:rPr>
                </a:br>
                <a:endParaRPr lang="en-GB" sz="22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GB" sz="2200" b="1" dirty="0">
                    <a:solidFill>
                      <a:srgbClr val="FF0000"/>
                    </a:solidFill>
                    <a:latin typeface="Times New Roman" panose="02020603050405020304" pitchFamily="18" charset="0"/>
                    <a:cs typeface="Times New Roman" panose="02020603050405020304" pitchFamily="18" charset="0"/>
                  </a:rPr>
                  <a:t>Phase1: SIDDHARTINO concluded</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SDDs and Kaon Trigger tuned</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Evaluation of the machine background</a:t>
                </a:r>
              </a:p>
              <a:p>
                <a:pPr marL="800100" lvl="1" indent="-342900">
                  <a:buFont typeface="Arial" panose="020B0604020202020204" pitchFamily="34" charset="0"/>
                  <a:buChar char="•"/>
                </a:pPr>
                <a:r>
                  <a:rPr lang="en-US" sz="2200" b="1" i="1" u="sng" dirty="0">
                    <a:solidFill>
                      <a:srgbClr val="002060"/>
                    </a:solidFill>
                    <a:latin typeface="Times New Roman" panose="02020603050405020304" pitchFamily="18" charset="0"/>
                    <a:cs typeface="Times New Roman" panose="02020603050405020304" pitchFamily="18" charset="0"/>
                  </a:rPr>
                  <a:t>Performed the most precise K-</a:t>
                </a:r>
                <a:r>
                  <a:rPr lang="en-US" sz="2200" b="1" i="1" u="sng" baseline="30000" dirty="0">
                    <a:solidFill>
                      <a:srgbClr val="002060"/>
                    </a:solidFill>
                    <a:latin typeface="Times New Roman" panose="02020603050405020304" pitchFamily="18" charset="0"/>
                    <a:cs typeface="Times New Roman" panose="02020603050405020304" pitchFamily="18" charset="0"/>
                  </a:rPr>
                  <a:t>4</a:t>
                </a:r>
                <a:r>
                  <a:rPr lang="en-US" sz="2200" b="1" i="1" u="sng" dirty="0">
                    <a:solidFill>
                      <a:srgbClr val="002060"/>
                    </a:solidFill>
                    <a:latin typeface="Times New Roman" panose="02020603050405020304" pitchFamily="18" charset="0"/>
                    <a:cs typeface="Times New Roman" panose="02020603050405020304" pitchFamily="18" charset="0"/>
                  </a:rPr>
                  <a:t>He </a:t>
                </a:r>
                <a14:m>
                  <m:oMath xmlns:m="http://schemas.openxmlformats.org/officeDocument/2006/math">
                    <m:r>
                      <a:rPr lang="it-IT" b="1" i="1" u="sng" smtClean="0">
                        <a:solidFill>
                          <a:srgbClr val="002060"/>
                        </a:solidFill>
                        <a:latin typeface="Cambria Math" panose="02040503050406030204" pitchFamily="18" charset="0"/>
                        <a:cs typeface="Times New Roman" panose="02020603050405020304" pitchFamily="18" charset="0"/>
                      </a:rPr>
                      <m:t>𝟑</m:t>
                    </m:r>
                    <m:r>
                      <a:rPr lang="it-IT" b="1" i="1" u="sng" smtClean="0">
                        <a:solidFill>
                          <a:srgbClr val="002060"/>
                        </a:solidFill>
                        <a:latin typeface="Cambria Math" panose="02040503050406030204" pitchFamily="18" charset="0"/>
                        <a:cs typeface="Times New Roman" panose="02020603050405020304" pitchFamily="18" charset="0"/>
                      </a:rPr>
                      <m:t>𝒅</m:t>
                    </m:r>
                    <m:r>
                      <a:rPr lang="it-IT" b="1" i="1" u="sng" smtClean="0">
                        <a:solidFill>
                          <a:srgbClr val="002060"/>
                        </a:solidFill>
                        <a:latin typeface="Cambria Math" panose="02040503050406030204" pitchFamily="18" charset="0"/>
                        <a:cs typeface="Times New Roman" panose="02020603050405020304" pitchFamily="18" charset="0"/>
                      </a:rPr>
                      <m:t>→</m:t>
                    </m:r>
                    <m:r>
                      <a:rPr lang="it-IT" b="1" i="1" u="sng" smtClean="0">
                        <a:solidFill>
                          <a:srgbClr val="002060"/>
                        </a:solidFill>
                        <a:latin typeface="Cambria Math" panose="02040503050406030204" pitchFamily="18" charset="0"/>
                        <a:cs typeface="Times New Roman" panose="02020603050405020304" pitchFamily="18" charset="0"/>
                      </a:rPr>
                      <m:t>𝟐</m:t>
                    </m:r>
                    <m:r>
                      <a:rPr lang="it-IT" b="1" i="1" u="sng" smtClean="0">
                        <a:solidFill>
                          <a:srgbClr val="002060"/>
                        </a:solidFill>
                        <a:latin typeface="Cambria Math" panose="02040503050406030204" pitchFamily="18" charset="0"/>
                        <a:cs typeface="Times New Roman" panose="02020603050405020304" pitchFamily="18" charset="0"/>
                      </a:rPr>
                      <m:t>𝒑</m:t>
                    </m:r>
                  </m:oMath>
                </a14:m>
                <a:r>
                  <a:rPr lang="en-US" b="1" i="1" u="sng" dirty="0">
                    <a:solidFill>
                      <a:srgbClr val="002060"/>
                    </a:solidFill>
                    <a:latin typeface="Times New Roman" panose="02020603050405020304" pitchFamily="18" charset="0"/>
                    <a:cs typeface="Times New Roman" panose="02020603050405020304" pitchFamily="18" charset="0"/>
                  </a:rPr>
                  <a:t> </a:t>
                </a:r>
                <a:r>
                  <a:rPr lang="en-US" sz="2200" b="1" i="1" u="sng" dirty="0">
                    <a:solidFill>
                      <a:srgbClr val="002060"/>
                    </a:solidFill>
                    <a:latin typeface="Times New Roman" panose="02020603050405020304" pitchFamily="18" charset="0"/>
                    <a:cs typeface="Times New Roman" panose="02020603050405020304" pitchFamily="18" charset="0"/>
                  </a:rPr>
                  <a:t>measurement in gas</a:t>
                </a:r>
              </a:p>
              <a:p>
                <a:pPr marL="800100" lvl="1" indent="-342900">
                  <a:buFont typeface="Arial" panose="020B0604020202020204" pitchFamily="34" charset="0"/>
                  <a:buChar char="•"/>
                </a:pPr>
                <a:endParaRPr lang="en-GB" sz="2200" i="1" u="sng"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GB" sz="2200" b="1" dirty="0">
                    <a:solidFill>
                      <a:srgbClr val="FF0000"/>
                    </a:solidFill>
                    <a:latin typeface="Times New Roman" panose="02020603050405020304" pitchFamily="18" charset="0"/>
                    <a:cs typeface="Times New Roman" panose="02020603050405020304" pitchFamily="18" charset="0"/>
                  </a:rPr>
                  <a:t>SIDDHARTA-2 presently on DAFNE</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Installation of the full SIDDHARTA-2 setup: autumn 2021</a:t>
                </a:r>
              </a:p>
              <a:p>
                <a:pPr marL="800100" lvl="1" indent="-342900">
                  <a:buFont typeface="Arial" panose="020B0604020202020204" pitchFamily="34" charset="0"/>
                  <a:buChar char="•"/>
                </a:pPr>
                <a:r>
                  <a:rPr lang="en-GB" sz="2200" i="1" dirty="0">
                    <a:solidFill>
                      <a:srgbClr val="002060"/>
                    </a:solidFill>
                    <a:latin typeface="Times New Roman" panose="02020603050405020304" pitchFamily="18" charset="0"/>
                    <a:cs typeface="Times New Roman" panose="02020603050405020304" pitchFamily="18" charset="0"/>
                  </a:rPr>
                  <a:t>First technical kaonic deuterium run performed in 2022; run to be continued in 2023 (800 pb)</a:t>
                </a:r>
              </a:p>
            </p:txBody>
          </p:sp>
        </mc:Choice>
        <mc:Fallback>
          <p:sp>
            <p:nvSpPr>
              <p:cNvPr id="2" name="Rettangolo 1">
                <a:extLst>
                  <a:ext uri="{FF2B5EF4-FFF2-40B4-BE49-F238E27FC236}">
                    <a16:creationId xmlns:a16="http://schemas.microsoft.com/office/drawing/2014/main" id="{9DDA8C7D-D1CE-1A43-9EF0-656B89BC6031}"/>
                  </a:ext>
                </a:extLst>
              </p:cNvPr>
              <p:cNvSpPr>
                <a:spLocks noRot="1" noChangeAspect="1" noMove="1" noResize="1" noEditPoints="1" noAdjustHandles="1" noChangeArrowheads="1" noChangeShapeType="1" noTextEdit="1"/>
              </p:cNvSpPr>
              <p:nvPr/>
            </p:nvSpPr>
            <p:spPr>
              <a:xfrm>
                <a:off x="301997" y="727587"/>
                <a:ext cx="8694219" cy="5170646"/>
              </a:xfrm>
              <a:prstGeom prst="rect">
                <a:avLst/>
              </a:prstGeom>
              <a:blipFill>
                <a:blip r:embed="rId2"/>
                <a:stretch>
                  <a:fillRect l="-771" t="-707" b="-1413"/>
                </a:stretch>
              </a:blipFill>
            </p:spPr>
            <p:txBody>
              <a:bodyPr/>
              <a:lstStyle/>
              <a:p>
                <a:r>
                  <a:rPr lang="en-GB">
                    <a:noFill/>
                  </a:rPr>
                  <a:t> </a:t>
                </a:r>
              </a:p>
            </p:txBody>
          </p:sp>
        </mc:Fallback>
      </mc:AlternateContent>
      <p:sp>
        <p:nvSpPr>
          <p:cNvPr id="11" name="Rettangolo 10">
            <a:extLst>
              <a:ext uri="{FF2B5EF4-FFF2-40B4-BE49-F238E27FC236}">
                <a16:creationId xmlns:a16="http://schemas.microsoft.com/office/drawing/2014/main" id="{3C63D9BA-C590-9D9B-B4B6-66864B50BE3D}"/>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201488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C139E71-4E84-1CF5-ABDA-02D45BBF2AB4}"/>
              </a:ext>
            </a:extLst>
          </p:cNvPr>
          <p:cNvSpPr txBox="1">
            <a:spLocks/>
          </p:cNvSpPr>
          <p:nvPr/>
        </p:nvSpPr>
        <p:spPr>
          <a:xfrm>
            <a:off x="0" y="1050369"/>
            <a:ext cx="9144000" cy="30037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u="sng" dirty="0" err="1">
                <a:solidFill>
                  <a:srgbClr val="002060"/>
                </a:solidFill>
                <a:latin typeface="Times New Roman" panose="02020603050405020304" pitchFamily="18" charset="0"/>
                <a:cs typeface="Times New Roman" panose="02020603050405020304" pitchFamily="18" charset="0"/>
              </a:rPr>
              <a:t>S</a:t>
            </a:r>
            <a:r>
              <a:rPr lang="it-IT" sz="2000" u="sng" dirty="0" err="1">
                <a:solidFill>
                  <a:srgbClr val="002060"/>
                </a:solidFill>
                <a:latin typeface="Times New Roman" panose="02020603050405020304" pitchFamily="18" charset="0"/>
                <a:cs typeface="Times New Roman" panose="02020603050405020304" pitchFamily="18" charset="0"/>
              </a:rPr>
              <a:t>Ilicon</a:t>
            </a:r>
            <a:r>
              <a:rPr lang="it-IT" sz="2000" u="sng" dirty="0">
                <a:solidFill>
                  <a:srgbClr val="002060"/>
                </a:solidFill>
                <a:latin typeface="Times New Roman" panose="02020603050405020304" pitchFamily="18" charset="0"/>
                <a:cs typeface="Times New Roman" panose="02020603050405020304" pitchFamily="18" charset="0"/>
              </a:rPr>
              <a:t> </a:t>
            </a:r>
            <a:r>
              <a:rPr lang="it-IT" sz="2000" b="1" u="sng" dirty="0" err="1">
                <a:solidFill>
                  <a:srgbClr val="002060"/>
                </a:solidFill>
                <a:latin typeface="Times New Roman" panose="02020603050405020304" pitchFamily="18" charset="0"/>
                <a:cs typeface="Times New Roman" panose="02020603050405020304" pitchFamily="18" charset="0"/>
              </a:rPr>
              <a:t>D</a:t>
            </a:r>
            <a:r>
              <a:rPr lang="it-IT" sz="2000" u="sng" dirty="0" err="1">
                <a:solidFill>
                  <a:srgbClr val="002060"/>
                </a:solidFill>
                <a:latin typeface="Times New Roman" panose="02020603050405020304" pitchFamily="18" charset="0"/>
                <a:cs typeface="Times New Roman" panose="02020603050405020304" pitchFamily="18" charset="0"/>
              </a:rPr>
              <a:t>rift</a:t>
            </a:r>
            <a:r>
              <a:rPr lang="it-IT" sz="2000" u="sng" dirty="0">
                <a:solidFill>
                  <a:srgbClr val="002060"/>
                </a:solidFill>
                <a:latin typeface="Times New Roman" panose="02020603050405020304" pitchFamily="18" charset="0"/>
                <a:cs typeface="Times New Roman" panose="02020603050405020304" pitchFamily="18" charset="0"/>
              </a:rPr>
              <a:t> </a:t>
            </a:r>
            <a:r>
              <a:rPr lang="it-IT" sz="2000" b="1" u="sng" dirty="0">
                <a:solidFill>
                  <a:srgbClr val="002060"/>
                </a:solidFill>
                <a:latin typeface="Times New Roman" panose="02020603050405020304" pitchFamily="18" charset="0"/>
                <a:cs typeface="Times New Roman" panose="02020603050405020304" pitchFamily="18" charset="0"/>
              </a:rPr>
              <a:t>D</a:t>
            </a:r>
            <a:r>
              <a:rPr lang="it-IT" sz="2000" u="sng" dirty="0">
                <a:solidFill>
                  <a:srgbClr val="002060"/>
                </a:solidFill>
                <a:latin typeface="Times New Roman" panose="02020603050405020304" pitchFamily="18" charset="0"/>
                <a:cs typeface="Times New Roman" panose="02020603050405020304" pitchFamily="18" charset="0"/>
              </a:rPr>
              <a:t>etector for </a:t>
            </a:r>
            <a:r>
              <a:rPr lang="it-IT" sz="2000" b="1" u="sng" dirty="0" err="1">
                <a:solidFill>
                  <a:srgbClr val="002060"/>
                </a:solidFill>
                <a:latin typeface="Times New Roman" panose="02020603050405020304" pitchFamily="18" charset="0"/>
                <a:cs typeface="Times New Roman" panose="02020603050405020304" pitchFamily="18" charset="0"/>
              </a:rPr>
              <a:t>H</a:t>
            </a:r>
            <a:r>
              <a:rPr lang="it-IT" sz="2000" u="sng" dirty="0" err="1">
                <a:solidFill>
                  <a:srgbClr val="002060"/>
                </a:solidFill>
                <a:latin typeface="Times New Roman" panose="02020603050405020304" pitchFamily="18" charset="0"/>
                <a:cs typeface="Times New Roman" panose="02020603050405020304" pitchFamily="18" charset="0"/>
              </a:rPr>
              <a:t>adronic</a:t>
            </a:r>
            <a:r>
              <a:rPr lang="it-IT" sz="2000" u="sng" dirty="0">
                <a:solidFill>
                  <a:srgbClr val="002060"/>
                </a:solidFill>
                <a:latin typeface="Times New Roman" panose="02020603050405020304" pitchFamily="18" charset="0"/>
                <a:cs typeface="Times New Roman" panose="02020603050405020304" pitchFamily="18" charset="0"/>
              </a:rPr>
              <a:t> </a:t>
            </a:r>
            <a:r>
              <a:rPr lang="it-IT" sz="2000" b="1" u="sng" dirty="0" err="1">
                <a:solidFill>
                  <a:srgbClr val="002060"/>
                </a:solidFill>
                <a:latin typeface="Times New Roman" panose="02020603050405020304" pitchFamily="18" charset="0"/>
                <a:cs typeface="Times New Roman" panose="02020603050405020304" pitchFamily="18" charset="0"/>
              </a:rPr>
              <a:t>A</a:t>
            </a:r>
            <a:r>
              <a:rPr lang="it-IT" sz="2000" u="sng" dirty="0" err="1">
                <a:solidFill>
                  <a:srgbClr val="002060"/>
                </a:solidFill>
                <a:latin typeface="Times New Roman" panose="02020603050405020304" pitchFamily="18" charset="0"/>
                <a:cs typeface="Times New Roman" panose="02020603050405020304" pitchFamily="18" charset="0"/>
              </a:rPr>
              <a:t>tom</a:t>
            </a:r>
            <a:r>
              <a:rPr lang="it-IT" sz="2000" u="sng" dirty="0">
                <a:solidFill>
                  <a:srgbClr val="002060"/>
                </a:solidFill>
                <a:latin typeface="Times New Roman" panose="02020603050405020304" pitchFamily="18" charset="0"/>
                <a:cs typeface="Times New Roman" panose="02020603050405020304" pitchFamily="18" charset="0"/>
              </a:rPr>
              <a:t> </a:t>
            </a:r>
            <a:r>
              <a:rPr lang="it-IT" sz="2000" b="1" u="sng" dirty="0" err="1">
                <a:solidFill>
                  <a:srgbClr val="002060"/>
                </a:solidFill>
                <a:latin typeface="Times New Roman" panose="02020603050405020304" pitchFamily="18" charset="0"/>
                <a:cs typeface="Times New Roman" panose="02020603050405020304" pitchFamily="18" charset="0"/>
              </a:rPr>
              <a:t>R</a:t>
            </a:r>
            <a:r>
              <a:rPr lang="it-IT" sz="2000" u="sng" dirty="0" err="1">
                <a:solidFill>
                  <a:srgbClr val="002060"/>
                </a:solidFill>
                <a:latin typeface="Times New Roman" panose="02020603050405020304" pitchFamily="18" charset="0"/>
                <a:cs typeface="Times New Roman" panose="02020603050405020304" pitchFamily="18" charset="0"/>
              </a:rPr>
              <a:t>esearch</a:t>
            </a:r>
            <a:r>
              <a:rPr lang="it-IT" sz="2000" u="sng" dirty="0">
                <a:solidFill>
                  <a:srgbClr val="002060"/>
                </a:solidFill>
                <a:latin typeface="Times New Roman" panose="02020603050405020304" pitchFamily="18" charset="0"/>
                <a:cs typeface="Times New Roman" panose="02020603050405020304" pitchFamily="18" charset="0"/>
              </a:rPr>
              <a:t> by </a:t>
            </a:r>
            <a:r>
              <a:rPr lang="it-IT" sz="2000" b="1" u="sng" dirty="0">
                <a:solidFill>
                  <a:srgbClr val="002060"/>
                </a:solidFill>
                <a:latin typeface="Times New Roman" panose="02020603050405020304" pitchFamily="18" charset="0"/>
                <a:cs typeface="Times New Roman" panose="02020603050405020304" pitchFamily="18" charset="0"/>
              </a:rPr>
              <a:t>T</a:t>
            </a:r>
            <a:r>
              <a:rPr lang="it-IT" sz="2000" u="sng" dirty="0">
                <a:solidFill>
                  <a:srgbClr val="002060"/>
                </a:solidFill>
                <a:latin typeface="Times New Roman" panose="02020603050405020304" pitchFamily="18" charset="0"/>
                <a:cs typeface="Times New Roman" panose="02020603050405020304" pitchFamily="18" charset="0"/>
              </a:rPr>
              <a:t>iming </a:t>
            </a:r>
            <a:r>
              <a:rPr lang="it-IT" sz="2000" b="1" u="sng" dirty="0">
                <a:solidFill>
                  <a:srgbClr val="002060"/>
                </a:solidFill>
                <a:latin typeface="Times New Roman" panose="02020603050405020304" pitchFamily="18" charset="0"/>
                <a:cs typeface="Times New Roman" panose="02020603050405020304" pitchFamily="18" charset="0"/>
              </a:rPr>
              <a:t>A</a:t>
            </a:r>
            <a:r>
              <a:rPr lang="it-IT" sz="2000" u="sng" dirty="0">
                <a:solidFill>
                  <a:srgbClr val="002060"/>
                </a:solidFill>
                <a:latin typeface="Times New Roman" panose="02020603050405020304" pitchFamily="18" charset="0"/>
                <a:cs typeface="Times New Roman" panose="02020603050405020304" pitchFamily="18" charset="0"/>
              </a:rPr>
              <a:t>pplications </a:t>
            </a:r>
          </a:p>
          <a:p>
            <a:pPr algn="ctr"/>
            <a:endParaRPr lang="en-GB" dirty="0">
              <a:solidFill>
                <a:srgbClr val="002060"/>
              </a:solidFill>
            </a:endParaRPr>
          </a:p>
        </p:txBody>
      </p:sp>
      <p:pic>
        <p:nvPicPr>
          <p:cNvPr id="5" name="Immagine 4">
            <a:extLst>
              <a:ext uri="{FF2B5EF4-FFF2-40B4-BE49-F238E27FC236}">
                <a16:creationId xmlns:a16="http://schemas.microsoft.com/office/drawing/2014/main" id="{011DB670-7EB0-772D-2E04-77920783F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730" y="1834133"/>
            <a:ext cx="2004809" cy="869218"/>
          </a:xfrm>
          <a:prstGeom prst="rect">
            <a:avLst/>
          </a:prstGeom>
        </p:spPr>
      </p:pic>
      <p:pic>
        <p:nvPicPr>
          <p:cNvPr id="6" name="Immagine 5">
            <a:extLst>
              <a:ext uri="{FF2B5EF4-FFF2-40B4-BE49-F238E27FC236}">
                <a16:creationId xmlns:a16="http://schemas.microsoft.com/office/drawing/2014/main" id="{DB7369A5-B8C5-DD0D-5E4C-A1C7499812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729" y="3514341"/>
            <a:ext cx="2004809" cy="1023144"/>
          </a:xfrm>
          <a:prstGeom prst="rect">
            <a:avLst/>
          </a:prstGeom>
        </p:spPr>
      </p:pic>
      <p:pic>
        <p:nvPicPr>
          <p:cNvPr id="7" name="Immagine 6">
            <a:extLst>
              <a:ext uri="{FF2B5EF4-FFF2-40B4-BE49-F238E27FC236}">
                <a16:creationId xmlns:a16="http://schemas.microsoft.com/office/drawing/2014/main" id="{41543A85-C878-C9C1-18D6-2373F338EC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18" y="5363515"/>
            <a:ext cx="2450435" cy="479433"/>
          </a:xfrm>
          <a:prstGeom prst="rect">
            <a:avLst/>
          </a:prstGeom>
        </p:spPr>
      </p:pic>
      <p:pic>
        <p:nvPicPr>
          <p:cNvPr id="8" name="Immagine 7">
            <a:extLst>
              <a:ext uri="{FF2B5EF4-FFF2-40B4-BE49-F238E27FC236}">
                <a16:creationId xmlns:a16="http://schemas.microsoft.com/office/drawing/2014/main" id="{B433EC3E-EF9B-1751-F0B1-BB4E5216B3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1977" y="5359499"/>
            <a:ext cx="2146300" cy="787400"/>
          </a:xfrm>
          <a:prstGeom prst="rect">
            <a:avLst/>
          </a:prstGeom>
        </p:spPr>
      </p:pic>
      <p:pic>
        <p:nvPicPr>
          <p:cNvPr id="9" name="Immagine 8">
            <a:extLst>
              <a:ext uri="{FF2B5EF4-FFF2-40B4-BE49-F238E27FC236}">
                <a16:creationId xmlns:a16="http://schemas.microsoft.com/office/drawing/2014/main" id="{CFA5C6AC-3777-B60E-5B99-80FF3B861E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9091" y="1834133"/>
            <a:ext cx="2520136" cy="564858"/>
          </a:xfrm>
          <a:prstGeom prst="rect">
            <a:avLst/>
          </a:prstGeom>
        </p:spPr>
      </p:pic>
      <p:graphicFrame>
        <p:nvGraphicFramePr>
          <p:cNvPr id="10" name="CasellaDiTesto 15">
            <a:extLst>
              <a:ext uri="{FF2B5EF4-FFF2-40B4-BE49-F238E27FC236}">
                <a16:creationId xmlns:a16="http://schemas.microsoft.com/office/drawing/2014/main" id="{5B72938C-BC2A-9DCB-1717-FC962639659C}"/>
              </a:ext>
            </a:extLst>
          </p:cNvPr>
          <p:cNvGraphicFramePr/>
          <p:nvPr>
            <p:extLst>
              <p:ext uri="{D42A27DB-BD31-4B8C-83A1-F6EECF244321}">
                <p14:modId xmlns:p14="http://schemas.microsoft.com/office/powerpoint/2010/main" val="1498358241"/>
              </p:ext>
            </p:extLst>
          </p:nvPr>
        </p:nvGraphicFramePr>
        <p:xfrm>
          <a:off x="2708724" y="1619026"/>
          <a:ext cx="3665594" cy="42431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magine 10">
            <a:extLst>
              <a:ext uri="{FF2B5EF4-FFF2-40B4-BE49-F238E27FC236}">
                <a16:creationId xmlns:a16="http://schemas.microsoft.com/office/drawing/2014/main" id="{A6EFAC42-93D1-ABD4-E5CE-0EE5CC7A425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99091" y="3514341"/>
            <a:ext cx="2117328" cy="958520"/>
          </a:xfrm>
          <a:prstGeom prst="rect">
            <a:avLst/>
          </a:prstGeom>
        </p:spPr>
      </p:pic>
      <p:sp>
        <p:nvSpPr>
          <p:cNvPr id="13" name="Segnaposto numero diapositiva 3">
            <a:extLst>
              <a:ext uri="{FF2B5EF4-FFF2-40B4-BE49-F238E27FC236}">
                <a16:creationId xmlns:a16="http://schemas.microsoft.com/office/drawing/2014/main" id="{290A0EAD-EC51-077D-6332-DBA2CD2D5F8B}"/>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4</a:t>
            </a:fld>
            <a:endParaRPr lang="it-IT" dirty="0">
              <a:solidFill>
                <a:schemeClr val="bg1"/>
              </a:solidFill>
            </a:endParaRPr>
          </a:p>
        </p:txBody>
      </p:sp>
      <p:sp>
        <p:nvSpPr>
          <p:cNvPr id="15" name="Rettangolo 14">
            <a:extLst>
              <a:ext uri="{FF2B5EF4-FFF2-40B4-BE49-F238E27FC236}">
                <a16:creationId xmlns:a16="http://schemas.microsoft.com/office/drawing/2014/main" id="{9F53585E-115B-3B2B-F638-A2757FB4655D}"/>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Francesco Sgaramella</a:t>
            </a:r>
            <a:endParaRPr lang="en-GB" sz="1400" dirty="0">
              <a:solidFill>
                <a:schemeClr val="bg1"/>
              </a:solidFill>
            </a:endParaRPr>
          </a:p>
        </p:txBody>
      </p:sp>
      <p:sp>
        <p:nvSpPr>
          <p:cNvPr id="16" name="Rettangolo 15">
            <a:extLst>
              <a:ext uri="{FF2B5EF4-FFF2-40B4-BE49-F238E27FC236}">
                <a16:creationId xmlns:a16="http://schemas.microsoft.com/office/drawing/2014/main" id="{00D14E75-557C-7E4D-9477-79BDBC6F76BA}"/>
              </a:ext>
            </a:extLst>
          </p:cNvPr>
          <p:cNvSpPr/>
          <p:nvPr/>
        </p:nvSpPr>
        <p:spPr>
          <a:xfrm>
            <a:off x="2614814" y="0"/>
            <a:ext cx="3913252" cy="769441"/>
          </a:xfrm>
          <a:prstGeom prst="rect">
            <a:avLst/>
          </a:prstGeom>
        </p:spPr>
        <p:txBody>
          <a:bodyPr wrap="none">
            <a:spAutoFit/>
          </a:bodyPr>
          <a:lstStyle/>
          <a:p>
            <a:pPr lvl="0" algn="ctr" defTabSz="914400" hangingPunct="0">
              <a:defRPr/>
            </a:pPr>
            <a:r>
              <a:rPr lang="it-IT"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SIDDHARTA-2</a:t>
            </a:r>
          </a:p>
        </p:txBody>
      </p:sp>
      <p:sp>
        <p:nvSpPr>
          <p:cNvPr id="17" name="Rettangolo 16">
            <a:extLst>
              <a:ext uri="{FF2B5EF4-FFF2-40B4-BE49-F238E27FC236}">
                <a16:creationId xmlns:a16="http://schemas.microsoft.com/office/drawing/2014/main" id="{F3C76372-5CC6-D001-DC81-11E380D36866}"/>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201801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DDACFC6-D826-D147-BA04-7EC41CFA0AB4}"/>
              </a:ext>
            </a:extLst>
          </p:cNvPr>
          <p:cNvSpPr txBox="1">
            <a:spLocks/>
          </p:cNvSpPr>
          <p:nvPr/>
        </p:nvSpPr>
        <p:spPr>
          <a:xfrm>
            <a:off x="387936" y="-95681"/>
            <a:ext cx="8368128" cy="1523999"/>
          </a:xfrm>
          <a:prstGeom prst="rect">
            <a:avLst/>
          </a:prstGeom>
          <a:no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FF000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Beyond SIDDHARTA-2: EXCALIBUR </a:t>
            </a:r>
          </a:p>
          <a:p>
            <a:pPr algn="ctr"/>
            <a:r>
              <a:rPr lang="en-GB" dirty="0">
                <a:solidFill>
                  <a:srgbClr val="FF0000"/>
                </a:solidFill>
                <a:effectLst>
                  <a:outerShdw blurRad="50800" dist="50800" dir="5400000" algn="ctr" rotWithShape="0">
                    <a:srgbClr val="002060">
                      <a:alpha val="43000"/>
                    </a:srgbClr>
                  </a:outerShdw>
                </a:effectLst>
                <a:latin typeface="Times New Roman" panose="02020603050405020304" pitchFamily="18" charset="0"/>
                <a:cs typeface="Times New Roman" panose="02020603050405020304" pitchFamily="18" charset="0"/>
              </a:rPr>
              <a:t>JOIN US!</a:t>
            </a:r>
            <a:endParaRPr lang="en-GB" dirty="0">
              <a:solidFill>
                <a:srgbClr val="FF0000"/>
              </a:solidFill>
              <a:effectLst>
                <a:outerShdw blurRad="50800" dist="50800" dir="5400000" algn="ctr" rotWithShape="0">
                  <a:srgbClr val="002060">
                    <a:alpha val="43000"/>
                  </a:srgbClr>
                </a:outerShdw>
              </a:effectLst>
            </a:endParaRPr>
          </a:p>
        </p:txBody>
      </p:sp>
      <p:sp>
        <p:nvSpPr>
          <p:cNvPr id="7" name="Rechteck 2">
            <a:extLst>
              <a:ext uri="{FF2B5EF4-FFF2-40B4-BE49-F238E27FC236}">
                <a16:creationId xmlns:a16="http://schemas.microsoft.com/office/drawing/2014/main" id="{98C4CEAB-1523-808D-2580-1AC8B520A254}"/>
              </a:ext>
            </a:extLst>
          </p:cNvPr>
          <p:cNvSpPr/>
          <p:nvPr/>
        </p:nvSpPr>
        <p:spPr>
          <a:xfrm>
            <a:off x="628090" y="1418486"/>
            <a:ext cx="7980545" cy="5078313"/>
          </a:xfrm>
          <a:prstGeom prst="rect">
            <a:avLst/>
          </a:prstGeom>
        </p:spPr>
        <p:txBody>
          <a:bodyPr wrap="square">
            <a:spAutoFit/>
          </a:bodyPr>
          <a:lstStyle/>
          <a:p>
            <a:pPr marL="342900" indent="-342900">
              <a:spcBef>
                <a:spcPct val="0"/>
              </a:spcBef>
              <a:buFont typeface="Wingdings" pitchFamily="2" charset="2"/>
              <a:buChar char="Ø"/>
              <a:defRPr/>
            </a:pPr>
            <a:r>
              <a:rPr lang="en-GB" altLang="en-US" sz="2200" b="1" u="sng" dirty="0">
                <a:solidFill>
                  <a:srgbClr val="002060"/>
                </a:solidFill>
                <a:latin typeface="Times New Roman" panose="02020603050405020304" pitchFamily="18" charset="0"/>
                <a:cs typeface="Times New Roman" panose="02020603050405020304" pitchFamily="18" charset="0"/>
              </a:rPr>
              <a:t>Feasibility studies in parallel with Siddharta-2</a:t>
            </a:r>
            <a:br>
              <a:rPr lang="en-GB" altLang="en-US" sz="2000" dirty="0">
                <a:solidFill>
                  <a:srgbClr val="002060"/>
                </a:solidFill>
                <a:latin typeface="Times New Roman" panose="02020603050405020304" pitchFamily="18" charset="0"/>
                <a:cs typeface="Times New Roman" panose="02020603050405020304" pitchFamily="18" charset="0"/>
              </a:rPr>
            </a:br>
            <a:endParaRPr lang="en-GB" altLang="en-US" sz="20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buFont typeface="Wingdings" pitchFamily="2" charset="2"/>
              <a:buChar char="Ø"/>
              <a:defRPr/>
            </a:pPr>
            <a:r>
              <a:rPr lang="en-US" altLang="en-US" sz="2200" b="1" u="sng" dirty="0">
                <a:solidFill>
                  <a:srgbClr val="002060"/>
                </a:solidFill>
                <a:latin typeface="Times New Roman" panose="02020603050405020304" pitchFamily="18" charset="0"/>
                <a:cs typeface="Times New Roman" panose="02020603050405020304" pitchFamily="18" charset="0"/>
              </a:rPr>
              <a:t>Various setups in preparation: </a:t>
            </a:r>
          </a:p>
          <a:p>
            <a:pPr marL="800100" lvl="1" indent="-342900">
              <a:spcBef>
                <a:spcPct val="0"/>
              </a:spcBef>
              <a:buFont typeface="Arial" panose="020B0604020202020204" pitchFamily="34" charset="0"/>
              <a:buChar char="•"/>
              <a:defRPr/>
            </a:pPr>
            <a:r>
              <a:rPr lang="en-US" altLang="en-US" sz="2000" i="1" dirty="0" err="1">
                <a:solidFill>
                  <a:srgbClr val="C00000"/>
                </a:solidFill>
                <a:latin typeface="Times New Roman" panose="02020603050405020304" pitchFamily="18" charset="0"/>
                <a:cs typeface="Times New Roman" panose="02020603050405020304" pitchFamily="18" charset="0"/>
              </a:rPr>
              <a:t>HPGe</a:t>
            </a:r>
            <a:endParaRPr lang="en-US" altLang="en-US" sz="2000" i="1" dirty="0">
              <a:solidFill>
                <a:srgbClr val="C00000"/>
              </a:solidFill>
              <a:latin typeface="Times New Roman" panose="02020603050405020304" pitchFamily="18" charset="0"/>
              <a:cs typeface="Times New Roman" panose="02020603050405020304" pitchFamily="18" charset="0"/>
            </a:endParaRPr>
          </a:p>
          <a:p>
            <a:pPr marL="800100" lvl="1" indent="-342900">
              <a:spcBef>
                <a:spcPct val="0"/>
              </a:spcBef>
              <a:buFont typeface="Arial" panose="020B0604020202020204" pitchFamily="34" charset="0"/>
              <a:buChar char="•"/>
              <a:defRPr/>
            </a:pPr>
            <a:r>
              <a:rPr lang="en-US" altLang="en-US" sz="2000" i="1" dirty="0">
                <a:solidFill>
                  <a:srgbClr val="002060"/>
                </a:solidFill>
                <a:latin typeface="Times New Roman" panose="02020603050405020304" pitchFamily="18" charset="0"/>
                <a:cs typeface="Times New Roman" panose="02020603050405020304" pitchFamily="18" charset="0"/>
              </a:rPr>
              <a:t>Crystal spectrometers (VOXES)</a:t>
            </a:r>
          </a:p>
          <a:p>
            <a:pPr marL="800100" lvl="1" indent="-342900">
              <a:spcBef>
                <a:spcPct val="0"/>
              </a:spcBef>
              <a:buFont typeface="Arial" panose="020B0604020202020204" pitchFamily="34" charset="0"/>
              <a:buChar char="•"/>
              <a:defRPr/>
            </a:pPr>
            <a:r>
              <a:rPr lang="en-US" altLang="en-US" sz="2000" i="1" dirty="0" err="1">
                <a:solidFill>
                  <a:srgbClr val="C00000"/>
                </a:solidFill>
                <a:latin typeface="Times New Roman" panose="02020603050405020304" pitchFamily="18" charset="0"/>
                <a:cs typeface="Times New Roman" panose="02020603050405020304" pitchFamily="18" charset="0"/>
              </a:rPr>
              <a:t>CdZnTe</a:t>
            </a:r>
            <a:r>
              <a:rPr lang="en-US" altLang="en-US" sz="2000" i="1" dirty="0">
                <a:solidFill>
                  <a:srgbClr val="C00000"/>
                </a:solidFill>
                <a:latin typeface="Times New Roman" panose="02020603050405020304" pitchFamily="18" charset="0"/>
                <a:cs typeface="Times New Roman" panose="02020603050405020304" pitchFamily="18" charset="0"/>
              </a:rPr>
              <a:t> detectors</a:t>
            </a:r>
          </a:p>
          <a:p>
            <a:pPr marL="800100" lvl="1" indent="-342900">
              <a:spcBef>
                <a:spcPct val="0"/>
              </a:spcBef>
              <a:buFont typeface="Arial" panose="020B0604020202020204" pitchFamily="34" charset="0"/>
              <a:buChar char="•"/>
              <a:defRPr/>
            </a:pPr>
            <a:r>
              <a:rPr lang="en-US" altLang="en-US" sz="2000" i="1" dirty="0">
                <a:solidFill>
                  <a:srgbClr val="002060"/>
                </a:solidFill>
                <a:latin typeface="Times New Roman" panose="02020603050405020304" pitchFamily="18" charset="0"/>
                <a:cs typeface="Times New Roman" panose="02020603050405020304" pitchFamily="18" charset="0"/>
              </a:rPr>
              <a:t>SDD 1mm for kaonic atoms measurement</a:t>
            </a:r>
            <a:br>
              <a:rPr lang="en-US" altLang="en-US" sz="2000" b="1" dirty="0">
                <a:solidFill>
                  <a:srgbClr val="002060"/>
                </a:solidFill>
                <a:latin typeface="Times New Roman" panose="02020603050405020304" pitchFamily="18" charset="0"/>
                <a:cs typeface="Times New Roman" panose="02020603050405020304" pitchFamily="18" charset="0"/>
              </a:rPr>
            </a:br>
            <a:endParaRPr lang="en-GB" altLang="en-US" sz="20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buFont typeface="Wingdings" pitchFamily="2" charset="2"/>
              <a:buChar char="Ø"/>
              <a:defRPr/>
            </a:pPr>
            <a:r>
              <a:rPr lang="en-GB" altLang="en-US" sz="2200" b="1" u="sng" dirty="0">
                <a:solidFill>
                  <a:srgbClr val="002060"/>
                </a:solidFill>
                <a:latin typeface="Times New Roman" panose="02020603050405020304" pitchFamily="18" charset="0"/>
                <a:cs typeface="Times New Roman" panose="02020603050405020304" pitchFamily="18" charset="0"/>
              </a:rPr>
              <a:t>Proposal for Extension of the Scientific Program at DAFNE:</a:t>
            </a:r>
            <a:endParaRPr lang="en-GB" altLang="en-US" sz="2200" b="1" u="sng" dirty="0">
              <a:solidFill>
                <a:srgbClr val="002060"/>
              </a:solidFill>
              <a:highlight>
                <a:srgbClr val="FFFF00"/>
              </a:highlight>
              <a:latin typeface="Times New Roman" panose="02020603050405020304" pitchFamily="18" charset="0"/>
              <a:cs typeface="Times New Roman" panose="02020603050405020304" pitchFamily="18" charset="0"/>
            </a:endParaRPr>
          </a:p>
          <a:p>
            <a:pPr marL="800100" lvl="1" indent="-342900">
              <a:spcBef>
                <a:spcPct val="0"/>
              </a:spcBef>
              <a:buFont typeface="Arial" panose="020B0604020202020204" pitchFamily="34" charset="0"/>
              <a:buChar char="•"/>
              <a:defRPr/>
            </a:pPr>
            <a:r>
              <a:rPr lang="en-US" altLang="en-US" sz="2000" i="1" u="none" dirty="0">
                <a:solidFill>
                  <a:srgbClr val="002060"/>
                </a:solidFill>
                <a:latin typeface="Times New Roman" panose="02020603050405020304" pitchFamily="18" charset="0"/>
                <a:cs typeface="Times New Roman" panose="02020603050405020304" pitchFamily="18" charset="0"/>
              </a:rPr>
              <a:t>Kaon mass - precision measurement at a level &lt; 7 keV</a:t>
            </a:r>
          </a:p>
          <a:p>
            <a:pPr marL="800100" lvl="1" indent="-342900">
              <a:buFont typeface="Arial" panose="020B0604020202020204" pitchFamily="34" charset="0"/>
              <a:buChar char="•"/>
              <a:defRPr/>
            </a:pPr>
            <a:r>
              <a:rPr lang="en-GB" altLang="en-US" sz="2000" i="1" u="none" dirty="0">
                <a:solidFill>
                  <a:srgbClr val="002060"/>
                </a:solidFill>
                <a:latin typeface="Times New Roman" panose="02020603050405020304" pitchFamily="18" charset="0"/>
                <a:cs typeface="Times New Roman" panose="02020603050405020304" pitchFamily="18" charset="0"/>
              </a:rPr>
              <a:t>Kaonic helium transitions to the 1s level</a:t>
            </a:r>
            <a:endParaRPr lang="en-US" altLang="en-US" sz="2000" i="1" u="none" dirty="0">
              <a:solidFill>
                <a:srgbClr val="002060"/>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defRPr/>
            </a:pPr>
            <a:r>
              <a:rPr lang="en-US" altLang="en-US" sz="2000" i="1" u="none" dirty="0">
                <a:solidFill>
                  <a:srgbClr val="002060"/>
                </a:solidFill>
                <a:latin typeface="Times New Roman" panose="02020603050405020304" pitchFamily="18" charset="0"/>
                <a:cs typeface="Times New Roman" panose="02020603050405020304" pitchFamily="18" charset="0"/>
              </a:rPr>
              <a:t>Other  light kaonic atoms (K</a:t>
            </a:r>
            <a:r>
              <a:rPr lang="en-US" altLang="en-US" sz="2000" i="1" u="none"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i="1" u="none" dirty="0">
                <a:solidFill>
                  <a:srgbClr val="002060"/>
                </a:solidFill>
                <a:latin typeface="Times New Roman" panose="02020603050405020304" pitchFamily="18" charset="0"/>
                <a:cs typeface="Times New Roman" panose="02020603050405020304" pitchFamily="18" charset="0"/>
              </a:rPr>
              <a:t>Bi, Li, B,, K</a:t>
            </a:r>
            <a:r>
              <a:rPr lang="en-US" altLang="en-US" sz="2000" i="1" u="none"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i="1" u="none" dirty="0">
                <a:solidFill>
                  <a:srgbClr val="002060"/>
                </a:solidFill>
                <a:latin typeface="Times New Roman" panose="02020603050405020304" pitchFamily="18" charset="0"/>
                <a:cs typeface="Times New Roman" panose="02020603050405020304" pitchFamily="18" charset="0"/>
              </a:rPr>
              <a:t>C,…)</a:t>
            </a:r>
          </a:p>
          <a:p>
            <a:pPr marL="800100" lvl="1" indent="-342900">
              <a:buFont typeface="Arial" panose="020B0604020202020204" pitchFamily="34" charset="0"/>
              <a:buChar char="•"/>
              <a:defRPr/>
            </a:pPr>
            <a:r>
              <a:rPr lang="en-US" altLang="en-US" sz="2000" i="1" u="none" dirty="0">
                <a:solidFill>
                  <a:srgbClr val="002060"/>
                </a:solidFill>
                <a:latin typeface="Times New Roman" panose="02020603050405020304" pitchFamily="18" charset="0"/>
                <a:cs typeface="Times New Roman" panose="02020603050405020304" pitchFamily="18" charset="0"/>
              </a:rPr>
              <a:t>Heavier kaonic atoms (K</a:t>
            </a:r>
            <a:r>
              <a:rPr lang="en-US" altLang="en-US" sz="2000" i="1" u="none"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i="1" u="none" dirty="0">
                <a:solidFill>
                  <a:srgbClr val="002060"/>
                </a:solidFill>
                <a:latin typeface="Times New Roman" panose="02020603050405020304" pitchFamily="18" charset="0"/>
                <a:cs typeface="Times New Roman" panose="02020603050405020304" pitchFamily="18" charset="0"/>
              </a:rPr>
              <a:t>Si, K</a:t>
            </a:r>
            <a:r>
              <a:rPr lang="en-US" altLang="en-US" sz="2000" i="1" u="none"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i="1" u="none" dirty="0">
                <a:solidFill>
                  <a:srgbClr val="002060"/>
                </a:solidFill>
                <a:latin typeface="Times New Roman" panose="02020603050405020304" pitchFamily="18" charset="0"/>
                <a:cs typeface="Times New Roman" panose="02020603050405020304" pitchFamily="18" charset="0"/>
              </a:rPr>
              <a:t>Pb…)</a:t>
            </a:r>
          </a:p>
          <a:p>
            <a:pPr marL="800100" lvl="1" indent="-342900">
              <a:buFont typeface="Arial" panose="020B0604020202020204" pitchFamily="34" charset="0"/>
              <a:buChar char="•"/>
              <a:defRPr/>
            </a:pPr>
            <a:r>
              <a:rPr lang="en-US" altLang="en-US" sz="2000" i="1" u="none" dirty="0">
                <a:solidFill>
                  <a:srgbClr val="002060"/>
                </a:solidFill>
                <a:latin typeface="Times New Roman" panose="02020603050405020304" pitchFamily="18" charset="0"/>
                <a:cs typeface="Times New Roman" panose="02020603050405020304" pitchFamily="18" charset="0"/>
              </a:rPr>
              <a:t>Radiative kaon capture – </a:t>
            </a:r>
            <a:r>
              <a:rPr lang="en-US" altLang="en-US" sz="2000" i="1" u="none"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000" i="1" u="none" dirty="0">
                <a:solidFill>
                  <a:srgbClr val="002060"/>
                </a:solidFill>
                <a:latin typeface="Times New Roman" panose="02020603050405020304" pitchFamily="18" charset="0"/>
                <a:cs typeface="Times New Roman" panose="02020603050405020304" pitchFamily="18" charset="0"/>
              </a:rPr>
              <a:t>(1405) study</a:t>
            </a:r>
          </a:p>
          <a:p>
            <a:pPr marL="800100" lvl="1" indent="-342900">
              <a:buFont typeface="Arial" panose="020B0604020202020204" pitchFamily="34" charset="0"/>
              <a:buChar char="•"/>
              <a:defRPr/>
            </a:pPr>
            <a:r>
              <a:rPr lang="en-US" altLang="en-US" sz="2000" i="1" u="none" dirty="0">
                <a:solidFill>
                  <a:srgbClr val="002060"/>
                </a:solidFill>
                <a:latin typeface="Times New Roman" panose="02020603050405020304" pitchFamily="18" charset="0"/>
                <a:cs typeface="Times New Roman" panose="02020603050405020304" pitchFamily="18" charset="0"/>
              </a:rPr>
              <a:t>Investigate the possibility of the measurement of other types of hadronic exotic atoms (</a:t>
            </a:r>
            <a:r>
              <a:rPr lang="en-US" altLang="en-US" sz="2000" i="1" u="none" dirty="0" err="1">
                <a:solidFill>
                  <a:srgbClr val="002060"/>
                </a:solidFill>
                <a:latin typeface="Times New Roman" panose="02020603050405020304" pitchFamily="18" charset="0"/>
                <a:cs typeface="Times New Roman" panose="02020603050405020304" pitchFamily="18" charset="0"/>
              </a:rPr>
              <a:t>sigmonic</a:t>
            </a:r>
            <a:r>
              <a:rPr lang="en-US" altLang="en-US" sz="2000" i="1" u="none" dirty="0">
                <a:solidFill>
                  <a:srgbClr val="002060"/>
                </a:solidFill>
                <a:latin typeface="Times New Roman" panose="02020603050405020304" pitchFamily="18" charset="0"/>
                <a:cs typeface="Times New Roman" panose="02020603050405020304" pitchFamily="18" charset="0"/>
              </a:rPr>
              <a:t> hydrogen )</a:t>
            </a:r>
          </a:p>
        </p:txBody>
      </p:sp>
      <p:sp>
        <p:nvSpPr>
          <p:cNvPr id="9" name="Segnaposto numero diapositiva 3">
            <a:extLst>
              <a:ext uri="{FF2B5EF4-FFF2-40B4-BE49-F238E27FC236}">
                <a16:creationId xmlns:a16="http://schemas.microsoft.com/office/drawing/2014/main" id="{ACB3E059-F67F-C3EE-28AC-3911BDE79D4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40</a:t>
            </a:fld>
            <a:endParaRPr lang="it-IT" dirty="0">
              <a:solidFill>
                <a:schemeClr val="bg1"/>
              </a:solidFill>
            </a:endParaRPr>
          </a:p>
        </p:txBody>
      </p:sp>
      <p:sp>
        <p:nvSpPr>
          <p:cNvPr id="11" name="Rettangolo 10">
            <a:extLst>
              <a:ext uri="{FF2B5EF4-FFF2-40B4-BE49-F238E27FC236}">
                <a16:creationId xmlns:a16="http://schemas.microsoft.com/office/drawing/2014/main" id="{9AC4EEBD-1A7C-A222-4302-0758DCE73DB2}"/>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12" name="Rettangolo 11">
            <a:extLst>
              <a:ext uri="{FF2B5EF4-FFF2-40B4-BE49-F238E27FC236}">
                <a16:creationId xmlns:a16="http://schemas.microsoft.com/office/drawing/2014/main" id="{1660D0F1-7F03-B64B-7DB8-7E89412F6EC6}"/>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1127616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2">
            <a:extLst>
              <a:ext uri="{FF2B5EF4-FFF2-40B4-BE49-F238E27FC236}">
                <a16:creationId xmlns:a16="http://schemas.microsoft.com/office/drawing/2014/main" id="{496FBE9D-730C-FCE0-AE0E-5DE30A3379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2C531871-95B4-426B-8413-660A69160F94}" type="slidenum">
              <a:rPr kumimoji="0" lang="en-GB" alt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sym typeface="Helvetica"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41</a:t>
            </a:fld>
            <a:endParaRPr kumimoji="0" lang="en-GB"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sym typeface="Helvetica" panose="020B0604020202020204" pitchFamily="34" charset="0"/>
            </a:endParaRPr>
          </a:p>
        </p:txBody>
      </p:sp>
      <p:pic>
        <p:nvPicPr>
          <p:cNvPr id="89091" name="Picture 3" descr="A yellow circle with text&#10;&#10;Description automatically generated with low confidence">
            <a:extLst>
              <a:ext uri="{FF2B5EF4-FFF2-40B4-BE49-F238E27FC236}">
                <a16:creationId xmlns:a16="http://schemas.microsoft.com/office/drawing/2014/main" id="{0B0BAA97-3D40-3F2D-6056-0A002E409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194050"/>
            <a:ext cx="12319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7" descr="A picture containing schematic&#10;&#10;Description automatically generated">
            <a:extLst>
              <a:ext uri="{FF2B5EF4-FFF2-40B4-BE49-F238E27FC236}">
                <a16:creationId xmlns:a16="http://schemas.microsoft.com/office/drawing/2014/main" id="{4E283A8A-2450-E9D6-3992-B5CFB2B3E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050" y="857250"/>
            <a:ext cx="21097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1" descr="Chart&#10;&#10;Description automatically generated">
            <a:extLst>
              <a:ext uri="{FF2B5EF4-FFF2-40B4-BE49-F238E27FC236}">
                <a16:creationId xmlns:a16="http://schemas.microsoft.com/office/drawing/2014/main" id="{29272D21-0AC8-81D6-E5ED-0AC2FC7B4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338" y="4548188"/>
            <a:ext cx="341947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14" descr="Diagram&#10;&#10;Description automatically generated">
            <a:extLst>
              <a:ext uri="{FF2B5EF4-FFF2-40B4-BE49-F238E27FC236}">
                <a16:creationId xmlns:a16="http://schemas.microsoft.com/office/drawing/2014/main" id="{18127C65-D1AA-F36C-8791-E311D94F8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4267200"/>
            <a:ext cx="16541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6" descr="Diagram&#10;&#10;Description automatically generated">
            <a:extLst>
              <a:ext uri="{FF2B5EF4-FFF2-40B4-BE49-F238E27FC236}">
                <a16:creationId xmlns:a16="http://schemas.microsoft.com/office/drawing/2014/main" id="{C90B0959-6DB4-15A6-84AE-7561291AD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6613" y="903288"/>
            <a:ext cx="31400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8" descr="Diagram&#10;&#10;Description automatically generated">
            <a:extLst>
              <a:ext uri="{FF2B5EF4-FFF2-40B4-BE49-F238E27FC236}">
                <a16:creationId xmlns:a16="http://schemas.microsoft.com/office/drawing/2014/main" id="{7A093511-6796-D33A-52E9-6F1D58032D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830263"/>
            <a:ext cx="210661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2" descr="Is Dark Matter Fuzzy? | Live Science">
            <a:extLst>
              <a:ext uri="{FF2B5EF4-FFF2-40B4-BE49-F238E27FC236}">
                <a16:creationId xmlns:a16="http://schemas.microsoft.com/office/drawing/2014/main" id="{BFB01C2B-1F3C-9914-3998-2846B6FF0B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513" y="4775200"/>
            <a:ext cx="20288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Textfeld 1">
            <a:extLst>
              <a:ext uri="{FF2B5EF4-FFF2-40B4-BE49-F238E27FC236}">
                <a16:creationId xmlns:a16="http://schemas.microsoft.com/office/drawing/2014/main" id="{A04053BE-5FB1-D000-B857-CD4CE5325663}"/>
              </a:ext>
            </a:extLst>
          </p:cNvPr>
          <p:cNvSpPr txBox="1">
            <a:spLocks noChangeArrowheads="1"/>
          </p:cNvSpPr>
          <p:nvPr/>
        </p:nvSpPr>
        <p:spPr bwMode="auto">
          <a:xfrm>
            <a:off x="3409950" y="4025900"/>
            <a:ext cx="23241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QCD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Chiral symm.</a:t>
            </a:r>
          </a:p>
        </p:txBody>
      </p:sp>
      <p:sp>
        <p:nvSpPr>
          <p:cNvPr id="89099" name="Textfeld 1">
            <a:extLst>
              <a:ext uri="{FF2B5EF4-FFF2-40B4-BE49-F238E27FC236}">
                <a16:creationId xmlns:a16="http://schemas.microsoft.com/office/drawing/2014/main" id="{06FB1D98-9803-E63E-E374-2B801332B6B1}"/>
              </a:ext>
            </a:extLst>
          </p:cNvPr>
          <p:cNvSpPr txBox="1">
            <a:spLocks noChangeArrowheads="1"/>
          </p:cNvSpPr>
          <p:nvPr/>
        </p:nvSpPr>
        <p:spPr bwMode="auto">
          <a:xfrm>
            <a:off x="6715125" y="3708400"/>
            <a:ext cx="2325688" cy="1062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Mass generation, visible Universe</a:t>
            </a:r>
          </a:p>
        </p:txBody>
      </p:sp>
      <p:sp>
        <p:nvSpPr>
          <p:cNvPr id="89100" name="Textfeld 1">
            <a:extLst>
              <a:ext uri="{FF2B5EF4-FFF2-40B4-BE49-F238E27FC236}">
                <a16:creationId xmlns:a16="http://schemas.microsoft.com/office/drawing/2014/main" id="{1149F5F6-89B8-D620-EFEA-B1988CF8C834}"/>
              </a:ext>
            </a:extLst>
          </p:cNvPr>
          <p:cNvSpPr txBox="1">
            <a:spLocks noChangeArrowheads="1"/>
          </p:cNvSpPr>
          <p:nvPr/>
        </p:nvSpPr>
        <p:spPr bwMode="auto">
          <a:xfrm>
            <a:off x="6048375" y="2389188"/>
            <a:ext cx="2646363" cy="415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Particles structure</a:t>
            </a:r>
          </a:p>
        </p:txBody>
      </p:sp>
      <p:sp>
        <p:nvSpPr>
          <p:cNvPr id="89101" name="Textfeld 1">
            <a:extLst>
              <a:ext uri="{FF2B5EF4-FFF2-40B4-BE49-F238E27FC236}">
                <a16:creationId xmlns:a16="http://schemas.microsoft.com/office/drawing/2014/main" id="{231050AA-14FA-80B1-C5AB-9D3AB0117B98}"/>
              </a:ext>
            </a:extLst>
          </p:cNvPr>
          <p:cNvSpPr txBox="1">
            <a:spLocks noChangeArrowheads="1"/>
          </p:cNvSpPr>
          <p:nvPr/>
        </p:nvSpPr>
        <p:spPr bwMode="auto">
          <a:xfrm>
            <a:off x="2824163" y="2420938"/>
            <a:ext cx="2935287" cy="415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Neutron star EOS</a:t>
            </a:r>
          </a:p>
        </p:txBody>
      </p:sp>
      <p:sp>
        <p:nvSpPr>
          <p:cNvPr id="89102" name="Textfeld 1">
            <a:extLst>
              <a:ext uri="{FF2B5EF4-FFF2-40B4-BE49-F238E27FC236}">
                <a16:creationId xmlns:a16="http://schemas.microsoft.com/office/drawing/2014/main" id="{C93C043C-04FB-6AA5-8F27-80974A47EC63}"/>
              </a:ext>
            </a:extLst>
          </p:cNvPr>
          <p:cNvSpPr txBox="1">
            <a:spLocks noChangeArrowheads="1"/>
          </p:cNvSpPr>
          <p:nvPr/>
        </p:nvSpPr>
        <p:spPr bwMode="auto">
          <a:xfrm>
            <a:off x="-158750" y="2911475"/>
            <a:ext cx="2790825" cy="415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Cold Dense matter</a:t>
            </a:r>
          </a:p>
        </p:txBody>
      </p:sp>
      <p:sp>
        <p:nvSpPr>
          <p:cNvPr id="89103" name="Textfeld 1">
            <a:extLst>
              <a:ext uri="{FF2B5EF4-FFF2-40B4-BE49-F238E27FC236}">
                <a16:creationId xmlns:a16="http://schemas.microsoft.com/office/drawing/2014/main" id="{EA496D60-FDF4-F354-9A95-F382F90BF653}"/>
              </a:ext>
            </a:extLst>
          </p:cNvPr>
          <p:cNvSpPr txBox="1">
            <a:spLocks noChangeArrowheads="1"/>
          </p:cNvSpPr>
          <p:nvPr/>
        </p:nvSpPr>
        <p:spPr bwMode="auto">
          <a:xfrm>
            <a:off x="-95250" y="4311650"/>
            <a:ext cx="3411538"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2E00D6"/>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Strangelets &amp; Dark Matter</a:t>
            </a:r>
          </a:p>
        </p:txBody>
      </p:sp>
      <p:sp>
        <p:nvSpPr>
          <p:cNvPr id="89104" name="Textfeld 1">
            <a:extLst>
              <a:ext uri="{FF2B5EF4-FFF2-40B4-BE49-F238E27FC236}">
                <a16:creationId xmlns:a16="http://schemas.microsoft.com/office/drawing/2014/main" id="{B6A5E681-5051-CD45-D5FD-C2D88AAE68D5}"/>
              </a:ext>
            </a:extLst>
          </p:cNvPr>
          <p:cNvSpPr txBox="1">
            <a:spLocks noChangeArrowheads="1"/>
          </p:cNvSpPr>
          <p:nvPr/>
        </p:nvSpPr>
        <p:spPr bwMode="auto">
          <a:xfrm>
            <a:off x="2246313" y="3246438"/>
            <a:ext cx="5888037" cy="508000"/>
          </a:xfrm>
          <a:prstGeom prst="rect">
            <a:avLst/>
          </a:prstGeom>
          <a:solidFill>
            <a:srgbClr val="2E00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altLang="en-US" sz="27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rPr>
              <a:t>Strangeness Fundamental Physics</a:t>
            </a:r>
            <a:endParaRPr kumimoji="0" lang="en-GB" altLang="en-US" sz="21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Helvetica"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2C62732A-2331-3429-85A5-47CC7ED215CF}"/>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cs typeface="Helvetica"/>
              <a:sym typeface="Helvetica"/>
            </a:endParaRPr>
          </a:p>
        </p:txBody>
      </p:sp>
      <p:sp>
        <p:nvSpPr>
          <p:cNvPr id="10" name="Rectangle 9" descr="&quot;&quot;">
            <a:extLst>
              <a:ext uri="{FF2B5EF4-FFF2-40B4-BE49-F238E27FC236}">
                <a16:creationId xmlns:a16="http://schemas.microsoft.com/office/drawing/2014/main" id="{FB74A32C-A70F-1A40-E81E-9F8004702B1E}"/>
              </a:ext>
            </a:extLst>
          </p:cNvPr>
          <p:cNvSpPr>
            <a:spLocks noGrp="1" noRot="1" noChangeAspect="1" noMove="1" noResize="1" noEditPoints="1" noAdjustHandles="1" noChangeArrowheads="1" noChangeShapeType="1" noTextEdit="1"/>
          </p:cNvSpPr>
          <p:nvPr/>
        </p:nvSpPr>
        <p:spPr>
          <a:xfrm rot="21480000">
            <a:off x="611188" y="682625"/>
            <a:ext cx="7921625" cy="540543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cs typeface="Helvetica"/>
              <a:sym typeface="Helvetica"/>
            </a:endParaRPr>
          </a:p>
        </p:txBody>
      </p:sp>
      <p:pic>
        <p:nvPicPr>
          <p:cNvPr id="81924" name="Picture 2" descr="Graphical user interface, website&#10;&#10;Description automatically generated">
            <a:extLst>
              <a:ext uri="{FF2B5EF4-FFF2-40B4-BE49-F238E27FC236}">
                <a16:creationId xmlns:a16="http://schemas.microsoft.com/office/drawing/2014/main" id="{6A0DEF69-72F3-77DC-1DB5-EB2642AF2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196"/>
          <a:stretch>
            <a:fillRect/>
          </a:stretch>
        </p:blipFill>
        <p:spPr bwMode="auto">
          <a:xfrm rot="-120000">
            <a:off x="854075" y="1003300"/>
            <a:ext cx="74358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iana Sirghi\Desktop\LNF-Pictures_April2019\IXBQ5099.JPG">
            <a:extLst>
              <a:ext uri="{FF2B5EF4-FFF2-40B4-BE49-F238E27FC236}">
                <a16:creationId xmlns:a16="http://schemas.microsoft.com/office/drawing/2014/main" id="{FE883A49-EEC3-7A80-D37F-072C847DC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
            <a:ext cx="9144472" cy="685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id="{3AA19208-09D6-0669-83D4-E690898A20A9}"/>
              </a:ext>
            </a:extLst>
          </p:cNvPr>
          <p:cNvSpPr txBox="1"/>
          <p:nvPr/>
        </p:nvSpPr>
        <p:spPr>
          <a:xfrm>
            <a:off x="2193579" y="1409192"/>
            <a:ext cx="4756841" cy="1107996"/>
          </a:xfrm>
          <a:prstGeom prst="rect">
            <a:avLst/>
          </a:prstGeom>
          <a:solidFill>
            <a:schemeClr val="bg1">
              <a:alpha val="53000"/>
            </a:schemeClr>
          </a:solidFill>
        </p:spPr>
        <p:txBody>
          <a:bodyPr wrap="square" rtlCol="0">
            <a:spAutoFit/>
          </a:bodyPr>
          <a:lstStyle/>
          <a:p>
            <a:pPr algn="ctr"/>
            <a:r>
              <a:rPr lang="en-US" sz="6600" b="1" dirty="0" err="1">
                <a:solidFill>
                  <a:srgbClr val="0000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Than</a:t>
            </a:r>
            <a:r>
              <a:rPr lang="en-US" sz="6600" b="1" dirty="0" err="1">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a:t>
            </a:r>
            <a:r>
              <a:rPr lang="en-US" sz="6600" b="1" dirty="0">
                <a:solidFill>
                  <a:srgbClr val="0000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You</a:t>
            </a:r>
          </a:p>
        </p:txBody>
      </p:sp>
    </p:spTree>
    <p:extLst>
      <p:ext uri="{BB962C8B-B14F-4D97-AF65-F5344CB8AC3E}">
        <p14:creationId xmlns:p14="http://schemas.microsoft.com/office/powerpoint/2010/main" val="284522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3A1318CB-3C1B-00A9-C6E9-B667A688AEA1}"/>
              </a:ext>
            </a:extLst>
          </p:cNvPr>
          <p:cNvSpPr>
            <a:spLocks noGrp="1"/>
          </p:cNvSpPr>
          <p:nvPr>
            <p:ph idx="1"/>
          </p:nvPr>
        </p:nvSpPr>
        <p:spPr>
          <a:xfrm>
            <a:off x="-11288" y="837999"/>
            <a:ext cx="9165455" cy="5669825"/>
          </a:xfrm>
        </p:spPr>
        <p:txBody>
          <a:bodyPr>
            <a:normAutofit/>
          </a:bodyPr>
          <a:lstStyle/>
          <a:p>
            <a:pPr marL="0" indent="0" algn="ctr">
              <a:lnSpc>
                <a:spcPct val="100000"/>
              </a:lnSpc>
              <a:buNone/>
            </a:pPr>
            <a:r>
              <a:rPr lang="en-GB" sz="1800" dirty="0">
                <a:latin typeface="Times New Roman" panose="02020603050405020304" pitchFamily="18" charset="0"/>
                <a:cs typeface="Times New Roman" panose="02020603050405020304" pitchFamily="18" charset="0"/>
              </a:rPr>
              <a:t>To perform the </a:t>
            </a:r>
            <a:r>
              <a:rPr lang="en-GB" sz="1800" i="1" u="sng" dirty="0">
                <a:solidFill>
                  <a:srgbClr val="0070C0"/>
                </a:solidFill>
                <a:latin typeface="Times New Roman" panose="02020603050405020304" pitchFamily="18" charset="0"/>
                <a:cs typeface="Times New Roman" panose="02020603050405020304" pitchFamily="18" charset="0"/>
              </a:rPr>
              <a:t>first measurement ever of kaonic deuterium X-ray</a:t>
            </a:r>
            <a:r>
              <a:rPr lang="en-GB" sz="1800" u="sng" dirty="0">
                <a:solidFill>
                  <a:srgbClr val="0070C0"/>
                </a:solidFill>
                <a:latin typeface="Times New Roman" panose="02020603050405020304" pitchFamily="18" charset="0"/>
                <a:cs typeface="Times New Roman" panose="02020603050405020304" pitchFamily="18" charset="0"/>
              </a:rPr>
              <a:t> transition</a:t>
            </a:r>
            <a:r>
              <a:rPr lang="en-GB" sz="1800" dirty="0">
                <a:solidFill>
                  <a:srgbClr val="0070C0"/>
                </a:solidFill>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to the ground state (1s-level) such as to determine its shift and width induced by the presence of the strong interaction. </a:t>
            </a:r>
          </a:p>
          <a:p>
            <a:pPr marL="0" indent="0" algn="ctr">
              <a:lnSpc>
                <a:spcPct val="100000"/>
              </a:lnSpc>
              <a:buNone/>
            </a:pPr>
            <a:endParaRPr lang="en-GB" sz="1800" dirty="0">
              <a:latin typeface="Times New Roman" panose="02020603050405020304" pitchFamily="18" charset="0"/>
              <a:cs typeface="Times New Roman" panose="02020603050405020304" pitchFamily="18" charset="0"/>
            </a:endParaRPr>
          </a:p>
          <a:p>
            <a:pPr marL="0" indent="0" algn="ctr">
              <a:lnSpc>
                <a:spcPct val="100000"/>
              </a:lnSpc>
              <a:buNone/>
            </a:pPr>
            <a:r>
              <a:rPr lang="en-GB" sz="1800" dirty="0">
                <a:latin typeface="Times New Roman" panose="02020603050405020304" pitchFamily="18" charset="0"/>
                <a:cs typeface="Times New Roman" panose="02020603050405020304" pitchFamily="18" charset="0"/>
              </a:rPr>
              <a:t>A</a:t>
            </a:r>
            <a:r>
              <a:rPr lang="en-GB" sz="1800" spc="-10" dirty="0">
                <a:latin typeface="Times New Roman" panose="02020603050405020304" pitchFamily="18" charset="0"/>
                <a:cs typeface="Times New Roman" panose="02020603050405020304" pitchFamily="18" charset="0"/>
              </a:rPr>
              <a:t>nalysis </a:t>
            </a:r>
            <a:r>
              <a:rPr lang="en-GB" sz="1800" spc="-5" dirty="0">
                <a:latin typeface="Times New Roman" panose="02020603050405020304" pitchFamily="18" charset="0"/>
                <a:cs typeface="Times New Roman" panose="02020603050405020304" pitchFamily="18" charset="0"/>
              </a:rPr>
              <a:t>of the </a:t>
            </a:r>
            <a:r>
              <a:rPr lang="en-GB" sz="1800" spc="-10" dirty="0">
                <a:latin typeface="Times New Roman" panose="02020603050405020304" pitchFamily="18" charset="0"/>
                <a:cs typeface="Times New Roman" panose="02020603050405020304" pitchFamily="18" charset="0"/>
              </a:rPr>
              <a:t>combined measurements </a:t>
            </a:r>
            <a:r>
              <a:rPr lang="en-GB" sz="1800" spc="-5" dirty="0">
                <a:latin typeface="Times New Roman" panose="02020603050405020304" pitchFamily="18" charset="0"/>
                <a:cs typeface="Times New Roman" panose="02020603050405020304" pitchFamily="18" charset="0"/>
              </a:rPr>
              <a:t>of </a:t>
            </a:r>
            <a:r>
              <a:rPr lang="en-GB" sz="1800" spc="-10" dirty="0">
                <a:latin typeface="Times New Roman" panose="02020603050405020304" pitchFamily="18" charset="0"/>
                <a:cs typeface="Times New Roman" panose="02020603050405020304" pitchFamily="18" charset="0"/>
              </a:rPr>
              <a:t>kaonic </a:t>
            </a:r>
            <a:r>
              <a:rPr lang="en-GB" sz="1800" spc="-5" dirty="0">
                <a:latin typeface="Times New Roman" panose="02020603050405020304" pitchFamily="18" charset="0"/>
                <a:cs typeface="Times New Roman" panose="02020603050405020304" pitchFamily="18" charset="0"/>
              </a:rPr>
              <a:t>deuterium and </a:t>
            </a:r>
            <a:r>
              <a:rPr lang="en-GB" sz="1800" spc="-10" dirty="0">
                <a:latin typeface="Times New Roman" panose="02020603050405020304" pitchFamily="18" charset="0"/>
                <a:cs typeface="Times New Roman" panose="02020603050405020304" pitchFamily="18" charset="0"/>
              </a:rPr>
              <a:t>kaonic </a:t>
            </a:r>
            <a:r>
              <a:rPr lang="en-GB" sz="1800" spc="-5" dirty="0">
                <a:latin typeface="Times New Roman" panose="02020603050405020304" pitchFamily="18" charset="0"/>
                <a:cs typeface="Times New Roman" panose="02020603050405020304" pitchFamily="18" charset="0"/>
              </a:rPr>
              <a:t>hydrogen</a:t>
            </a:r>
            <a:br>
              <a:rPr lang="en-GB" sz="1800" spc="-5" dirty="0">
                <a:latin typeface="Times New Roman" panose="02020603050405020304" pitchFamily="18" charset="0"/>
                <a:cs typeface="Times New Roman" panose="02020603050405020304" pitchFamily="18" charset="0"/>
              </a:rPr>
            </a:br>
            <a:endParaRPr lang="en-GB" sz="1800" b="1" dirty="0">
              <a:solidFill>
                <a:srgbClr val="002060"/>
              </a:solidFill>
            </a:endParaRPr>
          </a:p>
          <a:p>
            <a:pPr marL="0" indent="0" algn="ctr">
              <a:lnSpc>
                <a:spcPct val="100000"/>
              </a:lnSpc>
              <a:buNone/>
            </a:pPr>
            <a:br>
              <a:rPr lang="en-GB" sz="1800" spc="-5" dirty="0">
                <a:uFill>
                  <a:solidFill>
                    <a:srgbClr val="001F5F"/>
                  </a:solidFill>
                </a:uFill>
                <a:latin typeface="Times New Roman" panose="02020603050405020304" pitchFamily="18" charset="0"/>
                <a:cs typeface="Times New Roman" panose="02020603050405020304" pitchFamily="18" charset="0"/>
              </a:rPr>
            </a:br>
            <a:endParaRPr lang="en-GB" sz="1800" b="1" dirty="0">
              <a:solidFill>
                <a:srgbClr val="0070C0"/>
              </a:solidFill>
              <a:latin typeface="Times New Roman" panose="02020603050405020304" pitchFamily="18" charset="0"/>
              <a:cs typeface="Times New Roman" panose="02020603050405020304" pitchFamily="18" charset="0"/>
            </a:endParaRPr>
          </a:p>
          <a:p>
            <a:pPr marL="0" indent="0">
              <a:buNone/>
            </a:pPr>
            <a:endParaRPr lang="en-GB" sz="1800" b="1" dirty="0">
              <a:solidFill>
                <a:srgbClr val="0070C0"/>
              </a:solidFill>
              <a:latin typeface="Times New Roman" panose="02020603050405020304" pitchFamily="18" charset="0"/>
              <a:cs typeface="Times New Roman" panose="02020603050405020304" pitchFamily="18" charset="0"/>
            </a:endParaRPr>
          </a:p>
          <a:p>
            <a:pPr marL="0" indent="0">
              <a:buNone/>
            </a:pPr>
            <a:endParaRPr lang="en-GB" sz="1800" dirty="0">
              <a:latin typeface="Times New Roman" panose="02020603050405020304" pitchFamily="18" charset="0"/>
              <a:cs typeface="Times New Roman" panose="02020603050405020304" pitchFamily="18" charset="0"/>
            </a:endParaRPr>
          </a:p>
          <a:p>
            <a:endParaRPr lang="en-GB" dirty="0"/>
          </a:p>
        </p:txBody>
      </p:sp>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5</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sp>
        <p:nvSpPr>
          <p:cNvPr id="6" name="Freccia giù 5">
            <a:extLst>
              <a:ext uri="{FF2B5EF4-FFF2-40B4-BE49-F238E27FC236}">
                <a16:creationId xmlns:a16="http://schemas.microsoft.com/office/drawing/2014/main" id="{C54CF456-3BC8-CCB9-B54B-2662CDD0D83E}"/>
              </a:ext>
            </a:extLst>
          </p:cNvPr>
          <p:cNvSpPr/>
          <p:nvPr/>
        </p:nvSpPr>
        <p:spPr>
          <a:xfrm>
            <a:off x="4398164" y="1720906"/>
            <a:ext cx="346550" cy="503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asellaDiTesto 10">
            <a:extLst>
              <a:ext uri="{FF2B5EF4-FFF2-40B4-BE49-F238E27FC236}">
                <a16:creationId xmlns:a16="http://schemas.microsoft.com/office/drawing/2014/main" id="{E252A416-388B-A1D8-91CB-22B574A15F03}"/>
              </a:ext>
            </a:extLst>
          </p:cNvPr>
          <p:cNvSpPr txBox="1"/>
          <p:nvPr/>
        </p:nvSpPr>
        <p:spPr>
          <a:xfrm>
            <a:off x="358255" y="5890344"/>
            <a:ext cx="8426370" cy="892552"/>
          </a:xfrm>
          <a:prstGeom prst="rect">
            <a:avLst/>
          </a:prstGeom>
          <a:solidFill>
            <a:schemeClr val="bg1"/>
          </a:solidFill>
          <a:ln w="44450">
            <a:gradFill flip="none" rotWithShape="1">
              <a:gsLst>
                <a:gs pos="0">
                  <a:srgbClr val="FF0000"/>
                </a:gs>
                <a:gs pos="100000">
                  <a:schemeClr val="accent2">
                    <a:lumMod val="0"/>
                    <a:lumOff val="100000"/>
                  </a:schemeClr>
                </a:gs>
                <a:gs pos="100000">
                  <a:schemeClr val="accent2">
                    <a:lumMod val="100000"/>
                  </a:schemeClr>
                </a:gs>
              </a:gsLst>
              <a:path path="shape">
                <a:fillToRect l="50000" t="50000" r="50000" b="50000"/>
              </a:path>
              <a:tileRect/>
            </a:gradFill>
          </a:ln>
        </p:spPr>
        <p:txBody>
          <a:bodyPr wrap="square" rtlCol="0">
            <a:spAutoFit/>
          </a:bodyPr>
          <a:lstStyle/>
          <a:p>
            <a:pPr algn="ctr"/>
            <a:r>
              <a:rPr lang="en-GB" sz="2600" dirty="0">
                <a:solidFill>
                  <a:srgbClr val="FF0000"/>
                </a:solidFill>
                <a:latin typeface="Times New Roman" panose="02020603050405020304" pitchFamily="18" charset="0"/>
                <a:cs typeface="Times New Roman" panose="02020603050405020304" pitchFamily="18" charset="0"/>
              </a:rPr>
              <a:t>Experimental determination of the isospin-dependent </a:t>
            </a:r>
          </a:p>
          <a:p>
            <a:pPr algn="ctr"/>
            <a:r>
              <a:rPr lang="en-GB" sz="2600" dirty="0">
                <a:solidFill>
                  <a:srgbClr val="FF0000"/>
                </a:solidFill>
                <a:latin typeface="Times New Roman" panose="02020603050405020304" pitchFamily="18" charset="0"/>
                <a:cs typeface="Times New Roman" panose="02020603050405020304" pitchFamily="18" charset="0"/>
              </a:rPr>
              <a:t>K-N scattering length</a:t>
            </a:r>
          </a:p>
        </p:txBody>
      </p:sp>
      <p:pic>
        <p:nvPicPr>
          <p:cNvPr id="13" name="Immagine 12">
            <a:extLst>
              <a:ext uri="{FF2B5EF4-FFF2-40B4-BE49-F238E27FC236}">
                <a16:creationId xmlns:a16="http://schemas.microsoft.com/office/drawing/2014/main" id="{46F01016-6C0F-D0DA-1451-BFAC914CC1CA}"/>
              </a:ext>
            </a:extLst>
          </p:cNvPr>
          <p:cNvPicPr>
            <a:picLocks noChangeAspect="1"/>
          </p:cNvPicPr>
          <p:nvPr/>
        </p:nvPicPr>
        <p:blipFill>
          <a:blip r:embed="rId2"/>
          <a:stretch>
            <a:fillRect/>
          </a:stretch>
        </p:blipFill>
        <p:spPr>
          <a:xfrm>
            <a:off x="1603019" y="2518897"/>
            <a:ext cx="5936840" cy="3246410"/>
          </a:xfrm>
          <a:prstGeom prst="rect">
            <a:avLst/>
          </a:prstGeom>
        </p:spPr>
      </p:pic>
      <p:sp>
        <p:nvSpPr>
          <p:cNvPr id="14" name="Rettangolo 13">
            <a:extLst>
              <a:ext uri="{FF2B5EF4-FFF2-40B4-BE49-F238E27FC236}">
                <a16:creationId xmlns:a16="http://schemas.microsoft.com/office/drawing/2014/main" id="{13FF33BF-F1CC-C490-C30A-C3274BDCFB89}"/>
              </a:ext>
            </a:extLst>
          </p:cNvPr>
          <p:cNvSpPr/>
          <p:nvPr/>
        </p:nvSpPr>
        <p:spPr>
          <a:xfrm>
            <a:off x="853327" y="0"/>
            <a:ext cx="7436224" cy="769441"/>
          </a:xfrm>
          <a:prstGeom prst="rect">
            <a:avLst/>
          </a:prstGeom>
        </p:spPr>
        <p:txBody>
          <a:bodyPr wrap="square">
            <a:spAutoFit/>
          </a:bodyPr>
          <a:lstStyle/>
          <a:p>
            <a:pPr lvl="0" algn="ctr" defTabSz="914400" hangingPunct="0">
              <a:defRPr/>
            </a:pPr>
            <a:r>
              <a:rPr lang="it-IT"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SIDDHARTA-2 Scientific Goal</a:t>
            </a:r>
          </a:p>
        </p:txBody>
      </p:sp>
      <p:sp>
        <p:nvSpPr>
          <p:cNvPr id="12" name="Rettangolo 11">
            <a:extLst>
              <a:ext uri="{FF2B5EF4-FFF2-40B4-BE49-F238E27FC236}">
                <a16:creationId xmlns:a16="http://schemas.microsoft.com/office/drawing/2014/main" id="{D3543753-D5CB-0B1C-D61F-9F0B40E106AC}"/>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3583371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6</a:t>
            </a:fld>
            <a:endParaRPr lang="it-IT" dirty="0">
              <a:solidFill>
                <a:schemeClr val="bg1"/>
              </a:solidFill>
            </a:endParaRPr>
          </a:p>
        </p:txBody>
      </p:sp>
      <p:pic>
        <p:nvPicPr>
          <p:cNvPr id="8" name="Immagine 7">
            <a:extLst>
              <a:ext uri="{FF2B5EF4-FFF2-40B4-BE49-F238E27FC236}">
                <a16:creationId xmlns:a16="http://schemas.microsoft.com/office/drawing/2014/main" id="{9F34E1CD-864F-41D1-4D60-002492470519}"/>
              </a:ext>
            </a:extLst>
          </p:cNvPr>
          <p:cNvPicPr>
            <a:picLocks noChangeAspect="1"/>
          </p:cNvPicPr>
          <p:nvPr/>
        </p:nvPicPr>
        <p:blipFill>
          <a:blip r:embed="rId2"/>
          <a:stretch>
            <a:fillRect/>
          </a:stretch>
        </p:blipFill>
        <p:spPr>
          <a:xfrm>
            <a:off x="-17002" y="1096480"/>
            <a:ext cx="9144000" cy="5257349"/>
          </a:xfrm>
          <a:prstGeom prst="rect">
            <a:avLst/>
          </a:prstGeom>
        </p:spPr>
      </p:pic>
      <p:sp>
        <p:nvSpPr>
          <p:cNvPr id="11" name="Ovale 10">
            <a:extLst>
              <a:ext uri="{FF2B5EF4-FFF2-40B4-BE49-F238E27FC236}">
                <a16:creationId xmlns:a16="http://schemas.microsoft.com/office/drawing/2014/main" id="{D4DB67C8-8A22-19A7-F893-4F84AA6F7638}"/>
              </a:ext>
            </a:extLst>
          </p:cNvPr>
          <p:cNvSpPr/>
          <p:nvPr/>
        </p:nvSpPr>
        <p:spPr>
          <a:xfrm>
            <a:off x="2245488" y="2523281"/>
            <a:ext cx="462987" cy="462987"/>
          </a:xfrm>
          <a:prstGeom prst="ellipse">
            <a:avLst/>
          </a:prstGeom>
          <a:noFill/>
          <a:ln w="60325">
            <a:solidFill>
              <a:srgbClr val="00EE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e 11">
            <a:extLst>
              <a:ext uri="{FF2B5EF4-FFF2-40B4-BE49-F238E27FC236}">
                <a16:creationId xmlns:a16="http://schemas.microsoft.com/office/drawing/2014/main" id="{03962B84-6D1C-BDC9-08DF-4BF5C6AA2D0B}"/>
              </a:ext>
            </a:extLst>
          </p:cNvPr>
          <p:cNvSpPr/>
          <p:nvPr/>
        </p:nvSpPr>
        <p:spPr>
          <a:xfrm>
            <a:off x="5223256" y="2432612"/>
            <a:ext cx="462987" cy="462987"/>
          </a:xfrm>
          <a:prstGeom prst="ellipse">
            <a:avLst/>
          </a:prstGeom>
          <a:noFill/>
          <a:ln w="60325">
            <a:solidFill>
              <a:srgbClr val="00EE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e 12">
            <a:extLst>
              <a:ext uri="{FF2B5EF4-FFF2-40B4-BE49-F238E27FC236}">
                <a16:creationId xmlns:a16="http://schemas.microsoft.com/office/drawing/2014/main" id="{BE34D5C2-AB8C-473A-AA20-B05F127AE03E}"/>
              </a:ext>
            </a:extLst>
          </p:cNvPr>
          <p:cNvSpPr/>
          <p:nvPr/>
        </p:nvSpPr>
        <p:spPr>
          <a:xfrm>
            <a:off x="2245487" y="3871733"/>
            <a:ext cx="462987" cy="134844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e 13">
            <a:extLst>
              <a:ext uri="{FF2B5EF4-FFF2-40B4-BE49-F238E27FC236}">
                <a16:creationId xmlns:a16="http://schemas.microsoft.com/office/drawing/2014/main" id="{3606C1A9-B0FF-EB89-85EF-D1BA703D8053}"/>
              </a:ext>
            </a:extLst>
          </p:cNvPr>
          <p:cNvSpPr/>
          <p:nvPr/>
        </p:nvSpPr>
        <p:spPr>
          <a:xfrm>
            <a:off x="5259908" y="3642167"/>
            <a:ext cx="462987" cy="141597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ttangolo 14">
            <a:extLst>
              <a:ext uri="{FF2B5EF4-FFF2-40B4-BE49-F238E27FC236}">
                <a16:creationId xmlns:a16="http://schemas.microsoft.com/office/drawing/2014/main" id="{A5641F9D-7956-CEBD-226F-A08F8AA996E0}"/>
              </a:ext>
            </a:extLst>
          </p:cNvPr>
          <p:cNvSpPr/>
          <p:nvPr/>
        </p:nvSpPr>
        <p:spPr>
          <a:xfrm>
            <a:off x="7303625" y="4375230"/>
            <a:ext cx="520861" cy="53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a:extLst>
              <a:ext uri="{FF2B5EF4-FFF2-40B4-BE49-F238E27FC236}">
                <a16:creationId xmlns:a16="http://schemas.microsoft.com/office/drawing/2014/main" id="{B85A1F8E-CDDC-E3FF-5E29-77D32EE834A1}"/>
              </a:ext>
            </a:extLst>
          </p:cNvPr>
          <p:cNvSpPr/>
          <p:nvPr/>
        </p:nvSpPr>
        <p:spPr>
          <a:xfrm>
            <a:off x="-99462" y="0"/>
            <a:ext cx="9308920" cy="769441"/>
          </a:xfrm>
          <a:prstGeom prst="rect">
            <a:avLst/>
          </a:prstGeom>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Kaonic atoms – scattering amplitudes</a:t>
            </a:r>
          </a:p>
        </p:txBody>
      </p:sp>
      <p:sp>
        <p:nvSpPr>
          <p:cNvPr id="17" name="Rettangolo 16">
            <a:extLst>
              <a:ext uri="{FF2B5EF4-FFF2-40B4-BE49-F238E27FC236}">
                <a16:creationId xmlns:a16="http://schemas.microsoft.com/office/drawing/2014/main" id="{1ED8DD30-3518-11B4-0914-C27AA6BD5EB1}"/>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7467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03A55E-222E-37C2-E58E-3B2DED0BBF6F}"/>
              </a:ext>
            </a:extLst>
          </p:cNvPr>
          <p:cNvSpPr txBox="1">
            <a:spLocks noChangeArrowheads="1"/>
          </p:cNvSpPr>
          <p:nvPr/>
        </p:nvSpPr>
        <p:spPr bwMode="auto">
          <a:xfrm>
            <a:off x="0" y="376238"/>
            <a:ext cx="9144000" cy="6221412"/>
          </a:xfrm>
          <a:prstGeom prst="rect">
            <a:avLst/>
          </a:prstGeom>
          <a:solidFill>
            <a:schemeClr val="bg1"/>
          </a:solidFill>
          <a:ln w="9525">
            <a:noFill/>
            <a:miter lim="800000"/>
            <a:headEnd/>
            <a:tailEnd/>
          </a:ln>
          <a:effectLst/>
        </p:spPr>
        <p:txBody>
          <a:bodyPr anchor="ctr">
            <a:flatTx/>
          </a:bodyPr>
          <a:lstStyle/>
          <a:p>
            <a:pPr marL="838200" marR="0" lvl="0" indent="-8382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a:ea typeface="+mn-ea"/>
                <a:cs typeface="+mn-cs"/>
              </a:rPr>
              <a:t>Kaonis</a:t>
            </a:r>
            <a:r>
              <a:rPr kumimoji="0" lang="en-US" sz="3200" b="1" i="0" u="none" strike="noStrike" kern="0" cap="none" spc="0" normalizeH="0" baseline="0" noProof="0" dirty="0">
                <a:ln>
                  <a:noFill/>
                </a:ln>
                <a:solidFill>
                  <a:srgbClr val="FF0000"/>
                </a:solidFill>
                <a:effectLst/>
                <a:uLnTx/>
                <a:uFillTx/>
                <a:latin typeface="Times New Roman"/>
                <a:ea typeface="+mn-ea"/>
                <a:cs typeface="+mn-cs"/>
              </a:rPr>
              <a:t> atoms are fundamental tools for understanding QCD in  non-</a:t>
            </a:r>
            <a:r>
              <a:rPr kumimoji="0" lang="en-US" sz="3200" b="1" i="0" u="none" strike="noStrike" kern="0" cap="none" spc="0" normalizeH="0" baseline="0" noProof="0" dirty="0" err="1">
                <a:ln>
                  <a:noFill/>
                </a:ln>
                <a:solidFill>
                  <a:srgbClr val="FF0000"/>
                </a:solidFill>
                <a:effectLst/>
                <a:uLnTx/>
                <a:uFillTx/>
                <a:latin typeface="Times New Roman"/>
                <a:ea typeface="+mn-ea"/>
                <a:cs typeface="+mn-cs"/>
              </a:rPr>
              <a:t>perturbative</a:t>
            </a:r>
            <a:r>
              <a:rPr kumimoji="0" lang="en-US" sz="3200" b="1" i="0" u="none" strike="noStrike" kern="0" cap="none" spc="0" normalizeH="0" baseline="0" noProof="0" dirty="0">
                <a:ln>
                  <a:noFill/>
                </a:ln>
                <a:solidFill>
                  <a:srgbClr val="FF0000"/>
                </a:solidFill>
                <a:effectLst/>
                <a:uLnTx/>
                <a:uFillTx/>
                <a:latin typeface="Times New Roman"/>
                <a:ea typeface="+mn-ea"/>
                <a:cs typeface="+mn-cs"/>
              </a:rPr>
              <a:t> regime:</a:t>
            </a:r>
          </a:p>
          <a:p>
            <a:pPr marL="838200" marR="0" lvl="0" indent="-83820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Times New Roman"/>
              <a:ea typeface="+mn-ea"/>
              <a:cs typeface="+mn-cs"/>
            </a:endParaRPr>
          </a:p>
          <a:p>
            <a:pPr marL="838200" marR="0" lvl="0" indent="-838200"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FF"/>
                </a:solidFill>
                <a:effectLst/>
                <a:uLnTx/>
                <a:uFillTx/>
                <a:latin typeface="Times New Roman"/>
                <a:ea typeface="+mn-ea"/>
                <a:cs typeface="+mn-cs"/>
              </a:rPr>
              <a:t>Explicit and spontaneous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chiral</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symmetry breaking (mass of nucleons)</a:t>
            </a:r>
          </a:p>
          <a:p>
            <a:pPr marL="838200" marR="0" lvl="0" indent="-838200"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FF"/>
                </a:solidFill>
                <a:effectLst/>
                <a:uLnTx/>
                <a:uFillTx/>
                <a:latin typeface="Times New Roman"/>
                <a:ea typeface="+mn-ea"/>
                <a:cs typeface="+mn-cs"/>
              </a:rPr>
              <a:t>Dense baryonic matter -&gt;</a:t>
            </a:r>
          </a:p>
          <a:p>
            <a:pPr marL="838200" marR="0" lvl="0" indent="-838200"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FF"/>
                </a:solidFill>
                <a:effectLst/>
                <a:uLnTx/>
                <a:uFillTx/>
                <a:latin typeface="Times New Roman"/>
                <a:ea typeface="+mn-ea"/>
                <a:cs typeface="+mn-cs"/>
              </a:rPr>
              <a:t>Neutron (strange?) stars EOS</a:t>
            </a:r>
          </a:p>
          <a:p>
            <a:pPr marL="838200" marR="0" lvl="0" indent="-838200" algn="l" defTabSz="914400" rtl="0" eaLnBrk="1" fontAlgn="base" latinLnBrk="0" hangingPunct="1">
              <a:lnSpc>
                <a:spcPct val="100000"/>
              </a:lnSpc>
              <a:spcBef>
                <a:spcPct val="0"/>
              </a:spcBef>
              <a:spcAft>
                <a:spcPct val="0"/>
              </a:spcAft>
              <a:buClrTx/>
              <a:buSzTx/>
              <a:buFontTx/>
              <a:buChar char="-"/>
              <a:tabLst/>
              <a:defRPr/>
            </a:pPr>
            <a:endParaRPr kumimoji="0" lang="en-US" sz="3600" b="1" i="0" u="none" strike="noStrike" kern="0" cap="none" spc="0" normalizeH="0" baseline="0" noProof="0" dirty="0">
              <a:ln>
                <a:noFill/>
              </a:ln>
              <a:solidFill>
                <a:srgbClr val="0000FF"/>
              </a:solidFill>
              <a:effectLst/>
              <a:uLnTx/>
              <a:uFillTx/>
              <a:latin typeface="Times New Roman"/>
              <a:ea typeface="+mn-ea"/>
              <a:cs typeface="+mn-cs"/>
            </a:endParaRPr>
          </a:p>
          <a:p>
            <a:pPr marL="838200" marR="0" lvl="0" indent="-8382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a:ea typeface="+mn-ea"/>
                <a:cs typeface="+mn-cs"/>
              </a:rPr>
              <a:t>Role of Strangeness in the Universe from particle and nuclear physics to astrophysics</a:t>
            </a:r>
          </a:p>
          <a:p>
            <a:pPr marL="838200" marR="0" lvl="0" indent="-838200" algn="l" defTabSz="914400" rtl="0" eaLnBrk="1" fontAlgn="base" latinLnBrk="0" hangingPunct="1">
              <a:lnSpc>
                <a:spcPct val="100000"/>
              </a:lnSpc>
              <a:spcBef>
                <a:spcPct val="0"/>
              </a:spcBef>
              <a:spcAft>
                <a:spcPct val="0"/>
              </a:spcAft>
              <a:buClrTx/>
              <a:buSzTx/>
              <a:buFontTx/>
              <a:buChar char="-"/>
              <a:tabLst/>
              <a:defRPr/>
            </a:pPr>
            <a:endParaRPr kumimoji="0" lang="en-US" sz="2400" b="1" i="0" u="none" strike="noStrike" kern="0" cap="none" spc="0" normalizeH="0" baseline="0" noProof="0" dirty="0">
              <a:ln>
                <a:noFill/>
              </a:ln>
              <a:solidFill>
                <a:srgbClr val="FF0000"/>
              </a:solidFill>
              <a:effectLst/>
              <a:uLnTx/>
              <a:uFillTx/>
              <a:latin typeface="Times New Roman"/>
              <a:ea typeface="+mn-ea"/>
              <a:cs typeface="+mn-cs"/>
            </a:endParaRPr>
          </a:p>
          <a:p>
            <a:pPr marL="838200" marR="0" lvl="0" indent="-838200" algn="ctr" defTabSz="914400" rtl="0" eaLnBrk="1" fontAlgn="base" latinLnBrk="0" hangingPunct="1">
              <a:lnSpc>
                <a:spcPct val="100000"/>
              </a:lnSpc>
              <a:spcBef>
                <a:spcPct val="0"/>
              </a:spcBef>
              <a:spcAft>
                <a:spcPct val="0"/>
              </a:spcAft>
              <a:buClrTx/>
              <a:buSzTx/>
              <a:buFontTx/>
              <a:buNone/>
              <a:tabLst/>
              <a:defRPr/>
            </a:pPr>
            <a:endParaRPr kumimoji="0" lang="it-IT" sz="2400" b="1" i="0" u="none" strike="noStrike" kern="0" cap="none" spc="0" normalizeH="0" baseline="0" noProof="0" dirty="0">
              <a:ln>
                <a:noFill/>
              </a:ln>
              <a:solidFill>
                <a:srgbClr val="FF0000"/>
              </a:solidFill>
              <a:effectLst/>
              <a:uLnTx/>
              <a:uFillTx/>
              <a:latin typeface="Times New Roman"/>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7086600" y="6511925"/>
            <a:ext cx="2057400" cy="365125"/>
          </a:xfrm>
        </p:spPr>
        <p:txBody>
          <a:bodyPr/>
          <a:lstStyle/>
          <a:p>
            <a:fld id="{5642362C-7A86-BD4E-AA05-8285307524FD}" type="slidenum">
              <a:rPr lang="it-IT" smtClean="0">
                <a:solidFill>
                  <a:schemeClr val="bg1"/>
                </a:solidFill>
              </a:rPr>
              <a:t>8</a:t>
            </a:fld>
            <a:endParaRPr lang="it-IT" dirty="0">
              <a:solidFill>
                <a:schemeClr val="bg1"/>
              </a:solidFill>
            </a:endParaRPr>
          </a:p>
        </p:txBody>
      </p:sp>
      <p:sp>
        <p:nvSpPr>
          <p:cNvPr id="9" name="Rettangolo 8">
            <a:extLst>
              <a:ext uri="{FF2B5EF4-FFF2-40B4-BE49-F238E27FC236}">
                <a16:creationId xmlns:a16="http://schemas.microsoft.com/office/drawing/2014/main" id="{81837571-2E78-C021-F5D8-411A7C349930}"/>
              </a:ext>
            </a:extLst>
          </p:cNvPr>
          <p:cNvSpPr/>
          <p:nvPr/>
        </p:nvSpPr>
        <p:spPr>
          <a:xfrm>
            <a:off x="-11288" y="6573373"/>
            <a:ext cx="5207924" cy="307777"/>
          </a:xfrm>
          <a:prstGeom prst="rect">
            <a:avLst/>
          </a:prstGeom>
        </p:spPr>
        <p:txBody>
          <a:bodyPr wrap="square">
            <a:spAutoFit/>
          </a:bodyPr>
          <a:lstStyle/>
          <a:p>
            <a:r>
              <a:rPr lang="it-IT" sz="1400" dirty="0">
                <a:solidFill>
                  <a:schemeClr val="bg1"/>
                </a:solidFill>
                <a:latin typeface="Times New Roman" panose="02020603050405020304" pitchFamily="18" charset="0"/>
                <a:cs typeface="Times New Roman" panose="02020603050405020304" pitchFamily="18" charset="0"/>
              </a:rPr>
              <a:t>Catalina Curceanu (A. Scordo)</a:t>
            </a:r>
            <a:endParaRPr lang="en-GB" sz="1400" dirty="0">
              <a:solidFill>
                <a:schemeClr val="bg1"/>
              </a:solidFill>
            </a:endParaRPr>
          </a:p>
        </p:txBody>
      </p:sp>
      <p:grpSp>
        <p:nvGrpSpPr>
          <p:cNvPr id="46" name="Gruppo 45">
            <a:extLst>
              <a:ext uri="{FF2B5EF4-FFF2-40B4-BE49-F238E27FC236}">
                <a16:creationId xmlns:a16="http://schemas.microsoft.com/office/drawing/2014/main" id="{A15ADCD4-EAAC-C397-AFB7-7A51B1EE1C16}"/>
              </a:ext>
            </a:extLst>
          </p:cNvPr>
          <p:cNvGrpSpPr/>
          <p:nvPr/>
        </p:nvGrpSpPr>
        <p:grpSpPr>
          <a:xfrm>
            <a:off x="1178169" y="851922"/>
            <a:ext cx="6944221" cy="5677418"/>
            <a:chOff x="1053885" y="917269"/>
            <a:chExt cx="6772759" cy="5502866"/>
          </a:xfrm>
        </p:grpSpPr>
        <p:pic>
          <p:nvPicPr>
            <p:cNvPr id="47" name="Immagine 46" descr="Immagine che contiene albero&#10;&#10;Descrizione generata automaticamente">
              <a:extLst>
                <a:ext uri="{FF2B5EF4-FFF2-40B4-BE49-F238E27FC236}">
                  <a16:creationId xmlns:a16="http://schemas.microsoft.com/office/drawing/2014/main" id="{68D0401C-5F56-EBF4-606D-82DDF7907A09}"/>
                </a:ext>
              </a:extLst>
            </p:cNvPr>
            <p:cNvPicPr>
              <a:picLocks noChangeAspect="1"/>
            </p:cNvPicPr>
            <p:nvPr/>
          </p:nvPicPr>
          <p:blipFill>
            <a:blip r:embed="rId2"/>
            <a:stretch>
              <a:fillRect/>
            </a:stretch>
          </p:blipFill>
          <p:spPr>
            <a:xfrm>
              <a:off x="1053885" y="917269"/>
              <a:ext cx="6772759" cy="5502866"/>
            </a:xfrm>
            <a:prstGeom prst="rect">
              <a:avLst/>
            </a:prstGeom>
          </p:spPr>
        </p:pic>
        <p:sp>
          <p:nvSpPr>
            <p:cNvPr id="48" name="Anello 47">
              <a:extLst>
                <a:ext uri="{FF2B5EF4-FFF2-40B4-BE49-F238E27FC236}">
                  <a16:creationId xmlns:a16="http://schemas.microsoft.com/office/drawing/2014/main" id="{CBEA9C30-2964-59CE-497F-3F42DD1D5C5D}"/>
                </a:ext>
              </a:extLst>
            </p:cNvPr>
            <p:cNvSpPr/>
            <p:nvPr/>
          </p:nvSpPr>
          <p:spPr>
            <a:xfrm rot="21204440">
              <a:off x="2534841" y="3907691"/>
              <a:ext cx="1525671" cy="1125420"/>
            </a:xfrm>
            <a:prstGeom prst="donut">
              <a:avLst>
                <a:gd name="adj" fmla="val 2355"/>
              </a:avLst>
            </a:prstGeom>
            <a:solidFill>
              <a:srgbClr val="0054FF"/>
            </a:solidFill>
            <a:ln>
              <a:solidFill>
                <a:srgbClr val="0054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Anello 48">
              <a:extLst>
                <a:ext uri="{FF2B5EF4-FFF2-40B4-BE49-F238E27FC236}">
                  <a16:creationId xmlns:a16="http://schemas.microsoft.com/office/drawing/2014/main" id="{7AA2A9BD-C9E6-BC78-C3EE-E2BE3D5B3B8E}"/>
                </a:ext>
              </a:extLst>
            </p:cNvPr>
            <p:cNvSpPr/>
            <p:nvPr/>
          </p:nvSpPr>
          <p:spPr>
            <a:xfrm rot="2775412">
              <a:off x="2890634" y="5817588"/>
              <a:ext cx="349389" cy="450224"/>
            </a:xfrm>
            <a:prstGeom prst="donut">
              <a:avLst>
                <a:gd name="adj" fmla="val 3324"/>
              </a:avLst>
            </a:prstGeom>
            <a:solidFill>
              <a:srgbClr val="0054FF"/>
            </a:solidFill>
            <a:ln cap="flat">
              <a:solidFill>
                <a:srgbClr val="0054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 name="Connettore 1 49">
              <a:extLst>
                <a:ext uri="{FF2B5EF4-FFF2-40B4-BE49-F238E27FC236}">
                  <a16:creationId xmlns:a16="http://schemas.microsoft.com/office/drawing/2014/main" id="{571ECC3E-B5B0-7F2E-22D9-886EB5A60226}"/>
                </a:ext>
              </a:extLst>
            </p:cNvPr>
            <p:cNvCxnSpPr/>
            <p:nvPr/>
          </p:nvCxnSpPr>
          <p:spPr>
            <a:xfrm flipH="1">
              <a:off x="4404946" y="5130432"/>
              <a:ext cx="2603068" cy="276837"/>
            </a:xfrm>
            <a:prstGeom prst="line">
              <a:avLst/>
            </a:prstGeom>
            <a:ln w="38100">
              <a:solidFill>
                <a:srgbClr val="0054FF"/>
              </a:solidFill>
              <a:prstDash val="sysDash"/>
            </a:ln>
          </p:spPr>
          <p:style>
            <a:lnRef idx="1">
              <a:schemeClr val="accent1"/>
            </a:lnRef>
            <a:fillRef idx="0">
              <a:schemeClr val="accent1"/>
            </a:fillRef>
            <a:effectRef idx="0">
              <a:schemeClr val="accent1"/>
            </a:effectRef>
            <a:fontRef idx="minor">
              <a:schemeClr val="tx1"/>
            </a:fontRef>
          </p:style>
        </p:cxnSp>
        <p:sp>
          <p:nvSpPr>
            <p:cNvPr id="51" name="Figura a mano libera 50">
              <a:extLst>
                <a:ext uri="{FF2B5EF4-FFF2-40B4-BE49-F238E27FC236}">
                  <a16:creationId xmlns:a16="http://schemas.microsoft.com/office/drawing/2014/main" id="{F456EE06-6281-E774-01A1-00370F7BC7F0}"/>
                </a:ext>
              </a:extLst>
            </p:cNvPr>
            <p:cNvSpPr/>
            <p:nvPr/>
          </p:nvSpPr>
          <p:spPr>
            <a:xfrm>
              <a:off x="2997200" y="5401733"/>
              <a:ext cx="1411111" cy="485423"/>
            </a:xfrm>
            <a:custGeom>
              <a:avLst/>
              <a:gdLst>
                <a:gd name="connsiteX0" fmla="*/ 1411111 w 1411111"/>
                <a:gd name="connsiteY0" fmla="*/ 0 h 485423"/>
                <a:gd name="connsiteX1" fmla="*/ 626533 w 1411111"/>
                <a:gd name="connsiteY1" fmla="*/ 101600 h 485423"/>
                <a:gd name="connsiteX2" fmla="*/ 0 w 1411111"/>
                <a:gd name="connsiteY2" fmla="*/ 485423 h 485423"/>
                <a:gd name="connsiteX3" fmla="*/ 0 w 1411111"/>
                <a:gd name="connsiteY3" fmla="*/ 485423 h 485423"/>
                <a:gd name="connsiteX4" fmla="*/ 0 w 1411111"/>
                <a:gd name="connsiteY4" fmla="*/ 485423 h 48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1" h="485423">
                  <a:moveTo>
                    <a:pt x="1411111" y="0"/>
                  </a:moveTo>
                  <a:cubicBezTo>
                    <a:pt x="1136414" y="10348"/>
                    <a:pt x="861718" y="20696"/>
                    <a:pt x="626533" y="101600"/>
                  </a:cubicBezTo>
                  <a:cubicBezTo>
                    <a:pt x="391348" y="182504"/>
                    <a:pt x="0" y="485423"/>
                    <a:pt x="0" y="485423"/>
                  </a:cubicBezTo>
                  <a:lnTo>
                    <a:pt x="0" y="485423"/>
                  </a:lnTo>
                  <a:lnTo>
                    <a:pt x="0" y="485423"/>
                  </a:lnTo>
                </a:path>
              </a:pathLst>
            </a:custGeom>
            <a:noFill/>
            <a:ln w="38100">
              <a:solidFill>
                <a:srgbClr val="0054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igura a mano libera 51">
              <a:extLst>
                <a:ext uri="{FF2B5EF4-FFF2-40B4-BE49-F238E27FC236}">
                  <a16:creationId xmlns:a16="http://schemas.microsoft.com/office/drawing/2014/main" id="{42B29E55-54D4-962F-BC97-D83EA8230E06}"/>
                </a:ext>
              </a:extLst>
            </p:cNvPr>
            <p:cNvSpPr/>
            <p:nvPr/>
          </p:nvSpPr>
          <p:spPr>
            <a:xfrm>
              <a:off x="3713698" y="4168093"/>
              <a:ext cx="565584" cy="1295868"/>
            </a:xfrm>
            <a:custGeom>
              <a:avLst/>
              <a:gdLst>
                <a:gd name="connsiteX0" fmla="*/ 0 w 565584"/>
                <a:gd name="connsiteY0" fmla="*/ 1295868 h 1295868"/>
                <a:gd name="connsiteX1" fmla="*/ 538542 w 565584"/>
                <a:gd name="connsiteY1" fmla="*/ 1144403 h 1295868"/>
                <a:gd name="connsiteX2" fmla="*/ 460005 w 565584"/>
                <a:gd name="connsiteY2" fmla="*/ 516103 h 1295868"/>
                <a:gd name="connsiteX3" fmla="*/ 241222 w 565584"/>
                <a:gd name="connsiteY3" fmla="*/ 5610 h 1295868"/>
                <a:gd name="connsiteX4" fmla="*/ 241222 w 565584"/>
                <a:gd name="connsiteY4" fmla="*/ 5610 h 1295868"/>
                <a:gd name="connsiteX5" fmla="*/ 241222 w 565584"/>
                <a:gd name="connsiteY5" fmla="*/ 5610 h 1295868"/>
                <a:gd name="connsiteX6" fmla="*/ 241222 w 565584"/>
                <a:gd name="connsiteY6" fmla="*/ 5610 h 1295868"/>
                <a:gd name="connsiteX7" fmla="*/ 246832 w 565584"/>
                <a:gd name="connsiteY7" fmla="*/ 0 h 1295868"/>
                <a:gd name="connsiteX8" fmla="*/ 246832 w 565584"/>
                <a:gd name="connsiteY8" fmla="*/ 0 h 1295868"/>
                <a:gd name="connsiteX9" fmla="*/ 246832 w 565584"/>
                <a:gd name="connsiteY9" fmla="*/ 0 h 129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584" h="1295868">
                  <a:moveTo>
                    <a:pt x="0" y="1295868"/>
                  </a:moveTo>
                  <a:cubicBezTo>
                    <a:pt x="230937" y="1285116"/>
                    <a:pt x="461875" y="1274364"/>
                    <a:pt x="538542" y="1144403"/>
                  </a:cubicBezTo>
                  <a:cubicBezTo>
                    <a:pt x="615210" y="1014442"/>
                    <a:pt x="509558" y="705902"/>
                    <a:pt x="460005" y="516103"/>
                  </a:cubicBezTo>
                  <a:cubicBezTo>
                    <a:pt x="410452" y="326304"/>
                    <a:pt x="241222" y="5610"/>
                    <a:pt x="241222" y="5610"/>
                  </a:cubicBezTo>
                  <a:lnTo>
                    <a:pt x="241222" y="5610"/>
                  </a:lnTo>
                  <a:lnTo>
                    <a:pt x="241222" y="5610"/>
                  </a:lnTo>
                  <a:lnTo>
                    <a:pt x="241222" y="5610"/>
                  </a:lnTo>
                  <a:lnTo>
                    <a:pt x="246832" y="0"/>
                  </a:lnTo>
                  <a:lnTo>
                    <a:pt x="246832" y="0"/>
                  </a:lnTo>
                  <a:lnTo>
                    <a:pt x="246832" y="0"/>
                  </a:lnTo>
                </a:path>
              </a:pathLst>
            </a:custGeom>
            <a:noFill/>
            <a:ln w="31750">
              <a:solidFill>
                <a:srgbClr val="0054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Connettore 1 52">
              <a:extLst>
                <a:ext uri="{FF2B5EF4-FFF2-40B4-BE49-F238E27FC236}">
                  <a16:creationId xmlns:a16="http://schemas.microsoft.com/office/drawing/2014/main" id="{E160995D-1C2C-3297-C61F-A3D27E8A8959}"/>
                </a:ext>
              </a:extLst>
            </p:cNvPr>
            <p:cNvCxnSpPr>
              <a:cxnSpLocks/>
            </p:cNvCxnSpPr>
            <p:nvPr/>
          </p:nvCxnSpPr>
          <p:spPr>
            <a:xfrm flipH="1">
              <a:off x="4404946" y="5095251"/>
              <a:ext cx="2603068" cy="26335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4" name="Figura a mano libera 53">
              <a:extLst>
                <a:ext uri="{FF2B5EF4-FFF2-40B4-BE49-F238E27FC236}">
                  <a16:creationId xmlns:a16="http://schemas.microsoft.com/office/drawing/2014/main" id="{BC1BF774-4ADC-2EB1-D89F-053C5832A84B}"/>
                </a:ext>
              </a:extLst>
            </p:cNvPr>
            <p:cNvSpPr/>
            <p:nvPr/>
          </p:nvSpPr>
          <p:spPr>
            <a:xfrm>
              <a:off x="3263957" y="5360717"/>
              <a:ext cx="1144354" cy="676964"/>
            </a:xfrm>
            <a:custGeom>
              <a:avLst/>
              <a:gdLst>
                <a:gd name="connsiteX0" fmla="*/ 1411111 w 1411111"/>
                <a:gd name="connsiteY0" fmla="*/ 0 h 485423"/>
                <a:gd name="connsiteX1" fmla="*/ 626533 w 1411111"/>
                <a:gd name="connsiteY1" fmla="*/ 101600 h 485423"/>
                <a:gd name="connsiteX2" fmla="*/ 0 w 1411111"/>
                <a:gd name="connsiteY2" fmla="*/ 485423 h 485423"/>
                <a:gd name="connsiteX3" fmla="*/ 0 w 1411111"/>
                <a:gd name="connsiteY3" fmla="*/ 485423 h 485423"/>
                <a:gd name="connsiteX4" fmla="*/ 0 w 1411111"/>
                <a:gd name="connsiteY4" fmla="*/ 485423 h 48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1" h="485423">
                  <a:moveTo>
                    <a:pt x="1411111" y="0"/>
                  </a:moveTo>
                  <a:cubicBezTo>
                    <a:pt x="1136414" y="10348"/>
                    <a:pt x="861718" y="20696"/>
                    <a:pt x="626533" y="101600"/>
                  </a:cubicBezTo>
                  <a:cubicBezTo>
                    <a:pt x="391348" y="182504"/>
                    <a:pt x="0" y="485423"/>
                    <a:pt x="0" y="485423"/>
                  </a:cubicBezTo>
                  <a:lnTo>
                    <a:pt x="0" y="485423"/>
                  </a:lnTo>
                  <a:lnTo>
                    <a:pt x="0" y="485423"/>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nello 54">
              <a:extLst>
                <a:ext uri="{FF2B5EF4-FFF2-40B4-BE49-F238E27FC236}">
                  <a16:creationId xmlns:a16="http://schemas.microsoft.com/office/drawing/2014/main" id="{7F6541F1-56DD-5475-4E39-6D999ABDAF11}"/>
                </a:ext>
              </a:extLst>
            </p:cNvPr>
            <p:cNvSpPr/>
            <p:nvPr/>
          </p:nvSpPr>
          <p:spPr>
            <a:xfrm rot="2775412">
              <a:off x="2890636" y="5859770"/>
              <a:ext cx="349389" cy="450224"/>
            </a:xfrm>
            <a:prstGeom prst="donut">
              <a:avLst>
                <a:gd name="adj" fmla="val 4144"/>
              </a:avLst>
            </a:prstGeom>
            <a:solidFill>
              <a:srgbClr val="FF0000"/>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Anello 55">
              <a:extLst>
                <a:ext uri="{FF2B5EF4-FFF2-40B4-BE49-F238E27FC236}">
                  <a16:creationId xmlns:a16="http://schemas.microsoft.com/office/drawing/2014/main" id="{66A88A1B-8C75-866A-3179-B702B0A2A6B6}"/>
                </a:ext>
              </a:extLst>
            </p:cNvPr>
            <p:cNvSpPr/>
            <p:nvPr/>
          </p:nvSpPr>
          <p:spPr>
            <a:xfrm rot="21204440">
              <a:off x="2377694" y="3917482"/>
              <a:ext cx="1590158" cy="1130116"/>
            </a:xfrm>
            <a:prstGeom prst="donut">
              <a:avLst>
                <a:gd name="adj" fmla="val 2355"/>
              </a:avLst>
            </a:prstGeom>
            <a:solidFill>
              <a:srgbClr val="FF0000"/>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Figura a mano libera 56">
              <a:extLst>
                <a:ext uri="{FF2B5EF4-FFF2-40B4-BE49-F238E27FC236}">
                  <a16:creationId xmlns:a16="http://schemas.microsoft.com/office/drawing/2014/main" id="{935E8177-3161-2034-9F40-2E6DAE8B8028}"/>
                </a:ext>
              </a:extLst>
            </p:cNvPr>
            <p:cNvSpPr/>
            <p:nvPr/>
          </p:nvSpPr>
          <p:spPr>
            <a:xfrm>
              <a:off x="3784146" y="4102554"/>
              <a:ext cx="485912" cy="1292212"/>
            </a:xfrm>
            <a:custGeom>
              <a:avLst/>
              <a:gdLst>
                <a:gd name="connsiteX0" fmla="*/ 314325 w 485912"/>
                <a:gd name="connsiteY0" fmla="*/ 1289957 h 1292212"/>
                <a:gd name="connsiteX1" fmla="*/ 485775 w 485912"/>
                <a:gd name="connsiteY1" fmla="*/ 1155246 h 1292212"/>
                <a:gd name="connsiteX2" fmla="*/ 289833 w 485912"/>
                <a:gd name="connsiteY2" fmla="*/ 412296 h 1292212"/>
                <a:gd name="connsiteX3" fmla="*/ 0 w 485912"/>
                <a:gd name="connsiteY3" fmla="*/ 0 h 1292212"/>
                <a:gd name="connsiteX4" fmla="*/ 0 w 485912"/>
                <a:gd name="connsiteY4" fmla="*/ 0 h 1292212"/>
                <a:gd name="connsiteX5" fmla="*/ 0 w 485912"/>
                <a:gd name="connsiteY5" fmla="*/ 0 h 1292212"/>
                <a:gd name="connsiteX6" fmla="*/ 0 w 485912"/>
                <a:gd name="connsiteY6" fmla="*/ 0 h 1292212"/>
                <a:gd name="connsiteX7" fmla="*/ 0 w 485912"/>
                <a:gd name="connsiteY7" fmla="*/ 0 h 1292212"/>
                <a:gd name="connsiteX8" fmla="*/ 0 w 485912"/>
                <a:gd name="connsiteY8" fmla="*/ 0 h 12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912" h="1292212">
                  <a:moveTo>
                    <a:pt x="314325" y="1289957"/>
                  </a:moveTo>
                  <a:cubicBezTo>
                    <a:pt x="402091" y="1295740"/>
                    <a:pt x="489857" y="1301523"/>
                    <a:pt x="485775" y="1155246"/>
                  </a:cubicBezTo>
                  <a:cubicBezTo>
                    <a:pt x="481693" y="1008969"/>
                    <a:pt x="370795" y="604837"/>
                    <a:pt x="289833" y="412296"/>
                  </a:cubicBezTo>
                  <a:cubicBezTo>
                    <a:pt x="208871" y="219755"/>
                    <a:pt x="0" y="0"/>
                    <a:pt x="0" y="0"/>
                  </a:cubicBezTo>
                  <a:lnTo>
                    <a:pt x="0" y="0"/>
                  </a:lnTo>
                  <a:lnTo>
                    <a:pt x="0" y="0"/>
                  </a:lnTo>
                  <a:lnTo>
                    <a:pt x="0" y="0"/>
                  </a:lnTo>
                  <a:lnTo>
                    <a:pt x="0" y="0"/>
                  </a:lnTo>
                  <a:lnTo>
                    <a:pt x="0" y="0"/>
                  </a:ln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id="{752B8F66-6813-A053-B6B8-19BB102444DE}"/>
                    </a:ext>
                  </a:extLst>
                </p:cNvPr>
                <p:cNvSpPr txBox="1"/>
                <p:nvPr/>
              </p:nvSpPr>
              <p:spPr>
                <a:xfrm>
                  <a:off x="2722923" y="4168093"/>
                  <a:ext cx="1051560" cy="400110"/>
                </a:xfrm>
                <a:prstGeom prst="rect">
                  <a:avLst/>
                </a:prstGeom>
                <a:noFill/>
              </p:spPr>
              <p:txBody>
                <a:bodyPr wrap="square" rtlCol="0">
                  <a:spAutoFit/>
                </a:bodyPr>
                <a:lstStyle/>
                <a:p>
                  <a:pPr algn="ctr"/>
                  <a:r>
                    <a:rPr lang="en-US" sz="2000" b="1" dirty="0">
                      <a:solidFill>
                        <a:srgbClr val="002060"/>
                      </a:solidFill>
                    </a:rPr>
                    <a:t>DA</a:t>
                  </a:r>
                  <a14:m>
                    <m:oMath xmlns:m="http://schemas.openxmlformats.org/officeDocument/2006/math">
                      <m:r>
                        <a:rPr lang="it-IT" sz="2000" b="1" i="0" smtClean="0">
                          <a:solidFill>
                            <a:srgbClr val="002060"/>
                          </a:solidFill>
                          <a:latin typeface="Cambria Math" panose="02040503050406030204" pitchFamily="18" charset="0"/>
                        </a:rPr>
                        <m:t>𝚽</m:t>
                      </m:r>
                    </m:oMath>
                  </a14:m>
                  <a:r>
                    <a:rPr lang="en-US" sz="2000" b="1" dirty="0">
                      <a:solidFill>
                        <a:srgbClr val="002060"/>
                      </a:solidFill>
                    </a:rPr>
                    <a:t>NE</a:t>
                  </a:r>
                </a:p>
              </p:txBody>
            </p:sp>
          </mc:Choice>
          <mc:Fallback xmlns="">
            <p:sp>
              <p:nvSpPr>
                <p:cNvPr id="23" name="CasellaDiTesto 22">
                  <a:extLst>
                    <a:ext uri="{FF2B5EF4-FFF2-40B4-BE49-F238E27FC236}">
                      <a16:creationId xmlns:a16="http://schemas.microsoft.com/office/drawing/2014/main" id="{C75B3EE0-6E82-1B48-89C3-A1D5F9A8C359}"/>
                    </a:ext>
                  </a:extLst>
                </p:cNvPr>
                <p:cNvSpPr txBox="1">
                  <a:spLocks noRot="1" noChangeAspect="1" noMove="1" noResize="1" noEditPoints="1" noAdjustHandles="1" noChangeArrowheads="1" noChangeShapeType="1" noTextEdit="1"/>
                </p:cNvSpPr>
                <p:nvPr/>
              </p:nvSpPr>
              <p:spPr>
                <a:xfrm>
                  <a:off x="2722923" y="4168093"/>
                  <a:ext cx="1051560" cy="400110"/>
                </a:xfrm>
                <a:prstGeom prst="rect">
                  <a:avLst/>
                </a:prstGeom>
                <a:blipFill>
                  <a:blip r:embed="rId7"/>
                  <a:stretch>
                    <a:fillRect l="-1163" t="-5882" r="-2326" b="-20588"/>
                  </a:stretch>
                </a:blipFill>
              </p:spPr>
              <p:txBody>
                <a:bodyPr/>
                <a:lstStyle/>
                <a:p>
                  <a:r>
                    <a:rPr lang="en-GB">
                      <a:noFill/>
                    </a:rPr>
                    <a:t> </a:t>
                  </a:r>
                </a:p>
              </p:txBody>
            </p:sp>
          </mc:Fallback>
        </mc:AlternateContent>
        <p:sp>
          <p:nvSpPr>
            <p:cNvPr id="59" name="CasellaDiTesto 58">
              <a:extLst>
                <a:ext uri="{FF2B5EF4-FFF2-40B4-BE49-F238E27FC236}">
                  <a16:creationId xmlns:a16="http://schemas.microsoft.com/office/drawing/2014/main" id="{E86FD4D9-A978-FB42-9A93-D131392A19BA}"/>
                </a:ext>
              </a:extLst>
            </p:cNvPr>
            <p:cNvSpPr txBox="1"/>
            <p:nvPr/>
          </p:nvSpPr>
          <p:spPr>
            <a:xfrm>
              <a:off x="1669676" y="5761061"/>
              <a:ext cx="1053248" cy="584775"/>
            </a:xfrm>
            <a:prstGeom prst="rect">
              <a:avLst/>
            </a:prstGeom>
            <a:solidFill>
              <a:schemeClr val="bg1">
                <a:alpha val="40080"/>
              </a:schemeClr>
            </a:solidFill>
          </p:spPr>
          <p:txBody>
            <a:bodyPr wrap="square" rtlCol="0">
              <a:spAutoFit/>
            </a:bodyPr>
            <a:lstStyle/>
            <a:p>
              <a:pPr algn="ctr"/>
              <a:r>
                <a:rPr lang="it-IT" sz="1600" b="1" dirty="0">
                  <a:solidFill>
                    <a:srgbClr val="002060"/>
                  </a:solidFill>
                </a:rPr>
                <a:t>DAMPING RING</a:t>
              </a:r>
              <a:endParaRPr lang="en-US" sz="1600" b="1" dirty="0">
                <a:solidFill>
                  <a:srgbClr val="002060"/>
                </a:solidFill>
              </a:endParaRPr>
            </a:p>
          </p:txBody>
        </p:sp>
        <p:sp>
          <p:nvSpPr>
            <p:cNvPr id="60" name="CasellaDiTesto 59">
              <a:extLst>
                <a:ext uri="{FF2B5EF4-FFF2-40B4-BE49-F238E27FC236}">
                  <a16:creationId xmlns:a16="http://schemas.microsoft.com/office/drawing/2014/main" id="{85E0C3A8-0397-8096-5DBD-E44400889514}"/>
                </a:ext>
              </a:extLst>
            </p:cNvPr>
            <p:cNvSpPr txBox="1"/>
            <p:nvPr/>
          </p:nvSpPr>
          <p:spPr>
            <a:xfrm rot="21163335">
              <a:off x="5294585" y="4779770"/>
              <a:ext cx="808450" cy="338554"/>
            </a:xfrm>
            <a:prstGeom prst="rect">
              <a:avLst/>
            </a:prstGeom>
            <a:solidFill>
              <a:schemeClr val="bg1">
                <a:alpha val="36000"/>
              </a:schemeClr>
            </a:solidFill>
          </p:spPr>
          <p:txBody>
            <a:bodyPr wrap="square" rtlCol="0">
              <a:spAutoFit/>
            </a:bodyPr>
            <a:lstStyle/>
            <a:p>
              <a:pPr algn="ctr"/>
              <a:r>
                <a:rPr lang="it-IT" sz="1600" b="1" dirty="0">
                  <a:solidFill>
                    <a:srgbClr val="002060"/>
                  </a:solidFill>
                </a:rPr>
                <a:t>LINAC</a:t>
              </a:r>
              <a:endParaRPr lang="en-US" sz="1600" b="1" dirty="0">
                <a:solidFill>
                  <a:srgbClr val="002060"/>
                </a:solidFill>
              </a:endParaRPr>
            </a:p>
          </p:txBody>
        </p:sp>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816A5F8B-8A44-251B-C22C-FFF94659C59C}"/>
                    </a:ext>
                  </a:extLst>
                </p:cNvPr>
                <p:cNvSpPr txBox="1"/>
                <p:nvPr/>
              </p:nvSpPr>
              <p:spPr>
                <a:xfrm>
                  <a:off x="6719418" y="4832598"/>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panose="02040503050406030204" pitchFamily="18" charset="0"/>
                              </a:rPr>
                              <m:t>𝑒</m:t>
                            </m:r>
                          </m:e>
                          <m:sup>
                            <m:r>
                              <a:rPr lang="it-IT" b="0" i="1" smtClean="0">
                                <a:solidFill>
                                  <a:srgbClr val="FF0000"/>
                                </a:solidFill>
                                <a:latin typeface="Cambria Math" panose="02040503050406030204" pitchFamily="18" charset="0"/>
                              </a:rPr>
                              <m:t>+</m:t>
                            </m:r>
                          </m:sup>
                        </m:sSup>
                      </m:oMath>
                    </m:oMathPara>
                  </a14:m>
                  <a:endParaRPr lang="en-GB" dirty="0">
                    <a:solidFill>
                      <a:srgbClr val="FF0000"/>
                    </a:solidFill>
                  </a:endParaRPr>
                </a:p>
              </p:txBody>
            </p:sp>
          </mc:Choice>
          <mc:Fallback xmlns="">
            <p:sp>
              <p:nvSpPr>
                <p:cNvPr id="27" name="CasellaDiTesto 26">
                  <a:extLst>
                    <a:ext uri="{FF2B5EF4-FFF2-40B4-BE49-F238E27FC236}">
                      <a16:creationId xmlns:a16="http://schemas.microsoft.com/office/drawing/2014/main" id="{E3060232-FC47-4540-A946-5E22523C382D}"/>
                    </a:ext>
                  </a:extLst>
                </p:cNvPr>
                <p:cNvSpPr txBox="1">
                  <a:spLocks noRot="1" noChangeAspect="1" noMove="1" noResize="1" noEditPoints="1" noAdjustHandles="1" noChangeArrowheads="1" noChangeShapeType="1" noTextEdit="1"/>
                </p:cNvSpPr>
                <p:nvPr/>
              </p:nvSpPr>
              <p:spPr>
                <a:xfrm>
                  <a:off x="6719418" y="4832598"/>
                  <a:ext cx="310470" cy="276999"/>
                </a:xfrm>
                <a:prstGeom prst="rect">
                  <a:avLst/>
                </a:prstGeom>
                <a:blipFill>
                  <a:blip r:embed="rId8"/>
                  <a:stretch>
                    <a:fillRect l="-7692" r="-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8CF3AF1E-8CDE-3EE1-86D8-1A30229D9AA6}"/>
                    </a:ext>
                  </a:extLst>
                </p:cNvPr>
                <p:cNvSpPr txBox="1"/>
                <p:nvPr/>
              </p:nvSpPr>
              <p:spPr>
                <a:xfrm>
                  <a:off x="6719418" y="5116972"/>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rgbClr val="0054FF"/>
                                </a:solidFill>
                                <a:latin typeface="Cambria Math" panose="02040503050406030204" pitchFamily="18" charset="0"/>
                              </a:rPr>
                            </m:ctrlPr>
                          </m:sSupPr>
                          <m:e>
                            <m:r>
                              <a:rPr lang="it-IT" b="0" i="1" smtClean="0">
                                <a:solidFill>
                                  <a:srgbClr val="0054FF"/>
                                </a:solidFill>
                                <a:latin typeface="Cambria Math" panose="02040503050406030204" pitchFamily="18" charset="0"/>
                              </a:rPr>
                              <m:t>𝑒</m:t>
                            </m:r>
                          </m:e>
                          <m:sup>
                            <m:r>
                              <a:rPr lang="it-IT" b="0" i="1" smtClean="0">
                                <a:solidFill>
                                  <a:srgbClr val="0054FF"/>
                                </a:solidFill>
                                <a:latin typeface="Cambria Math" panose="02040503050406030204" pitchFamily="18" charset="0"/>
                              </a:rPr>
                              <m:t>−</m:t>
                            </m:r>
                          </m:sup>
                        </m:sSup>
                      </m:oMath>
                    </m:oMathPara>
                  </a14:m>
                  <a:endParaRPr lang="en-GB" dirty="0">
                    <a:solidFill>
                      <a:srgbClr val="0054FF"/>
                    </a:solidFill>
                  </a:endParaRPr>
                </a:p>
              </p:txBody>
            </p:sp>
          </mc:Choice>
          <mc:Fallback xmlns="">
            <p:sp>
              <p:nvSpPr>
                <p:cNvPr id="28" name="CasellaDiTesto 27">
                  <a:extLst>
                    <a:ext uri="{FF2B5EF4-FFF2-40B4-BE49-F238E27FC236}">
                      <a16:creationId xmlns:a16="http://schemas.microsoft.com/office/drawing/2014/main" id="{FF6B5566-4CAE-0842-93AE-A410B61AD39A}"/>
                    </a:ext>
                  </a:extLst>
                </p:cNvPr>
                <p:cNvSpPr txBox="1">
                  <a:spLocks noRot="1" noChangeAspect="1" noMove="1" noResize="1" noEditPoints="1" noAdjustHandles="1" noChangeArrowheads="1" noChangeShapeType="1" noTextEdit="1"/>
                </p:cNvSpPr>
                <p:nvPr/>
              </p:nvSpPr>
              <p:spPr>
                <a:xfrm>
                  <a:off x="6719418" y="5116972"/>
                  <a:ext cx="310470" cy="276999"/>
                </a:xfrm>
                <a:prstGeom prst="rect">
                  <a:avLst/>
                </a:prstGeom>
                <a:blipFill>
                  <a:blip r:embed="rId9"/>
                  <a:stretch>
                    <a:fillRect l="-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Stella a 12 punte 62">
                  <a:extLst>
                    <a:ext uri="{FF2B5EF4-FFF2-40B4-BE49-F238E27FC236}">
                      <a16:creationId xmlns:a16="http://schemas.microsoft.com/office/drawing/2014/main" id="{EA8AC8C2-617E-8902-0E43-C9BB18009543}"/>
                    </a:ext>
                  </a:extLst>
                </p:cNvPr>
                <p:cNvSpPr/>
                <p:nvPr/>
              </p:nvSpPr>
              <p:spPr>
                <a:xfrm>
                  <a:off x="3107807" y="4915171"/>
                  <a:ext cx="214668" cy="222318"/>
                </a:xfrm>
                <a:prstGeom prst="star1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400" b="0" i="0" smtClean="0">
                            <a:solidFill>
                              <a:schemeClr val="tx1"/>
                            </a:solidFill>
                            <a:latin typeface="Cambria Math" panose="02040503050406030204" pitchFamily="18" charset="0"/>
                          </a:rPr>
                          <m:t> </m:t>
                        </m:r>
                        <m:r>
                          <m:rPr>
                            <m:sty m:val="p"/>
                          </m:rPr>
                          <a:rPr lang="it-IT" sz="1400" b="0" i="0" smtClean="0">
                            <a:solidFill>
                              <a:schemeClr val="tx1"/>
                            </a:solidFill>
                            <a:latin typeface="Cambria Math" panose="02040503050406030204" pitchFamily="18" charset="0"/>
                          </a:rPr>
                          <m:t>Φ</m:t>
                        </m:r>
                      </m:oMath>
                    </m:oMathPara>
                  </a14:m>
                  <a:endParaRPr lang="en-GB" sz="1400" dirty="0">
                    <a:solidFill>
                      <a:schemeClr val="tx1"/>
                    </a:solidFill>
                  </a:endParaRPr>
                </a:p>
              </p:txBody>
            </p:sp>
          </mc:Choice>
          <mc:Fallback xmlns="">
            <p:sp>
              <p:nvSpPr>
                <p:cNvPr id="29" name="Stella a 12 punte 28">
                  <a:extLst>
                    <a:ext uri="{FF2B5EF4-FFF2-40B4-BE49-F238E27FC236}">
                      <a16:creationId xmlns:a16="http://schemas.microsoft.com/office/drawing/2014/main" id="{B0E5B3A0-09A6-EA40-957A-CC9E9D223BC4}"/>
                    </a:ext>
                  </a:extLst>
                </p:cNvPr>
                <p:cNvSpPr>
                  <a:spLocks noRot="1" noChangeAspect="1" noMove="1" noResize="1" noEditPoints="1" noAdjustHandles="1" noChangeArrowheads="1" noChangeShapeType="1" noTextEdit="1"/>
                </p:cNvSpPr>
                <p:nvPr/>
              </p:nvSpPr>
              <p:spPr>
                <a:xfrm>
                  <a:off x="3107807" y="4915171"/>
                  <a:ext cx="214668" cy="222318"/>
                </a:xfrm>
                <a:prstGeom prst="star12">
                  <a:avLst/>
                </a:prstGeom>
                <a:blipFill>
                  <a:blip r:embed="rId10"/>
                  <a:stretch>
                    <a:fillRect l="-30000" r="-5000" b="-23810"/>
                  </a:stretch>
                </a:blipFill>
                <a:ln>
                  <a:solidFill>
                    <a:srgbClr val="FFFF00"/>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4" name="Rettangolo 63">
                <a:extLst>
                  <a:ext uri="{FF2B5EF4-FFF2-40B4-BE49-F238E27FC236}">
                    <a16:creationId xmlns:a16="http://schemas.microsoft.com/office/drawing/2014/main" id="{9C9641EC-3787-60F2-2A99-7FE6E46C5093}"/>
                  </a:ext>
                </a:extLst>
              </p:cNvPr>
              <p:cNvSpPr/>
              <p:nvPr/>
            </p:nvSpPr>
            <p:spPr>
              <a:xfrm>
                <a:off x="4399616" y="915103"/>
                <a:ext cx="3583630" cy="1212833"/>
              </a:xfrm>
              <a:prstGeom prst="rect">
                <a:avLst/>
              </a:prstGeom>
              <a:solidFill>
                <a:schemeClr val="bg1">
                  <a:alpha val="77000"/>
                </a:schemeClr>
              </a:solidFill>
              <a:ln>
                <a:solidFill>
                  <a:srgbClr val="002060"/>
                </a:solidFill>
              </a:ln>
            </p:spPr>
            <p:txBody>
              <a:bodyPr wrap="square">
                <a:spAutoFit/>
              </a:bodyPr>
              <a:lstStyle/>
              <a:p>
                <a:pPr marL="342900" indent="-342900">
                  <a:lnSpc>
                    <a:spcPct val="140000"/>
                  </a:lnSpc>
                  <a:spcBef>
                    <a:spcPct val="0"/>
                  </a:spcBef>
                  <a:buSzPct val="124000"/>
                  <a:buFont typeface="Arial" panose="020B0604020202020204" pitchFamily="34" charset="0"/>
                  <a:buChar char="•"/>
                </a:pP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Φ → K</a:t>
                </a:r>
                <a:r>
                  <a:rPr lang="en-US" altLang="ja-JP" baseline="32000"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a:t>
                </a: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 K</a:t>
                </a:r>
                <a:r>
                  <a:rPr lang="en-US" altLang="ja-JP" baseline="32000"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a:t>
                </a: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 (48.9%)</a:t>
                </a:r>
              </a:p>
              <a:p>
                <a:pPr marL="342900" indent="-342900">
                  <a:lnSpc>
                    <a:spcPct val="140000"/>
                  </a:lnSpc>
                  <a:spcBef>
                    <a:spcPct val="0"/>
                  </a:spcBef>
                  <a:buSzPct val="124000"/>
                  <a:buFont typeface="Arial" panose="020B0604020202020204" pitchFamily="34" charset="0"/>
                  <a:buChar char="•"/>
                </a:pP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Monochromatic low-energy K</a:t>
                </a:r>
                <a:r>
                  <a:rPr lang="en-US" altLang="ja-JP" baseline="32000"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a:t>
                </a: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 (</a:t>
                </a:r>
                <a14:m>
                  <m:oMath xmlns:m="http://schemas.openxmlformats.org/officeDocument/2006/math">
                    <m:r>
                      <a:rPr lang="en-US" altLang="ja-JP" i="1" smtClean="0">
                        <a:solidFill>
                          <a:schemeClr val="accent1">
                            <a:lumMod val="50000"/>
                          </a:schemeClr>
                        </a:solidFill>
                        <a:latin typeface="Cambria Math" panose="02040503050406030204" pitchFamily="18" charset="0"/>
                        <a:ea typeface="Cambria Math" panose="02040503050406030204" pitchFamily="18" charset="0"/>
                        <a:sym typeface="Helvetica Neue" charset="0"/>
                      </a:rPr>
                      <m:t>~</m:t>
                    </m:r>
                  </m:oMath>
                </a14:m>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127 MeV/c ; </a:t>
                </a:r>
                <a:r>
                  <a:rPr lang="el-GR"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Δ</a:t>
                </a:r>
                <a:r>
                  <a:rPr lang="it-IT" altLang="ja-JP" dirty="0" err="1">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p</a:t>
                </a:r>
                <a:r>
                  <a:rPr lang="it-IT"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a:t>
                </a:r>
                <a:r>
                  <a:rPr lang="it-IT" altLang="ja-JP" dirty="0" err="1">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p</a:t>
                </a:r>
                <a:r>
                  <a:rPr lang="it-IT"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 = 0.1%</a:t>
                </a:r>
                <a:r>
                  <a:rPr lang="en-US" altLang="ja-JP" dirty="0">
                    <a:solidFill>
                      <a:schemeClr val="accent1">
                        <a:lumMod val="50000"/>
                      </a:schemeClr>
                    </a:solidFill>
                    <a:latin typeface="Times New Roman" panose="02020603050405020304" pitchFamily="18" charset="0"/>
                    <a:ea typeface="ヒラギノ角ゴ ProN W3" charset="-128"/>
                    <a:cs typeface="Times New Roman" panose="02020603050405020304" pitchFamily="18" charset="0"/>
                    <a:sym typeface="Helvetica Neue" charset="0"/>
                  </a:rPr>
                  <a:t>)</a:t>
                </a:r>
              </a:p>
            </p:txBody>
          </p:sp>
        </mc:Choice>
        <mc:Fallback xmlns="">
          <p:sp>
            <p:nvSpPr>
              <p:cNvPr id="64" name="Rettangolo 63">
                <a:extLst>
                  <a:ext uri="{FF2B5EF4-FFF2-40B4-BE49-F238E27FC236}">
                    <a16:creationId xmlns:a16="http://schemas.microsoft.com/office/drawing/2014/main" id="{9C9641EC-3787-60F2-2A99-7FE6E46C5093}"/>
                  </a:ext>
                </a:extLst>
              </p:cNvPr>
              <p:cNvSpPr>
                <a:spLocks noRot="1" noChangeAspect="1" noMove="1" noResize="1" noEditPoints="1" noAdjustHandles="1" noChangeArrowheads="1" noChangeShapeType="1" noTextEdit="1"/>
              </p:cNvSpPr>
              <p:nvPr/>
            </p:nvSpPr>
            <p:spPr>
              <a:xfrm>
                <a:off x="4399616" y="915103"/>
                <a:ext cx="3583630" cy="1212833"/>
              </a:xfrm>
              <a:prstGeom prst="rect">
                <a:avLst/>
              </a:prstGeom>
              <a:blipFill>
                <a:blip r:embed="rId11"/>
                <a:stretch>
                  <a:fillRect l="-2113" b="-6186"/>
                </a:stretch>
              </a:blipFill>
              <a:ln>
                <a:solidFill>
                  <a:srgbClr val="00206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ttangolo 25">
                <a:extLst>
                  <a:ext uri="{FF2B5EF4-FFF2-40B4-BE49-F238E27FC236}">
                    <a16:creationId xmlns:a16="http://schemas.microsoft.com/office/drawing/2014/main" id="{CEB2E318-4427-2360-0E5F-D85355C1579D}"/>
                  </a:ext>
                </a:extLst>
              </p:cNvPr>
              <p:cNvSpPr/>
              <p:nvPr/>
            </p:nvSpPr>
            <p:spPr>
              <a:xfrm>
                <a:off x="569699" y="289"/>
                <a:ext cx="8161159" cy="769441"/>
              </a:xfrm>
              <a:prstGeom prst="rect">
                <a:avLst/>
              </a:prstGeom>
            </p:spPr>
            <p:txBody>
              <a:bodyPr wrap="square">
                <a:spAutoFit/>
              </a:bodyPr>
              <a:lstStyle/>
              <a:p>
                <a:pPr lvl="0" algn="ctr" defTabSz="914400" hangingPunct="0">
                  <a:defRPr/>
                </a:pPr>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LNF - </a:t>
                </a:r>
                <a14:m>
                  <m:oMath xmlns:m="http://schemas.openxmlformats.org/officeDocument/2006/math">
                    <m:sSup>
                      <m:sSupPr>
                        <m:ctrlPr>
                          <a:rPr lang="en-GB" sz="4400" i="1" smtClean="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ctrlPr>
                      </m:sSupPr>
                      <m:e>
                        <m:r>
                          <a:rPr lang="en-GB" sz="44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 </m:t>
                        </m:r>
                        <m:r>
                          <m:rPr>
                            <m:sty m:val="p"/>
                          </m:rPr>
                          <a:rPr lang="en-GB" sz="44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e</m:t>
                        </m:r>
                      </m:e>
                      <m:sup>
                        <m:r>
                          <a:rPr lang="en-GB" sz="44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m:t>
                        </m:r>
                      </m:sup>
                    </m:sSup>
                    <m:sSup>
                      <m:sSupPr>
                        <m:ctrlPr>
                          <a:rPr lang="en-GB" sz="4400" i="1">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ctrlPr>
                      </m:sSupPr>
                      <m:e>
                        <m:r>
                          <m:rPr>
                            <m:sty m:val="p"/>
                          </m:rPr>
                          <a:rPr lang="en-GB" sz="44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e</m:t>
                        </m:r>
                      </m:e>
                      <m:sup>
                        <m:r>
                          <a:rPr lang="en-GB" sz="4400">
                            <a:solidFill>
                              <a:srgbClr val="002060"/>
                            </a:solidFill>
                            <a:effectLst>
                              <a:outerShdw blurRad="50800" dist="50800" dir="5400000" algn="ctr" rotWithShape="0">
                                <a:srgbClr val="002060">
                                  <a:alpha val="43000"/>
                                </a:srgbClr>
                              </a:outerShdw>
                            </a:effectLst>
                            <a:latin typeface="Cambria Math" panose="02040503050406030204" pitchFamily="18" charset="0"/>
                            <a:cs typeface="Times New Roman" panose="02020603050405020304" pitchFamily="18" charset="0"/>
                          </a:rPr>
                          <m:t>−</m:t>
                        </m:r>
                      </m:sup>
                    </m:sSup>
                  </m:oMath>
                </a14:m>
                <a:r>
                  <a:rPr lang="en-GB" sz="4400" kern="0" dirty="0">
                    <a:solidFill>
                      <a:srgbClr val="002060"/>
                    </a:solidFill>
                    <a:effectLst>
                      <a:outerShdw blurRad="38100" dist="38100" dir="2700000" rotWithShape="0">
                        <a:srgbClr val="002060">
                          <a:alpha val="43000"/>
                        </a:srgbClr>
                      </a:outerShdw>
                    </a:effectLst>
                    <a:latin typeface="Times New Roman" panose="02020603050405020304" pitchFamily="18" charset="0"/>
                    <a:cs typeface="Times New Roman" panose="02020603050405020304" pitchFamily="18" charset="0"/>
                    <a:sym typeface="Calibri"/>
                  </a:rPr>
                  <a:t> Accelerator Complex </a:t>
                </a:r>
              </a:p>
            </p:txBody>
          </p:sp>
        </mc:Choice>
        <mc:Fallback xmlns="">
          <p:sp>
            <p:nvSpPr>
              <p:cNvPr id="26" name="Rettangolo 25">
                <a:extLst>
                  <a:ext uri="{FF2B5EF4-FFF2-40B4-BE49-F238E27FC236}">
                    <a16:creationId xmlns:a16="http://schemas.microsoft.com/office/drawing/2014/main" id="{CEB2E318-4427-2360-0E5F-D85355C1579D}"/>
                  </a:ext>
                </a:extLst>
              </p:cNvPr>
              <p:cNvSpPr>
                <a:spLocks noRot="1" noChangeAspect="1" noMove="1" noResize="1" noEditPoints="1" noAdjustHandles="1" noChangeArrowheads="1" noChangeShapeType="1" noTextEdit="1"/>
              </p:cNvSpPr>
              <p:nvPr/>
            </p:nvSpPr>
            <p:spPr>
              <a:xfrm>
                <a:off x="569699" y="289"/>
                <a:ext cx="8161159" cy="769441"/>
              </a:xfrm>
              <a:prstGeom prst="rect">
                <a:avLst/>
              </a:prstGeom>
              <a:blipFill>
                <a:blip r:embed="rId12"/>
                <a:stretch>
                  <a:fillRect l="-1708" t="-18033" r="-4037" b="-40984"/>
                </a:stretch>
              </a:blipFill>
            </p:spPr>
            <p:txBody>
              <a:bodyPr/>
              <a:lstStyle/>
              <a:p>
                <a:r>
                  <a:rPr lang="en-GB">
                    <a:noFill/>
                  </a:rPr>
                  <a:t> </a:t>
                </a:r>
              </a:p>
            </p:txBody>
          </p:sp>
        </mc:Fallback>
      </mc:AlternateContent>
      <p:sp>
        <p:nvSpPr>
          <p:cNvPr id="27" name="Rettangolo 26">
            <a:extLst>
              <a:ext uri="{FF2B5EF4-FFF2-40B4-BE49-F238E27FC236}">
                <a16:creationId xmlns:a16="http://schemas.microsoft.com/office/drawing/2014/main" id="{227ACA11-6234-193C-CAF5-5865203F66FE}"/>
              </a:ext>
            </a:extLst>
          </p:cNvPr>
          <p:cNvSpPr/>
          <p:nvPr/>
        </p:nvSpPr>
        <p:spPr>
          <a:xfrm>
            <a:off x="3043419" y="6583251"/>
            <a:ext cx="5952798" cy="292388"/>
          </a:xfrm>
          <a:prstGeom prst="rect">
            <a:avLst/>
          </a:prstGeom>
        </p:spPr>
        <p:txBody>
          <a:bodyPr wrap="square">
            <a:spAutoFit/>
          </a:bodyPr>
          <a:lstStyle/>
          <a:p>
            <a:r>
              <a:rPr lang="en-US" sz="1300" dirty="0">
                <a:solidFill>
                  <a:schemeClr val="bg1"/>
                </a:solidFill>
                <a:latin typeface="Times New Roman" panose="02020603050405020304" pitchFamily="18" charset="0"/>
                <a:cs typeface="Times New Roman" panose="02020603050405020304" pitchFamily="18" charset="0"/>
              </a:rPr>
              <a:t>A new renaissance for kaonic atoms at DAΦNE: future measurements and perspectives</a:t>
            </a:r>
            <a:endParaRPr lang="en-GB" sz="1300" dirty="0">
              <a:solidFill>
                <a:schemeClr val="bg1"/>
              </a:solidFill>
            </a:endParaRPr>
          </a:p>
        </p:txBody>
      </p:sp>
    </p:spTree>
    <p:extLst>
      <p:ext uri="{BB962C8B-B14F-4D97-AF65-F5344CB8AC3E}">
        <p14:creationId xmlns:p14="http://schemas.microsoft.com/office/powerpoint/2010/main" val="466841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2">
            <a:extLst>
              <a:ext uri="{FF2B5EF4-FFF2-40B4-BE49-F238E27FC236}">
                <a16:creationId xmlns:a16="http://schemas.microsoft.com/office/drawing/2014/main" id="{253D006E-08FC-7318-4958-84C9FF9767C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F8C3A0-5547-463F-B428-9511DDC43E74}" type="slidenum">
              <a:rPr kumimoji="0" lang="en-GB" altLang="en-US" sz="900" b="1" i="0" u="sng"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en-US" sz="900" b="1" i="0" u="sng"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pic>
        <p:nvPicPr>
          <p:cNvPr id="48131" name="Picture 4" descr="Diagram, engineering drawing&#10;&#10;Description automatically generated">
            <a:extLst>
              <a:ext uri="{FF2B5EF4-FFF2-40B4-BE49-F238E27FC236}">
                <a16:creationId xmlns:a16="http://schemas.microsoft.com/office/drawing/2014/main" id="{49CA6162-506A-26B0-3264-B412C7B5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209550"/>
            <a:ext cx="8988426"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1">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31B4836E-259F-EC4E-B24E-3134A75C6022}" vid="{2E03E03D-6664-8049-8332-A12396321E67}"/>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Berlino">
  <a:themeElements>
    <a:clrScheme name="Berlino">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o">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o">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1045</TotalTime>
  <Words>2115</Words>
  <Application>Microsoft Office PowerPoint</Application>
  <PresentationFormat>On-screen Show (4:3)</PresentationFormat>
  <Paragraphs>381</Paragraphs>
  <Slides>43</Slides>
  <Notes>0</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43</vt:i4>
      </vt:variant>
    </vt:vector>
  </HeadingPairs>
  <TitlesOfParts>
    <vt:vector size="63" baseType="lpstr">
      <vt:lpstr>Yu Gothic UI Semibold</vt:lpstr>
      <vt:lpstr>ヒラギノ角ゴ Pro W6</vt:lpstr>
      <vt:lpstr>Arial</vt:lpstr>
      <vt:lpstr>Calibri</vt:lpstr>
      <vt:lpstr>Calibri Light</vt:lpstr>
      <vt:lpstr>Cambria Math</vt:lpstr>
      <vt:lpstr>Helvetica</vt:lpstr>
      <vt:lpstr>Helvetica Neue</vt:lpstr>
      <vt:lpstr>Impact</vt:lpstr>
      <vt:lpstr>Palatino Linotype</vt:lpstr>
      <vt:lpstr>Symbol</vt:lpstr>
      <vt:lpstr>Times New Roman</vt:lpstr>
      <vt:lpstr>Trebuchet MS</vt:lpstr>
      <vt:lpstr>Wingdings</vt:lpstr>
      <vt:lpstr>Tema1</vt:lpstr>
      <vt:lpstr>3_Office Theme</vt:lpstr>
      <vt:lpstr>Default Design</vt:lpstr>
      <vt:lpstr>1_Default Design</vt:lpstr>
      <vt:lpstr>2_Office Theme</vt:lpstr>
      <vt:lpstr>Berlino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DAΦNE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SDD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sgaramella</dc:creator>
  <cp:lastModifiedBy>Catalina Curceanu</cp:lastModifiedBy>
  <cp:revision>65</cp:revision>
  <dcterms:created xsi:type="dcterms:W3CDTF">2022-05-01T15:47:21Z</dcterms:created>
  <dcterms:modified xsi:type="dcterms:W3CDTF">2022-07-11T15:57:14Z</dcterms:modified>
</cp:coreProperties>
</file>