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"/>
  </p:notesMasterIdLst>
  <p:sldIdLst>
    <p:sldId id="256" r:id="rId3"/>
  </p:sldIdLst>
  <p:sldSz cx="32404050" cy="43206988"/>
  <p:notesSz cx="7102475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67520-9439-F2C8-4C7A-52FF2EB9ED2F}" v="29" dt="2021-10-08T11:42:44.117"/>
    <p1510:client id="{9528BBA9-AF7F-1ED2-75EA-9D1B1E808119}" v="404" dt="2021-10-08T14:29:07.925"/>
    <p1510:client id="{9D5A9600-07B8-F07A-FF43-232C4FC1918C}" v="5" dt="2021-10-08T11:59:09.332"/>
    <p1510:client id="{B8F833F8-7BDC-9FD0-A0E1-205E970D5812}" v="6" dt="2021-10-06T17:26:04.506"/>
    <p1510:client id="{F67F723D-4FCA-AAA2-CA9E-DDF32C49D65E}" v="6" dt="2021-10-08T22:56:4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1392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3EE6785E-1E20-4B52-8838-C36411607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B1DCBE6-9687-4957-BB10-E19E1BFC9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86677C-7BD0-4858-A056-A52F3E95EC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11375" y="777875"/>
            <a:ext cx="287655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77BAFBE-0801-46B8-B4B7-35993B14AD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2A4686D4-C45E-41C9-988D-896648BEE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813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1AB6CD6-7BFA-4C73-92C0-3EB2BBBC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0"/>
            <a:ext cx="30829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16FE0780-918A-46A3-9301-E6CBE535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1850"/>
            <a:ext cx="30813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EB9058B4-762C-4493-9D1E-45D9A741AC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19550" y="9721850"/>
            <a:ext cx="308133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49213" indent="-47625"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F7FF5D6-53A6-4C29-A9DA-4B4274498F5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3128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6388F56-965B-4AC2-B8D3-430A62E9A2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C3039-A706-4116-BB2E-F84C367F4F92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68F22461-5518-4E4C-892F-5595BB56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9721850"/>
            <a:ext cx="30829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49213" indent="-47625"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9213" algn="l"/>
                <a:tab pos="496888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192463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DAC8625A-FDF0-4CBC-98D2-D926E9FE0EDF}" type="slidenum">
              <a:rPr lang="pl-PL" altLang="pl-PL" sz="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pl-PL" altLang="pl-PL" sz="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AFA8ACB-5598-40B7-94BB-2D65C10E99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12963" y="777875"/>
            <a:ext cx="287496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A38CF9B-1CF1-419A-8CDC-FDC1F5DCCD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1662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5890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11488-FF94-4399-8BDD-12755BF54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300" y="7070725"/>
            <a:ext cx="24303038" cy="15043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CDF41-F3D1-4188-A9F5-2AD00C80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1300" y="22693313"/>
            <a:ext cx="24303038" cy="104314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399925-25C6-426B-A1EA-718B24E8F5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F37AF9-2E9D-4B08-9C45-2A963C269C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926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E0C68-ADA3-4280-AE1E-5632AF38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75B107-5F99-4FF0-89AB-2EB82E20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84024B-3085-4C3D-BA48-C80C797F0C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E3B5F8-9800-4D5C-B42E-DA0E8708EE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94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35B7A1B-3641-49A1-9227-3ADF077F0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490238" y="1730375"/>
            <a:ext cx="7289800" cy="368601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552D20-FB52-4396-A842-AFF275BC7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9250" y="1730375"/>
            <a:ext cx="21718588" cy="368601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DC67DE-0CA3-4A21-832A-1DF23EB08E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2A4088-51D9-4FDD-8D46-113CE40902D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29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99282E-46A3-40C4-A32B-980B50F2F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300" y="7070725"/>
            <a:ext cx="24303038" cy="150431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0245C7-3E85-4935-893E-24A308B3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1300" y="22693313"/>
            <a:ext cx="24303038" cy="1043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4515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5B6BB-E4DD-4DDB-838F-1C16FFA4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9525" cy="8351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6487F2-78F0-4060-8C6E-5588E383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263" y="11501438"/>
            <a:ext cx="27949525" cy="27414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2553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196F2-C25E-4770-96D3-B7723778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88" y="10771188"/>
            <a:ext cx="27947937" cy="179736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CE13EE-7F23-4755-B920-0990DEAC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1388" y="28914725"/>
            <a:ext cx="27947937" cy="945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2611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59AE10-ECE6-4863-83FD-26386261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9525" cy="8351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1E4F72-4584-4117-811F-E4C35A4D6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263" y="11501438"/>
            <a:ext cx="13898562" cy="27414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2B3F66-CBB1-4693-9E07-DE360D787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78225" y="11501438"/>
            <a:ext cx="13898563" cy="27414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4308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60DC1-1F85-434C-AA4D-D28AA2EA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300288"/>
            <a:ext cx="27947938" cy="8351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8CCF61-DA7D-40A5-AA25-C9F52F7C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25" y="10591800"/>
            <a:ext cx="13708063" cy="5191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B31CEC-B716-43A9-8239-4CE617443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2025" y="15782925"/>
            <a:ext cx="13708063" cy="23214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9886FDB-E6C0-4999-ADD9-3C0628608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5225" y="10591800"/>
            <a:ext cx="13774738" cy="5191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8D31AF-EF15-488A-A82A-F958D06D1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5225" y="15782925"/>
            <a:ext cx="13774738" cy="23214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076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51A8B-D073-4C3D-A47E-B82DF505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9525" cy="8351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1637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4F80B-B36E-4733-AEB3-21A97C0C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9340F-DBC0-4AE1-81ED-27FAC6EE1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E50EBA-27B0-4EE9-85CA-10F8E362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0513" cy="24014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8075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EB24D3-DC46-4C6C-ACB9-76EC6882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6E4F46-1828-4BEE-B479-5E03C866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84C84C-9A6F-4624-8FD9-254504583A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B633D7-56EE-4E00-B369-01E00B50313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9911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59D0E2-3556-4436-96C4-044331F1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10178D-16C3-4BD6-99E3-B8439CC72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D5E6647-A316-4E38-BE1F-6E5D2F61F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0513" cy="24014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27741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55015-8C91-47DE-A2E9-8CA3DC3E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9525" cy="8351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45073F-9A32-448A-BEDB-13480E2B3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263" y="11501438"/>
            <a:ext cx="27949525" cy="27414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50812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36C304F-303D-49EE-A4D3-B7DB9E910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90200" y="2300288"/>
            <a:ext cx="6986588" cy="36615687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8DFBA3-3316-4460-B37F-A0799C6DF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263" y="2300288"/>
            <a:ext cx="20810537" cy="36615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9967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CA986-626D-461E-AE0B-40E23DD5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88" y="10771188"/>
            <a:ext cx="27947937" cy="17973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6DF340-520B-4F29-8670-7375F7447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1388" y="28914725"/>
            <a:ext cx="27947937" cy="94519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35FC7B-59DC-4A54-9A34-02AF509F6C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3B3257-D856-43B0-8A89-6CE7607DB5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831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FAA1F-DD61-40CA-95CD-377B22D6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5734D-E457-4E4C-9549-BF56CF678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0" y="10080625"/>
            <a:ext cx="14503400" cy="285099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6E3084-C5B5-4045-B4AF-02D84701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75050" y="10080625"/>
            <a:ext cx="14504988" cy="285099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ACAC009-7CC9-43F9-8D6C-D7ED5AE1E8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5C0868-A918-48A2-BC06-98D3A1895EB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74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76EB2-11CA-4A7B-96A3-F42E8614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300288"/>
            <a:ext cx="27947938" cy="83518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92DD5B-776C-4667-AA6B-F4DECE8E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25" y="10591800"/>
            <a:ext cx="13708063" cy="5191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339D35-49D0-4675-B8AE-A0CDF67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2025" y="15782925"/>
            <a:ext cx="13708063" cy="232140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414C89-726E-4A10-9D8C-B040576B4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5225" y="10591800"/>
            <a:ext cx="13774738" cy="5191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CB36454-D189-4680-B256-4E7C40838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5225" y="15782925"/>
            <a:ext cx="13774738" cy="232140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BF488A-DF54-4633-8BF1-8CBDE2A164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C0BFDC-157B-4750-840D-736FC2A2D1A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356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76BD3-9ACD-4E94-A09E-63B38563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E1490A4-8E3F-45B3-83F4-F514EC8ACB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EDBDDB-7CFF-40EB-BD58-51B6844782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470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58A91C9-30D5-4921-8977-A9D6863803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9F1D4A-929F-4A4F-921D-C5685667A0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590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76CD8-F972-4461-958F-E7416753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0513" cy="10082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5AF85-CF56-47B1-BC0D-49537AEE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325" y="6221413"/>
            <a:ext cx="16403638" cy="30703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4701A6-6693-4486-A901-9CA0D7896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0513" cy="24014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A2EDEE-CAC7-4251-934C-5BC578D0E05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D6A7F2-BABB-4350-8106-2AD8E242A3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824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65735-0FFA-4B6E-930B-0997268C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0513" cy="10082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C8C297-77FB-4C0B-8D10-4965BB9FB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6325" y="6221413"/>
            <a:ext cx="16403638" cy="30703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71285C-06A5-4E01-BD8D-A751CB98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0513" cy="24014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1A249A-865E-45D0-8A02-35D41B8496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D54760-DC4A-4990-BD65-73B0B9A1F65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29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C30C734-EB7D-4E2B-AE59-CB432DB40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730375"/>
            <a:ext cx="29160788" cy="71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40" tIns="208440" rIns="417240" bIns="208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7BDC241-9727-47CA-B478-BC10BC18F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080625"/>
            <a:ext cx="29160788" cy="285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40" tIns="208440" rIns="417240" bIns="208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CE2311FC-BE29-4715-892D-11AF276E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9346188"/>
            <a:ext cx="7558088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5F3A40C3-75E5-42E1-ABA3-B9AE7DC7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225" y="39346188"/>
            <a:ext cx="1025842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3C3D0F-1922-4E0A-9AB3-6E52AE9D65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3223538" y="39346188"/>
            <a:ext cx="7556500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40" tIns="208440" rIns="417240" bIns="20844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649022B-5366-4745-897B-95D627CC292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1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3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2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1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1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9">
            <a:extLst>
              <a:ext uri="{FF2B5EF4-FFF2-40B4-BE49-F238E27FC236}">
                <a16:creationId xmlns:a16="http://schemas.microsoft.com/office/drawing/2014/main" id="{2A917F37-90B6-4C57-9318-073E7D45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941" y="20415777"/>
            <a:ext cx="12226082" cy="5959047"/>
          </a:xfrm>
          <a:prstGeom prst="rect">
            <a:avLst/>
          </a:prstGeom>
        </p:spPr>
      </p:pic>
      <p:pic>
        <p:nvPicPr>
          <p:cNvPr id="14" name="Obraz 14">
            <a:extLst>
              <a:ext uri="{FF2B5EF4-FFF2-40B4-BE49-F238E27FC236}">
                <a16:creationId xmlns:a16="http://schemas.microsoft.com/office/drawing/2014/main" id="{98175906-59AE-410C-BD18-298B95DCF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404" y="28142348"/>
            <a:ext cx="13051703" cy="5358377"/>
          </a:xfrm>
          <a:prstGeom prst="rect">
            <a:avLst/>
          </a:prstGeom>
        </p:spPr>
      </p:pic>
      <p:sp>
        <p:nvSpPr>
          <p:cNvPr id="4097" name="Text Box 1">
            <a:extLst>
              <a:ext uri="{FF2B5EF4-FFF2-40B4-BE49-F238E27FC236}">
                <a16:creationId xmlns:a16="http://schemas.microsoft.com/office/drawing/2014/main" id="{15083562-13CB-4BA6-B507-730BC126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075" y="403799"/>
            <a:ext cx="27872062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l-PL" altLang="pl-PL" sz="7200" b="1" dirty="0">
                <a:solidFill>
                  <a:srgbClr val="002060"/>
                </a:solidFill>
                <a:latin typeface="TimesNewRoman" charset="0"/>
              </a:rPr>
              <a:t>BSA as a </a:t>
            </a:r>
            <a:r>
              <a:rPr lang="pl-PL" altLang="pl-PL" sz="7200" b="1" dirty="0" err="1">
                <a:solidFill>
                  <a:srgbClr val="002060"/>
                </a:solidFill>
                <a:latin typeface="TimesNewRoman" charset="0"/>
              </a:rPr>
              <a:t>biologically</a:t>
            </a:r>
            <a:r>
              <a:rPr lang="pl-PL" altLang="pl-PL" sz="7200" b="1" dirty="0">
                <a:solidFill>
                  <a:srgbClr val="002060"/>
                </a:solidFill>
                <a:latin typeface="TimesNewRoman" charset="0"/>
              </a:rPr>
              <a:t> </a:t>
            </a:r>
            <a:r>
              <a:rPr lang="pl-PL" altLang="pl-PL" sz="7200" b="1" dirty="0" err="1">
                <a:solidFill>
                  <a:srgbClr val="002060"/>
                </a:solidFill>
                <a:latin typeface="TimesNewRoman" charset="0"/>
              </a:rPr>
              <a:t>active</a:t>
            </a:r>
            <a:r>
              <a:rPr lang="pl-PL" altLang="pl-PL" sz="7200" b="1" dirty="0">
                <a:solidFill>
                  <a:srgbClr val="002060"/>
                </a:solidFill>
                <a:latin typeface="TimesNewRoman" charset="0"/>
              </a:rPr>
              <a:t> </a:t>
            </a:r>
            <a:r>
              <a:rPr lang="pl-PL" altLang="pl-PL" sz="7200" b="1" dirty="0" err="1">
                <a:solidFill>
                  <a:srgbClr val="002060"/>
                </a:solidFill>
                <a:latin typeface="TimesNewRoman" charset="0"/>
              </a:rPr>
              <a:t>nanocarriers</a:t>
            </a:r>
            <a:r>
              <a:rPr lang="pl-PL" altLang="pl-PL" sz="7200" b="1" dirty="0">
                <a:solidFill>
                  <a:srgbClr val="002060"/>
                </a:solidFill>
                <a:latin typeface="TimesNewRoman" charset="0"/>
              </a:rPr>
              <a:t> </a:t>
            </a:r>
          </a:p>
          <a:p>
            <a:pPr algn="ctr"/>
            <a:r>
              <a:rPr lang="pl-PL" altLang="pl-PL" sz="7200" b="1" dirty="0">
                <a:solidFill>
                  <a:srgbClr val="002060"/>
                </a:solidFill>
                <a:latin typeface="TimesNewRoman" charset="0"/>
              </a:rPr>
              <a:t>– </a:t>
            </a:r>
            <a:r>
              <a:rPr lang="pl-PL" altLang="pl-PL" sz="7200" b="1" dirty="0" err="1">
                <a:solidFill>
                  <a:srgbClr val="002060"/>
                </a:solidFill>
                <a:latin typeface="TimesNewRoman" charset="0"/>
              </a:rPr>
              <a:t>computational</a:t>
            </a:r>
            <a:r>
              <a:rPr lang="pl-PL" altLang="pl-PL" sz="7200" b="1" dirty="0">
                <a:solidFill>
                  <a:srgbClr val="002060"/>
                </a:solidFill>
                <a:latin typeface="TimesNewRoman" charset="0"/>
              </a:rPr>
              <a:t> </a:t>
            </a:r>
            <a:r>
              <a:rPr lang="pl-PL" altLang="pl-PL" sz="7200" b="1" dirty="0" err="1">
                <a:solidFill>
                  <a:srgbClr val="002060"/>
                </a:solidFill>
                <a:latin typeface="TimesNewRoman" charset="0"/>
              </a:rPr>
              <a:t>studies</a:t>
            </a:r>
            <a:endParaRPr lang="pl-PL" altLang="pl-PL" sz="7200" b="1" dirty="0">
              <a:solidFill>
                <a:srgbClr val="002060"/>
              </a:solidFill>
              <a:latin typeface="TimesNewRoman" charset="0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E873F74-6AAA-457C-9714-6A7911F92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9" y="3392453"/>
            <a:ext cx="30821312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l-PL" altLang="pl-PL" sz="4800" dirty="0">
                <a:solidFill>
                  <a:srgbClr val="002060"/>
                </a:solidFill>
              </a:rPr>
              <a:t>Kamil Rakowski, Barbara Jachimska </a:t>
            </a:r>
          </a:p>
          <a:p>
            <a:pPr algn="ctr"/>
            <a:r>
              <a:rPr lang="en-US" altLang="pl-PL" sz="4800" i="1" dirty="0">
                <a:solidFill>
                  <a:srgbClr val="002060"/>
                </a:solidFill>
              </a:rPr>
              <a:t> Jerzy Haber Institute of Catalysis and Surface Chemistry, PAS, </a:t>
            </a:r>
            <a:r>
              <a:rPr lang="en-US" altLang="pl-PL" sz="4800" i="1" dirty="0" err="1">
                <a:solidFill>
                  <a:srgbClr val="002060"/>
                </a:solidFill>
              </a:rPr>
              <a:t>Niezapominajek</a:t>
            </a:r>
            <a:r>
              <a:rPr lang="en-US" altLang="pl-PL" sz="4800" i="1" dirty="0">
                <a:solidFill>
                  <a:srgbClr val="002060"/>
                </a:solidFill>
              </a:rPr>
              <a:t> 8, 30-239 Krakow, Poland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00586817-DD92-444B-8B68-8CF33CC9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901" y="37935394"/>
            <a:ext cx="29309868" cy="5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900" b="1" dirty="0" err="1">
                <a:solidFill>
                  <a:srgbClr val="002060"/>
                </a:solidFill>
              </a:rPr>
              <a:t>Conclusions</a:t>
            </a:r>
            <a:endParaRPr lang="pl-PL" altLang="pl-PL" sz="3900" b="1" dirty="0">
              <a:solidFill>
                <a:srgbClr val="002060"/>
              </a:solidFill>
            </a:endParaRPr>
          </a:p>
          <a:p>
            <a:pPr>
              <a:buClrTx/>
              <a:buFontTx/>
              <a:buNone/>
            </a:pPr>
            <a:endParaRPr lang="pl-PL" altLang="pl-PL" sz="3900" b="1" dirty="0">
              <a:solidFill>
                <a:srgbClr val="000000"/>
              </a:solidFill>
            </a:endParaRPr>
          </a:p>
          <a:p>
            <a:pPr algn="just">
              <a:buClrTx/>
            </a:pPr>
            <a:r>
              <a:rPr lang="pl-PL" altLang="pl-PL" sz="2800" dirty="0">
                <a:solidFill>
                  <a:srgbClr val="002060"/>
                </a:solidFill>
              </a:rPr>
              <a:t>BSA </a:t>
            </a:r>
            <a:r>
              <a:rPr lang="pl-PL" altLang="pl-PL" sz="2800" dirty="0" err="1">
                <a:solidFill>
                  <a:srgbClr val="002060"/>
                </a:solidFill>
              </a:rPr>
              <a:t>has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been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shown</a:t>
            </a:r>
            <a:r>
              <a:rPr lang="pl-PL" altLang="pl-PL" sz="2800" dirty="0">
                <a:solidFill>
                  <a:srgbClr val="002060"/>
                </a:solidFill>
              </a:rPr>
              <a:t> to bind 5-FU </a:t>
            </a:r>
            <a:r>
              <a:rPr lang="pl-PL" altLang="pl-PL" sz="2800" dirty="0" err="1">
                <a:solidFill>
                  <a:srgbClr val="002060"/>
                </a:solidFill>
              </a:rPr>
              <a:t>at</a:t>
            </a:r>
            <a:r>
              <a:rPr lang="pl-PL" altLang="pl-PL" sz="2800" dirty="0">
                <a:solidFill>
                  <a:srgbClr val="002060"/>
                </a:solidFill>
              </a:rPr>
              <a:t> a </a:t>
            </a:r>
            <a:r>
              <a:rPr lang="pl-PL" altLang="pl-PL" sz="2800" dirty="0" err="1">
                <a:solidFill>
                  <a:srgbClr val="002060"/>
                </a:solidFill>
              </a:rPr>
              <a:t>similar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position</a:t>
            </a:r>
            <a:r>
              <a:rPr lang="pl-PL" altLang="pl-PL" sz="2800" dirty="0">
                <a:solidFill>
                  <a:srgbClr val="002060"/>
                </a:solidFill>
              </a:rPr>
              <a:t> as HSA in the IB </a:t>
            </a:r>
            <a:r>
              <a:rPr lang="pl-PL" altLang="pl-PL" sz="2800" dirty="0" err="1">
                <a:solidFill>
                  <a:srgbClr val="002060"/>
                </a:solidFill>
              </a:rPr>
              <a:t>domain</a:t>
            </a:r>
            <a:r>
              <a:rPr lang="pl-PL" altLang="pl-PL" sz="2800" dirty="0">
                <a:solidFill>
                  <a:srgbClr val="002060"/>
                </a:solidFill>
              </a:rPr>
              <a:t>. </a:t>
            </a:r>
            <a:r>
              <a:rPr lang="pl-PL" altLang="pl-PL" sz="2800" dirty="0" err="1">
                <a:solidFill>
                  <a:srgbClr val="002060"/>
                </a:solidFill>
              </a:rPr>
              <a:t>Moreover</a:t>
            </a:r>
            <a:r>
              <a:rPr lang="pl-PL" altLang="pl-PL" sz="2800" dirty="0">
                <a:solidFill>
                  <a:srgbClr val="002060"/>
                </a:solidFill>
              </a:rPr>
              <a:t>, </a:t>
            </a:r>
            <a:r>
              <a:rPr lang="pl-PL" altLang="pl-PL" sz="2800" dirty="0" err="1">
                <a:solidFill>
                  <a:srgbClr val="002060"/>
                </a:solidFill>
              </a:rPr>
              <a:t>it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has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been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established</a:t>
            </a:r>
            <a:r>
              <a:rPr lang="pl-PL" altLang="pl-PL" sz="2800" dirty="0">
                <a:solidFill>
                  <a:srgbClr val="002060"/>
                </a:solidFill>
              </a:rPr>
              <a:t> by </a:t>
            </a:r>
            <a:r>
              <a:rPr lang="pl-PL" altLang="pl-PL" sz="2800" dirty="0" err="1">
                <a:solidFill>
                  <a:srgbClr val="002060"/>
                </a:solidFill>
              </a:rPr>
              <a:t>computational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methods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that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binding</a:t>
            </a:r>
            <a:r>
              <a:rPr lang="pl-PL" altLang="pl-PL" sz="2800" dirty="0">
                <a:solidFill>
                  <a:srgbClr val="002060"/>
                </a:solidFill>
              </a:rPr>
              <a:t> of 5-FU </a:t>
            </a:r>
            <a:r>
              <a:rPr lang="pl-PL" altLang="pl-PL" sz="2800" dirty="0" err="1">
                <a:solidFill>
                  <a:srgbClr val="002060"/>
                </a:solidFill>
              </a:rPr>
              <a:t>at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center</a:t>
            </a:r>
            <a:r>
              <a:rPr lang="pl-PL" altLang="pl-PL" sz="2800" dirty="0">
                <a:solidFill>
                  <a:srgbClr val="002060"/>
                </a:solidFill>
              </a:rPr>
              <a:t> of the protein (IIIA and IIA </a:t>
            </a:r>
            <a:r>
              <a:rPr lang="pl-PL" altLang="pl-PL" sz="2800" dirty="0" err="1">
                <a:solidFill>
                  <a:srgbClr val="002060"/>
                </a:solidFill>
              </a:rPr>
              <a:t>domains</a:t>
            </a:r>
            <a:r>
              <a:rPr lang="pl-PL" altLang="pl-PL" sz="2800" dirty="0">
                <a:solidFill>
                  <a:srgbClr val="002060"/>
                </a:solidFill>
              </a:rPr>
              <a:t>) </a:t>
            </a:r>
            <a:r>
              <a:rPr lang="pl-PL" altLang="pl-PL" sz="2800" dirty="0" err="1">
                <a:solidFill>
                  <a:srgbClr val="002060"/>
                </a:solidFill>
              </a:rPr>
              <a:t>may</a:t>
            </a:r>
            <a:r>
              <a:rPr lang="pl-PL" altLang="pl-PL" sz="2800" dirty="0">
                <a:solidFill>
                  <a:srgbClr val="002060"/>
                </a:solidFill>
              </a:rPr>
              <a:t> be the most </a:t>
            </a:r>
            <a:r>
              <a:rPr lang="pl-PL" altLang="pl-PL" sz="2800" dirty="0" err="1">
                <a:solidFill>
                  <a:srgbClr val="002060"/>
                </a:solidFill>
              </a:rPr>
              <a:t>common</a:t>
            </a:r>
            <a:r>
              <a:rPr lang="pl-PL" altLang="pl-PL" sz="2800" dirty="0">
                <a:solidFill>
                  <a:srgbClr val="002060"/>
                </a:solidFill>
              </a:rPr>
              <a:t> and </a:t>
            </a:r>
            <a:r>
              <a:rPr lang="pl-PL" altLang="pl-PL" sz="2800" dirty="0" err="1">
                <a:solidFill>
                  <a:srgbClr val="002060"/>
                </a:solidFill>
              </a:rPr>
              <a:t>energetically</a:t>
            </a:r>
            <a:r>
              <a:rPr lang="pl-PL" altLang="pl-PL" sz="2800" dirty="0">
                <a:solidFill>
                  <a:srgbClr val="002060"/>
                </a:solidFill>
              </a:rPr>
              <a:t> most </a:t>
            </a:r>
            <a:r>
              <a:rPr lang="pl-PL" altLang="pl-PL" sz="2800" dirty="0" err="1">
                <a:solidFill>
                  <a:srgbClr val="002060"/>
                </a:solidFill>
              </a:rPr>
              <a:t>beneficial</a:t>
            </a:r>
            <a:r>
              <a:rPr lang="pl-PL" altLang="pl-PL" sz="2800" dirty="0">
                <a:solidFill>
                  <a:srgbClr val="002060"/>
                </a:solidFill>
              </a:rPr>
              <a:t> for BSA. </a:t>
            </a:r>
            <a:r>
              <a:rPr lang="pl-PL" altLang="pl-PL" sz="2800" dirty="0" err="1">
                <a:solidFill>
                  <a:srgbClr val="002060"/>
                </a:solidFill>
              </a:rPr>
              <a:t>Hydrophobic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domains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inside</a:t>
            </a:r>
            <a:r>
              <a:rPr lang="pl-PL" altLang="pl-PL" sz="2800" dirty="0">
                <a:solidFill>
                  <a:srgbClr val="002060"/>
                </a:solidFill>
              </a:rPr>
              <a:t> the ligand-</a:t>
            </a:r>
            <a:r>
              <a:rPr lang="pl-PL" altLang="pl-PL" sz="2800" dirty="0" err="1">
                <a:solidFill>
                  <a:srgbClr val="002060"/>
                </a:solidFill>
              </a:rPr>
              <a:t>binding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pocket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have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been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shown</a:t>
            </a:r>
            <a:r>
              <a:rPr lang="pl-PL" altLang="pl-PL" sz="2800" dirty="0">
                <a:solidFill>
                  <a:srgbClr val="002060"/>
                </a:solidFill>
              </a:rPr>
              <a:t> to influence the </a:t>
            </a:r>
            <a:r>
              <a:rPr lang="pl-PL" altLang="pl-PL" sz="2800" dirty="0" err="1">
                <a:solidFill>
                  <a:srgbClr val="002060"/>
                </a:solidFill>
              </a:rPr>
              <a:t>organization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solvent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molecules</a:t>
            </a:r>
            <a:r>
              <a:rPr lang="pl-PL" altLang="pl-PL" sz="2800" dirty="0">
                <a:solidFill>
                  <a:srgbClr val="002060"/>
                </a:solidFill>
              </a:rPr>
              <a:t> and the </a:t>
            </a:r>
            <a:r>
              <a:rPr lang="pl-PL" altLang="pl-PL" sz="2800" dirty="0" err="1">
                <a:solidFill>
                  <a:srgbClr val="002060"/>
                </a:solidFill>
              </a:rPr>
              <a:t>formation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water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clusters</a:t>
            </a:r>
            <a:r>
              <a:rPr lang="pl-PL" altLang="pl-PL" sz="2800" dirty="0">
                <a:solidFill>
                  <a:srgbClr val="002060"/>
                </a:solidFill>
              </a:rPr>
              <a:t>. The </a:t>
            </a:r>
            <a:r>
              <a:rPr lang="pl-PL" altLang="pl-PL" sz="2800" dirty="0" err="1">
                <a:solidFill>
                  <a:srgbClr val="002060"/>
                </a:solidFill>
              </a:rPr>
              <a:t>formed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clusters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constitute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main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mechanism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that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stabilizes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drug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inside</a:t>
            </a:r>
            <a:r>
              <a:rPr lang="pl-PL" altLang="pl-PL" sz="2800" dirty="0">
                <a:solidFill>
                  <a:srgbClr val="002060"/>
                </a:solidFill>
              </a:rPr>
              <a:t> the canal, </a:t>
            </a:r>
            <a:r>
              <a:rPr lang="pl-PL" altLang="pl-PL" sz="2800" dirty="0" err="1">
                <a:solidFill>
                  <a:srgbClr val="002060"/>
                </a:solidFill>
              </a:rPr>
              <a:t>which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may</a:t>
            </a:r>
            <a:r>
              <a:rPr lang="pl-PL" altLang="pl-PL" sz="2800" dirty="0">
                <a:solidFill>
                  <a:srgbClr val="002060"/>
                </a:solidFill>
              </a:rPr>
              <a:t> show </a:t>
            </a:r>
            <a:r>
              <a:rPr lang="pl-PL" altLang="pl-PL" sz="2800" dirty="0" err="1">
                <a:solidFill>
                  <a:srgbClr val="002060"/>
                </a:solidFill>
              </a:rPr>
              <a:t>promise</a:t>
            </a:r>
            <a:r>
              <a:rPr lang="pl-PL" altLang="pl-PL" sz="2800" dirty="0">
                <a:solidFill>
                  <a:srgbClr val="002060"/>
                </a:solidFill>
              </a:rPr>
              <a:t> for </a:t>
            </a:r>
            <a:r>
              <a:rPr lang="pl-PL" altLang="pl-PL" sz="2800" dirty="0" err="1">
                <a:solidFill>
                  <a:srgbClr val="002060"/>
                </a:solidFill>
              </a:rPr>
              <a:t>its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controlled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release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elevated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temperatures</a:t>
            </a:r>
            <a:r>
              <a:rPr lang="pl-PL" altLang="pl-PL" sz="2800" dirty="0">
                <a:solidFill>
                  <a:srgbClr val="002060"/>
                </a:solidFill>
              </a:rPr>
              <a:t>. </a:t>
            </a:r>
            <a:r>
              <a:rPr lang="pl-PL" altLang="pl-PL" sz="2800" dirty="0" err="1">
                <a:solidFill>
                  <a:srgbClr val="002060"/>
                </a:solidFill>
              </a:rPr>
              <a:t>During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simulation</a:t>
            </a:r>
            <a:r>
              <a:rPr lang="pl-PL" altLang="pl-PL" sz="2800" dirty="0">
                <a:solidFill>
                  <a:srgbClr val="002060"/>
                </a:solidFill>
              </a:rPr>
              <a:t>, 5-FU </a:t>
            </a:r>
            <a:r>
              <a:rPr lang="pl-PL" altLang="pl-PL" sz="2800" dirty="0" err="1">
                <a:solidFill>
                  <a:srgbClr val="002060"/>
                </a:solidFill>
              </a:rPr>
              <a:t>moves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into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cavity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between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domains</a:t>
            </a:r>
            <a:r>
              <a:rPr lang="pl-PL" altLang="pl-PL" sz="2800" dirty="0">
                <a:solidFill>
                  <a:srgbClr val="002060"/>
                </a:solidFill>
              </a:rPr>
              <a:t> IIIA and IIA. The </a:t>
            </a:r>
            <a:r>
              <a:rPr lang="pl-PL" altLang="pl-PL" sz="2800" dirty="0" err="1">
                <a:solidFill>
                  <a:srgbClr val="002060"/>
                </a:solidFill>
              </a:rPr>
              <a:t>binding</a:t>
            </a:r>
            <a:r>
              <a:rPr lang="pl-PL" altLang="pl-PL" sz="2800" dirty="0">
                <a:solidFill>
                  <a:srgbClr val="002060"/>
                </a:solidFill>
              </a:rPr>
              <a:t> of 5-FU </a:t>
            </a:r>
            <a:r>
              <a:rPr lang="pl-PL" altLang="pl-PL" sz="2800" dirty="0" err="1">
                <a:solidFill>
                  <a:srgbClr val="002060"/>
                </a:solidFill>
              </a:rPr>
              <a:t>may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affect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mobility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adjacent</a:t>
            </a:r>
            <a:r>
              <a:rPr lang="pl-PL" altLang="pl-PL" sz="2800" dirty="0">
                <a:solidFill>
                  <a:srgbClr val="002060"/>
                </a:solidFill>
              </a:rPr>
              <a:t> BSA </a:t>
            </a:r>
            <a:r>
              <a:rPr lang="pl-PL" altLang="pl-PL" sz="2800" dirty="0" err="1">
                <a:solidFill>
                  <a:srgbClr val="002060"/>
                </a:solidFill>
              </a:rPr>
              <a:t>domains</a:t>
            </a:r>
            <a:r>
              <a:rPr lang="pl-PL" altLang="pl-PL" sz="2800" dirty="0">
                <a:solidFill>
                  <a:srgbClr val="002060"/>
                </a:solidFill>
              </a:rPr>
              <a:t>, in </a:t>
            </a:r>
            <a:r>
              <a:rPr lang="pl-PL" altLang="pl-PL" sz="2800" dirty="0" err="1">
                <a:solidFill>
                  <a:srgbClr val="002060"/>
                </a:solidFill>
              </a:rPr>
              <a:t>particular</a:t>
            </a:r>
            <a:r>
              <a:rPr lang="pl-PL" altLang="pl-PL" sz="2800" dirty="0">
                <a:solidFill>
                  <a:srgbClr val="002060"/>
                </a:solidFill>
              </a:rPr>
              <a:t> the IB </a:t>
            </a:r>
            <a:r>
              <a:rPr lang="pl-PL" altLang="pl-PL" sz="2800" dirty="0" err="1">
                <a:solidFill>
                  <a:srgbClr val="002060"/>
                </a:solidFill>
              </a:rPr>
              <a:t>domain</a:t>
            </a:r>
            <a:r>
              <a:rPr lang="pl-PL" altLang="pl-PL" sz="2800" dirty="0">
                <a:solidFill>
                  <a:srgbClr val="002060"/>
                </a:solidFill>
              </a:rPr>
              <a:t>, </a:t>
            </a:r>
            <a:r>
              <a:rPr lang="pl-PL" altLang="pl-PL" sz="2800" dirty="0" err="1">
                <a:solidFill>
                  <a:srgbClr val="002060"/>
                </a:solidFill>
              </a:rPr>
              <a:t>which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is</a:t>
            </a:r>
            <a:r>
              <a:rPr lang="pl-PL" altLang="pl-PL" sz="2800" dirty="0">
                <a:solidFill>
                  <a:srgbClr val="002060"/>
                </a:solidFill>
              </a:rPr>
              <a:t> one of the most </a:t>
            </a:r>
            <a:r>
              <a:rPr lang="pl-PL" altLang="pl-PL" sz="2800" dirty="0" err="1">
                <a:solidFill>
                  <a:srgbClr val="002060"/>
                </a:solidFill>
              </a:rPr>
              <a:t>important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pockets</a:t>
            </a:r>
            <a:r>
              <a:rPr lang="pl-PL" altLang="pl-PL" sz="2800" dirty="0">
                <a:solidFill>
                  <a:srgbClr val="002060"/>
                </a:solidFill>
              </a:rPr>
              <a:t> for </a:t>
            </a:r>
            <a:r>
              <a:rPr lang="pl-PL" altLang="pl-PL" sz="2800" dirty="0" err="1">
                <a:solidFill>
                  <a:srgbClr val="002060"/>
                </a:solidFill>
              </a:rPr>
              <a:t>binding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substances</a:t>
            </a:r>
            <a:r>
              <a:rPr lang="pl-PL" altLang="pl-PL" sz="2800" dirty="0">
                <a:solidFill>
                  <a:srgbClr val="002060"/>
                </a:solidFill>
              </a:rPr>
              <a:t> with </a:t>
            </a:r>
            <a:r>
              <a:rPr lang="pl-PL" altLang="pl-PL" sz="2800" dirty="0" err="1">
                <a:solidFill>
                  <a:srgbClr val="002060"/>
                </a:solidFill>
              </a:rPr>
              <a:t>therapeutic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potential</a:t>
            </a:r>
            <a:r>
              <a:rPr lang="pl-PL" altLang="pl-PL" sz="2800" dirty="0">
                <a:solidFill>
                  <a:srgbClr val="002060"/>
                </a:solidFill>
              </a:rPr>
              <a:t>. The </a:t>
            </a:r>
            <a:r>
              <a:rPr lang="pl-PL" altLang="pl-PL" sz="2800" dirty="0" err="1">
                <a:solidFill>
                  <a:srgbClr val="002060"/>
                </a:solidFill>
              </a:rPr>
              <a:t>presence</a:t>
            </a:r>
            <a:r>
              <a:rPr lang="pl-PL" altLang="pl-PL" sz="2800" dirty="0">
                <a:solidFill>
                  <a:srgbClr val="002060"/>
                </a:solidFill>
              </a:rPr>
              <a:t> of the ligand </a:t>
            </a:r>
            <a:r>
              <a:rPr lang="pl-PL" altLang="pl-PL" sz="2800" dirty="0" err="1">
                <a:solidFill>
                  <a:srgbClr val="002060"/>
                </a:solidFill>
              </a:rPr>
              <a:t>between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domains</a:t>
            </a:r>
            <a:r>
              <a:rPr lang="pl-PL" altLang="pl-PL" sz="2800" dirty="0">
                <a:solidFill>
                  <a:srgbClr val="002060"/>
                </a:solidFill>
              </a:rPr>
              <a:t> IIIA and IIA </a:t>
            </a:r>
            <a:r>
              <a:rPr lang="pl-PL" altLang="pl-PL" sz="2800" dirty="0" err="1">
                <a:solidFill>
                  <a:srgbClr val="002060"/>
                </a:solidFill>
              </a:rPr>
              <a:t>resulting</a:t>
            </a:r>
            <a:r>
              <a:rPr lang="pl-PL" altLang="pl-PL" sz="2800" dirty="0">
                <a:solidFill>
                  <a:srgbClr val="002060"/>
                </a:solidFill>
              </a:rPr>
              <a:t> in the </a:t>
            </a:r>
            <a:r>
              <a:rPr lang="pl-PL" altLang="pl-PL" sz="2800" dirty="0" err="1">
                <a:solidFill>
                  <a:srgbClr val="002060"/>
                </a:solidFill>
              </a:rPr>
              <a:t>appearance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strong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local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chain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fluctuations</a:t>
            </a:r>
            <a:r>
              <a:rPr lang="pl-PL" altLang="pl-PL" sz="2800" dirty="0">
                <a:solidFill>
                  <a:srgbClr val="002060"/>
                </a:solidFill>
              </a:rPr>
              <a:t> (110-118AA, IB </a:t>
            </a:r>
            <a:r>
              <a:rPr lang="pl-PL" altLang="pl-PL" sz="2800" dirty="0" err="1">
                <a:solidFill>
                  <a:srgbClr val="002060"/>
                </a:solidFill>
              </a:rPr>
              <a:t>domain</a:t>
            </a:r>
            <a:r>
              <a:rPr lang="pl-PL" altLang="pl-PL" sz="2800" dirty="0">
                <a:solidFill>
                  <a:srgbClr val="002060"/>
                </a:solidFill>
              </a:rPr>
              <a:t>).</a:t>
            </a:r>
          </a:p>
          <a:p>
            <a:pPr>
              <a:buClrTx/>
              <a:buFontTx/>
              <a:buNone/>
            </a:pPr>
            <a:endParaRPr lang="pl-PL" altLang="pl-PL" sz="39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pl-PL" altLang="pl-PL" sz="3900" dirty="0">
                <a:solidFill>
                  <a:srgbClr val="000000"/>
                </a:solidFill>
              </a:rPr>
              <a:t>  </a:t>
            </a:r>
            <a:endParaRPr lang="pl-PL" altLang="pl-PL" sz="3900" b="1" dirty="0">
              <a:solidFill>
                <a:srgbClr val="000000"/>
              </a:solidFill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F40B9E88-D06D-4083-ABC1-D6FE5FEF8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7553" y="26511338"/>
            <a:ext cx="1071952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buFont typeface="Arial" panose="02020603050405020304" pitchFamily="18" charset="0"/>
              <a:buChar char="•"/>
            </a:pP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compilation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mean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square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functions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protein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chain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fluctuations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in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presence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the 5-FU and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without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 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40AECE9D-F918-4C02-90AE-B1196B6F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6" y="26511338"/>
            <a:ext cx="14162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buFont typeface="Arial" panose="02020603050405020304" pitchFamily="18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water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atom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density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distribution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map from 100ns of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simulation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859D66FE-CC28-4B50-9A75-89914F14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460" y="5527096"/>
            <a:ext cx="29844219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pl-PL" altLang="pl-PL" sz="2800" dirty="0">
                <a:solidFill>
                  <a:srgbClr val="002060"/>
                </a:solidFill>
              </a:rPr>
              <a:t>Human albumin (HSA) </a:t>
            </a:r>
            <a:r>
              <a:rPr lang="pl-PL" altLang="pl-PL" sz="2800" dirty="0" err="1">
                <a:solidFill>
                  <a:srgbClr val="002060"/>
                </a:solidFill>
              </a:rPr>
              <a:t>is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main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plasma</a:t>
            </a:r>
            <a:r>
              <a:rPr lang="pl-PL" altLang="pl-PL" sz="2800" dirty="0">
                <a:solidFill>
                  <a:srgbClr val="002060"/>
                </a:solidFill>
              </a:rPr>
              <a:t> protein </a:t>
            </a:r>
            <a:r>
              <a:rPr lang="pl-PL" altLang="pl-PL" sz="2800" dirty="0" err="1">
                <a:solidFill>
                  <a:srgbClr val="002060"/>
                </a:solidFill>
              </a:rPr>
              <a:t>that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ensures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maintenance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proper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osmotic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blood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pressure</a:t>
            </a:r>
            <a:r>
              <a:rPr lang="pl-PL" altLang="pl-PL" sz="2800" dirty="0">
                <a:solidFill>
                  <a:srgbClr val="002060"/>
                </a:solidFill>
              </a:rPr>
              <a:t> and </a:t>
            </a:r>
            <a:r>
              <a:rPr lang="pl-PL" altLang="pl-PL" sz="2800" dirty="0" err="1">
                <a:solidFill>
                  <a:srgbClr val="002060"/>
                </a:solidFill>
              </a:rPr>
              <a:t>is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also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involved</a:t>
            </a:r>
            <a:r>
              <a:rPr lang="pl-PL" altLang="pl-PL" sz="2800" dirty="0">
                <a:solidFill>
                  <a:srgbClr val="002060"/>
                </a:solidFill>
              </a:rPr>
              <a:t> in the transport of </a:t>
            </a:r>
            <a:r>
              <a:rPr lang="pl-PL" altLang="pl-PL" sz="2800" dirty="0" err="1">
                <a:solidFill>
                  <a:srgbClr val="002060"/>
                </a:solidFill>
              </a:rPr>
              <a:t>metabolites</a:t>
            </a:r>
            <a:r>
              <a:rPr lang="pl-PL" altLang="pl-PL" sz="2800" dirty="0">
                <a:solidFill>
                  <a:srgbClr val="002060"/>
                </a:solidFill>
              </a:rPr>
              <a:t> to </a:t>
            </a:r>
            <a:r>
              <a:rPr lang="pl-PL" altLang="pl-PL" sz="2800" dirty="0" err="1">
                <a:solidFill>
                  <a:srgbClr val="002060"/>
                </a:solidFill>
              </a:rPr>
              <a:t>cells</a:t>
            </a:r>
            <a:r>
              <a:rPr lang="pl-PL" altLang="pl-PL" sz="2800" dirty="0">
                <a:solidFill>
                  <a:srgbClr val="002060"/>
                </a:solidFill>
              </a:rPr>
              <a:t>. It </a:t>
            </a:r>
            <a:r>
              <a:rPr lang="pl-PL" altLang="pl-PL" sz="2800" dirty="0" err="1">
                <a:solidFill>
                  <a:srgbClr val="002060"/>
                </a:solidFill>
              </a:rPr>
              <a:t>exhibits</a:t>
            </a:r>
            <a:r>
              <a:rPr lang="pl-PL" altLang="pl-PL" sz="2800" dirty="0">
                <a:solidFill>
                  <a:srgbClr val="002060"/>
                </a:solidFill>
              </a:rPr>
              <a:t> high </a:t>
            </a:r>
            <a:r>
              <a:rPr lang="pl-PL" altLang="pl-PL" sz="2800" dirty="0" err="1">
                <a:solidFill>
                  <a:srgbClr val="002060"/>
                </a:solidFill>
              </a:rPr>
              <a:t>solubility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pH</a:t>
            </a:r>
            <a:r>
              <a:rPr lang="pl-PL" altLang="pl-PL" sz="2800" dirty="0">
                <a:solidFill>
                  <a:srgbClr val="002060"/>
                </a:solidFill>
              </a:rPr>
              <a:t> = 7.4 and the </a:t>
            </a:r>
            <a:r>
              <a:rPr lang="pl-PL" altLang="pl-PL" sz="2800" dirty="0" err="1">
                <a:solidFill>
                  <a:srgbClr val="002060"/>
                </a:solidFill>
              </a:rPr>
              <a:t>ability</a:t>
            </a:r>
            <a:r>
              <a:rPr lang="pl-PL" altLang="pl-PL" sz="2800" dirty="0">
                <a:solidFill>
                  <a:srgbClr val="002060"/>
                </a:solidFill>
              </a:rPr>
              <a:t> to bind </a:t>
            </a:r>
            <a:r>
              <a:rPr lang="pl-PL" altLang="pl-PL" sz="2800" dirty="0" err="1">
                <a:solidFill>
                  <a:srgbClr val="002060"/>
                </a:solidFill>
              </a:rPr>
              <a:t>molecules</a:t>
            </a:r>
            <a:r>
              <a:rPr lang="pl-PL" altLang="pl-PL" sz="2800" dirty="0">
                <a:solidFill>
                  <a:srgbClr val="002060"/>
                </a:solidFill>
              </a:rPr>
              <a:t>, </a:t>
            </a:r>
            <a:r>
              <a:rPr lang="pl-PL" altLang="pl-PL" sz="2800" dirty="0" err="1">
                <a:solidFill>
                  <a:srgbClr val="002060"/>
                </a:solidFill>
              </a:rPr>
              <a:t>making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possible</a:t>
            </a:r>
            <a:r>
              <a:rPr lang="pl-PL" altLang="pl-PL" sz="2800" dirty="0">
                <a:solidFill>
                  <a:srgbClr val="002060"/>
                </a:solidFill>
              </a:rPr>
              <a:t> to </a:t>
            </a:r>
            <a:r>
              <a:rPr lang="pl-PL" altLang="pl-PL" sz="2800" dirty="0" err="1">
                <a:solidFill>
                  <a:srgbClr val="002060"/>
                </a:solidFill>
              </a:rPr>
              <a:t>use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it</a:t>
            </a:r>
            <a:r>
              <a:rPr lang="pl-PL" altLang="pl-PL" sz="2800" dirty="0">
                <a:solidFill>
                  <a:srgbClr val="002060"/>
                </a:solidFill>
              </a:rPr>
              <a:t> as a transporter of </a:t>
            </a:r>
            <a:r>
              <a:rPr lang="pl-PL" altLang="pl-PL" sz="2800" dirty="0" err="1">
                <a:solidFill>
                  <a:srgbClr val="002060"/>
                </a:solidFill>
              </a:rPr>
              <a:t>drugs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such</a:t>
            </a:r>
            <a:r>
              <a:rPr lang="pl-PL" altLang="pl-PL" sz="2800" dirty="0">
                <a:solidFill>
                  <a:srgbClr val="002060"/>
                </a:solidFill>
              </a:rPr>
              <a:t> as 5-fluorouracil (5-FU) [1]. 5-FU </a:t>
            </a:r>
            <a:r>
              <a:rPr lang="pl-PL" altLang="pl-PL" sz="2800" dirty="0" err="1">
                <a:solidFill>
                  <a:srgbClr val="002060"/>
                </a:solidFill>
              </a:rPr>
              <a:t>is</a:t>
            </a:r>
            <a:r>
              <a:rPr lang="pl-PL" altLang="pl-PL" sz="2800" dirty="0">
                <a:solidFill>
                  <a:srgbClr val="002060"/>
                </a:solidFill>
              </a:rPr>
              <a:t> a </a:t>
            </a:r>
            <a:r>
              <a:rPr lang="pl-PL" altLang="pl-PL" sz="2800" dirty="0" err="1">
                <a:solidFill>
                  <a:srgbClr val="002060"/>
                </a:solidFill>
              </a:rPr>
              <a:t>drug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that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causes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incorporation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fluoronucleotides</a:t>
            </a:r>
            <a:r>
              <a:rPr lang="pl-PL" altLang="pl-PL" sz="2800" dirty="0">
                <a:solidFill>
                  <a:srgbClr val="002060"/>
                </a:solidFill>
              </a:rPr>
              <a:t> in place of </a:t>
            </a:r>
            <a:r>
              <a:rPr lang="pl-PL" altLang="pl-PL" sz="2800" dirty="0" err="1">
                <a:solidFill>
                  <a:srgbClr val="002060"/>
                </a:solidFill>
              </a:rPr>
              <a:t>nucleotides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that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inhibit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thymidylate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synthesis</a:t>
            </a:r>
            <a:r>
              <a:rPr lang="pl-PL" altLang="pl-PL" sz="2800" dirty="0">
                <a:solidFill>
                  <a:srgbClr val="002060"/>
                </a:solidFill>
              </a:rPr>
              <a:t> of the </a:t>
            </a:r>
            <a:r>
              <a:rPr lang="pl-PL" altLang="pl-PL" sz="2800" dirty="0" err="1">
                <a:solidFill>
                  <a:srgbClr val="002060"/>
                </a:solidFill>
              </a:rPr>
              <a:t>nucleic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acid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enzyme</a:t>
            </a:r>
            <a:r>
              <a:rPr lang="pl-PL" altLang="pl-PL" sz="2800" dirty="0">
                <a:solidFill>
                  <a:srgbClr val="002060"/>
                </a:solidFill>
              </a:rPr>
              <a:t>. 5-Fluorouracil </a:t>
            </a:r>
            <a:r>
              <a:rPr lang="pl-PL" altLang="pl-PL" sz="2800" dirty="0" err="1">
                <a:solidFill>
                  <a:srgbClr val="002060"/>
                </a:solidFill>
              </a:rPr>
              <a:t>is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used</a:t>
            </a:r>
            <a:r>
              <a:rPr lang="pl-PL" altLang="pl-PL" sz="2800" dirty="0">
                <a:solidFill>
                  <a:srgbClr val="002060"/>
                </a:solidFill>
              </a:rPr>
              <a:t> to </a:t>
            </a:r>
            <a:r>
              <a:rPr lang="pl-PL" altLang="pl-PL" sz="2800" dirty="0" err="1">
                <a:solidFill>
                  <a:srgbClr val="002060"/>
                </a:solidFill>
              </a:rPr>
              <a:t>treat</a:t>
            </a:r>
            <a:r>
              <a:rPr lang="pl-PL" altLang="pl-PL" sz="2800" dirty="0">
                <a:solidFill>
                  <a:srgbClr val="002060"/>
                </a:solidFill>
              </a:rPr>
              <a:t> a </a:t>
            </a:r>
            <a:r>
              <a:rPr lang="pl-PL" altLang="pl-PL" sz="2800" dirty="0" err="1">
                <a:solidFill>
                  <a:srgbClr val="002060"/>
                </a:solidFill>
              </a:rPr>
              <a:t>number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cancers</a:t>
            </a:r>
            <a:r>
              <a:rPr lang="pl-PL" altLang="pl-PL" sz="2800" dirty="0">
                <a:solidFill>
                  <a:srgbClr val="002060"/>
                </a:solidFill>
              </a:rPr>
              <a:t>. The </a:t>
            </a:r>
            <a:r>
              <a:rPr lang="pl-PL" altLang="pl-PL" sz="2800" dirty="0" err="1">
                <a:solidFill>
                  <a:srgbClr val="002060"/>
                </a:solidFill>
              </a:rPr>
              <a:t>biggest</a:t>
            </a:r>
            <a:r>
              <a:rPr lang="pl-PL" altLang="pl-PL" sz="2800" dirty="0">
                <a:solidFill>
                  <a:srgbClr val="002060"/>
                </a:solidFill>
              </a:rPr>
              <a:t> problem </a:t>
            </a:r>
            <a:r>
              <a:rPr lang="pl-PL" altLang="pl-PL" sz="2800" dirty="0" err="1">
                <a:solidFill>
                  <a:srgbClr val="002060"/>
                </a:solidFill>
              </a:rPr>
              <a:t>is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its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susceptibility</a:t>
            </a:r>
            <a:r>
              <a:rPr lang="pl-PL" altLang="pl-PL" sz="2800" dirty="0">
                <a:solidFill>
                  <a:srgbClr val="002060"/>
                </a:solidFill>
              </a:rPr>
              <a:t> to </a:t>
            </a:r>
            <a:r>
              <a:rPr lang="pl-PL" altLang="pl-PL" sz="2800" dirty="0" err="1">
                <a:solidFill>
                  <a:srgbClr val="002060"/>
                </a:solidFill>
              </a:rPr>
              <a:t>dihydropyrimidine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dehydrogenase</a:t>
            </a:r>
            <a:r>
              <a:rPr lang="pl-PL" altLang="pl-PL" sz="2800" dirty="0">
                <a:solidFill>
                  <a:srgbClr val="002060"/>
                </a:solidFill>
              </a:rPr>
              <a:t> (DPD), </a:t>
            </a:r>
            <a:r>
              <a:rPr lang="pl-PL" altLang="pl-PL" sz="2800" dirty="0" err="1">
                <a:solidFill>
                  <a:srgbClr val="002060"/>
                </a:solidFill>
              </a:rPr>
              <a:t>which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metabolizes</a:t>
            </a:r>
            <a:r>
              <a:rPr lang="pl-PL" altLang="pl-PL" sz="2800" dirty="0">
                <a:solidFill>
                  <a:srgbClr val="002060"/>
                </a:solidFill>
              </a:rPr>
              <a:t> 5FU to the form of </a:t>
            </a:r>
            <a:r>
              <a:rPr lang="pl-PL" altLang="pl-PL" sz="2800" dirty="0" err="1">
                <a:solidFill>
                  <a:srgbClr val="002060"/>
                </a:solidFill>
              </a:rPr>
              <a:t>dihydrofluorouracil</a:t>
            </a:r>
            <a:r>
              <a:rPr lang="pl-PL" altLang="pl-PL" sz="2800" dirty="0">
                <a:solidFill>
                  <a:srgbClr val="002060"/>
                </a:solidFill>
              </a:rPr>
              <a:t> (DHFU) [2] and </a:t>
            </a:r>
            <a:r>
              <a:rPr lang="pl-PL" altLang="pl-PL" sz="2800" dirty="0" err="1">
                <a:solidFill>
                  <a:srgbClr val="002060"/>
                </a:solidFill>
              </a:rPr>
              <a:t>destroys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its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therapeutic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activity</a:t>
            </a:r>
            <a:r>
              <a:rPr lang="pl-PL" altLang="pl-PL" sz="2800" dirty="0">
                <a:solidFill>
                  <a:srgbClr val="002060"/>
                </a:solidFill>
              </a:rPr>
              <a:t>. The </a:t>
            </a:r>
            <a:r>
              <a:rPr lang="pl-PL" altLang="pl-PL" sz="2800" dirty="0" err="1">
                <a:solidFill>
                  <a:srgbClr val="002060"/>
                </a:solidFill>
              </a:rPr>
              <a:t>crystallographic</a:t>
            </a:r>
            <a:r>
              <a:rPr lang="pl-PL" altLang="pl-PL" sz="2800" dirty="0">
                <a:solidFill>
                  <a:srgbClr val="002060"/>
                </a:solidFill>
              </a:rPr>
              <a:t> model of </a:t>
            </a:r>
            <a:r>
              <a:rPr lang="pl-PL" altLang="pl-PL" sz="2800" dirty="0" err="1">
                <a:solidFill>
                  <a:srgbClr val="002060"/>
                </a:solidFill>
              </a:rPr>
              <a:t>bovine</a:t>
            </a:r>
            <a:r>
              <a:rPr lang="pl-PL" altLang="pl-PL" sz="2800" dirty="0">
                <a:solidFill>
                  <a:srgbClr val="002060"/>
                </a:solidFill>
              </a:rPr>
              <a:t> albumin (BSA), </a:t>
            </a:r>
            <a:r>
              <a:rPr lang="pl-PL" altLang="pl-PL" sz="2800" dirty="0" err="1">
                <a:solidFill>
                  <a:srgbClr val="002060"/>
                </a:solidFill>
              </a:rPr>
              <a:t>which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is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equivalent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human</a:t>
            </a:r>
            <a:r>
              <a:rPr lang="pl-PL" altLang="pl-PL" sz="2800" dirty="0">
                <a:solidFill>
                  <a:srgbClr val="002060"/>
                </a:solidFill>
              </a:rPr>
              <a:t> albumin (HSA), was </a:t>
            </a:r>
            <a:r>
              <a:rPr lang="pl-PL" altLang="pl-PL" sz="2800" dirty="0" err="1">
                <a:solidFill>
                  <a:srgbClr val="002060"/>
                </a:solidFill>
              </a:rPr>
              <a:t>selected</a:t>
            </a:r>
            <a:r>
              <a:rPr lang="pl-PL" altLang="pl-PL" sz="2800" dirty="0">
                <a:solidFill>
                  <a:srgbClr val="002060"/>
                </a:solidFill>
              </a:rPr>
              <a:t> for the </a:t>
            </a:r>
            <a:r>
              <a:rPr lang="pl-PL" altLang="pl-PL" sz="2800" dirty="0" err="1">
                <a:solidFill>
                  <a:srgbClr val="002060"/>
                </a:solidFill>
              </a:rPr>
              <a:t>research</a:t>
            </a:r>
            <a:r>
              <a:rPr lang="pl-PL" altLang="pl-PL" sz="2800" dirty="0">
                <a:solidFill>
                  <a:srgbClr val="002060"/>
                </a:solidFill>
              </a:rPr>
              <a:t>. </a:t>
            </a:r>
            <a:r>
              <a:rPr lang="pl-PL" altLang="pl-PL" sz="2800" dirty="0" err="1">
                <a:solidFill>
                  <a:srgbClr val="002060"/>
                </a:solidFill>
              </a:rPr>
              <a:t>Before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docking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process</a:t>
            </a:r>
            <a:r>
              <a:rPr lang="pl-PL" altLang="pl-PL" sz="2800" dirty="0">
                <a:solidFill>
                  <a:srgbClr val="002060"/>
                </a:solidFill>
              </a:rPr>
              <a:t>, the model was </a:t>
            </a:r>
            <a:r>
              <a:rPr lang="pl-PL" altLang="pl-PL" sz="2800" dirty="0" err="1">
                <a:solidFill>
                  <a:srgbClr val="002060"/>
                </a:solidFill>
              </a:rPr>
              <a:t>prepared</a:t>
            </a:r>
            <a:r>
              <a:rPr lang="pl-PL" altLang="pl-PL" sz="2800" dirty="0">
                <a:solidFill>
                  <a:srgbClr val="002060"/>
                </a:solidFill>
              </a:rPr>
              <a:t> in the </a:t>
            </a:r>
            <a:r>
              <a:rPr lang="pl-PL" altLang="pl-PL" sz="2800" dirty="0" err="1">
                <a:solidFill>
                  <a:srgbClr val="002060"/>
                </a:solidFill>
              </a:rPr>
              <a:t>Gromacs</a:t>
            </a:r>
            <a:r>
              <a:rPr lang="pl-PL" altLang="pl-PL" sz="2800" dirty="0">
                <a:solidFill>
                  <a:srgbClr val="002060"/>
                </a:solidFill>
              </a:rPr>
              <a:t> program. The model was </a:t>
            </a:r>
            <a:r>
              <a:rPr lang="pl-PL" altLang="pl-PL" sz="2800" dirty="0" err="1">
                <a:solidFill>
                  <a:srgbClr val="002060"/>
                </a:solidFill>
              </a:rPr>
              <a:t>minimized</a:t>
            </a:r>
            <a:r>
              <a:rPr lang="pl-PL" altLang="pl-PL" sz="2800" dirty="0">
                <a:solidFill>
                  <a:srgbClr val="002060"/>
                </a:solidFill>
              </a:rPr>
              <a:t>, </a:t>
            </a:r>
            <a:r>
              <a:rPr lang="pl-PL" altLang="pl-PL" sz="2800" dirty="0" err="1">
                <a:solidFill>
                  <a:srgbClr val="002060"/>
                </a:solidFill>
              </a:rPr>
              <a:t>equilibrated</a:t>
            </a:r>
            <a:r>
              <a:rPr lang="pl-PL" altLang="pl-PL" sz="2800" dirty="0">
                <a:solidFill>
                  <a:srgbClr val="002060"/>
                </a:solidFill>
              </a:rPr>
              <a:t> and </a:t>
            </a:r>
            <a:r>
              <a:rPr lang="pl-PL" altLang="pl-PL" sz="2800" dirty="0" err="1">
                <a:solidFill>
                  <a:srgbClr val="002060"/>
                </a:solidFill>
              </a:rPr>
              <a:t>simulated</a:t>
            </a:r>
            <a:r>
              <a:rPr lang="pl-PL" altLang="pl-PL" sz="2800" dirty="0">
                <a:solidFill>
                  <a:srgbClr val="002060"/>
                </a:solidFill>
              </a:rPr>
              <a:t> for 100ns </a:t>
            </a:r>
            <a:r>
              <a:rPr lang="pl-PL" altLang="pl-PL" sz="2800" dirty="0" err="1">
                <a:solidFill>
                  <a:srgbClr val="002060"/>
                </a:solidFill>
              </a:rPr>
              <a:t>under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controlled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conditions</a:t>
            </a:r>
            <a:r>
              <a:rPr lang="pl-PL" altLang="pl-PL" sz="2800" dirty="0">
                <a:solidFill>
                  <a:srgbClr val="002060"/>
                </a:solidFill>
              </a:rPr>
              <a:t>: T = 298K P = 1Bar, </a:t>
            </a:r>
            <a:r>
              <a:rPr lang="pl-PL" altLang="pl-PL" sz="2800" dirty="0" err="1">
                <a:solidFill>
                  <a:srgbClr val="002060"/>
                </a:solidFill>
              </a:rPr>
              <a:t>ionic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strength</a:t>
            </a:r>
            <a:r>
              <a:rPr lang="pl-PL" altLang="pl-PL" sz="2800" dirty="0">
                <a:solidFill>
                  <a:srgbClr val="002060"/>
                </a:solidFill>
              </a:rPr>
              <a:t> I = 0.01M NaCl, CHARMM36 </a:t>
            </a:r>
            <a:r>
              <a:rPr lang="pl-PL" altLang="pl-PL" sz="2800" dirty="0" err="1">
                <a:solidFill>
                  <a:srgbClr val="002060"/>
                </a:solidFill>
              </a:rPr>
              <a:t>force</a:t>
            </a:r>
            <a:r>
              <a:rPr lang="pl-PL" altLang="pl-PL" sz="2800" dirty="0">
                <a:solidFill>
                  <a:srgbClr val="002060"/>
                </a:solidFill>
              </a:rPr>
              <a:t> field, and TIP3P </a:t>
            </a:r>
            <a:r>
              <a:rPr lang="pl-PL" altLang="pl-PL" sz="2800" dirty="0" err="1">
                <a:solidFill>
                  <a:srgbClr val="002060"/>
                </a:solidFill>
              </a:rPr>
              <a:t>water</a:t>
            </a:r>
            <a:r>
              <a:rPr lang="pl-PL" altLang="pl-PL" sz="2800" dirty="0">
                <a:solidFill>
                  <a:srgbClr val="002060"/>
                </a:solidFill>
              </a:rPr>
              <a:t> model. The </a:t>
            </a:r>
            <a:r>
              <a:rPr lang="pl-PL" altLang="pl-PL" sz="2800" dirty="0" err="1">
                <a:solidFill>
                  <a:srgbClr val="002060"/>
                </a:solidFill>
              </a:rPr>
              <a:t>object</a:t>
            </a:r>
            <a:r>
              <a:rPr lang="pl-PL" altLang="pl-PL" sz="2800" dirty="0">
                <a:solidFill>
                  <a:srgbClr val="002060"/>
                </a:solidFill>
              </a:rPr>
              <a:t> was </a:t>
            </a:r>
            <a:r>
              <a:rPr lang="pl-PL" altLang="pl-PL" sz="2800" dirty="0" err="1">
                <a:solidFill>
                  <a:srgbClr val="002060"/>
                </a:solidFill>
              </a:rPr>
              <a:t>simulated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until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conformational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changes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stabilized</a:t>
            </a:r>
            <a:r>
              <a:rPr lang="pl-PL" altLang="pl-PL" sz="2800" dirty="0">
                <a:solidFill>
                  <a:srgbClr val="002060"/>
                </a:solidFill>
              </a:rPr>
              <a:t>, </a:t>
            </a:r>
            <a:r>
              <a:rPr lang="pl-PL" altLang="pl-PL" sz="2800" dirty="0" err="1">
                <a:solidFill>
                  <a:srgbClr val="002060"/>
                </a:solidFill>
              </a:rPr>
              <a:t>which</a:t>
            </a:r>
            <a:r>
              <a:rPr lang="pl-PL" altLang="pl-PL" sz="2800" dirty="0">
                <a:solidFill>
                  <a:srgbClr val="002060"/>
                </a:solidFill>
              </a:rPr>
              <a:t> was </a:t>
            </a:r>
            <a:r>
              <a:rPr lang="pl-PL" altLang="pl-PL" sz="2800" dirty="0" err="1">
                <a:solidFill>
                  <a:srgbClr val="002060"/>
                </a:solidFill>
              </a:rPr>
              <a:t>monitored</a:t>
            </a:r>
            <a:r>
              <a:rPr lang="pl-PL" altLang="pl-PL" sz="2800" dirty="0">
                <a:solidFill>
                  <a:srgbClr val="002060"/>
                </a:solidFill>
              </a:rPr>
              <a:t> via the RMSD </a:t>
            </a:r>
            <a:r>
              <a:rPr lang="pl-PL" altLang="pl-PL" sz="2800" dirty="0" err="1">
                <a:solidFill>
                  <a:srgbClr val="002060"/>
                </a:solidFill>
              </a:rPr>
              <a:t>function</a:t>
            </a:r>
            <a:r>
              <a:rPr lang="pl-PL" altLang="pl-PL" sz="2800" dirty="0">
                <a:solidFill>
                  <a:srgbClr val="002060"/>
                </a:solidFill>
              </a:rPr>
              <a:t>. </a:t>
            </a:r>
            <a:r>
              <a:rPr lang="pl-PL" altLang="pl-PL" sz="2800" dirty="0" err="1">
                <a:solidFill>
                  <a:srgbClr val="002060"/>
                </a:solidFill>
              </a:rPr>
              <a:t>Finally</a:t>
            </a:r>
            <a:r>
              <a:rPr lang="pl-PL" altLang="pl-PL" sz="2800" dirty="0">
                <a:solidFill>
                  <a:srgbClr val="002060"/>
                </a:solidFill>
              </a:rPr>
              <a:t>, the </a:t>
            </a:r>
            <a:r>
              <a:rPr lang="pl-PL" altLang="pl-PL" sz="2800" dirty="0" err="1">
                <a:solidFill>
                  <a:srgbClr val="002060"/>
                </a:solidFill>
              </a:rPr>
              <a:t>coordinates</a:t>
            </a:r>
            <a:r>
              <a:rPr lang="pl-PL" altLang="pl-PL" sz="2800" dirty="0">
                <a:solidFill>
                  <a:srgbClr val="002060"/>
                </a:solidFill>
              </a:rPr>
              <a:t> from the last </a:t>
            </a:r>
            <a:r>
              <a:rPr lang="pl-PL" altLang="pl-PL" sz="2800" dirty="0" err="1">
                <a:solidFill>
                  <a:srgbClr val="002060"/>
                </a:solidFill>
              </a:rPr>
              <a:t>simulation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frame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were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recorded</a:t>
            </a:r>
            <a:r>
              <a:rPr lang="pl-PL" altLang="pl-PL" sz="2800" dirty="0">
                <a:solidFill>
                  <a:srgbClr val="002060"/>
                </a:solidFill>
              </a:rPr>
              <a:t>, and the </a:t>
            </a:r>
            <a:r>
              <a:rPr lang="pl-PL" altLang="pl-PL" sz="2800" dirty="0" err="1">
                <a:solidFill>
                  <a:srgbClr val="002060"/>
                </a:solidFill>
              </a:rPr>
              <a:t>thus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obtained</a:t>
            </a:r>
            <a:r>
              <a:rPr lang="pl-PL" altLang="pl-PL" sz="2800" dirty="0">
                <a:solidFill>
                  <a:srgbClr val="002060"/>
                </a:solidFill>
              </a:rPr>
              <a:t> BSA model was </a:t>
            </a:r>
            <a:r>
              <a:rPr lang="pl-PL" altLang="pl-PL" sz="2800" dirty="0" err="1">
                <a:solidFill>
                  <a:srgbClr val="002060"/>
                </a:solidFill>
              </a:rPr>
              <a:t>used</a:t>
            </a:r>
            <a:r>
              <a:rPr lang="pl-PL" altLang="pl-PL" sz="2800" dirty="0">
                <a:solidFill>
                  <a:srgbClr val="002060"/>
                </a:solidFill>
              </a:rPr>
              <a:t> for </a:t>
            </a:r>
            <a:r>
              <a:rPr lang="pl-PL" altLang="pl-PL" sz="2800" dirty="0" err="1">
                <a:solidFill>
                  <a:srgbClr val="002060"/>
                </a:solidFill>
              </a:rPr>
              <a:t>interaction</a:t>
            </a:r>
            <a:r>
              <a:rPr lang="pl-PL" altLang="pl-PL" sz="2800" dirty="0">
                <a:solidFill>
                  <a:srgbClr val="002060"/>
                </a:solidFill>
              </a:rPr>
              <a:t> with 5-FU. </a:t>
            </a:r>
            <a:r>
              <a:rPr lang="pl-PL" altLang="pl-PL" sz="2800" dirty="0" err="1">
                <a:solidFill>
                  <a:srgbClr val="002060"/>
                </a:solidFill>
              </a:rPr>
              <a:t>Before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docking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process</a:t>
            </a:r>
            <a:r>
              <a:rPr lang="pl-PL" altLang="pl-PL" sz="2800" dirty="0">
                <a:solidFill>
                  <a:srgbClr val="002060"/>
                </a:solidFill>
              </a:rPr>
              <a:t>, the </a:t>
            </a:r>
            <a:r>
              <a:rPr lang="pl-PL" altLang="pl-PL" sz="2800" dirty="0" err="1">
                <a:solidFill>
                  <a:srgbClr val="002060"/>
                </a:solidFill>
              </a:rPr>
              <a:t>drug</a:t>
            </a:r>
            <a:r>
              <a:rPr lang="pl-PL" altLang="pl-PL" sz="2800" dirty="0">
                <a:solidFill>
                  <a:srgbClr val="002060"/>
                </a:solidFill>
              </a:rPr>
              <a:t> was </a:t>
            </a:r>
            <a:r>
              <a:rPr lang="pl-PL" altLang="pl-PL" sz="2800" dirty="0" err="1">
                <a:solidFill>
                  <a:srgbClr val="002060"/>
                </a:solidFill>
              </a:rPr>
              <a:t>prepared</a:t>
            </a:r>
            <a:r>
              <a:rPr lang="pl-PL" altLang="pl-PL" sz="2800" dirty="0">
                <a:solidFill>
                  <a:srgbClr val="002060"/>
                </a:solidFill>
              </a:rPr>
              <a:t> in the Avogadro program. The 5-fluorouracil ligand was </a:t>
            </a:r>
            <a:r>
              <a:rPr lang="pl-PL" altLang="pl-PL" sz="2800" dirty="0" err="1">
                <a:solidFill>
                  <a:srgbClr val="002060"/>
                </a:solidFill>
              </a:rPr>
              <a:t>obtained</a:t>
            </a:r>
            <a:r>
              <a:rPr lang="pl-PL" altLang="pl-PL" sz="2800" dirty="0">
                <a:solidFill>
                  <a:srgbClr val="002060"/>
                </a:solidFill>
              </a:rPr>
              <a:t> from the </a:t>
            </a:r>
            <a:r>
              <a:rPr lang="pl-PL" altLang="pl-PL" sz="2800" dirty="0" err="1">
                <a:solidFill>
                  <a:srgbClr val="002060"/>
                </a:solidFill>
              </a:rPr>
              <a:t>DrugBank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database</a:t>
            </a:r>
            <a:r>
              <a:rPr lang="pl-PL" altLang="pl-PL" sz="2800" dirty="0">
                <a:solidFill>
                  <a:srgbClr val="002060"/>
                </a:solidFill>
              </a:rPr>
              <a:t>. </a:t>
            </a:r>
            <a:r>
              <a:rPr lang="pl-PL" altLang="pl-PL" sz="2800" dirty="0" err="1">
                <a:solidFill>
                  <a:srgbClr val="002060"/>
                </a:solidFill>
              </a:rPr>
              <a:t>Hydrogens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corresponding</a:t>
            </a:r>
            <a:r>
              <a:rPr lang="pl-PL" altLang="pl-PL" sz="2800" dirty="0">
                <a:solidFill>
                  <a:srgbClr val="002060"/>
                </a:solidFill>
              </a:rPr>
              <a:t> to a </a:t>
            </a:r>
            <a:r>
              <a:rPr lang="pl-PL" altLang="pl-PL" sz="2800" dirty="0" err="1">
                <a:solidFill>
                  <a:srgbClr val="002060"/>
                </a:solidFill>
              </a:rPr>
              <a:t>protonation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state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pH</a:t>
            </a:r>
            <a:r>
              <a:rPr lang="pl-PL" altLang="pl-PL" sz="2800" dirty="0">
                <a:solidFill>
                  <a:srgbClr val="002060"/>
                </a:solidFill>
              </a:rPr>
              <a:t> = 7.4 </a:t>
            </a:r>
            <a:r>
              <a:rPr lang="pl-PL" altLang="pl-PL" sz="2800" dirty="0" err="1">
                <a:solidFill>
                  <a:srgbClr val="002060"/>
                </a:solidFill>
              </a:rPr>
              <a:t>were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added</a:t>
            </a:r>
            <a:r>
              <a:rPr lang="pl-PL" altLang="pl-PL" sz="2800" dirty="0">
                <a:solidFill>
                  <a:srgbClr val="002060"/>
                </a:solidFill>
              </a:rPr>
              <a:t> to the </a:t>
            </a:r>
            <a:r>
              <a:rPr lang="pl-PL" altLang="pl-PL" sz="2800" dirty="0" err="1">
                <a:solidFill>
                  <a:srgbClr val="002060"/>
                </a:solidFill>
              </a:rPr>
              <a:t>drug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molecule</a:t>
            </a:r>
            <a:r>
              <a:rPr lang="pl-PL" altLang="pl-PL" sz="2800" dirty="0">
                <a:solidFill>
                  <a:srgbClr val="002060"/>
                </a:solidFill>
              </a:rPr>
              <a:t> and </a:t>
            </a:r>
            <a:r>
              <a:rPr lang="pl-PL" altLang="pl-PL" sz="2800" dirty="0" err="1">
                <a:solidFill>
                  <a:srgbClr val="002060"/>
                </a:solidFill>
              </a:rPr>
              <a:t>minimized</a:t>
            </a:r>
            <a:r>
              <a:rPr lang="pl-PL" altLang="pl-PL" sz="2800" dirty="0">
                <a:solidFill>
                  <a:srgbClr val="002060"/>
                </a:solidFill>
              </a:rPr>
              <a:t> in the MMFF94 field </a:t>
            </a:r>
            <a:r>
              <a:rPr lang="pl-PL" altLang="pl-PL" sz="2800" dirty="0" err="1">
                <a:solidFill>
                  <a:srgbClr val="002060"/>
                </a:solidFill>
              </a:rPr>
              <a:t>using</a:t>
            </a:r>
            <a:r>
              <a:rPr lang="pl-PL" altLang="pl-PL" sz="2800" dirty="0">
                <a:solidFill>
                  <a:srgbClr val="002060"/>
                </a:solidFill>
              </a:rPr>
              <a:t> a </a:t>
            </a:r>
            <a:r>
              <a:rPr lang="pl-PL" altLang="pl-PL" sz="2800" dirty="0" err="1">
                <a:solidFill>
                  <a:srgbClr val="002060"/>
                </a:solidFill>
              </a:rPr>
              <a:t>Conjugate</a:t>
            </a:r>
            <a:r>
              <a:rPr lang="pl-PL" altLang="pl-PL" sz="2800" dirty="0">
                <a:solidFill>
                  <a:srgbClr val="002060"/>
                </a:solidFill>
              </a:rPr>
              <a:t> Gradient. The standard </a:t>
            </a:r>
            <a:r>
              <a:rPr lang="pl-PL" altLang="pl-PL" sz="2800" dirty="0" err="1">
                <a:solidFill>
                  <a:srgbClr val="002060"/>
                </a:solidFill>
              </a:rPr>
              <a:t>protocol</a:t>
            </a:r>
            <a:r>
              <a:rPr lang="pl-PL" altLang="pl-PL" sz="2800" dirty="0">
                <a:solidFill>
                  <a:srgbClr val="002060"/>
                </a:solidFill>
              </a:rPr>
              <a:t> of </a:t>
            </a:r>
            <a:r>
              <a:rPr lang="pl-PL" altLang="pl-PL" sz="2800" dirty="0" err="1">
                <a:solidFill>
                  <a:srgbClr val="002060"/>
                </a:solidFill>
              </a:rPr>
              <a:t>random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docking</a:t>
            </a:r>
            <a:r>
              <a:rPr lang="pl-PL" altLang="pl-PL" sz="2800" dirty="0">
                <a:solidFill>
                  <a:srgbClr val="002060"/>
                </a:solidFill>
              </a:rPr>
              <a:t> on the </a:t>
            </a:r>
            <a:r>
              <a:rPr lang="pl-PL" altLang="pl-PL" sz="2800" dirty="0" err="1">
                <a:solidFill>
                  <a:srgbClr val="002060"/>
                </a:solidFill>
              </a:rPr>
              <a:t>whole</a:t>
            </a:r>
            <a:r>
              <a:rPr lang="pl-PL" altLang="pl-PL" sz="2800" dirty="0">
                <a:solidFill>
                  <a:srgbClr val="002060"/>
                </a:solidFill>
              </a:rPr>
              <a:t> protein </a:t>
            </a:r>
            <a:r>
              <a:rPr lang="pl-PL" altLang="pl-PL" sz="2800" dirty="0" err="1">
                <a:solidFill>
                  <a:srgbClr val="002060"/>
                </a:solidFill>
              </a:rPr>
              <a:t>volume</a:t>
            </a:r>
            <a:r>
              <a:rPr lang="pl-PL" altLang="pl-PL" sz="2800" dirty="0">
                <a:solidFill>
                  <a:srgbClr val="002060"/>
                </a:solidFill>
              </a:rPr>
              <a:t> was </a:t>
            </a:r>
            <a:r>
              <a:rPr lang="pl-PL" altLang="pl-PL" sz="2800" dirty="0" err="1">
                <a:solidFill>
                  <a:srgbClr val="002060"/>
                </a:solidFill>
              </a:rPr>
              <a:t>used</a:t>
            </a:r>
            <a:r>
              <a:rPr lang="pl-PL" altLang="pl-PL" sz="2800" dirty="0">
                <a:solidFill>
                  <a:srgbClr val="002060"/>
                </a:solidFill>
              </a:rPr>
              <a:t>, the </a:t>
            </a:r>
            <a:r>
              <a:rPr lang="pl-PL" altLang="pl-PL" sz="2800" dirty="0" err="1">
                <a:solidFill>
                  <a:srgbClr val="002060"/>
                </a:solidFill>
              </a:rPr>
              <a:t>MGLTools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tool</a:t>
            </a:r>
            <a:r>
              <a:rPr lang="pl-PL" altLang="pl-PL" sz="2800" dirty="0">
                <a:solidFill>
                  <a:srgbClr val="002060"/>
                </a:solidFill>
              </a:rPr>
              <a:t> was </a:t>
            </a:r>
            <a:r>
              <a:rPr lang="pl-PL" altLang="pl-PL" sz="2800" dirty="0" err="1">
                <a:solidFill>
                  <a:srgbClr val="002060"/>
                </a:solidFill>
              </a:rPr>
              <a:t>used</a:t>
            </a:r>
            <a:r>
              <a:rPr lang="pl-PL" altLang="pl-PL" sz="2800" dirty="0">
                <a:solidFill>
                  <a:srgbClr val="002060"/>
                </a:solidFill>
              </a:rPr>
              <a:t>, </a:t>
            </a:r>
            <a:r>
              <a:rPr lang="pl-PL" altLang="pl-PL" sz="2800" dirty="0" err="1">
                <a:solidFill>
                  <a:srgbClr val="002060"/>
                </a:solidFill>
              </a:rPr>
              <a:t>docked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using</a:t>
            </a:r>
            <a:r>
              <a:rPr lang="pl-PL" altLang="pl-PL" sz="2800" dirty="0">
                <a:solidFill>
                  <a:srgbClr val="002060"/>
                </a:solidFill>
              </a:rPr>
              <a:t> the </a:t>
            </a:r>
            <a:r>
              <a:rPr lang="pl-PL" altLang="pl-PL" sz="2800" dirty="0" err="1">
                <a:solidFill>
                  <a:srgbClr val="002060"/>
                </a:solidFill>
              </a:rPr>
              <a:t>rigid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Autodock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Vin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methods</a:t>
            </a:r>
            <a:r>
              <a:rPr lang="pl-PL" altLang="pl-PL" sz="2800" dirty="0">
                <a:solidFill>
                  <a:srgbClr val="002060"/>
                </a:solidFill>
              </a:rPr>
              <a:t>. The </a:t>
            </a:r>
            <a:r>
              <a:rPr lang="pl-PL" altLang="pl-PL" sz="2800" dirty="0" err="1">
                <a:solidFill>
                  <a:srgbClr val="002060"/>
                </a:solidFill>
              </a:rPr>
              <a:t>lowest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energy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complex</a:t>
            </a:r>
            <a:r>
              <a:rPr lang="pl-PL" altLang="pl-PL" sz="2800" dirty="0">
                <a:solidFill>
                  <a:srgbClr val="002060"/>
                </a:solidFill>
              </a:rPr>
              <a:t> was </a:t>
            </a:r>
            <a:r>
              <a:rPr lang="pl-PL" altLang="pl-PL" sz="2800" dirty="0" err="1">
                <a:solidFill>
                  <a:srgbClr val="002060"/>
                </a:solidFill>
              </a:rPr>
              <a:t>simulated</a:t>
            </a:r>
            <a:r>
              <a:rPr lang="pl-PL" altLang="pl-PL" sz="2800" dirty="0">
                <a:solidFill>
                  <a:srgbClr val="002060"/>
                </a:solidFill>
              </a:rPr>
              <a:t> with MD, the </a:t>
            </a:r>
            <a:r>
              <a:rPr lang="pl-PL" altLang="pl-PL" sz="2800" dirty="0" err="1">
                <a:solidFill>
                  <a:srgbClr val="002060"/>
                </a:solidFill>
              </a:rPr>
              <a:t>drug-free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control</a:t>
            </a:r>
            <a:r>
              <a:rPr lang="pl-PL" altLang="pl-PL" sz="2800" dirty="0">
                <a:solidFill>
                  <a:srgbClr val="002060"/>
                </a:solidFill>
              </a:rPr>
              <a:t> and the protein/ligand </a:t>
            </a:r>
            <a:r>
              <a:rPr lang="pl-PL" altLang="pl-PL" sz="2800" dirty="0" err="1">
                <a:solidFill>
                  <a:srgbClr val="002060"/>
                </a:solidFill>
              </a:rPr>
              <a:t>complex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were</a:t>
            </a:r>
            <a:r>
              <a:rPr lang="pl-PL" altLang="pl-PL" sz="2800" dirty="0">
                <a:solidFill>
                  <a:srgbClr val="002060"/>
                </a:solidFill>
              </a:rPr>
              <a:t> </a:t>
            </a:r>
            <a:r>
              <a:rPr lang="pl-PL" altLang="pl-PL" sz="2800" dirty="0" err="1">
                <a:solidFill>
                  <a:srgbClr val="002060"/>
                </a:solidFill>
              </a:rPr>
              <a:t>simulated</a:t>
            </a:r>
            <a:r>
              <a:rPr lang="pl-PL" altLang="pl-PL" sz="2800" dirty="0">
                <a:solidFill>
                  <a:srgbClr val="002060"/>
                </a:solidFill>
              </a:rPr>
              <a:t> for </a:t>
            </a:r>
            <a:r>
              <a:rPr lang="pl-PL" altLang="pl-PL" sz="2800" dirty="0" err="1">
                <a:solidFill>
                  <a:srgbClr val="002060"/>
                </a:solidFill>
              </a:rPr>
              <a:t>another</a:t>
            </a:r>
            <a:r>
              <a:rPr lang="pl-PL" altLang="pl-PL" sz="2800" dirty="0">
                <a:solidFill>
                  <a:srgbClr val="002060"/>
                </a:solidFill>
              </a:rPr>
              <a:t> 100ns </a:t>
            </a:r>
            <a:r>
              <a:rPr lang="pl-PL" altLang="pl-PL" sz="2800" dirty="0" err="1">
                <a:solidFill>
                  <a:srgbClr val="002060"/>
                </a:solidFill>
              </a:rPr>
              <a:t>under</a:t>
            </a:r>
            <a:r>
              <a:rPr lang="pl-PL" altLang="pl-PL" sz="2800" dirty="0">
                <a:solidFill>
                  <a:srgbClr val="002060"/>
                </a:solidFill>
              </a:rPr>
              <a:t> the same </a:t>
            </a:r>
            <a:r>
              <a:rPr lang="pl-PL" altLang="pl-PL" sz="2800" dirty="0" err="1">
                <a:solidFill>
                  <a:srgbClr val="002060"/>
                </a:solidFill>
              </a:rPr>
              <a:t>conditions</a:t>
            </a:r>
            <a:r>
              <a:rPr lang="pl-PL" altLang="pl-PL" sz="28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l-PL" altLang="pl-PL" sz="2800" dirty="0">
              <a:solidFill>
                <a:srgbClr val="000000"/>
              </a:solidFill>
            </a:endParaRP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70441B0C-36A9-4366-9F10-B3E9206F0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6100763"/>
            <a:ext cx="285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C7D0728A-C9EE-4A6E-88B0-A02B79ACB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06" y="42551020"/>
            <a:ext cx="1572280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Acknowledgments: This work was partially supported by project NCN OPUS 2016/23/B/02788</a:t>
            </a:r>
            <a:r>
              <a:rPr lang="en-US" sz="2800" dirty="0"/>
              <a:t> </a:t>
            </a:r>
            <a:endParaRPr lang="en-US" altLang="pl-PL" sz="2800" b="1" i="1" dirty="0">
              <a:solidFill>
                <a:srgbClr val="000000"/>
              </a:solidFill>
            </a:endParaRPr>
          </a:p>
        </p:txBody>
      </p:sp>
      <p:pic>
        <p:nvPicPr>
          <p:cNvPr id="4111" name="Picture 15">
            <a:extLst>
              <a:ext uri="{FF2B5EF4-FFF2-40B4-BE49-F238E27FC236}">
                <a16:creationId xmlns:a16="http://schemas.microsoft.com/office/drawing/2014/main" id="{04DCD3FB-047A-4B78-8955-59E3B248D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08" y="472505"/>
            <a:ext cx="2960687" cy="334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8" name="Text Box 22">
            <a:extLst>
              <a:ext uri="{FF2B5EF4-FFF2-40B4-BE49-F238E27FC236}">
                <a16:creationId xmlns:a16="http://schemas.microsoft.com/office/drawing/2014/main" id="{B98899F1-8BCB-407E-A9A0-455B0B0A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690" y="18486802"/>
            <a:ext cx="43784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buFont typeface="Arial" panose="02020603050405020304" pitchFamily="18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BSA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without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5-FU</a:t>
            </a:r>
            <a:endParaRPr lang="pl-PL" b="1" dirty="0">
              <a:solidFill>
                <a:schemeClr val="tx1"/>
              </a:solidFill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0070C8EB-EC41-4B21-8412-9F264641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0541" y="36193766"/>
            <a:ext cx="1492894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Map of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hydrophobicity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the ligand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binding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pocket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and dominant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interactions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between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BSA and the ligand in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complex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with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lowest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energy</a:t>
            </a:r>
            <a:endParaRPr lang="pl-PL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9E5F47CC-F589-4F27-93CE-AA417223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1784" y="18430706"/>
            <a:ext cx="336073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buFont typeface="Arial" panose="02020603050405020304" pitchFamily="18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BSA with 5-FU</a:t>
            </a:r>
            <a:endParaRPr lang="pl-PL" b="1" dirty="0">
              <a:solidFill>
                <a:schemeClr val="tx1"/>
              </a:solidFill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6841A225-CE44-4BFF-9228-5EA542CF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86" y="10760470"/>
            <a:ext cx="14162088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Free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energy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landscape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of the protein 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surface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</a:t>
            </a:r>
          </a:p>
          <a:p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obtained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from 100ns 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simulations</a:t>
            </a:r>
            <a:endParaRPr lang="pl-PL" sz="3200" b="1" u="sng" dirty="0">
              <a:solidFill>
                <a:schemeClr val="accent2">
                  <a:lumMod val="75000"/>
                </a:schemeClr>
              </a:solidFill>
              <a:ea typeface="Microsoft YaHei"/>
              <a:cs typeface="Arial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7E6E278A-5FD0-4357-8763-955A4D698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622" y="11753720"/>
            <a:ext cx="8941732" cy="6861411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6983D619-AEF6-48CC-990C-F850FEC2B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8259" y="11776848"/>
            <a:ext cx="8779828" cy="6838280"/>
          </a:xfrm>
          <a:prstGeom prst="rect">
            <a:avLst/>
          </a:prstGeom>
        </p:spPr>
      </p:pic>
      <p:sp>
        <p:nvSpPr>
          <p:cNvPr id="25" name="Text Box 22">
            <a:extLst>
              <a:ext uri="{FF2B5EF4-FFF2-40B4-BE49-F238E27FC236}">
                <a16:creationId xmlns:a16="http://schemas.microsoft.com/office/drawing/2014/main" id="{F02DB070-10B6-44FA-9181-E0D21627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216" y="10989411"/>
            <a:ext cx="141620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Number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of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hydrogen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bonds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as a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function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of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simulation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time</a:t>
            </a:r>
            <a:endParaRPr lang="pl-PL" u="sng" dirty="0" err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51726420-4469-423A-A09A-CD3A4B8D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95" y="18514253"/>
            <a:ext cx="472536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buFont typeface="Arial" panose="02020603050405020304" pitchFamily="18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between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 BSA and 5-FU,</a:t>
            </a:r>
            <a:endParaRPr lang="pl-PL" b="1" dirty="0">
              <a:solidFill>
                <a:schemeClr val="tx1"/>
              </a:solidFill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33D5457-FC98-411E-AA13-9D922D0C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384" y="18491122"/>
            <a:ext cx="532672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buFont typeface="Arial" panose="02020603050405020304" pitchFamily="18" charset="0"/>
              <a:buChar char="•"/>
            </a:pP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between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 5-FU and 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water</a:t>
            </a:r>
            <a:endParaRPr lang="pl-PL" b="1" dirty="0" err="1">
              <a:solidFill>
                <a:schemeClr val="tx1"/>
              </a:solidFill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13CFAFA-6846-4ABB-88E7-7816F084E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17462" y="11881451"/>
            <a:ext cx="6629052" cy="6629052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D5C51468-1B78-4A47-94A4-6B8A68B3D7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11726" y="11881449"/>
            <a:ext cx="6629052" cy="6629052"/>
          </a:xfrm>
          <a:prstGeom prst="rect">
            <a:avLst/>
          </a:prstGeom>
        </p:spPr>
      </p:pic>
      <p:sp>
        <p:nvSpPr>
          <p:cNvPr id="30" name="Text Box 22">
            <a:extLst>
              <a:ext uri="{FF2B5EF4-FFF2-40B4-BE49-F238E27FC236}">
                <a16:creationId xmlns:a16="http://schemas.microsoft.com/office/drawing/2014/main" id="{89CF11BF-091A-41FC-B7A9-D5489095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795" y="19795716"/>
            <a:ext cx="141620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Water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density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profile</a:t>
            </a:r>
            <a:endParaRPr lang="pl-PL" sz="3200" b="1" u="sng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841F3161-D656-4C3D-A78B-7E6C9A1C8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9591" y="19905625"/>
            <a:ext cx="14162088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Root-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mean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-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square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 (RMS) 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fluctuation</a:t>
            </a:r>
            <a:endParaRPr lang="pl-PL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3200" b="1" u="sng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7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F5C9A7EC-A5FA-42C4-8CCA-8C92A2CB1D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014" y="20607810"/>
            <a:ext cx="12318598" cy="5598101"/>
          </a:xfrm>
          <a:prstGeom prst="rect">
            <a:avLst/>
          </a:prstGeom>
        </p:spPr>
      </p:pic>
      <p:sp>
        <p:nvSpPr>
          <p:cNvPr id="34" name="Text Box 7">
            <a:extLst>
              <a:ext uri="{FF2B5EF4-FFF2-40B4-BE49-F238E27FC236}">
                <a16:creationId xmlns:a16="http://schemas.microsoft.com/office/drawing/2014/main" id="{72A244DC-6A5E-4E5C-82BD-B9AC231EC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8979" y="19760912"/>
            <a:ext cx="6932700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buFont typeface="Arial" panose="02020603050405020304" pitchFamily="18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3D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representation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the BSA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carbon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chain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vibration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with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location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strongest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fluctuation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in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presence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the 5-FU.</a:t>
            </a:r>
            <a:endParaRPr lang="pl-PL" b="1" dirty="0">
              <a:solidFill>
                <a:schemeClr val="tx1"/>
              </a:solidFill>
              <a:latin typeface="Arial"/>
              <a:ea typeface="Microsoft YaHei"/>
              <a:cs typeface="Arial"/>
            </a:endParaRP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298DBD39-9102-465A-B1CB-B2BD015D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845" y="28452986"/>
            <a:ext cx="141620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BSA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electrostatic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potential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(APBS)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 Box 23">
            <a:extLst>
              <a:ext uri="{FF2B5EF4-FFF2-40B4-BE49-F238E27FC236}">
                <a16:creationId xmlns:a16="http://schemas.microsoft.com/office/drawing/2014/main" id="{B193FDC2-B81E-4177-A719-50DA0047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57" y="37236783"/>
            <a:ext cx="1416568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Specified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binding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site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of 5FU with the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lowest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8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energy</a:t>
            </a:r>
            <a:r>
              <a:rPr lang="pl-PL" sz="28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 </a:t>
            </a:r>
            <a:endParaRPr lang="pl-PL" altLang="pl-PL" sz="2800" b="1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5" name="Obraz 15">
            <a:extLst>
              <a:ext uri="{FF2B5EF4-FFF2-40B4-BE49-F238E27FC236}">
                <a16:creationId xmlns:a16="http://schemas.microsoft.com/office/drawing/2014/main" id="{A3BAC1EC-F356-422B-844E-9BAA74CE3A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4064" y="32047100"/>
            <a:ext cx="10896498" cy="5149280"/>
          </a:xfrm>
          <a:prstGeom prst="rect">
            <a:avLst/>
          </a:prstGeom>
        </p:spPr>
      </p:pic>
      <p:pic>
        <p:nvPicPr>
          <p:cNvPr id="16" name="Obraz 16">
            <a:extLst>
              <a:ext uri="{FF2B5EF4-FFF2-40B4-BE49-F238E27FC236}">
                <a16:creationId xmlns:a16="http://schemas.microsoft.com/office/drawing/2014/main" id="{AA27E440-F992-45DB-ACF2-CB2CD9FCA5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61177" y="30435761"/>
            <a:ext cx="16134922" cy="4888387"/>
          </a:xfrm>
          <a:prstGeom prst="rect">
            <a:avLst/>
          </a:prstGeom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3631A8CF-E862-4210-88D9-7E3A6F2A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6285" y="28859699"/>
            <a:ext cx="960538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Hydrophobicity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of the ligand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binding</a:t>
            </a:r>
            <a:r>
              <a:rPr lang="pl-PL" sz="3200" b="1" u="sng" dirty="0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pl-PL" sz="3200" b="1" u="sng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Microsoft YaHei"/>
                <a:cs typeface="Arial"/>
              </a:rPr>
              <a:t>pocket</a:t>
            </a:r>
            <a:endParaRPr lang="pl-PL" u="sng" dirty="0" err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23134" y="32273223"/>
            <a:ext cx="580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negative </a:t>
            </a:r>
            <a:r>
              <a:rPr lang="pl-PL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charge</a:t>
            </a:r>
            <a:r>
              <a:rPr lang="pl-PL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– red, </a:t>
            </a:r>
            <a:r>
              <a:rPr lang="pl-PL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positive</a:t>
            </a:r>
            <a:r>
              <a:rPr lang="pl-PL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charge</a:t>
            </a:r>
            <a:r>
              <a:rPr lang="pl-PL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- </a:t>
            </a:r>
            <a:r>
              <a:rPr lang="pl-PL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blue</a:t>
            </a:r>
            <a:r>
              <a:rPr lang="pl-PL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color</a:t>
            </a:r>
            <a:r>
              <a:rPr lang="pl-PL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, </a:t>
            </a:r>
            <a:endParaRPr lang="pl-PL" altLang="pl-PL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0070652" y="24882805"/>
            <a:ext cx="6148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last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frame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image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representing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ligand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coordinated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by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solvent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clusters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inside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binding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pocket</a:t>
            </a:r>
            <a:r>
              <a:rPr lang="pl-PL" sz="2400" b="1" dirty="0">
                <a:solidFill>
                  <a:schemeClr val="tx1"/>
                </a:solidFill>
                <a:latin typeface="Arial"/>
                <a:ea typeface="Microsoft YaHei"/>
                <a:cs typeface="Arial"/>
              </a:rPr>
              <a:t>.</a:t>
            </a:r>
          </a:p>
        </p:txBody>
      </p:sp>
      <p:pic>
        <p:nvPicPr>
          <p:cNvPr id="2" name="Obraz 10">
            <a:extLst>
              <a:ext uri="{FF2B5EF4-FFF2-40B4-BE49-F238E27FC236}">
                <a16:creationId xmlns:a16="http://schemas.microsoft.com/office/drawing/2014/main" id="{06FA7420-B0A1-4F53-ABA5-FB61C49C12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43661" y="13661378"/>
            <a:ext cx="1876681" cy="15289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723</Words>
  <Application>Microsoft Office PowerPoint</Application>
  <PresentationFormat>Niestandardowy</PresentationFormat>
  <Paragraphs>31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3" baseType="lpstr">
      <vt:lpstr>Motyw pakietu Office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tomek_2</dc:creator>
  <cp:lastModifiedBy>Barbara</cp:lastModifiedBy>
  <cp:revision>295</cp:revision>
  <cp:lastPrinted>1601-01-01T00:00:00Z</cp:lastPrinted>
  <dcterms:created xsi:type="dcterms:W3CDTF">2005-01-28T15:03:36Z</dcterms:created>
  <dcterms:modified xsi:type="dcterms:W3CDTF">2021-10-08T22:57:32Z</dcterms:modified>
</cp:coreProperties>
</file>