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68" r:id="rId2"/>
    <p:sldId id="334" r:id="rId3"/>
    <p:sldId id="371" r:id="rId4"/>
    <p:sldId id="372" r:id="rId5"/>
    <p:sldId id="388" r:id="rId6"/>
    <p:sldId id="393" r:id="rId7"/>
    <p:sldId id="369" r:id="rId8"/>
    <p:sldId id="336" r:id="rId9"/>
    <p:sldId id="368" r:id="rId10"/>
    <p:sldId id="373" r:id="rId11"/>
    <p:sldId id="382" r:id="rId12"/>
    <p:sldId id="374" r:id="rId13"/>
    <p:sldId id="383" r:id="rId14"/>
    <p:sldId id="375" r:id="rId15"/>
    <p:sldId id="266" r:id="rId16"/>
    <p:sldId id="376" r:id="rId17"/>
    <p:sldId id="377" r:id="rId18"/>
    <p:sldId id="390" r:id="rId19"/>
    <p:sldId id="391" r:id="rId20"/>
    <p:sldId id="387" r:id="rId21"/>
    <p:sldId id="379" r:id="rId22"/>
    <p:sldId id="389" r:id="rId23"/>
    <p:sldId id="270" r:id="rId24"/>
    <p:sldId id="381" r:id="rId25"/>
    <p:sldId id="385" r:id="rId26"/>
    <p:sldId id="392" r:id="rId27"/>
    <p:sldId id="384" r:id="rId28"/>
  </p:sldIdLst>
  <p:sldSz cx="9144000" cy="6858000" type="screen4x3"/>
  <p:notesSz cx="6781800" cy="9926638"/>
  <p:defaultTextStyle>
    <a:defPPr>
      <a:defRPr lang="en-US"/>
    </a:defPPr>
    <a:lvl1pPr algn="l" rtl="0" fontAlgn="base">
      <a:spcBef>
        <a:spcPct val="0"/>
      </a:spcBef>
      <a:spcAft>
        <a:spcPct val="0"/>
      </a:spcAft>
      <a:defRPr sz="1600" kern="1200">
        <a:solidFill>
          <a:schemeClr val="tx1"/>
        </a:solidFill>
        <a:latin typeface="Verdana" pitchFamily="34" charset="0"/>
        <a:ea typeface="+mn-ea"/>
        <a:cs typeface="+mn-cs"/>
      </a:defRPr>
    </a:lvl1pPr>
    <a:lvl2pPr marL="457200" algn="l" rtl="0" fontAlgn="base">
      <a:spcBef>
        <a:spcPct val="0"/>
      </a:spcBef>
      <a:spcAft>
        <a:spcPct val="0"/>
      </a:spcAft>
      <a:defRPr sz="1600" kern="1200">
        <a:solidFill>
          <a:schemeClr val="tx1"/>
        </a:solidFill>
        <a:latin typeface="Verdana" pitchFamily="34" charset="0"/>
        <a:ea typeface="+mn-ea"/>
        <a:cs typeface="+mn-cs"/>
      </a:defRPr>
    </a:lvl2pPr>
    <a:lvl3pPr marL="914400" algn="l" rtl="0" fontAlgn="base">
      <a:spcBef>
        <a:spcPct val="0"/>
      </a:spcBef>
      <a:spcAft>
        <a:spcPct val="0"/>
      </a:spcAft>
      <a:defRPr sz="1600" kern="1200">
        <a:solidFill>
          <a:schemeClr val="tx1"/>
        </a:solidFill>
        <a:latin typeface="Verdana" pitchFamily="34" charset="0"/>
        <a:ea typeface="+mn-ea"/>
        <a:cs typeface="+mn-cs"/>
      </a:defRPr>
    </a:lvl3pPr>
    <a:lvl4pPr marL="1371600" algn="l" rtl="0" fontAlgn="base">
      <a:spcBef>
        <a:spcPct val="0"/>
      </a:spcBef>
      <a:spcAft>
        <a:spcPct val="0"/>
      </a:spcAft>
      <a:defRPr sz="1600" kern="1200">
        <a:solidFill>
          <a:schemeClr val="tx1"/>
        </a:solidFill>
        <a:latin typeface="Verdana" pitchFamily="34" charset="0"/>
        <a:ea typeface="+mn-ea"/>
        <a:cs typeface="+mn-cs"/>
      </a:defRPr>
    </a:lvl4pPr>
    <a:lvl5pPr marL="1828800" algn="l" rtl="0" fontAlgn="base">
      <a:spcBef>
        <a:spcPct val="0"/>
      </a:spcBef>
      <a:spcAft>
        <a:spcPct val="0"/>
      </a:spcAft>
      <a:defRPr sz="1600" kern="1200">
        <a:solidFill>
          <a:schemeClr val="tx1"/>
        </a:solidFill>
        <a:latin typeface="Verdana" pitchFamily="34" charset="0"/>
        <a:ea typeface="+mn-ea"/>
        <a:cs typeface="+mn-cs"/>
      </a:defRPr>
    </a:lvl5pPr>
    <a:lvl6pPr marL="2286000" algn="l" defTabSz="914400" rtl="0" eaLnBrk="1" latinLnBrk="0" hangingPunct="1">
      <a:defRPr sz="1600" kern="1200">
        <a:solidFill>
          <a:schemeClr val="tx1"/>
        </a:solidFill>
        <a:latin typeface="Verdana" pitchFamily="34" charset="0"/>
        <a:ea typeface="+mn-ea"/>
        <a:cs typeface="+mn-cs"/>
      </a:defRPr>
    </a:lvl6pPr>
    <a:lvl7pPr marL="2743200" algn="l" defTabSz="914400" rtl="0" eaLnBrk="1" latinLnBrk="0" hangingPunct="1">
      <a:defRPr sz="1600" kern="1200">
        <a:solidFill>
          <a:schemeClr val="tx1"/>
        </a:solidFill>
        <a:latin typeface="Verdana" pitchFamily="34" charset="0"/>
        <a:ea typeface="+mn-ea"/>
        <a:cs typeface="+mn-cs"/>
      </a:defRPr>
    </a:lvl7pPr>
    <a:lvl8pPr marL="3200400" algn="l" defTabSz="914400" rtl="0" eaLnBrk="1" latinLnBrk="0" hangingPunct="1">
      <a:defRPr sz="1600" kern="1200">
        <a:solidFill>
          <a:schemeClr val="tx1"/>
        </a:solidFill>
        <a:latin typeface="Verdana" pitchFamily="34" charset="0"/>
        <a:ea typeface="+mn-ea"/>
        <a:cs typeface="+mn-cs"/>
      </a:defRPr>
    </a:lvl8pPr>
    <a:lvl9pPr marL="3657600" algn="l" defTabSz="914400" rtl="0" eaLnBrk="1" latinLnBrk="0" hangingPunct="1">
      <a:defRPr sz="16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9900"/>
    <a:srgbClr val="FFFFCC"/>
    <a:srgbClr val="CCCCFF"/>
    <a:srgbClr val="9966FF"/>
    <a:srgbClr val="FF99CC"/>
    <a:srgbClr val="9933FF"/>
    <a:srgbClr val="9999FF"/>
    <a:srgbClr val="80008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897" autoAdjust="0"/>
  </p:normalViewPr>
  <p:slideViewPr>
    <p:cSldViewPr>
      <p:cViewPr varScale="1">
        <p:scale>
          <a:sx n="75" d="100"/>
          <a:sy n="75" d="100"/>
        </p:scale>
        <p:origin x="-420" y="-96"/>
      </p:cViewPr>
      <p:guideLst>
        <p:guide orient="horz" pos="2160"/>
        <p:guide pos="2880"/>
      </p:guideLst>
    </p:cSldViewPr>
  </p:slideViewPr>
  <p:outlineViewPr>
    <p:cViewPr>
      <p:scale>
        <a:sx n="33" d="100"/>
        <a:sy n="33" d="100"/>
      </p:scale>
      <p:origin x="0" y="717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1908" y="-90"/>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99331" name="Rectangle 3"/>
          <p:cNvSpPr>
            <a:spLocks noGrp="1" noChangeArrowheads="1"/>
          </p:cNvSpPr>
          <p:nvPr>
            <p:ph type="dt" sz="quarter" idx="1"/>
          </p:nvPr>
        </p:nvSpPr>
        <p:spPr bwMode="auto">
          <a:xfrm>
            <a:off x="3843338" y="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99332" name="Rectangle 4"/>
          <p:cNvSpPr>
            <a:spLocks noGrp="1" noChangeArrowheads="1"/>
          </p:cNvSpPr>
          <p:nvPr>
            <p:ph type="ftr" sz="quarter" idx="2"/>
          </p:nvPr>
        </p:nvSpPr>
        <p:spPr bwMode="auto">
          <a:xfrm>
            <a:off x="0" y="942975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99333" name="Rectangle 5"/>
          <p:cNvSpPr>
            <a:spLocks noGrp="1" noChangeArrowheads="1"/>
          </p:cNvSpPr>
          <p:nvPr>
            <p:ph type="sldNum" sz="quarter" idx="3"/>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41C26E1-3DF8-42D8-BC09-2DBC3CEEE797}" type="slidenum">
              <a:rPr lang="en-US"/>
              <a:pPr>
                <a:defRPr/>
              </a:pPr>
              <a:t>‹#›</a:t>
            </a:fld>
            <a:endParaRPr lang="en-US"/>
          </a:p>
        </p:txBody>
      </p:sp>
    </p:spTree>
    <p:extLst>
      <p:ext uri="{BB962C8B-B14F-4D97-AF65-F5344CB8AC3E}">
        <p14:creationId xmlns:p14="http://schemas.microsoft.com/office/powerpoint/2010/main" val="219412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9459" name="Rectangle 3"/>
          <p:cNvSpPr>
            <a:spLocks noGrp="1" noChangeArrowheads="1"/>
          </p:cNvSpPr>
          <p:nvPr>
            <p:ph type="dt" idx="1"/>
          </p:nvPr>
        </p:nvSpPr>
        <p:spPr bwMode="auto">
          <a:xfrm>
            <a:off x="384175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908050"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77863" y="4714875"/>
            <a:ext cx="54260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Kliknij, aby edytować style wzorca tekstu</a:t>
            </a:r>
          </a:p>
          <a:p>
            <a:pPr lvl="1"/>
            <a:r>
              <a:rPr lang="en-US" noProof="0" smtClean="0"/>
              <a:t>Drugi poziom</a:t>
            </a:r>
          </a:p>
          <a:p>
            <a:pPr lvl="2"/>
            <a:r>
              <a:rPr lang="en-US" noProof="0" smtClean="0"/>
              <a:t>Trzeci poziom</a:t>
            </a:r>
          </a:p>
          <a:p>
            <a:pPr lvl="3"/>
            <a:r>
              <a:rPr lang="en-US" noProof="0" smtClean="0"/>
              <a:t>Czwarty poziom</a:t>
            </a:r>
          </a:p>
          <a:p>
            <a:pPr lvl="4"/>
            <a:r>
              <a:rPr lang="en-US" noProof="0" smtClean="0"/>
              <a:t>Piąty poziom</a:t>
            </a:r>
          </a:p>
        </p:txBody>
      </p:sp>
      <p:sp>
        <p:nvSpPr>
          <p:cNvPr id="19462" name="Rectangle 6"/>
          <p:cNvSpPr>
            <a:spLocks noGrp="1" noChangeArrowheads="1"/>
          </p:cNvSpPr>
          <p:nvPr>
            <p:ph type="ftr" sz="quarter" idx="4"/>
          </p:nvPr>
        </p:nvSpPr>
        <p:spPr bwMode="auto">
          <a:xfrm>
            <a:off x="0" y="9428163"/>
            <a:ext cx="293846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9463" name="Rectangle 7"/>
          <p:cNvSpPr>
            <a:spLocks noGrp="1" noChangeArrowheads="1"/>
          </p:cNvSpPr>
          <p:nvPr>
            <p:ph type="sldNum" sz="quarter" idx="5"/>
          </p:nvPr>
        </p:nvSpPr>
        <p:spPr bwMode="auto">
          <a:xfrm>
            <a:off x="3841750" y="9428163"/>
            <a:ext cx="293846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1740DCB7-DA18-4F0B-B384-0214C52F9610}" type="slidenum">
              <a:rPr lang="en-US"/>
              <a:pPr>
                <a:defRPr/>
              </a:pPr>
              <a:t>‹#›</a:t>
            </a:fld>
            <a:endParaRPr lang="en-US"/>
          </a:p>
        </p:txBody>
      </p:sp>
    </p:spTree>
    <p:extLst>
      <p:ext uri="{BB962C8B-B14F-4D97-AF65-F5344CB8AC3E}">
        <p14:creationId xmlns:p14="http://schemas.microsoft.com/office/powerpoint/2010/main" val="2531419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fld id="{B18935DC-01CD-43BB-8CA3-BF0C23004331}" type="slidenum">
              <a:rPr lang="en-US" altLang="pl-PL" sz="1200">
                <a:latin typeface="Arial" charset="0"/>
              </a:rPr>
              <a:pPr eaLnBrk="1" hangingPunct="1"/>
              <a:t>1</a:t>
            </a:fld>
            <a:endParaRPr lang="en-US" altLang="pl-PL" sz="1200">
              <a:latin typeface="Arial" charset="0"/>
            </a:endParaRPr>
          </a:p>
        </p:txBody>
      </p:sp>
      <p:sp>
        <p:nvSpPr>
          <p:cNvPr id="54275" name="Rectangle 2"/>
          <p:cNvSpPr>
            <a:spLocks noGrp="1" noRot="1" noChangeAspect="1" noChangeArrowheads="1" noTextEdit="1"/>
          </p:cNvSpPr>
          <p:nvPr>
            <p:ph type="sldImg"/>
          </p:nvPr>
        </p:nvSpPr>
        <p:spPr>
          <a:xfrm>
            <a:off x="908050" y="744538"/>
            <a:ext cx="4964113" cy="3722687"/>
          </a:xfrm>
          <a:ln/>
        </p:spPr>
      </p:sp>
      <p:sp>
        <p:nvSpPr>
          <p:cNvPr id="54276" name="Rectangle 3"/>
          <p:cNvSpPr>
            <a:spLocks noGrp="1" noChangeArrowheads="1"/>
          </p:cNvSpPr>
          <p:nvPr>
            <p:ph type="body" idx="1"/>
          </p:nvPr>
        </p:nvSpPr>
        <p:spPr>
          <a:noFill/>
        </p:spPr>
        <p:txBody>
          <a:bodyPr/>
          <a:lstStyle/>
          <a:p>
            <a:pPr eaLnBrk="1" hangingPunct="1"/>
            <a:endParaRPr lang="pl-PL" alt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08050" y="744538"/>
            <a:ext cx="4964113" cy="3722687"/>
          </a:xfrm>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pPr>
              <a:defRPr/>
            </a:pPr>
            <a:fld id="{1740DCB7-DA18-4F0B-B384-0214C52F9610}" type="slidenum">
              <a:rPr lang="en-US" smtClean="0"/>
              <a:pPr>
                <a:defRPr/>
              </a:pPr>
              <a:t>2</a:t>
            </a:fld>
            <a:endParaRPr lang="en-US"/>
          </a:p>
        </p:txBody>
      </p:sp>
    </p:spTree>
    <p:extLst>
      <p:ext uri="{BB962C8B-B14F-4D97-AF65-F5344CB8AC3E}">
        <p14:creationId xmlns:p14="http://schemas.microsoft.com/office/powerpoint/2010/main" val="30702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08050" y="744538"/>
            <a:ext cx="4964113" cy="3722687"/>
          </a:xfrm>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pPr>
              <a:defRPr/>
            </a:pPr>
            <a:fld id="{1740DCB7-DA18-4F0B-B384-0214C52F9610}" type="slidenum">
              <a:rPr lang="en-US" smtClean="0"/>
              <a:pPr>
                <a:defRPr/>
              </a:pPr>
              <a:t>4</a:t>
            </a:fld>
            <a:endParaRPr lang="en-US"/>
          </a:p>
        </p:txBody>
      </p:sp>
    </p:spTree>
    <p:extLst>
      <p:ext uri="{BB962C8B-B14F-4D97-AF65-F5344CB8AC3E}">
        <p14:creationId xmlns:p14="http://schemas.microsoft.com/office/powerpoint/2010/main" val="385609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08050" y="744538"/>
            <a:ext cx="4964113" cy="3722687"/>
          </a:xfrm>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defRPr/>
            </a:pPr>
            <a:fld id="{1740DCB7-DA18-4F0B-B384-0214C52F9610}" type="slidenum">
              <a:rPr lang="en-US" smtClean="0"/>
              <a:pPr>
                <a:defRPr/>
              </a:pPr>
              <a:t>5</a:t>
            </a:fld>
            <a:endParaRPr lang="en-US"/>
          </a:p>
        </p:txBody>
      </p:sp>
    </p:spTree>
    <p:extLst>
      <p:ext uri="{BB962C8B-B14F-4D97-AF65-F5344CB8AC3E}">
        <p14:creationId xmlns:p14="http://schemas.microsoft.com/office/powerpoint/2010/main" val="385609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08050" y="744538"/>
            <a:ext cx="4964113" cy="3722687"/>
          </a:xfrm>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defRPr/>
            </a:pPr>
            <a:fld id="{1740DCB7-DA18-4F0B-B384-0214C52F9610}" type="slidenum">
              <a:rPr lang="en-US" smtClean="0"/>
              <a:pPr>
                <a:defRPr/>
              </a:pPr>
              <a:t>6</a:t>
            </a:fld>
            <a:endParaRPr lang="en-US"/>
          </a:p>
        </p:txBody>
      </p:sp>
    </p:spTree>
    <p:extLst>
      <p:ext uri="{BB962C8B-B14F-4D97-AF65-F5344CB8AC3E}">
        <p14:creationId xmlns:p14="http://schemas.microsoft.com/office/powerpoint/2010/main" val="385609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defRPr/>
            </a:pPr>
            <a:fld id="{1740DCB7-DA18-4F0B-B384-0214C52F9610}" type="slidenum">
              <a:rPr lang="en-US" smtClean="0"/>
              <a:pPr>
                <a:defRPr/>
              </a:pPr>
              <a:t>20</a:t>
            </a:fld>
            <a:endParaRPr lang="en-US"/>
          </a:p>
        </p:txBody>
      </p:sp>
    </p:spTree>
    <p:extLst>
      <p:ext uri="{BB962C8B-B14F-4D97-AF65-F5344CB8AC3E}">
        <p14:creationId xmlns:p14="http://schemas.microsoft.com/office/powerpoint/2010/main" val="12744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6"/>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19000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80411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40513" y="0"/>
            <a:ext cx="2057400" cy="6154739"/>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68313" y="0"/>
            <a:ext cx="6019800" cy="615473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1360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468313" y="1"/>
            <a:ext cx="8229600" cy="692151"/>
          </a:xfrm>
        </p:spPr>
        <p:txBody>
          <a:bodyPr/>
          <a:lstStyle/>
          <a:p>
            <a:r>
              <a:rPr lang="pl-PL" smtClean="0"/>
              <a:t>Kliknij, aby edytować styl</a:t>
            </a:r>
            <a:endParaRPr lang="pl-PL"/>
          </a:p>
        </p:txBody>
      </p:sp>
      <p:sp>
        <p:nvSpPr>
          <p:cNvPr id="3" name="Symbol zastępczy tabeli 2"/>
          <p:cNvSpPr>
            <a:spLocks noGrp="1"/>
          </p:cNvSpPr>
          <p:nvPr>
            <p:ph type="tbl" idx="1"/>
          </p:nvPr>
        </p:nvSpPr>
        <p:spPr>
          <a:xfrm>
            <a:off x="468313" y="1628776"/>
            <a:ext cx="8229600" cy="4525963"/>
          </a:xfrm>
        </p:spPr>
        <p:txBody>
          <a:bodyPr/>
          <a:lstStyle/>
          <a:p>
            <a:pPr lvl="0"/>
            <a:endParaRPr lang="pl-PL"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42816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53101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1"/>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77886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68313" y="162877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59313" y="162877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424862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9"/>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70181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95890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99521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2" y="273049"/>
            <a:ext cx="3008313" cy="1162051"/>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0684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9"/>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r>
              <a:rPr lang="pl-PL" smtClean="0"/>
              <a:t>20.09.2018</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Tallinn University</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20168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8185E"/>
            </a:gs>
            <a:gs pos="50000">
              <a:srgbClr val="3333CC"/>
            </a:gs>
            <a:gs pos="100000">
              <a:srgbClr val="1818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
            <a:ext cx="8229600" cy="69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l-PL" smtClean="0"/>
              <a:t>Kliknij, aby edytować styl wzorca tytułu</a:t>
            </a:r>
          </a:p>
        </p:txBody>
      </p:sp>
      <p:sp>
        <p:nvSpPr>
          <p:cNvPr id="1027" name="Rectangle 3"/>
          <p:cNvSpPr>
            <a:spLocks noGrp="1" noChangeArrowheads="1"/>
          </p:cNvSpPr>
          <p:nvPr>
            <p:ph type="body" idx="1"/>
          </p:nvPr>
        </p:nvSpPr>
        <p:spPr bwMode="auto">
          <a:xfrm>
            <a:off x="468313" y="162877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l-PL" smtClean="0"/>
              <a:t>Kliknij, aby edytować style wzorca tekstu</a:t>
            </a:r>
          </a:p>
          <a:p>
            <a:pPr lvl="1"/>
            <a:r>
              <a:rPr lang="en-US" altLang="pl-PL" smtClean="0"/>
              <a:t>Drugi poziom</a:t>
            </a:r>
          </a:p>
          <a:p>
            <a:pPr lvl="2"/>
            <a:r>
              <a:rPr lang="en-US" altLang="pl-PL" smtClean="0"/>
              <a:t>Trzeci poziom</a:t>
            </a:r>
          </a:p>
          <a:p>
            <a:pPr lvl="3"/>
            <a:r>
              <a:rPr lang="en-US" altLang="pl-PL" smtClean="0"/>
              <a:t>Czwarty poziom</a:t>
            </a:r>
          </a:p>
          <a:p>
            <a:pPr lvl="4"/>
            <a:r>
              <a:rPr lang="en-US" altLang="pl-PL" smtClean="0"/>
              <a:t>Piąty poziom</a:t>
            </a:r>
          </a:p>
        </p:txBody>
      </p:sp>
      <p:sp>
        <p:nvSpPr>
          <p:cNvPr id="1028" name="Rectangle 4"/>
          <p:cNvSpPr>
            <a:spLocks noGrp="1" noChangeArrowheads="1"/>
          </p:cNvSpPr>
          <p:nvPr>
            <p:ph type="dt" sz="half" idx="2"/>
          </p:nvPr>
        </p:nvSpPr>
        <p:spPr bwMode="auto">
          <a:xfrm>
            <a:off x="457200" y="6453190"/>
            <a:ext cx="2133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bg1"/>
                </a:solidFill>
                <a:latin typeface="+mn-lt"/>
              </a:defRPr>
            </a:lvl1pPr>
          </a:lstStyle>
          <a:p>
            <a:pPr>
              <a:defRPr/>
            </a:pPr>
            <a:r>
              <a:rPr lang="pl-PL" smtClean="0"/>
              <a:t>20.09.2018</a:t>
            </a:r>
            <a:endParaRPr lang="en-US"/>
          </a:p>
        </p:txBody>
      </p:sp>
      <p:sp>
        <p:nvSpPr>
          <p:cNvPr id="1029" name="Rectangle 5"/>
          <p:cNvSpPr>
            <a:spLocks noGrp="1" noChangeArrowheads="1"/>
          </p:cNvSpPr>
          <p:nvPr>
            <p:ph type="ftr" sz="quarter" idx="3"/>
          </p:nvPr>
        </p:nvSpPr>
        <p:spPr bwMode="auto">
          <a:xfrm>
            <a:off x="3124200" y="6453190"/>
            <a:ext cx="2895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smtClean="0">
                <a:solidFill>
                  <a:schemeClr val="bg1"/>
                </a:solidFill>
                <a:latin typeface="+mn-lt"/>
              </a:defRPr>
            </a:lvl1pPr>
          </a:lstStyle>
          <a:p>
            <a:pPr>
              <a:defRPr/>
            </a:pPr>
            <a:r>
              <a:rPr lang="pl-PL" smtClean="0"/>
              <a:t>Tallinn University</a:t>
            </a:r>
            <a:endParaRPr lang="en-US"/>
          </a:p>
        </p:txBody>
      </p:sp>
      <p:sp>
        <p:nvSpPr>
          <p:cNvPr id="1030" name="Rectangle 6"/>
          <p:cNvSpPr>
            <a:spLocks noGrp="1" noChangeArrowheads="1"/>
          </p:cNvSpPr>
          <p:nvPr>
            <p:ph type="sldNum" sz="quarter" idx="4"/>
          </p:nvPr>
        </p:nvSpPr>
        <p:spPr bwMode="auto">
          <a:xfrm>
            <a:off x="6553200" y="6453190"/>
            <a:ext cx="2133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bg1"/>
                </a:solidFill>
                <a:latin typeface="+mn-lt"/>
              </a:defRPr>
            </a:lvl1pPr>
          </a:lstStyle>
          <a:p>
            <a:pPr>
              <a:defRPr/>
            </a:pPr>
            <a:endParaRPr lang="pl-PL"/>
          </a:p>
        </p:txBody>
      </p:sp>
      <p:sp>
        <p:nvSpPr>
          <p:cNvPr id="1031" name="Line 7"/>
          <p:cNvSpPr>
            <a:spLocks noChangeShapeType="1"/>
          </p:cNvSpPr>
          <p:nvPr/>
        </p:nvSpPr>
        <p:spPr bwMode="auto">
          <a:xfrm>
            <a:off x="468315" y="6453188"/>
            <a:ext cx="82073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Arial" charset="0"/>
        </a:defRPr>
      </a:lvl2pPr>
      <a:lvl3pPr algn="ctr" rtl="0" eaLnBrk="0" fontAlgn="base" hangingPunct="0">
        <a:spcBef>
          <a:spcPct val="0"/>
        </a:spcBef>
        <a:spcAft>
          <a:spcPct val="0"/>
        </a:spcAft>
        <a:defRPr sz="2800">
          <a:solidFill>
            <a:schemeClr val="bg1"/>
          </a:solidFill>
          <a:latin typeface="Arial" charset="0"/>
        </a:defRPr>
      </a:lvl3pPr>
      <a:lvl4pPr algn="ctr" rtl="0" eaLnBrk="0" fontAlgn="base" hangingPunct="0">
        <a:spcBef>
          <a:spcPct val="0"/>
        </a:spcBef>
        <a:spcAft>
          <a:spcPct val="0"/>
        </a:spcAft>
        <a:defRPr sz="2800">
          <a:solidFill>
            <a:schemeClr val="bg1"/>
          </a:solidFill>
          <a:latin typeface="Arial" charset="0"/>
        </a:defRPr>
      </a:lvl4pPr>
      <a:lvl5pPr algn="ctr" rtl="0" eaLnBrk="0" fontAlgn="base" hangingPunct="0">
        <a:spcBef>
          <a:spcPct val="0"/>
        </a:spcBef>
        <a:spcAft>
          <a:spcPct val="0"/>
        </a:spcAft>
        <a:defRPr sz="2800">
          <a:solidFill>
            <a:schemeClr val="bg1"/>
          </a:solidFill>
          <a:latin typeface="Arial" charset="0"/>
        </a:defRPr>
      </a:lvl5pPr>
      <a:lvl6pPr marL="457200" algn="ctr" rtl="0" fontAlgn="base">
        <a:spcBef>
          <a:spcPct val="0"/>
        </a:spcBef>
        <a:spcAft>
          <a:spcPct val="0"/>
        </a:spcAft>
        <a:defRPr sz="2800">
          <a:solidFill>
            <a:schemeClr val="bg1"/>
          </a:solidFill>
          <a:latin typeface="Arial" charset="0"/>
        </a:defRPr>
      </a:lvl6pPr>
      <a:lvl7pPr marL="914400" algn="ctr" rtl="0" fontAlgn="base">
        <a:spcBef>
          <a:spcPct val="0"/>
        </a:spcBef>
        <a:spcAft>
          <a:spcPct val="0"/>
        </a:spcAft>
        <a:defRPr sz="2800">
          <a:solidFill>
            <a:schemeClr val="bg1"/>
          </a:solidFill>
          <a:latin typeface="Arial" charset="0"/>
        </a:defRPr>
      </a:lvl7pPr>
      <a:lvl8pPr marL="1371600" algn="ctr" rtl="0" fontAlgn="base">
        <a:spcBef>
          <a:spcPct val="0"/>
        </a:spcBef>
        <a:spcAft>
          <a:spcPct val="0"/>
        </a:spcAft>
        <a:defRPr sz="2800">
          <a:solidFill>
            <a:schemeClr val="bg1"/>
          </a:solidFill>
          <a:latin typeface="Arial" charset="0"/>
        </a:defRPr>
      </a:lvl8pPr>
      <a:lvl9pPr marL="1828800" algn="ctr" rtl="0" fontAlgn="base">
        <a:spcBef>
          <a:spcPct val="0"/>
        </a:spcBef>
        <a:spcAft>
          <a:spcPct val="0"/>
        </a:spcAft>
        <a:defRPr sz="28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hyperlink" Target="https://www.sciencedirect.com/topics/engineering/neutrons" TargetMode="Externa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1"/>
          <p:cNvSpPr>
            <a:spLocks noGrp="1"/>
          </p:cNvSpPr>
          <p:nvPr>
            <p:ph type="dt" sz="half" idx="10"/>
          </p:nvPr>
        </p:nvSpPr>
        <p:spPr>
          <a:xfrm>
            <a:off x="468000" y="6480002"/>
            <a:ext cx="2133600" cy="268287"/>
          </a:xfrm>
        </p:spPr>
        <p:txBody>
          <a:bodyPr/>
          <a:lstStyle/>
          <a:p>
            <a:pPr>
              <a:defRPr/>
            </a:pPr>
            <a:r>
              <a:rPr lang="pl-PL" dirty="0" smtClean="0"/>
              <a:t>13.09.2019</a:t>
            </a:r>
            <a:endParaRPr lang="en-US" dirty="0"/>
          </a:p>
        </p:txBody>
      </p:sp>
      <p:sp>
        <p:nvSpPr>
          <p:cNvPr id="5" name="Symbol zastępczy stopki 2"/>
          <p:cNvSpPr>
            <a:spLocks noGrp="1"/>
          </p:cNvSpPr>
          <p:nvPr>
            <p:ph type="ftr" sz="quarter" idx="11"/>
          </p:nvPr>
        </p:nvSpPr>
        <p:spPr>
          <a:xfrm>
            <a:off x="2123728" y="6453189"/>
            <a:ext cx="4896544" cy="288180"/>
          </a:xfrm>
        </p:spPr>
        <p:txBody>
          <a:bodyPr/>
          <a:lstStyle/>
          <a:p>
            <a:pPr>
              <a:defRPr/>
            </a:pPr>
            <a:r>
              <a:rPr lang="en-US" dirty="0"/>
              <a:t>2nd Workshop on Neutrons in Medicine and Homeland Security</a:t>
            </a:r>
          </a:p>
        </p:txBody>
      </p:sp>
      <p:sp>
        <p:nvSpPr>
          <p:cNvPr id="3076" name="Text Box 4"/>
          <p:cNvSpPr txBox="1">
            <a:spLocks noChangeArrowheads="1"/>
          </p:cNvSpPr>
          <p:nvPr/>
        </p:nvSpPr>
        <p:spPr bwMode="auto">
          <a:xfrm>
            <a:off x="0" y="620714"/>
            <a:ext cx="9144000" cy="129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algn="ctr" eaLnBrk="1" hangingPunct="1">
              <a:lnSpc>
                <a:spcPct val="140000"/>
              </a:lnSpc>
            </a:pPr>
            <a:r>
              <a:rPr lang="en-US" altLang="pl-PL" sz="2800" dirty="0" smtClean="0">
                <a:solidFill>
                  <a:schemeClr val="bg1"/>
                </a:solidFill>
              </a:rPr>
              <a:t>Apparatus neutron sources at IFJ PAN for basic research and applications</a:t>
            </a:r>
            <a:endParaRPr lang="en-US" altLang="pl-PL" sz="2800" dirty="0">
              <a:solidFill>
                <a:schemeClr val="bg1"/>
              </a:solidFill>
            </a:endParaRPr>
          </a:p>
        </p:txBody>
      </p:sp>
      <p:sp>
        <p:nvSpPr>
          <p:cNvPr id="3077" name="Text Box 5"/>
          <p:cNvSpPr txBox="1">
            <a:spLocks noChangeArrowheads="1"/>
          </p:cNvSpPr>
          <p:nvPr/>
        </p:nvSpPr>
        <p:spPr bwMode="auto">
          <a:xfrm>
            <a:off x="367642" y="3048000"/>
            <a:ext cx="81356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algn="ctr" eaLnBrk="1" hangingPunct="1"/>
            <a:r>
              <a:rPr lang="pl-PL" altLang="pl-PL" sz="1800" u="sng" dirty="0" smtClean="0">
                <a:solidFill>
                  <a:schemeClr val="bg1"/>
                </a:solidFill>
                <a:latin typeface="Arial" charset="0"/>
              </a:rPr>
              <a:t>A. </a:t>
            </a:r>
            <a:r>
              <a:rPr lang="en-US" altLang="pl-PL" sz="1800" u="sng" dirty="0" err="1" smtClean="0">
                <a:solidFill>
                  <a:schemeClr val="bg1"/>
                </a:solidFill>
                <a:latin typeface="Arial" charset="0"/>
              </a:rPr>
              <a:t>Kulińska</a:t>
            </a:r>
            <a:r>
              <a:rPr lang="pl-PL" altLang="pl-PL" sz="1800" dirty="0" smtClean="0">
                <a:solidFill>
                  <a:schemeClr val="bg1"/>
                </a:solidFill>
                <a:latin typeface="Arial" charset="0"/>
              </a:rPr>
              <a:t>, </a:t>
            </a:r>
          </a:p>
          <a:p>
            <a:pPr algn="ctr" eaLnBrk="1" hangingPunct="1"/>
            <a:r>
              <a:rPr lang="pl-PL" altLang="pl-PL" sz="1800" dirty="0" smtClean="0">
                <a:solidFill>
                  <a:schemeClr val="bg1"/>
                </a:solidFill>
                <a:latin typeface="Arial" charset="0"/>
              </a:rPr>
              <a:t>J. Dankowski, D. Dworak, A. Kurowski, Ł. Marciniak, U. Wiącek and W. Królas</a:t>
            </a:r>
          </a:p>
          <a:p>
            <a:pPr algn="ctr" eaLnBrk="1" hangingPunct="1"/>
            <a:endParaRPr lang="en-US" altLang="pl-PL" sz="1800" dirty="0" smtClean="0">
              <a:solidFill>
                <a:schemeClr val="bg1"/>
              </a:solidFill>
              <a:latin typeface="Arial" charset="0"/>
            </a:endParaRPr>
          </a:p>
          <a:p>
            <a:pPr algn="ctr" eaLnBrk="1" hangingPunct="1"/>
            <a:r>
              <a:rPr lang="en-US" altLang="pl-PL" sz="1800" i="1" dirty="0" smtClean="0">
                <a:solidFill>
                  <a:schemeClr val="bg1"/>
                </a:solidFill>
                <a:latin typeface="Arial" charset="0"/>
              </a:rPr>
              <a:t>The Institute of Nuclear Physics Polish Academy of Sciences </a:t>
            </a:r>
            <a:r>
              <a:rPr lang="pl-PL" altLang="pl-PL" sz="1800" i="1" dirty="0" smtClean="0">
                <a:solidFill>
                  <a:schemeClr val="bg1"/>
                </a:solidFill>
                <a:latin typeface="Arial" charset="0"/>
              </a:rPr>
              <a:t>(</a:t>
            </a:r>
            <a:r>
              <a:rPr lang="en-US" altLang="pl-PL" sz="1800" i="1" dirty="0" smtClean="0">
                <a:solidFill>
                  <a:schemeClr val="bg1"/>
                </a:solidFill>
                <a:latin typeface="Arial" charset="0"/>
              </a:rPr>
              <a:t>IFJ PAN</a:t>
            </a:r>
            <a:r>
              <a:rPr lang="pl-PL" altLang="pl-PL" sz="1800" i="1" dirty="0" smtClean="0">
                <a:solidFill>
                  <a:schemeClr val="bg1"/>
                </a:solidFill>
                <a:latin typeface="Arial" charset="0"/>
              </a:rPr>
              <a:t>)</a:t>
            </a:r>
            <a:endParaRPr lang="en-US" altLang="pl-PL" sz="1800" i="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Grp="1" noChangeArrowheads="1"/>
          </p:cNvSpPr>
          <p:nvPr>
            <p:ph type="title"/>
          </p:nvPr>
        </p:nvSpPr>
        <p:spPr>
          <a:xfrm>
            <a:off x="0" y="57125"/>
            <a:ext cx="9144000" cy="707579"/>
          </a:xfrm>
        </p:spPr>
        <p:txBody>
          <a:bodyPr/>
          <a:lstStyle/>
          <a:p>
            <a:pPr eaLnBrk="1" hangingPunct="1"/>
            <a:r>
              <a:rPr lang="en-US" altLang="pl-PL" sz="2400" dirty="0" smtClean="0">
                <a:latin typeface="Verdana" pitchFamily="34" charset="0"/>
              </a:rPr>
              <a:t>The PF-24 device – </a:t>
            </a:r>
            <a:br>
              <a:rPr lang="en-US" altLang="pl-PL" sz="2400" dirty="0" smtClean="0">
                <a:latin typeface="Verdana" pitchFamily="34" charset="0"/>
              </a:rPr>
            </a:br>
            <a:r>
              <a:rPr lang="en-US" altLang="pl-PL" sz="2400" dirty="0" smtClean="0">
                <a:latin typeface="Verdana" pitchFamily="34" charset="0"/>
              </a:rPr>
              <a:t>technical</a:t>
            </a:r>
            <a:r>
              <a:rPr lang="pl-PL" altLang="pl-PL" sz="2400" dirty="0" smtClean="0">
                <a:latin typeface="Verdana" pitchFamily="34" charset="0"/>
              </a:rPr>
              <a:t> </a:t>
            </a:r>
            <a:r>
              <a:rPr lang="en-US" altLang="pl-PL" sz="2400" dirty="0" smtClean="0">
                <a:latin typeface="Verdana" pitchFamily="34" charset="0"/>
              </a:rPr>
              <a:t>parameters and diagnostics system</a:t>
            </a: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p:txBody>
          <a:bodyPr/>
          <a:lstStyle/>
          <a:p>
            <a:pPr>
              <a:defRPr/>
            </a:pPr>
            <a:r>
              <a:rPr lang="pl-PL" dirty="0" smtClean="0"/>
              <a:t>10</a:t>
            </a:r>
            <a:endParaRPr lang="pl-PL" dirty="0"/>
          </a:p>
        </p:txBody>
      </p:sp>
      <p:sp>
        <p:nvSpPr>
          <p:cNvPr id="14" name="Prostokąt 13"/>
          <p:cNvSpPr/>
          <p:nvPr/>
        </p:nvSpPr>
        <p:spPr>
          <a:xfrm>
            <a:off x="611562" y="1580021"/>
            <a:ext cx="3672406" cy="892552"/>
          </a:xfrm>
          <a:prstGeom prst="rect">
            <a:avLst/>
          </a:prstGeom>
        </p:spPr>
        <p:txBody>
          <a:bodyPr wrap="square" numCol="1">
            <a:spAutoFit/>
          </a:bodyPr>
          <a:lstStyle/>
          <a:p>
            <a:pPr>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 Bank capacitance      </a:t>
            </a:r>
            <a:r>
              <a:rPr lang="en-US" sz="1400" dirty="0" smtClean="0">
                <a:solidFill>
                  <a:srgbClr val="FFFF00"/>
                </a:solidFill>
                <a:ea typeface="Verdana" panose="020B0604030504040204" pitchFamily="34" charset="0"/>
                <a:cs typeface="Verdana" panose="020B0604030504040204" pitchFamily="34" charset="0"/>
              </a:rPr>
              <a:t>C</a:t>
            </a:r>
            <a:r>
              <a:rPr lang="en-US" sz="1400" baseline="-25000" dirty="0" smtClean="0">
                <a:solidFill>
                  <a:srgbClr val="FFFF00"/>
                </a:solidFill>
                <a:ea typeface="Verdana" panose="020B0604030504040204" pitchFamily="34" charset="0"/>
                <a:cs typeface="Verdana" panose="020B0604030504040204" pitchFamily="34" charset="0"/>
              </a:rPr>
              <a:t>0</a:t>
            </a:r>
            <a:r>
              <a:rPr lang="en-US" sz="1400" dirty="0" smtClean="0">
                <a:solidFill>
                  <a:srgbClr val="FFFF00"/>
                </a:solidFill>
                <a:ea typeface="Verdana" panose="020B0604030504040204" pitchFamily="34" charset="0"/>
                <a:cs typeface="Verdana" panose="020B0604030504040204" pitchFamily="34" charset="0"/>
              </a:rPr>
              <a:t> = 116 </a:t>
            </a:r>
            <a:r>
              <a:rPr lang="en-US" sz="1400" dirty="0" err="1" smtClean="0">
                <a:solidFill>
                  <a:srgbClr val="FFFF00"/>
                </a:solidFill>
                <a:ea typeface="Verdana" panose="020B0604030504040204" pitchFamily="34" charset="0"/>
                <a:cs typeface="Verdana" panose="020B0604030504040204" pitchFamily="34" charset="0"/>
              </a:rPr>
              <a:t>μF</a:t>
            </a:r>
            <a:endParaRPr lang="en-US" sz="1400" dirty="0" smtClean="0">
              <a:solidFill>
                <a:srgbClr val="FFFF00"/>
              </a:solidFill>
              <a:ea typeface="Verdana" panose="020B0604030504040204" pitchFamily="34" charset="0"/>
              <a:cs typeface="Verdana" panose="020B0604030504040204" pitchFamily="34" charset="0"/>
            </a:endParaRPr>
          </a:p>
          <a:p>
            <a:pPr>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 Nominal inductance   </a:t>
            </a:r>
            <a:r>
              <a:rPr lang="en-US" sz="1400" dirty="0" smtClean="0">
                <a:solidFill>
                  <a:srgbClr val="FFFF00"/>
                </a:solidFill>
                <a:ea typeface="Verdana" panose="020B0604030504040204" pitchFamily="34" charset="0"/>
                <a:cs typeface="Verdana" panose="020B0604030504040204" pitchFamily="34" charset="0"/>
              </a:rPr>
              <a:t>L</a:t>
            </a:r>
            <a:r>
              <a:rPr lang="en-US" sz="1400" baseline="-25000" dirty="0" smtClean="0">
                <a:solidFill>
                  <a:srgbClr val="FFFF00"/>
                </a:solidFill>
                <a:ea typeface="Verdana" panose="020B0604030504040204" pitchFamily="34" charset="0"/>
                <a:cs typeface="Verdana" panose="020B0604030504040204" pitchFamily="34" charset="0"/>
              </a:rPr>
              <a:t>0</a:t>
            </a:r>
            <a:r>
              <a:rPr lang="en-US" sz="1400" dirty="0" smtClean="0">
                <a:solidFill>
                  <a:srgbClr val="FFFF00"/>
                </a:solidFill>
                <a:ea typeface="Verdana" panose="020B0604030504040204" pitchFamily="34" charset="0"/>
                <a:cs typeface="Verdana" panose="020B0604030504040204" pitchFamily="34" charset="0"/>
              </a:rPr>
              <a:t> = 8.5 </a:t>
            </a:r>
            <a:r>
              <a:rPr lang="en-US" sz="1400" dirty="0" err="1" smtClean="0">
                <a:solidFill>
                  <a:srgbClr val="FFFF00"/>
                </a:solidFill>
                <a:ea typeface="Verdana" panose="020B0604030504040204" pitchFamily="34" charset="0"/>
                <a:cs typeface="Verdana" panose="020B0604030504040204" pitchFamily="34" charset="0"/>
              </a:rPr>
              <a:t>nH</a:t>
            </a:r>
            <a:endParaRPr lang="en-US" sz="1400" dirty="0" smtClean="0">
              <a:solidFill>
                <a:srgbClr val="FFFF00"/>
              </a:solidFill>
              <a:ea typeface="Verdana" panose="020B0604030504040204" pitchFamily="34" charset="0"/>
              <a:cs typeface="Verdana" panose="020B0604030504040204" pitchFamily="34" charset="0"/>
            </a:endParaRPr>
          </a:p>
          <a:p>
            <a:pPr>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 Inter. Resistance        </a:t>
            </a:r>
            <a:r>
              <a:rPr lang="en-US" sz="1400" dirty="0" smtClean="0">
                <a:solidFill>
                  <a:srgbClr val="FFFF00"/>
                </a:solidFill>
                <a:ea typeface="Verdana" panose="020B0604030504040204" pitchFamily="34" charset="0"/>
                <a:cs typeface="Verdana" panose="020B0604030504040204" pitchFamily="34" charset="0"/>
              </a:rPr>
              <a:t>R</a:t>
            </a:r>
            <a:r>
              <a:rPr lang="en-US" sz="1400" baseline="-25000" dirty="0" smtClean="0">
                <a:solidFill>
                  <a:srgbClr val="FFFF00"/>
                </a:solidFill>
                <a:ea typeface="Verdana" panose="020B0604030504040204" pitchFamily="34" charset="0"/>
                <a:cs typeface="Verdana" panose="020B0604030504040204" pitchFamily="34" charset="0"/>
              </a:rPr>
              <a:t>0</a:t>
            </a:r>
            <a:r>
              <a:rPr lang="en-US" sz="1400" dirty="0" smtClean="0">
                <a:solidFill>
                  <a:srgbClr val="FFFF00"/>
                </a:solidFill>
                <a:ea typeface="Verdana" panose="020B0604030504040204" pitchFamily="34" charset="0"/>
                <a:cs typeface="Verdana" panose="020B0604030504040204" pitchFamily="34" charset="0"/>
              </a:rPr>
              <a:t> = 3.1 </a:t>
            </a:r>
            <a:r>
              <a:rPr lang="en-US" sz="1400" dirty="0" err="1" smtClean="0">
                <a:solidFill>
                  <a:srgbClr val="FFFF00"/>
                </a:solidFill>
                <a:ea typeface="Verdana" panose="020B0604030504040204" pitchFamily="34" charset="0"/>
                <a:cs typeface="Verdana" panose="020B0604030504040204" pitchFamily="34" charset="0"/>
              </a:rPr>
              <a:t>mΩ</a:t>
            </a:r>
            <a:endParaRPr lang="en-US" sz="1400" dirty="0" smtClean="0">
              <a:solidFill>
                <a:srgbClr val="FFFF00"/>
              </a:solidFill>
              <a:ea typeface="Verdana" panose="020B0604030504040204" pitchFamily="34" charset="0"/>
              <a:cs typeface="Verdana" panose="020B0604030504040204" pitchFamily="34" charset="0"/>
            </a:endParaRPr>
          </a:p>
        </p:txBody>
      </p:sp>
      <p:sp>
        <p:nvSpPr>
          <p:cNvPr id="15" name="Prostokąt 14"/>
          <p:cNvSpPr/>
          <p:nvPr/>
        </p:nvSpPr>
        <p:spPr>
          <a:xfrm>
            <a:off x="766655" y="1272244"/>
            <a:ext cx="1810176" cy="307777"/>
          </a:xfrm>
          <a:prstGeom prst="rect">
            <a:avLst/>
          </a:prstGeom>
        </p:spPr>
        <p:txBody>
          <a:bodyPr wrap="none">
            <a:spAutoFit/>
          </a:bodyPr>
          <a:lstStyle/>
          <a:p>
            <a:r>
              <a:rPr lang="pl-PL" sz="1400" u="sng" dirty="0" smtClean="0">
                <a:solidFill>
                  <a:schemeClr val="bg1"/>
                </a:solidFill>
                <a:ea typeface="Verdana" panose="020B0604030504040204" pitchFamily="34" charset="0"/>
                <a:cs typeface="Verdana" panose="020B0604030504040204" pitchFamily="34" charset="0"/>
              </a:rPr>
              <a:t>Bank </a:t>
            </a:r>
            <a:r>
              <a:rPr lang="pl-PL" sz="1400" u="sng" dirty="0" err="1" smtClean="0">
                <a:solidFill>
                  <a:schemeClr val="bg1"/>
                </a:solidFill>
                <a:ea typeface="Verdana" panose="020B0604030504040204" pitchFamily="34" charset="0"/>
                <a:cs typeface="Verdana" panose="020B0604030504040204" pitchFamily="34" charset="0"/>
              </a:rPr>
              <a:t>parameters</a:t>
            </a:r>
            <a:r>
              <a:rPr lang="en-US" sz="1400" dirty="0" smtClean="0">
                <a:solidFill>
                  <a:schemeClr val="bg1"/>
                </a:solidFill>
                <a:ea typeface="Verdana" panose="020B0604030504040204" pitchFamily="34" charset="0"/>
                <a:cs typeface="Verdana" panose="020B0604030504040204" pitchFamily="34" charset="0"/>
              </a:rPr>
              <a:t>:</a:t>
            </a:r>
          </a:p>
        </p:txBody>
      </p:sp>
      <p:sp>
        <p:nvSpPr>
          <p:cNvPr id="6" name="Prostokąt 5"/>
          <p:cNvSpPr/>
          <p:nvPr/>
        </p:nvSpPr>
        <p:spPr>
          <a:xfrm>
            <a:off x="4644009" y="1580021"/>
            <a:ext cx="4200570" cy="892552"/>
          </a:xfrm>
          <a:prstGeom prst="rect">
            <a:avLst/>
          </a:prstGeom>
        </p:spPr>
        <p:txBody>
          <a:bodyPr wrap="square">
            <a:spAutoFit/>
          </a:bodyPr>
          <a:lstStyle/>
          <a:p>
            <a:pPr>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 Bank Energy 	   </a:t>
            </a:r>
            <a:r>
              <a:rPr lang="en-US" sz="1400" dirty="0" smtClean="0">
                <a:solidFill>
                  <a:srgbClr val="FFFF00"/>
                </a:solidFill>
                <a:ea typeface="Verdana" panose="020B0604030504040204" pitchFamily="34" charset="0"/>
                <a:cs typeface="Verdana" panose="020B0604030504040204" pitchFamily="34" charset="0"/>
              </a:rPr>
              <a:t>E</a:t>
            </a:r>
            <a:r>
              <a:rPr lang="en-US" sz="1400" baseline="-25000" dirty="0" smtClean="0">
                <a:solidFill>
                  <a:srgbClr val="FFFF00"/>
                </a:solidFill>
                <a:ea typeface="Verdana" panose="020B0604030504040204" pitchFamily="34" charset="0"/>
                <a:cs typeface="Verdana" panose="020B0604030504040204" pitchFamily="34" charset="0"/>
              </a:rPr>
              <a:t>0</a:t>
            </a:r>
            <a:r>
              <a:rPr lang="en-US" sz="1400" dirty="0" smtClean="0">
                <a:solidFill>
                  <a:srgbClr val="FFFF00"/>
                </a:solidFill>
                <a:ea typeface="Verdana" panose="020B0604030504040204" pitchFamily="34" charset="0"/>
                <a:cs typeface="Verdana" panose="020B0604030504040204" pitchFamily="34" charset="0"/>
              </a:rPr>
              <a:t> = 15 kJ – 93 kJ</a:t>
            </a:r>
          </a:p>
          <a:p>
            <a:pPr>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 Charging voltage  	   </a:t>
            </a:r>
            <a:r>
              <a:rPr lang="en-US" sz="1400" dirty="0" smtClean="0">
                <a:solidFill>
                  <a:srgbClr val="FFFF00"/>
                </a:solidFill>
                <a:ea typeface="Verdana" panose="020B0604030504040204" pitchFamily="34" charset="0"/>
                <a:cs typeface="Verdana" panose="020B0604030504040204" pitchFamily="34" charset="0"/>
              </a:rPr>
              <a:t>U</a:t>
            </a:r>
            <a:r>
              <a:rPr lang="en-US" sz="1400" baseline="-25000" dirty="0" smtClean="0">
                <a:solidFill>
                  <a:srgbClr val="FFFF00"/>
                </a:solidFill>
                <a:ea typeface="Verdana" panose="020B0604030504040204" pitchFamily="34" charset="0"/>
                <a:cs typeface="Verdana" panose="020B0604030504040204" pitchFamily="34" charset="0"/>
              </a:rPr>
              <a:t>0</a:t>
            </a:r>
            <a:r>
              <a:rPr lang="en-US" sz="1400" dirty="0" smtClean="0">
                <a:solidFill>
                  <a:srgbClr val="FFFF00"/>
                </a:solidFill>
                <a:ea typeface="Verdana" panose="020B0604030504040204" pitchFamily="34" charset="0"/>
                <a:cs typeface="Verdana" panose="020B0604030504040204" pitchFamily="34" charset="0"/>
              </a:rPr>
              <a:t> = 16 kV –  40 kV</a:t>
            </a:r>
          </a:p>
          <a:p>
            <a:pPr>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 Quarter period	</a:t>
            </a:r>
            <a:r>
              <a:rPr lang="en-US" sz="1400" dirty="0" smtClean="0">
                <a:solidFill>
                  <a:srgbClr val="FFFF00"/>
                </a:solidFill>
                <a:ea typeface="Verdana" panose="020B0604030504040204" pitchFamily="34" charset="0"/>
                <a:cs typeface="Verdana" panose="020B0604030504040204" pitchFamily="34" charset="0"/>
              </a:rPr>
              <a:t>   T</a:t>
            </a:r>
            <a:r>
              <a:rPr lang="en-US" sz="1400" baseline="-25000" dirty="0" smtClean="0">
                <a:solidFill>
                  <a:srgbClr val="FFFF00"/>
                </a:solidFill>
                <a:ea typeface="Verdana" panose="020B0604030504040204" pitchFamily="34" charset="0"/>
                <a:cs typeface="Verdana" panose="020B0604030504040204" pitchFamily="34" charset="0"/>
              </a:rPr>
              <a:t>1/4</a:t>
            </a:r>
            <a:r>
              <a:rPr lang="en-US" sz="1400" dirty="0" smtClean="0">
                <a:solidFill>
                  <a:srgbClr val="FFFF00"/>
                </a:solidFill>
                <a:ea typeface="Verdana" panose="020B0604030504040204" pitchFamily="34" charset="0"/>
                <a:cs typeface="Verdana" panose="020B0604030504040204" pitchFamily="34" charset="0"/>
              </a:rPr>
              <a:t>~1.8 </a:t>
            </a:r>
            <a:r>
              <a:rPr lang="en-US" sz="1400" dirty="0" err="1" smtClean="0">
                <a:solidFill>
                  <a:srgbClr val="FFFF00"/>
                </a:solidFill>
                <a:ea typeface="Verdana" panose="020B0604030504040204" pitchFamily="34" charset="0"/>
                <a:cs typeface="Verdana" panose="020B0604030504040204" pitchFamily="34" charset="0"/>
              </a:rPr>
              <a:t>μs</a:t>
            </a:r>
            <a:endParaRPr lang="en-US" sz="1400" dirty="0">
              <a:solidFill>
                <a:srgbClr val="FFFF00"/>
              </a:solidFill>
              <a:ea typeface="Verdana" panose="020B0604030504040204" pitchFamily="34" charset="0"/>
              <a:cs typeface="Verdana" panose="020B0604030504040204" pitchFamily="34" charset="0"/>
            </a:endParaRPr>
          </a:p>
        </p:txBody>
      </p:sp>
      <p:sp>
        <p:nvSpPr>
          <p:cNvPr id="12" name="Prostokąt 11"/>
          <p:cNvSpPr/>
          <p:nvPr/>
        </p:nvSpPr>
        <p:spPr>
          <a:xfrm>
            <a:off x="4774503" y="1196752"/>
            <a:ext cx="2247859" cy="307777"/>
          </a:xfrm>
          <a:prstGeom prst="rect">
            <a:avLst/>
          </a:prstGeom>
        </p:spPr>
        <p:txBody>
          <a:bodyPr wrap="none">
            <a:spAutoFit/>
          </a:bodyPr>
          <a:lstStyle/>
          <a:p>
            <a:r>
              <a:rPr lang="pl-PL" sz="1400" u="sng" dirty="0" smtClean="0">
                <a:solidFill>
                  <a:schemeClr val="bg1"/>
                </a:solidFill>
                <a:ea typeface="Verdana" panose="020B0604030504040204" pitchFamily="34" charset="0"/>
                <a:cs typeface="Verdana" panose="020B0604030504040204" pitchFamily="34" charset="0"/>
              </a:rPr>
              <a:t>Operating </a:t>
            </a:r>
            <a:r>
              <a:rPr lang="pl-PL" sz="1400" u="sng" dirty="0" err="1" smtClean="0">
                <a:solidFill>
                  <a:schemeClr val="bg1"/>
                </a:solidFill>
                <a:ea typeface="Verdana" panose="020B0604030504040204" pitchFamily="34" charset="0"/>
                <a:cs typeface="Verdana" panose="020B0604030504040204" pitchFamily="34" charset="0"/>
              </a:rPr>
              <a:t>parameters</a:t>
            </a:r>
            <a:r>
              <a:rPr lang="en-US" sz="1400" dirty="0" smtClean="0">
                <a:solidFill>
                  <a:schemeClr val="bg1"/>
                </a:solidFill>
                <a:ea typeface="Verdana" panose="020B0604030504040204" pitchFamily="34" charset="0"/>
                <a:cs typeface="Verdana" panose="020B0604030504040204" pitchFamily="34" charset="0"/>
              </a:rPr>
              <a:t>:</a:t>
            </a:r>
          </a:p>
        </p:txBody>
      </p:sp>
      <p:sp>
        <p:nvSpPr>
          <p:cNvPr id="18"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17" name="Prostokąt 16"/>
          <p:cNvSpPr/>
          <p:nvPr/>
        </p:nvSpPr>
        <p:spPr>
          <a:xfrm>
            <a:off x="313105" y="2838736"/>
            <a:ext cx="3610823" cy="3524042"/>
          </a:xfrm>
          <a:prstGeom prst="rect">
            <a:avLst/>
          </a:prstGeom>
        </p:spPr>
        <p:txBody>
          <a:bodyPr wrap="square">
            <a:spAutoFit/>
          </a:bodyPr>
          <a:lstStyle/>
          <a:p>
            <a:pPr>
              <a:spcBef>
                <a:spcPts val="600"/>
              </a:spcBef>
            </a:pPr>
            <a:r>
              <a:rPr lang="en-US" sz="1400" u="sng" dirty="0" smtClean="0">
                <a:solidFill>
                  <a:schemeClr val="bg1"/>
                </a:solidFill>
                <a:ea typeface="Verdana" panose="020B0604030504040204" pitchFamily="34" charset="0"/>
                <a:cs typeface="Verdana" panose="020B0604030504040204" pitchFamily="34" charset="0"/>
              </a:rPr>
              <a:t>Electric diagnostic systems:</a:t>
            </a:r>
          </a:p>
          <a:p>
            <a:pPr marL="252000" indent="-252000">
              <a:spcBef>
                <a:spcPts val="600"/>
              </a:spcBef>
              <a:buFont typeface="Arial" pitchFamily="34" charset="0"/>
              <a:buChar char="•"/>
            </a:pPr>
            <a:r>
              <a:rPr lang="en-US" sz="1400" dirty="0" err="1" smtClean="0">
                <a:solidFill>
                  <a:schemeClr val="bg1"/>
                </a:solidFill>
                <a:ea typeface="Verdana" panose="020B0604030504040204" pitchFamily="34" charset="0"/>
                <a:cs typeface="Verdana" panose="020B0604030504040204" pitchFamily="34" charset="0"/>
              </a:rPr>
              <a:t>Rogowski</a:t>
            </a:r>
            <a:r>
              <a:rPr lang="en-US" sz="1400" dirty="0" smtClean="0">
                <a:solidFill>
                  <a:schemeClr val="bg1"/>
                </a:solidFill>
                <a:ea typeface="Verdana" panose="020B0604030504040204" pitchFamily="34" charset="0"/>
                <a:cs typeface="Verdana" panose="020B0604030504040204" pitchFamily="34" charset="0"/>
              </a:rPr>
              <a:t> coil – </a:t>
            </a:r>
            <a:r>
              <a:rPr lang="en-US" sz="1400" i="1" dirty="0" smtClean="0">
                <a:solidFill>
                  <a:schemeClr val="bg1"/>
                </a:solidFill>
                <a:ea typeface="Verdana" panose="020B0604030504040204" pitchFamily="34" charset="0"/>
                <a:cs typeface="Verdana" panose="020B0604030504040204" pitchFamily="34" charset="0"/>
              </a:rPr>
              <a:t>I(t)</a:t>
            </a:r>
            <a:endParaRPr lang="en-US" sz="1400" dirty="0" smtClean="0">
              <a:solidFill>
                <a:schemeClr val="bg1"/>
              </a:solidFill>
              <a:ea typeface="Verdana" panose="020B0604030504040204" pitchFamily="34" charset="0"/>
              <a:cs typeface="Verdana" panose="020B0604030504040204" pitchFamily="34" charset="0"/>
            </a:endParaRPr>
          </a:p>
          <a:p>
            <a:pPr marL="252000" indent="-252000">
              <a:spcBef>
                <a:spcPts val="600"/>
              </a:spcBef>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Magnetic probe – </a:t>
            </a:r>
            <a:r>
              <a:rPr lang="en-US" sz="1400" i="1" dirty="0" err="1" smtClean="0">
                <a:solidFill>
                  <a:schemeClr val="bg1"/>
                </a:solidFill>
                <a:ea typeface="Verdana" panose="020B0604030504040204" pitchFamily="34" charset="0"/>
                <a:cs typeface="Verdana" panose="020B0604030504040204" pitchFamily="34" charset="0"/>
              </a:rPr>
              <a:t>dI</a:t>
            </a:r>
            <a:r>
              <a:rPr lang="en-US" sz="1400" i="1" dirty="0" smtClean="0">
                <a:solidFill>
                  <a:schemeClr val="bg1"/>
                </a:solidFill>
                <a:ea typeface="Verdana" panose="020B0604030504040204" pitchFamily="34" charset="0"/>
                <a:cs typeface="Verdana" panose="020B0604030504040204" pitchFamily="34" charset="0"/>
              </a:rPr>
              <a:t>/</a:t>
            </a:r>
            <a:r>
              <a:rPr lang="en-US" sz="1400" i="1" dirty="0" err="1" smtClean="0">
                <a:solidFill>
                  <a:schemeClr val="bg1"/>
                </a:solidFill>
                <a:ea typeface="Verdana" panose="020B0604030504040204" pitchFamily="34" charset="0"/>
                <a:cs typeface="Verdana" panose="020B0604030504040204" pitchFamily="34" charset="0"/>
              </a:rPr>
              <a:t>dt</a:t>
            </a:r>
            <a:endParaRPr lang="en-US" sz="1400" dirty="0" smtClean="0">
              <a:solidFill>
                <a:schemeClr val="bg1"/>
              </a:solidFill>
              <a:ea typeface="Verdana" panose="020B0604030504040204" pitchFamily="34" charset="0"/>
              <a:cs typeface="Verdana" panose="020B0604030504040204" pitchFamily="34" charset="0"/>
            </a:endParaRPr>
          </a:p>
          <a:p>
            <a:pPr marL="252000" indent="-252000">
              <a:spcBef>
                <a:spcPts val="600"/>
              </a:spcBef>
              <a:spcAft>
                <a:spcPts val="600"/>
              </a:spcAft>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Resistive voltage divider– </a:t>
            </a:r>
            <a:r>
              <a:rPr lang="en-US" sz="1400" i="1" dirty="0" smtClean="0">
                <a:solidFill>
                  <a:schemeClr val="bg1"/>
                </a:solidFill>
                <a:ea typeface="Verdana" panose="020B0604030504040204" pitchFamily="34" charset="0"/>
                <a:cs typeface="Verdana" panose="020B0604030504040204" pitchFamily="34" charset="0"/>
              </a:rPr>
              <a:t>U</a:t>
            </a:r>
            <a:r>
              <a:rPr lang="en-US" sz="1400" dirty="0" smtClean="0">
                <a:solidFill>
                  <a:schemeClr val="bg1"/>
                </a:solidFill>
                <a:ea typeface="Verdana" panose="020B0604030504040204" pitchFamily="34" charset="0"/>
                <a:cs typeface="Verdana" panose="020B0604030504040204" pitchFamily="34" charset="0"/>
              </a:rPr>
              <a:t>(t)</a:t>
            </a:r>
          </a:p>
          <a:p>
            <a:pPr>
              <a:spcBef>
                <a:spcPts val="600"/>
              </a:spcBef>
              <a:spcAft>
                <a:spcPts val="0"/>
              </a:spcAft>
            </a:pPr>
            <a:r>
              <a:rPr lang="en-US" sz="1400" u="sng" dirty="0" smtClean="0">
                <a:solidFill>
                  <a:schemeClr val="bg1"/>
                </a:solidFill>
                <a:ea typeface="Verdana" panose="020B0604030504040204" pitchFamily="34" charset="0"/>
                <a:cs typeface="Verdana" panose="020B0604030504040204" pitchFamily="34" charset="0"/>
              </a:rPr>
              <a:t>Neutron </a:t>
            </a:r>
            <a:r>
              <a:rPr lang="en-US" sz="1400" u="sng" dirty="0">
                <a:solidFill>
                  <a:schemeClr val="bg1"/>
                </a:solidFill>
                <a:ea typeface="Verdana" panose="020B0604030504040204" pitchFamily="34" charset="0"/>
                <a:cs typeface="Verdana" panose="020B0604030504040204" pitchFamily="34" charset="0"/>
              </a:rPr>
              <a:t>and HXR Detectors </a:t>
            </a:r>
          </a:p>
          <a:p>
            <a:pPr marL="285750" indent="-285750">
              <a:spcBef>
                <a:spcPts val="600"/>
              </a:spcBef>
              <a:spcAft>
                <a:spcPts val="0"/>
              </a:spcAft>
              <a:buFont typeface="Arial" panose="020B0604020202020204" pitchFamily="34" charset="0"/>
              <a:buChar char="•"/>
            </a:pPr>
            <a:r>
              <a:rPr lang="en-US" sz="1400" dirty="0" smtClean="0">
                <a:solidFill>
                  <a:schemeClr val="bg1"/>
                </a:solidFill>
                <a:ea typeface="Verdana" panose="020B0604030504040204" pitchFamily="34" charset="0"/>
                <a:cs typeface="Verdana" panose="020B0604030504040204" pitchFamily="34" charset="0"/>
              </a:rPr>
              <a:t>Beryllium </a:t>
            </a:r>
            <a:r>
              <a:rPr lang="en-US" sz="1400" dirty="0">
                <a:solidFill>
                  <a:schemeClr val="bg1"/>
                </a:solidFill>
                <a:ea typeface="Verdana" panose="020B0604030504040204" pitchFamily="34" charset="0"/>
                <a:cs typeface="Verdana" panose="020B0604030504040204" pitchFamily="34" charset="0"/>
              </a:rPr>
              <a:t>activation </a:t>
            </a:r>
            <a:r>
              <a:rPr lang="en-US" sz="1400" dirty="0" smtClean="0">
                <a:solidFill>
                  <a:schemeClr val="bg1"/>
                </a:solidFill>
                <a:ea typeface="Verdana" panose="020B0604030504040204" pitchFamily="34" charset="0"/>
                <a:cs typeface="Verdana" panose="020B0604030504040204" pitchFamily="34" charset="0"/>
              </a:rPr>
              <a:t>counter</a:t>
            </a:r>
            <a:r>
              <a:rPr lang="pl-PL" sz="1400" dirty="0" smtClean="0">
                <a:solidFill>
                  <a:schemeClr val="bg1"/>
                </a:solidFill>
                <a:ea typeface="Verdana" panose="020B0604030504040204" pitchFamily="34" charset="0"/>
                <a:cs typeface="Verdana" panose="020B0604030504040204" pitchFamily="34" charset="0"/>
              </a:rPr>
              <a:t> </a:t>
            </a:r>
            <a:r>
              <a:rPr lang="en-US" sz="1400" dirty="0" smtClean="0">
                <a:solidFill>
                  <a:schemeClr val="bg1"/>
                </a:solidFill>
                <a:ea typeface="Verdana" panose="020B0604030504040204" pitchFamily="34" charset="0"/>
                <a:cs typeface="Verdana" panose="020B0604030504040204" pitchFamily="34" charset="0"/>
              </a:rPr>
              <a:t>– </a:t>
            </a:r>
            <a:r>
              <a:rPr lang="en-US" sz="1400" i="1" dirty="0" err="1">
                <a:solidFill>
                  <a:schemeClr val="bg1"/>
                </a:solidFill>
                <a:ea typeface="Verdana" panose="020B0604030504040204" pitchFamily="34" charset="0"/>
                <a:cs typeface="Verdana" panose="020B0604030504040204" pitchFamily="34" charset="0"/>
              </a:rPr>
              <a:t>Y</a:t>
            </a:r>
            <a:r>
              <a:rPr lang="en-US" sz="1400" i="1" baseline="-25000" dirty="0" err="1">
                <a:solidFill>
                  <a:schemeClr val="bg1"/>
                </a:solidFill>
                <a:ea typeface="Verdana" panose="020B0604030504040204" pitchFamily="34" charset="0"/>
                <a:cs typeface="Verdana" panose="020B0604030504040204" pitchFamily="34" charset="0"/>
              </a:rPr>
              <a:t>n</a:t>
            </a:r>
            <a:endParaRPr lang="pl-PL" sz="1400" i="1" baseline="-25000" dirty="0">
              <a:solidFill>
                <a:schemeClr val="bg1"/>
              </a:solidFill>
              <a:ea typeface="Verdana" panose="020B0604030504040204" pitchFamily="34" charset="0"/>
              <a:cs typeface="Verdana" panose="020B0604030504040204" pitchFamily="34" charset="0"/>
            </a:endParaRPr>
          </a:p>
          <a:p>
            <a:pPr marL="285750" indent="-285750">
              <a:spcBef>
                <a:spcPts val="600"/>
              </a:spcBef>
              <a:spcAft>
                <a:spcPts val="600"/>
              </a:spcAft>
              <a:buFont typeface="Arial" panose="020B0604020202020204" pitchFamily="34" charset="0"/>
              <a:buChar char="•"/>
            </a:pPr>
            <a:r>
              <a:rPr lang="en-US" sz="1400" dirty="0" smtClean="0">
                <a:solidFill>
                  <a:schemeClr val="bg1"/>
                </a:solidFill>
                <a:ea typeface="Verdana" panose="020B0604030504040204" pitchFamily="34" charset="0"/>
                <a:cs typeface="Verdana" panose="020B0604030504040204" pitchFamily="34" charset="0"/>
              </a:rPr>
              <a:t>ultrafast scintillation neutron probe   	- </a:t>
            </a:r>
            <a:r>
              <a:rPr lang="en-US" sz="1400" dirty="0" err="1" smtClean="0">
                <a:solidFill>
                  <a:schemeClr val="bg1"/>
                </a:solidFill>
                <a:ea typeface="Verdana" panose="020B0604030504040204" pitchFamily="34" charset="0"/>
                <a:cs typeface="Verdana" panose="020B0604030504040204" pitchFamily="34" charset="0"/>
              </a:rPr>
              <a:t>ToF</a:t>
            </a:r>
            <a:endParaRPr lang="en-US" sz="1400" dirty="0" smtClean="0">
              <a:solidFill>
                <a:schemeClr val="bg1"/>
              </a:solidFill>
              <a:ea typeface="Verdana" panose="020B0604030504040204" pitchFamily="34" charset="0"/>
              <a:cs typeface="Verdana" panose="020B0604030504040204" pitchFamily="34" charset="0"/>
            </a:endParaRPr>
          </a:p>
          <a:p>
            <a:pPr>
              <a:spcBef>
                <a:spcPts val="600"/>
              </a:spcBef>
              <a:spcAft>
                <a:spcPts val="600"/>
              </a:spcAft>
            </a:pPr>
            <a:r>
              <a:rPr lang="en-US" sz="1400" u="sng" dirty="0" smtClean="0">
                <a:solidFill>
                  <a:schemeClr val="bg1"/>
                </a:solidFill>
                <a:ea typeface="Verdana" panose="020B0604030504040204" pitchFamily="34" charset="0"/>
                <a:cs typeface="Verdana" panose="020B0604030504040204" pitchFamily="34" charset="0"/>
              </a:rPr>
              <a:t>Plasma imaging system </a:t>
            </a:r>
          </a:p>
          <a:p>
            <a:pPr marL="285750" indent="-285750">
              <a:spcBef>
                <a:spcPts val="0"/>
              </a:spcBef>
              <a:spcAft>
                <a:spcPts val="600"/>
              </a:spcAft>
              <a:buFont typeface="Arial" panose="020B0604020202020204" pitchFamily="34" charset="0"/>
              <a:buChar char="•"/>
            </a:pPr>
            <a:r>
              <a:rPr lang="en-US" sz="1400" dirty="0" smtClean="0">
                <a:solidFill>
                  <a:schemeClr val="bg1"/>
                </a:solidFill>
                <a:ea typeface="Verdana" panose="020B0604030504040204" pitchFamily="34" charset="0"/>
                <a:cs typeface="Verdana" panose="020B0604030504040204" pitchFamily="34" charset="0"/>
              </a:rPr>
              <a:t>Neutron pinhole camera</a:t>
            </a:r>
          </a:p>
          <a:p>
            <a:pPr marL="285750" indent="-285750">
              <a:spcBef>
                <a:spcPts val="0"/>
              </a:spcBef>
              <a:spcAft>
                <a:spcPts val="0"/>
              </a:spcAft>
              <a:buFont typeface="Arial" panose="020B0604020202020204" pitchFamily="34" charset="0"/>
              <a:buChar char="•"/>
            </a:pPr>
            <a:r>
              <a:rPr lang="en-US" sz="1400" dirty="0" smtClean="0">
                <a:solidFill>
                  <a:schemeClr val="bg1"/>
                </a:solidFill>
                <a:ea typeface="Verdana" panose="020B0604030504040204" pitchFamily="34" charset="0"/>
                <a:cs typeface="Verdana" panose="020B0604030504040204" pitchFamily="34" charset="0"/>
              </a:rPr>
              <a:t>VUV/SXR 4-frame pinhole camera</a:t>
            </a:r>
          </a:p>
          <a:p>
            <a:pPr marL="285750" indent="-285750">
              <a:spcBef>
                <a:spcPts val="0"/>
              </a:spcBef>
              <a:spcAft>
                <a:spcPts val="0"/>
              </a:spcAft>
              <a:buFont typeface="Arial" panose="020B0604020202020204" pitchFamily="34" charset="0"/>
              <a:buChar char="•"/>
            </a:pPr>
            <a:endParaRPr lang="en-US" sz="1400" dirty="0" smtClean="0">
              <a:solidFill>
                <a:schemeClr val="bg1"/>
              </a:solidFill>
              <a:ea typeface="Verdana" panose="020B0604030504040204" pitchFamily="34" charset="0"/>
              <a:cs typeface="Verdana" panose="020B0604030504040204" pitchFamily="34" charset="0"/>
            </a:endParaRPr>
          </a:p>
        </p:txBody>
      </p:sp>
      <p:pic>
        <p:nvPicPr>
          <p:cNvPr id="19" name="Picture 2" descr="D:\nauka_2\PF_24_SXRC_tests_10_2017_photos\Aparat_Sony_4\DSC06525.JPG"/>
          <p:cNvPicPr>
            <a:picLocks noChangeAspect="1" noChangeArrowheads="1"/>
          </p:cNvPicPr>
          <p:nvPr/>
        </p:nvPicPr>
        <p:blipFill>
          <a:blip r:embed="rId2" cstate="print"/>
          <a:srcRect l="26375" t="26200" r="3538" b="26200"/>
          <a:stretch>
            <a:fillRect/>
          </a:stretch>
        </p:blipFill>
        <p:spPr bwMode="auto">
          <a:xfrm>
            <a:off x="4499993" y="4911186"/>
            <a:ext cx="3744416" cy="1486758"/>
          </a:xfrm>
          <a:prstGeom prst="rect">
            <a:avLst/>
          </a:prstGeom>
          <a:noFill/>
        </p:spPr>
      </p:pic>
      <p:pic>
        <p:nvPicPr>
          <p:cNvPr id="20" name="Obraz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56" y="3065142"/>
            <a:ext cx="1955576" cy="1466682"/>
          </a:xfrm>
          <a:prstGeom prst="rect">
            <a:avLst/>
          </a:prstGeom>
        </p:spPr>
      </p:pic>
      <p:pic>
        <p:nvPicPr>
          <p:cNvPr id="21" name="Picture 4" descr="D:\nauka_2\01_07_2015_PF_24_mod_zdjecia\P1010019.JPG"/>
          <p:cNvPicPr>
            <a:picLocks noChangeAspect="1" noChangeArrowheads="1"/>
          </p:cNvPicPr>
          <p:nvPr/>
        </p:nvPicPr>
        <p:blipFill>
          <a:blip r:embed="rId4" cstate="print"/>
          <a:srcRect l="41141" t="6688" r="33266" b="44750"/>
          <a:stretch>
            <a:fillRect/>
          </a:stretch>
        </p:blipFill>
        <p:spPr bwMode="auto">
          <a:xfrm>
            <a:off x="7249512" y="3064725"/>
            <a:ext cx="1238994" cy="1763184"/>
          </a:xfrm>
          <a:prstGeom prst="rect">
            <a:avLst/>
          </a:prstGeom>
          <a:noFill/>
        </p:spPr>
      </p:pic>
      <p:sp>
        <p:nvSpPr>
          <p:cNvPr id="22" name="Prostokąt zaokrąglony 21"/>
          <p:cNvSpPr/>
          <p:nvPr/>
        </p:nvSpPr>
        <p:spPr>
          <a:xfrm>
            <a:off x="352998" y="1196752"/>
            <a:ext cx="8491580" cy="14401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843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459237" y="61317"/>
            <a:ext cx="8229600" cy="487363"/>
          </a:xfrm>
        </p:spPr>
        <p:txBody>
          <a:bodyPr/>
          <a:lstStyle/>
          <a:p>
            <a:pPr eaLnBrk="1" hangingPunct="1"/>
            <a:r>
              <a:rPr lang="pl-PL" altLang="pl-PL" sz="2400" dirty="0" smtClean="0">
                <a:latin typeface="Verdana" pitchFamily="34" charset="0"/>
              </a:rPr>
              <a:t>The PF-24 – neutron </a:t>
            </a:r>
            <a:r>
              <a:rPr lang="en-US" altLang="pl-PL" sz="2400" dirty="0" smtClean="0">
                <a:latin typeface="Verdana" pitchFamily="34" charset="0"/>
              </a:rPr>
              <a:t>emission</a:t>
            </a:r>
            <a:r>
              <a:rPr lang="pl-PL" altLang="pl-PL" sz="2400" dirty="0" smtClean="0">
                <a:latin typeface="Verdana" pitchFamily="34" charset="0"/>
              </a:rPr>
              <a:t> from D</a:t>
            </a:r>
            <a:r>
              <a:rPr lang="pl-PL" altLang="pl-PL" sz="2400" baseline="-25000" dirty="0" smtClean="0">
                <a:latin typeface="Verdana" pitchFamily="34" charset="0"/>
              </a:rPr>
              <a:t>2</a:t>
            </a:r>
            <a:endParaRPr lang="en-US" altLang="pl-PL" sz="2400" baseline="-25000" dirty="0" smtClean="0">
              <a:latin typeface="Verdana" pitchFamily="34" charset="0"/>
            </a:endParaRP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11</a:t>
            </a:r>
            <a:endParaRPr lang="pl-PL" dirty="0"/>
          </a:p>
        </p:txBody>
      </p:sp>
      <p:sp>
        <p:nvSpPr>
          <p:cNvPr id="9" name="Prostokąt 8"/>
          <p:cNvSpPr/>
          <p:nvPr/>
        </p:nvSpPr>
        <p:spPr>
          <a:xfrm>
            <a:off x="683568" y="1608459"/>
            <a:ext cx="3744416" cy="1184940"/>
          </a:xfrm>
          <a:prstGeom prst="rect">
            <a:avLst/>
          </a:prstGeom>
        </p:spPr>
        <p:txBody>
          <a:bodyPr wrap="square">
            <a:spAutoFit/>
          </a:bodyPr>
          <a:lstStyle/>
          <a:p>
            <a:pPr marL="285750" indent="-285750" algn="just">
              <a:spcAft>
                <a:spcPts val="600"/>
              </a:spcAft>
              <a:buFont typeface="Arial" panose="020B0604020202020204" pitchFamily="34" charset="0"/>
              <a:buChar char="•"/>
            </a:pPr>
            <a:r>
              <a:rPr lang="pl-PL" sz="1400" dirty="0" smtClean="0">
                <a:solidFill>
                  <a:schemeClr val="bg1"/>
                </a:solidFill>
              </a:rPr>
              <a:t>U</a:t>
            </a:r>
            <a:r>
              <a:rPr lang="pl-PL" sz="1400" baseline="-25000" dirty="0" smtClean="0">
                <a:solidFill>
                  <a:schemeClr val="bg1"/>
                </a:solidFill>
              </a:rPr>
              <a:t>0</a:t>
            </a:r>
            <a:r>
              <a:rPr lang="pl-PL" sz="1400" dirty="0" smtClean="0">
                <a:solidFill>
                  <a:schemeClr val="bg1"/>
                </a:solidFill>
              </a:rPr>
              <a:t> = 17 </a:t>
            </a:r>
            <a:r>
              <a:rPr lang="pl-PL" sz="1400" dirty="0" err="1" smtClean="0">
                <a:solidFill>
                  <a:schemeClr val="bg1"/>
                </a:solidFill>
              </a:rPr>
              <a:t>kV</a:t>
            </a:r>
            <a:r>
              <a:rPr lang="pl-PL" sz="1400" dirty="0" smtClean="0">
                <a:solidFill>
                  <a:schemeClr val="bg1"/>
                </a:solidFill>
              </a:rPr>
              <a:t>; E</a:t>
            </a:r>
            <a:r>
              <a:rPr lang="pl-PL" sz="1400" baseline="-25000" dirty="0" smtClean="0">
                <a:solidFill>
                  <a:schemeClr val="bg1"/>
                </a:solidFill>
              </a:rPr>
              <a:t>0</a:t>
            </a:r>
            <a:r>
              <a:rPr lang="pl-PL" sz="1400" dirty="0" smtClean="0">
                <a:solidFill>
                  <a:schemeClr val="bg1"/>
                </a:solidFill>
              </a:rPr>
              <a:t> = 16.8 </a:t>
            </a:r>
            <a:r>
              <a:rPr lang="pl-PL" sz="1400" dirty="0" err="1" smtClean="0">
                <a:solidFill>
                  <a:schemeClr val="bg1"/>
                </a:solidFill>
              </a:rPr>
              <a:t>kJ</a:t>
            </a:r>
            <a:endParaRPr lang="pl-PL" sz="1400" dirty="0" smtClean="0">
              <a:solidFill>
                <a:schemeClr val="bg1"/>
              </a:solidFill>
            </a:endParaRPr>
          </a:p>
          <a:p>
            <a:pPr marL="285750" indent="-285750" algn="just">
              <a:spcAft>
                <a:spcPts val="600"/>
              </a:spcAft>
              <a:buFont typeface="Arial" panose="020B0604020202020204" pitchFamily="34" charset="0"/>
              <a:buChar char="•"/>
            </a:pPr>
            <a:r>
              <a:rPr lang="en-US" sz="1400" dirty="0" smtClean="0">
                <a:solidFill>
                  <a:schemeClr val="bg1"/>
                </a:solidFill>
              </a:rPr>
              <a:t>5</a:t>
            </a:r>
            <a:r>
              <a:rPr lang="pl-PL" sz="1400" dirty="0" smtClean="0">
                <a:solidFill>
                  <a:schemeClr val="bg1"/>
                </a:solidFill>
              </a:rPr>
              <a:t>16</a:t>
            </a:r>
            <a:r>
              <a:rPr lang="en-US" sz="1400" dirty="0" smtClean="0">
                <a:solidFill>
                  <a:schemeClr val="bg1"/>
                </a:solidFill>
              </a:rPr>
              <a:t> discharges</a:t>
            </a:r>
            <a:endParaRPr lang="pl-PL" sz="1400" dirty="0" smtClean="0">
              <a:solidFill>
                <a:schemeClr val="bg1"/>
              </a:solidFill>
            </a:endParaRPr>
          </a:p>
          <a:p>
            <a:pPr marL="285750" indent="-285750" algn="just">
              <a:spcAft>
                <a:spcPts val="600"/>
              </a:spcAft>
              <a:buFont typeface="Arial" panose="020B0604020202020204" pitchFamily="34" charset="0"/>
              <a:buChar char="•"/>
            </a:pPr>
            <a:r>
              <a:rPr lang="en-US" sz="1400" dirty="0" smtClean="0">
                <a:solidFill>
                  <a:schemeClr val="bg1"/>
                </a:solidFill>
              </a:rPr>
              <a:t>D</a:t>
            </a:r>
            <a:r>
              <a:rPr lang="en-US" sz="1400" baseline="-25000" dirty="0" smtClean="0">
                <a:solidFill>
                  <a:schemeClr val="bg1"/>
                </a:solidFill>
              </a:rPr>
              <a:t>2</a:t>
            </a:r>
            <a:r>
              <a:rPr lang="en-US" sz="1400" dirty="0" smtClean="0">
                <a:solidFill>
                  <a:schemeClr val="bg1"/>
                </a:solidFill>
              </a:rPr>
              <a:t> pressure 2.0-17.0 mbar</a:t>
            </a:r>
            <a:endParaRPr lang="pl-PL" sz="1400" dirty="0" smtClean="0">
              <a:solidFill>
                <a:schemeClr val="bg1"/>
              </a:solidFill>
            </a:endParaRPr>
          </a:p>
          <a:p>
            <a:pPr marL="285750" indent="-285750" algn="just">
              <a:spcAft>
                <a:spcPts val="600"/>
              </a:spcAft>
              <a:buFont typeface="Arial" panose="020B0604020202020204" pitchFamily="34" charset="0"/>
              <a:buChar char="•"/>
            </a:pPr>
            <a:r>
              <a:rPr lang="pl-PL" sz="1400" dirty="0" smtClean="0">
                <a:solidFill>
                  <a:schemeClr val="bg1"/>
                </a:solidFill>
              </a:rPr>
              <a:t>Y</a:t>
            </a:r>
            <a:r>
              <a:rPr lang="en-US" sz="1400" baseline="-25000" dirty="0" smtClean="0">
                <a:solidFill>
                  <a:schemeClr val="bg1"/>
                </a:solidFill>
              </a:rPr>
              <a:t>n</a:t>
            </a:r>
            <a:r>
              <a:rPr lang="en-US" sz="1400" dirty="0" smtClean="0">
                <a:solidFill>
                  <a:schemeClr val="bg1"/>
                </a:solidFill>
              </a:rPr>
              <a:t> between 10</a:t>
            </a:r>
            <a:r>
              <a:rPr lang="en-US" sz="1400" baseline="30000" dirty="0" smtClean="0">
                <a:solidFill>
                  <a:schemeClr val="bg1"/>
                </a:solidFill>
              </a:rPr>
              <a:t>8</a:t>
            </a:r>
            <a:r>
              <a:rPr lang="en-US" sz="1400" dirty="0" smtClean="0">
                <a:solidFill>
                  <a:schemeClr val="bg1"/>
                </a:solidFill>
              </a:rPr>
              <a:t>-10</a:t>
            </a:r>
            <a:r>
              <a:rPr lang="en-US" sz="1400" baseline="30000" dirty="0" smtClean="0">
                <a:solidFill>
                  <a:schemeClr val="bg1"/>
                </a:solidFill>
              </a:rPr>
              <a:t>10</a:t>
            </a:r>
            <a:r>
              <a:rPr lang="en-US" sz="1400" dirty="0" smtClean="0">
                <a:solidFill>
                  <a:schemeClr val="bg1"/>
                </a:solidFill>
              </a:rPr>
              <a:t> n/dis</a:t>
            </a:r>
            <a:endParaRPr lang="pl-PL" sz="1400" dirty="0" smtClean="0">
              <a:solidFill>
                <a:schemeClr val="bg1"/>
              </a:solidFill>
            </a:endParaRPr>
          </a:p>
        </p:txBody>
      </p:sp>
      <p:pic>
        <p:nvPicPr>
          <p:cNvPr id="8" name="Obraz 7"/>
          <p:cNvPicPr>
            <a:picLocks noChangeAspect="1"/>
          </p:cNvPicPr>
          <p:nvPr/>
        </p:nvPicPr>
        <p:blipFill rotWithShape="1">
          <a:blip r:embed="rId2" cstate="print">
            <a:extLst>
              <a:ext uri="{28A0092B-C50C-407E-A947-70E740481C1C}">
                <a14:useLocalDpi xmlns:a14="http://schemas.microsoft.com/office/drawing/2010/main" val="0"/>
              </a:ext>
            </a:extLst>
          </a:blip>
          <a:srcRect l="2532" b="3502"/>
          <a:stretch/>
        </p:blipFill>
        <p:spPr>
          <a:xfrm>
            <a:off x="4572000" y="2976583"/>
            <a:ext cx="4285995" cy="3332738"/>
          </a:xfrm>
          <a:prstGeom prst="rect">
            <a:avLst/>
          </a:prstGeom>
        </p:spPr>
      </p:pic>
      <p:pic>
        <p:nvPicPr>
          <p:cNvPr id="10" name="Obraz 9"/>
          <p:cNvPicPr>
            <a:picLocks noChangeAspect="1"/>
          </p:cNvPicPr>
          <p:nvPr/>
        </p:nvPicPr>
        <p:blipFill rotWithShape="1">
          <a:blip r:embed="rId3" cstate="print">
            <a:extLst>
              <a:ext uri="{28A0092B-C50C-407E-A947-70E740481C1C}">
                <a14:useLocalDpi xmlns:a14="http://schemas.microsoft.com/office/drawing/2010/main" val="0"/>
              </a:ext>
            </a:extLst>
          </a:blip>
          <a:srcRect l="6003" t="3561" r="6637"/>
          <a:stretch/>
        </p:blipFill>
        <p:spPr>
          <a:xfrm>
            <a:off x="179512" y="2976583"/>
            <a:ext cx="4320480" cy="3332738"/>
          </a:xfrm>
          <a:prstGeom prst="rect">
            <a:avLst/>
          </a:prstGeom>
        </p:spPr>
      </p:pic>
      <p:sp>
        <p:nvSpPr>
          <p:cNvPr id="11" name="Prostokąt 10"/>
          <p:cNvSpPr/>
          <p:nvPr/>
        </p:nvSpPr>
        <p:spPr>
          <a:xfrm>
            <a:off x="4407187" y="1844824"/>
            <a:ext cx="4269268" cy="892552"/>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sz="1400" dirty="0">
                <a:solidFill>
                  <a:schemeClr val="bg1"/>
                </a:solidFill>
              </a:rPr>
              <a:t>Maximum </a:t>
            </a:r>
            <a:r>
              <a:rPr lang="en-US" sz="1400" dirty="0" err="1">
                <a:solidFill>
                  <a:schemeClr val="bg1"/>
                </a:solidFill>
              </a:rPr>
              <a:t>Y</a:t>
            </a:r>
            <a:r>
              <a:rPr lang="en-US" sz="1400" baseline="-25000" dirty="0" err="1">
                <a:solidFill>
                  <a:schemeClr val="bg1"/>
                </a:solidFill>
              </a:rPr>
              <a:t>n</a:t>
            </a:r>
            <a:r>
              <a:rPr lang="en-US" sz="1400" dirty="0">
                <a:solidFill>
                  <a:schemeClr val="bg1"/>
                </a:solidFill>
              </a:rPr>
              <a:t> = </a:t>
            </a:r>
            <a:r>
              <a:rPr lang="pl-PL" sz="1400" b="1" dirty="0">
                <a:solidFill>
                  <a:srgbClr val="FFFF99"/>
                </a:solidFill>
              </a:rPr>
              <a:t>1.9x</a:t>
            </a:r>
            <a:r>
              <a:rPr lang="en-US" sz="1400" b="1" dirty="0">
                <a:solidFill>
                  <a:srgbClr val="FFFF99"/>
                </a:solidFill>
              </a:rPr>
              <a:t>10</a:t>
            </a:r>
            <a:r>
              <a:rPr lang="en-US" sz="1400" b="1" baseline="30000" dirty="0">
                <a:solidFill>
                  <a:srgbClr val="FFFF99"/>
                </a:solidFill>
              </a:rPr>
              <a:t>10</a:t>
            </a:r>
            <a:r>
              <a:rPr lang="en-US" sz="1400" dirty="0">
                <a:solidFill>
                  <a:schemeClr val="bg1"/>
                </a:solidFill>
              </a:rPr>
              <a:t> n/dis</a:t>
            </a:r>
            <a:endParaRPr lang="pl-PL" sz="1400" dirty="0">
              <a:solidFill>
                <a:schemeClr val="bg1"/>
              </a:solidFill>
            </a:endParaRPr>
          </a:p>
          <a:p>
            <a:pPr marL="285750" indent="-285750" algn="just">
              <a:spcAft>
                <a:spcPts val="600"/>
              </a:spcAft>
              <a:buFont typeface="Arial" panose="020B0604020202020204" pitchFamily="34" charset="0"/>
              <a:buChar char="•"/>
            </a:pPr>
            <a:r>
              <a:rPr lang="pl-PL" sz="1400" dirty="0">
                <a:solidFill>
                  <a:schemeClr val="bg1"/>
                </a:solidFill>
              </a:rPr>
              <a:t>Median </a:t>
            </a:r>
            <a:r>
              <a:rPr lang="en-US" sz="1400" dirty="0" err="1">
                <a:solidFill>
                  <a:schemeClr val="bg1"/>
                </a:solidFill>
              </a:rPr>
              <a:t>Y</a:t>
            </a:r>
            <a:r>
              <a:rPr lang="en-US" sz="1400" baseline="-25000" dirty="0" err="1">
                <a:solidFill>
                  <a:schemeClr val="bg1"/>
                </a:solidFill>
              </a:rPr>
              <a:t>n</a:t>
            </a:r>
            <a:r>
              <a:rPr lang="en-US" sz="1400" dirty="0">
                <a:solidFill>
                  <a:schemeClr val="bg1"/>
                </a:solidFill>
              </a:rPr>
              <a:t> = </a:t>
            </a:r>
            <a:r>
              <a:rPr lang="pl-PL" sz="1400" dirty="0">
                <a:solidFill>
                  <a:schemeClr val="bg1"/>
                </a:solidFill>
              </a:rPr>
              <a:t>1.8x</a:t>
            </a:r>
            <a:r>
              <a:rPr lang="en-US" sz="1400" dirty="0">
                <a:solidFill>
                  <a:schemeClr val="bg1"/>
                </a:solidFill>
              </a:rPr>
              <a:t>10</a:t>
            </a:r>
            <a:r>
              <a:rPr lang="pl-PL" sz="1400" baseline="30000" dirty="0">
                <a:solidFill>
                  <a:schemeClr val="bg1"/>
                </a:solidFill>
              </a:rPr>
              <a:t>9</a:t>
            </a:r>
            <a:r>
              <a:rPr lang="en-US" sz="1400" dirty="0">
                <a:solidFill>
                  <a:schemeClr val="bg1"/>
                </a:solidFill>
              </a:rPr>
              <a:t> n/dis</a:t>
            </a:r>
          </a:p>
          <a:p>
            <a:pPr marL="285750" indent="-285750" algn="just">
              <a:spcAft>
                <a:spcPts val="600"/>
              </a:spcAft>
              <a:buFont typeface="Arial" panose="020B0604020202020204" pitchFamily="34" charset="0"/>
              <a:buChar char="•"/>
            </a:pPr>
            <a:r>
              <a:rPr lang="en-US" sz="1400" u="sng" dirty="0">
                <a:solidFill>
                  <a:schemeClr val="bg1"/>
                </a:solidFill>
              </a:rPr>
              <a:t>Optimum</a:t>
            </a:r>
            <a:r>
              <a:rPr lang="pl-PL" sz="1400" u="sng" dirty="0">
                <a:solidFill>
                  <a:schemeClr val="bg1"/>
                </a:solidFill>
              </a:rPr>
              <a:t> </a:t>
            </a:r>
            <a:r>
              <a:rPr lang="en-US" sz="1400" u="sng" dirty="0">
                <a:solidFill>
                  <a:schemeClr val="bg1"/>
                </a:solidFill>
              </a:rPr>
              <a:t>D</a:t>
            </a:r>
            <a:r>
              <a:rPr lang="en-US" sz="1400" u="sng" baseline="-25000" dirty="0">
                <a:solidFill>
                  <a:schemeClr val="bg1"/>
                </a:solidFill>
              </a:rPr>
              <a:t>2</a:t>
            </a:r>
            <a:r>
              <a:rPr lang="en-US" sz="1400" u="sng" dirty="0">
                <a:solidFill>
                  <a:schemeClr val="bg1"/>
                </a:solidFill>
              </a:rPr>
              <a:t> </a:t>
            </a:r>
            <a:r>
              <a:rPr lang="en-US" sz="1400" u="sng" dirty="0" smtClean="0">
                <a:solidFill>
                  <a:schemeClr val="bg1"/>
                </a:solidFill>
              </a:rPr>
              <a:t>pressure</a:t>
            </a:r>
            <a:r>
              <a:rPr lang="pl-PL" sz="1400" dirty="0">
                <a:solidFill>
                  <a:schemeClr val="bg1"/>
                </a:solidFill>
              </a:rPr>
              <a:t> </a:t>
            </a:r>
            <a:r>
              <a:rPr lang="pl-PL" sz="1400" dirty="0" smtClean="0">
                <a:solidFill>
                  <a:schemeClr val="bg1"/>
                </a:solidFill>
              </a:rPr>
              <a:t>  </a:t>
            </a:r>
            <a:r>
              <a:rPr lang="en-US" sz="1400" dirty="0" smtClean="0">
                <a:solidFill>
                  <a:schemeClr val="bg1"/>
                </a:solidFill>
              </a:rPr>
              <a:t>2.20-3.20 </a:t>
            </a:r>
            <a:r>
              <a:rPr lang="en-US" sz="1400" dirty="0">
                <a:solidFill>
                  <a:schemeClr val="bg1"/>
                </a:solidFill>
              </a:rPr>
              <a:t>mbar </a:t>
            </a:r>
            <a:endParaRPr lang="pl-PL" sz="1400" baseline="-25000" dirty="0">
              <a:solidFill>
                <a:schemeClr val="bg1"/>
              </a:solidFill>
            </a:endParaRPr>
          </a:p>
        </p:txBody>
      </p:sp>
      <p:sp>
        <p:nvSpPr>
          <p:cNvPr id="4" name="Prostokąt 3"/>
          <p:cNvSpPr/>
          <p:nvPr/>
        </p:nvSpPr>
        <p:spPr>
          <a:xfrm>
            <a:off x="220995" y="1017201"/>
            <a:ext cx="8557994" cy="338554"/>
          </a:xfrm>
          <a:prstGeom prst="rect">
            <a:avLst/>
          </a:prstGeom>
        </p:spPr>
        <p:txBody>
          <a:bodyPr wrap="square">
            <a:spAutoFit/>
          </a:bodyPr>
          <a:lstStyle/>
          <a:p>
            <a:r>
              <a:rPr lang="en-US" u="sng" dirty="0">
                <a:solidFill>
                  <a:schemeClr val="bg1"/>
                </a:solidFill>
              </a:rPr>
              <a:t>Basic research on the neutron production and emission from the D</a:t>
            </a:r>
            <a:r>
              <a:rPr lang="en-US" u="sng" baseline="-25000" dirty="0">
                <a:solidFill>
                  <a:schemeClr val="bg1"/>
                </a:solidFill>
              </a:rPr>
              <a:t>2</a:t>
            </a:r>
            <a:r>
              <a:rPr lang="en-US" u="sng" dirty="0">
                <a:solidFill>
                  <a:schemeClr val="bg1"/>
                </a:solidFill>
              </a:rPr>
              <a:t> </a:t>
            </a:r>
            <a:r>
              <a:rPr lang="en-US" u="sng" dirty="0" smtClean="0">
                <a:solidFill>
                  <a:schemeClr val="bg1"/>
                </a:solidFill>
              </a:rPr>
              <a:t>plasma pinch</a:t>
            </a:r>
            <a:endParaRPr lang="en-US" u="sng" dirty="0">
              <a:solidFill>
                <a:schemeClr val="bg1"/>
              </a:solidFill>
            </a:endParaRPr>
          </a:p>
        </p:txBody>
      </p:sp>
      <p:sp>
        <p:nvSpPr>
          <p:cNvPr id="12"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13" name="Prostokąt zaokrąglony 12"/>
          <p:cNvSpPr/>
          <p:nvPr/>
        </p:nvSpPr>
        <p:spPr>
          <a:xfrm>
            <a:off x="4390912" y="1737102"/>
            <a:ext cx="4285543" cy="11079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rostokąt 13"/>
          <p:cNvSpPr/>
          <p:nvPr/>
        </p:nvSpPr>
        <p:spPr>
          <a:xfrm>
            <a:off x="1910443" y="703066"/>
            <a:ext cx="5179097" cy="307777"/>
          </a:xfrm>
          <a:prstGeom prst="rect">
            <a:avLst/>
          </a:prstGeom>
        </p:spPr>
        <p:txBody>
          <a:bodyPr wrap="square">
            <a:spAutoFit/>
          </a:bodyPr>
          <a:lstStyle/>
          <a:p>
            <a:r>
              <a:rPr lang="pl-PL" sz="1400" dirty="0" smtClean="0">
                <a:solidFill>
                  <a:schemeClr val="bg1"/>
                </a:solidFill>
              </a:rPr>
              <a:t>Agnieszka Kulińska, Łukasz Marciniak, Marek </a:t>
            </a:r>
            <a:r>
              <a:rPr lang="pl-PL" sz="1400" dirty="0" err="1" smtClean="0">
                <a:solidFill>
                  <a:schemeClr val="bg1"/>
                </a:solidFill>
              </a:rPr>
              <a:t>Scholz</a:t>
            </a:r>
            <a:endParaRPr lang="en-US" sz="1400" dirty="0">
              <a:solidFill>
                <a:schemeClr val="bg1"/>
              </a:solidFill>
            </a:endParaRPr>
          </a:p>
        </p:txBody>
      </p:sp>
    </p:spTree>
    <p:extLst>
      <p:ext uri="{BB962C8B-B14F-4D97-AF65-F5344CB8AC3E}">
        <p14:creationId xmlns:p14="http://schemas.microsoft.com/office/powerpoint/2010/main" val="405343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a:xfrm>
            <a:off x="6588224" y="6453338"/>
            <a:ext cx="2133600" cy="268287"/>
          </a:xfrm>
        </p:spPr>
        <p:txBody>
          <a:bodyPr/>
          <a:lstStyle/>
          <a:p>
            <a:pPr>
              <a:defRPr/>
            </a:pPr>
            <a:r>
              <a:rPr lang="pl-PL" dirty="0" smtClean="0"/>
              <a:t>12</a:t>
            </a:r>
            <a:endParaRPr lang="pl-PL" dirty="0"/>
          </a:p>
        </p:txBody>
      </p:sp>
      <p:sp>
        <p:nvSpPr>
          <p:cNvPr id="13" name="Rectangle 3"/>
          <p:cNvSpPr>
            <a:spLocks noGrp="1" noChangeArrowheads="1"/>
          </p:cNvSpPr>
          <p:nvPr>
            <p:ph type="title"/>
          </p:nvPr>
        </p:nvSpPr>
        <p:spPr>
          <a:xfrm>
            <a:off x="0" y="1"/>
            <a:ext cx="9144000" cy="563563"/>
          </a:xfrm>
        </p:spPr>
        <p:txBody>
          <a:bodyPr/>
          <a:lstStyle/>
          <a:p>
            <a:pPr eaLnBrk="1" hangingPunct="1"/>
            <a:r>
              <a:rPr lang="en-US" altLang="pl-PL" sz="2400" dirty="0" smtClean="0">
                <a:latin typeface="Verdana" pitchFamily="34" charset="0"/>
              </a:rPr>
              <a:t>The PF-24 – electric diagnostics </a:t>
            </a:r>
          </a:p>
        </p:txBody>
      </p:sp>
      <p:sp>
        <p:nvSpPr>
          <p:cNvPr id="9" name="Prostokąt 8"/>
          <p:cNvSpPr/>
          <p:nvPr/>
        </p:nvSpPr>
        <p:spPr>
          <a:xfrm>
            <a:off x="467544" y="980728"/>
            <a:ext cx="3888432" cy="5040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rostokąt 15"/>
          <p:cNvSpPr/>
          <p:nvPr/>
        </p:nvSpPr>
        <p:spPr>
          <a:xfrm>
            <a:off x="4572000" y="970852"/>
            <a:ext cx="4392488" cy="4124206"/>
          </a:xfrm>
          <a:prstGeom prst="rect">
            <a:avLst/>
          </a:prstGeom>
        </p:spPr>
        <p:txBody>
          <a:bodyPr wrap="square">
            <a:spAutoFit/>
          </a:bodyPr>
          <a:lstStyle/>
          <a:p>
            <a:pPr>
              <a:spcBef>
                <a:spcPts val="600"/>
              </a:spcBef>
            </a:pPr>
            <a:r>
              <a:rPr lang="pl-PL" u="sng" dirty="0" err="1" smtClean="0">
                <a:solidFill>
                  <a:schemeClr val="bg1"/>
                </a:solidFill>
                <a:ea typeface="Verdana" panose="020B0604030504040204" pitchFamily="34" charset="0"/>
                <a:cs typeface="Verdana" panose="020B0604030504040204" pitchFamily="34" charset="0"/>
              </a:rPr>
              <a:t>Important</a:t>
            </a:r>
            <a:r>
              <a:rPr lang="en-US" u="sng" dirty="0" smtClean="0">
                <a:solidFill>
                  <a:schemeClr val="bg1"/>
                </a:solidFill>
                <a:ea typeface="Verdana" panose="020B0604030504040204" pitchFamily="34" charset="0"/>
                <a:cs typeface="Verdana" panose="020B0604030504040204" pitchFamily="34" charset="0"/>
              </a:rPr>
              <a:t> plasma parameters</a:t>
            </a:r>
            <a:r>
              <a:rPr lang="en-US" dirty="0" smtClean="0">
                <a:solidFill>
                  <a:schemeClr val="bg1"/>
                </a:solidFill>
                <a:ea typeface="Verdana" panose="020B0604030504040204" pitchFamily="34" charset="0"/>
                <a:cs typeface="Verdana" panose="020B0604030504040204" pitchFamily="34" charset="0"/>
              </a:rPr>
              <a:t>:</a:t>
            </a:r>
            <a:endParaRPr lang="pl-PL" dirty="0" smtClean="0">
              <a:solidFill>
                <a:schemeClr val="bg1"/>
              </a:solidFill>
              <a:ea typeface="Verdana" panose="020B0604030504040204" pitchFamily="34" charset="0"/>
              <a:cs typeface="Verdana" panose="020B0604030504040204" pitchFamily="34" charset="0"/>
            </a:endParaRPr>
          </a:p>
          <a:p>
            <a:pPr>
              <a:spcBef>
                <a:spcPts val="600"/>
              </a:spcBef>
            </a:pPr>
            <a:endParaRPr lang="en-US" sz="1400" dirty="0" smtClean="0">
              <a:solidFill>
                <a:schemeClr val="bg1"/>
              </a:solidFill>
              <a:ea typeface="Verdana" panose="020B0604030504040204" pitchFamily="34" charset="0"/>
              <a:cs typeface="Verdana" panose="020B0604030504040204" pitchFamily="34" charset="0"/>
            </a:endParaRPr>
          </a:p>
          <a:p>
            <a:pPr marL="180000" indent="-180000">
              <a:spcBef>
                <a:spcPts val="600"/>
              </a:spcBef>
              <a:buFont typeface="Arial" pitchFamily="34" charset="0"/>
              <a:buChar char="•"/>
            </a:pPr>
            <a:r>
              <a:rPr lang="en-US" sz="1400" i="1" dirty="0" smtClean="0">
                <a:solidFill>
                  <a:srgbClr val="00B050"/>
                </a:solidFill>
                <a:ea typeface="Verdana" panose="020B0604030504040204" pitchFamily="34" charset="0"/>
                <a:cs typeface="Verdana" panose="020B0604030504040204" pitchFamily="34" charset="0"/>
              </a:rPr>
              <a:t>I</a:t>
            </a:r>
            <a:r>
              <a:rPr lang="en-US" sz="1400" i="1" baseline="-25000" dirty="0" smtClean="0">
                <a:solidFill>
                  <a:srgbClr val="00B050"/>
                </a:solidFill>
                <a:ea typeface="Verdana" panose="020B0604030504040204" pitchFamily="34" charset="0"/>
                <a:cs typeface="Verdana" panose="020B0604030504040204" pitchFamily="34" charset="0"/>
              </a:rPr>
              <a:t>max</a:t>
            </a:r>
            <a:r>
              <a:rPr lang="en-US" sz="1400" dirty="0" smtClean="0">
                <a:solidFill>
                  <a:srgbClr val="00B050"/>
                </a:solidFill>
                <a:ea typeface="Verdana" panose="020B0604030504040204" pitchFamily="34" charset="0"/>
                <a:cs typeface="Verdana" panose="020B0604030504040204" pitchFamily="34" charset="0"/>
              </a:rPr>
              <a:t> </a:t>
            </a:r>
            <a:r>
              <a:rPr lang="en-US" sz="1400" dirty="0" smtClean="0">
                <a:solidFill>
                  <a:schemeClr val="bg1"/>
                </a:solidFill>
                <a:ea typeface="Verdana" panose="020B0604030504040204" pitchFamily="34" charset="0"/>
                <a:cs typeface="Verdana" panose="020B0604030504040204" pitchFamily="34" charset="0"/>
              </a:rPr>
              <a:t>– maximum discharge current</a:t>
            </a:r>
          </a:p>
          <a:p>
            <a:pPr marL="180000" indent="-180000">
              <a:spcBef>
                <a:spcPts val="600"/>
              </a:spcBef>
              <a:buFont typeface="Arial" pitchFamily="34" charset="0"/>
              <a:buChar char="•"/>
            </a:pPr>
            <a:r>
              <a:rPr lang="en-US" sz="1400" i="1" dirty="0" err="1" smtClean="0">
                <a:solidFill>
                  <a:srgbClr val="FF0000"/>
                </a:solidFill>
                <a:ea typeface="Verdana" panose="020B0604030504040204" pitchFamily="34" charset="0"/>
                <a:cs typeface="Verdana" panose="020B0604030504040204" pitchFamily="34" charset="0"/>
              </a:rPr>
              <a:t>I</a:t>
            </a:r>
            <a:r>
              <a:rPr lang="en-US" sz="1400" i="1" baseline="-25000" dirty="0" err="1" smtClean="0">
                <a:solidFill>
                  <a:srgbClr val="FF0000"/>
                </a:solidFill>
                <a:ea typeface="Verdana" panose="020B0604030504040204" pitchFamily="34" charset="0"/>
                <a:cs typeface="Verdana" panose="020B0604030504040204" pitchFamily="34" charset="0"/>
              </a:rPr>
              <a:t>pinch</a:t>
            </a:r>
            <a:r>
              <a:rPr lang="en-US" sz="1400" dirty="0" smtClean="0">
                <a:solidFill>
                  <a:schemeClr val="bg1"/>
                </a:solidFill>
                <a:ea typeface="Verdana" panose="020B0604030504040204" pitchFamily="34" charset="0"/>
                <a:cs typeface="Verdana" panose="020B0604030504040204" pitchFamily="34" charset="0"/>
              </a:rPr>
              <a:t>– pinch current (at </a:t>
            </a:r>
            <a:r>
              <a:rPr lang="pl-PL" sz="1400" dirty="0" smtClean="0">
                <a:solidFill>
                  <a:schemeClr val="bg1"/>
                </a:solidFill>
                <a:ea typeface="Verdana" panose="020B0604030504040204" pitchFamily="34" charset="0"/>
                <a:cs typeface="Verdana" panose="020B0604030504040204" pitchFamily="34" charset="0"/>
              </a:rPr>
              <a:t>min. of </a:t>
            </a:r>
            <a:r>
              <a:rPr lang="en-US" sz="1400" dirty="0" err="1" smtClean="0">
                <a:solidFill>
                  <a:schemeClr val="bg1"/>
                </a:solidFill>
                <a:ea typeface="Verdana" panose="020B0604030504040204" pitchFamily="34" charset="0"/>
                <a:cs typeface="Verdana" panose="020B0604030504040204" pitchFamily="34" charset="0"/>
              </a:rPr>
              <a:t>dI</a:t>
            </a:r>
            <a:r>
              <a:rPr lang="en-US" sz="1400" dirty="0" smtClean="0">
                <a:solidFill>
                  <a:schemeClr val="bg1"/>
                </a:solidFill>
                <a:ea typeface="Verdana" panose="020B0604030504040204" pitchFamily="34" charset="0"/>
                <a:cs typeface="Verdana" panose="020B0604030504040204" pitchFamily="34" charset="0"/>
              </a:rPr>
              <a:t>/</a:t>
            </a:r>
            <a:r>
              <a:rPr lang="en-US" sz="1400" dirty="0" err="1" smtClean="0">
                <a:solidFill>
                  <a:schemeClr val="bg1"/>
                </a:solidFill>
                <a:ea typeface="Verdana" panose="020B0604030504040204" pitchFamily="34" charset="0"/>
                <a:cs typeface="Verdana" panose="020B0604030504040204" pitchFamily="34" charset="0"/>
              </a:rPr>
              <a:t>dt</a:t>
            </a:r>
            <a:r>
              <a:rPr lang="en-US" sz="1400" dirty="0" smtClean="0">
                <a:solidFill>
                  <a:schemeClr val="bg1"/>
                </a:solidFill>
                <a:ea typeface="Verdana" panose="020B0604030504040204" pitchFamily="34" charset="0"/>
                <a:cs typeface="Verdana" panose="020B0604030504040204" pitchFamily="34" charset="0"/>
              </a:rPr>
              <a:t>)</a:t>
            </a:r>
          </a:p>
          <a:p>
            <a:pPr marL="180000" indent="-180000">
              <a:spcBef>
                <a:spcPts val="600"/>
              </a:spcBef>
              <a:buFont typeface="Arial" pitchFamily="34" charset="0"/>
              <a:buChar char="•"/>
            </a:pPr>
            <a:r>
              <a:rPr lang="en-US" sz="1400" i="1" dirty="0" err="1" smtClean="0">
                <a:solidFill>
                  <a:srgbClr val="9966FF"/>
                </a:solidFill>
                <a:ea typeface="Verdana" panose="020B0604030504040204" pitchFamily="34" charset="0"/>
                <a:cs typeface="Verdana" panose="020B0604030504040204" pitchFamily="34" charset="0"/>
              </a:rPr>
              <a:t>t</a:t>
            </a:r>
            <a:r>
              <a:rPr lang="en-US" sz="1400" i="1" baseline="-25000" dirty="0" err="1" smtClean="0">
                <a:solidFill>
                  <a:srgbClr val="9966FF"/>
                </a:solidFill>
                <a:ea typeface="Verdana" panose="020B0604030504040204" pitchFamily="34" charset="0"/>
                <a:cs typeface="Verdana" panose="020B0604030504040204" pitchFamily="34" charset="0"/>
              </a:rPr>
              <a:t>c</a:t>
            </a:r>
            <a:r>
              <a:rPr lang="en-US" sz="1400" dirty="0" smtClean="0">
                <a:solidFill>
                  <a:schemeClr val="bg1"/>
                </a:solidFill>
                <a:ea typeface="Verdana" panose="020B0604030504040204" pitchFamily="34" charset="0"/>
                <a:cs typeface="Verdana" panose="020B0604030504040204" pitchFamily="34" charset="0"/>
              </a:rPr>
              <a:t> – time of magnetic piston</a:t>
            </a:r>
            <a:r>
              <a:rPr lang="pl-PL" sz="1400" dirty="0">
                <a:solidFill>
                  <a:schemeClr val="bg1"/>
                </a:solidFill>
                <a:ea typeface="Verdana" panose="020B0604030504040204" pitchFamily="34" charset="0"/>
                <a:cs typeface="Verdana" panose="020B0604030504040204" pitchFamily="34" charset="0"/>
              </a:rPr>
              <a:t> </a:t>
            </a:r>
            <a:r>
              <a:rPr lang="pl-PL" sz="1400" dirty="0" smtClean="0">
                <a:solidFill>
                  <a:schemeClr val="bg1"/>
                </a:solidFill>
                <a:ea typeface="Verdana" panose="020B0604030504040204" pitchFamily="34" charset="0"/>
                <a:cs typeface="Verdana" panose="020B0604030504040204" pitchFamily="34" charset="0"/>
              </a:rPr>
              <a:t>a</a:t>
            </a:r>
            <a:r>
              <a:rPr lang="en-US" sz="1400" dirty="0" err="1" smtClean="0">
                <a:solidFill>
                  <a:schemeClr val="bg1"/>
                </a:solidFill>
                <a:ea typeface="Verdana" panose="020B0604030504040204" pitchFamily="34" charset="0"/>
                <a:cs typeface="Verdana" panose="020B0604030504040204" pitchFamily="34" charset="0"/>
              </a:rPr>
              <a:t>cceleration</a:t>
            </a:r>
            <a:r>
              <a:rPr lang="en-US" sz="1400" dirty="0" smtClean="0">
                <a:solidFill>
                  <a:schemeClr val="bg1"/>
                </a:solidFill>
                <a:ea typeface="Verdana" panose="020B0604030504040204" pitchFamily="34" charset="0"/>
                <a:cs typeface="Verdana" panose="020B0604030504040204" pitchFamily="34" charset="0"/>
              </a:rPr>
              <a:t> along anode</a:t>
            </a:r>
          </a:p>
          <a:p>
            <a:pPr marL="180000" indent="-180000">
              <a:spcBef>
                <a:spcPts val="600"/>
              </a:spcBef>
              <a:buFont typeface="Arial" pitchFamily="34" charset="0"/>
              <a:buChar char="•"/>
            </a:pPr>
            <a:r>
              <a:rPr lang="en-US" sz="1400" i="1" dirty="0" err="1" smtClean="0">
                <a:solidFill>
                  <a:srgbClr val="FF0000"/>
                </a:solidFill>
                <a:ea typeface="Verdana" panose="020B0604030504040204" pitchFamily="34" charset="0"/>
                <a:cs typeface="Verdana" panose="020B0604030504040204" pitchFamily="34" charset="0"/>
              </a:rPr>
              <a:t>t</a:t>
            </a:r>
            <a:r>
              <a:rPr lang="en-US" sz="1400" i="1" baseline="-25000" dirty="0" err="1" smtClean="0">
                <a:solidFill>
                  <a:srgbClr val="FF0000"/>
                </a:solidFill>
                <a:ea typeface="Verdana" panose="020B0604030504040204" pitchFamily="34" charset="0"/>
                <a:cs typeface="Verdana" panose="020B0604030504040204" pitchFamily="34" charset="0"/>
              </a:rPr>
              <a:t>pinch</a:t>
            </a:r>
            <a:r>
              <a:rPr lang="en-US" sz="1400" dirty="0" smtClean="0">
                <a:solidFill>
                  <a:schemeClr val="bg1"/>
                </a:solidFill>
                <a:ea typeface="Verdana" panose="020B0604030504040204" pitchFamily="34" charset="0"/>
                <a:cs typeface="Verdana" panose="020B0604030504040204" pitchFamily="34" charset="0"/>
              </a:rPr>
              <a:t> – time to plasma pinch</a:t>
            </a:r>
            <a:r>
              <a:rPr lang="pl-PL" sz="1400" dirty="0" smtClean="0">
                <a:solidFill>
                  <a:schemeClr val="bg1"/>
                </a:solidFill>
                <a:ea typeface="Verdana" panose="020B0604030504040204" pitchFamily="34" charset="0"/>
                <a:cs typeface="Verdana" panose="020B0604030504040204" pitchFamily="34" charset="0"/>
              </a:rPr>
              <a:t> </a:t>
            </a:r>
            <a:r>
              <a:rPr lang="en-US" sz="1400" dirty="0" smtClean="0">
                <a:solidFill>
                  <a:schemeClr val="bg1"/>
                </a:solidFill>
                <a:ea typeface="Verdana" panose="020B0604030504040204" pitchFamily="34" charset="0"/>
                <a:cs typeface="Verdana" panose="020B0604030504040204" pitchFamily="34" charset="0"/>
              </a:rPr>
              <a:t>generation</a:t>
            </a:r>
          </a:p>
          <a:p>
            <a:pPr marL="180000" indent="-180000">
              <a:spcBef>
                <a:spcPts val="600"/>
              </a:spcBef>
              <a:buFont typeface="Arial" pitchFamily="34" charset="0"/>
              <a:buChar char="•"/>
            </a:pPr>
            <a:r>
              <a:rPr lang="pl-PL" sz="1400" i="1" dirty="0" smtClean="0">
                <a:solidFill>
                  <a:schemeClr val="bg1"/>
                </a:solidFill>
                <a:ea typeface="Verdana" panose="020B0604030504040204" pitchFamily="34" charset="0"/>
                <a:cs typeface="Verdana" panose="020B0604030504040204" pitchFamily="34" charset="0"/>
              </a:rPr>
              <a:t>v</a:t>
            </a:r>
            <a:r>
              <a:rPr lang="en-US" sz="1400" i="1" baseline="-25000" dirty="0" smtClean="0">
                <a:solidFill>
                  <a:schemeClr val="bg1"/>
                </a:solidFill>
                <a:ea typeface="Verdana" panose="020B0604030504040204" pitchFamily="34" charset="0"/>
                <a:cs typeface="Verdana" panose="020B0604030504040204" pitchFamily="34" charset="0"/>
              </a:rPr>
              <a:t>z</a:t>
            </a:r>
            <a:r>
              <a:rPr lang="pl-PL" sz="1400" b="1" i="1" dirty="0" smtClean="0">
                <a:solidFill>
                  <a:schemeClr val="bg1"/>
                </a:solidFill>
                <a:ea typeface="Verdana" panose="020B0604030504040204" pitchFamily="34" charset="0"/>
                <a:cs typeface="Verdana" panose="020B0604030504040204" pitchFamily="34" charset="0"/>
              </a:rPr>
              <a:t> </a:t>
            </a:r>
            <a:r>
              <a:rPr lang="pl-PL" sz="1400" i="1" dirty="0">
                <a:solidFill>
                  <a:schemeClr val="bg1"/>
                </a:solidFill>
                <a:ea typeface="Verdana" panose="020B0604030504040204" pitchFamily="34" charset="0"/>
                <a:cs typeface="Verdana" panose="020B0604030504040204" pitchFamily="34" charset="0"/>
              </a:rPr>
              <a:t>= l</a:t>
            </a:r>
            <a:r>
              <a:rPr lang="pl-PL" sz="1400" i="1" baseline="-25000" dirty="0">
                <a:solidFill>
                  <a:schemeClr val="bg1"/>
                </a:solidFill>
                <a:ea typeface="Verdana" panose="020B0604030504040204" pitchFamily="34" charset="0"/>
                <a:cs typeface="Verdana" panose="020B0604030504040204" pitchFamily="34" charset="0"/>
              </a:rPr>
              <a:t>a</a:t>
            </a:r>
            <a:r>
              <a:rPr lang="pl-PL" sz="1400" i="1" dirty="0">
                <a:solidFill>
                  <a:schemeClr val="bg1"/>
                </a:solidFill>
                <a:ea typeface="Verdana" panose="020B0604030504040204" pitchFamily="34" charset="0"/>
                <a:cs typeface="Verdana" panose="020B0604030504040204" pitchFamily="34" charset="0"/>
              </a:rPr>
              <a:t>/</a:t>
            </a:r>
            <a:r>
              <a:rPr lang="pl-PL" sz="1400" i="1" dirty="0" err="1">
                <a:solidFill>
                  <a:schemeClr val="bg1"/>
                </a:solidFill>
                <a:ea typeface="Verdana" panose="020B0604030504040204" pitchFamily="34" charset="0"/>
                <a:cs typeface="Verdana" panose="020B0604030504040204" pitchFamily="34" charset="0"/>
              </a:rPr>
              <a:t>t</a:t>
            </a:r>
            <a:r>
              <a:rPr lang="pl-PL" sz="1400" i="1" baseline="-25000" dirty="0" err="1">
                <a:solidFill>
                  <a:schemeClr val="bg1"/>
                </a:solidFill>
                <a:ea typeface="Verdana" panose="020B0604030504040204" pitchFamily="34" charset="0"/>
                <a:cs typeface="Verdana" panose="020B0604030504040204" pitchFamily="34" charset="0"/>
              </a:rPr>
              <a:t>c</a:t>
            </a:r>
            <a:r>
              <a:rPr lang="pl-PL" sz="1400" i="1" dirty="0">
                <a:solidFill>
                  <a:schemeClr val="bg1"/>
                </a:solidFill>
                <a:ea typeface="Verdana" panose="020B0604030504040204" pitchFamily="34" charset="0"/>
                <a:cs typeface="Verdana" panose="020B0604030504040204" pitchFamily="34" charset="0"/>
              </a:rPr>
              <a:t> </a:t>
            </a:r>
            <a:r>
              <a:rPr lang="en-US" sz="1400" dirty="0" smtClean="0">
                <a:solidFill>
                  <a:schemeClr val="bg1"/>
                </a:solidFill>
                <a:ea typeface="Verdana" panose="020B0604030504040204" pitchFamily="34" charset="0"/>
                <a:cs typeface="Verdana" panose="020B0604030504040204" pitchFamily="34" charset="0"/>
              </a:rPr>
              <a:t>– average speed of magnetic piston along anode (axial direction)</a:t>
            </a:r>
          </a:p>
          <a:p>
            <a:pPr marL="180000" indent="-180000">
              <a:spcBef>
                <a:spcPts val="600"/>
              </a:spcBef>
              <a:buFont typeface="Arial" pitchFamily="34" charset="0"/>
              <a:buChar char="•"/>
            </a:pPr>
            <a:r>
              <a:rPr lang="en-US" sz="1400" i="1" dirty="0" err="1" smtClean="0">
                <a:solidFill>
                  <a:schemeClr val="bg1"/>
                </a:solidFill>
                <a:ea typeface="Verdana" panose="020B0604030504040204" pitchFamily="34" charset="0"/>
                <a:cs typeface="Verdana" panose="020B0604030504040204" pitchFamily="34" charset="0"/>
              </a:rPr>
              <a:t>v</a:t>
            </a:r>
            <a:r>
              <a:rPr lang="en-US" sz="1400" i="1" baseline="-25000" dirty="0" err="1" smtClean="0">
                <a:solidFill>
                  <a:schemeClr val="bg1"/>
                </a:solidFill>
                <a:ea typeface="Verdana" panose="020B0604030504040204" pitchFamily="34" charset="0"/>
                <a:cs typeface="Verdana" panose="020B0604030504040204" pitchFamily="34" charset="0"/>
              </a:rPr>
              <a:t>r</a:t>
            </a:r>
            <a:r>
              <a:rPr lang="en-US" sz="1400" dirty="0" smtClean="0">
                <a:solidFill>
                  <a:schemeClr val="bg1"/>
                </a:solidFill>
                <a:ea typeface="Verdana" panose="020B0604030504040204" pitchFamily="34" charset="0"/>
                <a:cs typeface="Verdana" panose="020B0604030504040204" pitchFamily="34" charset="0"/>
              </a:rPr>
              <a:t> </a:t>
            </a:r>
            <a:r>
              <a:rPr lang="pl-PL" sz="1400" dirty="0" smtClean="0">
                <a:solidFill>
                  <a:schemeClr val="bg1"/>
                </a:solidFill>
                <a:ea typeface="Verdana" panose="020B0604030504040204" pitchFamily="34" charset="0"/>
                <a:cs typeface="Verdana" panose="020B0604030504040204" pitchFamily="34" charset="0"/>
              </a:rPr>
              <a:t>= </a:t>
            </a:r>
            <a:r>
              <a:rPr lang="pl-PL" sz="1400" i="1" dirty="0" err="1" smtClean="0">
                <a:solidFill>
                  <a:schemeClr val="bg1"/>
                </a:solidFill>
                <a:ea typeface="Verdana" panose="020B0604030504040204" pitchFamily="34" charset="0"/>
                <a:cs typeface="Verdana" panose="020B0604030504040204" pitchFamily="34" charset="0"/>
              </a:rPr>
              <a:t>r</a:t>
            </a:r>
            <a:r>
              <a:rPr lang="pl-PL" sz="1400" i="1" baseline="-25000" dirty="0" err="1" smtClean="0">
                <a:solidFill>
                  <a:schemeClr val="bg1"/>
                </a:solidFill>
                <a:ea typeface="Verdana" panose="020B0604030504040204" pitchFamily="34" charset="0"/>
                <a:cs typeface="Verdana" panose="020B0604030504040204" pitchFamily="34" charset="0"/>
              </a:rPr>
              <a:t>a</a:t>
            </a:r>
            <a:r>
              <a:rPr lang="pl-PL" sz="1400" i="1" dirty="0">
                <a:solidFill>
                  <a:schemeClr val="bg1"/>
                </a:solidFill>
                <a:ea typeface="Verdana" panose="020B0604030504040204" pitchFamily="34" charset="0"/>
                <a:cs typeface="Verdana" panose="020B0604030504040204" pitchFamily="34" charset="0"/>
              </a:rPr>
              <a:t>/(</a:t>
            </a:r>
            <a:r>
              <a:rPr lang="pl-PL" sz="1400" i="1" dirty="0" err="1">
                <a:solidFill>
                  <a:schemeClr val="bg1"/>
                </a:solidFill>
                <a:ea typeface="Verdana" panose="020B0604030504040204" pitchFamily="34" charset="0"/>
                <a:cs typeface="Verdana" panose="020B0604030504040204" pitchFamily="34" charset="0"/>
              </a:rPr>
              <a:t>t</a:t>
            </a:r>
            <a:r>
              <a:rPr lang="pl-PL" sz="1400" i="1" baseline="-25000" dirty="0" err="1">
                <a:solidFill>
                  <a:schemeClr val="bg1"/>
                </a:solidFill>
                <a:ea typeface="Verdana" panose="020B0604030504040204" pitchFamily="34" charset="0"/>
                <a:cs typeface="Verdana" panose="020B0604030504040204" pitchFamily="34" charset="0"/>
              </a:rPr>
              <a:t>pinch</a:t>
            </a:r>
            <a:r>
              <a:rPr lang="pl-PL" sz="1400" i="1" dirty="0">
                <a:solidFill>
                  <a:schemeClr val="bg1"/>
                </a:solidFill>
                <a:ea typeface="Verdana" panose="020B0604030504040204" pitchFamily="34" charset="0"/>
                <a:cs typeface="Verdana" panose="020B0604030504040204" pitchFamily="34" charset="0"/>
              </a:rPr>
              <a:t> - </a:t>
            </a:r>
            <a:r>
              <a:rPr lang="pl-PL" sz="1400" i="1" dirty="0" err="1">
                <a:solidFill>
                  <a:schemeClr val="bg1"/>
                </a:solidFill>
                <a:ea typeface="Verdana" panose="020B0604030504040204" pitchFamily="34" charset="0"/>
                <a:cs typeface="Verdana" panose="020B0604030504040204" pitchFamily="34" charset="0"/>
              </a:rPr>
              <a:t>t</a:t>
            </a:r>
            <a:r>
              <a:rPr lang="pl-PL" sz="1400" i="1" baseline="-25000" dirty="0" err="1">
                <a:solidFill>
                  <a:schemeClr val="bg1"/>
                </a:solidFill>
                <a:ea typeface="Verdana" panose="020B0604030504040204" pitchFamily="34" charset="0"/>
                <a:cs typeface="Verdana" panose="020B0604030504040204" pitchFamily="34" charset="0"/>
              </a:rPr>
              <a:t>c</a:t>
            </a:r>
            <a:r>
              <a:rPr lang="pl-PL" sz="1400" dirty="0">
                <a:solidFill>
                  <a:schemeClr val="bg1"/>
                </a:solidFill>
                <a:ea typeface="Verdana" panose="020B0604030504040204" pitchFamily="34" charset="0"/>
                <a:cs typeface="Verdana" panose="020B0604030504040204" pitchFamily="34" charset="0"/>
              </a:rPr>
              <a:t>) </a:t>
            </a:r>
            <a:r>
              <a:rPr lang="en-US" sz="1400" dirty="0" smtClean="0">
                <a:solidFill>
                  <a:schemeClr val="bg1"/>
                </a:solidFill>
                <a:ea typeface="Verdana" panose="020B0604030504040204" pitchFamily="34" charset="0"/>
                <a:cs typeface="Verdana" panose="020B0604030504040204" pitchFamily="34" charset="0"/>
              </a:rPr>
              <a:t>– average speed of magnetic piston towards center of anode (radial</a:t>
            </a:r>
            <a:r>
              <a:rPr lang="pl-PL" sz="1400" dirty="0" smtClean="0">
                <a:solidFill>
                  <a:schemeClr val="bg1"/>
                </a:solidFill>
                <a:ea typeface="Verdana" panose="020B0604030504040204" pitchFamily="34" charset="0"/>
                <a:cs typeface="Verdana" panose="020B0604030504040204" pitchFamily="34" charset="0"/>
              </a:rPr>
              <a:t> </a:t>
            </a:r>
            <a:r>
              <a:rPr lang="en-US" sz="1400" dirty="0" smtClean="0">
                <a:solidFill>
                  <a:schemeClr val="bg1"/>
                </a:solidFill>
                <a:ea typeface="Verdana" panose="020B0604030504040204" pitchFamily="34" charset="0"/>
                <a:cs typeface="Verdana" panose="020B0604030504040204" pitchFamily="34" charset="0"/>
              </a:rPr>
              <a:t>direction)</a:t>
            </a:r>
            <a:endParaRPr lang="pl-PL" sz="1400" dirty="0" smtClean="0">
              <a:solidFill>
                <a:schemeClr val="bg1"/>
              </a:solidFill>
              <a:ea typeface="Verdana" panose="020B0604030504040204" pitchFamily="34" charset="0"/>
              <a:cs typeface="Verdana" panose="020B0604030504040204" pitchFamily="34" charset="0"/>
            </a:endParaRPr>
          </a:p>
          <a:p>
            <a:pPr marL="180000" indent="-180000">
              <a:spcBef>
                <a:spcPts val="600"/>
              </a:spcBef>
              <a:buFont typeface="Arial" pitchFamily="34" charset="0"/>
              <a:buChar char="•"/>
            </a:pPr>
            <a:endParaRPr lang="pl-PL" sz="1400" dirty="0" smtClean="0">
              <a:solidFill>
                <a:schemeClr val="bg1"/>
              </a:solidFill>
              <a:ea typeface="Verdana" panose="020B0604030504040204" pitchFamily="34" charset="0"/>
              <a:cs typeface="Verdana" panose="020B0604030504040204" pitchFamily="34" charset="0"/>
            </a:endParaRPr>
          </a:p>
          <a:p>
            <a:pPr>
              <a:spcBef>
                <a:spcPts val="600"/>
              </a:spcBef>
            </a:pPr>
            <a:r>
              <a:rPr lang="pl-PL" sz="1400" u="sng" dirty="0" smtClean="0">
                <a:solidFill>
                  <a:schemeClr val="bg1"/>
                </a:solidFill>
                <a:ea typeface="Verdana" panose="020B0604030504040204" pitchFamily="34" charset="0"/>
                <a:cs typeface="Verdana" panose="020B0604030504040204" pitchFamily="34" charset="0"/>
              </a:rPr>
              <a:t>Neutron </a:t>
            </a:r>
            <a:r>
              <a:rPr lang="pl-PL" sz="1400" u="sng" dirty="0" err="1" smtClean="0">
                <a:solidFill>
                  <a:schemeClr val="bg1"/>
                </a:solidFill>
                <a:ea typeface="Verdana" panose="020B0604030504040204" pitchFamily="34" charset="0"/>
                <a:cs typeface="Verdana" panose="020B0604030504040204" pitchFamily="34" charset="0"/>
              </a:rPr>
              <a:t>emission</a:t>
            </a:r>
            <a:endParaRPr lang="en-US" sz="1400" u="sng" dirty="0" smtClean="0">
              <a:solidFill>
                <a:schemeClr val="bg1"/>
              </a:solidFill>
              <a:ea typeface="Verdana" panose="020B0604030504040204" pitchFamily="34" charset="0"/>
              <a:cs typeface="Verdana" panose="020B0604030504040204" pitchFamily="34" charset="0"/>
            </a:endParaRPr>
          </a:p>
          <a:p>
            <a:pPr marL="180000" indent="-180000">
              <a:spcBef>
                <a:spcPts val="600"/>
              </a:spcBef>
              <a:buFont typeface="Arial" pitchFamily="34" charset="0"/>
              <a:buChar char="•"/>
            </a:pPr>
            <a:r>
              <a:rPr lang="en-US" sz="1400" i="1" dirty="0" err="1" smtClean="0">
                <a:solidFill>
                  <a:schemeClr val="bg1"/>
                </a:solidFill>
                <a:ea typeface="Verdana" panose="020B0604030504040204" pitchFamily="34" charset="0"/>
                <a:cs typeface="Verdana" panose="020B0604030504040204" pitchFamily="34" charset="0"/>
              </a:rPr>
              <a:t>Y</a:t>
            </a:r>
            <a:r>
              <a:rPr lang="en-US" sz="1400" i="1" baseline="-25000" dirty="0" err="1" smtClean="0">
                <a:solidFill>
                  <a:schemeClr val="bg1"/>
                </a:solidFill>
                <a:ea typeface="Verdana" panose="020B0604030504040204" pitchFamily="34" charset="0"/>
                <a:cs typeface="Verdana" panose="020B0604030504040204" pitchFamily="34" charset="0"/>
              </a:rPr>
              <a:t>n</a:t>
            </a:r>
            <a:r>
              <a:rPr lang="en-US" sz="1400" dirty="0" smtClean="0">
                <a:solidFill>
                  <a:schemeClr val="bg1"/>
                </a:solidFill>
                <a:ea typeface="Verdana" panose="020B0604030504040204" pitchFamily="34" charset="0"/>
                <a:cs typeface="Verdana" panose="020B0604030504040204" pitchFamily="34" charset="0"/>
              </a:rPr>
              <a:t> – total neutron yield</a:t>
            </a: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037342"/>
            <a:ext cx="3528392" cy="4916773"/>
          </a:xfrm>
          <a:prstGeom prst="rect">
            <a:avLst/>
          </a:prstGeom>
        </p:spPr>
      </p:pic>
      <p:sp>
        <p:nvSpPr>
          <p:cNvPr id="10"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4271610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539555" y="2132856"/>
            <a:ext cx="4032447"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13</a:t>
            </a:r>
            <a:endParaRPr lang="pl-PL" dirty="0"/>
          </a:p>
        </p:txBody>
      </p:sp>
      <p:sp>
        <p:nvSpPr>
          <p:cNvPr id="9" name="Prostokąt 8"/>
          <p:cNvSpPr/>
          <p:nvPr/>
        </p:nvSpPr>
        <p:spPr>
          <a:xfrm>
            <a:off x="4860032" y="5883949"/>
            <a:ext cx="4099988" cy="569387"/>
          </a:xfrm>
          <a:prstGeom prst="rect">
            <a:avLst/>
          </a:prstGeom>
        </p:spPr>
        <p:txBody>
          <a:bodyPr wrap="square">
            <a:spAutoFit/>
          </a:bodyPr>
          <a:lstStyle/>
          <a:p>
            <a:pPr algn="just">
              <a:spcBef>
                <a:spcPts val="600"/>
              </a:spcBef>
              <a:spcAft>
                <a:spcPts val="600"/>
              </a:spcAft>
            </a:pPr>
            <a:r>
              <a:rPr lang="pl-PL" sz="1300" dirty="0" smtClean="0">
                <a:solidFill>
                  <a:schemeClr val="bg1"/>
                </a:solidFill>
              </a:rPr>
              <a:t>Y</a:t>
            </a:r>
            <a:r>
              <a:rPr lang="en-US" sz="1300" baseline="-25000" dirty="0" smtClean="0">
                <a:solidFill>
                  <a:schemeClr val="bg1"/>
                </a:solidFill>
              </a:rPr>
              <a:t>n</a:t>
            </a:r>
            <a:r>
              <a:rPr lang="pl-PL" sz="1300" baseline="30000" dirty="0" err="1" smtClean="0">
                <a:solidFill>
                  <a:schemeClr val="bg1"/>
                </a:solidFill>
              </a:rPr>
              <a:t>meas</a:t>
            </a:r>
            <a:r>
              <a:rPr lang="en-US" sz="1300" dirty="0" smtClean="0">
                <a:solidFill>
                  <a:schemeClr val="bg1"/>
                </a:solidFill>
              </a:rPr>
              <a:t> </a:t>
            </a:r>
            <a:r>
              <a:rPr lang="pl-PL" sz="1300" dirty="0" smtClean="0">
                <a:solidFill>
                  <a:schemeClr val="bg1"/>
                </a:solidFill>
              </a:rPr>
              <a:t>= </a:t>
            </a:r>
            <a:r>
              <a:rPr lang="en-US" sz="1300" dirty="0" smtClean="0">
                <a:solidFill>
                  <a:schemeClr val="bg1"/>
                </a:solidFill>
              </a:rPr>
              <a:t> </a:t>
            </a:r>
            <a:r>
              <a:rPr lang="pl-PL" sz="1300" dirty="0" smtClean="0">
                <a:solidFill>
                  <a:schemeClr val="bg1"/>
                </a:solidFill>
              </a:rPr>
              <a:t>3</a:t>
            </a:r>
            <a:r>
              <a:rPr lang="pl-PL" sz="1300" dirty="0" smtClean="0">
                <a:solidFill>
                  <a:schemeClr val="bg1"/>
                </a:solidFill>
                <a:ea typeface="Verdana" panose="020B0604030504040204" pitchFamily="34" charset="0"/>
                <a:cs typeface="Verdana" panose="020B0604030504040204" pitchFamily="34" charset="0"/>
              </a:rPr>
              <a:t>7.2(</a:t>
            </a:r>
            <a:r>
              <a:rPr lang="pl-PL" sz="1300" dirty="0" smtClean="0">
                <a:solidFill>
                  <a:schemeClr val="bg1"/>
                </a:solidFill>
                <a:latin typeface="Symbol" panose="05050102010706020507" pitchFamily="18" charset="2"/>
              </a:rPr>
              <a:t>±</a:t>
            </a:r>
            <a:r>
              <a:rPr lang="pl-PL" sz="1300" dirty="0" smtClean="0">
                <a:solidFill>
                  <a:schemeClr val="bg1"/>
                </a:solidFill>
                <a:ea typeface="Verdana" panose="020B0604030504040204" pitchFamily="34" charset="0"/>
                <a:cs typeface="Verdana" panose="020B0604030504040204" pitchFamily="34" charset="0"/>
              </a:rPr>
              <a:t>0.8)x</a:t>
            </a:r>
            <a:r>
              <a:rPr lang="en-US" sz="1300" dirty="0" smtClean="0">
                <a:solidFill>
                  <a:schemeClr val="bg1"/>
                </a:solidFill>
                <a:ea typeface="Verdana" panose="020B0604030504040204" pitchFamily="34" charset="0"/>
                <a:cs typeface="Verdana" panose="020B0604030504040204" pitchFamily="34" charset="0"/>
              </a:rPr>
              <a:t>1</a:t>
            </a:r>
            <a:r>
              <a:rPr lang="en-US" sz="1300" dirty="0" smtClean="0">
                <a:solidFill>
                  <a:schemeClr val="bg1"/>
                </a:solidFill>
              </a:rPr>
              <a:t>0</a:t>
            </a:r>
            <a:r>
              <a:rPr lang="pl-PL" sz="1300" baseline="30000" dirty="0" smtClean="0">
                <a:solidFill>
                  <a:schemeClr val="bg1"/>
                </a:solidFill>
              </a:rPr>
              <a:t>8</a:t>
            </a:r>
            <a:r>
              <a:rPr lang="pl-PL" sz="1300" dirty="0" smtClean="0">
                <a:solidFill>
                  <a:schemeClr val="bg1"/>
                </a:solidFill>
              </a:rPr>
              <a:t> n/</a:t>
            </a:r>
            <a:r>
              <a:rPr lang="en-US" sz="1300" dirty="0" smtClean="0">
                <a:solidFill>
                  <a:schemeClr val="bg1"/>
                </a:solidFill>
              </a:rPr>
              <a:t>dis</a:t>
            </a:r>
            <a:endParaRPr lang="pl-PL" sz="1300" dirty="0" smtClean="0">
              <a:solidFill>
                <a:schemeClr val="bg1"/>
              </a:solidFill>
            </a:endParaRPr>
          </a:p>
          <a:p>
            <a:pPr algn="just">
              <a:spcAft>
                <a:spcPts val="600"/>
              </a:spcAft>
            </a:pPr>
            <a:r>
              <a:rPr lang="pl-PL" sz="1300" dirty="0">
                <a:solidFill>
                  <a:srgbClr val="FFFF00"/>
                </a:solidFill>
              </a:rPr>
              <a:t>Y</a:t>
            </a:r>
            <a:r>
              <a:rPr lang="en-US" sz="1300" baseline="-25000" dirty="0" smtClean="0">
                <a:solidFill>
                  <a:srgbClr val="FFFF00"/>
                </a:solidFill>
              </a:rPr>
              <a:t>n</a:t>
            </a:r>
            <a:r>
              <a:rPr lang="pl-PL" sz="1300" baseline="30000" dirty="0" err="1" smtClean="0">
                <a:solidFill>
                  <a:srgbClr val="FFFF00"/>
                </a:solidFill>
              </a:rPr>
              <a:t>calc</a:t>
            </a:r>
            <a:r>
              <a:rPr lang="en-US" sz="1300" dirty="0" smtClean="0">
                <a:solidFill>
                  <a:srgbClr val="FFFF00"/>
                </a:solidFill>
              </a:rPr>
              <a:t> </a:t>
            </a:r>
            <a:r>
              <a:rPr lang="pl-PL" sz="1300" dirty="0">
                <a:solidFill>
                  <a:srgbClr val="FFFF00"/>
                </a:solidFill>
              </a:rPr>
              <a:t>= </a:t>
            </a:r>
            <a:r>
              <a:rPr lang="en-US" sz="1300" dirty="0">
                <a:solidFill>
                  <a:srgbClr val="FFFF00"/>
                </a:solidFill>
              </a:rPr>
              <a:t> </a:t>
            </a:r>
            <a:r>
              <a:rPr lang="pl-PL" sz="1300" dirty="0" smtClean="0">
                <a:solidFill>
                  <a:srgbClr val="FFFF00"/>
                </a:solidFill>
              </a:rPr>
              <a:t>12.7x</a:t>
            </a:r>
            <a:r>
              <a:rPr lang="en-US" sz="1300" dirty="0" smtClean="0">
                <a:solidFill>
                  <a:srgbClr val="FFFF00"/>
                </a:solidFill>
              </a:rPr>
              <a:t>10</a:t>
            </a:r>
            <a:r>
              <a:rPr lang="pl-PL" sz="1300" baseline="30000" dirty="0" smtClean="0">
                <a:solidFill>
                  <a:srgbClr val="FFFF00"/>
                </a:solidFill>
              </a:rPr>
              <a:t>8</a:t>
            </a:r>
            <a:r>
              <a:rPr lang="pl-PL" sz="1300" dirty="0" smtClean="0">
                <a:solidFill>
                  <a:srgbClr val="FFFF00"/>
                </a:solidFill>
              </a:rPr>
              <a:t> </a:t>
            </a:r>
            <a:r>
              <a:rPr lang="pl-PL" sz="1300" dirty="0">
                <a:solidFill>
                  <a:srgbClr val="FFFF00"/>
                </a:solidFill>
              </a:rPr>
              <a:t>n/</a:t>
            </a:r>
            <a:r>
              <a:rPr lang="en-US" sz="1300" dirty="0" smtClean="0">
                <a:solidFill>
                  <a:srgbClr val="FFFF00"/>
                </a:solidFill>
              </a:rPr>
              <a:t>dis</a:t>
            </a:r>
            <a:endParaRPr lang="pl-PL" sz="1300" dirty="0">
              <a:solidFill>
                <a:srgbClr val="FFFF00"/>
              </a:solidFill>
            </a:endParaRPr>
          </a:p>
        </p:txBody>
      </p:sp>
      <p:sp>
        <p:nvSpPr>
          <p:cNvPr id="8" name="Prostokąt 7"/>
          <p:cNvSpPr/>
          <p:nvPr/>
        </p:nvSpPr>
        <p:spPr>
          <a:xfrm>
            <a:off x="0" y="116633"/>
            <a:ext cx="9144000" cy="830997"/>
          </a:xfrm>
          <a:prstGeom prst="rect">
            <a:avLst/>
          </a:prstGeom>
        </p:spPr>
        <p:txBody>
          <a:bodyPr wrap="square">
            <a:spAutoFit/>
          </a:bodyPr>
          <a:lstStyle/>
          <a:p>
            <a:pPr algn="ctr"/>
            <a:r>
              <a:rPr lang="en-US" sz="2400" dirty="0">
                <a:solidFill>
                  <a:schemeClr val="bg1"/>
                </a:solidFill>
              </a:rPr>
              <a:t>Modeling of discharges in plasma</a:t>
            </a:r>
            <a:r>
              <a:rPr lang="pl-PL" sz="2400" dirty="0">
                <a:solidFill>
                  <a:schemeClr val="bg1"/>
                </a:solidFill>
              </a:rPr>
              <a:t>-</a:t>
            </a:r>
            <a:r>
              <a:rPr lang="en-US" sz="2400" dirty="0" smtClean="0">
                <a:solidFill>
                  <a:schemeClr val="bg1"/>
                </a:solidFill>
              </a:rPr>
              <a:t>focus</a:t>
            </a:r>
            <a:r>
              <a:rPr lang="pl-PL" sz="2400" dirty="0" smtClean="0">
                <a:solidFill>
                  <a:schemeClr val="bg1"/>
                </a:solidFill>
              </a:rPr>
              <a:t> – </a:t>
            </a:r>
            <a:r>
              <a:rPr lang="en-US" sz="2400" dirty="0" smtClean="0">
                <a:solidFill>
                  <a:schemeClr val="bg1"/>
                </a:solidFill>
              </a:rPr>
              <a:t> </a:t>
            </a:r>
            <a:endParaRPr lang="pl-PL" sz="2400" dirty="0" smtClean="0">
              <a:solidFill>
                <a:schemeClr val="bg1"/>
              </a:solidFill>
            </a:endParaRPr>
          </a:p>
          <a:p>
            <a:pPr algn="ctr"/>
            <a:r>
              <a:rPr lang="pl-PL" sz="2400" dirty="0">
                <a:solidFill>
                  <a:schemeClr val="bg1"/>
                </a:solidFill>
              </a:rPr>
              <a:t>t</a:t>
            </a:r>
            <a:r>
              <a:rPr lang="pl-PL" sz="2400" dirty="0" smtClean="0">
                <a:solidFill>
                  <a:schemeClr val="bg1"/>
                </a:solidFill>
              </a:rPr>
              <a:t>he 5-phase </a:t>
            </a:r>
            <a:r>
              <a:rPr lang="en-US" sz="2400" dirty="0" smtClean="0">
                <a:solidFill>
                  <a:schemeClr val="bg1"/>
                </a:solidFill>
              </a:rPr>
              <a:t>Lee </a:t>
            </a:r>
            <a:r>
              <a:rPr lang="en-US" sz="2400" dirty="0">
                <a:solidFill>
                  <a:schemeClr val="bg1"/>
                </a:solidFill>
              </a:rPr>
              <a:t>model code</a:t>
            </a:r>
            <a:endParaRPr lang="en-US" sz="2400"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295560"/>
            <a:ext cx="3672408" cy="4085768"/>
          </a:xfrm>
          <a:prstGeom prst="rect">
            <a:avLst/>
          </a:prstGeom>
        </p:spPr>
      </p:pic>
      <p:sp>
        <p:nvSpPr>
          <p:cNvPr id="12" name="Prostokąt 11"/>
          <p:cNvSpPr/>
          <p:nvPr/>
        </p:nvSpPr>
        <p:spPr>
          <a:xfrm>
            <a:off x="4936508" y="2060848"/>
            <a:ext cx="3955972" cy="1685077"/>
          </a:xfrm>
          <a:prstGeom prst="rect">
            <a:avLst/>
          </a:prstGeom>
          <a:ln>
            <a:noFill/>
          </a:ln>
        </p:spPr>
        <p:txBody>
          <a:bodyPr wrap="square" numCol="1">
            <a:spAutoFit/>
          </a:bodyPr>
          <a:lstStyle/>
          <a:p>
            <a:pPr algn="just">
              <a:spcAft>
                <a:spcPts val="600"/>
              </a:spcAft>
            </a:pPr>
            <a:r>
              <a:rPr lang="en-US" sz="1400" u="sng" dirty="0">
                <a:solidFill>
                  <a:schemeClr val="bg1"/>
                </a:solidFill>
                <a:cs typeface="Times New Roman" pitchFamily="18" charset="0"/>
              </a:rPr>
              <a:t>Input </a:t>
            </a:r>
            <a:r>
              <a:rPr lang="en-US" sz="1400" u="sng" dirty="0" smtClean="0">
                <a:solidFill>
                  <a:schemeClr val="bg1"/>
                </a:solidFill>
                <a:cs typeface="Times New Roman" pitchFamily="18" charset="0"/>
              </a:rPr>
              <a:t>parameters</a:t>
            </a:r>
            <a:endParaRPr lang="pl-PL" sz="1400" i="1" u="sng" dirty="0" smtClean="0">
              <a:solidFill>
                <a:schemeClr val="bg1"/>
              </a:solidFill>
              <a:cs typeface="Times New Roman" pitchFamily="18" charset="0"/>
            </a:endParaRPr>
          </a:p>
          <a:p>
            <a:pPr algn="just">
              <a:spcAft>
                <a:spcPts val="300"/>
              </a:spcAft>
            </a:pPr>
            <a:r>
              <a:rPr lang="pl-PL" sz="1200" i="1" dirty="0" smtClean="0">
                <a:solidFill>
                  <a:schemeClr val="bg1"/>
                </a:solidFill>
                <a:cs typeface="Times New Roman" pitchFamily="18" charset="0"/>
              </a:rPr>
              <a:t>U</a:t>
            </a:r>
            <a:r>
              <a:rPr lang="en-US" sz="1200" i="1" baseline="-25000" dirty="0" smtClean="0">
                <a:solidFill>
                  <a:schemeClr val="bg1"/>
                </a:solidFill>
                <a:cs typeface="Times New Roman" pitchFamily="18" charset="0"/>
              </a:rPr>
              <a:t>0</a:t>
            </a:r>
            <a:r>
              <a:rPr lang="en-US" sz="1200" dirty="0" smtClean="0">
                <a:solidFill>
                  <a:schemeClr val="bg1"/>
                </a:solidFill>
                <a:cs typeface="Times New Roman" pitchFamily="18" charset="0"/>
              </a:rPr>
              <a:t> = 1</a:t>
            </a:r>
            <a:r>
              <a:rPr lang="pl-PL" sz="1200" dirty="0" smtClean="0">
                <a:solidFill>
                  <a:schemeClr val="bg1"/>
                </a:solidFill>
                <a:cs typeface="Times New Roman" pitchFamily="18" charset="0"/>
              </a:rPr>
              <a:t>7 </a:t>
            </a:r>
            <a:r>
              <a:rPr lang="pl-PL" sz="1200" dirty="0" err="1" smtClean="0">
                <a:solidFill>
                  <a:schemeClr val="bg1"/>
                </a:solidFill>
                <a:cs typeface="Times New Roman" pitchFamily="18" charset="0"/>
              </a:rPr>
              <a:t>kV</a:t>
            </a:r>
            <a:r>
              <a:rPr lang="pl-PL" sz="1200" dirty="0" smtClean="0">
                <a:solidFill>
                  <a:schemeClr val="bg1"/>
                </a:solidFill>
                <a:cs typeface="Times New Roman" pitchFamily="18" charset="0"/>
              </a:rPr>
              <a:t>	</a:t>
            </a:r>
            <a:r>
              <a:rPr lang="en-US" sz="1200" i="1" dirty="0" smtClean="0">
                <a:solidFill>
                  <a:schemeClr val="bg1"/>
                </a:solidFill>
                <a:cs typeface="Times New Roman" pitchFamily="18" charset="0"/>
              </a:rPr>
              <a:t>C</a:t>
            </a:r>
            <a:r>
              <a:rPr lang="en-US" sz="1200" i="1" baseline="-25000" dirty="0" smtClean="0">
                <a:solidFill>
                  <a:schemeClr val="bg1"/>
                </a:solidFill>
                <a:cs typeface="Times New Roman" pitchFamily="18" charset="0"/>
              </a:rPr>
              <a:t>0</a:t>
            </a:r>
            <a:r>
              <a:rPr lang="en-US" sz="1200" dirty="0" smtClean="0">
                <a:solidFill>
                  <a:schemeClr val="bg1"/>
                </a:solidFill>
                <a:cs typeface="Times New Roman" pitchFamily="18" charset="0"/>
              </a:rPr>
              <a:t> </a:t>
            </a:r>
            <a:r>
              <a:rPr lang="en-US" sz="1200" dirty="0">
                <a:solidFill>
                  <a:schemeClr val="bg1"/>
                </a:solidFill>
                <a:cs typeface="Times New Roman" pitchFamily="18" charset="0"/>
              </a:rPr>
              <a:t>= 116.</a:t>
            </a:r>
            <a:r>
              <a:rPr lang="pl-PL" sz="1200" dirty="0">
                <a:solidFill>
                  <a:schemeClr val="bg1"/>
                </a:solidFill>
                <a:cs typeface="Times New Roman" pitchFamily="18" charset="0"/>
              </a:rPr>
              <a:t>1</a:t>
            </a:r>
            <a:r>
              <a:rPr lang="en-US" sz="1200" dirty="0">
                <a:solidFill>
                  <a:schemeClr val="bg1"/>
                </a:solidFill>
                <a:cs typeface="Times New Roman" pitchFamily="18" charset="0"/>
              </a:rPr>
              <a:t>2 µF</a:t>
            </a:r>
          </a:p>
          <a:p>
            <a:pPr algn="just">
              <a:spcAft>
                <a:spcPts val="300"/>
              </a:spcAft>
            </a:pPr>
            <a:r>
              <a:rPr lang="en-US" sz="1200" i="1" dirty="0" smtClean="0">
                <a:solidFill>
                  <a:schemeClr val="bg1"/>
                </a:solidFill>
                <a:cs typeface="Times New Roman" pitchFamily="18" charset="0"/>
              </a:rPr>
              <a:t>b</a:t>
            </a:r>
            <a:r>
              <a:rPr lang="en-US" sz="1200" dirty="0" smtClean="0">
                <a:solidFill>
                  <a:schemeClr val="bg1"/>
                </a:solidFill>
                <a:cs typeface="Times New Roman" pitchFamily="18" charset="0"/>
              </a:rPr>
              <a:t> = 4.9 cm</a:t>
            </a:r>
            <a:r>
              <a:rPr lang="pl-PL" sz="1200" dirty="0" smtClean="0">
                <a:solidFill>
                  <a:schemeClr val="bg1"/>
                </a:solidFill>
                <a:cs typeface="Times New Roman" pitchFamily="18" charset="0"/>
              </a:rPr>
              <a:t>; </a:t>
            </a:r>
            <a:r>
              <a:rPr lang="pl-PL" sz="1200" i="1" dirty="0" smtClean="0">
                <a:solidFill>
                  <a:schemeClr val="bg1"/>
                </a:solidFill>
                <a:cs typeface="Times New Roman" pitchFamily="18" charset="0"/>
              </a:rPr>
              <a:t>a</a:t>
            </a:r>
            <a:r>
              <a:rPr lang="pl-PL" sz="1200" dirty="0" smtClean="0">
                <a:solidFill>
                  <a:schemeClr val="bg1"/>
                </a:solidFill>
                <a:cs typeface="Times New Roman" pitchFamily="18" charset="0"/>
              </a:rPr>
              <a:t> </a:t>
            </a:r>
            <a:r>
              <a:rPr lang="en-US" sz="1200" dirty="0" smtClean="0">
                <a:solidFill>
                  <a:schemeClr val="bg1"/>
                </a:solidFill>
                <a:cs typeface="Times New Roman" pitchFamily="18" charset="0"/>
              </a:rPr>
              <a:t>= 3.1 cm</a:t>
            </a:r>
            <a:r>
              <a:rPr lang="pl-PL" sz="1200" dirty="0" smtClean="0">
                <a:solidFill>
                  <a:schemeClr val="bg1"/>
                </a:solidFill>
                <a:cs typeface="Times New Roman" pitchFamily="18" charset="0"/>
              </a:rPr>
              <a:t>; </a:t>
            </a:r>
            <a:r>
              <a:rPr lang="en-US" sz="1200" i="1" dirty="0" smtClean="0">
                <a:solidFill>
                  <a:schemeClr val="bg1"/>
                </a:solidFill>
                <a:cs typeface="Times New Roman" pitchFamily="18" charset="0"/>
              </a:rPr>
              <a:t>z</a:t>
            </a:r>
            <a:r>
              <a:rPr lang="en-US" sz="1200" i="1" baseline="-25000" dirty="0" smtClean="0">
                <a:solidFill>
                  <a:schemeClr val="bg1"/>
                </a:solidFill>
                <a:cs typeface="Times New Roman" pitchFamily="18" charset="0"/>
              </a:rPr>
              <a:t>0</a:t>
            </a:r>
            <a:r>
              <a:rPr lang="en-US" sz="1200" dirty="0" smtClean="0">
                <a:solidFill>
                  <a:schemeClr val="bg1"/>
                </a:solidFill>
                <a:cs typeface="Times New Roman" pitchFamily="18" charset="0"/>
              </a:rPr>
              <a:t> = 17 cm</a:t>
            </a:r>
            <a:endParaRPr lang="pl-PL" sz="1200" dirty="0" smtClean="0">
              <a:solidFill>
                <a:schemeClr val="bg1"/>
              </a:solidFill>
              <a:cs typeface="Times New Roman" pitchFamily="18" charset="0"/>
            </a:endParaRPr>
          </a:p>
          <a:p>
            <a:pPr algn="just">
              <a:spcAft>
                <a:spcPts val="300"/>
              </a:spcAft>
            </a:pPr>
            <a:r>
              <a:rPr lang="pl-PL" sz="1200" i="1" dirty="0">
                <a:solidFill>
                  <a:schemeClr val="bg1"/>
                </a:solidFill>
                <a:cs typeface="Times New Roman" pitchFamily="18" charset="0"/>
              </a:rPr>
              <a:t>p</a:t>
            </a:r>
            <a:r>
              <a:rPr lang="en-US" sz="1200" i="1" baseline="-25000" dirty="0">
                <a:solidFill>
                  <a:schemeClr val="bg1"/>
                </a:solidFill>
                <a:cs typeface="Times New Roman" pitchFamily="18" charset="0"/>
              </a:rPr>
              <a:t>0</a:t>
            </a:r>
            <a:r>
              <a:rPr lang="en-US" sz="1200" dirty="0">
                <a:solidFill>
                  <a:schemeClr val="bg1"/>
                </a:solidFill>
                <a:cs typeface="Times New Roman" pitchFamily="18" charset="0"/>
              </a:rPr>
              <a:t> = </a:t>
            </a:r>
            <a:r>
              <a:rPr lang="pl-PL" sz="1200" dirty="0">
                <a:solidFill>
                  <a:schemeClr val="bg1"/>
                </a:solidFill>
                <a:cs typeface="Times New Roman" pitchFamily="18" charset="0"/>
              </a:rPr>
              <a:t>2</a:t>
            </a:r>
            <a:r>
              <a:rPr lang="en-US" sz="1200" dirty="0">
                <a:solidFill>
                  <a:schemeClr val="bg1"/>
                </a:solidFill>
                <a:cs typeface="Times New Roman" pitchFamily="18" charset="0"/>
              </a:rPr>
              <a:t>.</a:t>
            </a:r>
            <a:r>
              <a:rPr lang="pl-PL" sz="1200" dirty="0">
                <a:solidFill>
                  <a:schemeClr val="bg1"/>
                </a:solidFill>
                <a:cs typeface="Times New Roman" pitchFamily="18" charset="0"/>
              </a:rPr>
              <a:t>98 </a:t>
            </a:r>
            <a:r>
              <a:rPr lang="pl-PL" sz="1200" dirty="0" err="1">
                <a:solidFill>
                  <a:schemeClr val="bg1"/>
                </a:solidFill>
                <a:cs typeface="Times New Roman" pitchFamily="18" charset="0"/>
              </a:rPr>
              <a:t>mbar</a:t>
            </a:r>
            <a:endParaRPr lang="en-US" sz="1200" dirty="0">
              <a:solidFill>
                <a:schemeClr val="bg1"/>
              </a:solidFill>
              <a:cs typeface="Times New Roman" pitchFamily="18" charset="0"/>
            </a:endParaRPr>
          </a:p>
          <a:p>
            <a:pPr algn="just">
              <a:spcAft>
                <a:spcPts val="300"/>
              </a:spcAft>
            </a:pPr>
            <a:r>
              <a:rPr lang="en-US" sz="1200" i="1" dirty="0">
                <a:solidFill>
                  <a:schemeClr val="bg1"/>
                </a:solidFill>
                <a:cs typeface="Times New Roman" pitchFamily="18" charset="0"/>
              </a:rPr>
              <a:t>MW</a:t>
            </a:r>
            <a:r>
              <a:rPr lang="pl-PL" sz="1200" i="1" dirty="0">
                <a:solidFill>
                  <a:schemeClr val="bg1"/>
                </a:solidFill>
                <a:cs typeface="Times New Roman" pitchFamily="18" charset="0"/>
              </a:rPr>
              <a:t>1</a:t>
            </a:r>
            <a:r>
              <a:rPr lang="en-US" sz="1200" dirty="0">
                <a:solidFill>
                  <a:schemeClr val="bg1"/>
                </a:solidFill>
                <a:cs typeface="Times New Roman" pitchFamily="18" charset="0"/>
              </a:rPr>
              <a:t> = </a:t>
            </a:r>
            <a:r>
              <a:rPr lang="en-US" sz="1200" dirty="0" smtClean="0">
                <a:solidFill>
                  <a:schemeClr val="bg1"/>
                </a:solidFill>
                <a:cs typeface="Times New Roman" pitchFamily="18" charset="0"/>
              </a:rPr>
              <a:t>4</a:t>
            </a:r>
            <a:r>
              <a:rPr lang="pl-PL" sz="1200" dirty="0" smtClean="0">
                <a:solidFill>
                  <a:schemeClr val="bg1"/>
                </a:solidFill>
                <a:cs typeface="Times New Roman" pitchFamily="18" charset="0"/>
              </a:rPr>
              <a:t>; </a:t>
            </a:r>
            <a:r>
              <a:rPr lang="en-US" sz="1200" i="1" dirty="0">
                <a:solidFill>
                  <a:schemeClr val="bg1"/>
                </a:solidFill>
                <a:cs typeface="Times New Roman" pitchFamily="18" charset="0"/>
              </a:rPr>
              <a:t>A</a:t>
            </a:r>
            <a:r>
              <a:rPr lang="pl-PL" sz="1200" i="1" dirty="0">
                <a:solidFill>
                  <a:schemeClr val="bg1"/>
                </a:solidFill>
                <a:cs typeface="Times New Roman" pitchFamily="18" charset="0"/>
              </a:rPr>
              <a:t>1</a:t>
            </a:r>
            <a:r>
              <a:rPr lang="en-US" sz="1200" dirty="0">
                <a:solidFill>
                  <a:schemeClr val="bg1"/>
                </a:solidFill>
                <a:cs typeface="Times New Roman" pitchFamily="18" charset="0"/>
              </a:rPr>
              <a:t> = </a:t>
            </a:r>
            <a:r>
              <a:rPr lang="en-US" sz="1200" dirty="0" smtClean="0">
                <a:solidFill>
                  <a:schemeClr val="bg1"/>
                </a:solidFill>
                <a:cs typeface="Times New Roman" pitchFamily="18" charset="0"/>
              </a:rPr>
              <a:t>1</a:t>
            </a:r>
            <a:r>
              <a:rPr lang="pl-PL" sz="1200" dirty="0" smtClean="0">
                <a:solidFill>
                  <a:schemeClr val="bg1"/>
                </a:solidFill>
                <a:cs typeface="Times New Roman" pitchFamily="18" charset="0"/>
              </a:rPr>
              <a:t>; </a:t>
            </a:r>
            <a:r>
              <a:rPr lang="en-US" sz="1200" i="1" dirty="0" smtClean="0">
                <a:solidFill>
                  <a:schemeClr val="bg1"/>
                </a:solidFill>
                <a:cs typeface="Times New Roman" pitchFamily="18" charset="0"/>
              </a:rPr>
              <a:t>At-1 </a:t>
            </a:r>
            <a:r>
              <a:rPr lang="en-US" sz="1200" i="1" dirty="0">
                <a:solidFill>
                  <a:schemeClr val="bg1"/>
                </a:solidFill>
                <a:cs typeface="Times New Roman" pitchFamily="18" charset="0"/>
              </a:rPr>
              <a:t>mol2</a:t>
            </a:r>
            <a:r>
              <a:rPr lang="en-US" sz="1200" dirty="0">
                <a:solidFill>
                  <a:schemeClr val="bg1"/>
                </a:solidFill>
                <a:cs typeface="Times New Roman" pitchFamily="18" charset="0"/>
              </a:rPr>
              <a:t> = 2</a:t>
            </a:r>
            <a:endParaRPr lang="pl-PL" sz="1200" dirty="0">
              <a:solidFill>
                <a:schemeClr val="bg1"/>
              </a:solidFill>
              <a:cs typeface="Times New Roman" pitchFamily="18" charset="0"/>
            </a:endParaRPr>
          </a:p>
          <a:p>
            <a:pPr algn="just">
              <a:spcAft>
                <a:spcPts val="300"/>
              </a:spcAft>
            </a:pPr>
            <a:r>
              <a:rPr lang="en-US" sz="1200" i="1" dirty="0" smtClean="0">
                <a:solidFill>
                  <a:srgbClr val="FFFF00"/>
                </a:solidFill>
                <a:cs typeface="Times New Roman" pitchFamily="18" charset="0"/>
              </a:rPr>
              <a:t>L</a:t>
            </a:r>
            <a:r>
              <a:rPr lang="en-US" sz="1200" i="1" baseline="-25000" dirty="0" smtClean="0">
                <a:solidFill>
                  <a:srgbClr val="FFFF00"/>
                </a:solidFill>
                <a:cs typeface="Times New Roman" pitchFamily="18" charset="0"/>
              </a:rPr>
              <a:t>0</a:t>
            </a:r>
            <a:r>
              <a:rPr lang="en-US" sz="1200" dirty="0" smtClean="0">
                <a:solidFill>
                  <a:srgbClr val="FFFF00"/>
                </a:solidFill>
                <a:cs typeface="Times New Roman" pitchFamily="18" charset="0"/>
              </a:rPr>
              <a:t> = </a:t>
            </a:r>
            <a:r>
              <a:rPr lang="pl-PL" sz="1200" dirty="0" smtClean="0">
                <a:solidFill>
                  <a:srgbClr val="FFFF00"/>
                </a:solidFill>
                <a:cs typeface="Times New Roman" pitchFamily="18" charset="0"/>
              </a:rPr>
              <a:t>20</a:t>
            </a:r>
            <a:r>
              <a:rPr lang="en-US" sz="1200" dirty="0" smtClean="0">
                <a:solidFill>
                  <a:srgbClr val="FFFF00"/>
                </a:solidFill>
                <a:cs typeface="Times New Roman" pitchFamily="18" charset="0"/>
              </a:rPr>
              <a:t> </a:t>
            </a:r>
            <a:r>
              <a:rPr lang="en-US" sz="1200" dirty="0" err="1" smtClean="0">
                <a:solidFill>
                  <a:srgbClr val="FFFF00"/>
                </a:solidFill>
                <a:cs typeface="Times New Roman" pitchFamily="18" charset="0"/>
              </a:rPr>
              <a:t>nH</a:t>
            </a:r>
            <a:endParaRPr lang="en-US" sz="1200" dirty="0" smtClean="0">
              <a:solidFill>
                <a:srgbClr val="FFFF00"/>
              </a:solidFill>
              <a:cs typeface="Times New Roman" pitchFamily="18" charset="0"/>
            </a:endParaRPr>
          </a:p>
          <a:p>
            <a:pPr algn="just">
              <a:spcAft>
                <a:spcPts val="300"/>
              </a:spcAft>
            </a:pPr>
            <a:r>
              <a:rPr lang="pl-PL" sz="1200" i="1" dirty="0" smtClean="0">
                <a:solidFill>
                  <a:srgbClr val="FFFF00"/>
                </a:solidFill>
                <a:cs typeface="Times New Roman" pitchFamily="18" charset="0"/>
              </a:rPr>
              <a:t>R</a:t>
            </a:r>
            <a:r>
              <a:rPr lang="en-US" sz="1200" i="1" baseline="-25000" dirty="0" smtClean="0">
                <a:solidFill>
                  <a:srgbClr val="FFFF00"/>
                </a:solidFill>
                <a:cs typeface="Times New Roman" pitchFamily="18" charset="0"/>
              </a:rPr>
              <a:t>0</a:t>
            </a:r>
            <a:r>
              <a:rPr lang="en-US" sz="1200" dirty="0" smtClean="0">
                <a:solidFill>
                  <a:srgbClr val="FFFF00"/>
                </a:solidFill>
                <a:cs typeface="Times New Roman" pitchFamily="18" charset="0"/>
              </a:rPr>
              <a:t> = </a:t>
            </a:r>
            <a:r>
              <a:rPr lang="pl-PL" sz="1200" dirty="0">
                <a:solidFill>
                  <a:srgbClr val="FFFF00"/>
                </a:solidFill>
                <a:cs typeface="Times New Roman" pitchFamily="18" charset="0"/>
              </a:rPr>
              <a:t>6</a:t>
            </a:r>
            <a:r>
              <a:rPr lang="pl-PL" sz="1200" dirty="0" smtClean="0">
                <a:solidFill>
                  <a:srgbClr val="FFFF00"/>
                </a:solidFill>
                <a:cs typeface="Times New Roman" pitchFamily="18" charset="0"/>
              </a:rPr>
              <a:t>.0</a:t>
            </a:r>
            <a:r>
              <a:rPr lang="en-US" sz="1200" dirty="0" smtClean="0">
                <a:solidFill>
                  <a:srgbClr val="FFFF00"/>
                </a:solidFill>
                <a:cs typeface="Times New Roman" pitchFamily="18" charset="0"/>
              </a:rPr>
              <a:t> mΩ</a:t>
            </a:r>
          </a:p>
        </p:txBody>
      </p:sp>
      <p:sp>
        <p:nvSpPr>
          <p:cNvPr id="4" name="pole tekstowe 3"/>
          <p:cNvSpPr txBox="1"/>
          <p:nvPr/>
        </p:nvSpPr>
        <p:spPr>
          <a:xfrm>
            <a:off x="1225601" y="2518157"/>
            <a:ext cx="970137" cy="338554"/>
          </a:xfrm>
          <a:prstGeom prst="rect">
            <a:avLst/>
          </a:prstGeom>
          <a:noFill/>
        </p:spPr>
        <p:txBody>
          <a:bodyPr wrap="none" rtlCol="0">
            <a:spAutoFit/>
          </a:bodyPr>
          <a:lstStyle/>
          <a:p>
            <a:r>
              <a:rPr lang="pl-PL" dirty="0" err="1" smtClean="0"/>
              <a:t>pure</a:t>
            </a:r>
            <a:r>
              <a:rPr lang="pl-PL" dirty="0" smtClean="0"/>
              <a:t> D</a:t>
            </a:r>
            <a:r>
              <a:rPr lang="pl-PL" baseline="-25000" dirty="0" smtClean="0"/>
              <a:t>2</a:t>
            </a:r>
            <a:endParaRPr lang="en-US" dirty="0"/>
          </a:p>
        </p:txBody>
      </p:sp>
      <p:sp>
        <p:nvSpPr>
          <p:cNvPr id="10" name="Prostokąt 9"/>
          <p:cNvSpPr/>
          <p:nvPr/>
        </p:nvSpPr>
        <p:spPr>
          <a:xfrm>
            <a:off x="379199" y="1122148"/>
            <a:ext cx="8424936" cy="923330"/>
          </a:xfrm>
          <a:prstGeom prst="rect">
            <a:avLst/>
          </a:prstGeom>
        </p:spPr>
        <p:txBody>
          <a:bodyPr wrap="square">
            <a:spAutoFit/>
          </a:bodyPr>
          <a:lstStyle/>
          <a:p>
            <a:pPr marL="285750" lvl="2" indent="-285750" algn="just">
              <a:spcAft>
                <a:spcPts val="600"/>
              </a:spcAft>
              <a:buFont typeface="Arial" panose="020B0604020202020204" pitchFamily="34" charset="0"/>
              <a:buChar char="•"/>
            </a:pPr>
            <a:r>
              <a:rPr lang="en-US" altLang="pl-PL" sz="1400" dirty="0">
                <a:solidFill>
                  <a:schemeClr val="bg1"/>
                </a:solidFill>
              </a:rPr>
              <a:t>Snow-plough and elongated slug description of </a:t>
            </a:r>
            <a:r>
              <a:rPr lang="en-US" altLang="pl-PL" sz="1400" dirty="0" err="1">
                <a:solidFill>
                  <a:schemeClr val="bg1"/>
                </a:solidFill>
              </a:rPr>
              <a:t>CS+shock</a:t>
            </a:r>
            <a:r>
              <a:rPr lang="en-US" altLang="pl-PL" sz="1400" dirty="0">
                <a:solidFill>
                  <a:schemeClr val="bg1"/>
                </a:solidFill>
              </a:rPr>
              <a:t> movement</a:t>
            </a:r>
          </a:p>
          <a:p>
            <a:pPr marL="285750" lvl="2" indent="-285750" algn="just">
              <a:spcAft>
                <a:spcPts val="600"/>
              </a:spcAft>
              <a:buFont typeface="Arial" panose="020B0604020202020204" pitchFamily="34" charset="0"/>
              <a:buChar char="•"/>
            </a:pPr>
            <a:r>
              <a:rPr lang="en-US" altLang="pl-PL" sz="1400" dirty="0">
                <a:solidFill>
                  <a:schemeClr val="bg1"/>
                </a:solidFill>
              </a:rPr>
              <a:t>Coupled differential equations describing </a:t>
            </a:r>
            <a:r>
              <a:rPr lang="en-US" altLang="pl-PL" sz="1400" dirty="0" err="1">
                <a:solidFill>
                  <a:schemeClr val="bg1"/>
                </a:solidFill>
              </a:rPr>
              <a:t>CS+shock</a:t>
            </a:r>
            <a:r>
              <a:rPr lang="en-US" altLang="pl-PL" sz="1400" dirty="0">
                <a:solidFill>
                  <a:schemeClr val="bg1"/>
                </a:solidFill>
              </a:rPr>
              <a:t> movement and RLC circuit equation</a:t>
            </a:r>
          </a:p>
          <a:p>
            <a:pPr marL="285750" lvl="2" indent="-285750" algn="just">
              <a:spcAft>
                <a:spcPts val="600"/>
              </a:spcAft>
              <a:buFont typeface="Arial" panose="020B0604020202020204" pitchFamily="34" charset="0"/>
              <a:buChar char="•"/>
            </a:pPr>
            <a:r>
              <a:rPr lang="en-US" altLang="pl-PL" sz="1400" dirty="0">
                <a:solidFill>
                  <a:schemeClr val="bg1"/>
                </a:solidFill>
              </a:rPr>
              <a:t>Energy, mass, momentum and charge consistent</a:t>
            </a:r>
            <a:r>
              <a:rPr lang="en-US" altLang="pl-PL" dirty="0">
                <a:solidFill>
                  <a:schemeClr val="bg1"/>
                </a:solidFill>
              </a:rPr>
              <a:t>.</a:t>
            </a:r>
          </a:p>
        </p:txBody>
      </p:sp>
      <p:sp>
        <p:nvSpPr>
          <p:cNvPr id="13" name="Prostokąt zaokrąglony 12"/>
          <p:cNvSpPr/>
          <p:nvPr/>
        </p:nvSpPr>
        <p:spPr>
          <a:xfrm>
            <a:off x="395539" y="1124745"/>
            <a:ext cx="8496943" cy="9233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15" name="Prostokąt 14"/>
          <p:cNvSpPr/>
          <p:nvPr/>
        </p:nvSpPr>
        <p:spPr>
          <a:xfrm>
            <a:off x="6314961" y="3229415"/>
            <a:ext cx="1865104" cy="946413"/>
          </a:xfrm>
          <a:prstGeom prst="rect">
            <a:avLst/>
          </a:prstGeom>
        </p:spPr>
        <p:txBody>
          <a:bodyPr wrap="square">
            <a:spAutoFit/>
          </a:bodyPr>
          <a:lstStyle/>
          <a:p>
            <a:pPr algn="just">
              <a:spcAft>
                <a:spcPts val="300"/>
              </a:spcAft>
            </a:pPr>
            <a:r>
              <a:rPr lang="pl-PL" sz="1200" i="1" dirty="0" err="1">
                <a:solidFill>
                  <a:srgbClr val="FFFF00"/>
                </a:solidFill>
                <a:cs typeface="Times New Roman" pitchFamily="18" charset="0"/>
              </a:rPr>
              <a:t>f</a:t>
            </a:r>
            <a:r>
              <a:rPr lang="pl-PL" sz="1200" i="1" baseline="-25000" dirty="0" err="1">
                <a:solidFill>
                  <a:srgbClr val="FFFF00"/>
                </a:solidFill>
                <a:cs typeface="Times New Roman" pitchFamily="18" charset="0"/>
              </a:rPr>
              <a:t>m</a:t>
            </a:r>
            <a:r>
              <a:rPr lang="en-US" sz="1200" dirty="0">
                <a:solidFill>
                  <a:srgbClr val="FFFF00"/>
                </a:solidFill>
                <a:cs typeface="Times New Roman" pitchFamily="18" charset="0"/>
              </a:rPr>
              <a:t> = 0.1</a:t>
            </a:r>
            <a:r>
              <a:rPr lang="pl-PL" sz="1200" dirty="0">
                <a:solidFill>
                  <a:srgbClr val="FFFF00"/>
                </a:solidFill>
                <a:cs typeface="Times New Roman" pitchFamily="18" charset="0"/>
              </a:rPr>
              <a:t>15</a:t>
            </a:r>
            <a:endParaRPr lang="en-US" sz="1200" dirty="0">
              <a:solidFill>
                <a:srgbClr val="FFFF00"/>
              </a:solidFill>
              <a:cs typeface="Times New Roman" pitchFamily="18" charset="0"/>
            </a:endParaRPr>
          </a:p>
          <a:p>
            <a:pPr algn="just">
              <a:spcAft>
                <a:spcPts val="300"/>
              </a:spcAft>
            </a:pPr>
            <a:r>
              <a:rPr lang="pl-PL" sz="1200" i="1" dirty="0" err="1">
                <a:solidFill>
                  <a:srgbClr val="FFFF00"/>
                </a:solidFill>
                <a:cs typeface="Times New Roman" pitchFamily="18" charset="0"/>
              </a:rPr>
              <a:t>f</a:t>
            </a:r>
            <a:r>
              <a:rPr lang="pl-PL" sz="1200" i="1" baseline="-25000" dirty="0" err="1">
                <a:solidFill>
                  <a:srgbClr val="FFFF00"/>
                </a:solidFill>
                <a:cs typeface="Times New Roman" pitchFamily="18" charset="0"/>
              </a:rPr>
              <a:t>c</a:t>
            </a:r>
            <a:r>
              <a:rPr lang="en-US" sz="1200" dirty="0">
                <a:solidFill>
                  <a:srgbClr val="FFFF00"/>
                </a:solidFill>
                <a:cs typeface="Times New Roman" pitchFamily="18" charset="0"/>
              </a:rPr>
              <a:t> = 0.7</a:t>
            </a:r>
          </a:p>
          <a:p>
            <a:pPr algn="just">
              <a:spcAft>
                <a:spcPts val="300"/>
              </a:spcAft>
            </a:pPr>
            <a:r>
              <a:rPr lang="pl-PL" sz="1200" i="1" dirty="0" err="1">
                <a:solidFill>
                  <a:srgbClr val="FFFF00"/>
                </a:solidFill>
                <a:cs typeface="Times New Roman" pitchFamily="18" charset="0"/>
              </a:rPr>
              <a:t>f</a:t>
            </a:r>
            <a:r>
              <a:rPr lang="pl-PL" sz="1200" i="1" baseline="-25000" dirty="0" err="1">
                <a:solidFill>
                  <a:srgbClr val="FFFF00"/>
                </a:solidFill>
                <a:cs typeface="Times New Roman" pitchFamily="18" charset="0"/>
              </a:rPr>
              <a:t>mr</a:t>
            </a:r>
            <a:r>
              <a:rPr lang="en-US" sz="1200" dirty="0">
                <a:solidFill>
                  <a:srgbClr val="FFFF00"/>
                </a:solidFill>
                <a:cs typeface="Times New Roman" pitchFamily="18" charset="0"/>
              </a:rPr>
              <a:t> = 0.</a:t>
            </a:r>
            <a:r>
              <a:rPr lang="pl-PL" sz="1200" dirty="0">
                <a:solidFill>
                  <a:srgbClr val="FFFF00"/>
                </a:solidFill>
                <a:cs typeface="Times New Roman" pitchFamily="18" charset="0"/>
              </a:rPr>
              <a:t>3</a:t>
            </a:r>
            <a:endParaRPr lang="en-US" sz="1200" dirty="0">
              <a:solidFill>
                <a:srgbClr val="FFFF00"/>
              </a:solidFill>
              <a:cs typeface="Times New Roman" pitchFamily="18" charset="0"/>
            </a:endParaRPr>
          </a:p>
          <a:p>
            <a:pPr algn="just">
              <a:spcAft>
                <a:spcPts val="300"/>
              </a:spcAft>
            </a:pPr>
            <a:r>
              <a:rPr lang="pl-PL" sz="1200" i="1" dirty="0" err="1">
                <a:solidFill>
                  <a:srgbClr val="FFFF00"/>
                </a:solidFill>
                <a:cs typeface="Times New Roman" pitchFamily="18" charset="0"/>
              </a:rPr>
              <a:t>f</a:t>
            </a:r>
            <a:r>
              <a:rPr lang="pl-PL" sz="1200" i="1" baseline="-25000" dirty="0" err="1">
                <a:solidFill>
                  <a:srgbClr val="FFFF00"/>
                </a:solidFill>
                <a:cs typeface="Times New Roman" pitchFamily="18" charset="0"/>
              </a:rPr>
              <a:t>cr</a:t>
            </a:r>
            <a:r>
              <a:rPr lang="en-US" sz="1200" dirty="0">
                <a:solidFill>
                  <a:srgbClr val="FFFF00"/>
                </a:solidFill>
                <a:cs typeface="Times New Roman" pitchFamily="18" charset="0"/>
              </a:rPr>
              <a:t> = 0.</a:t>
            </a:r>
            <a:r>
              <a:rPr lang="pl-PL" sz="1200" dirty="0">
                <a:solidFill>
                  <a:srgbClr val="FFFF00"/>
                </a:solidFill>
                <a:cs typeface="Times New Roman" pitchFamily="18" charset="0"/>
              </a:rPr>
              <a:t>9</a:t>
            </a:r>
            <a:endParaRPr lang="en-US" sz="1200" dirty="0">
              <a:solidFill>
                <a:srgbClr val="FFFF00"/>
              </a:solidFill>
              <a:cs typeface="Times New Roman" pitchFamily="18" charset="0"/>
            </a:endParaRPr>
          </a:p>
        </p:txBody>
      </p:sp>
      <p:sp>
        <p:nvSpPr>
          <p:cNvPr id="16" name="Prostokąt 15"/>
          <p:cNvSpPr/>
          <p:nvPr/>
        </p:nvSpPr>
        <p:spPr>
          <a:xfrm>
            <a:off x="4860032" y="4223676"/>
            <a:ext cx="3528391" cy="1585049"/>
          </a:xfrm>
          <a:prstGeom prst="rect">
            <a:avLst/>
          </a:prstGeom>
        </p:spPr>
        <p:txBody>
          <a:bodyPr wrap="square">
            <a:spAutoFit/>
          </a:bodyPr>
          <a:lstStyle/>
          <a:p>
            <a:pPr>
              <a:spcBef>
                <a:spcPts val="600"/>
              </a:spcBef>
            </a:pPr>
            <a:r>
              <a:rPr lang="pl-PL" sz="1200" u="sng" dirty="0" err="1" smtClean="0">
                <a:solidFill>
                  <a:schemeClr val="bg1"/>
                </a:solidFill>
                <a:ea typeface="Verdana" panose="020B0604030504040204" pitchFamily="34" charset="0"/>
                <a:cs typeface="Verdana" panose="020B0604030504040204" pitchFamily="34" charset="0"/>
              </a:rPr>
              <a:t>Output</a:t>
            </a:r>
            <a:r>
              <a:rPr lang="pl-PL" sz="1200" u="sng" dirty="0" smtClean="0">
                <a:solidFill>
                  <a:schemeClr val="bg1"/>
                </a:solidFill>
                <a:ea typeface="Verdana" panose="020B0604030504040204" pitchFamily="34" charset="0"/>
                <a:cs typeface="Verdana" panose="020B0604030504040204" pitchFamily="34" charset="0"/>
              </a:rPr>
              <a:t> </a:t>
            </a:r>
            <a:r>
              <a:rPr lang="pl-PL" sz="1200" u="sng" dirty="0" err="1" smtClean="0">
                <a:solidFill>
                  <a:schemeClr val="bg1"/>
                </a:solidFill>
                <a:ea typeface="Verdana" panose="020B0604030504040204" pitchFamily="34" charset="0"/>
                <a:cs typeface="Verdana" panose="020B0604030504040204" pitchFamily="34" charset="0"/>
              </a:rPr>
              <a:t>parameters</a:t>
            </a:r>
            <a:r>
              <a:rPr lang="pl-PL" sz="1200" u="sng" dirty="0" smtClean="0">
                <a:solidFill>
                  <a:schemeClr val="bg1"/>
                </a:solidFill>
                <a:ea typeface="Verdana" panose="020B0604030504040204" pitchFamily="34" charset="0"/>
                <a:cs typeface="Verdana" panose="020B0604030504040204" pitchFamily="34" charset="0"/>
              </a:rPr>
              <a:t>:</a:t>
            </a:r>
          </a:p>
          <a:p>
            <a:pPr defTabSz="360000">
              <a:spcBef>
                <a:spcPts val="600"/>
              </a:spcBef>
            </a:pPr>
            <a:r>
              <a:rPr lang="pl-PL" sz="1200" i="1" dirty="0" smtClean="0">
                <a:solidFill>
                  <a:schemeClr val="bg1"/>
                </a:solidFill>
                <a:ea typeface="Verdana" panose="020B0604030504040204" pitchFamily="34" charset="0"/>
                <a:cs typeface="Verdana" panose="020B0604030504040204" pitchFamily="34" charset="0"/>
              </a:rPr>
              <a:t>	    		 </a:t>
            </a:r>
            <a:r>
              <a:rPr lang="pl-PL" sz="1200" i="1" dirty="0" err="1" smtClean="0">
                <a:solidFill>
                  <a:schemeClr val="bg1"/>
                </a:solidFill>
                <a:ea typeface="Verdana" panose="020B0604030504040204" pitchFamily="34" charset="0"/>
                <a:cs typeface="Verdana" panose="020B0604030504040204" pitchFamily="34" charset="0"/>
              </a:rPr>
              <a:t>exp</a:t>
            </a:r>
            <a:r>
              <a:rPr lang="pl-PL" sz="1200" i="1" dirty="0" smtClean="0">
                <a:solidFill>
                  <a:schemeClr val="bg1"/>
                </a:solidFill>
                <a:ea typeface="Verdana" panose="020B0604030504040204" pitchFamily="34" charset="0"/>
                <a:cs typeface="Verdana" panose="020B0604030504040204" pitchFamily="34" charset="0"/>
              </a:rPr>
              <a:t>		</a:t>
            </a:r>
            <a:r>
              <a:rPr lang="pl-PL" sz="1200" i="1" dirty="0">
                <a:solidFill>
                  <a:schemeClr val="bg1"/>
                </a:solidFill>
                <a:ea typeface="Verdana" panose="020B0604030504040204" pitchFamily="34" charset="0"/>
                <a:cs typeface="Verdana" panose="020B0604030504040204" pitchFamily="34" charset="0"/>
              </a:rPr>
              <a:t>	</a:t>
            </a:r>
            <a:r>
              <a:rPr lang="pl-PL" sz="1200" i="1" dirty="0" err="1" smtClean="0">
                <a:solidFill>
                  <a:schemeClr val="bg1"/>
                </a:solidFill>
                <a:ea typeface="Verdana" panose="020B0604030504040204" pitchFamily="34" charset="0"/>
                <a:cs typeface="Verdana" panose="020B0604030504040204" pitchFamily="34" charset="0"/>
              </a:rPr>
              <a:t>calc</a:t>
            </a:r>
            <a:endParaRPr lang="pl-PL" sz="1200" i="1" dirty="0">
              <a:solidFill>
                <a:schemeClr val="bg1"/>
              </a:solidFill>
              <a:ea typeface="Verdana" panose="020B0604030504040204" pitchFamily="34" charset="0"/>
              <a:cs typeface="Verdana" panose="020B0604030504040204" pitchFamily="34" charset="0"/>
            </a:endParaRPr>
          </a:p>
          <a:p>
            <a:pPr defTabSz="360000">
              <a:spcBef>
                <a:spcPts val="600"/>
              </a:spcBef>
            </a:pPr>
            <a:r>
              <a:rPr lang="en-US" sz="1200" i="1" dirty="0" smtClean="0">
                <a:solidFill>
                  <a:schemeClr val="bg1"/>
                </a:solidFill>
                <a:ea typeface="Verdana" panose="020B0604030504040204" pitchFamily="34" charset="0"/>
                <a:cs typeface="Verdana" panose="020B0604030504040204" pitchFamily="34" charset="0"/>
              </a:rPr>
              <a:t>I</a:t>
            </a:r>
            <a:r>
              <a:rPr lang="en-US" sz="1200" i="1" baseline="-25000" dirty="0" smtClean="0">
                <a:solidFill>
                  <a:schemeClr val="bg1"/>
                </a:solidFill>
                <a:ea typeface="Verdana" panose="020B0604030504040204" pitchFamily="34" charset="0"/>
                <a:cs typeface="Verdana" panose="020B0604030504040204" pitchFamily="34" charset="0"/>
              </a:rPr>
              <a:t>max</a:t>
            </a:r>
            <a:r>
              <a:rPr lang="pl-PL" sz="1200" i="1" baseline="-25000" dirty="0" smtClean="0">
                <a:solidFill>
                  <a:schemeClr val="bg1"/>
                </a:solidFill>
                <a:ea typeface="Verdana" panose="020B0604030504040204" pitchFamily="34" charset="0"/>
                <a:cs typeface="Verdana" panose="020B0604030504040204" pitchFamily="34" charset="0"/>
              </a:rPr>
              <a:t> </a:t>
            </a:r>
            <a:r>
              <a:rPr lang="pl-PL" sz="1200" dirty="0" smtClean="0">
                <a:solidFill>
                  <a:schemeClr val="bg1"/>
                </a:solidFill>
                <a:ea typeface="Verdana" panose="020B0604030504040204" pitchFamily="34" charset="0"/>
                <a:cs typeface="Verdana" panose="020B0604030504040204" pitchFamily="34" charset="0"/>
              </a:rPr>
              <a:t>(</a:t>
            </a:r>
            <a:r>
              <a:rPr lang="pl-PL" sz="1200" dirty="0" err="1" smtClean="0">
                <a:solidFill>
                  <a:schemeClr val="bg1"/>
                </a:solidFill>
                <a:ea typeface="Verdana" panose="020B0604030504040204" pitchFamily="34" charset="0"/>
                <a:cs typeface="Verdana" panose="020B0604030504040204" pitchFamily="34" charset="0"/>
              </a:rPr>
              <a:t>kA</a:t>
            </a:r>
            <a:r>
              <a:rPr lang="pl-PL" sz="1200" dirty="0" smtClean="0">
                <a:solidFill>
                  <a:schemeClr val="bg1"/>
                </a:solidFill>
                <a:ea typeface="Verdana" panose="020B0604030504040204" pitchFamily="34" charset="0"/>
                <a:cs typeface="Verdana" panose="020B0604030504040204" pitchFamily="34" charset="0"/>
              </a:rPr>
              <a:t>)</a:t>
            </a:r>
            <a:r>
              <a:rPr lang="pl-PL" sz="1200" dirty="0">
                <a:solidFill>
                  <a:schemeClr val="bg1"/>
                </a:solidFill>
                <a:ea typeface="Verdana" panose="020B0604030504040204" pitchFamily="34" charset="0"/>
                <a:cs typeface="Verdana" panose="020B0604030504040204" pitchFamily="34" charset="0"/>
              </a:rPr>
              <a:t>	</a:t>
            </a:r>
            <a:r>
              <a:rPr lang="pl-PL" sz="1200" dirty="0" smtClean="0">
                <a:solidFill>
                  <a:schemeClr val="bg1"/>
                </a:solidFill>
                <a:ea typeface="Verdana" panose="020B0604030504040204" pitchFamily="34" charset="0"/>
                <a:cs typeface="Verdana" panose="020B0604030504040204" pitchFamily="34" charset="0"/>
              </a:rPr>
              <a:t>	</a:t>
            </a:r>
            <a:r>
              <a:rPr lang="pl-PL" sz="1200" i="1" dirty="0" smtClean="0">
                <a:solidFill>
                  <a:schemeClr val="bg1"/>
                </a:solidFill>
                <a:ea typeface="Verdana" panose="020B0604030504040204" pitchFamily="34" charset="0"/>
                <a:cs typeface="Verdana" panose="020B0604030504040204" pitchFamily="34" charset="0"/>
              </a:rPr>
              <a:t>615</a:t>
            </a:r>
            <a:r>
              <a:rPr lang="pl-PL" sz="1200" dirty="0" smtClean="0">
                <a:solidFill>
                  <a:schemeClr val="bg1"/>
                </a:solidFill>
                <a:ea typeface="Verdana" panose="020B0604030504040204" pitchFamily="34" charset="0"/>
                <a:cs typeface="Verdana" panose="020B0604030504040204" pitchFamily="34" charset="0"/>
              </a:rPr>
              <a:t>(</a:t>
            </a:r>
            <a:r>
              <a:rPr lang="pl-PL" sz="1200" dirty="0" smtClean="0">
                <a:solidFill>
                  <a:schemeClr val="bg1"/>
                </a:solidFill>
                <a:latin typeface="Symbol" panose="05050102010706020507" pitchFamily="18" charset="2"/>
              </a:rPr>
              <a:t>±</a:t>
            </a:r>
            <a:r>
              <a:rPr lang="pl-PL" sz="1200" dirty="0" smtClean="0">
                <a:solidFill>
                  <a:schemeClr val="bg1"/>
                </a:solidFill>
                <a:ea typeface="Verdana" panose="020B0604030504040204" pitchFamily="34" charset="0"/>
                <a:cs typeface="Verdana" panose="020B0604030504040204" pitchFamily="34" charset="0"/>
              </a:rPr>
              <a:t>16)</a:t>
            </a:r>
            <a:r>
              <a:rPr lang="pl-PL" sz="1200" i="1" dirty="0" smtClean="0">
                <a:solidFill>
                  <a:schemeClr val="bg1"/>
                </a:solidFill>
                <a:ea typeface="Verdana" panose="020B0604030504040204" pitchFamily="34" charset="0"/>
                <a:cs typeface="Verdana" panose="020B0604030504040204" pitchFamily="34" charset="0"/>
              </a:rPr>
              <a:t>		</a:t>
            </a:r>
            <a:r>
              <a:rPr lang="pl-PL" sz="1200" i="1" dirty="0" smtClean="0">
                <a:solidFill>
                  <a:srgbClr val="FFFF00"/>
                </a:solidFill>
                <a:ea typeface="Verdana" panose="020B0604030504040204" pitchFamily="34" charset="0"/>
                <a:cs typeface="Verdana" panose="020B0604030504040204" pitchFamily="34" charset="0"/>
              </a:rPr>
              <a:t>622</a:t>
            </a:r>
            <a:endParaRPr lang="en-US" sz="1200" dirty="0">
              <a:solidFill>
                <a:srgbClr val="FFFF00"/>
              </a:solidFill>
              <a:ea typeface="Verdana" panose="020B0604030504040204" pitchFamily="34" charset="0"/>
              <a:cs typeface="Verdana" panose="020B0604030504040204" pitchFamily="34" charset="0"/>
            </a:endParaRPr>
          </a:p>
          <a:p>
            <a:pPr defTabSz="360000">
              <a:spcBef>
                <a:spcPts val="600"/>
              </a:spcBef>
            </a:pPr>
            <a:r>
              <a:rPr lang="en-US" sz="1200" i="1" dirty="0" err="1" smtClean="0">
                <a:solidFill>
                  <a:schemeClr val="bg1"/>
                </a:solidFill>
                <a:ea typeface="Verdana" panose="020B0604030504040204" pitchFamily="34" charset="0"/>
                <a:cs typeface="Verdana" panose="020B0604030504040204" pitchFamily="34" charset="0"/>
              </a:rPr>
              <a:t>I</a:t>
            </a:r>
            <a:r>
              <a:rPr lang="en-US" sz="1200" i="1" baseline="-25000" dirty="0" err="1" smtClean="0">
                <a:solidFill>
                  <a:schemeClr val="bg1"/>
                </a:solidFill>
                <a:ea typeface="Verdana" panose="020B0604030504040204" pitchFamily="34" charset="0"/>
                <a:cs typeface="Verdana" panose="020B0604030504040204" pitchFamily="34" charset="0"/>
              </a:rPr>
              <a:t>pinch</a:t>
            </a:r>
            <a:r>
              <a:rPr lang="pl-PL" sz="1200" dirty="0" smtClean="0">
                <a:solidFill>
                  <a:schemeClr val="bg1"/>
                </a:solidFill>
                <a:ea typeface="Verdana" panose="020B0604030504040204" pitchFamily="34" charset="0"/>
                <a:cs typeface="Verdana" panose="020B0604030504040204" pitchFamily="34" charset="0"/>
              </a:rPr>
              <a:t> </a:t>
            </a:r>
            <a:r>
              <a:rPr lang="pl-PL" sz="1200" dirty="0">
                <a:solidFill>
                  <a:schemeClr val="bg1"/>
                </a:solidFill>
                <a:ea typeface="Verdana" panose="020B0604030504040204" pitchFamily="34" charset="0"/>
                <a:cs typeface="Verdana" panose="020B0604030504040204" pitchFamily="34" charset="0"/>
              </a:rPr>
              <a:t>(</a:t>
            </a:r>
            <a:r>
              <a:rPr lang="pl-PL" sz="1200" dirty="0" err="1" smtClean="0">
                <a:solidFill>
                  <a:schemeClr val="bg1"/>
                </a:solidFill>
                <a:ea typeface="Verdana" panose="020B0604030504040204" pitchFamily="34" charset="0"/>
                <a:cs typeface="Verdana" panose="020B0604030504040204" pitchFamily="34" charset="0"/>
              </a:rPr>
              <a:t>kA</a:t>
            </a:r>
            <a:r>
              <a:rPr lang="pl-PL" sz="1200" dirty="0" smtClean="0">
                <a:solidFill>
                  <a:schemeClr val="bg1"/>
                </a:solidFill>
                <a:ea typeface="Verdana" panose="020B0604030504040204" pitchFamily="34" charset="0"/>
                <a:cs typeface="Verdana" panose="020B0604030504040204" pitchFamily="34" charset="0"/>
              </a:rPr>
              <a:t>)	</a:t>
            </a:r>
            <a:r>
              <a:rPr lang="pl-PL" sz="1200" i="1" dirty="0" smtClean="0">
                <a:solidFill>
                  <a:schemeClr val="bg1"/>
                </a:solidFill>
                <a:ea typeface="Verdana" panose="020B0604030504040204" pitchFamily="34" charset="0"/>
                <a:cs typeface="Verdana" panose="020B0604030504040204" pitchFamily="34" charset="0"/>
              </a:rPr>
              <a:t>480</a:t>
            </a:r>
            <a:r>
              <a:rPr lang="pl-PL" sz="1200" dirty="0" smtClean="0">
                <a:solidFill>
                  <a:schemeClr val="bg1"/>
                </a:solidFill>
                <a:ea typeface="Verdana" panose="020B0604030504040204" pitchFamily="34" charset="0"/>
                <a:cs typeface="Verdana" panose="020B0604030504040204" pitchFamily="34" charset="0"/>
              </a:rPr>
              <a:t>(</a:t>
            </a:r>
            <a:r>
              <a:rPr lang="pl-PL" sz="1200" dirty="0" smtClean="0">
                <a:solidFill>
                  <a:schemeClr val="bg1"/>
                </a:solidFill>
                <a:latin typeface="Symbol" panose="05050102010706020507" pitchFamily="18" charset="2"/>
              </a:rPr>
              <a:t>±</a:t>
            </a:r>
            <a:r>
              <a:rPr lang="pl-PL" sz="1200" dirty="0" smtClean="0">
                <a:solidFill>
                  <a:schemeClr val="bg1"/>
                </a:solidFill>
                <a:ea typeface="Verdana" panose="020B0604030504040204" pitchFamily="34" charset="0"/>
                <a:cs typeface="Verdana" panose="020B0604030504040204" pitchFamily="34" charset="0"/>
              </a:rPr>
              <a:t>56)	</a:t>
            </a:r>
            <a:r>
              <a:rPr lang="pl-PL" sz="1200" i="1" dirty="0">
                <a:solidFill>
                  <a:schemeClr val="bg1"/>
                </a:solidFill>
                <a:ea typeface="Verdana" panose="020B0604030504040204" pitchFamily="34" charset="0"/>
                <a:cs typeface="Verdana" panose="020B0604030504040204" pitchFamily="34" charset="0"/>
              </a:rPr>
              <a:t>	</a:t>
            </a:r>
            <a:r>
              <a:rPr lang="pl-PL" sz="1200" i="1" dirty="0" smtClean="0">
                <a:solidFill>
                  <a:srgbClr val="FFFF00"/>
                </a:solidFill>
                <a:ea typeface="Verdana" panose="020B0604030504040204" pitchFamily="34" charset="0"/>
                <a:cs typeface="Verdana" panose="020B0604030504040204" pitchFamily="34" charset="0"/>
              </a:rPr>
              <a:t>540</a:t>
            </a:r>
            <a:endParaRPr lang="en-US" sz="1200" dirty="0">
              <a:solidFill>
                <a:srgbClr val="FFFF00"/>
              </a:solidFill>
              <a:ea typeface="Verdana" panose="020B0604030504040204" pitchFamily="34" charset="0"/>
              <a:cs typeface="Verdana" panose="020B0604030504040204" pitchFamily="34" charset="0"/>
            </a:endParaRPr>
          </a:p>
          <a:p>
            <a:pPr defTabSz="360000">
              <a:spcBef>
                <a:spcPts val="600"/>
              </a:spcBef>
            </a:pPr>
            <a:r>
              <a:rPr lang="en-US" sz="1200" i="1" dirty="0" err="1">
                <a:solidFill>
                  <a:schemeClr val="bg1"/>
                </a:solidFill>
                <a:ea typeface="Verdana" panose="020B0604030504040204" pitchFamily="34" charset="0"/>
                <a:cs typeface="Verdana" panose="020B0604030504040204" pitchFamily="34" charset="0"/>
              </a:rPr>
              <a:t>t</a:t>
            </a:r>
            <a:r>
              <a:rPr lang="en-US" sz="1200" i="1" baseline="-25000" dirty="0" err="1">
                <a:solidFill>
                  <a:schemeClr val="bg1"/>
                </a:solidFill>
                <a:ea typeface="Verdana" panose="020B0604030504040204" pitchFamily="34" charset="0"/>
                <a:cs typeface="Verdana" panose="020B0604030504040204" pitchFamily="34" charset="0"/>
              </a:rPr>
              <a:t>c</a:t>
            </a:r>
            <a:r>
              <a:rPr lang="pl-PL" sz="1200" i="1" baseline="-25000" dirty="0">
                <a:solidFill>
                  <a:schemeClr val="bg1"/>
                </a:solidFill>
                <a:ea typeface="Verdana" panose="020B0604030504040204" pitchFamily="34" charset="0"/>
                <a:cs typeface="Verdana" panose="020B0604030504040204" pitchFamily="34" charset="0"/>
              </a:rPr>
              <a:t> </a:t>
            </a:r>
            <a:r>
              <a:rPr lang="pl-PL" sz="1200" i="1" dirty="0">
                <a:solidFill>
                  <a:schemeClr val="bg1"/>
                </a:solidFill>
                <a:ea typeface="Verdana" panose="020B0604030504040204" pitchFamily="34" charset="0"/>
                <a:cs typeface="Verdana" panose="020B0604030504040204" pitchFamily="34" charset="0"/>
              </a:rPr>
              <a:t> </a:t>
            </a:r>
            <a:r>
              <a:rPr lang="pl-PL" sz="1200" dirty="0" smtClean="0">
                <a:solidFill>
                  <a:schemeClr val="bg1"/>
                </a:solidFill>
                <a:ea typeface="Verdana" panose="020B0604030504040204" pitchFamily="34" charset="0"/>
                <a:cs typeface="Verdana" panose="020B0604030504040204" pitchFamily="34" charset="0"/>
              </a:rPr>
              <a:t>(</a:t>
            </a:r>
            <a:r>
              <a:rPr lang="pl-PL" sz="1200"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pl-PL" sz="1200" dirty="0" smtClean="0">
                <a:solidFill>
                  <a:schemeClr val="bg1"/>
                </a:solidFill>
                <a:ea typeface="Verdana" panose="020B0604030504040204" pitchFamily="34" charset="0"/>
                <a:cs typeface="Verdana" panose="020B0604030504040204" pitchFamily="34" charset="0"/>
              </a:rPr>
              <a:t>s)	    1.61</a:t>
            </a:r>
            <a:r>
              <a:rPr lang="pl-PL" sz="1200" dirty="0">
                <a:solidFill>
                  <a:schemeClr val="bg1"/>
                </a:solidFill>
                <a:ea typeface="Verdana" panose="020B0604030504040204" pitchFamily="34" charset="0"/>
                <a:cs typeface="Verdana" panose="020B0604030504040204" pitchFamily="34" charset="0"/>
              </a:rPr>
              <a:t>(</a:t>
            </a:r>
            <a:r>
              <a:rPr lang="pl-PL" sz="1200" dirty="0">
                <a:solidFill>
                  <a:schemeClr val="bg1"/>
                </a:solidFill>
                <a:latin typeface="Symbol" panose="05050102010706020507" pitchFamily="18" charset="2"/>
              </a:rPr>
              <a:t>±</a:t>
            </a:r>
            <a:r>
              <a:rPr lang="pl-PL" sz="1200" dirty="0" smtClean="0">
                <a:solidFill>
                  <a:schemeClr val="bg1"/>
                </a:solidFill>
                <a:ea typeface="Verdana" panose="020B0604030504040204" pitchFamily="34" charset="0"/>
                <a:cs typeface="Verdana" panose="020B0604030504040204" pitchFamily="34" charset="0"/>
              </a:rPr>
              <a:t>0.03)	</a:t>
            </a:r>
            <a:r>
              <a:rPr lang="pl-PL" sz="1200" dirty="0" smtClean="0">
                <a:solidFill>
                  <a:srgbClr val="FFFF00"/>
                </a:solidFill>
                <a:ea typeface="Verdana" panose="020B0604030504040204" pitchFamily="34" charset="0"/>
                <a:cs typeface="Verdana" panose="020B0604030504040204" pitchFamily="34" charset="0"/>
              </a:rPr>
              <a:t>1.58</a:t>
            </a:r>
          </a:p>
          <a:p>
            <a:pPr defTabSz="360000">
              <a:spcBef>
                <a:spcPts val="600"/>
              </a:spcBef>
            </a:pPr>
            <a:r>
              <a:rPr lang="pl-PL" sz="1200" i="1" dirty="0" smtClean="0">
                <a:solidFill>
                  <a:schemeClr val="bg1"/>
                </a:solidFill>
                <a:ea typeface="Verdana" panose="020B0604030504040204" pitchFamily="34" charset="0"/>
                <a:cs typeface="Verdana" panose="020B0604030504040204" pitchFamily="34" charset="0"/>
              </a:rPr>
              <a:t>v</a:t>
            </a:r>
            <a:r>
              <a:rPr lang="en-US" sz="1200" i="1" baseline="-25000" dirty="0">
                <a:solidFill>
                  <a:schemeClr val="bg1"/>
                </a:solidFill>
                <a:ea typeface="Verdana" panose="020B0604030504040204" pitchFamily="34" charset="0"/>
                <a:cs typeface="Verdana" panose="020B0604030504040204" pitchFamily="34" charset="0"/>
              </a:rPr>
              <a:t>z</a:t>
            </a:r>
            <a:r>
              <a:rPr lang="pl-PL" sz="1200" i="1" dirty="0">
                <a:solidFill>
                  <a:schemeClr val="bg1"/>
                </a:solidFill>
                <a:ea typeface="Verdana" panose="020B0604030504040204" pitchFamily="34" charset="0"/>
                <a:cs typeface="Verdana" panose="020B0604030504040204" pitchFamily="34" charset="0"/>
              </a:rPr>
              <a:t> </a:t>
            </a:r>
            <a:r>
              <a:rPr lang="pl-PL" sz="1200" dirty="0" smtClean="0">
                <a:solidFill>
                  <a:schemeClr val="bg1"/>
                </a:solidFill>
                <a:ea typeface="Verdana" panose="020B0604030504040204" pitchFamily="34" charset="0"/>
                <a:cs typeface="Verdana" panose="020B0604030504040204" pitchFamily="34" charset="0"/>
              </a:rPr>
              <a:t>(cm/</a:t>
            </a:r>
            <a:r>
              <a:rPr lang="pl-PL" sz="1200" dirty="0">
                <a:solidFill>
                  <a:schemeClr val="bg1"/>
                </a:solidFill>
                <a:latin typeface="Symbol" panose="05050102010706020507" pitchFamily="18" charset="2"/>
                <a:ea typeface="Verdana" panose="020B0604030504040204" pitchFamily="34" charset="0"/>
                <a:cs typeface="Verdana" panose="020B0604030504040204" pitchFamily="34" charset="0"/>
              </a:rPr>
              <a:t> </a:t>
            </a:r>
            <a:r>
              <a:rPr lang="pl-PL" sz="1200"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pl-PL" sz="1200" dirty="0" smtClean="0">
                <a:solidFill>
                  <a:schemeClr val="bg1"/>
                </a:solidFill>
                <a:ea typeface="Verdana" panose="020B0604030504040204" pitchFamily="34" charset="0"/>
                <a:cs typeface="Verdana" panose="020B0604030504040204" pitchFamily="34" charset="0"/>
              </a:rPr>
              <a:t>s</a:t>
            </a:r>
            <a:r>
              <a:rPr lang="pl-PL" sz="1200" i="1" dirty="0" smtClean="0">
                <a:solidFill>
                  <a:schemeClr val="bg1"/>
                </a:solidFill>
                <a:ea typeface="Verdana" panose="020B0604030504040204" pitchFamily="34" charset="0"/>
                <a:cs typeface="Verdana" panose="020B0604030504040204" pitchFamily="34" charset="0"/>
              </a:rPr>
              <a:t>)	10.6</a:t>
            </a:r>
            <a:r>
              <a:rPr lang="pl-PL" sz="1200" dirty="0">
                <a:solidFill>
                  <a:schemeClr val="bg1"/>
                </a:solidFill>
                <a:ea typeface="Verdana" panose="020B0604030504040204" pitchFamily="34" charset="0"/>
                <a:cs typeface="Verdana" panose="020B0604030504040204" pitchFamily="34" charset="0"/>
              </a:rPr>
              <a:t>(</a:t>
            </a:r>
            <a:r>
              <a:rPr lang="pl-PL" sz="1200" dirty="0">
                <a:solidFill>
                  <a:schemeClr val="bg1"/>
                </a:solidFill>
                <a:latin typeface="Symbol" panose="05050102010706020507" pitchFamily="18" charset="2"/>
              </a:rPr>
              <a:t>±</a:t>
            </a:r>
            <a:r>
              <a:rPr lang="pl-PL" sz="1200" dirty="0" smtClean="0">
                <a:solidFill>
                  <a:schemeClr val="bg1"/>
                </a:solidFill>
                <a:ea typeface="Verdana" panose="020B0604030504040204" pitchFamily="34" charset="0"/>
                <a:cs typeface="Verdana" panose="020B0604030504040204" pitchFamily="34" charset="0"/>
              </a:rPr>
              <a:t>0.2)</a:t>
            </a:r>
            <a:r>
              <a:rPr lang="pl-PL" sz="1200" i="1" dirty="0">
                <a:solidFill>
                  <a:schemeClr val="bg1"/>
                </a:solidFill>
                <a:ea typeface="Verdana" panose="020B0604030504040204" pitchFamily="34" charset="0"/>
                <a:cs typeface="Verdana" panose="020B0604030504040204" pitchFamily="34" charset="0"/>
              </a:rPr>
              <a:t>	</a:t>
            </a:r>
            <a:r>
              <a:rPr lang="pl-PL" sz="1200" i="1" dirty="0" smtClean="0">
                <a:solidFill>
                  <a:srgbClr val="FFFF00"/>
                </a:solidFill>
                <a:ea typeface="Verdana" panose="020B0604030504040204" pitchFamily="34" charset="0"/>
                <a:cs typeface="Verdana" panose="020B0604030504040204" pitchFamily="34" charset="0"/>
              </a:rPr>
              <a:t>10.8</a:t>
            </a:r>
            <a:endParaRPr lang="en-US" sz="1200" dirty="0">
              <a:solidFill>
                <a:srgbClr val="FFFF00"/>
              </a:solidFill>
            </a:endParaRPr>
          </a:p>
        </p:txBody>
      </p:sp>
      <p:sp>
        <p:nvSpPr>
          <p:cNvPr id="17" name="Prostokąt zaokrąglony 16"/>
          <p:cNvSpPr/>
          <p:nvPr/>
        </p:nvSpPr>
        <p:spPr>
          <a:xfrm>
            <a:off x="4685896" y="4223676"/>
            <a:ext cx="3630520" cy="22248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227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a:xfrm>
            <a:off x="6588224" y="6453338"/>
            <a:ext cx="2133600" cy="268287"/>
          </a:xfrm>
        </p:spPr>
        <p:txBody>
          <a:bodyPr/>
          <a:lstStyle/>
          <a:p>
            <a:pPr>
              <a:defRPr/>
            </a:pPr>
            <a:r>
              <a:rPr lang="pl-PL" dirty="0" smtClean="0"/>
              <a:t>14</a:t>
            </a:r>
            <a:endParaRPr lang="pl-PL" dirty="0"/>
          </a:p>
        </p:txBody>
      </p:sp>
      <p:sp>
        <p:nvSpPr>
          <p:cNvPr id="13" name="Rectangle 3"/>
          <p:cNvSpPr>
            <a:spLocks noGrp="1" noChangeArrowheads="1"/>
          </p:cNvSpPr>
          <p:nvPr>
            <p:ph type="title"/>
          </p:nvPr>
        </p:nvSpPr>
        <p:spPr>
          <a:xfrm>
            <a:off x="0" y="1"/>
            <a:ext cx="9144000" cy="563563"/>
          </a:xfrm>
        </p:spPr>
        <p:txBody>
          <a:bodyPr/>
          <a:lstStyle/>
          <a:p>
            <a:pPr eaLnBrk="1" hangingPunct="1"/>
            <a:r>
              <a:rPr lang="pl-PL" altLang="pl-PL" sz="2400" dirty="0" smtClean="0">
                <a:latin typeface="Verdana" pitchFamily="34" charset="0"/>
              </a:rPr>
              <a:t>The PF-24 diagnostics </a:t>
            </a:r>
            <a:r>
              <a:rPr lang="pl-PL" altLang="pl-PL" sz="2400" dirty="0">
                <a:latin typeface="Verdana" pitchFamily="34" charset="0"/>
              </a:rPr>
              <a:t>– </a:t>
            </a:r>
            <a:r>
              <a:rPr lang="pl-PL" altLang="pl-PL" sz="2400" dirty="0" smtClean="0">
                <a:latin typeface="Verdana" pitchFamily="34" charset="0"/>
              </a:rPr>
              <a:t>VUV/SXR </a:t>
            </a:r>
            <a:r>
              <a:rPr lang="pl-PL" altLang="pl-PL" sz="2400" dirty="0" err="1" smtClean="0">
                <a:latin typeface="Verdana" pitchFamily="34" charset="0"/>
              </a:rPr>
              <a:t>pinhole</a:t>
            </a:r>
            <a:r>
              <a:rPr lang="pl-PL" altLang="pl-PL" sz="2400" dirty="0" smtClean="0">
                <a:latin typeface="Verdana" pitchFamily="34" charset="0"/>
              </a:rPr>
              <a:t> </a:t>
            </a:r>
            <a:r>
              <a:rPr lang="pl-PL" altLang="pl-PL" sz="2400" dirty="0" err="1">
                <a:latin typeface="Verdana" pitchFamily="34" charset="0"/>
              </a:rPr>
              <a:t>camera</a:t>
            </a:r>
            <a:endParaRPr lang="en-US" altLang="pl-PL" sz="2400" dirty="0" smtClean="0">
              <a:latin typeface="Verdana" pitchFamily="34" charset="0"/>
            </a:endParaRPr>
          </a:p>
        </p:txBody>
      </p:sp>
      <p:pic>
        <p:nvPicPr>
          <p:cNvPr id="6" name="Obraz 5"/>
          <p:cNvPicPr>
            <a:picLocks noChangeAspect="1"/>
          </p:cNvPicPr>
          <p:nvPr/>
        </p:nvPicPr>
        <p:blipFill rotWithShape="1">
          <a:blip r:embed="rId2">
            <a:extLst>
              <a:ext uri="{28A0092B-C50C-407E-A947-70E740481C1C}">
                <a14:useLocalDpi xmlns:a14="http://schemas.microsoft.com/office/drawing/2010/main" val="0"/>
              </a:ext>
            </a:extLst>
          </a:blip>
          <a:srcRect l="24807" t="48197" r="2336" b="9950"/>
          <a:stretch/>
        </p:blipFill>
        <p:spPr>
          <a:xfrm>
            <a:off x="1255176" y="916208"/>
            <a:ext cx="6662101" cy="2152752"/>
          </a:xfrm>
          <a:prstGeom prst="rect">
            <a:avLst/>
          </a:prstGeom>
        </p:spPr>
      </p:pic>
      <p:pic>
        <p:nvPicPr>
          <p:cNvPr id="9" name="Picture 2" descr="sxfm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270040"/>
            <a:ext cx="7344816" cy="303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KOLEJNY Z GAZ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270040"/>
            <a:ext cx="7344816" cy="303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xfm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270040"/>
            <a:ext cx="7344816" cy="303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ymbol zastępczy stopki 2"/>
          <p:cNvSpPr>
            <a:spLocks noGrp="1"/>
          </p:cNvSpPr>
          <p:nvPr>
            <p:ph type="ftr" sz="quarter" idx="11"/>
          </p:nvPr>
        </p:nvSpPr>
        <p:spPr>
          <a:xfrm>
            <a:off x="2231740" y="6453188"/>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10878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107504" y="61317"/>
            <a:ext cx="8956094" cy="487363"/>
          </a:xfrm>
        </p:spPr>
        <p:txBody>
          <a:bodyPr/>
          <a:lstStyle/>
          <a:p>
            <a:pPr eaLnBrk="1" hangingPunct="1"/>
            <a:r>
              <a:rPr lang="en-US" altLang="pl-PL" sz="2400" dirty="0" smtClean="0">
                <a:latin typeface="Verdana" pitchFamily="34" charset="0"/>
              </a:rPr>
              <a:t>Plasma imaging – radiative compression phenomenon</a:t>
            </a:r>
            <a:endParaRPr lang="en-US" altLang="pl-PL" sz="2400" dirty="0" smtClean="0">
              <a:latin typeface="Verdana" pitchFamily="34" charset="0"/>
            </a:endParaRP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15</a:t>
            </a:r>
            <a:endParaRPr lang="pl-PL" dirty="0"/>
          </a:p>
        </p:txBody>
      </p:sp>
      <p:pic>
        <p:nvPicPr>
          <p:cNvPr id="13" name="Obraz 12" descr="D:\nauka_2\strz_od_27_01_2016\VUV_and_SXRC_photos\171013\17101303\171013 03 1  2017-10-13 13h35m12s  0,0 ms 10 ms-1.tif"/>
          <p:cNvPicPr/>
          <p:nvPr/>
        </p:nvPicPr>
        <p:blipFill>
          <a:blip r:embed="rId2" cstate="print"/>
          <a:srcRect/>
          <a:stretch>
            <a:fillRect/>
          </a:stretch>
        </p:blipFill>
        <p:spPr bwMode="auto">
          <a:xfrm>
            <a:off x="323528" y="1923409"/>
            <a:ext cx="3312368" cy="2657719"/>
          </a:xfrm>
          <a:prstGeom prst="rect">
            <a:avLst/>
          </a:prstGeom>
          <a:noFill/>
          <a:ln w="9525">
            <a:noFill/>
            <a:miter lim="800000"/>
            <a:headEnd/>
            <a:tailEnd/>
          </a:ln>
        </p:spPr>
      </p:pic>
      <p:sp>
        <p:nvSpPr>
          <p:cNvPr id="5" name="Prostokąt 4"/>
          <p:cNvSpPr/>
          <p:nvPr/>
        </p:nvSpPr>
        <p:spPr>
          <a:xfrm>
            <a:off x="4499992" y="4581128"/>
            <a:ext cx="2430523" cy="1708160"/>
          </a:xfrm>
          <a:prstGeom prst="rect">
            <a:avLst/>
          </a:prstGeom>
        </p:spPr>
        <p:txBody>
          <a:bodyPr wrap="square">
            <a:spAutoFit/>
          </a:bodyPr>
          <a:lstStyle/>
          <a:p>
            <a:r>
              <a:rPr lang="en-US" sz="1400" dirty="0" smtClean="0">
                <a:solidFill>
                  <a:srgbClr val="FFFF00"/>
                </a:solidFill>
              </a:rPr>
              <a:t>#1</a:t>
            </a:r>
            <a:r>
              <a:rPr lang="pl-PL" sz="1400" dirty="0" smtClean="0">
                <a:solidFill>
                  <a:srgbClr val="FFFF00"/>
                </a:solidFill>
              </a:rPr>
              <a:t>9</a:t>
            </a:r>
            <a:r>
              <a:rPr lang="en-US" sz="1400" dirty="0" smtClean="0">
                <a:solidFill>
                  <a:srgbClr val="FFFF00"/>
                </a:solidFill>
              </a:rPr>
              <a:t>0</a:t>
            </a:r>
            <a:r>
              <a:rPr lang="pl-PL" sz="1400" dirty="0" smtClean="0">
                <a:solidFill>
                  <a:srgbClr val="FFFF00"/>
                </a:solidFill>
              </a:rPr>
              <a:t>8</a:t>
            </a:r>
            <a:r>
              <a:rPr lang="en-US" sz="1400" dirty="0" smtClean="0">
                <a:solidFill>
                  <a:srgbClr val="FFFF00"/>
                </a:solidFill>
              </a:rPr>
              <a:t>22</a:t>
            </a:r>
            <a:r>
              <a:rPr lang="pl-PL" sz="1400" dirty="0" smtClean="0">
                <a:solidFill>
                  <a:srgbClr val="FFFF00"/>
                </a:solidFill>
              </a:rPr>
              <a:t>18</a:t>
            </a:r>
            <a:endParaRPr lang="en-US" sz="1400" dirty="0">
              <a:solidFill>
                <a:srgbClr val="FFFF00"/>
              </a:solidFill>
            </a:endParaRPr>
          </a:p>
          <a:p>
            <a:r>
              <a:rPr lang="pl-PL" sz="1400" dirty="0" smtClean="0">
                <a:solidFill>
                  <a:srgbClr val="FFFF00"/>
                </a:solidFill>
              </a:rPr>
              <a:t>2</a:t>
            </a:r>
            <a:r>
              <a:rPr lang="en-US" sz="1400" dirty="0" smtClean="0">
                <a:solidFill>
                  <a:srgbClr val="FFFF00"/>
                </a:solidFill>
              </a:rPr>
              <a:t>.</a:t>
            </a:r>
            <a:r>
              <a:rPr lang="pl-PL" sz="1400" dirty="0" smtClean="0">
                <a:solidFill>
                  <a:srgbClr val="FFFF00"/>
                </a:solidFill>
              </a:rPr>
              <a:t>04</a:t>
            </a:r>
            <a:r>
              <a:rPr lang="en-US" sz="1400" dirty="0" smtClean="0">
                <a:solidFill>
                  <a:srgbClr val="FFFF00"/>
                </a:solidFill>
              </a:rPr>
              <a:t> mbar</a:t>
            </a:r>
            <a:r>
              <a:rPr lang="pl-PL" sz="1400" dirty="0">
                <a:solidFill>
                  <a:srgbClr val="FFFF00"/>
                </a:solidFill>
              </a:rPr>
              <a:t> </a:t>
            </a:r>
            <a:r>
              <a:rPr lang="pl-PL" sz="1400" dirty="0" smtClean="0">
                <a:solidFill>
                  <a:srgbClr val="FFFF00"/>
                </a:solidFill>
              </a:rPr>
              <a:t>D</a:t>
            </a:r>
            <a:r>
              <a:rPr lang="pl-PL" sz="1400" baseline="-25000" dirty="0" smtClean="0">
                <a:solidFill>
                  <a:srgbClr val="FFFF00"/>
                </a:solidFill>
              </a:rPr>
              <a:t>2</a:t>
            </a:r>
            <a:r>
              <a:rPr lang="pl-PL" sz="1400" dirty="0" smtClean="0">
                <a:solidFill>
                  <a:srgbClr val="FFFF00"/>
                </a:solidFill>
              </a:rPr>
              <a:t> + Ne</a:t>
            </a:r>
            <a:endParaRPr lang="en-US" sz="1400" dirty="0">
              <a:solidFill>
                <a:srgbClr val="FFFF00"/>
              </a:solidFill>
            </a:endParaRPr>
          </a:p>
          <a:p>
            <a:pPr>
              <a:spcAft>
                <a:spcPts val="600"/>
              </a:spcAft>
            </a:pPr>
            <a:r>
              <a:rPr lang="en-US" sz="1400" dirty="0" smtClean="0">
                <a:solidFill>
                  <a:srgbClr val="FFFF00"/>
                </a:solidFill>
              </a:rPr>
              <a:t>2.</a:t>
            </a:r>
            <a:r>
              <a:rPr lang="pl-PL" sz="1400" dirty="0" smtClean="0">
                <a:solidFill>
                  <a:srgbClr val="FFFF00"/>
                </a:solidFill>
              </a:rPr>
              <a:t>8x</a:t>
            </a:r>
            <a:r>
              <a:rPr lang="en-US" sz="1400" dirty="0">
                <a:solidFill>
                  <a:srgbClr val="FFFF00"/>
                </a:solidFill>
              </a:rPr>
              <a:t>10</a:t>
            </a:r>
            <a:r>
              <a:rPr lang="en-US" sz="1400" baseline="30000" dirty="0">
                <a:solidFill>
                  <a:srgbClr val="FFFF00"/>
                </a:solidFill>
              </a:rPr>
              <a:t>8</a:t>
            </a:r>
            <a:r>
              <a:rPr lang="en-US" sz="1400" dirty="0" smtClean="0">
                <a:solidFill>
                  <a:srgbClr val="FFFF00"/>
                </a:solidFill>
              </a:rPr>
              <a:t> n/discharge</a:t>
            </a:r>
            <a:endParaRPr lang="pl-PL" sz="1400" dirty="0" smtClean="0">
              <a:solidFill>
                <a:schemeClr val="bg1"/>
              </a:solidFill>
            </a:endParaRPr>
          </a:p>
          <a:p>
            <a:r>
              <a:rPr lang="en-US" sz="1400" dirty="0" smtClean="0">
                <a:solidFill>
                  <a:srgbClr val="FFFF00"/>
                </a:solidFill>
              </a:rPr>
              <a:t>14.0 ns</a:t>
            </a:r>
            <a:endParaRPr lang="en-US" sz="1400" dirty="0">
              <a:solidFill>
                <a:srgbClr val="FFFF00"/>
              </a:solidFill>
            </a:endParaRPr>
          </a:p>
          <a:p>
            <a:r>
              <a:rPr lang="pl-PL" sz="1400" dirty="0" smtClean="0">
                <a:solidFill>
                  <a:srgbClr val="FFFF00"/>
                </a:solidFill>
              </a:rPr>
              <a:t>2</a:t>
            </a:r>
            <a:r>
              <a:rPr lang="en-US" sz="1400" dirty="0" smtClean="0">
                <a:solidFill>
                  <a:srgbClr val="FFFF00"/>
                </a:solidFill>
              </a:rPr>
              <a:t>0 </a:t>
            </a:r>
            <a:r>
              <a:rPr lang="en-US" sz="1400" dirty="0">
                <a:solidFill>
                  <a:srgbClr val="FFFF00"/>
                </a:solidFill>
              </a:rPr>
              <a:t>ns </a:t>
            </a:r>
            <a:r>
              <a:rPr lang="pl-PL" sz="1400" dirty="0" err="1" smtClean="0">
                <a:solidFill>
                  <a:srgbClr val="FFFF00"/>
                </a:solidFill>
              </a:rPr>
              <a:t>before</a:t>
            </a:r>
            <a:r>
              <a:rPr lang="en-US" sz="1400" dirty="0" smtClean="0">
                <a:solidFill>
                  <a:srgbClr val="FFFF00"/>
                </a:solidFill>
              </a:rPr>
              <a:t> </a:t>
            </a:r>
            <a:r>
              <a:rPr lang="en-US" sz="1400" dirty="0" err="1" smtClean="0">
                <a:solidFill>
                  <a:srgbClr val="FFFF00"/>
                </a:solidFill>
              </a:rPr>
              <a:t>dI</a:t>
            </a:r>
            <a:r>
              <a:rPr lang="en-US" sz="1400" dirty="0" smtClean="0">
                <a:solidFill>
                  <a:srgbClr val="FFFF00"/>
                </a:solidFill>
              </a:rPr>
              <a:t>/</a:t>
            </a:r>
            <a:r>
              <a:rPr lang="en-US" sz="1400" dirty="0" err="1" smtClean="0">
                <a:solidFill>
                  <a:srgbClr val="FFFF00"/>
                </a:solidFill>
              </a:rPr>
              <a:t>dt</a:t>
            </a:r>
            <a:r>
              <a:rPr lang="en-US" sz="1400" dirty="0" smtClean="0">
                <a:solidFill>
                  <a:srgbClr val="FFFF00"/>
                </a:solidFill>
              </a:rPr>
              <a:t> </a:t>
            </a:r>
            <a:r>
              <a:rPr lang="en-US" sz="1400" dirty="0">
                <a:solidFill>
                  <a:srgbClr val="FFFF00"/>
                </a:solidFill>
              </a:rPr>
              <a:t>dip</a:t>
            </a:r>
          </a:p>
          <a:p>
            <a:r>
              <a:rPr lang="en-US" sz="1400" dirty="0" smtClean="0">
                <a:solidFill>
                  <a:srgbClr val="FFFF00"/>
                </a:solidFill>
              </a:rPr>
              <a:t>yes</a:t>
            </a:r>
            <a:r>
              <a:rPr lang="pl-PL" sz="1400" dirty="0" smtClean="0">
                <a:solidFill>
                  <a:srgbClr val="FFFF00"/>
                </a:solidFill>
              </a:rPr>
              <a:t>, Be, #1 and #4</a:t>
            </a:r>
            <a:endParaRPr lang="en-US" sz="1400" dirty="0">
              <a:solidFill>
                <a:srgbClr val="FFFF00"/>
              </a:solidFill>
            </a:endParaRPr>
          </a:p>
          <a:p>
            <a:r>
              <a:rPr lang="en-US" sz="1400" dirty="0" smtClean="0">
                <a:solidFill>
                  <a:srgbClr val="FFFF00"/>
                </a:solidFill>
              </a:rPr>
              <a:t>7 </a:t>
            </a:r>
            <a:r>
              <a:rPr lang="pl-PL"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en-US" sz="1400" dirty="0" smtClean="0">
                <a:solidFill>
                  <a:srgbClr val="FFFF00"/>
                </a:solidFill>
              </a:rPr>
              <a:t>m</a:t>
            </a:r>
            <a:endParaRPr lang="en-US" sz="1400" dirty="0">
              <a:solidFill>
                <a:srgbClr val="FFFF00"/>
              </a:solidFill>
            </a:endParaRPr>
          </a:p>
        </p:txBody>
      </p:sp>
      <p:sp>
        <p:nvSpPr>
          <p:cNvPr id="11" name="Prostokąt 10"/>
          <p:cNvSpPr/>
          <p:nvPr/>
        </p:nvSpPr>
        <p:spPr>
          <a:xfrm>
            <a:off x="323530" y="764704"/>
            <a:ext cx="2880318" cy="461665"/>
          </a:xfrm>
          <a:prstGeom prst="rect">
            <a:avLst/>
          </a:prstGeom>
        </p:spPr>
        <p:txBody>
          <a:bodyPr wrap="square" numCol="1">
            <a:spAutoFit/>
          </a:bodyPr>
          <a:lstStyle/>
          <a:p>
            <a:pPr marL="180000" indent="-180000">
              <a:spcBef>
                <a:spcPts val="0"/>
              </a:spcBef>
              <a:buFont typeface="Arial" pitchFamily="34" charset="0"/>
              <a:buChar char="•"/>
            </a:pPr>
            <a:r>
              <a:rPr lang="en-US" sz="1200" dirty="0" smtClean="0">
                <a:solidFill>
                  <a:schemeClr val="bg1"/>
                </a:solidFill>
                <a:ea typeface="Verdana" panose="020B0604030504040204" pitchFamily="34" charset="0"/>
                <a:cs typeface="Verdana" panose="020B0604030504040204" pitchFamily="34" charset="0"/>
              </a:rPr>
              <a:t>Time of registration:  </a:t>
            </a:r>
            <a:r>
              <a:rPr lang="en-US" sz="1200" dirty="0" smtClean="0">
                <a:solidFill>
                  <a:schemeClr val="bg1"/>
                </a:solidFill>
                <a:ea typeface="Verdana" panose="020B0604030504040204" pitchFamily="34" charset="0"/>
                <a:cs typeface="Verdana" panose="020B0604030504040204" pitchFamily="34" charset="0"/>
              </a:rPr>
              <a:t>1.0 </a:t>
            </a:r>
            <a:r>
              <a:rPr lang="en-US" sz="1200" dirty="0" smtClean="0">
                <a:solidFill>
                  <a:schemeClr val="bg1"/>
                </a:solidFill>
                <a:ea typeface="Verdana" panose="020B0604030504040204" pitchFamily="34" charset="0"/>
                <a:cs typeface="Verdana" panose="020B0604030504040204" pitchFamily="34" charset="0"/>
              </a:rPr>
              <a:t>ns</a:t>
            </a:r>
          </a:p>
          <a:p>
            <a:pPr marL="180000" indent="-180000">
              <a:spcBef>
                <a:spcPts val="0"/>
              </a:spcBef>
              <a:buFont typeface="Arial" pitchFamily="34" charset="0"/>
              <a:buChar char="•"/>
            </a:pPr>
            <a:r>
              <a:rPr lang="en-US" sz="1200" dirty="0" smtClean="0">
                <a:solidFill>
                  <a:schemeClr val="bg1"/>
                </a:solidFill>
                <a:ea typeface="Verdana" panose="020B0604030504040204" pitchFamily="34" charset="0"/>
                <a:cs typeface="Verdana" panose="020B0604030504040204" pitchFamily="34" charset="0"/>
              </a:rPr>
              <a:t>Pinhole diameter:	 </a:t>
            </a:r>
            <a:r>
              <a:rPr lang="en-US" sz="1200" dirty="0" smtClean="0">
                <a:solidFill>
                  <a:schemeClr val="bg1"/>
                </a:solidFill>
                <a:ea typeface="Verdana" panose="020B0604030504040204" pitchFamily="34" charset="0"/>
                <a:cs typeface="Verdana" panose="020B0604030504040204" pitchFamily="34" charset="0"/>
              </a:rPr>
              <a:t>70 </a:t>
            </a:r>
            <a:r>
              <a:rPr lang="en-US" sz="1200"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en-US" sz="1200" dirty="0" smtClean="0">
                <a:solidFill>
                  <a:schemeClr val="bg1"/>
                </a:solidFill>
                <a:ea typeface="Verdana" panose="020B0604030504040204" pitchFamily="34" charset="0"/>
                <a:cs typeface="Verdana" panose="020B0604030504040204" pitchFamily="34" charset="0"/>
              </a:rPr>
              <a:t>m</a:t>
            </a:r>
            <a:endParaRPr lang="en-US" sz="1200" dirty="0" smtClean="0">
              <a:solidFill>
                <a:schemeClr val="bg1"/>
              </a:solidFill>
              <a:ea typeface="Verdana" panose="020B0604030504040204" pitchFamily="34" charset="0"/>
              <a:cs typeface="Verdana" panose="020B0604030504040204" pitchFamily="34" charset="0"/>
            </a:endParaRPr>
          </a:p>
        </p:txBody>
      </p:sp>
      <p:sp>
        <p:nvSpPr>
          <p:cNvPr id="14" name="Prostokąt 13"/>
          <p:cNvSpPr/>
          <p:nvPr/>
        </p:nvSpPr>
        <p:spPr>
          <a:xfrm>
            <a:off x="251520" y="4581128"/>
            <a:ext cx="4283107" cy="1677382"/>
          </a:xfrm>
          <a:prstGeom prst="rect">
            <a:avLst/>
          </a:prstGeom>
        </p:spPr>
        <p:txBody>
          <a:bodyPr wrap="square">
            <a:spAutoFit/>
          </a:bodyPr>
          <a:lstStyle/>
          <a:p>
            <a:r>
              <a:rPr lang="en-US" sz="1400" dirty="0">
                <a:solidFill>
                  <a:schemeClr val="bg1"/>
                </a:solidFill>
              </a:rPr>
              <a:t>discharge </a:t>
            </a:r>
            <a:r>
              <a:rPr lang="en-US" sz="1400" dirty="0" smtClean="0">
                <a:solidFill>
                  <a:schemeClr val="bg1"/>
                </a:solidFill>
              </a:rPr>
              <a:t>number</a:t>
            </a:r>
            <a:r>
              <a:rPr lang="pl-PL" sz="1400" dirty="0" smtClean="0">
                <a:solidFill>
                  <a:schemeClr val="bg1"/>
                </a:solidFill>
              </a:rPr>
              <a:t>:	</a:t>
            </a:r>
            <a:r>
              <a:rPr lang="en-US" sz="1400" dirty="0" smtClean="0">
                <a:solidFill>
                  <a:srgbClr val="FFFF00"/>
                </a:solidFill>
              </a:rPr>
              <a:t>#1</a:t>
            </a:r>
            <a:r>
              <a:rPr lang="pl-PL" sz="1400" dirty="0" smtClean="0">
                <a:solidFill>
                  <a:srgbClr val="FFFF00"/>
                </a:solidFill>
              </a:rPr>
              <a:t>7101303</a:t>
            </a:r>
            <a:endParaRPr lang="en-US" sz="1400" dirty="0">
              <a:solidFill>
                <a:srgbClr val="FFFF00"/>
              </a:solidFill>
            </a:endParaRPr>
          </a:p>
          <a:p>
            <a:r>
              <a:rPr lang="en-US" sz="1400" dirty="0" smtClean="0">
                <a:solidFill>
                  <a:schemeClr val="bg1"/>
                </a:solidFill>
              </a:rPr>
              <a:t>pressure</a:t>
            </a:r>
            <a:r>
              <a:rPr lang="pl-PL" sz="1400" dirty="0" smtClean="0">
                <a:solidFill>
                  <a:schemeClr val="bg1"/>
                </a:solidFill>
              </a:rPr>
              <a:t>: 	</a:t>
            </a:r>
            <a:r>
              <a:rPr lang="en-US" sz="1400" dirty="0" smtClean="0">
                <a:solidFill>
                  <a:srgbClr val="FFFF00"/>
                </a:solidFill>
              </a:rPr>
              <a:t>2.</a:t>
            </a:r>
            <a:r>
              <a:rPr lang="pl-PL" sz="1400" dirty="0" smtClean="0">
                <a:solidFill>
                  <a:srgbClr val="FFFF00"/>
                </a:solidFill>
              </a:rPr>
              <a:t>97</a:t>
            </a:r>
            <a:r>
              <a:rPr lang="en-US" sz="1400" dirty="0" smtClean="0">
                <a:solidFill>
                  <a:srgbClr val="FFFF00"/>
                </a:solidFill>
              </a:rPr>
              <a:t> mbar</a:t>
            </a:r>
            <a:r>
              <a:rPr lang="pl-PL" sz="1400" dirty="0" smtClean="0">
                <a:solidFill>
                  <a:srgbClr val="FFFF00"/>
                </a:solidFill>
              </a:rPr>
              <a:t> D</a:t>
            </a:r>
            <a:r>
              <a:rPr lang="pl-PL" sz="1400" baseline="-25000" dirty="0" smtClean="0">
                <a:solidFill>
                  <a:srgbClr val="FFFF00"/>
                </a:solidFill>
              </a:rPr>
              <a:t>2</a:t>
            </a:r>
            <a:endParaRPr lang="en-US" sz="1400" dirty="0">
              <a:solidFill>
                <a:srgbClr val="FFFF00"/>
              </a:solidFill>
            </a:endParaRPr>
          </a:p>
          <a:p>
            <a:pPr>
              <a:spcAft>
                <a:spcPts val="600"/>
              </a:spcAft>
            </a:pPr>
            <a:r>
              <a:rPr lang="en-US" sz="1400" dirty="0" smtClean="0">
                <a:solidFill>
                  <a:schemeClr val="bg1"/>
                </a:solidFill>
              </a:rPr>
              <a:t>total </a:t>
            </a:r>
            <a:r>
              <a:rPr lang="en-US" sz="1400" dirty="0">
                <a:solidFill>
                  <a:schemeClr val="bg1"/>
                </a:solidFill>
              </a:rPr>
              <a:t>neutron </a:t>
            </a:r>
            <a:r>
              <a:rPr lang="en-US" sz="1400" dirty="0" smtClean="0">
                <a:solidFill>
                  <a:schemeClr val="bg1"/>
                </a:solidFill>
              </a:rPr>
              <a:t>yield</a:t>
            </a:r>
            <a:r>
              <a:rPr lang="pl-PL" sz="1400" dirty="0" smtClean="0">
                <a:solidFill>
                  <a:schemeClr val="bg1"/>
                </a:solidFill>
              </a:rPr>
              <a:t>:</a:t>
            </a:r>
            <a:r>
              <a:rPr lang="en-US" sz="1400" dirty="0">
                <a:solidFill>
                  <a:schemeClr val="bg1"/>
                </a:solidFill>
              </a:rPr>
              <a:t>	</a:t>
            </a:r>
            <a:r>
              <a:rPr lang="pl-PL" sz="1400" dirty="0">
                <a:solidFill>
                  <a:srgbClr val="FFFF00"/>
                </a:solidFill>
              </a:rPr>
              <a:t>1</a:t>
            </a:r>
            <a:r>
              <a:rPr lang="en-US" sz="1400" dirty="0" smtClean="0">
                <a:solidFill>
                  <a:srgbClr val="FFFF00"/>
                </a:solidFill>
              </a:rPr>
              <a:t>2.</a:t>
            </a:r>
            <a:r>
              <a:rPr lang="pl-PL" sz="1400" dirty="0" smtClean="0">
                <a:solidFill>
                  <a:srgbClr val="FFFF00"/>
                </a:solidFill>
              </a:rPr>
              <a:t>9x</a:t>
            </a:r>
            <a:r>
              <a:rPr lang="en-US" sz="1400" dirty="0" smtClean="0">
                <a:solidFill>
                  <a:srgbClr val="FFFF00"/>
                </a:solidFill>
              </a:rPr>
              <a:t>10</a:t>
            </a:r>
            <a:r>
              <a:rPr lang="en-US" sz="1400" baseline="30000" dirty="0" smtClean="0">
                <a:solidFill>
                  <a:srgbClr val="FFFF00"/>
                </a:solidFill>
              </a:rPr>
              <a:t>8</a:t>
            </a:r>
            <a:r>
              <a:rPr lang="en-US" sz="1400" dirty="0" smtClean="0">
                <a:solidFill>
                  <a:srgbClr val="FFFF00"/>
                </a:solidFill>
              </a:rPr>
              <a:t> n/discharge</a:t>
            </a:r>
            <a:endParaRPr lang="pl-PL" sz="1400" dirty="0" smtClean="0">
              <a:solidFill>
                <a:schemeClr val="bg1"/>
              </a:solidFill>
            </a:endParaRPr>
          </a:p>
          <a:p>
            <a:r>
              <a:rPr lang="en-US" sz="1400" dirty="0" smtClean="0">
                <a:solidFill>
                  <a:schemeClr val="bg1"/>
                </a:solidFill>
              </a:rPr>
              <a:t>time </a:t>
            </a:r>
            <a:r>
              <a:rPr lang="en-US" sz="1400" dirty="0">
                <a:solidFill>
                  <a:schemeClr val="bg1"/>
                </a:solidFill>
              </a:rPr>
              <a:t>between </a:t>
            </a:r>
            <a:r>
              <a:rPr lang="en-US" sz="1400" dirty="0" smtClean="0">
                <a:solidFill>
                  <a:schemeClr val="bg1"/>
                </a:solidFill>
              </a:rPr>
              <a:t>frames</a:t>
            </a:r>
            <a:r>
              <a:rPr lang="pl-PL" sz="1400" dirty="0" smtClean="0">
                <a:solidFill>
                  <a:schemeClr val="bg1"/>
                </a:solidFill>
              </a:rPr>
              <a:t>:  </a:t>
            </a:r>
            <a:r>
              <a:rPr lang="en-US" sz="1400" dirty="0" smtClean="0">
                <a:solidFill>
                  <a:srgbClr val="FFFF00"/>
                </a:solidFill>
              </a:rPr>
              <a:t>4.</a:t>
            </a:r>
            <a:r>
              <a:rPr lang="pl-PL" sz="1400" dirty="0" smtClean="0">
                <a:solidFill>
                  <a:srgbClr val="FFFF00"/>
                </a:solidFill>
              </a:rPr>
              <a:t>7</a:t>
            </a:r>
            <a:r>
              <a:rPr lang="en-US" sz="1400" dirty="0" smtClean="0">
                <a:solidFill>
                  <a:srgbClr val="FFFF00"/>
                </a:solidFill>
              </a:rPr>
              <a:t> ns</a:t>
            </a:r>
            <a:endParaRPr lang="en-US" sz="1400" dirty="0">
              <a:solidFill>
                <a:srgbClr val="FFFF00"/>
              </a:solidFill>
            </a:endParaRPr>
          </a:p>
          <a:p>
            <a:r>
              <a:rPr lang="en-US" sz="1400" dirty="0">
                <a:solidFill>
                  <a:schemeClr val="bg1"/>
                </a:solidFill>
              </a:rPr>
              <a:t>triggering </a:t>
            </a:r>
            <a:r>
              <a:rPr lang="en-US" sz="1400" dirty="0" smtClean="0">
                <a:solidFill>
                  <a:schemeClr val="bg1"/>
                </a:solidFill>
              </a:rPr>
              <a:t>time</a:t>
            </a:r>
            <a:r>
              <a:rPr lang="pl-PL" sz="1400" dirty="0" smtClean="0">
                <a:solidFill>
                  <a:schemeClr val="bg1"/>
                </a:solidFill>
              </a:rPr>
              <a:t>:	</a:t>
            </a:r>
            <a:r>
              <a:rPr lang="pl-PL" sz="1400" dirty="0" smtClean="0">
                <a:solidFill>
                  <a:srgbClr val="FFFF00"/>
                </a:solidFill>
              </a:rPr>
              <a:t>     16</a:t>
            </a:r>
            <a:r>
              <a:rPr lang="en-US" sz="1400" dirty="0" smtClean="0">
                <a:solidFill>
                  <a:srgbClr val="FFFF00"/>
                </a:solidFill>
              </a:rPr>
              <a:t> </a:t>
            </a:r>
            <a:r>
              <a:rPr lang="en-US" sz="1400" dirty="0">
                <a:solidFill>
                  <a:srgbClr val="FFFF00"/>
                </a:solidFill>
              </a:rPr>
              <a:t>ns after </a:t>
            </a:r>
            <a:r>
              <a:rPr lang="en-US" sz="1400" dirty="0" err="1" smtClean="0">
                <a:solidFill>
                  <a:srgbClr val="FFFF00"/>
                </a:solidFill>
              </a:rPr>
              <a:t>dI</a:t>
            </a:r>
            <a:r>
              <a:rPr lang="en-US" sz="1400" dirty="0" smtClean="0">
                <a:solidFill>
                  <a:srgbClr val="FFFF00"/>
                </a:solidFill>
              </a:rPr>
              <a:t>/</a:t>
            </a:r>
            <a:r>
              <a:rPr lang="en-US" sz="1400" dirty="0" err="1" smtClean="0">
                <a:solidFill>
                  <a:srgbClr val="FFFF00"/>
                </a:solidFill>
              </a:rPr>
              <a:t>dt</a:t>
            </a:r>
            <a:r>
              <a:rPr lang="en-US" sz="1400" dirty="0" smtClean="0">
                <a:solidFill>
                  <a:srgbClr val="FFFF00"/>
                </a:solidFill>
              </a:rPr>
              <a:t> </a:t>
            </a:r>
            <a:r>
              <a:rPr lang="en-US" sz="1400" dirty="0">
                <a:solidFill>
                  <a:srgbClr val="FFFF00"/>
                </a:solidFill>
              </a:rPr>
              <a:t>dip</a:t>
            </a:r>
          </a:p>
          <a:p>
            <a:r>
              <a:rPr lang="en-US" sz="1400" dirty="0" smtClean="0">
                <a:solidFill>
                  <a:schemeClr val="bg1"/>
                </a:solidFill>
              </a:rPr>
              <a:t>blocking foils</a:t>
            </a:r>
            <a:r>
              <a:rPr lang="pl-PL" sz="1400" dirty="0" smtClean="0">
                <a:solidFill>
                  <a:schemeClr val="bg1"/>
                </a:solidFill>
              </a:rPr>
              <a:t>:	     </a:t>
            </a:r>
            <a:r>
              <a:rPr lang="pl-PL" sz="1400" dirty="0" smtClean="0">
                <a:solidFill>
                  <a:srgbClr val="FFFF00"/>
                </a:solidFill>
              </a:rPr>
              <a:t>no</a:t>
            </a:r>
          </a:p>
          <a:p>
            <a:r>
              <a:rPr lang="en-US" sz="1400" dirty="0">
                <a:solidFill>
                  <a:schemeClr val="bg1"/>
                </a:solidFill>
              </a:rPr>
              <a:t>thickness of blocking foils</a:t>
            </a:r>
            <a:r>
              <a:rPr lang="pl-PL" sz="1400" dirty="0">
                <a:solidFill>
                  <a:schemeClr val="bg1"/>
                </a:solidFill>
              </a:rPr>
              <a:t>:</a:t>
            </a:r>
            <a:endParaRPr lang="en-US" sz="1400" dirty="0">
              <a:solidFill>
                <a:schemeClr val="bg1"/>
              </a:solidFill>
            </a:endParaRPr>
          </a:p>
        </p:txBody>
      </p:sp>
      <p:sp>
        <p:nvSpPr>
          <p:cNvPr id="7" name="Prostokąt 6"/>
          <p:cNvSpPr/>
          <p:nvPr/>
        </p:nvSpPr>
        <p:spPr>
          <a:xfrm>
            <a:off x="323528" y="1198493"/>
            <a:ext cx="3168351" cy="646331"/>
          </a:xfrm>
          <a:prstGeom prst="rect">
            <a:avLst/>
          </a:prstGeom>
        </p:spPr>
        <p:txBody>
          <a:bodyPr wrap="square">
            <a:spAutoFit/>
          </a:bodyPr>
          <a:lstStyle/>
          <a:p>
            <a:pPr marL="180000" indent="-180000">
              <a:spcBef>
                <a:spcPts val="0"/>
              </a:spcBef>
              <a:buFont typeface="Arial" pitchFamily="34" charset="0"/>
              <a:buChar char="•"/>
            </a:pPr>
            <a:r>
              <a:rPr lang="en-US" sz="1200" dirty="0" smtClean="0">
                <a:solidFill>
                  <a:schemeClr val="bg1"/>
                </a:solidFill>
                <a:ea typeface="Verdana" panose="020B0604030504040204" pitchFamily="34" charset="0"/>
                <a:cs typeface="Verdana" panose="020B0604030504040204" pitchFamily="34" charset="0"/>
              </a:rPr>
              <a:t>Number of pixels:	2048 x 2048</a:t>
            </a:r>
          </a:p>
          <a:p>
            <a:pPr marL="180000" indent="-180000">
              <a:spcBef>
                <a:spcPts val="0"/>
              </a:spcBef>
              <a:buFont typeface="Arial" pitchFamily="34" charset="0"/>
              <a:buChar char="•"/>
            </a:pPr>
            <a:r>
              <a:rPr lang="en-US" sz="1200" dirty="0" smtClean="0">
                <a:solidFill>
                  <a:schemeClr val="bg1"/>
                </a:solidFill>
                <a:ea typeface="Verdana" panose="020B0604030504040204" pitchFamily="34" charset="0"/>
                <a:cs typeface="Verdana" panose="020B0604030504040204" pitchFamily="34" charset="0"/>
              </a:rPr>
              <a:t>Pixel size:	43 </a:t>
            </a:r>
            <a:r>
              <a:rPr lang="en-US" sz="1200"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en-US" sz="1200" dirty="0" smtClean="0">
                <a:solidFill>
                  <a:schemeClr val="bg1"/>
                </a:solidFill>
                <a:ea typeface="Verdana" panose="020B0604030504040204" pitchFamily="34" charset="0"/>
                <a:cs typeface="Verdana" panose="020B0604030504040204" pitchFamily="34" charset="0"/>
              </a:rPr>
              <a:t>m </a:t>
            </a:r>
          </a:p>
          <a:p>
            <a:pPr marL="180000" indent="-180000">
              <a:spcBef>
                <a:spcPts val="0"/>
              </a:spcBef>
              <a:buFont typeface="Arial" pitchFamily="34" charset="0"/>
              <a:buChar char="•"/>
            </a:pPr>
            <a:r>
              <a:rPr lang="en-US" sz="1200" dirty="0" smtClean="0">
                <a:solidFill>
                  <a:schemeClr val="bg1"/>
                </a:solidFill>
                <a:ea typeface="Verdana" panose="020B0604030504040204" pitchFamily="34" charset="0"/>
                <a:cs typeface="Verdana" panose="020B0604030504040204" pitchFamily="34" charset="0"/>
              </a:rPr>
              <a:t>Spatial resolution:	215 </a:t>
            </a:r>
            <a:r>
              <a:rPr lang="en-US" sz="1200"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en-US" sz="1200" dirty="0" smtClean="0">
                <a:solidFill>
                  <a:schemeClr val="bg1"/>
                </a:solidFill>
                <a:ea typeface="Verdana" panose="020B0604030504040204" pitchFamily="34" charset="0"/>
                <a:cs typeface="Verdana" panose="020B0604030504040204" pitchFamily="34" charset="0"/>
              </a:rPr>
              <a:t>m </a:t>
            </a:r>
            <a:endParaRPr lang="en-US" sz="1200" dirty="0">
              <a:solidFill>
                <a:schemeClr val="bg1"/>
              </a:solidFill>
              <a:ea typeface="Verdana" panose="020B0604030504040204" pitchFamily="34" charset="0"/>
              <a:cs typeface="Verdana" panose="020B0604030504040204" pitchFamily="34" charset="0"/>
            </a:endParaRPr>
          </a:p>
        </p:txBody>
      </p:sp>
      <p:sp>
        <p:nvSpPr>
          <p:cNvPr id="10" name="Prostokąt zaokrąglony 9"/>
          <p:cNvSpPr/>
          <p:nvPr/>
        </p:nvSpPr>
        <p:spPr>
          <a:xfrm>
            <a:off x="323529" y="764705"/>
            <a:ext cx="3240359" cy="11176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ymbol zastępczy stopki 2"/>
          <p:cNvSpPr>
            <a:spLocks noGrp="1"/>
          </p:cNvSpPr>
          <p:nvPr>
            <p:ph type="ftr" sz="quarter" idx="11"/>
          </p:nvPr>
        </p:nvSpPr>
        <p:spPr>
          <a:xfrm>
            <a:off x="2231740" y="6453336"/>
            <a:ext cx="4680520" cy="288180"/>
          </a:xfrm>
        </p:spPr>
        <p:txBody>
          <a:bodyPr/>
          <a:lstStyle/>
          <a:p>
            <a:pPr>
              <a:defRPr/>
            </a:pPr>
            <a:r>
              <a:rPr lang="en-US" dirty="0"/>
              <a:t>2nd Workshop on Neutrons in Medicine and Homeland Security</a:t>
            </a:r>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239" y="1923409"/>
            <a:ext cx="2648225" cy="2648225"/>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303" y="1923409"/>
            <a:ext cx="2681371" cy="2648266"/>
          </a:xfrm>
          <a:prstGeom prst="rect">
            <a:avLst/>
          </a:prstGeom>
        </p:spPr>
      </p:pic>
      <p:sp>
        <p:nvSpPr>
          <p:cNvPr id="16" name="Prostokąt 15"/>
          <p:cNvSpPr/>
          <p:nvPr/>
        </p:nvSpPr>
        <p:spPr>
          <a:xfrm>
            <a:off x="6633075" y="4601722"/>
            <a:ext cx="2430523" cy="1708160"/>
          </a:xfrm>
          <a:prstGeom prst="rect">
            <a:avLst/>
          </a:prstGeom>
        </p:spPr>
        <p:txBody>
          <a:bodyPr wrap="square">
            <a:spAutoFit/>
          </a:bodyPr>
          <a:lstStyle/>
          <a:p>
            <a:r>
              <a:rPr lang="en-US" sz="1400" dirty="0" smtClean="0">
                <a:solidFill>
                  <a:srgbClr val="FFFF00"/>
                </a:solidFill>
              </a:rPr>
              <a:t>#1</a:t>
            </a:r>
            <a:r>
              <a:rPr lang="pl-PL" sz="1400" dirty="0" smtClean="0">
                <a:solidFill>
                  <a:srgbClr val="FFFF00"/>
                </a:solidFill>
              </a:rPr>
              <a:t>9</a:t>
            </a:r>
            <a:r>
              <a:rPr lang="en-US" sz="1400" dirty="0" smtClean="0">
                <a:solidFill>
                  <a:srgbClr val="FFFF00"/>
                </a:solidFill>
              </a:rPr>
              <a:t>0</a:t>
            </a:r>
            <a:r>
              <a:rPr lang="pl-PL" sz="1400" dirty="0" smtClean="0">
                <a:solidFill>
                  <a:srgbClr val="FFFF00"/>
                </a:solidFill>
              </a:rPr>
              <a:t>8</a:t>
            </a:r>
            <a:r>
              <a:rPr lang="en-US" sz="1400" dirty="0" smtClean="0">
                <a:solidFill>
                  <a:srgbClr val="FFFF00"/>
                </a:solidFill>
              </a:rPr>
              <a:t>22</a:t>
            </a:r>
            <a:r>
              <a:rPr lang="pl-PL" sz="1400" dirty="0" smtClean="0">
                <a:solidFill>
                  <a:srgbClr val="FFFF00"/>
                </a:solidFill>
              </a:rPr>
              <a:t>04</a:t>
            </a:r>
            <a:endParaRPr lang="en-US" sz="1400" dirty="0">
              <a:solidFill>
                <a:srgbClr val="FFFF00"/>
              </a:solidFill>
            </a:endParaRPr>
          </a:p>
          <a:p>
            <a:r>
              <a:rPr lang="pl-PL" sz="1400" dirty="0" smtClean="0">
                <a:solidFill>
                  <a:srgbClr val="FFFF00"/>
                </a:solidFill>
              </a:rPr>
              <a:t>1</a:t>
            </a:r>
            <a:r>
              <a:rPr lang="en-US" sz="1400" dirty="0" smtClean="0">
                <a:solidFill>
                  <a:srgbClr val="FFFF00"/>
                </a:solidFill>
              </a:rPr>
              <a:t>.</a:t>
            </a:r>
            <a:r>
              <a:rPr lang="pl-PL" sz="1400" dirty="0" smtClean="0">
                <a:solidFill>
                  <a:srgbClr val="FFFF00"/>
                </a:solidFill>
              </a:rPr>
              <a:t>57</a:t>
            </a:r>
            <a:r>
              <a:rPr lang="en-US" sz="1400" dirty="0" smtClean="0">
                <a:solidFill>
                  <a:srgbClr val="FFFF00"/>
                </a:solidFill>
              </a:rPr>
              <a:t> </a:t>
            </a:r>
            <a:r>
              <a:rPr lang="en-US" sz="1400" dirty="0">
                <a:solidFill>
                  <a:srgbClr val="FFFF00"/>
                </a:solidFill>
              </a:rPr>
              <a:t>mbar</a:t>
            </a:r>
            <a:r>
              <a:rPr lang="pl-PL" sz="1400" dirty="0">
                <a:solidFill>
                  <a:srgbClr val="FFFF00"/>
                </a:solidFill>
              </a:rPr>
              <a:t> D</a:t>
            </a:r>
            <a:r>
              <a:rPr lang="pl-PL" sz="1400" baseline="-25000" dirty="0">
                <a:solidFill>
                  <a:srgbClr val="FFFF00"/>
                </a:solidFill>
              </a:rPr>
              <a:t>2</a:t>
            </a:r>
            <a:r>
              <a:rPr lang="pl-PL" sz="1400" dirty="0">
                <a:solidFill>
                  <a:srgbClr val="FFFF00"/>
                </a:solidFill>
              </a:rPr>
              <a:t> + Ne</a:t>
            </a:r>
            <a:endParaRPr lang="en-US" sz="1400" dirty="0">
              <a:solidFill>
                <a:srgbClr val="FFFF00"/>
              </a:solidFill>
            </a:endParaRPr>
          </a:p>
          <a:p>
            <a:pPr>
              <a:spcAft>
                <a:spcPts val="600"/>
              </a:spcAft>
            </a:pPr>
            <a:r>
              <a:rPr lang="en-US" sz="1400" dirty="0" smtClean="0">
                <a:solidFill>
                  <a:srgbClr val="FFFF00"/>
                </a:solidFill>
              </a:rPr>
              <a:t>2.5</a:t>
            </a:r>
            <a:r>
              <a:rPr lang="pl-PL" sz="1400" dirty="0" smtClean="0">
                <a:solidFill>
                  <a:srgbClr val="FFFF00"/>
                </a:solidFill>
              </a:rPr>
              <a:t>x</a:t>
            </a:r>
            <a:r>
              <a:rPr lang="en-US" sz="1400" dirty="0">
                <a:solidFill>
                  <a:srgbClr val="FFFF00"/>
                </a:solidFill>
              </a:rPr>
              <a:t>10</a:t>
            </a:r>
            <a:r>
              <a:rPr lang="en-US" sz="1400" baseline="30000" dirty="0">
                <a:solidFill>
                  <a:srgbClr val="FFFF00"/>
                </a:solidFill>
              </a:rPr>
              <a:t>8</a:t>
            </a:r>
            <a:r>
              <a:rPr lang="en-US" sz="1400" dirty="0" smtClean="0">
                <a:solidFill>
                  <a:srgbClr val="FFFF00"/>
                </a:solidFill>
              </a:rPr>
              <a:t> n/discharge</a:t>
            </a:r>
            <a:endParaRPr lang="pl-PL" sz="1400" dirty="0" smtClean="0">
              <a:solidFill>
                <a:schemeClr val="bg1"/>
              </a:solidFill>
            </a:endParaRPr>
          </a:p>
          <a:p>
            <a:r>
              <a:rPr lang="en-US" sz="1400" dirty="0" smtClean="0">
                <a:solidFill>
                  <a:srgbClr val="FFFF00"/>
                </a:solidFill>
              </a:rPr>
              <a:t>14.0 ns</a:t>
            </a:r>
            <a:endParaRPr lang="en-US" sz="1400" dirty="0">
              <a:solidFill>
                <a:srgbClr val="FFFF00"/>
              </a:solidFill>
            </a:endParaRPr>
          </a:p>
          <a:p>
            <a:r>
              <a:rPr lang="pl-PL" sz="1400" dirty="0" err="1">
                <a:solidFill>
                  <a:srgbClr val="FFFF00"/>
                </a:solidFill>
              </a:rPr>
              <a:t>a</a:t>
            </a:r>
            <a:r>
              <a:rPr lang="pl-PL" sz="1400" dirty="0" err="1" smtClean="0">
                <a:solidFill>
                  <a:srgbClr val="FFFF00"/>
                </a:solidFill>
              </a:rPr>
              <a:t>t</a:t>
            </a:r>
            <a:r>
              <a:rPr lang="pl-PL" sz="1400" dirty="0" smtClean="0">
                <a:solidFill>
                  <a:srgbClr val="FFFF00"/>
                </a:solidFill>
              </a:rPr>
              <a:t> </a:t>
            </a:r>
            <a:r>
              <a:rPr lang="en-US" sz="1400" dirty="0" err="1" smtClean="0">
                <a:solidFill>
                  <a:srgbClr val="FFFF00"/>
                </a:solidFill>
              </a:rPr>
              <a:t>dI</a:t>
            </a:r>
            <a:r>
              <a:rPr lang="en-US" sz="1400" dirty="0" smtClean="0">
                <a:solidFill>
                  <a:srgbClr val="FFFF00"/>
                </a:solidFill>
              </a:rPr>
              <a:t>/</a:t>
            </a:r>
            <a:r>
              <a:rPr lang="en-US" sz="1400" dirty="0" err="1" smtClean="0">
                <a:solidFill>
                  <a:srgbClr val="FFFF00"/>
                </a:solidFill>
              </a:rPr>
              <a:t>dt</a:t>
            </a:r>
            <a:r>
              <a:rPr lang="en-US" sz="1400" dirty="0" smtClean="0">
                <a:solidFill>
                  <a:srgbClr val="FFFF00"/>
                </a:solidFill>
              </a:rPr>
              <a:t> </a:t>
            </a:r>
            <a:r>
              <a:rPr lang="en-US" sz="1400" dirty="0">
                <a:solidFill>
                  <a:srgbClr val="FFFF00"/>
                </a:solidFill>
              </a:rPr>
              <a:t>dip</a:t>
            </a:r>
          </a:p>
          <a:p>
            <a:r>
              <a:rPr lang="en-US" sz="1400" dirty="0" smtClean="0">
                <a:solidFill>
                  <a:srgbClr val="FFFF00"/>
                </a:solidFill>
              </a:rPr>
              <a:t>yes</a:t>
            </a:r>
            <a:r>
              <a:rPr lang="pl-PL" sz="1400" dirty="0" smtClean="0">
                <a:solidFill>
                  <a:srgbClr val="FFFF00"/>
                </a:solidFill>
              </a:rPr>
              <a:t>, Be, #1 and #4</a:t>
            </a:r>
            <a:endParaRPr lang="en-US" sz="1400" dirty="0">
              <a:solidFill>
                <a:srgbClr val="FFFF00"/>
              </a:solidFill>
            </a:endParaRPr>
          </a:p>
          <a:p>
            <a:r>
              <a:rPr lang="en-US" sz="1400" dirty="0" smtClean="0">
                <a:solidFill>
                  <a:srgbClr val="FFFF00"/>
                </a:solidFill>
              </a:rPr>
              <a:t>7 </a:t>
            </a:r>
            <a:r>
              <a:rPr lang="pl-PL" dirty="0" smtClean="0">
                <a:solidFill>
                  <a:schemeClr val="bg1"/>
                </a:solidFill>
                <a:latin typeface="Symbol" panose="05050102010706020507" pitchFamily="18" charset="2"/>
                <a:ea typeface="Verdana" panose="020B0604030504040204" pitchFamily="34" charset="0"/>
                <a:cs typeface="Verdana" panose="020B0604030504040204" pitchFamily="34" charset="0"/>
              </a:rPr>
              <a:t>m</a:t>
            </a:r>
            <a:r>
              <a:rPr lang="en-US" sz="1400" dirty="0" smtClean="0">
                <a:solidFill>
                  <a:srgbClr val="FFFF00"/>
                </a:solidFill>
              </a:rPr>
              <a:t>m</a:t>
            </a:r>
            <a:endParaRPr lang="en-US" sz="1400" dirty="0">
              <a:solidFill>
                <a:srgbClr val="FFFF00"/>
              </a:solidFill>
            </a:endParaRPr>
          </a:p>
        </p:txBody>
      </p:sp>
      <p:sp>
        <p:nvSpPr>
          <p:cNvPr id="9" name="Prostokąt 8"/>
          <p:cNvSpPr/>
          <p:nvPr/>
        </p:nvSpPr>
        <p:spPr>
          <a:xfrm>
            <a:off x="4073674" y="747281"/>
            <a:ext cx="4989924" cy="1169551"/>
          </a:xfrm>
          <a:prstGeom prst="rect">
            <a:avLst/>
          </a:prstGeom>
        </p:spPr>
        <p:txBody>
          <a:bodyPr wrap="square">
            <a:spAutoFit/>
          </a:bodyPr>
          <a:lstStyle/>
          <a:p>
            <a:r>
              <a:rPr lang="en-US" sz="1400" dirty="0">
                <a:solidFill>
                  <a:schemeClr val="bg1"/>
                </a:solidFill>
              </a:rPr>
              <a:t>The plasma radiative compression </a:t>
            </a:r>
            <a:r>
              <a:rPr lang="en-US" sz="1400" dirty="0" smtClean="0">
                <a:solidFill>
                  <a:schemeClr val="bg1"/>
                </a:solidFill>
              </a:rPr>
              <a:t>phenomenon </a:t>
            </a:r>
            <a:r>
              <a:rPr lang="pl-PL" sz="1400" dirty="0" smtClean="0">
                <a:solidFill>
                  <a:schemeClr val="bg1"/>
                </a:solidFill>
              </a:rPr>
              <a:t>– </a:t>
            </a:r>
          </a:p>
          <a:p>
            <a:r>
              <a:rPr lang="en-US" sz="1400" dirty="0" smtClean="0">
                <a:solidFill>
                  <a:schemeClr val="bg1"/>
                </a:solidFill>
              </a:rPr>
              <a:t>the </a:t>
            </a:r>
            <a:r>
              <a:rPr lang="en-US" sz="1400" dirty="0">
                <a:solidFill>
                  <a:schemeClr val="bg1"/>
                </a:solidFill>
              </a:rPr>
              <a:t>plasma density and emission of X-ray radiation should increase </a:t>
            </a:r>
            <a:r>
              <a:rPr lang="en-US" sz="1400" dirty="0" smtClean="0">
                <a:solidFill>
                  <a:schemeClr val="bg1"/>
                </a:solidFill>
              </a:rPr>
              <a:t>significantly</a:t>
            </a:r>
            <a:r>
              <a:rPr lang="pl-PL" sz="1400" dirty="0" smtClean="0">
                <a:solidFill>
                  <a:schemeClr val="bg1"/>
                </a:solidFill>
              </a:rPr>
              <a:t>,</a:t>
            </a:r>
            <a:r>
              <a:rPr lang="en-US" sz="1400" dirty="0" smtClean="0">
                <a:solidFill>
                  <a:schemeClr val="bg1"/>
                </a:solidFill>
              </a:rPr>
              <a:t> </a:t>
            </a:r>
            <a:r>
              <a:rPr lang="en-US" sz="1400" dirty="0">
                <a:solidFill>
                  <a:schemeClr val="bg1"/>
                </a:solidFill>
              </a:rPr>
              <a:t>whereas the volume </a:t>
            </a:r>
            <a:endParaRPr lang="pl-PL" sz="1400" dirty="0" smtClean="0">
              <a:solidFill>
                <a:schemeClr val="bg1"/>
              </a:solidFill>
            </a:endParaRPr>
          </a:p>
          <a:p>
            <a:r>
              <a:rPr lang="en-US" sz="1400" dirty="0" smtClean="0">
                <a:solidFill>
                  <a:schemeClr val="bg1"/>
                </a:solidFill>
              </a:rPr>
              <a:t>of </a:t>
            </a:r>
            <a:r>
              <a:rPr lang="en-US" sz="1400" dirty="0">
                <a:solidFill>
                  <a:schemeClr val="bg1"/>
                </a:solidFill>
              </a:rPr>
              <a:t>plasma and temperature should decrease significantly. </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459237" y="61317"/>
            <a:ext cx="8229600" cy="487363"/>
          </a:xfrm>
        </p:spPr>
        <p:txBody>
          <a:bodyPr/>
          <a:lstStyle/>
          <a:p>
            <a:pPr eaLnBrk="1" hangingPunct="1"/>
            <a:r>
              <a:rPr lang="en-US" altLang="pl-PL" sz="2400" dirty="0" smtClean="0">
                <a:latin typeface="Verdana" pitchFamily="34" charset="0"/>
              </a:rPr>
              <a:t>The PF-24 – research topics</a:t>
            </a: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16</a:t>
            </a:r>
            <a:endParaRPr lang="pl-PL" dirty="0"/>
          </a:p>
        </p:txBody>
      </p:sp>
      <p:sp>
        <p:nvSpPr>
          <p:cNvPr id="7" name="Prostokąt 6"/>
          <p:cNvSpPr/>
          <p:nvPr/>
        </p:nvSpPr>
        <p:spPr>
          <a:xfrm>
            <a:off x="539552" y="1268761"/>
            <a:ext cx="7200800" cy="4401205"/>
          </a:xfrm>
          <a:prstGeom prst="rect">
            <a:avLst/>
          </a:prstGeom>
        </p:spPr>
        <p:txBody>
          <a:bodyPr wrap="square">
            <a:spAutoFit/>
          </a:bodyPr>
          <a:lstStyle/>
          <a:p>
            <a:pPr>
              <a:spcBef>
                <a:spcPts val="600"/>
              </a:spcBef>
            </a:pPr>
            <a:r>
              <a:rPr lang="en-US" sz="1800" dirty="0" smtClean="0">
                <a:solidFill>
                  <a:schemeClr val="bg1"/>
                </a:solidFill>
              </a:rPr>
              <a:t>Basic research:</a:t>
            </a:r>
          </a:p>
          <a:p>
            <a:pPr marL="285750" indent="-285750">
              <a:spcBef>
                <a:spcPts val="600"/>
              </a:spcBef>
              <a:buFont typeface="Arial" panose="020B0604020202020204" pitchFamily="34" charset="0"/>
              <a:buChar char="•"/>
            </a:pPr>
            <a:r>
              <a:rPr lang="pl-PL" dirty="0">
                <a:solidFill>
                  <a:schemeClr val="bg1"/>
                </a:solidFill>
              </a:rPr>
              <a:t>N</a:t>
            </a:r>
            <a:r>
              <a:rPr lang="en-US" dirty="0" err="1" smtClean="0">
                <a:solidFill>
                  <a:schemeClr val="bg1"/>
                </a:solidFill>
              </a:rPr>
              <a:t>eutron</a:t>
            </a:r>
            <a:r>
              <a:rPr lang="en-US" dirty="0" smtClean="0">
                <a:solidFill>
                  <a:schemeClr val="bg1"/>
                </a:solidFill>
              </a:rPr>
              <a:t> emission from discharges in D</a:t>
            </a:r>
            <a:r>
              <a:rPr lang="en-US" baseline="-25000" dirty="0" smtClean="0">
                <a:solidFill>
                  <a:schemeClr val="bg1"/>
                </a:solidFill>
              </a:rPr>
              <a:t>2</a:t>
            </a:r>
            <a:r>
              <a:rPr lang="en-US" dirty="0" smtClean="0">
                <a:solidFill>
                  <a:schemeClr val="bg1"/>
                </a:solidFill>
              </a:rPr>
              <a:t> and D</a:t>
            </a:r>
            <a:r>
              <a:rPr lang="en-US" baseline="-25000" dirty="0" smtClean="0">
                <a:solidFill>
                  <a:schemeClr val="bg1"/>
                </a:solidFill>
              </a:rPr>
              <a:t>2</a:t>
            </a:r>
            <a:r>
              <a:rPr lang="en-US" dirty="0" smtClean="0">
                <a:solidFill>
                  <a:schemeClr val="bg1"/>
                </a:solidFill>
              </a:rPr>
              <a:t> </a:t>
            </a:r>
            <a:r>
              <a:rPr lang="pl-PL" dirty="0" smtClean="0">
                <a:solidFill>
                  <a:schemeClr val="bg1"/>
                </a:solidFill>
              </a:rPr>
              <a:t>+ </a:t>
            </a:r>
            <a:r>
              <a:rPr lang="en-US" dirty="0" err="1" smtClean="0">
                <a:solidFill>
                  <a:schemeClr val="bg1"/>
                </a:solidFill>
              </a:rPr>
              <a:t>Ar</a:t>
            </a:r>
            <a:r>
              <a:rPr lang="pl-PL" dirty="0" smtClean="0">
                <a:solidFill>
                  <a:schemeClr val="bg1"/>
                </a:solidFill>
              </a:rPr>
              <a:t>, Ne</a:t>
            </a:r>
          </a:p>
          <a:p>
            <a:pPr marL="285750" indent="-285750">
              <a:spcBef>
                <a:spcPts val="600"/>
              </a:spcBef>
              <a:buFont typeface="Arial" panose="020B0604020202020204" pitchFamily="34" charset="0"/>
              <a:buChar char="•"/>
            </a:pPr>
            <a:r>
              <a:rPr lang="pl-PL" dirty="0">
                <a:solidFill>
                  <a:schemeClr val="bg1"/>
                </a:solidFill>
              </a:rPr>
              <a:t>P</a:t>
            </a:r>
            <a:r>
              <a:rPr lang="en-US" dirty="0" err="1" smtClean="0">
                <a:solidFill>
                  <a:schemeClr val="bg1"/>
                </a:solidFill>
              </a:rPr>
              <a:t>lasma</a:t>
            </a:r>
            <a:r>
              <a:rPr lang="en-US" dirty="0" smtClean="0">
                <a:solidFill>
                  <a:schemeClr val="bg1"/>
                </a:solidFill>
              </a:rPr>
              <a:t> </a:t>
            </a:r>
            <a:r>
              <a:rPr lang="en-US" dirty="0">
                <a:solidFill>
                  <a:schemeClr val="bg1"/>
                </a:solidFill>
              </a:rPr>
              <a:t>parameters </a:t>
            </a:r>
            <a:r>
              <a:rPr lang="en-US" dirty="0" smtClean="0">
                <a:solidFill>
                  <a:schemeClr val="bg1"/>
                </a:solidFill>
              </a:rPr>
              <a:t>determination</a:t>
            </a:r>
            <a:r>
              <a:rPr lang="pl-PL" dirty="0" smtClean="0">
                <a:solidFill>
                  <a:schemeClr val="bg1"/>
                </a:solidFill>
              </a:rPr>
              <a:t>,</a:t>
            </a:r>
            <a:endParaRPr lang="en-US" dirty="0" smtClean="0">
              <a:solidFill>
                <a:schemeClr val="bg1"/>
              </a:solidFill>
            </a:endParaRPr>
          </a:p>
          <a:p>
            <a:pPr marL="285750" indent="-285750">
              <a:spcBef>
                <a:spcPts val="600"/>
              </a:spcBef>
              <a:buFont typeface="Arial" panose="020B0604020202020204" pitchFamily="34" charset="0"/>
              <a:buChar char="•"/>
            </a:pPr>
            <a:r>
              <a:rPr lang="pl-PL" dirty="0" smtClean="0">
                <a:solidFill>
                  <a:schemeClr val="bg1"/>
                </a:solidFill>
                <a:effectLst>
                  <a:outerShdw blurRad="38100" dist="38100" dir="2700000" algn="tl">
                    <a:srgbClr val="000000">
                      <a:alpha val="43137"/>
                    </a:srgbClr>
                  </a:outerShdw>
                </a:effectLst>
              </a:rPr>
              <a:t>The </a:t>
            </a:r>
            <a:r>
              <a:rPr lang="en-US" dirty="0" smtClean="0">
                <a:solidFill>
                  <a:schemeClr val="bg1"/>
                </a:solidFill>
                <a:effectLst>
                  <a:outerShdw blurRad="38100" dist="38100" dir="2700000" algn="tl">
                    <a:srgbClr val="000000">
                      <a:alpha val="43137"/>
                    </a:srgbClr>
                  </a:outerShdw>
                </a:effectLst>
              </a:rPr>
              <a:t>5-phase Lee model code – comparison of measured and computed results</a:t>
            </a:r>
            <a:r>
              <a:rPr lang="pl-PL" dirty="0" smtClean="0">
                <a:solidFill>
                  <a:schemeClr val="bg1"/>
                </a:solidFill>
                <a:effectLst>
                  <a:outerShdw blurRad="38100" dist="38100" dir="2700000" algn="tl">
                    <a:srgbClr val="000000">
                      <a:alpha val="43137"/>
                    </a:srgbClr>
                  </a:outerShdw>
                </a:effectLst>
              </a:rPr>
              <a:t>,</a:t>
            </a:r>
            <a:endParaRPr lang="en-US" dirty="0" smtClean="0">
              <a:solidFill>
                <a:schemeClr val="bg1"/>
              </a:solidFill>
              <a:effectLst>
                <a:outerShdw blurRad="38100" dist="38100" dir="2700000" algn="tl">
                  <a:srgbClr val="000000">
                    <a:alpha val="43137"/>
                  </a:srgbClr>
                </a:outerShdw>
              </a:effectLst>
            </a:endParaRPr>
          </a:p>
          <a:p>
            <a:pPr marL="285750" indent="-285750">
              <a:spcBef>
                <a:spcPts val="600"/>
              </a:spcBef>
              <a:buFont typeface="Arial" panose="020B0604020202020204" pitchFamily="34" charset="0"/>
              <a:buChar char="•"/>
            </a:pPr>
            <a:r>
              <a:rPr lang="pl-PL" dirty="0" smtClean="0">
                <a:solidFill>
                  <a:schemeClr val="bg1"/>
                </a:solidFill>
              </a:rPr>
              <a:t>E</a:t>
            </a:r>
            <a:r>
              <a:rPr lang="en-US" dirty="0" smtClean="0">
                <a:solidFill>
                  <a:schemeClr val="bg1"/>
                </a:solidFill>
              </a:rPr>
              <a:t>valuation of the theoretical calculations carried out using the Lee model code</a:t>
            </a:r>
            <a:r>
              <a:rPr lang="pl-PL" dirty="0" smtClean="0">
                <a:solidFill>
                  <a:schemeClr val="bg1"/>
                </a:solidFill>
              </a:rPr>
              <a:t>.</a:t>
            </a:r>
          </a:p>
          <a:p>
            <a:pPr marL="285750" indent="-285750">
              <a:spcBef>
                <a:spcPts val="600"/>
              </a:spcBef>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Radiative compression </a:t>
            </a:r>
            <a:r>
              <a:rPr lang="en-US" dirty="0" smtClean="0">
                <a:solidFill>
                  <a:schemeClr val="bg1"/>
                </a:solidFill>
                <a:effectLst>
                  <a:outerShdw blurRad="38100" dist="38100" dir="2700000" algn="tl">
                    <a:srgbClr val="000000">
                      <a:alpha val="43137"/>
                    </a:srgbClr>
                  </a:outerShdw>
                </a:effectLst>
              </a:rPr>
              <a:t>phenomenon</a:t>
            </a:r>
            <a:endParaRPr lang="pl-PL" dirty="0" smtClean="0">
              <a:solidFill>
                <a:schemeClr val="bg1"/>
              </a:solidFill>
              <a:effectLst>
                <a:outerShdw blurRad="38100" dist="38100" dir="2700000" algn="tl">
                  <a:srgbClr val="000000">
                    <a:alpha val="43137"/>
                  </a:srgbClr>
                </a:outerShdw>
              </a:effectLst>
            </a:endParaRPr>
          </a:p>
          <a:p>
            <a:pPr marL="285750" indent="-285750">
              <a:spcBef>
                <a:spcPts val="600"/>
              </a:spcBef>
              <a:buFont typeface="Arial" panose="020B0604020202020204" pitchFamily="34" charset="0"/>
              <a:buChar char="•"/>
            </a:pPr>
            <a:r>
              <a:rPr lang="pl-PL" dirty="0" smtClean="0">
                <a:solidFill>
                  <a:schemeClr val="bg1"/>
                </a:solidFill>
                <a:effectLst>
                  <a:outerShdw blurRad="38100" dist="38100" dir="2700000" algn="tl">
                    <a:srgbClr val="000000">
                      <a:alpha val="43137"/>
                    </a:srgbClr>
                  </a:outerShdw>
                </a:effectLst>
              </a:rPr>
              <a:t>…</a:t>
            </a:r>
            <a:endParaRPr lang="en-US" dirty="0">
              <a:solidFill>
                <a:schemeClr val="bg1"/>
              </a:solidFill>
              <a:effectLst>
                <a:outerShdw blurRad="38100" dist="38100" dir="2700000" algn="tl">
                  <a:srgbClr val="000000">
                    <a:alpha val="43137"/>
                  </a:srgbClr>
                </a:outerShdw>
              </a:effectLst>
            </a:endParaRPr>
          </a:p>
          <a:p>
            <a:pPr marL="285750" indent="-285750">
              <a:spcBef>
                <a:spcPts val="600"/>
              </a:spcBef>
              <a:buFont typeface="Arial" panose="020B0604020202020204" pitchFamily="34" charset="0"/>
              <a:buChar char="•"/>
            </a:pPr>
            <a:endParaRPr lang="en-US" dirty="0" smtClean="0">
              <a:solidFill>
                <a:schemeClr val="bg1"/>
              </a:solidFill>
              <a:effectLst>
                <a:outerShdw blurRad="38100" dist="38100" dir="2700000" algn="tl">
                  <a:srgbClr val="000000">
                    <a:alpha val="43137"/>
                  </a:srgbClr>
                </a:outerShdw>
              </a:effectLst>
            </a:endParaRPr>
          </a:p>
          <a:p>
            <a:pPr>
              <a:spcBef>
                <a:spcPts val="600"/>
              </a:spcBef>
            </a:pPr>
            <a:endParaRPr lang="pl-PL" sz="1800" dirty="0" smtClean="0">
              <a:solidFill>
                <a:schemeClr val="bg1"/>
              </a:solidFill>
            </a:endParaRPr>
          </a:p>
          <a:p>
            <a:pPr>
              <a:spcBef>
                <a:spcPts val="600"/>
              </a:spcBef>
            </a:pPr>
            <a:r>
              <a:rPr lang="en-US" sz="1800" dirty="0" smtClean="0">
                <a:solidFill>
                  <a:schemeClr val="bg1"/>
                </a:solidFill>
              </a:rPr>
              <a:t>Test of new diagnostic systems</a:t>
            </a:r>
          </a:p>
          <a:p>
            <a:pPr>
              <a:spcBef>
                <a:spcPts val="600"/>
              </a:spcBef>
            </a:pPr>
            <a:endParaRPr lang="en-US" dirty="0" smtClean="0">
              <a:solidFill>
                <a:schemeClr val="bg1"/>
              </a:solidFill>
            </a:endParaRPr>
          </a:p>
          <a:p>
            <a:endParaRPr lang="en-US" dirty="0">
              <a:solidFill>
                <a:schemeClr val="bg1"/>
              </a:solidFill>
            </a:endParaRPr>
          </a:p>
        </p:txBody>
      </p:sp>
      <p:sp>
        <p:nvSpPr>
          <p:cNvPr id="8"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3541126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467546" y="44624"/>
            <a:ext cx="8352927" cy="1008112"/>
          </a:xfrm>
        </p:spPr>
        <p:txBody>
          <a:bodyPr/>
          <a:lstStyle/>
          <a:p>
            <a:pPr eaLnBrk="1" hangingPunct="1">
              <a:spcBef>
                <a:spcPts val="1200"/>
              </a:spcBef>
              <a:spcAft>
                <a:spcPts val="600"/>
              </a:spcAft>
            </a:pPr>
            <a:r>
              <a:rPr lang="en-US" sz="2400" dirty="0">
                <a:latin typeface="Verdana" panose="020B0604030504040204" pitchFamily="34" charset="0"/>
                <a:ea typeface="Verdana" panose="020B0604030504040204" pitchFamily="34" charset="0"/>
                <a:cs typeface="Verdana" panose="020B0604030504040204" pitchFamily="34" charset="0"/>
              </a:rPr>
              <a:t>Detection of </a:t>
            </a:r>
            <a:r>
              <a:rPr lang="pl-PL" sz="2400" dirty="0" err="1" smtClean="0">
                <a:latin typeface="Verdana" panose="020B0604030504040204" pitchFamily="34" charset="0"/>
                <a:ea typeface="Verdana" panose="020B0604030504040204" pitchFamily="34" charset="0"/>
                <a:cs typeface="Verdana" panose="020B0604030504040204" pitchFamily="34" charset="0"/>
              </a:rPr>
              <a:t>hidden</a:t>
            </a:r>
            <a:r>
              <a:rPr lang="pl-PL"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materials </a:t>
            </a:r>
            <a:r>
              <a:rPr lang="en-US" sz="2400" dirty="0">
                <a:latin typeface="Verdana" panose="020B0604030504040204" pitchFamily="34" charset="0"/>
                <a:ea typeface="Verdana" panose="020B0604030504040204" pitchFamily="34" charset="0"/>
                <a:cs typeface="Verdana" panose="020B0604030504040204" pitchFamily="34" charset="0"/>
              </a:rPr>
              <a:t>by a single nanosecond neutron pulses – </a:t>
            </a:r>
            <a:r>
              <a:rPr lang="pl-PL" sz="2400" dirty="0" smtClean="0">
                <a:latin typeface="Verdana" panose="020B0604030504040204" pitchFamily="34" charset="0"/>
                <a:ea typeface="Verdana" panose="020B0604030504040204" pitchFamily="34" charset="0"/>
                <a:cs typeface="Verdana" panose="020B0604030504040204" pitchFamily="34" charset="0"/>
              </a:rPr>
              <a:t/>
            </a:r>
            <a:br>
              <a:rPr lang="pl-PL" sz="2400" dirty="0" smtClean="0">
                <a:latin typeface="Verdana" panose="020B0604030504040204" pitchFamily="34" charset="0"/>
                <a:ea typeface="Verdana" panose="020B0604030504040204" pitchFamily="34" charset="0"/>
                <a:cs typeface="Verdana" panose="020B0604030504040204" pitchFamily="34" charset="0"/>
              </a:rPr>
            </a:br>
            <a:r>
              <a:rPr lang="ru-RU" sz="2000" dirty="0"/>
              <a:t>Monte Carlo simulation of the detection process</a:t>
            </a:r>
            <a:endParaRPr lang="en-US" altLang="pl-PL" sz="2200" dirty="0" smtClean="0">
              <a:latin typeface="Verdana" pitchFamily="34" charset="0"/>
              <a:ea typeface="Verdana" panose="020B0604030504040204" pitchFamily="34" charset="0"/>
              <a:cs typeface="Verdana" panose="020B0604030504040204" pitchFamily="34" charset="0"/>
            </a:endParaRP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17</a:t>
            </a:r>
            <a:endParaRPr lang="pl-PL" dirty="0"/>
          </a:p>
        </p:txBody>
      </p:sp>
      <p:sp>
        <p:nvSpPr>
          <p:cNvPr id="7"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9" name="Prostokąt 8"/>
          <p:cNvSpPr/>
          <p:nvPr/>
        </p:nvSpPr>
        <p:spPr>
          <a:xfrm>
            <a:off x="0" y="1213302"/>
            <a:ext cx="9144000" cy="461665"/>
          </a:xfrm>
          <a:prstGeom prst="rect">
            <a:avLst/>
          </a:prstGeom>
        </p:spPr>
        <p:txBody>
          <a:bodyPr wrap="square">
            <a:spAutoFit/>
          </a:bodyPr>
          <a:lstStyle/>
          <a:p>
            <a:pPr algn="ctr"/>
            <a:r>
              <a:rPr lang="pl-PL" sz="1200" dirty="0" smtClean="0">
                <a:solidFill>
                  <a:schemeClr val="bg1"/>
                </a:solidFill>
                <a:ea typeface="Times New Roman" panose="02020603050405020304" pitchFamily="18" charset="0"/>
              </a:rPr>
              <a:t>Urszula Wiącek, Dominik Dworak, Krzysztof Drozdowicz, </a:t>
            </a:r>
          </a:p>
          <a:p>
            <a:pPr algn="ctr"/>
            <a:r>
              <a:rPr lang="pl-PL" sz="1200" dirty="0" smtClean="0">
                <a:solidFill>
                  <a:schemeClr val="bg1"/>
                </a:solidFill>
                <a:ea typeface="Times New Roman" panose="02020603050405020304" pitchFamily="18" charset="0"/>
              </a:rPr>
              <a:t>Ryszard </a:t>
            </a:r>
            <a:r>
              <a:rPr lang="pl-PL" sz="1200" dirty="0" smtClean="0">
                <a:solidFill>
                  <a:schemeClr val="bg1"/>
                </a:solidFill>
                <a:ea typeface="Times New Roman" panose="02020603050405020304" pitchFamily="18" charset="0"/>
              </a:rPr>
              <a:t>Miklaszewski (IPPLM, Warszawa), </a:t>
            </a:r>
            <a:r>
              <a:rPr lang="pl-PL" sz="1200" dirty="0" smtClean="0">
                <a:solidFill>
                  <a:schemeClr val="bg1"/>
                </a:solidFill>
                <a:ea typeface="Times New Roman" panose="02020603050405020304" pitchFamily="18" charset="0"/>
              </a:rPr>
              <a:t>Vladimir </a:t>
            </a:r>
            <a:r>
              <a:rPr lang="pl-PL" sz="1200" dirty="0" err="1" smtClean="0">
                <a:solidFill>
                  <a:schemeClr val="bg1"/>
                </a:solidFill>
                <a:ea typeface="Times New Roman" panose="02020603050405020304" pitchFamily="18" charset="0"/>
              </a:rPr>
              <a:t>Gribkov</a:t>
            </a:r>
            <a:r>
              <a:rPr lang="pl-PL" sz="1200" dirty="0" smtClean="0">
                <a:solidFill>
                  <a:schemeClr val="bg1"/>
                </a:solidFill>
                <a:ea typeface="Times New Roman" panose="02020603050405020304" pitchFamily="18" charset="0"/>
              </a:rPr>
              <a:t> (</a:t>
            </a:r>
            <a:r>
              <a:rPr lang="pl-PL" sz="1200" dirty="0" err="1" smtClean="0">
                <a:solidFill>
                  <a:schemeClr val="bg1"/>
                </a:solidFill>
                <a:ea typeface="Times New Roman" panose="02020603050405020304" pitchFamily="18" charset="0"/>
              </a:rPr>
              <a:t>Moscow</a:t>
            </a:r>
            <a:r>
              <a:rPr lang="pl-PL" sz="1200" dirty="0" smtClean="0">
                <a:solidFill>
                  <a:schemeClr val="bg1"/>
                </a:solidFill>
                <a:ea typeface="Times New Roman" panose="02020603050405020304" pitchFamily="18" charset="0"/>
              </a:rPr>
              <a:t>, Russia)</a:t>
            </a:r>
            <a:endParaRPr lang="pl-PL" sz="1200" dirty="0">
              <a:solidFill>
                <a:schemeClr val="bg1"/>
              </a:solidFill>
            </a:endParaRPr>
          </a:p>
        </p:txBody>
      </p:sp>
      <p:pic>
        <p:nvPicPr>
          <p:cNvPr id="10" name="Picture 25" descr="timeP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8" t="9726" r="10764" b="4305"/>
          <a:stretch/>
        </p:blipFill>
        <p:spPr bwMode="auto">
          <a:xfrm>
            <a:off x="2267744" y="3914611"/>
            <a:ext cx="3327742" cy="2466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energiaPo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24" t="9812" r="10241" b="3488"/>
          <a:stretch/>
        </p:blipFill>
        <p:spPr bwMode="auto">
          <a:xfrm>
            <a:off x="5629516" y="3913151"/>
            <a:ext cx="3387289" cy="2468177"/>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p:cNvSpPr/>
          <p:nvPr/>
        </p:nvSpPr>
        <p:spPr>
          <a:xfrm>
            <a:off x="3491880" y="2288892"/>
            <a:ext cx="5524925" cy="738664"/>
          </a:xfrm>
          <a:prstGeom prst="rect">
            <a:avLst/>
          </a:prstGeom>
        </p:spPr>
        <p:txBody>
          <a:bodyPr wrap="square">
            <a:spAutoFit/>
          </a:bodyPr>
          <a:lstStyle/>
          <a:p>
            <a:pPr marL="263525" indent="-263525"/>
            <a:r>
              <a:rPr lang="en-US" sz="1400" dirty="0">
                <a:solidFill>
                  <a:srgbClr val="FFFF00"/>
                </a:solidFill>
              </a:rPr>
              <a:t>NINIS</a:t>
            </a:r>
            <a:r>
              <a:rPr lang="en-US" sz="1400" dirty="0">
                <a:solidFill>
                  <a:schemeClr val="bg1"/>
                </a:solidFill>
              </a:rPr>
              <a:t> - </a:t>
            </a:r>
            <a:r>
              <a:rPr lang="en-US" sz="1400" dirty="0">
                <a:solidFill>
                  <a:srgbClr val="FFFF00"/>
                </a:solidFill>
              </a:rPr>
              <a:t>N</a:t>
            </a:r>
            <a:r>
              <a:rPr lang="en-US" sz="1400" dirty="0">
                <a:solidFill>
                  <a:schemeClr val="bg1"/>
                </a:solidFill>
              </a:rPr>
              <a:t>anosecond </a:t>
            </a:r>
            <a:r>
              <a:rPr lang="en-US" sz="1400" dirty="0">
                <a:solidFill>
                  <a:srgbClr val="FFFF00"/>
                </a:solidFill>
              </a:rPr>
              <a:t>I</a:t>
            </a:r>
            <a:r>
              <a:rPr lang="en-US" sz="1400" dirty="0">
                <a:solidFill>
                  <a:schemeClr val="bg1"/>
                </a:solidFill>
              </a:rPr>
              <a:t>mpulse </a:t>
            </a:r>
            <a:r>
              <a:rPr lang="en-US" sz="1400" dirty="0">
                <a:solidFill>
                  <a:srgbClr val="FFFF00"/>
                </a:solidFill>
              </a:rPr>
              <a:t>N</a:t>
            </a:r>
            <a:r>
              <a:rPr lang="en-US" sz="1400" dirty="0">
                <a:solidFill>
                  <a:schemeClr val="bg1"/>
                </a:solidFill>
              </a:rPr>
              <a:t>eutron </a:t>
            </a:r>
            <a:r>
              <a:rPr lang="en-US" sz="1400" dirty="0">
                <a:solidFill>
                  <a:srgbClr val="FFFF00"/>
                </a:solidFill>
              </a:rPr>
              <a:t>I</a:t>
            </a:r>
            <a:r>
              <a:rPr lang="en-US" sz="1400" dirty="0">
                <a:solidFill>
                  <a:schemeClr val="bg1"/>
                </a:solidFill>
              </a:rPr>
              <a:t>nvestigation </a:t>
            </a:r>
            <a:r>
              <a:rPr lang="en-US" sz="1400" dirty="0" smtClean="0">
                <a:solidFill>
                  <a:srgbClr val="FFFF00"/>
                </a:solidFill>
              </a:rPr>
              <a:t>S</a:t>
            </a:r>
            <a:r>
              <a:rPr lang="en-US" sz="1400" dirty="0" smtClean="0">
                <a:solidFill>
                  <a:schemeClr val="bg1"/>
                </a:solidFill>
              </a:rPr>
              <a:t>ystem</a:t>
            </a:r>
            <a:endParaRPr lang="pl-PL" sz="1400" dirty="0" smtClean="0">
              <a:solidFill>
                <a:schemeClr val="bg1"/>
              </a:solidFill>
            </a:endParaRPr>
          </a:p>
          <a:p>
            <a:pPr marL="263525" indent="-263525"/>
            <a:r>
              <a:rPr lang="pl-PL" sz="1400" dirty="0" smtClean="0">
                <a:solidFill>
                  <a:schemeClr val="bg1"/>
                </a:solidFill>
              </a:rPr>
              <a:t>  	</a:t>
            </a:r>
            <a:r>
              <a:rPr lang="en-US" sz="1400" dirty="0" smtClean="0">
                <a:solidFill>
                  <a:schemeClr val="bg1"/>
                </a:solidFill>
              </a:rPr>
              <a:t>is </a:t>
            </a:r>
            <a:r>
              <a:rPr lang="en-US" sz="1400" dirty="0">
                <a:solidFill>
                  <a:schemeClr val="bg1"/>
                </a:solidFill>
              </a:rPr>
              <a:t>a method dedicated for detection of </a:t>
            </a:r>
            <a:r>
              <a:rPr lang="en-US" sz="1400" dirty="0" smtClean="0">
                <a:solidFill>
                  <a:schemeClr val="bg1"/>
                </a:solidFill>
              </a:rPr>
              <a:t>hidden</a:t>
            </a:r>
            <a:r>
              <a:rPr lang="pl-PL" sz="1400" dirty="0" smtClean="0">
                <a:solidFill>
                  <a:schemeClr val="bg1"/>
                </a:solidFill>
              </a:rPr>
              <a:t> </a:t>
            </a:r>
            <a:r>
              <a:rPr lang="en-US" sz="1400" dirty="0" smtClean="0">
                <a:solidFill>
                  <a:schemeClr val="bg1"/>
                </a:solidFill>
              </a:rPr>
              <a:t>objects </a:t>
            </a:r>
            <a:r>
              <a:rPr lang="en-US" sz="1400" dirty="0">
                <a:solidFill>
                  <a:schemeClr val="bg1"/>
                </a:solidFill>
              </a:rPr>
              <a:t>(explosives and other illicit materials). </a:t>
            </a:r>
          </a:p>
        </p:txBody>
      </p:sp>
      <p:sp>
        <p:nvSpPr>
          <p:cNvPr id="12" name="Prostokąt 11"/>
          <p:cNvSpPr/>
          <p:nvPr/>
        </p:nvSpPr>
        <p:spPr>
          <a:xfrm>
            <a:off x="173583" y="4221088"/>
            <a:ext cx="2088232" cy="1384995"/>
          </a:xfrm>
          <a:prstGeom prst="rect">
            <a:avLst/>
          </a:prstGeom>
        </p:spPr>
        <p:txBody>
          <a:bodyPr wrap="square">
            <a:spAutoFit/>
          </a:bodyPr>
          <a:lstStyle/>
          <a:p>
            <a:r>
              <a:rPr lang="en-US" sz="1200" dirty="0">
                <a:solidFill>
                  <a:schemeClr val="bg1"/>
                </a:solidFill>
              </a:rPr>
              <a:t>The method is based on recording of Time-of-Flight signals of neutrons elastically and non-elastically scattered by the object under investigation.</a:t>
            </a:r>
            <a:endParaRPr lang="pl-PL" sz="1200" dirty="0">
              <a:solidFill>
                <a:schemeClr val="bg1"/>
              </a:solidFill>
            </a:endParaRPr>
          </a:p>
        </p:txBody>
      </p:sp>
      <p:graphicFrame>
        <p:nvGraphicFramePr>
          <p:cNvPr id="6" name="Obiekt 5"/>
          <p:cNvGraphicFramePr>
            <a:graphicFrameLocks noChangeAspect="1"/>
          </p:cNvGraphicFramePr>
          <p:nvPr>
            <p:extLst>
              <p:ext uri="{D42A27DB-BD31-4B8C-83A1-F6EECF244321}">
                <p14:modId xmlns:p14="http://schemas.microsoft.com/office/powerpoint/2010/main" val="2260451747"/>
              </p:ext>
            </p:extLst>
          </p:nvPr>
        </p:nvGraphicFramePr>
        <p:xfrm>
          <a:off x="179512" y="2271050"/>
          <a:ext cx="3028484" cy="1157950"/>
        </p:xfrm>
        <a:graphic>
          <a:graphicData uri="http://schemas.openxmlformats.org/presentationml/2006/ole">
            <mc:AlternateContent xmlns:mc="http://schemas.openxmlformats.org/markup-compatibility/2006">
              <mc:Choice xmlns:v="urn:schemas-microsoft-com:vml" Requires="v">
                <p:oleObj spid="_x0000_s1093" name="CorelDRAW" r:id="rId5" imgW="11141280" imgH="4257360" progId="CorelDraw.Graphic.19">
                  <p:embed/>
                </p:oleObj>
              </mc:Choice>
              <mc:Fallback>
                <p:oleObj name="CorelDRAW" r:id="rId5" imgW="11141280" imgH="4257360" progId="CorelDraw.Graphic.19">
                  <p:embed/>
                  <p:pic>
                    <p:nvPicPr>
                      <p:cNvPr id="0" name="Obiek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2271050"/>
                        <a:ext cx="3028484" cy="1157950"/>
                      </a:xfrm>
                      <a:prstGeom prst="rect">
                        <a:avLst/>
                      </a:prstGeom>
                      <a:solidFill>
                        <a:schemeClr val="bg1"/>
                      </a:solidFill>
                      <a:ln>
                        <a:noFill/>
                      </a:ln>
                    </p:spPr>
                  </p:pic>
                </p:oleObj>
              </mc:Fallback>
            </mc:AlternateContent>
          </a:graphicData>
        </a:graphic>
      </p:graphicFrame>
      <p:sp>
        <p:nvSpPr>
          <p:cNvPr id="13" name="Prostokąt 12"/>
          <p:cNvSpPr/>
          <p:nvPr/>
        </p:nvSpPr>
        <p:spPr>
          <a:xfrm>
            <a:off x="2267744" y="3501008"/>
            <a:ext cx="6749061" cy="461665"/>
          </a:xfrm>
          <a:prstGeom prst="rect">
            <a:avLst/>
          </a:prstGeom>
        </p:spPr>
        <p:txBody>
          <a:bodyPr wrap="square">
            <a:spAutoFit/>
          </a:bodyPr>
          <a:lstStyle/>
          <a:p>
            <a:pPr marL="263525" indent="-263525" algn="ctr"/>
            <a:r>
              <a:rPr lang="en-US" sz="1200" dirty="0" smtClean="0">
                <a:solidFill>
                  <a:schemeClr val="bg1"/>
                </a:solidFill>
              </a:rPr>
              <a:t>Energy of scattered neutrons as a function of the scattering angle and the mass of scattering nucleus </a:t>
            </a:r>
            <a:endParaRPr lang="en-US" sz="1200" dirty="0">
              <a:solidFill>
                <a:schemeClr val="bg1"/>
              </a:solidFill>
            </a:endParaRPr>
          </a:p>
        </p:txBody>
      </p:sp>
      <p:sp>
        <p:nvSpPr>
          <p:cNvPr id="14" name="Prostokąt 13"/>
          <p:cNvSpPr/>
          <p:nvPr/>
        </p:nvSpPr>
        <p:spPr>
          <a:xfrm>
            <a:off x="173583" y="1765672"/>
            <a:ext cx="3102273" cy="461665"/>
          </a:xfrm>
          <a:prstGeom prst="rect">
            <a:avLst/>
          </a:prstGeom>
        </p:spPr>
        <p:txBody>
          <a:bodyPr wrap="square">
            <a:spAutoFit/>
          </a:bodyPr>
          <a:lstStyle/>
          <a:p>
            <a:pPr algn="ctr"/>
            <a:r>
              <a:rPr lang="en-US" sz="1200" dirty="0" smtClean="0">
                <a:solidFill>
                  <a:schemeClr val="bg1"/>
                </a:solidFill>
                <a:ea typeface="Verdana" panose="020B0604030504040204" pitchFamily="34" charset="0"/>
                <a:cs typeface="Verdana" panose="020B0604030504040204" pitchFamily="34" charset="0"/>
              </a:rPr>
              <a:t>Geometry of incident and scattered neutron beams </a:t>
            </a:r>
            <a:endParaRPr lang="en-US" sz="1200" dirty="0">
              <a:solidFill>
                <a:schemeClr val="bg1"/>
              </a:solidFill>
            </a:endParaRPr>
          </a:p>
        </p:txBody>
      </p:sp>
    </p:spTree>
    <p:extLst>
      <p:ext uri="{BB962C8B-B14F-4D97-AF65-F5344CB8AC3E}">
        <p14:creationId xmlns:p14="http://schemas.microsoft.com/office/powerpoint/2010/main" val="9721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611560" y="0"/>
            <a:ext cx="8352927" cy="915740"/>
          </a:xfrm>
        </p:spPr>
        <p:txBody>
          <a:bodyPr/>
          <a:lstStyle/>
          <a:p>
            <a:pPr eaLnBrk="1" hangingPunct="1">
              <a:spcBef>
                <a:spcPts val="1200"/>
              </a:spcBef>
            </a:pPr>
            <a:r>
              <a:rPr lang="en-US" sz="2200" dirty="0" smtClean="0">
                <a:latin typeface="Verdana" panose="020B0604030504040204" pitchFamily="34" charset="0"/>
                <a:ea typeface="Verdana" panose="020B0604030504040204" pitchFamily="34" charset="0"/>
                <a:cs typeface="Verdana" panose="020B0604030504040204" pitchFamily="34" charset="0"/>
              </a:rPr>
              <a:t>Detection </a:t>
            </a:r>
            <a:r>
              <a:rPr lang="en-US" sz="2200" dirty="0">
                <a:latin typeface="Verdana" panose="020B0604030504040204" pitchFamily="34" charset="0"/>
                <a:ea typeface="Verdana" panose="020B0604030504040204" pitchFamily="34" charset="0"/>
                <a:cs typeface="Verdana" panose="020B0604030504040204" pitchFamily="34" charset="0"/>
              </a:rPr>
              <a:t>of explosives and other illicit materials by </a:t>
            </a:r>
            <a:r>
              <a:rPr lang="pl-PL" sz="2200" dirty="0" smtClean="0">
                <a:latin typeface="Verdana" panose="020B0604030504040204" pitchFamily="34" charset="0"/>
                <a:ea typeface="Verdana" panose="020B0604030504040204" pitchFamily="34" charset="0"/>
                <a:cs typeface="Verdana" panose="020B0604030504040204" pitchFamily="34" charset="0"/>
              </a:rPr>
              <a:t/>
            </a:r>
            <a:br>
              <a:rPr lang="pl-PL" sz="2200" dirty="0" smtClean="0">
                <a:latin typeface="Verdana" panose="020B0604030504040204" pitchFamily="34" charset="0"/>
                <a:ea typeface="Verdana" panose="020B0604030504040204" pitchFamily="34" charset="0"/>
                <a:cs typeface="Verdana" panose="020B0604030504040204" pitchFamily="34" charset="0"/>
              </a:rPr>
            </a:br>
            <a:r>
              <a:rPr lang="en-US" sz="2200" dirty="0" smtClean="0">
                <a:latin typeface="Verdana" panose="020B0604030504040204" pitchFamily="34" charset="0"/>
                <a:ea typeface="Verdana" panose="020B0604030504040204" pitchFamily="34" charset="0"/>
                <a:cs typeface="Verdana" panose="020B0604030504040204" pitchFamily="34" charset="0"/>
              </a:rPr>
              <a:t>a </a:t>
            </a:r>
            <a:r>
              <a:rPr lang="en-US" sz="2200" dirty="0">
                <a:latin typeface="Verdana" panose="020B0604030504040204" pitchFamily="34" charset="0"/>
                <a:ea typeface="Verdana" panose="020B0604030504040204" pitchFamily="34" charset="0"/>
                <a:cs typeface="Verdana" panose="020B0604030504040204" pitchFamily="34" charset="0"/>
              </a:rPr>
              <a:t>single nanosecond neutron </a:t>
            </a:r>
            <a:r>
              <a:rPr lang="en-US" sz="2200" dirty="0" smtClean="0">
                <a:latin typeface="Verdana" panose="020B0604030504040204" pitchFamily="34" charset="0"/>
                <a:ea typeface="Verdana" panose="020B0604030504040204" pitchFamily="34" charset="0"/>
                <a:cs typeface="Verdana" panose="020B0604030504040204" pitchFamily="34" charset="0"/>
              </a:rPr>
              <a:t>pulses</a:t>
            </a:r>
            <a:endParaRPr lang="en-US" altLang="pl-PL" sz="2200" dirty="0" smtClean="0">
              <a:latin typeface="Verdana" pitchFamily="34" charset="0"/>
              <a:ea typeface="Verdana" panose="020B0604030504040204" pitchFamily="34" charset="0"/>
              <a:cs typeface="Verdana" panose="020B0604030504040204" pitchFamily="34" charset="0"/>
            </a:endParaRP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18</a:t>
            </a:r>
            <a:endParaRPr lang="pl-PL" dirty="0"/>
          </a:p>
        </p:txBody>
      </p:sp>
      <p:sp>
        <p:nvSpPr>
          <p:cNvPr id="7"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5" name="Prostokąt 4"/>
          <p:cNvSpPr/>
          <p:nvPr/>
        </p:nvSpPr>
        <p:spPr>
          <a:xfrm>
            <a:off x="4067944" y="1412776"/>
            <a:ext cx="4372796" cy="1169551"/>
          </a:xfrm>
          <a:prstGeom prst="rect">
            <a:avLst/>
          </a:prstGeom>
        </p:spPr>
        <p:txBody>
          <a:bodyPr wrap="square">
            <a:spAutoFit/>
          </a:bodyPr>
          <a:lstStyle/>
          <a:p>
            <a:r>
              <a:rPr lang="en-US" sz="1400" dirty="0">
                <a:solidFill>
                  <a:schemeClr val="bg1"/>
                </a:solidFill>
              </a:rPr>
              <a:t>To distinguish between different substances </a:t>
            </a:r>
            <a:r>
              <a:rPr lang="en-US" sz="1400" dirty="0">
                <a:solidFill>
                  <a:srgbClr val="FFFF00"/>
                </a:solidFill>
              </a:rPr>
              <a:t>scattering angle should </a:t>
            </a:r>
            <a:r>
              <a:rPr lang="en-US" sz="1400" dirty="0">
                <a:solidFill>
                  <a:schemeClr val="bg1"/>
                </a:solidFill>
              </a:rPr>
              <a:t>be as large as possible (except the case of hydrogen). In practice, only the angles </a:t>
            </a:r>
            <a:r>
              <a:rPr lang="en-US" sz="1400" dirty="0" smtClean="0">
                <a:solidFill>
                  <a:schemeClr val="bg1"/>
                </a:solidFill>
              </a:rPr>
              <a:t>on the order of </a:t>
            </a:r>
            <a:r>
              <a:rPr lang="en-US" sz="1400" b="1" dirty="0" smtClean="0">
                <a:solidFill>
                  <a:srgbClr val="FFFF00"/>
                </a:solidFill>
              </a:rPr>
              <a:t>150</a:t>
            </a:r>
            <a:r>
              <a:rPr lang="pl-PL" sz="1400" b="1" dirty="0" smtClean="0">
                <a:solidFill>
                  <a:srgbClr val="FFFF00"/>
                </a:solidFill>
              </a:rPr>
              <a:t>°</a:t>
            </a:r>
            <a:r>
              <a:rPr lang="en-US" sz="1400" b="1" dirty="0" smtClean="0">
                <a:solidFill>
                  <a:srgbClr val="FFFF00"/>
                </a:solidFill>
              </a:rPr>
              <a:t> </a:t>
            </a:r>
            <a:r>
              <a:rPr lang="en-US" sz="1400" b="1" dirty="0">
                <a:solidFill>
                  <a:srgbClr val="FFFF00"/>
                </a:solidFill>
              </a:rPr>
              <a:t>– </a:t>
            </a:r>
            <a:r>
              <a:rPr lang="en-US" sz="1400" b="1" dirty="0" smtClean="0">
                <a:solidFill>
                  <a:srgbClr val="FFFF00"/>
                </a:solidFill>
              </a:rPr>
              <a:t>170</a:t>
            </a:r>
            <a:r>
              <a:rPr lang="pl-PL" sz="1400" b="1" dirty="0" smtClean="0">
                <a:solidFill>
                  <a:srgbClr val="FFFF00"/>
                </a:solidFill>
              </a:rPr>
              <a:t>°</a:t>
            </a:r>
            <a:r>
              <a:rPr lang="en-US" sz="1400" b="1" dirty="0" smtClean="0">
                <a:solidFill>
                  <a:srgbClr val="FFFF00"/>
                </a:solidFill>
              </a:rPr>
              <a:t> </a:t>
            </a:r>
            <a:r>
              <a:rPr lang="en-US" sz="1400" dirty="0">
                <a:solidFill>
                  <a:schemeClr val="bg1"/>
                </a:solidFill>
              </a:rPr>
              <a:t>allows to get a proper separation of signals.</a:t>
            </a:r>
          </a:p>
        </p:txBody>
      </p:sp>
      <p:graphicFrame>
        <p:nvGraphicFramePr>
          <p:cNvPr id="4" name="Obiekt 3"/>
          <p:cNvGraphicFramePr>
            <a:graphicFrameLocks noChangeAspect="1"/>
          </p:cNvGraphicFramePr>
          <p:nvPr>
            <p:extLst>
              <p:ext uri="{D42A27DB-BD31-4B8C-83A1-F6EECF244321}">
                <p14:modId xmlns:p14="http://schemas.microsoft.com/office/powerpoint/2010/main" val="1431277589"/>
              </p:ext>
            </p:extLst>
          </p:nvPr>
        </p:nvGraphicFramePr>
        <p:xfrm>
          <a:off x="402192" y="1484784"/>
          <a:ext cx="2873664" cy="1858599"/>
        </p:xfrm>
        <a:graphic>
          <a:graphicData uri="http://schemas.openxmlformats.org/presentationml/2006/ole">
            <mc:AlternateContent xmlns:mc="http://schemas.openxmlformats.org/markup-compatibility/2006">
              <mc:Choice xmlns:v="urn:schemas-microsoft-com:vml" Requires="v">
                <p:oleObj spid="_x0000_s2118" name="Picture" r:id="rId3" imgW="5908062" imgH="3799225" progId="Word.Picture.8">
                  <p:embed/>
                </p:oleObj>
              </mc:Choice>
              <mc:Fallback>
                <p:oleObj name="Picture" r:id="rId3" imgW="5908062" imgH="3799225" progId="Word.Picture.8">
                  <p:embed/>
                  <p:pic>
                    <p:nvPicPr>
                      <p:cNvPr id="0" name="Obiek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92" y="1484784"/>
                        <a:ext cx="2873664" cy="1858599"/>
                      </a:xfrm>
                      <a:prstGeom prst="rect">
                        <a:avLst/>
                      </a:prstGeom>
                      <a:solidFill>
                        <a:schemeClr val="bg1"/>
                      </a:solidFill>
                      <a:ln>
                        <a:solidFill>
                          <a:schemeClr val="accent1"/>
                        </a:solidFill>
                      </a:ln>
                    </p:spPr>
                  </p:pic>
                </p:oleObj>
              </mc:Fallback>
            </mc:AlternateContent>
          </a:graphicData>
        </a:graphic>
      </p:graphicFrame>
      <p:pic>
        <p:nvPicPr>
          <p:cNvPr id="13"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00" r="9455"/>
          <a:stretch/>
        </p:blipFill>
        <p:spPr bwMode="auto">
          <a:xfrm>
            <a:off x="3903946" y="2924944"/>
            <a:ext cx="5211854" cy="3504329"/>
          </a:xfrm>
          <a:prstGeom prst="rect">
            <a:avLst/>
          </a:prstGeom>
          <a:solidFill>
            <a:schemeClr val="bg1"/>
          </a:solidFill>
          <a:ln>
            <a:noFill/>
          </a:ln>
          <a:extLst/>
        </p:spPr>
      </p:pic>
      <p:sp>
        <p:nvSpPr>
          <p:cNvPr id="14" name="Prostokąt 13"/>
          <p:cNvSpPr/>
          <p:nvPr/>
        </p:nvSpPr>
        <p:spPr>
          <a:xfrm>
            <a:off x="107504" y="3626147"/>
            <a:ext cx="3796441" cy="2323713"/>
          </a:xfrm>
          <a:prstGeom prst="rect">
            <a:avLst/>
          </a:prstGeom>
        </p:spPr>
        <p:txBody>
          <a:bodyPr wrap="square">
            <a:spAutoFit/>
          </a:bodyPr>
          <a:lstStyle/>
          <a:p>
            <a:r>
              <a:rPr lang="en-US" sz="1400" dirty="0" smtClean="0">
                <a:solidFill>
                  <a:srgbClr val="FFFF00"/>
                </a:solidFill>
              </a:rPr>
              <a:t>The neutron source pulse duration </a:t>
            </a:r>
            <a:r>
              <a:rPr lang="en-US" sz="1400" dirty="0" smtClean="0">
                <a:solidFill>
                  <a:schemeClr val="bg1"/>
                </a:solidFill>
              </a:rPr>
              <a:t>should be as short as possible: </a:t>
            </a:r>
          </a:p>
          <a:p>
            <a:pPr marL="355600" lvl="1" indent="-180975">
              <a:buFontTx/>
              <a:buChar char="-"/>
            </a:pPr>
            <a:r>
              <a:rPr lang="en-US" sz="1400" dirty="0" smtClean="0">
                <a:solidFill>
                  <a:schemeClr val="bg1"/>
                </a:solidFill>
              </a:rPr>
              <a:t>The </a:t>
            </a:r>
            <a:r>
              <a:rPr lang="en-US" sz="1400" dirty="0" smtClean="0">
                <a:solidFill>
                  <a:schemeClr val="bg1"/>
                </a:solidFill>
              </a:rPr>
              <a:t>best option – delta Dirac,</a:t>
            </a:r>
            <a:r>
              <a:rPr lang="pl-PL" sz="1400" dirty="0" smtClean="0">
                <a:solidFill>
                  <a:schemeClr val="bg1"/>
                </a:solidFill>
              </a:rPr>
              <a:t> </a:t>
            </a:r>
          </a:p>
          <a:p>
            <a:pPr marL="355600" lvl="1" indent="-180975">
              <a:buFontTx/>
              <a:buChar char="-"/>
            </a:pPr>
            <a:r>
              <a:rPr lang="en-US" sz="1400" dirty="0" smtClean="0">
                <a:solidFill>
                  <a:schemeClr val="bg1"/>
                </a:solidFill>
              </a:rPr>
              <a:t>Acceptable in practice </a:t>
            </a:r>
            <a:r>
              <a:rPr lang="en-US" sz="1400" dirty="0" smtClean="0">
                <a:solidFill>
                  <a:srgbClr val="FFFF00"/>
                </a:solidFill>
              </a:rPr>
              <a:t>- </a:t>
            </a:r>
            <a:r>
              <a:rPr lang="en-US" sz="1400" b="1" dirty="0" smtClean="0">
                <a:solidFill>
                  <a:srgbClr val="FFFF00"/>
                </a:solidFill>
              </a:rPr>
              <a:t>2-3</a:t>
            </a:r>
            <a:r>
              <a:rPr lang="pl-PL" sz="1400" b="1" dirty="0" smtClean="0">
                <a:solidFill>
                  <a:srgbClr val="FFFF00"/>
                </a:solidFill>
              </a:rPr>
              <a:t> </a:t>
            </a:r>
            <a:r>
              <a:rPr lang="en-US" sz="1400" b="1" dirty="0" smtClean="0">
                <a:solidFill>
                  <a:srgbClr val="FFFF00"/>
                </a:solidFill>
              </a:rPr>
              <a:t>ns</a:t>
            </a:r>
          </a:p>
          <a:p>
            <a:pPr>
              <a:spcBef>
                <a:spcPts val="600"/>
              </a:spcBef>
            </a:pPr>
            <a:r>
              <a:rPr lang="en-US" sz="1400" dirty="0" smtClean="0">
                <a:solidFill>
                  <a:srgbClr val="FFFF00"/>
                </a:solidFill>
              </a:rPr>
              <a:t>For realistic neutron source </a:t>
            </a:r>
            <a:endParaRPr lang="pl-PL" sz="1400" dirty="0" smtClean="0">
              <a:solidFill>
                <a:srgbClr val="FFFF00"/>
              </a:solidFill>
            </a:endParaRPr>
          </a:p>
          <a:p>
            <a:pPr indent="174625"/>
            <a:r>
              <a:rPr lang="pl-PL" sz="1400" dirty="0" smtClean="0">
                <a:solidFill>
                  <a:srgbClr val="FFFF00"/>
                </a:solidFill>
              </a:rPr>
              <a:t>- </a:t>
            </a:r>
            <a:r>
              <a:rPr lang="en-US" sz="1400" dirty="0" smtClean="0">
                <a:solidFill>
                  <a:srgbClr val="FFFF00"/>
                </a:solidFill>
              </a:rPr>
              <a:t>pulse duration </a:t>
            </a:r>
            <a:r>
              <a:rPr lang="en-US" sz="1400" dirty="0" smtClean="0">
                <a:solidFill>
                  <a:srgbClr val="FFFF00"/>
                </a:solidFill>
              </a:rPr>
              <a:t>~</a:t>
            </a:r>
            <a:r>
              <a:rPr lang="en-US" sz="1400" dirty="0" smtClean="0">
                <a:solidFill>
                  <a:srgbClr val="FFFF00"/>
                </a:solidFill>
              </a:rPr>
              <a:t>10 </a:t>
            </a:r>
            <a:r>
              <a:rPr lang="en-US" sz="1400" dirty="0" smtClean="0">
                <a:solidFill>
                  <a:srgbClr val="FFFF00"/>
                </a:solidFill>
              </a:rPr>
              <a:t>ns</a:t>
            </a:r>
            <a:r>
              <a:rPr lang="pl-PL" sz="1400" dirty="0" smtClean="0">
                <a:solidFill>
                  <a:srgbClr val="FFFF00"/>
                </a:solidFill>
              </a:rPr>
              <a:t> </a:t>
            </a:r>
            <a:r>
              <a:rPr lang="en-US" sz="1400" dirty="0" smtClean="0">
                <a:solidFill>
                  <a:srgbClr val="FFFF00"/>
                </a:solidFill>
              </a:rPr>
              <a:t>– too long</a:t>
            </a:r>
          </a:p>
          <a:p>
            <a:pPr lvl="1" indent="-282575"/>
            <a:r>
              <a:rPr lang="en-US" sz="1400" dirty="0" smtClean="0">
                <a:solidFill>
                  <a:srgbClr val="FFFF00"/>
                </a:solidFill>
              </a:rPr>
              <a:t>- distance „object-detector” </a:t>
            </a:r>
            <a:r>
              <a:rPr lang="en-US" sz="1400" b="1" dirty="0" smtClean="0">
                <a:solidFill>
                  <a:srgbClr val="FFFF00"/>
                </a:solidFill>
              </a:rPr>
              <a:t>~20 m</a:t>
            </a:r>
            <a:r>
              <a:rPr lang="en-US" sz="1400" dirty="0" smtClean="0">
                <a:solidFill>
                  <a:srgbClr val="FFFF00"/>
                </a:solidFill>
              </a:rPr>
              <a:t>,</a:t>
            </a:r>
          </a:p>
          <a:p>
            <a:pPr marL="177800" lvl="1" indent="-3175"/>
            <a:r>
              <a:rPr lang="en-US" sz="1400" dirty="0" smtClean="0">
                <a:solidFill>
                  <a:srgbClr val="FFFF00"/>
                </a:solidFill>
              </a:rPr>
              <a:t>- distance „neutron-object” </a:t>
            </a:r>
            <a:r>
              <a:rPr lang="en-US" sz="1400" b="1" dirty="0" smtClean="0">
                <a:solidFill>
                  <a:srgbClr val="FFFF00"/>
                </a:solidFill>
              </a:rPr>
              <a:t>&gt;50 cm</a:t>
            </a:r>
            <a:r>
              <a:rPr lang="pl-PL" sz="1400" b="1" dirty="0" smtClean="0">
                <a:solidFill>
                  <a:srgbClr val="FFFF00"/>
                </a:solidFill>
              </a:rPr>
              <a:t> </a:t>
            </a:r>
            <a:r>
              <a:rPr lang="en-US" sz="1400" dirty="0" smtClean="0">
                <a:solidFill>
                  <a:srgbClr val="FFFF00"/>
                </a:solidFill>
              </a:rPr>
              <a:t>(to avoid geometrical spread of scattering angles)</a:t>
            </a:r>
            <a:endParaRPr lang="en-US" sz="1400" dirty="0">
              <a:solidFill>
                <a:srgbClr val="FFFF00"/>
              </a:solidFill>
            </a:endParaRPr>
          </a:p>
        </p:txBody>
      </p:sp>
      <p:sp>
        <p:nvSpPr>
          <p:cNvPr id="10" name="Prostokąt zaokrąglony 9"/>
          <p:cNvSpPr/>
          <p:nvPr/>
        </p:nvSpPr>
        <p:spPr>
          <a:xfrm>
            <a:off x="107504" y="3482131"/>
            <a:ext cx="3672408" cy="28271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stokąt 5"/>
          <p:cNvSpPr/>
          <p:nvPr/>
        </p:nvSpPr>
        <p:spPr>
          <a:xfrm>
            <a:off x="-36512" y="915740"/>
            <a:ext cx="3822585" cy="523220"/>
          </a:xfrm>
          <a:prstGeom prst="rect">
            <a:avLst/>
          </a:prstGeom>
        </p:spPr>
        <p:txBody>
          <a:bodyPr wrap="square">
            <a:spAutoFit/>
          </a:bodyPr>
          <a:lstStyle/>
          <a:p>
            <a:pPr algn="ctr"/>
            <a:r>
              <a:rPr lang="en-US" sz="1400" dirty="0" smtClean="0">
                <a:solidFill>
                  <a:schemeClr val="bg1"/>
                </a:solidFill>
                <a:ea typeface="Verdana" panose="020B0604030504040204" pitchFamily="34" charset="0"/>
                <a:cs typeface="Verdana" panose="020B0604030504040204" pitchFamily="34" charset="0"/>
              </a:rPr>
              <a:t>Geometry of the system for Monte Carlo modelling of neutron scat</a:t>
            </a:r>
            <a:r>
              <a:rPr lang="pl-PL" sz="1400" dirty="0">
                <a:solidFill>
                  <a:schemeClr val="bg1"/>
                </a:solidFill>
                <a:ea typeface="Verdana" panose="020B0604030504040204" pitchFamily="34" charset="0"/>
                <a:cs typeface="Verdana" panose="020B0604030504040204" pitchFamily="34" charset="0"/>
              </a:rPr>
              <a:t>t</a:t>
            </a:r>
            <a:r>
              <a:rPr lang="en-US" sz="1400" dirty="0" err="1" smtClean="0">
                <a:solidFill>
                  <a:schemeClr val="bg1"/>
                </a:solidFill>
                <a:ea typeface="Verdana" panose="020B0604030504040204" pitchFamily="34" charset="0"/>
                <a:cs typeface="Verdana" panose="020B0604030504040204" pitchFamily="34" charset="0"/>
              </a:rPr>
              <a:t>ering</a:t>
            </a:r>
            <a:r>
              <a:rPr lang="en-US" sz="1400" dirty="0" smtClean="0">
                <a:solidFill>
                  <a:schemeClr val="bg1"/>
                </a:solidFill>
                <a:ea typeface="Verdana" panose="020B0604030504040204" pitchFamily="34" charset="0"/>
                <a:cs typeface="Verdana" panose="020B0604030504040204" pitchFamily="34" charset="0"/>
              </a:rPr>
              <a:t> </a:t>
            </a:r>
            <a:endParaRPr lang="en-US" sz="1400" dirty="0">
              <a:solidFill>
                <a:schemeClr val="bg1"/>
              </a:solidFill>
            </a:endParaRPr>
          </a:p>
        </p:txBody>
      </p:sp>
    </p:spTree>
    <p:extLst>
      <p:ext uri="{BB962C8B-B14F-4D97-AF65-F5344CB8AC3E}">
        <p14:creationId xmlns:p14="http://schemas.microsoft.com/office/powerpoint/2010/main" val="360136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467546" y="44624"/>
            <a:ext cx="8352927" cy="504056"/>
          </a:xfrm>
        </p:spPr>
        <p:txBody>
          <a:bodyPr/>
          <a:lstStyle/>
          <a:p>
            <a:pPr>
              <a:lnSpc>
                <a:spcPct val="114000"/>
              </a:lnSpc>
              <a:spcBef>
                <a:spcPts val="600"/>
              </a:spcBef>
            </a:pPr>
            <a:r>
              <a:rPr lang="pl-PL" sz="2400" dirty="0"/>
              <a:t>Monte Carlo modeling for </a:t>
            </a:r>
            <a:r>
              <a:rPr lang="en-US" sz="2400" dirty="0" smtClean="0"/>
              <a:t>detection</a:t>
            </a:r>
            <a:r>
              <a:rPr lang="pl-PL" sz="2400" dirty="0" smtClean="0"/>
              <a:t> </a:t>
            </a:r>
            <a:r>
              <a:rPr lang="pl-PL" sz="2400" dirty="0"/>
              <a:t>of </a:t>
            </a:r>
            <a:r>
              <a:rPr lang="en-US" sz="2400" dirty="0"/>
              <a:t>fissile materials</a:t>
            </a:r>
            <a:endParaRPr lang="pl-PL" sz="2400" dirty="0"/>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19</a:t>
            </a:r>
            <a:endParaRPr lang="pl-PL" dirty="0"/>
          </a:p>
        </p:txBody>
      </p:sp>
      <p:sp>
        <p:nvSpPr>
          <p:cNvPr id="7"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5" name="Prostokąt 4"/>
          <p:cNvSpPr/>
          <p:nvPr/>
        </p:nvSpPr>
        <p:spPr>
          <a:xfrm>
            <a:off x="5500985" y="908720"/>
            <a:ext cx="3719096" cy="1600438"/>
          </a:xfrm>
          <a:prstGeom prst="rect">
            <a:avLst/>
          </a:prstGeom>
        </p:spPr>
        <p:txBody>
          <a:bodyPr wrap="square">
            <a:spAutoFit/>
          </a:bodyPr>
          <a:lstStyle/>
          <a:p>
            <a:r>
              <a:rPr lang="pl-PL" sz="1400" dirty="0">
                <a:solidFill>
                  <a:schemeClr val="bg1"/>
                </a:solidFill>
                <a:ea typeface="Times New Roman" panose="02020603050405020304" pitchFamily="18" charset="0"/>
              </a:rPr>
              <a:t>By </a:t>
            </a:r>
            <a:r>
              <a:rPr lang="ru-RU" sz="1400" dirty="0">
                <a:solidFill>
                  <a:schemeClr val="bg1"/>
                </a:solidFill>
                <a:ea typeface="Times New Roman" panose="02020603050405020304" pitchFamily="18" charset="0"/>
              </a:rPr>
              <a:t>using </a:t>
            </a:r>
            <a:r>
              <a:rPr lang="ru-RU" sz="1400" dirty="0">
                <a:solidFill>
                  <a:srgbClr val="FFFF00"/>
                </a:solidFill>
                <a:ea typeface="Times New Roman" panose="02020603050405020304" pitchFamily="18" charset="0"/>
              </a:rPr>
              <a:t>short pulses of the 2.45 MeV </a:t>
            </a:r>
            <a:r>
              <a:rPr lang="ru-RU" sz="1400" dirty="0">
                <a:solidFill>
                  <a:schemeClr val="bg1"/>
                </a:solidFill>
                <a:ea typeface="Times New Roman" panose="02020603050405020304" pitchFamily="18" charset="0"/>
              </a:rPr>
              <a:t>neutrons one can detect presence of fissile materials by checking existence of </a:t>
            </a:r>
            <a:r>
              <a:rPr lang="ru-RU" sz="1400" dirty="0">
                <a:solidFill>
                  <a:srgbClr val="FFFF00"/>
                </a:solidFill>
                <a:ea typeface="Times New Roman" panose="02020603050405020304" pitchFamily="18" charset="0"/>
              </a:rPr>
              <a:t>neutrons with energies higher then 2.45 MeV</a:t>
            </a:r>
            <a:r>
              <a:rPr lang="ru-RU" sz="1400" dirty="0">
                <a:solidFill>
                  <a:schemeClr val="bg1"/>
                </a:solidFill>
                <a:ea typeface="Times New Roman" panose="02020603050405020304" pitchFamily="18" charset="0"/>
              </a:rPr>
              <a:t> as well as recording long and well pronounced tail of low energy neutrons. </a:t>
            </a:r>
            <a:endParaRPr lang="pl-PL" sz="1400" dirty="0">
              <a:solidFill>
                <a:schemeClr val="bg1"/>
              </a:solidFill>
            </a:endParaRPr>
          </a:p>
        </p:txBody>
      </p:sp>
      <p:pic>
        <p:nvPicPr>
          <p:cNvPr id="1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8"/>
          <a:stretch/>
        </p:blipFill>
        <p:spPr bwMode="auto">
          <a:xfrm>
            <a:off x="-36512" y="777590"/>
            <a:ext cx="5510237" cy="3371489"/>
          </a:xfrm>
          <a:prstGeom prst="rect">
            <a:avLst/>
          </a:prstGeom>
          <a:solidFill>
            <a:schemeClr val="bg1"/>
          </a:solidFill>
          <a:ln>
            <a:noFill/>
          </a:ln>
          <a:extLst/>
        </p:spPr>
      </p:pic>
      <p:sp>
        <p:nvSpPr>
          <p:cNvPr id="11" name="Prostokąt 10"/>
          <p:cNvSpPr/>
          <p:nvPr/>
        </p:nvSpPr>
        <p:spPr>
          <a:xfrm>
            <a:off x="3825674" y="908720"/>
            <a:ext cx="1394398" cy="1200329"/>
          </a:xfrm>
          <a:prstGeom prst="rect">
            <a:avLst/>
          </a:prstGeom>
          <a:solidFill>
            <a:schemeClr val="bg1">
              <a:lumMod val="65000"/>
            </a:schemeClr>
          </a:solidFill>
        </p:spPr>
        <p:txBody>
          <a:bodyPr wrap="square">
            <a:spAutoFit/>
          </a:bodyPr>
          <a:lstStyle/>
          <a:p>
            <a:r>
              <a:rPr lang="pl-PL" sz="1200" dirty="0" smtClean="0">
                <a:ea typeface="Verdana" panose="020B0604030504040204" pitchFamily="34" charset="0"/>
                <a:cs typeface="Verdana" panose="020B0604030504040204" pitchFamily="34" charset="0"/>
              </a:rPr>
              <a:t> E= 2.5 </a:t>
            </a:r>
            <a:r>
              <a:rPr lang="pl-PL" sz="1200" dirty="0" err="1" smtClean="0">
                <a:ea typeface="Verdana" panose="020B0604030504040204" pitchFamily="34" charset="0"/>
                <a:cs typeface="Verdana" panose="020B0604030504040204" pitchFamily="34" charset="0"/>
              </a:rPr>
              <a:t>MeV</a:t>
            </a:r>
            <a:endParaRPr lang="pl-PL" sz="1200" dirty="0" smtClean="0">
              <a:ea typeface="Verdana" panose="020B0604030504040204" pitchFamily="34" charset="0"/>
              <a:cs typeface="Verdana" panose="020B0604030504040204" pitchFamily="34" charset="0"/>
            </a:endParaRPr>
          </a:p>
          <a:p>
            <a:r>
              <a:rPr lang="en-US" sz="1200" dirty="0" smtClean="0">
                <a:ea typeface="Verdana" panose="020B0604030504040204" pitchFamily="34" charset="0"/>
                <a:cs typeface="Verdana" panose="020B0604030504040204" pitchFamily="34" charset="0"/>
              </a:rPr>
              <a:t>Uranium</a:t>
            </a:r>
            <a:r>
              <a:rPr lang="pl-PL" sz="1200" dirty="0" smtClean="0">
                <a:ea typeface="Verdana" panose="020B0604030504040204" pitchFamily="34" charset="0"/>
                <a:cs typeface="Verdana" panose="020B0604030504040204" pitchFamily="34" charset="0"/>
              </a:rPr>
              <a:t> 10%</a:t>
            </a:r>
            <a:r>
              <a:rPr lang="en-US" sz="1200" dirty="0" smtClean="0">
                <a:ea typeface="Verdana" panose="020B0604030504040204" pitchFamily="34" charset="0"/>
                <a:cs typeface="Verdana" panose="020B0604030504040204" pitchFamily="34" charset="0"/>
              </a:rPr>
              <a:t> </a:t>
            </a:r>
            <a:endParaRPr lang="pl-PL" sz="1200" dirty="0" smtClean="0">
              <a:ea typeface="Verdana" panose="020B0604030504040204" pitchFamily="34" charset="0"/>
              <a:cs typeface="Verdana" panose="020B0604030504040204" pitchFamily="34" charset="0"/>
            </a:endParaRPr>
          </a:p>
          <a:p>
            <a:r>
              <a:rPr lang="pl-PL" sz="1200" dirty="0" smtClean="0">
                <a:solidFill>
                  <a:srgbClr val="669900"/>
                </a:solidFill>
                <a:ea typeface="Verdana" panose="020B0604030504040204" pitchFamily="34" charset="0"/>
                <a:cs typeface="Verdana" panose="020B0604030504040204" pitchFamily="34" charset="0"/>
              </a:rPr>
              <a:t>Uranium 50%</a:t>
            </a:r>
          </a:p>
          <a:p>
            <a:r>
              <a:rPr lang="pl-PL" sz="1200" dirty="0" smtClean="0">
                <a:solidFill>
                  <a:srgbClr val="002060"/>
                </a:solidFill>
                <a:ea typeface="Verdana" panose="020B0604030504040204" pitchFamily="34" charset="0"/>
                <a:cs typeface="Verdana" panose="020B0604030504040204" pitchFamily="34" charset="0"/>
              </a:rPr>
              <a:t>Uranium 90%</a:t>
            </a:r>
          </a:p>
          <a:p>
            <a:r>
              <a:rPr lang="en-US" sz="1200" dirty="0" smtClean="0">
                <a:solidFill>
                  <a:srgbClr val="00FFFF"/>
                </a:solidFill>
                <a:ea typeface="Verdana" panose="020B0604030504040204" pitchFamily="34" charset="0"/>
                <a:cs typeface="Verdana" panose="020B0604030504040204" pitchFamily="34" charset="0"/>
              </a:rPr>
              <a:t>Thorium </a:t>
            </a:r>
            <a:endParaRPr lang="pl-PL" sz="1200" dirty="0" smtClean="0">
              <a:solidFill>
                <a:srgbClr val="00FFFF"/>
              </a:solidFill>
              <a:ea typeface="Verdana" panose="020B0604030504040204" pitchFamily="34" charset="0"/>
              <a:cs typeface="Verdana" panose="020B0604030504040204" pitchFamily="34" charset="0"/>
            </a:endParaRPr>
          </a:p>
          <a:p>
            <a:r>
              <a:rPr lang="en-US" sz="1200" dirty="0" smtClean="0">
                <a:solidFill>
                  <a:srgbClr val="FF0000"/>
                </a:solidFill>
                <a:ea typeface="Verdana" panose="020B0604030504040204" pitchFamily="34" charset="0"/>
                <a:cs typeface="Verdana" panose="020B0604030504040204" pitchFamily="34" charset="0"/>
              </a:rPr>
              <a:t>Aluminum</a:t>
            </a:r>
            <a:endParaRPr lang="pl-PL" sz="1200" dirty="0">
              <a:solidFill>
                <a:srgbClr val="FF0000"/>
              </a:solidFill>
              <a:ea typeface="Verdana" panose="020B0604030504040204" pitchFamily="34" charset="0"/>
              <a:cs typeface="Verdana" panose="020B060403050404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591" y="3209646"/>
            <a:ext cx="4788024" cy="3099674"/>
          </a:xfrm>
          <a:prstGeom prst="rect">
            <a:avLst/>
          </a:prstGeom>
          <a:solidFill>
            <a:schemeClr val="bg1"/>
          </a:solidFill>
          <a:ln>
            <a:noFill/>
          </a:ln>
          <a:extLst/>
        </p:spPr>
      </p:pic>
      <p:sp>
        <p:nvSpPr>
          <p:cNvPr id="15" name="Symbol zastępczy zawartości 2"/>
          <p:cNvSpPr txBox="1">
            <a:spLocks/>
          </p:cNvSpPr>
          <p:nvPr/>
        </p:nvSpPr>
        <p:spPr>
          <a:xfrm>
            <a:off x="72008" y="4710571"/>
            <a:ext cx="4211960" cy="788763"/>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lvl="1" indent="0" algn="just" defTabSz="714375">
              <a:lnSpc>
                <a:spcPct val="114000"/>
              </a:lnSpc>
              <a:spcBef>
                <a:spcPts val="600"/>
              </a:spcBef>
              <a:spcAft>
                <a:spcPts val="600"/>
              </a:spcAft>
              <a:buFontTx/>
              <a:buNone/>
              <a:tabLst>
                <a:tab pos="0" algn="l"/>
              </a:tabLst>
            </a:pPr>
            <a:r>
              <a:rPr lang="pl-PL" sz="1600" kern="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Result</a:t>
            </a:r>
            <a:r>
              <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en-US"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seem</a:t>
            </a:r>
            <a:r>
              <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s</a:t>
            </a:r>
            <a:r>
              <a:rPr lang="en-US"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to be very promising</a:t>
            </a:r>
            <a:r>
              <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 </a:t>
            </a:r>
            <a:r>
              <a:rPr lang="en-US"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fission neutrons can be distinguished </a:t>
            </a:r>
            <a:r>
              <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p>
          <a:p>
            <a:pPr marL="0" indent="0">
              <a:buFontTx/>
              <a:buNone/>
            </a:pPr>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endParaRPr lang="pl-PL" sz="1600" kern="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Prostokąt zaokrąglony 12"/>
          <p:cNvSpPr/>
          <p:nvPr/>
        </p:nvSpPr>
        <p:spPr>
          <a:xfrm>
            <a:off x="-44149" y="4612895"/>
            <a:ext cx="4328117" cy="984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08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27"/>
          <p:cNvSpPr>
            <a:spLocks noGrp="1" noChangeArrowheads="1"/>
          </p:cNvSpPr>
          <p:nvPr>
            <p:ph idx="1"/>
          </p:nvPr>
        </p:nvSpPr>
        <p:spPr>
          <a:xfrm>
            <a:off x="251520" y="692696"/>
            <a:ext cx="8496944" cy="5184576"/>
          </a:xfrm>
        </p:spPr>
        <p:txBody>
          <a:bodyPr/>
          <a:lstStyle/>
          <a:p>
            <a:pPr eaLnBrk="1" hangingPunct="1">
              <a:spcAft>
                <a:spcPct val="20000"/>
              </a:spcAft>
            </a:pPr>
            <a:r>
              <a:rPr lang="en-US" sz="1400" dirty="0" smtClean="0">
                <a:latin typeface="Verdana" panose="020B0604030504040204" pitchFamily="34" charset="0"/>
                <a:ea typeface="Verdana" panose="020B0604030504040204" pitchFamily="34" charset="0"/>
                <a:cs typeface="Verdana" panose="020B0604030504040204" pitchFamily="34" charset="0"/>
              </a:rPr>
              <a:t>Department of Radiation Transport Physics at IFJ PAN –research activities</a:t>
            </a:r>
          </a:p>
          <a:p>
            <a:pPr eaLnBrk="1" hangingPunct="1">
              <a:spcAft>
                <a:spcPct val="20000"/>
              </a:spcAft>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spcAft>
                <a:spcPct val="20000"/>
              </a:spcAft>
            </a:pPr>
            <a:r>
              <a:rPr lang="en-US" sz="1400" dirty="0" smtClean="0">
                <a:latin typeface="Verdana" panose="020B0604030504040204" pitchFamily="34" charset="0"/>
                <a:ea typeface="Verdana" panose="020B0604030504040204" pitchFamily="34" charset="0"/>
                <a:cs typeface="Verdana" panose="020B0604030504040204" pitchFamily="34" charset="0"/>
              </a:rPr>
              <a:t>The Jan A. </a:t>
            </a:r>
            <a:r>
              <a:rPr lang="en-US" sz="1400" dirty="0" err="1" smtClean="0">
                <a:latin typeface="Verdana" panose="020B0604030504040204" pitchFamily="34" charset="0"/>
                <a:ea typeface="Verdana" panose="020B0604030504040204" pitchFamily="34" charset="0"/>
                <a:cs typeface="Verdana" panose="020B0604030504040204" pitchFamily="34" charset="0"/>
              </a:rPr>
              <a:t>Czubek</a:t>
            </a:r>
            <a:r>
              <a:rPr lang="en-US" sz="1400" dirty="0" smtClean="0">
                <a:latin typeface="Verdana" panose="020B0604030504040204" pitchFamily="34" charset="0"/>
                <a:ea typeface="Verdana" panose="020B0604030504040204" pitchFamily="34" charset="0"/>
                <a:cs typeface="Verdana" panose="020B0604030504040204" pitchFamily="34" charset="0"/>
              </a:rPr>
              <a:t> Laboratory of Apparatus Neutron Sources </a:t>
            </a:r>
            <a:endParaRPr lang="en-US" altLang="pl-PL" sz="1400" dirty="0" smtClean="0">
              <a:latin typeface="Verdana" pitchFamily="34" charset="0"/>
              <a:ea typeface="Verdana" panose="020B0604030504040204" pitchFamily="34" charset="0"/>
              <a:cs typeface="Verdana" panose="020B0604030504040204" pitchFamily="34" charset="0"/>
            </a:endParaRPr>
          </a:p>
          <a:p>
            <a:pPr lvl="1" eaLnBrk="1" hangingPunct="1">
              <a:spcBef>
                <a:spcPts val="0"/>
              </a:spcBef>
              <a:spcAft>
                <a:spcPts val="0"/>
              </a:spcAft>
            </a:pPr>
            <a:r>
              <a:rPr lang="en-US" sz="1400" dirty="0" smtClean="0">
                <a:latin typeface="Verdana" panose="020B0604030504040204" pitchFamily="34" charset="0"/>
                <a:ea typeface="Verdana" panose="020B0604030504040204" pitchFamily="34" charset="0"/>
                <a:cs typeface="Verdana" panose="020B0604030504040204" pitchFamily="34" charset="0"/>
              </a:rPr>
              <a:t>Fast neutron generator 14 MeV (IGN-14) </a:t>
            </a:r>
          </a:p>
          <a:p>
            <a:pPr lvl="2" eaLnBrk="1" hangingPunct="1">
              <a:spcBef>
                <a:spcPts val="0"/>
              </a:spcBef>
              <a:spcAft>
                <a:spcPts val="0"/>
              </a:spcAft>
            </a:pPr>
            <a:r>
              <a:rPr lang="en-US" altLang="pl-PL" sz="1200" dirty="0" smtClean="0">
                <a:latin typeface="Verdana" pitchFamily="34" charset="0"/>
              </a:rPr>
              <a:t>Technical data</a:t>
            </a:r>
          </a:p>
          <a:p>
            <a:pPr lvl="2" eaLnBrk="1" hangingPunct="1">
              <a:spcBef>
                <a:spcPts val="0"/>
              </a:spcBef>
              <a:spcAft>
                <a:spcPts val="0"/>
              </a:spcAft>
            </a:pPr>
            <a:endParaRPr lang="en-US" sz="1000" dirty="0" smtClean="0">
              <a:latin typeface="Verdana" panose="020B0604030504040204" pitchFamily="34" charset="0"/>
              <a:ea typeface="Verdana" panose="020B0604030504040204" pitchFamily="34" charset="0"/>
              <a:cs typeface="Verdana" panose="020B0604030504040204" pitchFamily="34" charset="0"/>
            </a:endParaRPr>
          </a:p>
          <a:p>
            <a:pPr lvl="1" eaLnBrk="1" hangingPunct="1">
              <a:spcBef>
                <a:spcPts val="0"/>
              </a:spcBef>
              <a:spcAft>
                <a:spcPts val="0"/>
              </a:spcAft>
            </a:pPr>
            <a:r>
              <a:rPr lang="en-US" sz="1400" dirty="0" smtClean="0">
                <a:latin typeface="Verdana" panose="020B0604030504040204" pitchFamily="34" charset="0"/>
                <a:ea typeface="Verdana" panose="020B0604030504040204" pitchFamily="34" charset="0"/>
                <a:cs typeface="Verdana" panose="020B0604030504040204" pitchFamily="34" charset="0"/>
              </a:rPr>
              <a:t>Nanosecond sources of fast neutrons (</a:t>
            </a:r>
            <a:r>
              <a:rPr lang="pl-PL" sz="1400" dirty="0" err="1" smtClean="0">
                <a:latin typeface="Verdana" panose="020B0604030504040204" pitchFamily="34" charset="0"/>
                <a:ea typeface="Verdana" panose="020B0604030504040204" pitchFamily="34" charset="0"/>
                <a:cs typeface="Verdana" panose="020B0604030504040204" pitchFamily="34" charset="0"/>
              </a:rPr>
              <a:t>plasma</a:t>
            </a:r>
            <a:r>
              <a:rPr lang="pl-PL" sz="1400" dirty="0" smtClean="0">
                <a:latin typeface="Verdana" panose="020B0604030504040204" pitchFamily="34" charset="0"/>
                <a:ea typeface="Verdana" panose="020B0604030504040204" pitchFamily="34" charset="0"/>
                <a:cs typeface="Verdana" panose="020B0604030504040204" pitchFamily="34" charset="0"/>
              </a:rPr>
              <a:t> </a:t>
            </a:r>
            <a:r>
              <a:rPr lang="pl-PL" sz="1400" dirty="0" err="1" smtClean="0">
                <a:latin typeface="Verdana" panose="020B0604030504040204" pitchFamily="34" charset="0"/>
                <a:ea typeface="Verdana" panose="020B0604030504040204" pitchFamily="34" charset="0"/>
                <a:cs typeface="Verdana" panose="020B0604030504040204" pitchFamily="34" charset="0"/>
              </a:rPr>
              <a:t>focus</a:t>
            </a:r>
            <a:r>
              <a:rPr lang="pl-PL" sz="1400" dirty="0" smtClean="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PF-24, PF-4)</a:t>
            </a:r>
          </a:p>
          <a:p>
            <a:pPr lvl="2" eaLnBrk="1" hangingPunct="1">
              <a:spcBef>
                <a:spcPts val="0"/>
              </a:spcBef>
              <a:spcAft>
                <a:spcPts val="0"/>
              </a:spcAft>
            </a:pPr>
            <a:r>
              <a:rPr lang="en-US" altLang="pl-PL" sz="1200" dirty="0" smtClean="0">
                <a:latin typeface="Verdana" pitchFamily="34" charset="0"/>
              </a:rPr>
              <a:t>Main parameters</a:t>
            </a:r>
          </a:p>
          <a:p>
            <a:pPr lvl="2" eaLnBrk="1" hangingPunct="1">
              <a:spcBef>
                <a:spcPts val="0"/>
              </a:spcBef>
              <a:spcAft>
                <a:spcPts val="0"/>
              </a:spcAft>
            </a:pPr>
            <a:r>
              <a:rPr lang="en-US" altLang="pl-PL" sz="1200" dirty="0" smtClean="0">
                <a:latin typeface="Verdana" pitchFamily="34" charset="0"/>
              </a:rPr>
              <a:t>Diagnostic systems: Electric diagnostics, Neutron pinhole camera, </a:t>
            </a:r>
            <a:r>
              <a:rPr lang="en-US" sz="1200" dirty="0" smtClean="0">
                <a:ea typeface="Verdana" panose="020B0604030504040204" pitchFamily="34" charset="0"/>
                <a:cs typeface="Verdana" panose="020B0604030504040204" pitchFamily="34" charset="0"/>
              </a:rPr>
              <a:t>VUV/SXR 4-frame pinhole camera</a:t>
            </a:r>
          </a:p>
          <a:p>
            <a:pPr eaLnBrk="1" hangingPunct="1">
              <a:spcBef>
                <a:spcPts val="600"/>
              </a:spcBef>
              <a:spcAft>
                <a:spcPts val="0"/>
              </a:spcAft>
            </a:pPr>
            <a:endParaRPr lang="en-US" altLang="pl-PL" sz="1400" dirty="0" smtClean="0">
              <a:latin typeface="Verdana" pitchFamily="34" charset="0"/>
            </a:endParaRPr>
          </a:p>
          <a:p>
            <a:pPr eaLnBrk="1" hangingPunct="1">
              <a:spcBef>
                <a:spcPts val="600"/>
              </a:spcBef>
              <a:spcAft>
                <a:spcPts val="600"/>
              </a:spcAft>
            </a:pPr>
            <a:r>
              <a:rPr lang="en-US" altLang="pl-PL" sz="1400" dirty="0" smtClean="0">
                <a:latin typeface="Verdana" pitchFamily="34" charset="0"/>
              </a:rPr>
              <a:t>Experiments and results </a:t>
            </a:r>
          </a:p>
          <a:p>
            <a:pPr lvl="1" eaLnBrk="1" hangingPunct="1">
              <a:spcBef>
                <a:spcPts val="0"/>
              </a:spcBef>
              <a:spcAft>
                <a:spcPts val="0"/>
              </a:spcAft>
            </a:pPr>
            <a:r>
              <a:rPr lang="en-US" altLang="pl-PL" sz="1400" dirty="0" smtClean="0">
                <a:latin typeface="Verdana" pitchFamily="34" charset="0"/>
              </a:rPr>
              <a:t>IGN-14: thermal test of CVD detectors</a:t>
            </a:r>
          </a:p>
          <a:p>
            <a:pPr lvl="1" eaLnBrk="1" hangingPunct="1">
              <a:spcBef>
                <a:spcPts val="0"/>
              </a:spcBef>
              <a:spcAft>
                <a:spcPts val="0"/>
              </a:spcAft>
            </a:pPr>
            <a:r>
              <a:rPr lang="en-US" altLang="pl-PL" sz="1400" dirty="0" smtClean="0">
                <a:latin typeface="Verdana" pitchFamily="34" charset="0"/>
              </a:rPr>
              <a:t>Plasma Focus PF-24 device:   Neutron emission, evaluation of the Lee Model code</a:t>
            </a:r>
            <a:endParaRPr lang="en-US" altLang="pl-PL" sz="1200" dirty="0" smtClean="0">
              <a:latin typeface="Verdana" pitchFamily="34" charset="0"/>
            </a:endParaRPr>
          </a:p>
          <a:p>
            <a:pPr marL="901700" indent="0" eaLnBrk="1" hangingPunct="1">
              <a:spcBef>
                <a:spcPts val="0"/>
              </a:spcBef>
              <a:spcAft>
                <a:spcPts val="0"/>
              </a:spcAft>
              <a:tabLst>
                <a:tab pos="538163" algn="l"/>
              </a:tabLst>
            </a:pPr>
            <a:endParaRPr lang="en-US" altLang="pl-PL" sz="1400" dirty="0" smtClean="0">
              <a:latin typeface="Verdana" pitchFamily="34" charset="0"/>
            </a:endParaRPr>
          </a:p>
          <a:p>
            <a:pPr marL="342900" lvl="1" indent="-342900" eaLnBrk="1" hangingPunct="1">
              <a:spcBef>
                <a:spcPts val="600"/>
              </a:spcBef>
              <a:spcAft>
                <a:spcPts val="600"/>
              </a:spcAft>
              <a:buFontTx/>
              <a:buChar char="•"/>
            </a:pPr>
            <a:r>
              <a:rPr lang="en-US" altLang="pl-PL" sz="1400" dirty="0" smtClean="0">
                <a:latin typeface="Verdana" pitchFamily="34" charset="0"/>
              </a:rPr>
              <a:t> C</a:t>
            </a:r>
            <a:r>
              <a:rPr lang="en-US" sz="1400" dirty="0" smtClean="0">
                <a:latin typeface="Verdana" panose="020B0604030504040204" pitchFamily="34" charset="0"/>
                <a:ea typeface="Verdana" panose="020B0604030504040204" pitchFamily="34" charset="0"/>
                <a:cs typeface="Verdana" panose="020B0604030504040204" pitchFamily="34" charset="0"/>
              </a:rPr>
              <a:t>omputer modelling of the radiation field</a:t>
            </a:r>
          </a:p>
          <a:p>
            <a:pPr lvl="1" eaLnBrk="1" hangingPunct="1">
              <a:spcBef>
                <a:spcPts val="0"/>
              </a:spcBef>
              <a:spcAft>
                <a:spcPts val="0"/>
              </a:spcAft>
            </a:pPr>
            <a:r>
              <a:rPr lang="en-US" sz="1400" dirty="0" smtClean="0"/>
              <a:t>Monte Carlo modeling for detection of</a:t>
            </a:r>
            <a:r>
              <a:rPr lang="pl-PL" sz="1400" dirty="0" smtClean="0"/>
              <a:t> </a:t>
            </a:r>
            <a:r>
              <a:rPr lang="en-US" sz="1400" dirty="0" smtClean="0"/>
              <a:t>non fissile and  fissile material</a:t>
            </a:r>
            <a:r>
              <a:rPr lang="en-US" altLang="pl-PL" sz="1400" dirty="0" smtClean="0">
                <a:latin typeface="Verdana" pitchFamily="34" charset="0"/>
              </a:rPr>
              <a:t>s</a:t>
            </a:r>
          </a:p>
          <a:p>
            <a:pPr eaLnBrk="1" hangingPunct="1">
              <a:lnSpc>
                <a:spcPct val="80000"/>
              </a:lnSpc>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endParaRPr lang="en-US" altLang="pl-PL" sz="14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pl-PL" sz="1400" dirty="0" smtClean="0">
                <a:latin typeface="Verdana" pitchFamily="34" charset="0"/>
              </a:rPr>
              <a:t>Summary and plans</a:t>
            </a:r>
          </a:p>
          <a:p>
            <a:pPr eaLnBrk="1" hangingPunct="1">
              <a:lnSpc>
                <a:spcPct val="80000"/>
              </a:lnSpc>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0" indent="0" eaLnBrk="1" hangingPunct="1">
              <a:lnSpc>
                <a:spcPct val="80000"/>
              </a:lnSpc>
              <a:buNone/>
            </a:pPr>
            <a:endParaRPr lang="en-US" altLang="pl-PL" sz="1400" dirty="0" smtClean="0">
              <a:latin typeface="Verdana" pitchFamily="34" charset="0"/>
            </a:endParaRPr>
          </a:p>
          <a:p>
            <a:pPr eaLnBrk="1" hangingPunct="1">
              <a:lnSpc>
                <a:spcPct val="80000"/>
              </a:lnSpc>
            </a:pPr>
            <a:endParaRPr lang="en-US" altLang="pl-PL" sz="1400" dirty="0" smtClean="0">
              <a:latin typeface="Verdana" pitchFamily="34" charset="0"/>
            </a:endParaRPr>
          </a:p>
        </p:txBody>
      </p:sp>
      <p:sp>
        <p:nvSpPr>
          <p:cNvPr id="3" name="Symbol zastępczy daty 3"/>
          <p:cNvSpPr>
            <a:spLocks noGrp="1"/>
          </p:cNvSpPr>
          <p:nvPr>
            <p:ph type="dt" sz="half" idx="10"/>
          </p:nvPr>
        </p:nvSpPr>
        <p:spPr>
          <a:xfrm>
            <a:off x="468000" y="6480002"/>
            <a:ext cx="2133600" cy="268287"/>
          </a:xfrm>
        </p:spPr>
        <p:txBody>
          <a:bodyPr/>
          <a:lstStyle/>
          <a:p>
            <a:pPr>
              <a:defRPr/>
            </a:pPr>
            <a:r>
              <a:rPr lang="pl-PL" dirty="0"/>
              <a:t>13.09.2019</a:t>
            </a:r>
            <a:endParaRPr lang="en-US" dirty="0"/>
          </a:p>
        </p:txBody>
      </p:sp>
      <p:sp>
        <p:nvSpPr>
          <p:cNvPr id="5" name="Rectangle 340"/>
          <p:cNvSpPr>
            <a:spLocks noGrp="1" noChangeArrowheads="1"/>
          </p:cNvSpPr>
          <p:nvPr>
            <p:ph type="title"/>
          </p:nvPr>
        </p:nvSpPr>
        <p:spPr>
          <a:xfrm>
            <a:off x="0" y="44625"/>
            <a:ext cx="9144000" cy="620713"/>
          </a:xfrm>
        </p:spPr>
        <p:txBody>
          <a:bodyPr/>
          <a:lstStyle/>
          <a:p>
            <a:pPr eaLnBrk="1" hangingPunct="1"/>
            <a:r>
              <a:rPr lang="pl-PL" altLang="pl-PL" sz="2400" dirty="0" err="1" smtClean="0">
                <a:latin typeface="Verdana" pitchFamily="34" charset="0"/>
              </a:rPr>
              <a:t>Outline</a:t>
            </a:r>
            <a:endParaRPr lang="en-US" altLang="pl-PL" sz="2400" dirty="0" smtClean="0">
              <a:latin typeface="Verdana" pitchFamily="34" charset="0"/>
            </a:endParaRPr>
          </a:p>
        </p:txBody>
      </p:sp>
      <p:sp>
        <p:nvSpPr>
          <p:cNvPr id="4" name="Symbol zastępczy numeru slajdu 3"/>
          <p:cNvSpPr>
            <a:spLocks noGrp="1"/>
          </p:cNvSpPr>
          <p:nvPr>
            <p:ph type="sldNum" sz="quarter" idx="12"/>
          </p:nvPr>
        </p:nvSpPr>
        <p:spPr/>
        <p:txBody>
          <a:bodyPr/>
          <a:lstStyle/>
          <a:p>
            <a:pPr>
              <a:defRPr/>
            </a:pPr>
            <a:r>
              <a:rPr lang="pl-PL" dirty="0"/>
              <a:t>2</a:t>
            </a:r>
            <a:endParaRPr lang="pl-PL" dirty="0" smtClean="0"/>
          </a:p>
        </p:txBody>
      </p:sp>
      <p:sp>
        <p:nvSpPr>
          <p:cNvPr id="7" name="Symbol zastępczy stopki 2"/>
          <p:cNvSpPr txBox="1">
            <a:spLocks/>
          </p:cNvSpPr>
          <p:nvPr/>
        </p:nvSpPr>
        <p:spPr bwMode="auto">
          <a:xfrm>
            <a:off x="2123728" y="6453189"/>
            <a:ext cx="4896544" cy="28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200" kern="1200">
                <a:solidFill>
                  <a:schemeClr val="bg1"/>
                </a:solidFill>
                <a:latin typeface="+mn-lt"/>
                <a:ea typeface="+mn-ea"/>
                <a:cs typeface="+mn-cs"/>
              </a:defRPr>
            </a:lvl1pPr>
            <a:lvl2pPr marL="457200" algn="l" rtl="0" fontAlgn="base">
              <a:spcBef>
                <a:spcPct val="0"/>
              </a:spcBef>
              <a:spcAft>
                <a:spcPct val="0"/>
              </a:spcAft>
              <a:defRPr sz="1600" kern="1200">
                <a:solidFill>
                  <a:schemeClr val="tx1"/>
                </a:solidFill>
                <a:latin typeface="Verdana" pitchFamily="34" charset="0"/>
                <a:ea typeface="+mn-ea"/>
                <a:cs typeface="+mn-cs"/>
              </a:defRPr>
            </a:lvl2pPr>
            <a:lvl3pPr marL="914400" algn="l" rtl="0" fontAlgn="base">
              <a:spcBef>
                <a:spcPct val="0"/>
              </a:spcBef>
              <a:spcAft>
                <a:spcPct val="0"/>
              </a:spcAft>
              <a:defRPr sz="1600" kern="1200">
                <a:solidFill>
                  <a:schemeClr val="tx1"/>
                </a:solidFill>
                <a:latin typeface="Verdana" pitchFamily="34" charset="0"/>
                <a:ea typeface="+mn-ea"/>
                <a:cs typeface="+mn-cs"/>
              </a:defRPr>
            </a:lvl3pPr>
            <a:lvl4pPr marL="1371600" algn="l" rtl="0" fontAlgn="base">
              <a:spcBef>
                <a:spcPct val="0"/>
              </a:spcBef>
              <a:spcAft>
                <a:spcPct val="0"/>
              </a:spcAft>
              <a:defRPr sz="1600" kern="1200">
                <a:solidFill>
                  <a:schemeClr val="tx1"/>
                </a:solidFill>
                <a:latin typeface="Verdana" pitchFamily="34" charset="0"/>
                <a:ea typeface="+mn-ea"/>
                <a:cs typeface="+mn-cs"/>
              </a:defRPr>
            </a:lvl4pPr>
            <a:lvl5pPr marL="1828800" algn="l" rtl="0" fontAlgn="base">
              <a:spcBef>
                <a:spcPct val="0"/>
              </a:spcBef>
              <a:spcAft>
                <a:spcPct val="0"/>
              </a:spcAft>
              <a:defRPr sz="1600" kern="1200">
                <a:solidFill>
                  <a:schemeClr val="tx1"/>
                </a:solidFill>
                <a:latin typeface="Verdana" pitchFamily="34" charset="0"/>
                <a:ea typeface="+mn-ea"/>
                <a:cs typeface="+mn-cs"/>
              </a:defRPr>
            </a:lvl5pPr>
            <a:lvl6pPr marL="2286000" algn="l" defTabSz="914400" rtl="0" eaLnBrk="1" latinLnBrk="0" hangingPunct="1">
              <a:defRPr sz="1600" kern="1200">
                <a:solidFill>
                  <a:schemeClr val="tx1"/>
                </a:solidFill>
                <a:latin typeface="Verdana" pitchFamily="34" charset="0"/>
                <a:ea typeface="+mn-ea"/>
                <a:cs typeface="+mn-cs"/>
              </a:defRPr>
            </a:lvl6pPr>
            <a:lvl7pPr marL="2743200" algn="l" defTabSz="914400" rtl="0" eaLnBrk="1" latinLnBrk="0" hangingPunct="1">
              <a:defRPr sz="1600" kern="1200">
                <a:solidFill>
                  <a:schemeClr val="tx1"/>
                </a:solidFill>
                <a:latin typeface="Verdana" pitchFamily="34" charset="0"/>
                <a:ea typeface="+mn-ea"/>
                <a:cs typeface="+mn-cs"/>
              </a:defRPr>
            </a:lvl7pPr>
            <a:lvl8pPr marL="3200400" algn="l" defTabSz="914400" rtl="0" eaLnBrk="1" latinLnBrk="0" hangingPunct="1">
              <a:defRPr sz="1600" kern="1200">
                <a:solidFill>
                  <a:schemeClr val="tx1"/>
                </a:solidFill>
                <a:latin typeface="Verdana" pitchFamily="34" charset="0"/>
                <a:ea typeface="+mn-ea"/>
                <a:cs typeface="+mn-cs"/>
              </a:defRPr>
            </a:lvl8pPr>
            <a:lvl9pPr marL="3657600" algn="l" defTabSz="914400" rtl="0" eaLnBrk="1" latinLnBrk="0" hangingPunct="1">
              <a:defRPr sz="1600" kern="1200">
                <a:solidFill>
                  <a:schemeClr val="tx1"/>
                </a:solidFill>
                <a:latin typeface="Verdana" pitchFamily="34" charset="0"/>
                <a:ea typeface="+mn-ea"/>
                <a:cs typeface="+mn-cs"/>
              </a:defRPr>
            </a:lvl9pPr>
          </a:lstStyle>
          <a:p>
            <a:pPr>
              <a:defRPr/>
            </a:pPr>
            <a:r>
              <a:rPr lang="en-US" dirty="0" smtClean="0"/>
              <a:t>2nd Workshop on Neutrons in Medicine and Homeland Security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13"/>
          <p:cNvSpPr>
            <a:spLocks noGrp="1" noChangeArrowheads="1"/>
          </p:cNvSpPr>
          <p:nvPr>
            <p:ph type="title"/>
          </p:nvPr>
        </p:nvSpPr>
        <p:spPr>
          <a:xfrm>
            <a:off x="459237" y="61317"/>
            <a:ext cx="8229600" cy="487363"/>
          </a:xfrm>
        </p:spPr>
        <p:txBody>
          <a:bodyPr/>
          <a:lstStyle/>
          <a:p>
            <a:pPr eaLnBrk="1" hangingPunct="1"/>
            <a:r>
              <a:rPr lang="en-US" altLang="pl-PL" sz="2400" dirty="0" smtClean="0">
                <a:latin typeface="Verdana" pitchFamily="34" charset="0"/>
              </a:rPr>
              <a:t>Summary</a:t>
            </a:r>
            <a:r>
              <a:rPr lang="pl-PL" altLang="pl-PL" sz="2400" dirty="0" smtClean="0">
                <a:latin typeface="Verdana" pitchFamily="34" charset="0"/>
              </a:rPr>
              <a:t> and </a:t>
            </a:r>
            <a:r>
              <a:rPr lang="pl-PL" altLang="pl-PL" sz="2400" dirty="0" err="1" smtClean="0">
                <a:latin typeface="Verdana" pitchFamily="34" charset="0"/>
              </a:rPr>
              <a:t>plans</a:t>
            </a:r>
            <a:endParaRPr lang="en-US" altLang="pl-PL" sz="2400" dirty="0" smtClean="0">
              <a:latin typeface="Verdana" pitchFamily="34" charset="0"/>
            </a:endParaRP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20</a:t>
            </a:r>
            <a:endParaRPr lang="pl-PL" dirty="0"/>
          </a:p>
        </p:txBody>
      </p:sp>
      <p:sp>
        <p:nvSpPr>
          <p:cNvPr id="7" name="Prostokąt 6"/>
          <p:cNvSpPr/>
          <p:nvPr/>
        </p:nvSpPr>
        <p:spPr>
          <a:xfrm>
            <a:off x="539552" y="1268760"/>
            <a:ext cx="7632848" cy="4678204"/>
          </a:xfrm>
          <a:prstGeom prst="rect">
            <a:avLst/>
          </a:prstGeom>
        </p:spPr>
        <p:txBody>
          <a:bodyPr wrap="square">
            <a:spAutoFit/>
          </a:bodyPr>
          <a:lstStyle/>
          <a:p>
            <a:pPr marL="285750" indent="-285750">
              <a:spcBef>
                <a:spcPts val="600"/>
              </a:spcBef>
              <a:buFont typeface="Arial" panose="020B0604020202020204" pitchFamily="34" charset="0"/>
              <a:buChar char="•"/>
            </a:pPr>
            <a:r>
              <a:rPr lang="en-US" sz="1400" dirty="0">
                <a:solidFill>
                  <a:srgbClr val="FFC000"/>
                </a:solidFill>
              </a:rPr>
              <a:t>Spectrometric capabilities of </a:t>
            </a:r>
            <a:r>
              <a:rPr lang="en-US" sz="1400" dirty="0" smtClean="0">
                <a:solidFill>
                  <a:srgbClr val="FFC000"/>
                </a:solidFill>
              </a:rPr>
              <a:t>CVD</a:t>
            </a:r>
            <a:r>
              <a:rPr lang="pl-PL" sz="1400" dirty="0" smtClean="0">
                <a:solidFill>
                  <a:srgbClr val="FFC000"/>
                </a:solidFill>
              </a:rPr>
              <a:t> </a:t>
            </a:r>
            <a:r>
              <a:rPr lang="pl-PL" sz="1400" dirty="0" err="1" smtClean="0">
                <a:solidFill>
                  <a:srgbClr val="FFC000"/>
                </a:solidFill>
              </a:rPr>
              <a:t>detector</a:t>
            </a:r>
            <a:r>
              <a:rPr lang="en-US" sz="1400" dirty="0" smtClean="0">
                <a:solidFill>
                  <a:srgbClr val="FFC000"/>
                </a:solidFill>
              </a:rPr>
              <a:t> </a:t>
            </a:r>
            <a:r>
              <a:rPr lang="en-US" sz="1400" dirty="0">
                <a:solidFill>
                  <a:srgbClr val="FFC000"/>
                </a:solidFill>
              </a:rPr>
              <a:t>test up to </a:t>
            </a:r>
            <a:r>
              <a:rPr lang="en-US" sz="1400" dirty="0" smtClean="0">
                <a:solidFill>
                  <a:srgbClr val="FFC000"/>
                </a:solidFill>
              </a:rPr>
              <a:t>2</a:t>
            </a:r>
            <a:r>
              <a:rPr lang="pl-PL" sz="1400" dirty="0" smtClean="0">
                <a:solidFill>
                  <a:srgbClr val="FFC000"/>
                </a:solidFill>
              </a:rPr>
              <a:t>5</a:t>
            </a:r>
            <a:r>
              <a:rPr lang="en-US" sz="1400" dirty="0" smtClean="0">
                <a:solidFill>
                  <a:srgbClr val="FFC000"/>
                </a:solidFill>
              </a:rPr>
              <a:t>0</a:t>
            </a:r>
            <a:r>
              <a:rPr lang="pl-PL" sz="1400" dirty="0" smtClean="0">
                <a:solidFill>
                  <a:srgbClr val="FFC000"/>
                </a:solidFill>
              </a:rPr>
              <a:t>°</a:t>
            </a:r>
            <a:r>
              <a:rPr lang="en-US" sz="1400" dirty="0" smtClean="0">
                <a:solidFill>
                  <a:srgbClr val="FFC000"/>
                </a:solidFill>
              </a:rPr>
              <a:t>C</a:t>
            </a:r>
            <a:endParaRPr lang="pl-PL" sz="1400" dirty="0" smtClean="0">
              <a:solidFill>
                <a:srgbClr val="FFC000"/>
              </a:solidFill>
            </a:endParaRPr>
          </a:p>
          <a:p>
            <a:pPr marL="723900" lvl="5" indent="-279400">
              <a:spcBef>
                <a:spcPts val="600"/>
              </a:spcBef>
              <a:buFont typeface="Arial" panose="020B0604020202020204" pitchFamily="34" charset="0"/>
              <a:buChar char="•"/>
            </a:pPr>
            <a:r>
              <a:rPr lang="en-US" sz="1400" dirty="0" smtClean="0">
                <a:solidFill>
                  <a:schemeClr val="bg1"/>
                </a:solidFill>
              </a:rPr>
              <a:t>CVD detector testing in the fast neutron field</a:t>
            </a:r>
            <a:r>
              <a:rPr lang="pl-PL" sz="1400" dirty="0" smtClean="0">
                <a:solidFill>
                  <a:schemeClr val="bg1"/>
                </a:solidFill>
              </a:rPr>
              <a:t> </a:t>
            </a:r>
            <a:r>
              <a:rPr lang="en-US" sz="1400" dirty="0" smtClean="0">
                <a:solidFill>
                  <a:schemeClr val="bg1"/>
                </a:solidFill>
              </a:rPr>
              <a:t>&amp;</a:t>
            </a:r>
            <a:r>
              <a:rPr lang="pl-PL" sz="1400" dirty="0" smtClean="0">
                <a:solidFill>
                  <a:schemeClr val="bg1"/>
                </a:solidFill>
              </a:rPr>
              <a:t> </a:t>
            </a:r>
            <a:r>
              <a:rPr lang="en-US" sz="1400" dirty="0" smtClean="0">
                <a:solidFill>
                  <a:schemeClr val="bg1"/>
                </a:solidFill>
              </a:rPr>
              <a:t>Temp</a:t>
            </a:r>
            <a:endParaRPr lang="pl-PL" sz="1400" dirty="0" smtClean="0">
              <a:solidFill>
                <a:schemeClr val="bg1"/>
              </a:solidFill>
            </a:endParaRPr>
          </a:p>
          <a:p>
            <a:pPr marL="285750" indent="-285750">
              <a:spcBef>
                <a:spcPts val="600"/>
              </a:spcBef>
              <a:buFont typeface="Arial" panose="020B0604020202020204" pitchFamily="34" charset="0"/>
              <a:buChar char="•"/>
            </a:pPr>
            <a:endParaRPr lang="en-US" sz="1400" dirty="0" smtClean="0">
              <a:solidFill>
                <a:schemeClr val="bg1"/>
              </a:solidFill>
            </a:endParaRPr>
          </a:p>
          <a:p>
            <a:pPr marL="285750" indent="-285750">
              <a:spcBef>
                <a:spcPts val="600"/>
              </a:spcBef>
              <a:buFont typeface="Arial" panose="020B0604020202020204" pitchFamily="34" charset="0"/>
              <a:buChar char="•"/>
            </a:pPr>
            <a:r>
              <a:rPr lang="pl-PL" sz="1400" dirty="0">
                <a:solidFill>
                  <a:srgbClr val="FFC000"/>
                </a:solidFill>
              </a:rPr>
              <a:t>P</a:t>
            </a:r>
            <a:r>
              <a:rPr lang="en-US" sz="1400" dirty="0" err="1" smtClean="0">
                <a:solidFill>
                  <a:srgbClr val="FFC000"/>
                </a:solidFill>
              </a:rPr>
              <a:t>lasma</a:t>
            </a:r>
            <a:r>
              <a:rPr lang="en-US" sz="1400" dirty="0" smtClean="0">
                <a:solidFill>
                  <a:srgbClr val="FFC000"/>
                </a:solidFill>
              </a:rPr>
              <a:t> parameters determination</a:t>
            </a:r>
            <a:r>
              <a:rPr lang="en-US" sz="1400" dirty="0" smtClean="0">
                <a:solidFill>
                  <a:schemeClr val="bg1"/>
                </a:solidFill>
              </a:rPr>
              <a:t> in gas mixture D</a:t>
            </a:r>
            <a:r>
              <a:rPr lang="en-US" sz="1400" baseline="-25000" dirty="0" smtClean="0">
                <a:solidFill>
                  <a:schemeClr val="bg1"/>
                </a:solidFill>
              </a:rPr>
              <a:t>2</a:t>
            </a:r>
            <a:r>
              <a:rPr lang="en-US" sz="1400" dirty="0" smtClean="0">
                <a:solidFill>
                  <a:schemeClr val="bg1"/>
                </a:solidFill>
              </a:rPr>
              <a:t> + </a:t>
            </a:r>
            <a:r>
              <a:rPr lang="en-US" sz="1400" dirty="0" err="1" smtClean="0">
                <a:solidFill>
                  <a:schemeClr val="bg1"/>
                </a:solidFill>
              </a:rPr>
              <a:t>Ar</a:t>
            </a:r>
            <a:r>
              <a:rPr lang="en-US" sz="1400" dirty="0" smtClean="0">
                <a:solidFill>
                  <a:schemeClr val="bg1"/>
                </a:solidFill>
              </a:rPr>
              <a:t>/Ne/Kr</a:t>
            </a:r>
          </a:p>
          <a:p>
            <a:pPr>
              <a:spcBef>
                <a:spcPts val="0"/>
              </a:spcBef>
            </a:pPr>
            <a:r>
              <a:rPr lang="en-US" sz="1400" dirty="0" smtClean="0">
                <a:solidFill>
                  <a:schemeClr val="bg1"/>
                </a:solidFill>
                <a:effectLst>
                  <a:outerShdw blurRad="38100" dist="38100" dir="2700000" algn="tl">
                    <a:srgbClr val="000000">
                      <a:alpha val="43137"/>
                    </a:srgbClr>
                  </a:outerShdw>
                </a:effectLst>
              </a:rPr>
              <a:t>	– comparison of measured and computed results</a:t>
            </a:r>
          </a:p>
          <a:p>
            <a:pPr marL="285750" indent="-285750">
              <a:spcBef>
                <a:spcPts val="600"/>
              </a:spcBef>
              <a:buFont typeface="Arial" panose="020B0604020202020204" pitchFamily="34" charset="0"/>
              <a:buChar char="•"/>
            </a:pPr>
            <a:r>
              <a:rPr lang="en-US" sz="1400" dirty="0" smtClean="0">
                <a:solidFill>
                  <a:schemeClr val="bg1"/>
                </a:solidFill>
              </a:rPr>
              <a:t>Evaluation of the theoretical calculations carried out using the Lee model code </a:t>
            </a:r>
          </a:p>
          <a:p>
            <a:pPr marL="285750" indent="-285750">
              <a:spcBef>
                <a:spcPts val="600"/>
              </a:spcBef>
              <a:buFont typeface="Arial" panose="020B0604020202020204" pitchFamily="34" charset="0"/>
              <a:buChar char="•"/>
            </a:pPr>
            <a:r>
              <a:rPr lang="en-US" sz="1400" dirty="0" smtClean="0">
                <a:solidFill>
                  <a:srgbClr val="FFC000"/>
                </a:solidFill>
                <a:effectLst>
                  <a:outerShdw blurRad="38100" dist="38100" dir="2700000" algn="tl">
                    <a:srgbClr val="000000">
                      <a:alpha val="43137"/>
                    </a:srgbClr>
                  </a:outerShdw>
                </a:effectLst>
              </a:rPr>
              <a:t>Radiative compression phenomenon</a:t>
            </a:r>
          </a:p>
          <a:p>
            <a:pPr marL="279400" lvl="5" indent="-279400">
              <a:spcBef>
                <a:spcPts val="600"/>
              </a:spcBef>
              <a:buFont typeface="Arial" panose="020B0604020202020204" pitchFamily="34" charset="0"/>
              <a:buChar char="•"/>
            </a:pPr>
            <a:r>
              <a:rPr lang="en-US" sz="1400" dirty="0" smtClean="0">
                <a:solidFill>
                  <a:schemeClr val="bg1"/>
                </a:solidFill>
                <a:effectLst>
                  <a:outerShdw blurRad="38100" dist="38100" dir="2700000" algn="tl">
                    <a:srgbClr val="000000">
                      <a:alpha val="43137"/>
                    </a:srgbClr>
                  </a:outerShdw>
                </a:effectLst>
              </a:rPr>
              <a:t>Tracking detectors for ion beam </a:t>
            </a:r>
          </a:p>
          <a:p>
            <a:pPr marL="266700" lvl="5" indent="-266700">
              <a:spcBef>
                <a:spcPts val="600"/>
              </a:spcBef>
              <a:buFont typeface="Arial" panose="020B0604020202020204" pitchFamily="34" charset="0"/>
              <a:buChar char="•"/>
            </a:pPr>
            <a:r>
              <a:rPr lang="en-US" sz="1400" dirty="0" smtClean="0">
                <a:solidFill>
                  <a:schemeClr val="bg1"/>
                </a:solidFill>
                <a:effectLst>
                  <a:outerShdw blurRad="38100" dist="38100" dir="2700000" algn="tl">
                    <a:srgbClr val="000000">
                      <a:alpha val="43137"/>
                    </a:srgbClr>
                  </a:outerShdw>
                </a:effectLst>
              </a:rPr>
              <a:t>Development of plasma imaging system</a:t>
            </a:r>
          </a:p>
          <a:p>
            <a:pPr marL="742950" lvl="1" indent="-285750">
              <a:spcBef>
                <a:spcPts val="0"/>
              </a:spcBef>
              <a:buFont typeface="Arial" panose="020B0604020202020204" pitchFamily="34" charset="0"/>
              <a:buChar char="•"/>
            </a:pPr>
            <a:r>
              <a:rPr lang="en-US" sz="1400" dirty="0" smtClean="0">
                <a:solidFill>
                  <a:schemeClr val="bg1"/>
                </a:solidFill>
                <a:effectLst>
                  <a:outerShdw blurRad="38100" dist="38100" dir="2700000" algn="tl">
                    <a:srgbClr val="000000">
                      <a:alpha val="43137"/>
                    </a:srgbClr>
                  </a:outerShdw>
                </a:effectLst>
              </a:rPr>
              <a:t>Triggering system</a:t>
            </a:r>
          </a:p>
          <a:p>
            <a:pPr marL="742950" lvl="1" indent="-285750">
              <a:spcBef>
                <a:spcPts val="0"/>
              </a:spcBef>
              <a:buFont typeface="Arial" panose="020B0604020202020204" pitchFamily="34" charset="0"/>
              <a:buChar char="•"/>
            </a:pPr>
            <a:r>
              <a:rPr lang="en-US" sz="1400" dirty="0" smtClean="0">
                <a:solidFill>
                  <a:schemeClr val="bg1"/>
                </a:solidFill>
                <a:effectLst>
                  <a:outerShdw blurRad="38100" dist="38100" dir="2700000" algn="tl">
                    <a:srgbClr val="000000">
                      <a:alpha val="43137"/>
                    </a:srgbClr>
                  </a:outerShdw>
                </a:effectLst>
              </a:rPr>
              <a:t>Calibration of BCF-12 detectors</a:t>
            </a:r>
          </a:p>
          <a:p>
            <a:pPr marL="285750" indent="-285750">
              <a:spcBef>
                <a:spcPts val="600"/>
              </a:spcBef>
              <a:buFont typeface="Arial" panose="020B0604020202020204" pitchFamily="34" charset="0"/>
              <a:buChar char="•"/>
            </a:pPr>
            <a:r>
              <a:rPr lang="en-US" sz="1400" dirty="0" smtClean="0">
                <a:solidFill>
                  <a:srgbClr val="FFC000"/>
                </a:solidFill>
                <a:effectLst>
                  <a:outerShdw blurRad="38100" dist="38100" dir="2700000" algn="tl">
                    <a:srgbClr val="000000">
                      <a:alpha val="43137"/>
                    </a:srgbClr>
                  </a:outerShdw>
                </a:effectLst>
              </a:rPr>
              <a:t>Neutron free plasma (</a:t>
            </a:r>
            <a:r>
              <a:rPr lang="en-US" sz="1400" dirty="0" err="1" smtClean="0">
                <a:solidFill>
                  <a:srgbClr val="FFC000"/>
                </a:solidFill>
                <a:effectLst>
                  <a:outerShdw blurRad="38100" dist="38100" dir="2700000" algn="tl">
                    <a:srgbClr val="000000">
                      <a:alpha val="43137"/>
                    </a:srgbClr>
                  </a:outerShdw>
                </a:effectLst>
              </a:rPr>
              <a:t>p+B</a:t>
            </a:r>
            <a:r>
              <a:rPr lang="en-US" sz="1400" dirty="0" smtClean="0">
                <a:solidFill>
                  <a:srgbClr val="FFC000"/>
                </a:solidFill>
                <a:effectLst>
                  <a:outerShdw blurRad="38100" dist="38100" dir="2700000" algn="tl">
                    <a:srgbClr val="000000">
                      <a:alpha val="43137"/>
                    </a:srgbClr>
                  </a:outerShdw>
                </a:effectLst>
              </a:rPr>
              <a:t> reaction)</a:t>
            </a:r>
            <a:endParaRPr lang="pl-PL" sz="1400" dirty="0" smtClean="0">
              <a:solidFill>
                <a:srgbClr val="FFC000"/>
              </a:solidFill>
              <a:effectLst>
                <a:outerShdw blurRad="38100" dist="38100" dir="2700000" algn="tl">
                  <a:srgbClr val="000000">
                    <a:alpha val="43137"/>
                  </a:srgbClr>
                </a:outerShdw>
              </a:effectLst>
            </a:endParaRPr>
          </a:p>
          <a:p>
            <a:pPr marL="285750" indent="-285750">
              <a:spcBef>
                <a:spcPts val="600"/>
              </a:spcBef>
              <a:buFont typeface="Arial" panose="020B0604020202020204" pitchFamily="34" charset="0"/>
              <a:buChar char="•"/>
            </a:pPr>
            <a:endParaRPr lang="pl-PL" sz="1400" dirty="0">
              <a:solidFill>
                <a:schemeClr val="bg1"/>
              </a:solidFill>
              <a:effectLst>
                <a:outerShdw blurRad="38100" dist="38100" dir="2700000" algn="tl">
                  <a:srgbClr val="000000">
                    <a:alpha val="43137"/>
                  </a:srgbClr>
                </a:outerShdw>
              </a:effectLst>
            </a:endParaRPr>
          </a:p>
          <a:p>
            <a:pPr marL="285750" indent="-285750">
              <a:spcBef>
                <a:spcPts val="600"/>
              </a:spcBef>
              <a:buFont typeface="Arial" panose="020B0604020202020204" pitchFamily="34" charset="0"/>
              <a:buChar char="•"/>
            </a:pPr>
            <a:endParaRPr lang="en-US" sz="1400" dirty="0" smtClean="0">
              <a:solidFill>
                <a:schemeClr val="bg1"/>
              </a:solidFill>
              <a:effectLst>
                <a:outerShdw blurRad="38100" dist="38100" dir="2700000" algn="tl">
                  <a:srgbClr val="000000">
                    <a:alpha val="43137"/>
                  </a:srgbClr>
                </a:outerShdw>
              </a:effectLst>
            </a:endParaRPr>
          </a:p>
          <a:p>
            <a:pPr>
              <a:spcBef>
                <a:spcPts val="600"/>
              </a:spcBef>
            </a:pPr>
            <a:endParaRPr lang="en-US" sz="1400" dirty="0" smtClean="0">
              <a:solidFill>
                <a:schemeClr val="bg1"/>
              </a:solidFill>
            </a:endParaRPr>
          </a:p>
          <a:p>
            <a:pPr>
              <a:spcBef>
                <a:spcPts val="600"/>
              </a:spcBef>
            </a:pPr>
            <a:endParaRPr lang="en-US" sz="1400" dirty="0" smtClean="0">
              <a:solidFill>
                <a:schemeClr val="bg1"/>
              </a:solidFill>
            </a:endParaRPr>
          </a:p>
          <a:p>
            <a:endParaRPr lang="en-US" sz="1400" dirty="0">
              <a:solidFill>
                <a:schemeClr val="bg1"/>
              </a:solidFill>
            </a:endParaRPr>
          </a:p>
        </p:txBody>
      </p:sp>
      <p:sp>
        <p:nvSpPr>
          <p:cNvPr id="8"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3170586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pPr>
              <a:defRPr/>
            </a:pPr>
            <a:r>
              <a:rPr lang="pl-PL" dirty="0"/>
              <a:t>13.09.2019</a:t>
            </a:r>
            <a:endParaRPr lang="en-US" dirty="0"/>
          </a:p>
        </p:txBody>
      </p:sp>
      <p:sp>
        <p:nvSpPr>
          <p:cNvPr id="5" name="Symbol zastępczy numeru slajdu 4"/>
          <p:cNvSpPr>
            <a:spLocks noGrp="1"/>
          </p:cNvSpPr>
          <p:nvPr>
            <p:ph type="sldNum" sz="quarter" idx="12"/>
          </p:nvPr>
        </p:nvSpPr>
        <p:spPr/>
        <p:txBody>
          <a:bodyPr/>
          <a:lstStyle/>
          <a:p>
            <a:pPr>
              <a:defRPr/>
            </a:pPr>
            <a:r>
              <a:rPr lang="pl-PL" dirty="0" smtClean="0"/>
              <a:t>21</a:t>
            </a:r>
            <a:endParaRPr lang="pl-PL" dirty="0"/>
          </a:p>
        </p:txBody>
      </p:sp>
      <p:sp>
        <p:nvSpPr>
          <p:cNvPr id="7" name="Prostokąt 6"/>
          <p:cNvSpPr/>
          <p:nvPr/>
        </p:nvSpPr>
        <p:spPr>
          <a:xfrm>
            <a:off x="646638" y="353019"/>
            <a:ext cx="6085602" cy="4862870"/>
          </a:xfrm>
          <a:prstGeom prst="rect">
            <a:avLst/>
          </a:prstGeom>
        </p:spPr>
        <p:txBody>
          <a:bodyPr wrap="square" numCol="1">
            <a:spAutoFit/>
          </a:bodyPr>
          <a:lstStyle/>
          <a:p>
            <a:pPr algn="just">
              <a:spcAft>
                <a:spcPts val="1200"/>
              </a:spcAft>
            </a:pPr>
            <a:r>
              <a:rPr lang="en-US" sz="2000" dirty="0" smtClean="0">
                <a:solidFill>
                  <a:schemeClr val="bg1"/>
                </a:solidFill>
              </a:rPr>
              <a:t>Department of Radiation Transport Physics</a:t>
            </a:r>
          </a:p>
          <a:p>
            <a:pPr algn="just">
              <a:spcAft>
                <a:spcPts val="600"/>
              </a:spcAft>
            </a:pPr>
            <a:endParaRPr lang="pl-PL" sz="1400" u="sng" dirty="0" smtClean="0">
              <a:solidFill>
                <a:schemeClr val="bg1"/>
              </a:solidFill>
            </a:endParaRPr>
          </a:p>
          <a:p>
            <a:pPr algn="just">
              <a:spcAft>
                <a:spcPts val="600"/>
              </a:spcAft>
            </a:pPr>
            <a:r>
              <a:rPr lang="pl-PL" sz="1400" u="sng" dirty="0" smtClean="0">
                <a:solidFill>
                  <a:schemeClr val="bg1"/>
                </a:solidFill>
              </a:rPr>
              <a:t>dr. </a:t>
            </a:r>
            <a:r>
              <a:rPr lang="pl-PL" sz="1400" u="sng" dirty="0">
                <a:solidFill>
                  <a:schemeClr val="bg1"/>
                </a:solidFill>
              </a:rPr>
              <a:t>h</a:t>
            </a:r>
            <a:r>
              <a:rPr lang="pl-PL" sz="1400" u="sng" dirty="0" smtClean="0">
                <a:solidFill>
                  <a:schemeClr val="bg1"/>
                </a:solidFill>
              </a:rPr>
              <a:t>ab. Wojciech Królas</a:t>
            </a:r>
          </a:p>
          <a:p>
            <a:pPr algn="just">
              <a:spcAft>
                <a:spcPts val="600"/>
              </a:spcAft>
            </a:pPr>
            <a:r>
              <a:rPr lang="pl-PL" sz="1400" dirty="0">
                <a:solidFill>
                  <a:schemeClr val="bg1"/>
                </a:solidFill>
              </a:rPr>
              <a:t>d</a:t>
            </a:r>
            <a:r>
              <a:rPr lang="pl-PL" sz="1400" dirty="0" smtClean="0">
                <a:solidFill>
                  <a:schemeClr val="bg1"/>
                </a:solidFill>
              </a:rPr>
              <a:t>r. Hab. </a:t>
            </a:r>
            <a:r>
              <a:rPr lang="en-US" sz="1400" dirty="0" smtClean="0">
                <a:solidFill>
                  <a:schemeClr val="bg1"/>
                </a:solidFill>
              </a:rPr>
              <a:t>Jakub </a:t>
            </a:r>
            <a:r>
              <a:rPr lang="en-US" sz="1400" dirty="0" err="1" smtClean="0">
                <a:solidFill>
                  <a:schemeClr val="bg1"/>
                </a:solidFill>
              </a:rPr>
              <a:t>Bielecki</a:t>
            </a:r>
            <a:endParaRPr lang="pl-PL" sz="1400" dirty="0" smtClean="0">
              <a:solidFill>
                <a:schemeClr val="bg1"/>
              </a:solidFill>
            </a:endParaRPr>
          </a:p>
          <a:p>
            <a:pPr algn="just">
              <a:spcAft>
                <a:spcPts val="600"/>
              </a:spcAft>
            </a:pPr>
            <a:r>
              <a:rPr lang="pl-PL" sz="1400" dirty="0">
                <a:solidFill>
                  <a:schemeClr val="bg1"/>
                </a:solidFill>
              </a:rPr>
              <a:t>d</a:t>
            </a:r>
            <a:r>
              <a:rPr lang="pl-PL" sz="1400" dirty="0" smtClean="0">
                <a:solidFill>
                  <a:schemeClr val="bg1"/>
                </a:solidFill>
              </a:rPr>
              <a:t>r. </a:t>
            </a:r>
            <a:r>
              <a:rPr lang="en-US" sz="1400" dirty="0" smtClean="0">
                <a:solidFill>
                  <a:schemeClr val="bg1"/>
                </a:solidFill>
              </a:rPr>
              <a:t>J</a:t>
            </a:r>
            <a:r>
              <a:rPr lang="pl-PL" sz="1400" dirty="0" err="1" smtClean="0">
                <a:solidFill>
                  <a:schemeClr val="bg1"/>
                </a:solidFill>
              </a:rPr>
              <a:t>an</a:t>
            </a:r>
            <a:r>
              <a:rPr lang="en-US" sz="1400" dirty="0" smtClean="0">
                <a:solidFill>
                  <a:schemeClr val="bg1"/>
                </a:solidFill>
              </a:rPr>
              <a:t> </a:t>
            </a:r>
            <a:r>
              <a:rPr lang="en-US" sz="1400" dirty="0" err="1" smtClean="0">
                <a:solidFill>
                  <a:schemeClr val="bg1"/>
                </a:solidFill>
              </a:rPr>
              <a:t>Dankowski</a:t>
            </a:r>
            <a:endParaRPr lang="pl-PL" sz="1400" dirty="0" smtClean="0">
              <a:solidFill>
                <a:schemeClr val="bg1"/>
              </a:solidFill>
            </a:endParaRPr>
          </a:p>
          <a:p>
            <a:pPr algn="just">
              <a:spcAft>
                <a:spcPts val="600"/>
              </a:spcAft>
            </a:pPr>
            <a:r>
              <a:rPr lang="pl-PL" sz="1400" dirty="0" smtClean="0">
                <a:solidFill>
                  <a:schemeClr val="bg1"/>
                </a:solidFill>
              </a:rPr>
              <a:t>Prof. </a:t>
            </a:r>
            <a:r>
              <a:rPr lang="en-US" sz="1400" dirty="0" smtClean="0">
                <a:solidFill>
                  <a:schemeClr val="bg1"/>
                </a:solidFill>
              </a:rPr>
              <a:t>Krzysztof </a:t>
            </a:r>
            <a:r>
              <a:rPr lang="en-US" sz="1400" dirty="0" err="1" smtClean="0">
                <a:solidFill>
                  <a:schemeClr val="bg1"/>
                </a:solidFill>
              </a:rPr>
              <a:t>Drozdowicz</a:t>
            </a:r>
            <a:endParaRPr lang="pl-PL" sz="1400" dirty="0" smtClean="0">
              <a:solidFill>
                <a:schemeClr val="bg1"/>
              </a:solidFill>
            </a:endParaRPr>
          </a:p>
          <a:p>
            <a:pPr algn="just">
              <a:spcAft>
                <a:spcPts val="600"/>
              </a:spcAft>
            </a:pPr>
            <a:r>
              <a:rPr lang="pl-PL" sz="1400" dirty="0" err="1">
                <a:solidFill>
                  <a:schemeClr val="bg1"/>
                </a:solidFill>
              </a:rPr>
              <a:t>m</a:t>
            </a:r>
            <a:r>
              <a:rPr lang="pl-PL" sz="1400" dirty="0" err="1" smtClean="0">
                <a:solidFill>
                  <a:schemeClr val="bg1"/>
                </a:solidFill>
              </a:rPr>
              <a:t>sc</a:t>
            </a:r>
            <a:r>
              <a:rPr lang="pl-PL" sz="1400" dirty="0" smtClean="0">
                <a:solidFill>
                  <a:schemeClr val="bg1"/>
                </a:solidFill>
              </a:rPr>
              <a:t>. Dominik Dworak</a:t>
            </a:r>
            <a:endParaRPr lang="pl-PL" sz="1400" dirty="0">
              <a:solidFill>
                <a:schemeClr val="bg1"/>
              </a:solidFill>
            </a:endParaRPr>
          </a:p>
          <a:p>
            <a:pPr algn="just">
              <a:spcAft>
                <a:spcPts val="600"/>
              </a:spcAft>
            </a:pPr>
            <a:r>
              <a:rPr lang="pl-PL" sz="1400" dirty="0" err="1">
                <a:solidFill>
                  <a:schemeClr val="bg1"/>
                </a:solidFill>
              </a:rPr>
              <a:t>m</a:t>
            </a:r>
            <a:r>
              <a:rPr lang="pl-PL" sz="1400" dirty="0" err="1" smtClean="0">
                <a:solidFill>
                  <a:schemeClr val="bg1"/>
                </a:solidFill>
              </a:rPr>
              <a:t>sc</a:t>
            </a:r>
            <a:r>
              <a:rPr lang="pl-PL" sz="1400" dirty="0" smtClean="0">
                <a:solidFill>
                  <a:schemeClr val="bg1"/>
                </a:solidFill>
              </a:rPr>
              <a:t>. </a:t>
            </a:r>
            <a:r>
              <a:rPr lang="en-US" sz="1400" dirty="0" smtClean="0">
                <a:solidFill>
                  <a:schemeClr val="bg1"/>
                </a:solidFill>
              </a:rPr>
              <a:t>Andrzej </a:t>
            </a:r>
            <a:r>
              <a:rPr lang="en-US" sz="1400" dirty="0" err="1" smtClean="0">
                <a:solidFill>
                  <a:schemeClr val="bg1"/>
                </a:solidFill>
              </a:rPr>
              <a:t>Igielski</a:t>
            </a:r>
            <a:endParaRPr lang="pl-PL" sz="1400" dirty="0" smtClean="0">
              <a:solidFill>
                <a:schemeClr val="bg1"/>
              </a:solidFill>
            </a:endParaRPr>
          </a:p>
          <a:p>
            <a:pPr algn="just">
              <a:spcAft>
                <a:spcPts val="600"/>
              </a:spcAft>
            </a:pPr>
            <a:r>
              <a:rPr lang="pl-PL" sz="1400" dirty="0" smtClean="0">
                <a:solidFill>
                  <a:schemeClr val="bg1"/>
                </a:solidFill>
              </a:rPr>
              <a:t>dr. Axel </a:t>
            </a:r>
            <a:r>
              <a:rPr lang="pl-PL" sz="1400" dirty="0" err="1" smtClean="0">
                <a:solidFill>
                  <a:schemeClr val="bg1"/>
                </a:solidFill>
              </a:rPr>
              <a:t>Jardin</a:t>
            </a:r>
            <a:endParaRPr lang="pl-PL" sz="1400" dirty="0" smtClean="0">
              <a:solidFill>
                <a:schemeClr val="bg1"/>
              </a:solidFill>
            </a:endParaRPr>
          </a:p>
          <a:p>
            <a:pPr>
              <a:spcAft>
                <a:spcPts val="600"/>
              </a:spcAft>
            </a:pPr>
            <a:r>
              <a:rPr lang="pl-PL" sz="1400" dirty="0">
                <a:solidFill>
                  <a:schemeClr val="bg1"/>
                </a:solidFill>
              </a:rPr>
              <a:t>d</a:t>
            </a:r>
            <a:r>
              <a:rPr lang="pl-PL" sz="1400" dirty="0" smtClean="0">
                <a:solidFill>
                  <a:schemeClr val="bg1"/>
                </a:solidFill>
              </a:rPr>
              <a:t>r hab. Agnieszka Kulińska</a:t>
            </a:r>
          </a:p>
          <a:p>
            <a:pPr algn="just">
              <a:spcAft>
                <a:spcPts val="600"/>
              </a:spcAft>
            </a:pPr>
            <a:r>
              <a:rPr lang="pl-PL" sz="1400" dirty="0">
                <a:solidFill>
                  <a:schemeClr val="bg1"/>
                </a:solidFill>
              </a:rPr>
              <a:t>d</a:t>
            </a:r>
            <a:r>
              <a:rPr lang="pl-PL" sz="1400" dirty="0" smtClean="0">
                <a:solidFill>
                  <a:schemeClr val="bg1"/>
                </a:solidFill>
              </a:rPr>
              <a:t>r. Arkadiusz Kurowski</a:t>
            </a:r>
          </a:p>
          <a:p>
            <a:pPr algn="just">
              <a:spcAft>
                <a:spcPts val="600"/>
              </a:spcAft>
            </a:pPr>
            <a:r>
              <a:rPr lang="pl-PL" sz="1400" dirty="0">
                <a:solidFill>
                  <a:schemeClr val="bg1"/>
                </a:solidFill>
              </a:rPr>
              <a:t>p</a:t>
            </a:r>
            <a:r>
              <a:rPr lang="pl-PL" sz="1400" dirty="0" smtClean="0">
                <a:solidFill>
                  <a:schemeClr val="bg1"/>
                </a:solidFill>
              </a:rPr>
              <a:t>rof. </a:t>
            </a:r>
            <a:r>
              <a:rPr lang="en-US" sz="1400" dirty="0" smtClean="0">
                <a:solidFill>
                  <a:schemeClr val="bg1"/>
                </a:solidFill>
              </a:rPr>
              <a:t>Marek </a:t>
            </a:r>
            <a:r>
              <a:rPr lang="en-US" sz="1400" dirty="0" err="1">
                <a:solidFill>
                  <a:schemeClr val="bg1"/>
                </a:solidFill>
              </a:rPr>
              <a:t>Scholz</a:t>
            </a:r>
            <a:endParaRPr lang="en-US" sz="1400" dirty="0">
              <a:solidFill>
                <a:schemeClr val="bg1"/>
              </a:solidFill>
            </a:endParaRPr>
          </a:p>
          <a:p>
            <a:pPr algn="just">
              <a:spcAft>
                <a:spcPts val="600"/>
              </a:spcAft>
            </a:pPr>
            <a:r>
              <a:rPr lang="pl-PL" sz="1400" dirty="0">
                <a:solidFill>
                  <a:schemeClr val="bg1"/>
                </a:solidFill>
              </a:rPr>
              <a:t>d</a:t>
            </a:r>
            <a:r>
              <a:rPr lang="pl-PL" sz="1400" dirty="0" smtClean="0">
                <a:solidFill>
                  <a:schemeClr val="bg1"/>
                </a:solidFill>
              </a:rPr>
              <a:t>r. </a:t>
            </a:r>
            <a:r>
              <a:rPr lang="en-US" sz="1400" dirty="0" err="1" smtClean="0">
                <a:solidFill>
                  <a:schemeClr val="bg1"/>
                </a:solidFill>
              </a:rPr>
              <a:t>Grzegorz</a:t>
            </a:r>
            <a:r>
              <a:rPr lang="en-US" sz="1400" dirty="0" smtClean="0">
                <a:solidFill>
                  <a:schemeClr val="bg1"/>
                </a:solidFill>
              </a:rPr>
              <a:t> </a:t>
            </a:r>
            <a:r>
              <a:rPr lang="en-US" sz="1400" dirty="0" err="1">
                <a:solidFill>
                  <a:schemeClr val="bg1"/>
                </a:solidFill>
              </a:rPr>
              <a:t>Tracz</a:t>
            </a:r>
            <a:endParaRPr lang="en-US" sz="1400" dirty="0">
              <a:solidFill>
                <a:schemeClr val="bg1"/>
              </a:solidFill>
            </a:endParaRPr>
          </a:p>
          <a:p>
            <a:pPr algn="just">
              <a:spcAft>
                <a:spcPts val="600"/>
              </a:spcAft>
            </a:pPr>
            <a:r>
              <a:rPr lang="pl-PL" sz="1400" dirty="0">
                <a:solidFill>
                  <a:schemeClr val="bg1"/>
                </a:solidFill>
              </a:rPr>
              <a:t>d</a:t>
            </a:r>
            <a:r>
              <a:rPr lang="pl-PL" sz="1400" dirty="0" smtClean="0">
                <a:solidFill>
                  <a:schemeClr val="bg1"/>
                </a:solidFill>
              </a:rPr>
              <a:t>r. </a:t>
            </a:r>
            <a:r>
              <a:rPr lang="en-US" sz="1400" dirty="0" err="1" smtClean="0">
                <a:solidFill>
                  <a:schemeClr val="bg1"/>
                </a:solidFill>
              </a:rPr>
              <a:t>Urszula</a:t>
            </a:r>
            <a:r>
              <a:rPr lang="en-US" sz="1400" dirty="0" smtClean="0">
                <a:solidFill>
                  <a:schemeClr val="bg1"/>
                </a:solidFill>
              </a:rPr>
              <a:t> </a:t>
            </a:r>
            <a:r>
              <a:rPr lang="en-US" sz="1400" dirty="0" err="1">
                <a:solidFill>
                  <a:schemeClr val="bg1"/>
                </a:solidFill>
              </a:rPr>
              <a:t>Wiącek</a:t>
            </a:r>
            <a:endParaRPr lang="pl-PL" sz="1400" dirty="0">
              <a:solidFill>
                <a:schemeClr val="bg1"/>
              </a:solidFill>
            </a:endParaRPr>
          </a:p>
          <a:p>
            <a:pPr algn="just">
              <a:spcAft>
                <a:spcPts val="600"/>
              </a:spcAft>
            </a:pPr>
            <a:r>
              <a:rPr lang="pl-PL" sz="1400" dirty="0" smtClean="0">
                <a:solidFill>
                  <a:schemeClr val="bg1"/>
                </a:solidFill>
              </a:rPr>
              <a:t>prof. </a:t>
            </a:r>
            <a:r>
              <a:rPr lang="en-US" sz="1400" dirty="0" err="1" smtClean="0">
                <a:solidFill>
                  <a:schemeClr val="bg1"/>
                </a:solidFill>
              </a:rPr>
              <a:t>Urszula</a:t>
            </a:r>
            <a:r>
              <a:rPr lang="en-US" sz="1400" dirty="0" smtClean="0">
                <a:solidFill>
                  <a:schemeClr val="bg1"/>
                </a:solidFill>
              </a:rPr>
              <a:t> </a:t>
            </a:r>
            <a:r>
              <a:rPr lang="en-US" sz="1400" dirty="0" err="1" smtClean="0">
                <a:solidFill>
                  <a:schemeClr val="bg1"/>
                </a:solidFill>
              </a:rPr>
              <a:t>Woźnicka</a:t>
            </a:r>
            <a:endParaRPr lang="pl-PL" sz="1400" dirty="0" smtClean="0">
              <a:solidFill>
                <a:schemeClr val="bg1"/>
              </a:solidFill>
            </a:endParaRPr>
          </a:p>
          <a:p>
            <a:pPr algn="just">
              <a:spcAft>
                <a:spcPts val="600"/>
              </a:spcAft>
            </a:pPr>
            <a:r>
              <a:rPr lang="pl-PL" sz="1400" dirty="0">
                <a:solidFill>
                  <a:schemeClr val="bg1"/>
                </a:solidFill>
              </a:rPr>
              <a:t>d</a:t>
            </a:r>
            <a:r>
              <a:rPr lang="pl-PL" sz="1400" dirty="0" smtClean="0">
                <a:solidFill>
                  <a:schemeClr val="bg1"/>
                </a:solidFill>
              </a:rPr>
              <a:t>r. </a:t>
            </a:r>
            <a:r>
              <a:rPr lang="en-US" sz="1400" dirty="0" smtClean="0">
                <a:solidFill>
                  <a:schemeClr val="bg1"/>
                </a:solidFill>
              </a:rPr>
              <a:t>Anna </a:t>
            </a:r>
            <a:r>
              <a:rPr lang="en-US" sz="1400" dirty="0" err="1" smtClean="0">
                <a:solidFill>
                  <a:schemeClr val="bg1"/>
                </a:solidFill>
              </a:rPr>
              <a:t>Wójcik-Gargula</a:t>
            </a:r>
            <a:endParaRPr lang="pl-PL" sz="1400" dirty="0" smtClean="0">
              <a:solidFill>
                <a:schemeClr val="bg1"/>
              </a:solidFill>
            </a:endParaRPr>
          </a:p>
        </p:txBody>
      </p:sp>
      <p:sp>
        <p:nvSpPr>
          <p:cNvPr id="8" name="Prostokąt 7"/>
          <p:cNvSpPr/>
          <p:nvPr/>
        </p:nvSpPr>
        <p:spPr>
          <a:xfrm>
            <a:off x="4139952" y="1196752"/>
            <a:ext cx="2736304" cy="1831271"/>
          </a:xfrm>
          <a:prstGeom prst="rect">
            <a:avLst/>
          </a:prstGeom>
        </p:spPr>
        <p:txBody>
          <a:bodyPr wrap="square">
            <a:spAutoFit/>
          </a:bodyPr>
          <a:lstStyle/>
          <a:p>
            <a:pPr>
              <a:spcAft>
                <a:spcPts val="600"/>
              </a:spcAft>
            </a:pPr>
            <a:r>
              <a:rPr lang="en-US" sz="1400" dirty="0" smtClean="0">
                <a:solidFill>
                  <a:schemeClr val="bg1"/>
                </a:solidFill>
              </a:rPr>
              <a:t>Technicians:</a:t>
            </a:r>
          </a:p>
          <a:p>
            <a:pPr>
              <a:spcAft>
                <a:spcPts val="0"/>
              </a:spcAft>
            </a:pPr>
            <a:r>
              <a:rPr lang="en-US" sz="1400" dirty="0" err="1" smtClean="0">
                <a:solidFill>
                  <a:schemeClr val="bg1"/>
                </a:solidFill>
              </a:rPr>
              <a:t>Władysław</a:t>
            </a:r>
            <a:r>
              <a:rPr lang="en-US" sz="1400" dirty="0" smtClean="0">
                <a:solidFill>
                  <a:schemeClr val="bg1"/>
                </a:solidFill>
              </a:rPr>
              <a:t> </a:t>
            </a:r>
            <a:r>
              <a:rPr lang="en-US" sz="1400" dirty="0" err="1" smtClean="0">
                <a:solidFill>
                  <a:schemeClr val="bg1"/>
                </a:solidFill>
              </a:rPr>
              <a:t>Janik</a:t>
            </a:r>
            <a:endParaRPr lang="en-US" sz="1400" dirty="0" smtClean="0">
              <a:solidFill>
                <a:schemeClr val="bg1"/>
              </a:solidFill>
            </a:endParaRPr>
          </a:p>
          <a:p>
            <a:pPr>
              <a:spcAft>
                <a:spcPts val="0"/>
              </a:spcAft>
            </a:pPr>
            <a:r>
              <a:rPr lang="en-US" sz="1400" dirty="0" err="1" smtClean="0">
                <a:solidFill>
                  <a:schemeClr val="bg1"/>
                </a:solidFill>
              </a:rPr>
              <a:t>Maciej</a:t>
            </a:r>
            <a:r>
              <a:rPr lang="en-US" sz="1400" dirty="0" smtClean="0">
                <a:solidFill>
                  <a:schemeClr val="bg1"/>
                </a:solidFill>
              </a:rPr>
              <a:t> </a:t>
            </a:r>
            <a:r>
              <a:rPr lang="en-US" sz="1400" dirty="0" err="1" smtClean="0">
                <a:solidFill>
                  <a:schemeClr val="bg1"/>
                </a:solidFill>
              </a:rPr>
              <a:t>Turzański</a:t>
            </a:r>
            <a:endParaRPr lang="en-US" sz="1400" dirty="0" smtClean="0">
              <a:solidFill>
                <a:schemeClr val="bg1"/>
              </a:solidFill>
            </a:endParaRPr>
          </a:p>
          <a:p>
            <a:pPr>
              <a:spcAft>
                <a:spcPts val="600"/>
              </a:spcAft>
            </a:pPr>
            <a:endParaRPr lang="en-US" sz="1400" dirty="0" smtClean="0">
              <a:solidFill>
                <a:schemeClr val="bg1"/>
              </a:solidFill>
            </a:endParaRPr>
          </a:p>
          <a:p>
            <a:pPr>
              <a:spcAft>
                <a:spcPts val="600"/>
              </a:spcAft>
            </a:pPr>
            <a:r>
              <a:rPr lang="en-US" sz="1400" dirty="0" smtClean="0">
                <a:solidFill>
                  <a:schemeClr val="bg1"/>
                </a:solidFill>
              </a:rPr>
              <a:t>PhD students:</a:t>
            </a:r>
          </a:p>
          <a:p>
            <a:pPr>
              <a:spcAft>
                <a:spcPts val="0"/>
              </a:spcAft>
            </a:pPr>
            <a:r>
              <a:rPr lang="en-US" sz="1400" dirty="0" err="1" smtClean="0">
                <a:solidFill>
                  <a:schemeClr val="bg1"/>
                </a:solidFill>
              </a:rPr>
              <a:t>Łukasz</a:t>
            </a:r>
            <a:r>
              <a:rPr lang="en-US" sz="1400" dirty="0" smtClean="0">
                <a:solidFill>
                  <a:schemeClr val="bg1"/>
                </a:solidFill>
              </a:rPr>
              <a:t> </a:t>
            </a:r>
            <a:r>
              <a:rPr lang="en-US" sz="1400" dirty="0" err="1" smtClean="0">
                <a:solidFill>
                  <a:schemeClr val="bg1"/>
                </a:solidFill>
              </a:rPr>
              <a:t>Marciniak</a:t>
            </a:r>
            <a:endParaRPr lang="en-US" sz="1400" dirty="0" smtClean="0">
              <a:solidFill>
                <a:schemeClr val="bg1"/>
              </a:solidFill>
            </a:endParaRPr>
          </a:p>
          <a:p>
            <a:pPr>
              <a:spcAft>
                <a:spcPts val="0"/>
              </a:spcAft>
            </a:pPr>
            <a:r>
              <a:rPr lang="en-US" sz="1400" dirty="0" smtClean="0">
                <a:solidFill>
                  <a:schemeClr val="bg1"/>
                </a:solidFill>
              </a:rPr>
              <a:t>Krzysztof </a:t>
            </a:r>
            <a:r>
              <a:rPr lang="en-US" sz="1400" dirty="0" err="1" smtClean="0">
                <a:solidFill>
                  <a:schemeClr val="bg1"/>
                </a:solidFill>
              </a:rPr>
              <a:t>Król</a:t>
            </a:r>
            <a:endParaRPr lang="en-US" sz="1400" dirty="0">
              <a:solidFill>
                <a:schemeClr val="bg1"/>
              </a:solidFill>
            </a:endParaRPr>
          </a:p>
        </p:txBody>
      </p:sp>
      <p:sp>
        <p:nvSpPr>
          <p:cNvPr id="9"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1352686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3451355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a:xfrm>
            <a:off x="6588224" y="6453338"/>
            <a:ext cx="2133600" cy="268287"/>
          </a:xfrm>
        </p:spPr>
        <p:txBody>
          <a:bodyPr/>
          <a:lstStyle/>
          <a:p>
            <a:pPr>
              <a:defRPr/>
            </a:pPr>
            <a:r>
              <a:rPr lang="pl-PL" dirty="0" smtClean="0"/>
              <a:t>14</a:t>
            </a:r>
            <a:endParaRPr lang="pl-PL" dirty="0"/>
          </a:p>
        </p:txBody>
      </p:sp>
      <p:sp>
        <p:nvSpPr>
          <p:cNvPr id="13" name="Rectangle 3"/>
          <p:cNvSpPr>
            <a:spLocks noGrp="1" noChangeArrowheads="1"/>
          </p:cNvSpPr>
          <p:nvPr>
            <p:ph type="title"/>
          </p:nvPr>
        </p:nvSpPr>
        <p:spPr>
          <a:xfrm>
            <a:off x="0" y="1"/>
            <a:ext cx="9144000" cy="563563"/>
          </a:xfrm>
        </p:spPr>
        <p:txBody>
          <a:bodyPr/>
          <a:lstStyle/>
          <a:p>
            <a:pPr eaLnBrk="1" hangingPunct="1"/>
            <a:r>
              <a:rPr lang="pl-PL" altLang="pl-PL" sz="2400" dirty="0" smtClean="0">
                <a:latin typeface="Verdana" pitchFamily="34" charset="0"/>
              </a:rPr>
              <a:t>The PF-24 diagnostics – neutron </a:t>
            </a:r>
            <a:r>
              <a:rPr lang="pl-PL" altLang="pl-PL" sz="2400" dirty="0" err="1" smtClean="0">
                <a:latin typeface="Verdana" pitchFamily="34" charset="0"/>
              </a:rPr>
              <a:t>pinhole</a:t>
            </a:r>
            <a:r>
              <a:rPr lang="pl-PL" altLang="pl-PL" sz="2400" dirty="0" smtClean="0">
                <a:latin typeface="Verdana" pitchFamily="34" charset="0"/>
              </a:rPr>
              <a:t> </a:t>
            </a:r>
            <a:r>
              <a:rPr lang="pl-PL" altLang="pl-PL" sz="2400" dirty="0" err="1" smtClean="0">
                <a:latin typeface="Verdana" pitchFamily="34" charset="0"/>
              </a:rPr>
              <a:t>camera</a:t>
            </a:r>
            <a:endParaRPr lang="en-US" altLang="pl-PL" sz="2400" dirty="0" smtClean="0">
              <a:latin typeface="Verdana" pitchFamily="34" charset="0"/>
            </a:endParaRPr>
          </a:p>
        </p:txBody>
      </p:sp>
      <p:sp>
        <p:nvSpPr>
          <p:cNvPr id="16" name="Prostokąt 15"/>
          <p:cNvSpPr/>
          <p:nvPr/>
        </p:nvSpPr>
        <p:spPr>
          <a:xfrm>
            <a:off x="4163794" y="836712"/>
            <a:ext cx="4656678" cy="2231380"/>
          </a:xfrm>
          <a:prstGeom prst="rect">
            <a:avLst/>
          </a:prstGeom>
        </p:spPr>
        <p:txBody>
          <a:bodyPr wrap="square">
            <a:spAutoFit/>
          </a:bodyPr>
          <a:lstStyle/>
          <a:p>
            <a:pPr>
              <a:spcBef>
                <a:spcPts val="600"/>
              </a:spcBef>
            </a:pPr>
            <a:r>
              <a:rPr lang="en-US" sz="1400" u="sng" dirty="0" smtClean="0">
                <a:solidFill>
                  <a:schemeClr val="bg1"/>
                </a:solidFill>
                <a:ea typeface="Verdana" panose="020B0604030504040204" pitchFamily="34" charset="0"/>
                <a:cs typeface="Verdana" panose="020B0604030504040204" pitchFamily="34" charset="0"/>
              </a:rPr>
              <a:t> </a:t>
            </a:r>
            <a:r>
              <a:rPr lang="en-US" u="sng" dirty="0" smtClean="0">
                <a:solidFill>
                  <a:schemeClr val="bg1"/>
                </a:solidFill>
                <a:ea typeface="Verdana" panose="020B0604030504040204" pitchFamily="34" charset="0"/>
                <a:cs typeface="Verdana" panose="020B0604030504040204" pitchFamily="34" charset="0"/>
              </a:rPr>
              <a:t>Neutron pinhole camera</a:t>
            </a:r>
            <a:r>
              <a:rPr lang="en-US" dirty="0" smtClean="0">
                <a:solidFill>
                  <a:schemeClr val="bg1"/>
                </a:solidFill>
                <a:ea typeface="Verdana" panose="020B0604030504040204" pitchFamily="34" charset="0"/>
                <a:cs typeface="Verdana" panose="020B0604030504040204" pitchFamily="34" charset="0"/>
              </a:rPr>
              <a:t>:</a:t>
            </a:r>
          </a:p>
          <a:p>
            <a:pPr marL="180000" indent="-180000">
              <a:spcBef>
                <a:spcPts val="600"/>
              </a:spcBef>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four BCF-12 small area scintillation detectors (</a:t>
            </a:r>
            <a:r>
              <a:rPr lang="en-US" sz="1400" dirty="0" smtClean="0">
                <a:solidFill>
                  <a:srgbClr val="FFFF00"/>
                </a:solidFill>
                <a:ea typeface="Verdana" panose="020B0604030504040204" pitchFamily="34" charset="0"/>
                <a:cs typeface="Verdana" panose="020B0604030504040204" pitchFamily="34" charset="0"/>
              </a:rPr>
              <a:t>5mmx5mmx60mm</a:t>
            </a:r>
            <a:r>
              <a:rPr lang="en-US" sz="1400" dirty="0" smtClean="0">
                <a:solidFill>
                  <a:schemeClr val="bg1"/>
                </a:solidFill>
                <a:ea typeface="Verdana" panose="020B0604030504040204" pitchFamily="34" charset="0"/>
                <a:cs typeface="Verdana" panose="020B0604030504040204" pitchFamily="34" charset="0"/>
              </a:rPr>
              <a:t>)</a:t>
            </a:r>
          </a:p>
          <a:p>
            <a:pPr marL="180000" indent="-180000">
              <a:spcBef>
                <a:spcPts val="600"/>
              </a:spcBef>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Magnification: 	</a:t>
            </a:r>
            <a:r>
              <a:rPr lang="en-US" sz="1400" dirty="0" smtClean="0">
                <a:solidFill>
                  <a:srgbClr val="FFFF00"/>
                </a:solidFill>
                <a:ea typeface="Verdana" panose="020B0604030504040204" pitchFamily="34" charset="0"/>
                <a:cs typeface="Verdana" panose="020B0604030504040204" pitchFamily="34" charset="0"/>
              </a:rPr>
              <a:t>1 : 1</a:t>
            </a:r>
          </a:p>
          <a:p>
            <a:pPr marL="180000" indent="-180000">
              <a:spcBef>
                <a:spcPts val="600"/>
              </a:spcBef>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spatial resolution:   </a:t>
            </a:r>
            <a:r>
              <a:rPr lang="en-US" sz="1400" dirty="0" smtClean="0">
                <a:solidFill>
                  <a:srgbClr val="FFFF00"/>
                </a:solidFill>
                <a:ea typeface="Verdana" panose="020B0604030504040204" pitchFamily="34" charset="0"/>
                <a:cs typeface="Verdana" panose="020B0604030504040204" pitchFamily="34" charset="0"/>
              </a:rPr>
              <a:t>5 mm </a:t>
            </a:r>
          </a:p>
          <a:p>
            <a:pPr marL="180000" indent="-180000">
              <a:spcBef>
                <a:spcPts val="600"/>
              </a:spcBef>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Temporal resolution</a:t>
            </a:r>
            <a:r>
              <a:rPr lang="en-US" sz="1400" dirty="0" smtClean="0">
                <a:solidFill>
                  <a:srgbClr val="FFFF00"/>
                </a:solidFill>
                <a:ea typeface="Verdana" panose="020B0604030504040204" pitchFamily="34" charset="0"/>
                <a:cs typeface="Verdana" panose="020B0604030504040204" pitchFamily="34" charset="0"/>
              </a:rPr>
              <a:t>: a few nanoseconds</a:t>
            </a:r>
          </a:p>
          <a:p>
            <a:pPr marL="180000" indent="-180000">
              <a:spcBef>
                <a:spcPts val="600"/>
              </a:spcBef>
              <a:buFont typeface="Arial" pitchFamily="34" charset="0"/>
              <a:buChar char="•"/>
            </a:pPr>
            <a:r>
              <a:rPr lang="en-US" sz="1400" dirty="0" smtClean="0">
                <a:solidFill>
                  <a:schemeClr val="bg1"/>
                </a:solidFill>
                <a:ea typeface="Verdana" panose="020B0604030504040204" pitchFamily="34" charset="0"/>
                <a:cs typeface="Verdana" panose="020B0604030504040204" pitchFamily="34" charset="0"/>
              </a:rPr>
              <a:t>Distance PF-24 source – pinhole camera: 		</a:t>
            </a:r>
            <a:r>
              <a:rPr lang="en-US" sz="1400" dirty="0" smtClean="0">
                <a:solidFill>
                  <a:srgbClr val="FFFF00"/>
                </a:solidFill>
                <a:ea typeface="Verdana" panose="020B0604030504040204" pitchFamily="34" charset="0"/>
                <a:cs typeface="Verdana" panose="020B0604030504040204" pitchFamily="34" charset="0"/>
              </a:rPr>
              <a:t>min 640 mm</a:t>
            </a:r>
          </a:p>
        </p:txBody>
      </p:sp>
      <p:pic>
        <p:nvPicPr>
          <p:cNvPr id="12" name="Picture 6" descr="D:\nauka_2\neutron_pinhole_camera_and_PF-24_zdjecia\DSC02199.JPG"/>
          <p:cNvPicPr>
            <a:picLocks noChangeAspect="1" noChangeArrowheads="1"/>
          </p:cNvPicPr>
          <p:nvPr/>
        </p:nvPicPr>
        <p:blipFill>
          <a:blip r:embed="rId2" cstate="print"/>
          <a:srcRect l="15096" t="18450" r="20748" b="19490"/>
          <a:stretch>
            <a:fillRect/>
          </a:stretch>
        </p:blipFill>
        <p:spPr bwMode="auto">
          <a:xfrm>
            <a:off x="395538" y="836712"/>
            <a:ext cx="3176137" cy="2304256"/>
          </a:xfrm>
          <a:prstGeom prst="rect">
            <a:avLst/>
          </a:prstGeom>
          <a:noFill/>
        </p:spPr>
      </p:pic>
      <p:pic>
        <p:nvPicPr>
          <p:cNvPr id="15" name="Picture 3"/>
          <p:cNvPicPr>
            <a:picLocks noChangeAspect="1" noChangeArrowheads="1"/>
          </p:cNvPicPr>
          <p:nvPr/>
        </p:nvPicPr>
        <p:blipFill>
          <a:blip r:embed="rId3" cstate="print"/>
          <a:srcRect b="54140"/>
          <a:stretch>
            <a:fillRect/>
          </a:stretch>
        </p:blipFill>
        <p:spPr bwMode="auto">
          <a:xfrm>
            <a:off x="395536" y="3356994"/>
            <a:ext cx="5669938" cy="2880319"/>
          </a:xfrm>
          <a:prstGeom prst="rect">
            <a:avLst/>
          </a:prstGeom>
          <a:noFill/>
          <a:ln w="9525">
            <a:noFill/>
            <a:miter lim="800000"/>
            <a:headEnd/>
            <a:tailEnd/>
          </a:ln>
        </p:spPr>
      </p:pic>
      <p:pic>
        <p:nvPicPr>
          <p:cNvPr id="17" name="Picture 5" descr="D:\nauka_2\neutron_pinhole_camera_and_PF-24_zdjecia\DSC02154.JPG"/>
          <p:cNvPicPr>
            <a:picLocks noChangeAspect="1" noChangeArrowheads="1"/>
          </p:cNvPicPr>
          <p:nvPr/>
        </p:nvPicPr>
        <p:blipFill>
          <a:blip r:embed="rId4" cstate="print"/>
          <a:srcRect l="38188" t="38450" r="11413" b="17450"/>
          <a:stretch>
            <a:fillRect/>
          </a:stretch>
        </p:blipFill>
        <p:spPr bwMode="auto">
          <a:xfrm>
            <a:off x="6444208" y="4149080"/>
            <a:ext cx="2112074" cy="1386048"/>
          </a:xfrm>
          <a:prstGeom prst="rect">
            <a:avLst/>
          </a:prstGeom>
          <a:noFill/>
        </p:spPr>
      </p:pic>
      <p:sp>
        <p:nvSpPr>
          <p:cNvPr id="10"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a:xfrm>
            <a:off x="6588224" y="6453338"/>
            <a:ext cx="2133600" cy="268287"/>
          </a:xfrm>
        </p:spPr>
        <p:txBody>
          <a:bodyPr/>
          <a:lstStyle/>
          <a:p>
            <a:pPr>
              <a:defRPr/>
            </a:pPr>
            <a:r>
              <a:rPr lang="pl-PL" dirty="0" smtClean="0"/>
              <a:t>15</a:t>
            </a:r>
            <a:endParaRPr lang="pl-PL" dirty="0"/>
          </a:p>
        </p:txBody>
      </p:sp>
      <p:sp>
        <p:nvSpPr>
          <p:cNvPr id="13" name="Rectangle 3"/>
          <p:cNvSpPr>
            <a:spLocks noGrp="1" noChangeArrowheads="1"/>
          </p:cNvSpPr>
          <p:nvPr>
            <p:ph type="title"/>
          </p:nvPr>
        </p:nvSpPr>
        <p:spPr>
          <a:xfrm>
            <a:off x="0" y="1"/>
            <a:ext cx="9144000" cy="563563"/>
          </a:xfrm>
        </p:spPr>
        <p:txBody>
          <a:bodyPr/>
          <a:lstStyle/>
          <a:p>
            <a:pPr eaLnBrk="1" hangingPunct="1"/>
            <a:r>
              <a:rPr lang="en-US" altLang="pl-PL" sz="2400" dirty="0" smtClean="0">
                <a:latin typeface="Verdana" pitchFamily="34" charset="0"/>
              </a:rPr>
              <a:t>Neutron pinhole camera –</a:t>
            </a:r>
            <a:r>
              <a:rPr lang="pl-PL" altLang="pl-PL" sz="2400" dirty="0" smtClean="0">
                <a:latin typeface="Verdana" pitchFamily="34" charset="0"/>
              </a:rPr>
              <a:t> BCF-12 </a:t>
            </a:r>
            <a:r>
              <a:rPr lang="en-US" altLang="pl-PL" sz="2400" dirty="0" smtClean="0">
                <a:latin typeface="Verdana" pitchFamily="34" charset="0"/>
              </a:rPr>
              <a:t>detectors</a:t>
            </a:r>
            <a:r>
              <a:rPr lang="pl-PL" altLang="pl-PL" sz="2400" dirty="0" smtClean="0">
                <a:latin typeface="Verdana" pitchFamily="34" charset="0"/>
              </a:rPr>
              <a:t> </a:t>
            </a:r>
            <a:r>
              <a:rPr lang="en-US" altLang="pl-PL" sz="2400" dirty="0" smtClean="0">
                <a:latin typeface="Verdana" pitchFamily="34" charset="0"/>
              </a:rPr>
              <a:t>tests</a:t>
            </a:r>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420888"/>
            <a:ext cx="5364088" cy="4023067"/>
          </a:xfrm>
          <a:prstGeom prst="rect">
            <a:avLst/>
          </a:prstGeom>
        </p:spPr>
      </p:pic>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708921"/>
            <a:ext cx="3829058" cy="3224067"/>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36" y="621523"/>
            <a:ext cx="4044619" cy="1959199"/>
          </a:xfrm>
          <a:prstGeom prst="rect">
            <a:avLst/>
          </a:prstGeom>
        </p:spPr>
      </p:pic>
      <p:pic>
        <p:nvPicPr>
          <p:cNvPr id="10" name="Picture 5" descr="D:\nauka_2\kamera_neutronowa_w_lab_PF_24_konstrukcje_zdjecia\DSC06153.JPG"/>
          <p:cNvPicPr>
            <a:picLocks noChangeAspect="1" noChangeArrowheads="1"/>
          </p:cNvPicPr>
          <p:nvPr/>
        </p:nvPicPr>
        <p:blipFill>
          <a:blip r:embed="rId5" cstate="print"/>
          <a:srcRect l="18500" t="27600" r="28738" b="20015"/>
          <a:stretch>
            <a:fillRect/>
          </a:stretch>
        </p:blipFill>
        <p:spPr bwMode="auto">
          <a:xfrm>
            <a:off x="4932040" y="620688"/>
            <a:ext cx="3768258" cy="2104525"/>
          </a:xfrm>
          <a:prstGeom prst="rect">
            <a:avLst/>
          </a:prstGeom>
          <a:noFill/>
        </p:spPr>
      </p:pic>
      <p:sp>
        <p:nvSpPr>
          <p:cNvPr id="11" name="Symbol zastępczy stopki 2"/>
          <p:cNvSpPr>
            <a:spLocks noGrp="1"/>
          </p:cNvSpPr>
          <p:nvPr>
            <p:ph type="ftr" sz="quarter" idx="11"/>
          </p:nvPr>
        </p:nvSpPr>
        <p:spPr>
          <a:xfrm>
            <a:off x="2231740" y="6443955"/>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951018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21</a:t>
            </a:r>
            <a:endParaRPr lang="pl-PL"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30" y="1670668"/>
            <a:ext cx="4037099" cy="4494637"/>
          </a:xfrm>
          <a:prstGeom prst="rect">
            <a:avLst/>
          </a:prstGeom>
        </p:spPr>
      </p:pic>
      <p:sp>
        <p:nvSpPr>
          <p:cNvPr id="13" name="Prostokąt 12"/>
          <p:cNvSpPr/>
          <p:nvPr/>
        </p:nvSpPr>
        <p:spPr>
          <a:xfrm>
            <a:off x="0" y="112857"/>
            <a:ext cx="9144000" cy="461665"/>
          </a:xfrm>
          <a:prstGeom prst="rect">
            <a:avLst/>
          </a:prstGeom>
        </p:spPr>
        <p:txBody>
          <a:bodyPr wrap="square">
            <a:spAutoFit/>
          </a:bodyPr>
          <a:lstStyle/>
          <a:p>
            <a:pPr algn="ctr"/>
            <a:r>
              <a:rPr lang="pl-PL" sz="2400" dirty="0" smtClean="0">
                <a:solidFill>
                  <a:schemeClr val="bg1"/>
                </a:solidFill>
              </a:rPr>
              <a:t>The 5-phase </a:t>
            </a:r>
            <a:r>
              <a:rPr lang="en-US" sz="2400" dirty="0" smtClean="0">
                <a:solidFill>
                  <a:schemeClr val="bg1"/>
                </a:solidFill>
              </a:rPr>
              <a:t>Lee </a:t>
            </a:r>
            <a:r>
              <a:rPr lang="en-US" sz="2400" dirty="0">
                <a:solidFill>
                  <a:schemeClr val="bg1"/>
                </a:solidFill>
              </a:rPr>
              <a:t>model </a:t>
            </a:r>
            <a:r>
              <a:rPr lang="en-US" sz="2400" dirty="0" smtClean="0">
                <a:solidFill>
                  <a:schemeClr val="bg1"/>
                </a:solidFill>
              </a:rPr>
              <a:t>code</a:t>
            </a:r>
            <a:r>
              <a:rPr lang="pl-PL" sz="2400" dirty="0" smtClean="0">
                <a:solidFill>
                  <a:schemeClr val="bg1"/>
                </a:solidFill>
              </a:rPr>
              <a:t> – </a:t>
            </a:r>
            <a:r>
              <a:rPr lang="pl-PL" sz="2400" dirty="0" err="1" smtClean="0">
                <a:solidFill>
                  <a:schemeClr val="bg1"/>
                </a:solidFill>
              </a:rPr>
              <a:t>gas</a:t>
            </a:r>
            <a:r>
              <a:rPr lang="pl-PL" sz="2400" dirty="0" smtClean="0">
                <a:solidFill>
                  <a:schemeClr val="bg1"/>
                </a:solidFill>
              </a:rPr>
              <a:t> </a:t>
            </a:r>
            <a:r>
              <a:rPr lang="pl-PL" sz="2400" dirty="0" err="1" smtClean="0">
                <a:solidFill>
                  <a:schemeClr val="bg1"/>
                </a:solidFill>
              </a:rPr>
              <a:t>mixture</a:t>
            </a:r>
            <a:endParaRPr lang="en-US" sz="2400" dirty="0"/>
          </a:p>
        </p:txBody>
      </p:sp>
      <p:sp>
        <p:nvSpPr>
          <p:cNvPr id="9" name="Prostokąt 8"/>
          <p:cNvSpPr/>
          <p:nvPr/>
        </p:nvSpPr>
        <p:spPr>
          <a:xfrm>
            <a:off x="4644008" y="5124056"/>
            <a:ext cx="3883964" cy="600164"/>
          </a:xfrm>
          <a:prstGeom prst="rect">
            <a:avLst/>
          </a:prstGeom>
        </p:spPr>
        <p:txBody>
          <a:bodyPr wrap="square">
            <a:spAutoFit/>
          </a:bodyPr>
          <a:lstStyle/>
          <a:p>
            <a:pPr algn="just">
              <a:spcAft>
                <a:spcPts val="600"/>
              </a:spcAft>
            </a:pPr>
            <a:r>
              <a:rPr lang="pl-PL" sz="1400" dirty="0" smtClean="0">
                <a:solidFill>
                  <a:schemeClr val="bg1"/>
                </a:solidFill>
              </a:rPr>
              <a:t>Y</a:t>
            </a:r>
            <a:r>
              <a:rPr lang="en-US" sz="1400" baseline="-25000" dirty="0" smtClean="0">
                <a:solidFill>
                  <a:schemeClr val="bg1"/>
                </a:solidFill>
              </a:rPr>
              <a:t>n</a:t>
            </a:r>
            <a:r>
              <a:rPr lang="pl-PL" sz="1400" baseline="30000" dirty="0" err="1" smtClean="0">
                <a:solidFill>
                  <a:schemeClr val="bg1"/>
                </a:solidFill>
              </a:rPr>
              <a:t>meas</a:t>
            </a:r>
            <a:r>
              <a:rPr lang="en-US" sz="1400" dirty="0" smtClean="0">
                <a:solidFill>
                  <a:schemeClr val="bg1"/>
                </a:solidFill>
              </a:rPr>
              <a:t> </a:t>
            </a:r>
            <a:r>
              <a:rPr lang="pl-PL" sz="1400" dirty="0" smtClean="0">
                <a:solidFill>
                  <a:schemeClr val="bg1"/>
                </a:solidFill>
              </a:rPr>
              <a:t>= </a:t>
            </a:r>
            <a:r>
              <a:rPr lang="en-US" sz="1400" dirty="0" smtClean="0">
                <a:solidFill>
                  <a:schemeClr val="bg1"/>
                </a:solidFill>
              </a:rPr>
              <a:t> </a:t>
            </a:r>
            <a:r>
              <a:rPr lang="pl-PL" sz="1400" dirty="0" smtClean="0">
                <a:solidFill>
                  <a:schemeClr val="bg1"/>
                </a:solidFill>
              </a:rPr>
              <a:t>2</a:t>
            </a:r>
            <a:r>
              <a:rPr lang="pl-PL" sz="1400" dirty="0" smtClean="0">
                <a:solidFill>
                  <a:schemeClr val="bg1"/>
                </a:solidFill>
                <a:ea typeface="Verdana" panose="020B0604030504040204" pitchFamily="34" charset="0"/>
                <a:cs typeface="Verdana" panose="020B0604030504040204" pitchFamily="34" charset="0"/>
              </a:rPr>
              <a:t>.09(</a:t>
            </a:r>
            <a:r>
              <a:rPr lang="pl-PL" sz="1400" dirty="0" smtClean="0">
                <a:solidFill>
                  <a:schemeClr val="bg1"/>
                </a:solidFill>
                <a:latin typeface="Symbol" panose="05050102010706020507" pitchFamily="18" charset="2"/>
              </a:rPr>
              <a:t>±</a:t>
            </a:r>
            <a:r>
              <a:rPr lang="pl-PL" sz="1400" dirty="0" smtClean="0">
                <a:solidFill>
                  <a:schemeClr val="bg1"/>
                </a:solidFill>
                <a:ea typeface="Verdana" panose="020B0604030504040204" pitchFamily="34" charset="0"/>
                <a:cs typeface="Verdana" panose="020B0604030504040204" pitchFamily="34" charset="0"/>
              </a:rPr>
              <a:t>0.05)x</a:t>
            </a:r>
            <a:r>
              <a:rPr lang="en-US" sz="1400" dirty="0" smtClean="0">
                <a:solidFill>
                  <a:schemeClr val="bg1"/>
                </a:solidFill>
                <a:ea typeface="Verdana" panose="020B0604030504040204" pitchFamily="34" charset="0"/>
                <a:cs typeface="Verdana" panose="020B0604030504040204" pitchFamily="34" charset="0"/>
              </a:rPr>
              <a:t>1</a:t>
            </a:r>
            <a:r>
              <a:rPr lang="en-US" sz="1400" dirty="0" smtClean="0">
                <a:solidFill>
                  <a:schemeClr val="bg1"/>
                </a:solidFill>
              </a:rPr>
              <a:t>0</a:t>
            </a:r>
            <a:r>
              <a:rPr lang="en-US" sz="1400" baseline="30000" dirty="0" smtClean="0">
                <a:solidFill>
                  <a:schemeClr val="bg1"/>
                </a:solidFill>
              </a:rPr>
              <a:t>8</a:t>
            </a:r>
            <a:r>
              <a:rPr lang="pl-PL" sz="1400" dirty="0" smtClean="0">
                <a:solidFill>
                  <a:schemeClr val="bg1"/>
                </a:solidFill>
              </a:rPr>
              <a:t> n/</a:t>
            </a:r>
            <a:r>
              <a:rPr lang="en-US" sz="1400" dirty="0" smtClean="0">
                <a:solidFill>
                  <a:schemeClr val="bg1"/>
                </a:solidFill>
              </a:rPr>
              <a:t>dis</a:t>
            </a:r>
            <a:endParaRPr lang="pl-PL" sz="1400" dirty="0" smtClean="0">
              <a:solidFill>
                <a:schemeClr val="bg1"/>
              </a:solidFill>
            </a:endParaRPr>
          </a:p>
          <a:p>
            <a:pPr algn="just">
              <a:spcAft>
                <a:spcPts val="600"/>
              </a:spcAft>
            </a:pPr>
            <a:r>
              <a:rPr lang="pl-PL" sz="1400" dirty="0" smtClean="0">
                <a:solidFill>
                  <a:srgbClr val="FFFF00"/>
                </a:solidFill>
              </a:rPr>
              <a:t>Y</a:t>
            </a:r>
            <a:r>
              <a:rPr lang="en-US" sz="1400" baseline="-25000" dirty="0" smtClean="0">
                <a:solidFill>
                  <a:srgbClr val="FFFF00"/>
                </a:solidFill>
              </a:rPr>
              <a:t>n</a:t>
            </a:r>
            <a:r>
              <a:rPr lang="pl-PL" sz="1400" baseline="30000" dirty="0" err="1" smtClean="0">
                <a:solidFill>
                  <a:srgbClr val="FFFF00"/>
                </a:solidFill>
              </a:rPr>
              <a:t>calc</a:t>
            </a:r>
            <a:r>
              <a:rPr lang="en-US" sz="1400" dirty="0" smtClean="0">
                <a:solidFill>
                  <a:srgbClr val="FFFF00"/>
                </a:solidFill>
              </a:rPr>
              <a:t> </a:t>
            </a:r>
            <a:r>
              <a:rPr lang="pl-PL" sz="1400" dirty="0">
                <a:solidFill>
                  <a:srgbClr val="FFFF00"/>
                </a:solidFill>
              </a:rPr>
              <a:t>= </a:t>
            </a:r>
            <a:r>
              <a:rPr lang="en-US" sz="1400" dirty="0">
                <a:solidFill>
                  <a:srgbClr val="FFFF00"/>
                </a:solidFill>
              </a:rPr>
              <a:t> </a:t>
            </a:r>
            <a:r>
              <a:rPr lang="pl-PL" sz="1400" dirty="0">
                <a:solidFill>
                  <a:srgbClr val="FFFF00"/>
                </a:solidFill>
              </a:rPr>
              <a:t>2</a:t>
            </a:r>
            <a:r>
              <a:rPr lang="pl-PL" sz="1400" dirty="0" smtClean="0">
                <a:solidFill>
                  <a:srgbClr val="FFFF00"/>
                </a:solidFill>
              </a:rPr>
              <a:t>.1x</a:t>
            </a:r>
            <a:r>
              <a:rPr lang="en-US" sz="1400" dirty="0">
                <a:solidFill>
                  <a:srgbClr val="FFFF00"/>
                </a:solidFill>
              </a:rPr>
              <a:t>10</a:t>
            </a:r>
            <a:r>
              <a:rPr lang="en-US" sz="1400" baseline="30000" dirty="0">
                <a:solidFill>
                  <a:srgbClr val="FFFF00"/>
                </a:solidFill>
              </a:rPr>
              <a:t>8</a:t>
            </a:r>
            <a:r>
              <a:rPr lang="pl-PL" sz="1400" dirty="0">
                <a:solidFill>
                  <a:srgbClr val="FFFF00"/>
                </a:solidFill>
              </a:rPr>
              <a:t> n/</a:t>
            </a:r>
            <a:r>
              <a:rPr lang="en-US" sz="1400" dirty="0" smtClean="0">
                <a:solidFill>
                  <a:srgbClr val="FFFF00"/>
                </a:solidFill>
              </a:rPr>
              <a:t>dis</a:t>
            </a:r>
            <a:endParaRPr lang="pl-PL" sz="1400" dirty="0">
              <a:solidFill>
                <a:srgbClr val="FFFF00"/>
              </a:solidFill>
            </a:endParaRPr>
          </a:p>
        </p:txBody>
      </p:sp>
      <p:sp>
        <p:nvSpPr>
          <p:cNvPr id="10" name="Prostokąt 9"/>
          <p:cNvSpPr/>
          <p:nvPr/>
        </p:nvSpPr>
        <p:spPr>
          <a:xfrm>
            <a:off x="4610976" y="1628801"/>
            <a:ext cx="4209496" cy="3100849"/>
          </a:xfrm>
          <a:prstGeom prst="rect">
            <a:avLst/>
          </a:prstGeom>
          <a:ln>
            <a:noFill/>
          </a:ln>
        </p:spPr>
        <p:txBody>
          <a:bodyPr wrap="square" numCol="1">
            <a:spAutoFit/>
          </a:bodyPr>
          <a:lstStyle/>
          <a:p>
            <a:pPr algn="just">
              <a:spcAft>
                <a:spcPts val="300"/>
              </a:spcAft>
            </a:pPr>
            <a:r>
              <a:rPr lang="pl-PL" sz="1400" i="1" dirty="0">
                <a:solidFill>
                  <a:schemeClr val="bg1"/>
                </a:solidFill>
                <a:cs typeface="Times New Roman" pitchFamily="18" charset="0"/>
              </a:rPr>
              <a:t>U</a:t>
            </a:r>
            <a:r>
              <a:rPr lang="en-US" sz="1400" i="1" baseline="-25000" dirty="0" smtClean="0">
                <a:solidFill>
                  <a:schemeClr val="bg1"/>
                </a:solidFill>
                <a:cs typeface="Times New Roman" pitchFamily="18" charset="0"/>
              </a:rPr>
              <a:t>0</a:t>
            </a:r>
            <a:r>
              <a:rPr lang="en-US" sz="1400" dirty="0" smtClean="0">
                <a:solidFill>
                  <a:schemeClr val="bg1"/>
                </a:solidFill>
                <a:cs typeface="Times New Roman" pitchFamily="18" charset="0"/>
              </a:rPr>
              <a:t> = 1</a:t>
            </a:r>
            <a:r>
              <a:rPr lang="pl-PL" sz="1400" dirty="0" smtClean="0">
                <a:solidFill>
                  <a:schemeClr val="bg1"/>
                </a:solidFill>
                <a:cs typeface="Times New Roman" pitchFamily="18" charset="0"/>
              </a:rPr>
              <a:t>7 </a:t>
            </a:r>
            <a:r>
              <a:rPr lang="pl-PL" sz="1400" dirty="0" err="1" smtClean="0">
                <a:solidFill>
                  <a:schemeClr val="bg1"/>
                </a:solidFill>
                <a:cs typeface="Times New Roman" pitchFamily="18" charset="0"/>
              </a:rPr>
              <a:t>kV</a:t>
            </a:r>
            <a:r>
              <a:rPr lang="pl-PL" sz="1400" dirty="0" smtClean="0">
                <a:solidFill>
                  <a:schemeClr val="bg1"/>
                </a:solidFill>
                <a:cs typeface="Times New Roman" pitchFamily="18" charset="0"/>
              </a:rPr>
              <a:t>	</a:t>
            </a:r>
            <a:r>
              <a:rPr lang="en-US" sz="1400" i="1" dirty="0" smtClean="0">
                <a:solidFill>
                  <a:schemeClr val="bg1"/>
                </a:solidFill>
                <a:cs typeface="Times New Roman" pitchFamily="18" charset="0"/>
              </a:rPr>
              <a:t>C</a:t>
            </a:r>
            <a:r>
              <a:rPr lang="en-US" sz="1400" i="1" baseline="-25000" dirty="0" smtClean="0">
                <a:solidFill>
                  <a:schemeClr val="bg1"/>
                </a:solidFill>
                <a:cs typeface="Times New Roman" pitchFamily="18" charset="0"/>
              </a:rPr>
              <a:t>0</a:t>
            </a:r>
            <a:r>
              <a:rPr lang="en-US" sz="1400" dirty="0" smtClean="0">
                <a:solidFill>
                  <a:schemeClr val="bg1"/>
                </a:solidFill>
                <a:cs typeface="Times New Roman" pitchFamily="18" charset="0"/>
              </a:rPr>
              <a:t> </a:t>
            </a:r>
            <a:r>
              <a:rPr lang="en-US" sz="1400" dirty="0">
                <a:solidFill>
                  <a:schemeClr val="bg1"/>
                </a:solidFill>
                <a:cs typeface="Times New Roman" pitchFamily="18" charset="0"/>
              </a:rPr>
              <a:t>= 116.</a:t>
            </a:r>
            <a:r>
              <a:rPr lang="pl-PL" sz="1400" dirty="0">
                <a:solidFill>
                  <a:schemeClr val="bg1"/>
                </a:solidFill>
                <a:cs typeface="Times New Roman" pitchFamily="18" charset="0"/>
              </a:rPr>
              <a:t>1</a:t>
            </a:r>
            <a:r>
              <a:rPr lang="en-US" sz="1400" dirty="0">
                <a:solidFill>
                  <a:schemeClr val="bg1"/>
                </a:solidFill>
                <a:cs typeface="Times New Roman" pitchFamily="18" charset="0"/>
              </a:rPr>
              <a:t>2 µF</a:t>
            </a:r>
          </a:p>
          <a:p>
            <a:pPr algn="just">
              <a:spcAft>
                <a:spcPts val="300"/>
              </a:spcAft>
            </a:pPr>
            <a:r>
              <a:rPr lang="en-US" sz="1400" i="1" dirty="0" smtClean="0">
                <a:solidFill>
                  <a:schemeClr val="bg1"/>
                </a:solidFill>
                <a:cs typeface="Times New Roman" pitchFamily="18" charset="0"/>
              </a:rPr>
              <a:t>b</a:t>
            </a:r>
            <a:r>
              <a:rPr lang="en-US" sz="1400" dirty="0" smtClean="0">
                <a:solidFill>
                  <a:schemeClr val="bg1"/>
                </a:solidFill>
                <a:cs typeface="Times New Roman" pitchFamily="18" charset="0"/>
              </a:rPr>
              <a:t> = 4.9 cm</a:t>
            </a:r>
            <a:r>
              <a:rPr lang="pl-PL" sz="1400" dirty="0" smtClean="0">
                <a:solidFill>
                  <a:schemeClr val="bg1"/>
                </a:solidFill>
                <a:cs typeface="Times New Roman" pitchFamily="18" charset="0"/>
              </a:rPr>
              <a:t>; </a:t>
            </a:r>
            <a:r>
              <a:rPr lang="pl-PL" sz="1400" i="1" dirty="0" smtClean="0">
                <a:solidFill>
                  <a:schemeClr val="bg1"/>
                </a:solidFill>
                <a:cs typeface="Times New Roman" pitchFamily="18" charset="0"/>
              </a:rPr>
              <a:t>a</a:t>
            </a:r>
            <a:r>
              <a:rPr lang="pl-PL" sz="1400" dirty="0" smtClean="0">
                <a:solidFill>
                  <a:schemeClr val="bg1"/>
                </a:solidFill>
                <a:cs typeface="Times New Roman" pitchFamily="18" charset="0"/>
              </a:rPr>
              <a:t> </a:t>
            </a:r>
            <a:r>
              <a:rPr lang="en-US" sz="1400" dirty="0" smtClean="0">
                <a:solidFill>
                  <a:schemeClr val="bg1"/>
                </a:solidFill>
                <a:cs typeface="Times New Roman" pitchFamily="18" charset="0"/>
              </a:rPr>
              <a:t>= 3.1 cm</a:t>
            </a:r>
            <a:r>
              <a:rPr lang="pl-PL" sz="1400" dirty="0" smtClean="0">
                <a:solidFill>
                  <a:schemeClr val="bg1"/>
                </a:solidFill>
                <a:cs typeface="Times New Roman" pitchFamily="18" charset="0"/>
              </a:rPr>
              <a:t>; </a:t>
            </a:r>
            <a:r>
              <a:rPr lang="en-US" sz="1400" i="1" dirty="0" smtClean="0">
                <a:solidFill>
                  <a:schemeClr val="bg1"/>
                </a:solidFill>
                <a:cs typeface="Times New Roman" pitchFamily="18" charset="0"/>
              </a:rPr>
              <a:t>z</a:t>
            </a:r>
            <a:r>
              <a:rPr lang="en-US" sz="1400" i="1" baseline="-25000" dirty="0" smtClean="0">
                <a:solidFill>
                  <a:schemeClr val="bg1"/>
                </a:solidFill>
                <a:cs typeface="Times New Roman" pitchFamily="18" charset="0"/>
              </a:rPr>
              <a:t>0</a:t>
            </a:r>
            <a:r>
              <a:rPr lang="en-US" sz="1400" dirty="0" smtClean="0">
                <a:solidFill>
                  <a:schemeClr val="bg1"/>
                </a:solidFill>
                <a:cs typeface="Times New Roman" pitchFamily="18" charset="0"/>
              </a:rPr>
              <a:t> = 17 cm</a:t>
            </a:r>
            <a:endParaRPr lang="pl-PL" sz="1400" dirty="0" smtClean="0">
              <a:solidFill>
                <a:schemeClr val="bg1"/>
              </a:solidFill>
              <a:cs typeface="Times New Roman" pitchFamily="18" charset="0"/>
            </a:endParaRPr>
          </a:p>
          <a:p>
            <a:pPr algn="just">
              <a:spcAft>
                <a:spcPts val="300"/>
              </a:spcAft>
            </a:pPr>
            <a:r>
              <a:rPr lang="pl-PL" sz="1400" i="1" dirty="0">
                <a:solidFill>
                  <a:schemeClr val="bg1"/>
                </a:solidFill>
                <a:cs typeface="Times New Roman" pitchFamily="18" charset="0"/>
              </a:rPr>
              <a:t>p</a:t>
            </a:r>
            <a:r>
              <a:rPr lang="en-US" sz="1400" i="1" baseline="-25000" dirty="0">
                <a:solidFill>
                  <a:schemeClr val="bg1"/>
                </a:solidFill>
                <a:cs typeface="Times New Roman" pitchFamily="18" charset="0"/>
              </a:rPr>
              <a:t>0</a:t>
            </a:r>
            <a:r>
              <a:rPr lang="en-US" sz="1400" dirty="0">
                <a:solidFill>
                  <a:schemeClr val="bg1"/>
                </a:solidFill>
                <a:cs typeface="Times New Roman" pitchFamily="18" charset="0"/>
              </a:rPr>
              <a:t> = </a:t>
            </a:r>
            <a:r>
              <a:rPr lang="pl-PL" sz="1400" dirty="0">
                <a:solidFill>
                  <a:schemeClr val="bg1"/>
                </a:solidFill>
                <a:cs typeface="Times New Roman" pitchFamily="18" charset="0"/>
              </a:rPr>
              <a:t>2</a:t>
            </a:r>
            <a:r>
              <a:rPr lang="en-US" sz="1400" dirty="0">
                <a:solidFill>
                  <a:schemeClr val="bg1"/>
                </a:solidFill>
                <a:cs typeface="Times New Roman" pitchFamily="18" charset="0"/>
              </a:rPr>
              <a:t>.</a:t>
            </a:r>
            <a:r>
              <a:rPr lang="pl-PL" sz="1400" dirty="0" smtClean="0">
                <a:solidFill>
                  <a:schemeClr val="bg1"/>
                </a:solidFill>
                <a:cs typeface="Times New Roman" pitchFamily="18" charset="0"/>
              </a:rPr>
              <a:t>92 </a:t>
            </a:r>
            <a:r>
              <a:rPr lang="pl-PL" sz="1400" dirty="0" err="1">
                <a:solidFill>
                  <a:schemeClr val="bg1"/>
                </a:solidFill>
                <a:cs typeface="Times New Roman" pitchFamily="18" charset="0"/>
              </a:rPr>
              <a:t>mbar</a:t>
            </a:r>
            <a:endParaRPr lang="en-US" sz="1400" dirty="0">
              <a:solidFill>
                <a:schemeClr val="bg1"/>
              </a:solidFill>
              <a:cs typeface="Times New Roman" pitchFamily="18" charset="0"/>
            </a:endParaRPr>
          </a:p>
          <a:p>
            <a:pPr algn="just">
              <a:spcAft>
                <a:spcPts val="300"/>
              </a:spcAft>
            </a:pPr>
            <a:r>
              <a:rPr lang="en-US" sz="1400" i="1" dirty="0" smtClean="0">
                <a:solidFill>
                  <a:schemeClr val="bg1"/>
                </a:solidFill>
                <a:cs typeface="Times New Roman" pitchFamily="18" charset="0"/>
              </a:rPr>
              <a:t>MW</a:t>
            </a:r>
            <a:r>
              <a:rPr lang="pl-PL" sz="1400" i="1" dirty="0" smtClean="0">
                <a:solidFill>
                  <a:schemeClr val="bg1"/>
                </a:solidFill>
                <a:cs typeface="Times New Roman" pitchFamily="18" charset="0"/>
              </a:rPr>
              <a:t>1</a:t>
            </a:r>
            <a:r>
              <a:rPr lang="en-US" sz="1400" dirty="0" smtClean="0">
                <a:solidFill>
                  <a:schemeClr val="bg1"/>
                </a:solidFill>
                <a:cs typeface="Times New Roman" pitchFamily="18" charset="0"/>
              </a:rPr>
              <a:t> = 4</a:t>
            </a:r>
            <a:r>
              <a:rPr lang="pl-PL" sz="1400" dirty="0" smtClean="0">
                <a:solidFill>
                  <a:schemeClr val="bg1"/>
                </a:solidFill>
                <a:cs typeface="Times New Roman" pitchFamily="18" charset="0"/>
              </a:rPr>
              <a:t>; </a:t>
            </a:r>
            <a:r>
              <a:rPr lang="en-US" sz="1400" i="1" dirty="0" smtClean="0">
                <a:solidFill>
                  <a:schemeClr val="bg1"/>
                </a:solidFill>
                <a:cs typeface="Times New Roman" pitchFamily="18" charset="0"/>
              </a:rPr>
              <a:t>A</a:t>
            </a:r>
            <a:r>
              <a:rPr lang="pl-PL" sz="1400" i="1" dirty="0" smtClean="0">
                <a:solidFill>
                  <a:schemeClr val="bg1"/>
                </a:solidFill>
                <a:cs typeface="Times New Roman" pitchFamily="18" charset="0"/>
              </a:rPr>
              <a:t>1</a:t>
            </a:r>
            <a:r>
              <a:rPr lang="en-US" sz="1400" dirty="0" smtClean="0">
                <a:solidFill>
                  <a:schemeClr val="bg1"/>
                </a:solidFill>
                <a:cs typeface="Times New Roman" pitchFamily="18" charset="0"/>
              </a:rPr>
              <a:t> = 1</a:t>
            </a:r>
            <a:r>
              <a:rPr lang="pl-PL" sz="1400" dirty="0" smtClean="0">
                <a:solidFill>
                  <a:schemeClr val="bg1"/>
                </a:solidFill>
                <a:cs typeface="Times New Roman" pitchFamily="18" charset="0"/>
              </a:rPr>
              <a:t>; </a:t>
            </a:r>
            <a:r>
              <a:rPr lang="en-US" sz="1400" i="1" dirty="0" smtClean="0">
                <a:solidFill>
                  <a:schemeClr val="bg1"/>
                </a:solidFill>
                <a:cs typeface="Times New Roman" pitchFamily="18" charset="0"/>
              </a:rPr>
              <a:t>At-1 mol2</a:t>
            </a:r>
            <a:r>
              <a:rPr lang="en-US" sz="1400" dirty="0" smtClean="0">
                <a:solidFill>
                  <a:schemeClr val="bg1"/>
                </a:solidFill>
                <a:cs typeface="Times New Roman" pitchFamily="18" charset="0"/>
              </a:rPr>
              <a:t> = 2</a:t>
            </a:r>
            <a:endParaRPr lang="pl-PL" sz="1400" dirty="0" smtClean="0">
              <a:solidFill>
                <a:schemeClr val="bg1"/>
              </a:solidFill>
              <a:cs typeface="Times New Roman" pitchFamily="18" charset="0"/>
            </a:endParaRPr>
          </a:p>
          <a:p>
            <a:pPr algn="just">
              <a:spcAft>
                <a:spcPts val="300"/>
              </a:spcAft>
            </a:pPr>
            <a:r>
              <a:rPr lang="pl-PL" sz="1400" dirty="0" smtClean="0">
                <a:solidFill>
                  <a:schemeClr val="bg1"/>
                </a:solidFill>
                <a:cs typeface="Times New Roman" pitchFamily="18" charset="0"/>
              </a:rPr>
              <a:t>MW2 </a:t>
            </a:r>
            <a:r>
              <a:rPr lang="pl-PL" sz="1400" dirty="0">
                <a:solidFill>
                  <a:schemeClr val="bg1"/>
                </a:solidFill>
                <a:cs typeface="Times New Roman" pitchFamily="18" charset="0"/>
              </a:rPr>
              <a:t>= </a:t>
            </a:r>
            <a:r>
              <a:rPr lang="pl-PL" sz="1400" dirty="0" smtClean="0">
                <a:solidFill>
                  <a:schemeClr val="bg1"/>
                </a:solidFill>
                <a:cs typeface="Times New Roman" pitchFamily="18" charset="0"/>
              </a:rPr>
              <a:t>40; A2 </a:t>
            </a:r>
            <a:r>
              <a:rPr lang="pl-PL" sz="1400" dirty="0">
                <a:solidFill>
                  <a:schemeClr val="bg1"/>
                </a:solidFill>
                <a:cs typeface="Times New Roman" pitchFamily="18" charset="0"/>
              </a:rPr>
              <a:t>= </a:t>
            </a:r>
            <a:r>
              <a:rPr lang="pl-PL" sz="1400" dirty="0" smtClean="0">
                <a:solidFill>
                  <a:schemeClr val="bg1"/>
                </a:solidFill>
                <a:cs typeface="Times New Roman" pitchFamily="18" charset="0"/>
              </a:rPr>
              <a:t>18; At-1 </a:t>
            </a:r>
            <a:r>
              <a:rPr lang="pl-PL" sz="1400" dirty="0">
                <a:solidFill>
                  <a:schemeClr val="bg1"/>
                </a:solidFill>
                <a:cs typeface="Times New Roman" pitchFamily="18" charset="0"/>
              </a:rPr>
              <a:t>mol2 = </a:t>
            </a:r>
            <a:r>
              <a:rPr lang="pl-PL" sz="1400" dirty="0" smtClean="0">
                <a:solidFill>
                  <a:schemeClr val="bg1"/>
                </a:solidFill>
                <a:cs typeface="Times New Roman" pitchFamily="18" charset="0"/>
              </a:rPr>
              <a:t>1</a:t>
            </a:r>
            <a:endParaRPr lang="pl-PL" sz="1400" dirty="0">
              <a:solidFill>
                <a:schemeClr val="bg1"/>
              </a:solidFill>
              <a:cs typeface="Times New Roman" pitchFamily="18" charset="0"/>
            </a:endParaRPr>
          </a:p>
          <a:p>
            <a:pPr algn="just">
              <a:spcAft>
                <a:spcPts val="300"/>
              </a:spcAft>
            </a:pPr>
            <a:endParaRPr lang="pl-PL" sz="1400" b="1" i="1" dirty="0" smtClean="0">
              <a:solidFill>
                <a:schemeClr val="bg1"/>
              </a:solidFill>
              <a:cs typeface="Times New Roman" pitchFamily="18" charset="0"/>
            </a:endParaRPr>
          </a:p>
          <a:p>
            <a:pPr algn="just">
              <a:spcAft>
                <a:spcPts val="300"/>
              </a:spcAft>
            </a:pPr>
            <a:r>
              <a:rPr lang="en-US" sz="1400" i="1" dirty="0" smtClean="0">
                <a:solidFill>
                  <a:srgbClr val="FFFF00"/>
                </a:solidFill>
                <a:cs typeface="Times New Roman" pitchFamily="18" charset="0"/>
              </a:rPr>
              <a:t>L</a:t>
            </a:r>
            <a:r>
              <a:rPr lang="en-US" sz="1400" i="1" baseline="-25000" dirty="0" smtClean="0">
                <a:solidFill>
                  <a:srgbClr val="FFFF00"/>
                </a:solidFill>
                <a:cs typeface="Times New Roman" pitchFamily="18" charset="0"/>
              </a:rPr>
              <a:t>0</a:t>
            </a:r>
            <a:r>
              <a:rPr lang="en-US" sz="1400" dirty="0" smtClean="0">
                <a:solidFill>
                  <a:srgbClr val="FFFF00"/>
                </a:solidFill>
                <a:cs typeface="Times New Roman" pitchFamily="18" charset="0"/>
              </a:rPr>
              <a:t> = </a:t>
            </a:r>
            <a:r>
              <a:rPr lang="pl-PL" sz="1400" dirty="0" smtClean="0">
                <a:solidFill>
                  <a:srgbClr val="FFFF00"/>
                </a:solidFill>
                <a:cs typeface="Times New Roman" pitchFamily="18" charset="0"/>
              </a:rPr>
              <a:t>23</a:t>
            </a:r>
            <a:r>
              <a:rPr lang="en-US" sz="1400" dirty="0" smtClean="0">
                <a:solidFill>
                  <a:srgbClr val="FFFF00"/>
                </a:solidFill>
                <a:cs typeface="Times New Roman" pitchFamily="18" charset="0"/>
              </a:rPr>
              <a:t> </a:t>
            </a:r>
            <a:r>
              <a:rPr lang="en-US" sz="1400" dirty="0" err="1" smtClean="0">
                <a:solidFill>
                  <a:srgbClr val="FFFF00"/>
                </a:solidFill>
                <a:cs typeface="Times New Roman" pitchFamily="18" charset="0"/>
              </a:rPr>
              <a:t>nH</a:t>
            </a:r>
            <a:endParaRPr lang="en-US" sz="1400" dirty="0" smtClean="0">
              <a:solidFill>
                <a:srgbClr val="FFFF00"/>
              </a:solidFill>
              <a:cs typeface="Times New Roman" pitchFamily="18" charset="0"/>
            </a:endParaRPr>
          </a:p>
          <a:p>
            <a:pPr algn="just">
              <a:spcAft>
                <a:spcPts val="300"/>
              </a:spcAft>
            </a:pPr>
            <a:r>
              <a:rPr lang="pl-PL" sz="1400" i="1" dirty="0" smtClean="0">
                <a:solidFill>
                  <a:srgbClr val="FFFF00"/>
                </a:solidFill>
                <a:cs typeface="Times New Roman" pitchFamily="18" charset="0"/>
              </a:rPr>
              <a:t>R</a:t>
            </a:r>
            <a:r>
              <a:rPr lang="en-US" sz="1400" i="1" baseline="-25000" dirty="0" smtClean="0">
                <a:solidFill>
                  <a:srgbClr val="FFFF00"/>
                </a:solidFill>
                <a:cs typeface="Times New Roman" pitchFamily="18" charset="0"/>
              </a:rPr>
              <a:t>0</a:t>
            </a:r>
            <a:r>
              <a:rPr lang="en-US" sz="1400" dirty="0" smtClean="0">
                <a:solidFill>
                  <a:srgbClr val="FFFF00"/>
                </a:solidFill>
                <a:cs typeface="Times New Roman" pitchFamily="18" charset="0"/>
              </a:rPr>
              <a:t> = </a:t>
            </a:r>
            <a:r>
              <a:rPr lang="pl-PL" sz="1400" dirty="0" smtClean="0">
                <a:solidFill>
                  <a:srgbClr val="FFFF00"/>
                </a:solidFill>
                <a:cs typeface="Times New Roman" pitchFamily="18" charset="0"/>
              </a:rPr>
              <a:t>7.5</a:t>
            </a:r>
            <a:r>
              <a:rPr lang="en-US" sz="1400" dirty="0" smtClean="0">
                <a:solidFill>
                  <a:srgbClr val="FFFF00"/>
                </a:solidFill>
                <a:cs typeface="Times New Roman" pitchFamily="18" charset="0"/>
              </a:rPr>
              <a:t> mΩ</a:t>
            </a:r>
          </a:p>
          <a:p>
            <a:pPr algn="just">
              <a:spcAft>
                <a:spcPts val="300"/>
              </a:spcAft>
            </a:pPr>
            <a:r>
              <a:rPr lang="pl-PL" sz="1400" i="1" dirty="0" err="1" smtClean="0">
                <a:solidFill>
                  <a:srgbClr val="FFFF00"/>
                </a:solidFill>
                <a:cs typeface="Times New Roman" pitchFamily="18" charset="0"/>
              </a:rPr>
              <a:t>f</a:t>
            </a:r>
            <a:r>
              <a:rPr lang="pl-PL" sz="1400" i="1" baseline="-25000" dirty="0" err="1" smtClean="0">
                <a:solidFill>
                  <a:srgbClr val="FFFF00"/>
                </a:solidFill>
                <a:cs typeface="Times New Roman" pitchFamily="18" charset="0"/>
              </a:rPr>
              <a:t>m</a:t>
            </a:r>
            <a:r>
              <a:rPr lang="en-US" sz="1400" dirty="0" smtClean="0">
                <a:solidFill>
                  <a:srgbClr val="FFFF00"/>
                </a:solidFill>
                <a:cs typeface="Times New Roman" pitchFamily="18" charset="0"/>
              </a:rPr>
              <a:t> = 0.</a:t>
            </a:r>
            <a:r>
              <a:rPr lang="pl-PL" sz="1400" dirty="0" smtClean="0">
                <a:solidFill>
                  <a:srgbClr val="FFFF00"/>
                </a:solidFill>
                <a:cs typeface="Times New Roman" pitchFamily="18" charset="0"/>
              </a:rPr>
              <a:t>068</a:t>
            </a:r>
            <a:endParaRPr lang="en-US" sz="1400" dirty="0" smtClean="0">
              <a:solidFill>
                <a:srgbClr val="FFFF00"/>
              </a:solidFill>
              <a:cs typeface="Times New Roman" pitchFamily="18" charset="0"/>
            </a:endParaRPr>
          </a:p>
          <a:p>
            <a:pPr algn="just">
              <a:spcAft>
                <a:spcPts val="300"/>
              </a:spcAft>
            </a:pPr>
            <a:r>
              <a:rPr lang="pl-PL" sz="1400" i="1" dirty="0" err="1" smtClean="0">
                <a:solidFill>
                  <a:srgbClr val="FFFF00"/>
                </a:solidFill>
                <a:cs typeface="Times New Roman" pitchFamily="18" charset="0"/>
              </a:rPr>
              <a:t>f</a:t>
            </a:r>
            <a:r>
              <a:rPr lang="pl-PL" sz="1400" i="1" baseline="-25000" dirty="0" err="1" smtClean="0">
                <a:solidFill>
                  <a:srgbClr val="FFFF00"/>
                </a:solidFill>
                <a:cs typeface="Times New Roman" pitchFamily="18" charset="0"/>
              </a:rPr>
              <a:t>c</a:t>
            </a:r>
            <a:r>
              <a:rPr lang="en-US" sz="1400" dirty="0" smtClean="0">
                <a:solidFill>
                  <a:srgbClr val="FFFF00"/>
                </a:solidFill>
                <a:cs typeface="Times New Roman" pitchFamily="18" charset="0"/>
              </a:rPr>
              <a:t> = 0.</a:t>
            </a:r>
            <a:r>
              <a:rPr lang="pl-PL" sz="1400" dirty="0" smtClean="0">
                <a:solidFill>
                  <a:srgbClr val="FFFF00"/>
                </a:solidFill>
                <a:cs typeface="Times New Roman" pitchFamily="18" charset="0"/>
              </a:rPr>
              <a:t>5</a:t>
            </a:r>
            <a:endParaRPr lang="en-US" sz="1400" dirty="0" smtClean="0">
              <a:solidFill>
                <a:srgbClr val="FFFF00"/>
              </a:solidFill>
              <a:cs typeface="Times New Roman" pitchFamily="18" charset="0"/>
            </a:endParaRPr>
          </a:p>
          <a:p>
            <a:pPr algn="just">
              <a:spcAft>
                <a:spcPts val="300"/>
              </a:spcAft>
            </a:pPr>
            <a:r>
              <a:rPr lang="pl-PL" sz="1400" i="1" dirty="0" err="1" smtClean="0">
                <a:solidFill>
                  <a:srgbClr val="FFFF00"/>
                </a:solidFill>
                <a:cs typeface="Times New Roman" pitchFamily="18" charset="0"/>
              </a:rPr>
              <a:t>f</a:t>
            </a:r>
            <a:r>
              <a:rPr lang="pl-PL" sz="1400" i="1" baseline="-25000" dirty="0" err="1" smtClean="0">
                <a:solidFill>
                  <a:srgbClr val="FFFF00"/>
                </a:solidFill>
                <a:cs typeface="Times New Roman" pitchFamily="18" charset="0"/>
              </a:rPr>
              <a:t>mr</a:t>
            </a:r>
            <a:r>
              <a:rPr lang="en-US" sz="1400" dirty="0" smtClean="0">
                <a:solidFill>
                  <a:srgbClr val="FFFF00"/>
                </a:solidFill>
                <a:cs typeface="Times New Roman" pitchFamily="18" charset="0"/>
              </a:rPr>
              <a:t> = 0.</a:t>
            </a:r>
            <a:r>
              <a:rPr lang="pl-PL" sz="1400" dirty="0" smtClean="0">
                <a:solidFill>
                  <a:srgbClr val="FFFF00"/>
                </a:solidFill>
                <a:cs typeface="Times New Roman" pitchFamily="18" charset="0"/>
              </a:rPr>
              <a:t>08</a:t>
            </a:r>
            <a:endParaRPr lang="en-US" sz="1400" dirty="0" smtClean="0">
              <a:solidFill>
                <a:srgbClr val="FFFF00"/>
              </a:solidFill>
              <a:cs typeface="Times New Roman" pitchFamily="18" charset="0"/>
            </a:endParaRPr>
          </a:p>
          <a:p>
            <a:pPr algn="just">
              <a:spcAft>
                <a:spcPts val="300"/>
              </a:spcAft>
            </a:pPr>
            <a:r>
              <a:rPr lang="pl-PL" sz="1400" i="1" dirty="0" err="1" smtClean="0">
                <a:solidFill>
                  <a:srgbClr val="FFFF00"/>
                </a:solidFill>
                <a:cs typeface="Times New Roman" pitchFamily="18" charset="0"/>
              </a:rPr>
              <a:t>f</a:t>
            </a:r>
            <a:r>
              <a:rPr lang="pl-PL" sz="1400" i="1" baseline="-25000" dirty="0" err="1" smtClean="0">
                <a:solidFill>
                  <a:srgbClr val="FFFF00"/>
                </a:solidFill>
                <a:cs typeface="Times New Roman" pitchFamily="18" charset="0"/>
              </a:rPr>
              <a:t>cr</a:t>
            </a:r>
            <a:r>
              <a:rPr lang="en-US" sz="1400" dirty="0" smtClean="0">
                <a:solidFill>
                  <a:srgbClr val="FFFF00"/>
                </a:solidFill>
                <a:cs typeface="Times New Roman" pitchFamily="18" charset="0"/>
              </a:rPr>
              <a:t> = 0.</a:t>
            </a:r>
            <a:r>
              <a:rPr lang="pl-PL" sz="1400" dirty="0" smtClean="0">
                <a:solidFill>
                  <a:srgbClr val="FFFF00"/>
                </a:solidFill>
                <a:cs typeface="Times New Roman" pitchFamily="18" charset="0"/>
              </a:rPr>
              <a:t>46</a:t>
            </a:r>
            <a:endParaRPr lang="en-US" sz="1400" dirty="0" smtClean="0">
              <a:solidFill>
                <a:srgbClr val="FFFF00"/>
              </a:solidFill>
              <a:cs typeface="Times New Roman" pitchFamily="18" charset="0"/>
            </a:endParaRPr>
          </a:p>
        </p:txBody>
      </p:sp>
      <p:sp>
        <p:nvSpPr>
          <p:cNvPr id="4" name="Prostokąt 3"/>
          <p:cNvSpPr/>
          <p:nvPr/>
        </p:nvSpPr>
        <p:spPr>
          <a:xfrm>
            <a:off x="4644008" y="1218238"/>
            <a:ext cx="1990866" cy="338554"/>
          </a:xfrm>
          <a:prstGeom prst="rect">
            <a:avLst/>
          </a:prstGeom>
        </p:spPr>
        <p:txBody>
          <a:bodyPr wrap="none">
            <a:spAutoFit/>
          </a:bodyPr>
          <a:lstStyle/>
          <a:p>
            <a:pPr algn="just">
              <a:spcAft>
                <a:spcPts val="600"/>
              </a:spcAft>
            </a:pPr>
            <a:r>
              <a:rPr lang="en-US" u="sng" dirty="0">
                <a:solidFill>
                  <a:schemeClr val="bg1"/>
                </a:solidFill>
                <a:cs typeface="Times New Roman" pitchFamily="18" charset="0"/>
              </a:rPr>
              <a:t>Input parameters</a:t>
            </a:r>
            <a:endParaRPr lang="pl-PL" i="1" u="sng" dirty="0">
              <a:solidFill>
                <a:schemeClr val="bg1"/>
              </a:solidFill>
              <a:cs typeface="Times New Roman" pitchFamily="18" charset="0"/>
            </a:endParaRPr>
          </a:p>
        </p:txBody>
      </p:sp>
      <p:sp>
        <p:nvSpPr>
          <p:cNvPr id="5" name="Prostokąt 4"/>
          <p:cNvSpPr/>
          <p:nvPr/>
        </p:nvSpPr>
        <p:spPr>
          <a:xfrm>
            <a:off x="540141" y="1218238"/>
            <a:ext cx="3603872" cy="338554"/>
          </a:xfrm>
          <a:prstGeom prst="rect">
            <a:avLst/>
          </a:prstGeom>
        </p:spPr>
        <p:txBody>
          <a:bodyPr wrap="none">
            <a:spAutoFit/>
          </a:bodyPr>
          <a:lstStyle/>
          <a:p>
            <a:pPr algn="just">
              <a:spcAft>
                <a:spcPts val="600"/>
              </a:spcAft>
            </a:pPr>
            <a:r>
              <a:rPr lang="en-US" dirty="0">
                <a:solidFill>
                  <a:schemeClr val="bg1"/>
                </a:solidFill>
              </a:rPr>
              <a:t>D</a:t>
            </a:r>
            <a:r>
              <a:rPr lang="en-US" baseline="-25000" dirty="0">
                <a:solidFill>
                  <a:schemeClr val="bg1"/>
                </a:solidFill>
              </a:rPr>
              <a:t>2</a:t>
            </a:r>
            <a:r>
              <a:rPr lang="en-US" dirty="0">
                <a:solidFill>
                  <a:schemeClr val="bg1"/>
                </a:solidFill>
              </a:rPr>
              <a:t> </a:t>
            </a:r>
            <a:r>
              <a:rPr lang="pl-PL" dirty="0">
                <a:solidFill>
                  <a:schemeClr val="bg1"/>
                </a:solidFill>
              </a:rPr>
              <a:t>= 2.48 </a:t>
            </a:r>
            <a:r>
              <a:rPr lang="pl-PL" dirty="0" err="1">
                <a:solidFill>
                  <a:schemeClr val="bg1"/>
                </a:solidFill>
              </a:rPr>
              <a:t>mbar</a:t>
            </a:r>
            <a:r>
              <a:rPr lang="pl-PL" dirty="0">
                <a:solidFill>
                  <a:schemeClr val="bg1"/>
                </a:solidFill>
              </a:rPr>
              <a:t>; Ar = 0.44 </a:t>
            </a:r>
            <a:r>
              <a:rPr lang="pl-PL" dirty="0" err="1">
                <a:solidFill>
                  <a:schemeClr val="bg1"/>
                </a:solidFill>
              </a:rPr>
              <a:t>mbar</a:t>
            </a:r>
            <a:endParaRPr lang="pl-PL" dirty="0">
              <a:solidFill>
                <a:schemeClr val="bg1"/>
              </a:solidFill>
            </a:endParaRPr>
          </a:p>
        </p:txBody>
      </p:sp>
      <p:sp>
        <p:nvSpPr>
          <p:cNvPr id="11"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2181636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3" name="Symbol zastępczy numeru slajdu 2"/>
          <p:cNvSpPr>
            <a:spLocks noGrp="1"/>
          </p:cNvSpPr>
          <p:nvPr>
            <p:ph type="sldNum" sz="quarter" idx="12"/>
          </p:nvPr>
        </p:nvSpPr>
        <p:spPr/>
        <p:txBody>
          <a:bodyPr/>
          <a:lstStyle/>
          <a:p>
            <a:pPr>
              <a:defRPr/>
            </a:pPr>
            <a:r>
              <a:rPr lang="pl-PL" dirty="0" smtClean="0"/>
              <a:t>23</a:t>
            </a:r>
            <a:endParaRPr lang="pl-PL" dirty="0"/>
          </a:p>
        </p:txBody>
      </p:sp>
      <p:sp>
        <p:nvSpPr>
          <p:cNvPr id="7" name="Symbol zastępczy stopki 2"/>
          <p:cNvSpPr>
            <a:spLocks noGrp="1"/>
          </p:cNvSpPr>
          <p:nvPr>
            <p:ph type="ftr" sz="quarter" idx="11"/>
          </p:nvPr>
        </p:nvSpPr>
        <p:spPr>
          <a:xfrm>
            <a:off x="2231740" y="6525196"/>
            <a:ext cx="4680520" cy="288180"/>
          </a:xfrm>
        </p:spPr>
        <p:txBody>
          <a:bodyPr/>
          <a:lstStyle/>
          <a:p>
            <a:pPr>
              <a:defRPr/>
            </a:pPr>
            <a:r>
              <a:rPr lang="en-US" dirty="0"/>
              <a:t>2nd Workshop on Neutrons in Medicine and Homeland Security</a:t>
            </a:r>
          </a:p>
        </p:txBody>
      </p:sp>
      <p:sp>
        <p:nvSpPr>
          <p:cNvPr id="13" name="Prostokąt 12"/>
          <p:cNvSpPr/>
          <p:nvPr/>
        </p:nvSpPr>
        <p:spPr>
          <a:xfrm>
            <a:off x="0" y="-27384"/>
            <a:ext cx="9144000" cy="6694140"/>
          </a:xfrm>
          <a:prstGeom prst="rect">
            <a:avLst/>
          </a:prstGeom>
        </p:spPr>
        <p:txBody>
          <a:bodyPr wrap="square">
            <a:spAutoFit/>
          </a:bodyPr>
          <a:lstStyle/>
          <a:p>
            <a:pPr algn="just"/>
            <a:r>
              <a:rPr lang="pl-PL" sz="1100" b="1" dirty="0" err="1" smtClean="0">
                <a:solidFill>
                  <a:schemeClr val="bg1"/>
                </a:solidFill>
              </a:rPr>
              <a:t>References</a:t>
            </a:r>
            <a:r>
              <a:rPr lang="pl-PL" sz="1100" b="1" dirty="0" smtClean="0">
                <a:solidFill>
                  <a:schemeClr val="bg1"/>
                </a:solidFill>
              </a:rPr>
              <a:t>:</a:t>
            </a:r>
            <a:endParaRPr lang="pl-PL" sz="1100" dirty="0" smtClean="0">
              <a:solidFill>
                <a:schemeClr val="bg1"/>
              </a:solidFill>
            </a:endParaRPr>
          </a:p>
          <a:p>
            <a:pPr marL="171450" indent="-171450" algn="just">
              <a:buFont typeface="Arial" panose="020B0604020202020204" pitchFamily="34" charset="0"/>
              <a:buChar char="•"/>
            </a:pPr>
            <a:r>
              <a:rPr lang="pl-PL" sz="1100" dirty="0" smtClean="0">
                <a:solidFill>
                  <a:schemeClr val="bg1"/>
                </a:solidFill>
              </a:rPr>
              <a:t>U</a:t>
            </a:r>
            <a:r>
              <a:rPr lang="pl-PL" sz="1100" dirty="0">
                <a:solidFill>
                  <a:schemeClr val="bg1"/>
                </a:solidFill>
              </a:rPr>
              <a:t>. Wiącek, K. Drozdowicz, V. </a:t>
            </a:r>
            <a:r>
              <a:rPr lang="pl-PL" sz="1100" dirty="0" err="1">
                <a:solidFill>
                  <a:schemeClr val="bg1"/>
                </a:solidFill>
              </a:rPr>
              <a:t>Gribkov</a:t>
            </a:r>
            <a:r>
              <a:rPr lang="pl-PL" sz="1100" dirty="0">
                <a:solidFill>
                  <a:schemeClr val="bg1"/>
                </a:solidFill>
              </a:rPr>
              <a:t>, R. Miklaszewski; </a:t>
            </a:r>
            <a:r>
              <a:rPr lang="pl-PL" sz="1100" i="1" dirty="0">
                <a:solidFill>
                  <a:schemeClr val="bg1"/>
                </a:solidFill>
              </a:rPr>
              <a:t>MCNP </a:t>
            </a:r>
            <a:r>
              <a:rPr lang="pl-PL" sz="1100" i="1" dirty="0" err="1">
                <a:solidFill>
                  <a:schemeClr val="bg1"/>
                </a:solidFill>
              </a:rPr>
              <a:t>Simulations</a:t>
            </a:r>
            <a:r>
              <a:rPr lang="pl-PL" sz="1100" i="1" dirty="0">
                <a:solidFill>
                  <a:schemeClr val="bg1"/>
                </a:solidFill>
              </a:rPr>
              <a:t> of </a:t>
            </a:r>
            <a:r>
              <a:rPr lang="pl-PL" sz="1100" i="1" dirty="0" smtClean="0">
                <a:solidFill>
                  <a:schemeClr val="bg1"/>
                </a:solidFill>
              </a:rPr>
              <a:t>Fast </a:t>
            </a:r>
            <a:r>
              <a:rPr lang="en-US" sz="1100" i="1" dirty="0" smtClean="0">
                <a:solidFill>
                  <a:schemeClr val="bg1"/>
                </a:solidFill>
              </a:rPr>
              <a:t>Neutron </a:t>
            </a:r>
            <a:r>
              <a:rPr lang="en-US" sz="1100" i="1" dirty="0">
                <a:solidFill>
                  <a:schemeClr val="bg1"/>
                </a:solidFill>
              </a:rPr>
              <a:t>Scattering by Various Elements and their Compounds in View of Elaboration </a:t>
            </a:r>
            <a:r>
              <a:rPr lang="en-US" sz="1100" i="1" dirty="0" smtClean="0">
                <a:solidFill>
                  <a:schemeClr val="bg1"/>
                </a:solidFill>
              </a:rPr>
              <a:t>of</a:t>
            </a:r>
            <a:r>
              <a:rPr lang="pl-PL" sz="1100" i="1" dirty="0" smtClean="0">
                <a:solidFill>
                  <a:schemeClr val="bg1"/>
                </a:solidFill>
              </a:rPr>
              <a:t> </a:t>
            </a:r>
            <a:r>
              <a:rPr lang="en-US" sz="1100" i="1" dirty="0" smtClean="0">
                <a:solidFill>
                  <a:schemeClr val="bg1"/>
                </a:solidFill>
              </a:rPr>
              <a:t>a </a:t>
            </a:r>
            <a:r>
              <a:rPr lang="en-US" sz="1100" i="1" dirty="0">
                <a:solidFill>
                  <a:schemeClr val="bg1"/>
                </a:solidFill>
              </a:rPr>
              <a:t>Single Shot Inspection System </a:t>
            </a:r>
            <a:r>
              <a:rPr lang="en-US" sz="1100" dirty="0">
                <a:solidFill>
                  <a:schemeClr val="bg1"/>
                </a:solidFill>
              </a:rPr>
              <a:t>Proc. of IAEA Technical Meeting </a:t>
            </a:r>
            <a:r>
              <a:rPr lang="en-US" sz="1100" dirty="0" err="1">
                <a:solidFill>
                  <a:schemeClr val="bg1"/>
                </a:solidFill>
              </a:rPr>
              <a:t>Padova</a:t>
            </a:r>
            <a:r>
              <a:rPr lang="en-US" sz="1100" dirty="0">
                <a:solidFill>
                  <a:schemeClr val="bg1"/>
                </a:solidFill>
              </a:rPr>
              <a:t>, 13- 17.11.2006</a:t>
            </a:r>
            <a:r>
              <a:rPr lang="en-US" sz="1100" dirty="0" smtClean="0">
                <a:solidFill>
                  <a:schemeClr val="bg1"/>
                </a:solidFill>
              </a:rPr>
              <a:t>,</a:t>
            </a:r>
            <a:r>
              <a:rPr lang="pl-PL" sz="1100" dirty="0" smtClean="0">
                <a:solidFill>
                  <a:schemeClr val="bg1"/>
                </a:solidFill>
              </a:rPr>
              <a:t> </a:t>
            </a:r>
            <a:r>
              <a:rPr lang="en-US" sz="1100" dirty="0" smtClean="0">
                <a:solidFill>
                  <a:schemeClr val="bg1"/>
                </a:solidFill>
              </a:rPr>
              <a:t>“</a:t>
            </a:r>
            <a:r>
              <a:rPr lang="en-US" sz="1100" dirty="0">
                <a:solidFill>
                  <a:schemeClr val="bg1"/>
                </a:solidFill>
              </a:rPr>
              <a:t>Combined devices for humanitarian demining and explosive detection”, IAEA, </a:t>
            </a:r>
            <a:r>
              <a:rPr lang="en-US" sz="1100" dirty="0" smtClean="0">
                <a:solidFill>
                  <a:schemeClr val="bg1"/>
                </a:solidFill>
              </a:rPr>
              <a:t>Vienna</a:t>
            </a:r>
            <a:r>
              <a:rPr lang="pl-PL" sz="1100" dirty="0">
                <a:solidFill>
                  <a:schemeClr val="bg1"/>
                </a:solidFill>
              </a:rPr>
              <a:t> </a:t>
            </a:r>
            <a:r>
              <a:rPr lang="pl-PL" sz="1100" dirty="0" smtClean="0">
                <a:solidFill>
                  <a:schemeClr val="bg1"/>
                </a:solidFill>
              </a:rPr>
              <a:t>(2007</a:t>
            </a:r>
            <a:r>
              <a:rPr lang="pl-PL" sz="1100" dirty="0">
                <a:solidFill>
                  <a:schemeClr val="bg1"/>
                </a:solidFill>
              </a:rPr>
              <a:t>), STI/PUB/1300;</a:t>
            </a:r>
          </a:p>
          <a:p>
            <a:pPr marL="171450" indent="-171450" algn="just">
              <a:buFont typeface="Arial" panose="020B0604020202020204" pitchFamily="34" charset="0"/>
              <a:buChar char="•"/>
            </a:pPr>
            <a:endParaRPr lang="pl-PL" sz="1100" dirty="0" smtClean="0">
              <a:solidFill>
                <a:schemeClr val="bg1"/>
              </a:solidFill>
            </a:endParaRPr>
          </a:p>
          <a:p>
            <a:pPr marL="171450" indent="-171450" algn="just">
              <a:buFont typeface="Arial" panose="020B0604020202020204" pitchFamily="34" charset="0"/>
              <a:buChar char="•"/>
            </a:pPr>
            <a:r>
              <a:rPr lang="pl-PL" sz="1100" dirty="0" smtClean="0">
                <a:solidFill>
                  <a:schemeClr val="bg1"/>
                </a:solidFill>
              </a:rPr>
              <a:t>U</a:t>
            </a:r>
            <a:r>
              <a:rPr lang="pl-PL" sz="1100" dirty="0">
                <a:solidFill>
                  <a:schemeClr val="bg1"/>
                </a:solidFill>
              </a:rPr>
              <a:t>. Wiącek, K. Drozdowicz, B. </a:t>
            </a:r>
            <a:r>
              <a:rPr lang="pl-PL" sz="1100" dirty="0" err="1">
                <a:solidFill>
                  <a:schemeClr val="bg1"/>
                </a:solidFill>
              </a:rPr>
              <a:t>Gabańska</a:t>
            </a:r>
            <a:r>
              <a:rPr lang="pl-PL" sz="1100" dirty="0">
                <a:solidFill>
                  <a:schemeClr val="bg1"/>
                </a:solidFill>
              </a:rPr>
              <a:t>, V. </a:t>
            </a:r>
            <a:r>
              <a:rPr lang="pl-PL" sz="1100" dirty="0" err="1">
                <a:solidFill>
                  <a:schemeClr val="bg1"/>
                </a:solidFill>
              </a:rPr>
              <a:t>Gribkov</a:t>
            </a:r>
            <a:r>
              <a:rPr lang="pl-PL" sz="1100" dirty="0">
                <a:solidFill>
                  <a:schemeClr val="bg1"/>
                </a:solidFill>
              </a:rPr>
              <a:t>, R. Miklaszewski; </a:t>
            </a:r>
            <a:r>
              <a:rPr lang="pl-PL" sz="1100" i="1" dirty="0">
                <a:solidFill>
                  <a:schemeClr val="bg1"/>
                </a:solidFill>
              </a:rPr>
              <a:t>Monte </a:t>
            </a:r>
            <a:r>
              <a:rPr lang="pl-PL" sz="1100" i="1" dirty="0" smtClean="0">
                <a:solidFill>
                  <a:schemeClr val="bg1"/>
                </a:solidFill>
              </a:rPr>
              <a:t>Carlo </a:t>
            </a:r>
            <a:r>
              <a:rPr lang="en-US" sz="1100" i="1" dirty="0" smtClean="0">
                <a:solidFill>
                  <a:schemeClr val="bg1"/>
                </a:solidFill>
              </a:rPr>
              <a:t>simulations </a:t>
            </a:r>
            <a:r>
              <a:rPr lang="en-US" sz="1100" i="1" dirty="0">
                <a:solidFill>
                  <a:schemeClr val="bg1"/>
                </a:solidFill>
              </a:rPr>
              <a:t>of scattering and detection of pulsed neutrons from a plasma-focus source </a:t>
            </a:r>
            <a:r>
              <a:rPr lang="en-US" sz="1100" i="1" dirty="0" smtClean="0">
                <a:solidFill>
                  <a:schemeClr val="bg1"/>
                </a:solidFill>
              </a:rPr>
              <a:t>for</a:t>
            </a:r>
            <a:r>
              <a:rPr lang="pl-PL" sz="1100" i="1" dirty="0" smtClean="0">
                <a:solidFill>
                  <a:schemeClr val="bg1"/>
                </a:solidFill>
              </a:rPr>
              <a:t> </a:t>
            </a:r>
            <a:r>
              <a:rPr lang="en-US" sz="1100" i="1" dirty="0" smtClean="0">
                <a:solidFill>
                  <a:schemeClr val="bg1"/>
                </a:solidFill>
              </a:rPr>
              <a:t>detection </a:t>
            </a:r>
            <a:r>
              <a:rPr lang="en-US" sz="1100" i="1" dirty="0">
                <a:solidFill>
                  <a:schemeClr val="bg1"/>
                </a:solidFill>
              </a:rPr>
              <a:t>of hidden illicit materials, </a:t>
            </a:r>
            <a:r>
              <a:rPr lang="en-US" sz="1100" dirty="0" err="1">
                <a:solidFill>
                  <a:schemeClr val="bg1"/>
                </a:solidFill>
              </a:rPr>
              <a:t>Acta</a:t>
            </a:r>
            <a:r>
              <a:rPr lang="en-US" sz="1100" dirty="0">
                <a:solidFill>
                  <a:schemeClr val="bg1"/>
                </a:solidFill>
              </a:rPr>
              <a:t> </a:t>
            </a:r>
            <a:r>
              <a:rPr lang="en-US" sz="1100" dirty="0" err="1">
                <a:solidFill>
                  <a:schemeClr val="bg1"/>
                </a:solidFill>
              </a:rPr>
              <a:t>Technica</a:t>
            </a:r>
            <a:r>
              <a:rPr lang="en-US" sz="1100" dirty="0">
                <a:solidFill>
                  <a:schemeClr val="bg1"/>
                </a:solidFill>
              </a:rPr>
              <a:t>, 54 (2009) 87</a:t>
            </a:r>
            <a:r>
              <a:rPr lang="en-US" sz="1100" dirty="0" smtClean="0">
                <a:solidFill>
                  <a:schemeClr val="bg1"/>
                </a:solidFill>
              </a:rPr>
              <a:t>;</a:t>
            </a:r>
            <a:endParaRPr lang="pl-PL" sz="1100" dirty="0" smtClean="0">
              <a:solidFill>
                <a:schemeClr val="bg1"/>
              </a:solidFill>
            </a:endParaRPr>
          </a:p>
          <a:p>
            <a:pPr marL="171450" indent="-171450" algn="just">
              <a:buFont typeface="Arial" panose="020B0604020202020204" pitchFamily="34" charset="0"/>
              <a:buChar char="•"/>
            </a:pPr>
            <a:endParaRPr lang="pl-PL" sz="1100" dirty="0" smtClean="0">
              <a:solidFill>
                <a:schemeClr val="bg1"/>
              </a:solidFill>
            </a:endParaRPr>
          </a:p>
          <a:p>
            <a:pPr marL="171450" indent="-171450" algn="just">
              <a:buFont typeface="Arial" panose="020B0604020202020204" pitchFamily="34" charset="0"/>
              <a:buChar char="•"/>
            </a:pPr>
            <a:r>
              <a:rPr lang="pl-PL" sz="1100" dirty="0">
                <a:solidFill>
                  <a:schemeClr val="bg1"/>
                </a:solidFill>
              </a:rPr>
              <a:t>V.A. </a:t>
            </a:r>
            <a:r>
              <a:rPr lang="pl-PL" sz="1100" dirty="0" err="1">
                <a:solidFill>
                  <a:schemeClr val="bg1"/>
                </a:solidFill>
              </a:rPr>
              <a:t>Gribkov</a:t>
            </a:r>
            <a:r>
              <a:rPr lang="pl-PL" sz="1100" dirty="0">
                <a:solidFill>
                  <a:schemeClr val="bg1"/>
                </a:solidFill>
              </a:rPr>
              <a:t>, S.V. </a:t>
            </a:r>
            <a:r>
              <a:rPr lang="pl-PL" sz="1100" dirty="0" err="1">
                <a:solidFill>
                  <a:schemeClr val="bg1"/>
                </a:solidFill>
              </a:rPr>
              <a:t>Latyshev</a:t>
            </a:r>
            <a:r>
              <a:rPr lang="pl-PL" sz="1100" dirty="0">
                <a:solidFill>
                  <a:schemeClr val="bg1"/>
                </a:solidFill>
              </a:rPr>
              <a:t>, R. Miklaszewski, M. </a:t>
            </a:r>
            <a:r>
              <a:rPr lang="pl-PL" sz="1100" dirty="0" err="1">
                <a:solidFill>
                  <a:schemeClr val="bg1"/>
                </a:solidFill>
              </a:rPr>
              <a:t>Chernyshova</a:t>
            </a:r>
            <a:r>
              <a:rPr lang="pl-PL" sz="1100" dirty="0">
                <a:solidFill>
                  <a:schemeClr val="bg1"/>
                </a:solidFill>
              </a:rPr>
              <a:t>, K. Drozdowicz, U. Wiącek, A.V..</a:t>
            </a:r>
            <a:r>
              <a:rPr lang="pl-PL" sz="1100" dirty="0" err="1">
                <a:solidFill>
                  <a:schemeClr val="bg1"/>
                </a:solidFill>
              </a:rPr>
              <a:t>Dubrovsky</a:t>
            </a:r>
            <a:r>
              <a:rPr lang="pl-PL" sz="1100" dirty="0">
                <a:solidFill>
                  <a:schemeClr val="bg1"/>
                </a:solidFill>
              </a:rPr>
              <a:t>, B.D. </a:t>
            </a:r>
            <a:r>
              <a:rPr lang="pl-PL" sz="1100" dirty="0" err="1">
                <a:solidFill>
                  <a:schemeClr val="bg1"/>
                </a:solidFill>
              </a:rPr>
              <a:t>Lemeshko</a:t>
            </a:r>
            <a:r>
              <a:rPr lang="pl-PL" sz="1100" dirty="0">
                <a:solidFill>
                  <a:schemeClr val="bg1"/>
                </a:solidFill>
              </a:rPr>
              <a:t>; </a:t>
            </a:r>
            <a:r>
              <a:rPr lang="pl-PL" sz="1100" dirty="0" err="1">
                <a:solidFill>
                  <a:schemeClr val="bg1"/>
                </a:solidFill>
              </a:rPr>
              <a:t>Powerfull</a:t>
            </a:r>
            <a:r>
              <a:rPr lang="pl-PL" sz="1100" dirty="0">
                <a:solidFill>
                  <a:schemeClr val="bg1"/>
                </a:solidFill>
              </a:rPr>
              <a:t> </a:t>
            </a:r>
            <a:r>
              <a:rPr lang="pl-PL" sz="1100" dirty="0" err="1">
                <a:solidFill>
                  <a:schemeClr val="bg1"/>
                </a:solidFill>
              </a:rPr>
              <a:t>Nanosecond</a:t>
            </a:r>
            <a:r>
              <a:rPr lang="pl-PL" sz="1100" dirty="0">
                <a:solidFill>
                  <a:schemeClr val="bg1"/>
                </a:solidFill>
              </a:rPr>
              <a:t> Single – </a:t>
            </a:r>
            <a:r>
              <a:rPr lang="pl-PL" sz="1100" dirty="0" err="1">
                <a:solidFill>
                  <a:schemeClr val="bg1"/>
                </a:solidFill>
              </a:rPr>
              <a:t>Shot</a:t>
            </a:r>
            <a:r>
              <a:rPr lang="pl-PL" sz="1100" dirty="0">
                <a:solidFill>
                  <a:schemeClr val="bg1"/>
                </a:solidFill>
              </a:rPr>
              <a:t> </a:t>
            </a:r>
            <a:r>
              <a:rPr lang="pl-PL" sz="1100" dirty="0" err="1">
                <a:solidFill>
                  <a:schemeClr val="bg1"/>
                </a:solidFill>
              </a:rPr>
              <a:t>Technique</a:t>
            </a:r>
            <a:r>
              <a:rPr lang="pl-PL" sz="1100" dirty="0">
                <a:solidFill>
                  <a:schemeClr val="bg1"/>
                </a:solidFill>
              </a:rPr>
              <a:t> for </a:t>
            </a:r>
            <a:r>
              <a:rPr lang="en-US" sz="1100" dirty="0">
                <a:solidFill>
                  <a:schemeClr val="bg1"/>
                </a:solidFill>
              </a:rPr>
              <a:t>Detection of Illicit Materials a</a:t>
            </a:r>
            <a:r>
              <a:rPr lang="pl-PL" sz="1100" dirty="0">
                <a:solidFill>
                  <a:schemeClr val="bg1"/>
                </a:solidFill>
              </a:rPr>
              <a:t>n</a:t>
            </a:r>
            <a:r>
              <a:rPr lang="en-US" sz="1100" dirty="0">
                <a:solidFill>
                  <a:schemeClr val="bg1"/>
                </a:solidFill>
              </a:rPr>
              <a:t>d Explosives Proc. </a:t>
            </a:r>
            <a:r>
              <a:rPr lang="pl-PL" sz="1100" dirty="0">
                <a:solidFill>
                  <a:schemeClr val="bg1"/>
                </a:solidFill>
              </a:rPr>
              <a:t>Of the </a:t>
            </a:r>
            <a:r>
              <a:rPr lang="en-US" sz="1100" dirty="0">
                <a:solidFill>
                  <a:schemeClr val="bg1"/>
                </a:solidFill>
              </a:rPr>
              <a:t>Int. Topical Meeting on Nuclear</a:t>
            </a:r>
            <a:r>
              <a:rPr lang="pl-PL" sz="1100" dirty="0">
                <a:solidFill>
                  <a:schemeClr val="bg1"/>
                </a:solidFill>
              </a:rPr>
              <a:t> </a:t>
            </a:r>
            <a:r>
              <a:rPr lang="en-US" sz="1100" dirty="0">
                <a:solidFill>
                  <a:schemeClr val="bg1"/>
                </a:solidFill>
              </a:rPr>
              <a:t>Research Applications and Utilization of Accelerators, International Atomic Energy</a:t>
            </a:r>
            <a:r>
              <a:rPr lang="pl-PL" sz="1100" dirty="0">
                <a:solidFill>
                  <a:schemeClr val="bg1"/>
                </a:solidFill>
              </a:rPr>
              <a:t> </a:t>
            </a:r>
            <a:r>
              <a:rPr lang="en-US" sz="1100" dirty="0">
                <a:solidFill>
                  <a:schemeClr val="bg1"/>
                </a:solidFill>
              </a:rPr>
              <a:t>Agency, Vienna, Austria, 4-8 May 2009, 2009/5/4 </a:t>
            </a:r>
            <a:r>
              <a:rPr lang="en-US" sz="1100" dirty="0" smtClean="0">
                <a:solidFill>
                  <a:schemeClr val="bg1"/>
                </a:solidFill>
              </a:rPr>
              <a:t>SM/EN-19</a:t>
            </a:r>
            <a:endParaRPr lang="pl-PL" sz="1100" dirty="0" smtClean="0">
              <a:solidFill>
                <a:schemeClr val="bg1"/>
              </a:solidFill>
            </a:endParaRPr>
          </a:p>
          <a:p>
            <a:pPr marL="171450" indent="-171450" algn="just">
              <a:buFont typeface="Arial" panose="020B0604020202020204" pitchFamily="34" charset="0"/>
              <a:buChar char="•"/>
            </a:pPr>
            <a:endParaRPr lang="pl-PL" sz="1100" dirty="0">
              <a:solidFill>
                <a:schemeClr val="bg1"/>
              </a:solidFill>
            </a:endParaRPr>
          </a:p>
          <a:p>
            <a:pPr marL="171450" indent="-171450" algn="just">
              <a:buFont typeface="Arial" panose="020B0604020202020204" pitchFamily="34" charset="0"/>
              <a:buChar char="•"/>
            </a:pPr>
            <a:r>
              <a:rPr lang="pl-PL" sz="1100" dirty="0">
                <a:solidFill>
                  <a:schemeClr val="bg1"/>
                </a:solidFill>
              </a:rPr>
              <a:t>K. Drozdowicz, U. Wiącek, B. </a:t>
            </a:r>
            <a:r>
              <a:rPr lang="pl-PL" sz="1100" dirty="0" err="1">
                <a:solidFill>
                  <a:schemeClr val="bg1"/>
                </a:solidFill>
              </a:rPr>
              <a:t>Gabańska</a:t>
            </a:r>
            <a:r>
              <a:rPr lang="pl-PL" sz="1100" dirty="0">
                <a:solidFill>
                  <a:schemeClr val="bg1"/>
                </a:solidFill>
              </a:rPr>
              <a:t>, R. Miklaszewski, V. </a:t>
            </a:r>
            <a:r>
              <a:rPr lang="pl-PL" sz="1100" dirty="0" err="1">
                <a:solidFill>
                  <a:schemeClr val="bg1"/>
                </a:solidFill>
              </a:rPr>
              <a:t>Gribkov</a:t>
            </a:r>
            <a:r>
              <a:rPr lang="pl-PL" sz="1100" dirty="0">
                <a:solidFill>
                  <a:schemeClr val="bg1"/>
                </a:solidFill>
              </a:rPr>
              <a:t>; </a:t>
            </a:r>
            <a:r>
              <a:rPr lang="pl-PL" sz="1100" i="1" dirty="0">
                <a:solidFill>
                  <a:schemeClr val="bg1"/>
                </a:solidFill>
              </a:rPr>
              <a:t>Monte </a:t>
            </a:r>
            <a:r>
              <a:rPr lang="pl-PL" sz="1100" i="1" dirty="0" smtClean="0">
                <a:solidFill>
                  <a:schemeClr val="bg1"/>
                </a:solidFill>
              </a:rPr>
              <a:t>Carlo </a:t>
            </a:r>
            <a:r>
              <a:rPr lang="en-US" sz="1100" i="1" dirty="0" smtClean="0">
                <a:solidFill>
                  <a:schemeClr val="bg1"/>
                </a:solidFill>
              </a:rPr>
              <a:t>modeling </a:t>
            </a:r>
            <a:r>
              <a:rPr lang="en-US" sz="1100" i="1" dirty="0">
                <a:solidFill>
                  <a:schemeClr val="bg1"/>
                </a:solidFill>
              </a:rPr>
              <a:t>of scattering of fast neutrons (emitted from a plasma-focus source) on </a:t>
            </a:r>
            <a:r>
              <a:rPr lang="en-US" sz="1100" i="1" dirty="0" smtClean="0">
                <a:solidFill>
                  <a:schemeClr val="bg1"/>
                </a:solidFill>
              </a:rPr>
              <a:t>hidden</a:t>
            </a:r>
            <a:r>
              <a:rPr lang="pl-PL" sz="1100" i="1" dirty="0" smtClean="0">
                <a:solidFill>
                  <a:schemeClr val="bg1"/>
                </a:solidFill>
              </a:rPr>
              <a:t> </a:t>
            </a:r>
            <a:r>
              <a:rPr lang="en-US" sz="1100" i="1" dirty="0" smtClean="0">
                <a:solidFill>
                  <a:schemeClr val="bg1"/>
                </a:solidFill>
              </a:rPr>
              <a:t>explosives </a:t>
            </a:r>
            <a:r>
              <a:rPr lang="en-US" sz="1100" i="1" dirty="0">
                <a:solidFill>
                  <a:schemeClr val="bg1"/>
                </a:solidFill>
              </a:rPr>
              <a:t>and common use objects (in Polish), </a:t>
            </a:r>
            <a:r>
              <a:rPr lang="pl-PL" sz="1100" dirty="0">
                <a:solidFill>
                  <a:schemeClr val="bg1"/>
                </a:solidFill>
              </a:rPr>
              <a:t>Proc.</a:t>
            </a:r>
            <a:r>
              <a:rPr lang="en-US" sz="1100" dirty="0">
                <a:solidFill>
                  <a:schemeClr val="bg1"/>
                </a:solidFill>
              </a:rPr>
              <a:t> of the 40th General Meet. of </a:t>
            </a:r>
            <a:r>
              <a:rPr lang="en-US" sz="1100" dirty="0" smtClean="0">
                <a:solidFill>
                  <a:schemeClr val="bg1"/>
                </a:solidFill>
              </a:rPr>
              <a:t>Polish</a:t>
            </a:r>
            <a:r>
              <a:rPr lang="pl-PL" sz="1100" dirty="0" smtClean="0">
                <a:solidFill>
                  <a:schemeClr val="bg1"/>
                </a:solidFill>
              </a:rPr>
              <a:t> </a:t>
            </a:r>
            <a:r>
              <a:rPr lang="en-US" sz="1100" dirty="0" smtClean="0">
                <a:solidFill>
                  <a:schemeClr val="bg1"/>
                </a:solidFill>
              </a:rPr>
              <a:t>Physicists</a:t>
            </a:r>
            <a:r>
              <a:rPr lang="en-US" sz="1100" dirty="0">
                <a:solidFill>
                  <a:schemeClr val="bg1"/>
                </a:solidFill>
              </a:rPr>
              <a:t>, </a:t>
            </a:r>
            <a:r>
              <a:rPr lang="en-US" sz="1100" dirty="0" err="1">
                <a:solidFill>
                  <a:schemeClr val="bg1"/>
                </a:solidFill>
              </a:rPr>
              <a:t>Kraków</a:t>
            </a:r>
            <a:r>
              <a:rPr lang="en-US" sz="1100" dirty="0">
                <a:solidFill>
                  <a:schemeClr val="bg1"/>
                </a:solidFill>
              </a:rPr>
              <a:t>, Poland, 6-11 September (2009), p. 46;</a:t>
            </a:r>
            <a:endParaRPr lang="pl-PL" sz="1100" dirty="0">
              <a:solidFill>
                <a:schemeClr val="bg1"/>
              </a:solidFill>
            </a:endParaRPr>
          </a:p>
          <a:p>
            <a:pPr marL="171450" indent="-171450" algn="just">
              <a:buFont typeface="Arial" panose="020B0604020202020204" pitchFamily="34" charset="0"/>
              <a:buChar char="•"/>
            </a:pPr>
            <a:endParaRPr lang="pl-PL" sz="1100" dirty="0" smtClean="0">
              <a:solidFill>
                <a:schemeClr val="bg1"/>
              </a:solidFill>
            </a:endParaRPr>
          </a:p>
          <a:p>
            <a:pPr marL="171450" indent="-171450" algn="just">
              <a:buFont typeface="Arial" panose="020B0604020202020204" pitchFamily="34" charset="0"/>
              <a:buChar char="•"/>
            </a:pPr>
            <a:r>
              <a:rPr lang="pl-PL" sz="1100" dirty="0" smtClean="0">
                <a:solidFill>
                  <a:schemeClr val="bg1"/>
                </a:solidFill>
              </a:rPr>
              <a:t>V.A</a:t>
            </a:r>
            <a:r>
              <a:rPr lang="pl-PL" sz="1100" dirty="0">
                <a:solidFill>
                  <a:schemeClr val="bg1"/>
                </a:solidFill>
              </a:rPr>
              <a:t>. </a:t>
            </a:r>
            <a:r>
              <a:rPr lang="pl-PL" sz="1100" dirty="0" err="1">
                <a:solidFill>
                  <a:schemeClr val="bg1"/>
                </a:solidFill>
              </a:rPr>
              <a:t>Gribkov</a:t>
            </a:r>
            <a:r>
              <a:rPr lang="pl-PL" sz="1100" dirty="0">
                <a:solidFill>
                  <a:schemeClr val="bg1"/>
                </a:solidFill>
              </a:rPr>
              <a:t>, S.V. </a:t>
            </a:r>
            <a:r>
              <a:rPr lang="pl-PL" sz="1100" dirty="0" err="1">
                <a:solidFill>
                  <a:schemeClr val="bg1"/>
                </a:solidFill>
              </a:rPr>
              <a:t>Latyshev</a:t>
            </a:r>
            <a:r>
              <a:rPr lang="pl-PL" sz="1100" dirty="0">
                <a:solidFill>
                  <a:schemeClr val="bg1"/>
                </a:solidFill>
              </a:rPr>
              <a:t>, R. A. Miklaszewski, M. </a:t>
            </a:r>
            <a:r>
              <a:rPr lang="pl-PL" sz="1100" dirty="0" err="1">
                <a:solidFill>
                  <a:schemeClr val="bg1"/>
                </a:solidFill>
              </a:rPr>
              <a:t>Chernyshova</a:t>
            </a:r>
            <a:r>
              <a:rPr lang="pl-PL" sz="1100" dirty="0">
                <a:solidFill>
                  <a:schemeClr val="bg1"/>
                </a:solidFill>
              </a:rPr>
              <a:t>, K. Drozdowicz</a:t>
            </a:r>
            <a:r>
              <a:rPr lang="pl-PL" sz="1100" dirty="0" smtClean="0">
                <a:solidFill>
                  <a:schemeClr val="bg1"/>
                </a:solidFill>
              </a:rPr>
              <a:t>, U</a:t>
            </a:r>
            <a:r>
              <a:rPr lang="pl-PL" sz="1100" dirty="0">
                <a:solidFill>
                  <a:schemeClr val="bg1"/>
                </a:solidFill>
              </a:rPr>
              <a:t>. Wiącek, K. Tomaszewski, B. D. </a:t>
            </a:r>
            <a:r>
              <a:rPr lang="pl-PL" sz="1100" dirty="0" err="1">
                <a:solidFill>
                  <a:schemeClr val="bg1"/>
                </a:solidFill>
              </a:rPr>
              <a:t>Lemeshko</a:t>
            </a:r>
            <a:r>
              <a:rPr lang="pl-PL" sz="1100" dirty="0">
                <a:solidFill>
                  <a:schemeClr val="bg1"/>
                </a:solidFill>
              </a:rPr>
              <a:t>; </a:t>
            </a:r>
            <a:r>
              <a:rPr lang="pl-PL" sz="1100" i="1" dirty="0">
                <a:solidFill>
                  <a:schemeClr val="bg1"/>
                </a:solidFill>
              </a:rPr>
              <a:t>A </a:t>
            </a:r>
            <a:r>
              <a:rPr lang="pl-PL" sz="1100" i="1" dirty="0" err="1">
                <a:solidFill>
                  <a:schemeClr val="bg1"/>
                </a:solidFill>
              </a:rPr>
              <a:t>dense</a:t>
            </a:r>
            <a:r>
              <a:rPr lang="pl-PL" sz="1100" i="1" dirty="0">
                <a:solidFill>
                  <a:schemeClr val="bg1"/>
                </a:solidFill>
              </a:rPr>
              <a:t> </a:t>
            </a:r>
            <a:r>
              <a:rPr lang="pl-PL" sz="1100" i="1" dirty="0" err="1">
                <a:solidFill>
                  <a:schemeClr val="bg1"/>
                </a:solidFill>
              </a:rPr>
              <a:t>plasma</a:t>
            </a:r>
            <a:r>
              <a:rPr lang="pl-PL" sz="1100" i="1" dirty="0">
                <a:solidFill>
                  <a:schemeClr val="bg1"/>
                </a:solidFill>
              </a:rPr>
              <a:t> </a:t>
            </a:r>
            <a:r>
              <a:rPr lang="pl-PL" sz="1100" i="1" dirty="0" err="1">
                <a:solidFill>
                  <a:schemeClr val="bg1"/>
                </a:solidFill>
              </a:rPr>
              <a:t>focuse-based</a:t>
            </a:r>
            <a:r>
              <a:rPr lang="pl-PL" sz="1100" i="1" dirty="0">
                <a:solidFill>
                  <a:schemeClr val="bg1"/>
                </a:solidFill>
              </a:rPr>
              <a:t> neutron </a:t>
            </a:r>
            <a:r>
              <a:rPr lang="pl-PL" sz="1100" i="1" dirty="0" err="1" smtClean="0">
                <a:solidFill>
                  <a:schemeClr val="bg1"/>
                </a:solidFill>
              </a:rPr>
              <a:t>source</a:t>
            </a:r>
            <a:r>
              <a:rPr lang="pl-PL" sz="1100" i="1" dirty="0" smtClean="0">
                <a:solidFill>
                  <a:schemeClr val="bg1"/>
                </a:solidFill>
              </a:rPr>
              <a:t> </a:t>
            </a:r>
            <a:r>
              <a:rPr lang="en-US" sz="1100" i="1" dirty="0" smtClean="0">
                <a:solidFill>
                  <a:schemeClr val="bg1"/>
                </a:solidFill>
              </a:rPr>
              <a:t>a </a:t>
            </a:r>
            <a:r>
              <a:rPr lang="en-US" sz="1100" i="1" dirty="0">
                <a:solidFill>
                  <a:schemeClr val="bg1"/>
                </a:solidFill>
              </a:rPr>
              <a:t>single-shot detection of illicit materials </a:t>
            </a:r>
            <a:r>
              <a:rPr lang="en-US" sz="1100" i="1" dirty="0" smtClean="0">
                <a:solidFill>
                  <a:schemeClr val="bg1"/>
                </a:solidFill>
              </a:rPr>
              <a:t>and</a:t>
            </a:r>
            <a:r>
              <a:rPr lang="pl-PL" sz="1100" i="1" dirty="0" smtClean="0">
                <a:solidFill>
                  <a:schemeClr val="bg1"/>
                </a:solidFill>
              </a:rPr>
              <a:t> </a:t>
            </a:r>
            <a:r>
              <a:rPr lang="en-US" sz="1100" i="1" dirty="0" smtClean="0">
                <a:solidFill>
                  <a:schemeClr val="bg1"/>
                </a:solidFill>
              </a:rPr>
              <a:t>explosives </a:t>
            </a:r>
            <a:r>
              <a:rPr lang="en-US" sz="1100" i="1" dirty="0">
                <a:solidFill>
                  <a:schemeClr val="bg1"/>
                </a:solidFill>
              </a:rPr>
              <a:t>by nanosecond neutron pulse</a:t>
            </a:r>
            <a:r>
              <a:rPr lang="en-US" sz="1100" i="1" dirty="0" smtClean="0">
                <a:solidFill>
                  <a:schemeClr val="bg1"/>
                </a:solidFill>
              </a:rPr>
              <a:t>,</a:t>
            </a:r>
            <a:r>
              <a:rPr lang="pl-PL" sz="1100" i="1" dirty="0" smtClean="0">
                <a:solidFill>
                  <a:schemeClr val="bg1"/>
                </a:solidFill>
              </a:rPr>
              <a:t> </a:t>
            </a:r>
            <a:r>
              <a:rPr lang="pl-PL" sz="1100" dirty="0" err="1" smtClean="0">
                <a:solidFill>
                  <a:schemeClr val="bg1"/>
                </a:solidFill>
              </a:rPr>
              <a:t>Physica</a:t>
            </a:r>
            <a:r>
              <a:rPr lang="pl-PL" sz="1100" dirty="0" smtClean="0">
                <a:solidFill>
                  <a:schemeClr val="bg1"/>
                </a:solidFill>
              </a:rPr>
              <a:t> </a:t>
            </a:r>
            <a:r>
              <a:rPr lang="pl-PL" sz="1100" dirty="0" err="1">
                <a:solidFill>
                  <a:schemeClr val="bg1"/>
                </a:solidFill>
              </a:rPr>
              <a:t>Scripta</a:t>
            </a:r>
            <a:r>
              <a:rPr lang="pl-PL" sz="1100" dirty="0">
                <a:solidFill>
                  <a:schemeClr val="bg1"/>
                </a:solidFill>
              </a:rPr>
              <a:t>, 81 (2010) 035502 12</a:t>
            </a:r>
            <a:r>
              <a:rPr lang="pl-PL" sz="1100" dirty="0" smtClean="0">
                <a:solidFill>
                  <a:schemeClr val="bg1"/>
                </a:solidFill>
              </a:rPr>
              <a:t>, doi</a:t>
            </a:r>
            <a:r>
              <a:rPr lang="pl-PL" sz="1100" dirty="0">
                <a:solidFill>
                  <a:schemeClr val="bg1"/>
                </a:solidFill>
              </a:rPr>
              <a:t>: 10.1088/0031-8949/81/03/035502</a:t>
            </a:r>
            <a:r>
              <a:rPr lang="pl-PL" sz="1100" dirty="0" smtClean="0">
                <a:solidFill>
                  <a:schemeClr val="bg1"/>
                </a:solidFill>
              </a:rPr>
              <a:t>;</a:t>
            </a:r>
          </a:p>
          <a:p>
            <a:pPr marL="171450" indent="-171450" algn="just">
              <a:buFont typeface="Arial" panose="020B0604020202020204" pitchFamily="34" charset="0"/>
              <a:buChar char="•"/>
            </a:pPr>
            <a:endParaRPr lang="pl-PL" sz="1100" dirty="0" smtClean="0">
              <a:solidFill>
                <a:schemeClr val="bg1"/>
              </a:solidFill>
            </a:endParaRPr>
          </a:p>
          <a:p>
            <a:pPr marL="171450" indent="-171450" algn="just">
              <a:buFont typeface="Arial" panose="020B0604020202020204" pitchFamily="34" charset="0"/>
              <a:buChar char="•"/>
            </a:pPr>
            <a:r>
              <a:rPr lang="pl-PL" sz="1100" dirty="0" smtClean="0">
                <a:solidFill>
                  <a:schemeClr val="bg1"/>
                </a:solidFill>
              </a:rPr>
              <a:t>U</a:t>
            </a:r>
            <a:r>
              <a:rPr lang="pl-PL" sz="1100" dirty="0">
                <a:solidFill>
                  <a:schemeClr val="bg1"/>
                </a:solidFill>
              </a:rPr>
              <a:t>. Wiącek, K. Drozdowicz, B. </a:t>
            </a:r>
            <a:r>
              <a:rPr lang="pl-PL" sz="1100" dirty="0" err="1">
                <a:solidFill>
                  <a:schemeClr val="bg1"/>
                </a:solidFill>
              </a:rPr>
              <a:t>Gabańska</a:t>
            </a:r>
            <a:r>
              <a:rPr lang="pl-PL" sz="1100" dirty="0">
                <a:solidFill>
                  <a:schemeClr val="bg1"/>
                </a:solidFill>
              </a:rPr>
              <a:t>, V. </a:t>
            </a:r>
            <a:r>
              <a:rPr lang="pl-PL" sz="1100" dirty="0" err="1">
                <a:solidFill>
                  <a:schemeClr val="bg1"/>
                </a:solidFill>
              </a:rPr>
              <a:t>Gribkov</a:t>
            </a:r>
            <a:r>
              <a:rPr lang="pl-PL" sz="1100" dirty="0">
                <a:solidFill>
                  <a:schemeClr val="bg1"/>
                </a:solidFill>
              </a:rPr>
              <a:t>, R. Miklaszewski; Monte Carlo </a:t>
            </a:r>
            <a:r>
              <a:rPr lang="en-US" sz="1100" dirty="0">
                <a:solidFill>
                  <a:schemeClr val="bg1"/>
                </a:solidFill>
              </a:rPr>
              <a:t>modeling of fast neutron scattering by various compounds in view of elaboration of a</a:t>
            </a:r>
            <a:r>
              <a:rPr lang="pl-PL" sz="1100" dirty="0">
                <a:solidFill>
                  <a:schemeClr val="bg1"/>
                </a:solidFill>
              </a:rPr>
              <a:t> </a:t>
            </a:r>
            <a:r>
              <a:rPr lang="en-US" sz="1100" dirty="0">
                <a:solidFill>
                  <a:schemeClr val="bg1"/>
                </a:solidFill>
              </a:rPr>
              <a:t>single shot inspection system, Proc. of the Int. Topical Meet. on Nuclear Research</a:t>
            </a:r>
            <a:r>
              <a:rPr lang="pl-PL" sz="1100" dirty="0">
                <a:solidFill>
                  <a:schemeClr val="bg1"/>
                </a:solidFill>
              </a:rPr>
              <a:t> </a:t>
            </a:r>
            <a:r>
              <a:rPr lang="en-US" sz="1100" dirty="0">
                <a:solidFill>
                  <a:schemeClr val="bg1"/>
                </a:solidFill>
              </a:rPr>
              <a:t>Applications and Utilization of Accelerators, IAEA, Vienna, Austria, 4-8 May 2009,</a:t>
            </a:r>
            <a:r>
              <a:rPr lang="pl-PL" sz="1100" dirty="0">
                <a:solidFill>
                  <a:schemeClr val="bg1"/>
                </a:solidFill>
              </a:rPr>
              <a:t> STI/PUB/1433 (2010) SM/EN-P10</a:t>
            </a:r>
            <a:r>
              <a:rPr lang="pl-PL" sz="1100" dirty="0" smtClean="0">
                <a:solidFill>
                  <a:schemeClr val="bg1"/>
                </a:solidFill>
              </a:rPr>
              <a:t>;</a:t>
            </a:r>
          </a:p>
          <a:p>
            <a:pPr marL="171450" indent="-171450" algn="just">
              <a:buFont typeface="Arial" panose="020B0604020202020204" pitchFamily="34" charset="0"/>
              <a:buChar char="•"/>
            </a:pPr>
            <a:endParaRPr lang="pl-PL" sz="1100" dirty="0">
              <a:solidFill>
                <a:schemeClr val="bg1"/>
              </a:solidFill>
            </a:endParaRPr>
          </a:p>
          <a:p>
            <a:pPr marL="171450" indent="-171450" algn="just">
              <a:buFont typeface="Arial" panose="020B0604020202020204" pitchFamily="34" charset="0"/>
              <a:buChar char="•"/>
            </a:pPr>
            <a:r>
              <a:rPr lang="pl-PL" sz="1100" dirty="0">
                <a:solidFill>
                  <a:schemeClr val="bg1"/>
                </a:solidFill>
              </a:rPr>
              <a:t>U. Wiącek, R. Miklaszewski, V. A. </a:t>
            </a:r>
            <a:r>
              <a:rPr lang="pl-PL" sz="1100" dirty="0" err="1">
                <a:solidFill>
                  <a:schemeClr val="bg1"/>
                </a:solidFill>
              </a:rPr>
              <a:t>Gribkov</a:t>
            </a:r>
            <a:r>
              <a:rPr lang="pl-PL" sz="1100" dirty="0">
                <a:solidFill>
                  <a:schemeClr val="bg1"/>
                </a:solidFill>
              </a:rPr>
              <a:t>, B. </a:t>
            </a:r>
            <a:r>
              <a:rPr lang="pl-PL" sz="1100" dirty="0" err="1">
                <a:solidFill>
                  <a:schemeClr val="bg1"/>
                </a:solidFill>
              </a:rPr>
              <a:t>Gabańska</a:t>
            </a:r>
            <a:r>
              <a:rPr lang="pl-PL" sz="1100" dirty="0">
                <a:solidFill>
                  <a:schemeClr val="bg1"/>
                </a:solidFill>
              </a:rPr>
              <a:t>; Method for </a:t>
            </a:r>
            <a:r>
              <a:rPr lang="pl-PL" sz="1100" dirty="0" err="1">
                <a:solidFill>
                  <a:schemeClr val="bg1"/>
                </a:solidFill>
              </a:rPr>
              <a:t>detection</a:t>
            </a:r>
            <a:r>
              <a:rPr lang="pl-PL" sz="1100" dirty="0">
                <a:solidFill>
                  <a:schemeClr val="bg1"/>
                </a:solidFill>
              </a:rPr>
              <a:t> of </a:t>
            </a:r>
            <a:r>
              <a:rPr lang="pl-PL" sz="1100" dirty="0" err="1">
                <a:solidFill>
                  <a:schemeClr val="bg1"/>
                </a:solidFill>
              </a:rPr>
              <a:t>hidden</a:t>
            </a:r>
            <a:r>
              <a:rPr lang="pl-PL" sz="1100" dirty="0">
                <a:solidFill>
                  <a:schemeClr val="bg1"/>
                </a:solidFill>
              </a:rPr>
              <a:t> </a:t>
            </a:r>
            <a:r>
              <a:rPr lang="en-US" sz="1100" dirty="0">
                <a:solidFill>
                  <a:schemeClr val="bg1"/>
                </a:solidFill>
              </a:rPr>
              <a:t>explosives and other illicit materials with use of nanosecond neutron pulses from plasma</a:t>
            </a:r>
            <a:r>
              <a:rPr lang="pl-PL" sz="1100" dirty="0">
                <a:solidFill>
                  <a:schemeClr val="bg1"/>
                </a:solidFill>
              </a:rPr>
              <a:t> </a:t>
            </a:r>
            <a:r>
              <a:rPr lang="en-US" sz="1100" dirty="0">
                <a:solidFill>
                  <a:schemeClr val="bg1"/>
                </a:solidFill>
              </a:rPr>
              <a:t>focus device – Monte Carlo modeling of the system, </a:t>
            </a:r>
            <a:r>
              <a:rPr lang="en-US" sz="1100" dirty="0" smtClean="0">
                <a:solidFill>
                  <a:schemeClr val="bg1"/>
                </a:solidFill>
              </a:rPr>
              <a:t>Proc</a:t>
            </a:r>
            <a:r>
              <a:rPr lang="en-US" sz="1100" dirty="0">
                <a:solidFill>
                  <a:schemeClr val="bg1"/>
                </a:solidFill>
              </a:rPr>
              <a:t>. of the NUTECH-2011 Int. Conf. On</a:t>
            </a:r>
            <a:r>
              <a:rPr lang="pl-PL" sz="1100" dirty="0">
                <a:solidFill>
                  <a:schemeClr val="bg1"/>
                </a:solidFill>
              </a:rPr>
              <a:t> </a:t>
            </a:r>
            <a:r>
              <a:rPr lang="en-US" sz="1100" dirty="0">
                <a:solidFill>
                  <a:schemeClr val="bg1"/>
                </a:solidFill>
              </a:rPr>
              <a:t>Development and Applications of Nuclear Technologies, </a:t>
            </a:r>
            <a:r>
              <a:rPr lang="en-US" sz="1100" dirty="0" err="1">
                <a:solidFill>
                  <a:schemeClr val="bg1"/>
                </a:solidFill>
              </a:rPr>
              <a:t>Kraków</a:t>
            </a:r>
            <a:r>
              <a:rPr lang="en-US" sz="1100" dirty="0">
                <a:solidFill>
                  <a:schemeClr val="bg1"/>
                </a:solidFill>
              </a:rPr>
              <a:t>, Poland, 11- </a:t>
            </a:r>
            <a:r>
              <a:rPr lang="en-US" sz="1100" dirty="0" smtClean="0">
                <a:solidFill>
                  <a:schemeClr val="bg1"/>
                </a:solidFill>
              </a:rPr>
              <a:t>14</a:t>
            </a:r>
            <a:r>
              <a:rPr lang="pl-PL" sz="1100" dirty="0" smtClean="0">
                <a:solidFill>
                  <a:schemeClr val="bg1"/>
                </a:solidFill>
              </a:rPr>
              <a:t> </a:t>
            </a:r>
            <a:r>
              <a:rPr lang="pl-PL" sz="1100" dirty="0" err="1" smtClean="0">
                <a:solidFill>
                  <a:schemeClr val="bg1"/>
                </a:solidFill>
              </a:rPr>
              <a:t>September</a:t>
            </a:r>
            <a:r>
              <a:rPr lang="pl-PL" sz="1100" dirty="0" smtClean="0">
                <a:solidFill>
                  <a:schemeClr val="bg1"/>
                </a:solidFill>
              </a:rPr>
              <a:t> </a:t>
            </a:r>
            <a:r>
              <a:rPr lang="pl-PL" sz="1100" dirty="0">
                <a:solidFill>
                  <a:schemeClr val="bg1"/>
                </a:solidFill>
              </a:rPr>
              <a:t>2011, p. 160;</a:t>
            </a:r>
          </a:p>
          <a:p>
            <a:pPr marL="171450" indent="-171450" algn="just">
              <a:buFont typeface="Arial" panose="020B0604020202020204" pitchFamily="34" charset="0"/>
              <a:buChar char="•"/>
            </a:pPr>
            <a:endParaRPr lang="pl-PL" sz="1100" dirty="0" smtClean="0">
              <a:solidFill>
                <a:schemeClr val="bg1"/>
              </a:solidFill>
            </a:endParaRPr>
          </a:p>
          <a:p>
            <a:pPr marL="171450" indent="-171450" algn="just">
              <a:buFont typeface="Arial" panose="020B0604020202020204" pitchFamily="34" charset="0"/>
              <a:buChar char="•"/>
            </a:pPr>
            <a:r>
              <a:rPr lang="pl-PL" sz="1100" dirty="0">
                <a:solidFill>
                  <a:schemeClr val="bg1"/>
                </a:solidFill>
              </a:rPr>
              <a:t>R. Miklaszewski, U. Wiącek, D. Dworak, K. Drozdowicz, V. </a:t>
            </a:r>
            <a:r>
              <a:rPr lang="pl-PL" sz="1100" dirty="0" err="1">
                <a:solidFill>
                  <a:schemeClr val="bg1"/>
                </a:solidFill>
              </a:rPr>
              <a:t>Gribkov</a:t>
            </a:r>
            <a:r>
              <a:rPr lang="pl-PL" sz="1100" dirty="0">
                <a:solidFill>
                  <a:schemeClr val="bg1"/>
                </a:solidFill>
              </a:rPr>
              <a:t>; </a:t>
            </a:r>
            <a:r>
              <a:rPr lang="pl-PL" sz="1100" i="1" dirty="0" err="1">
                <a:solidFill>
                  <a:schemeClr val="bg1"/>
                </a:solidFill>
              </a:rPr>
              <a:t>Detection</a:t>
            </a:r>
            <a:r>
              <a:rPr lang="pl-PL" sz="1100" i="1" dirty="0">
                <a:solidFill>
                  <a:schemeClr val="bg1"/>
                </a:solidFill>
              </a:rPr>
              <a:t> of </a:t>
            </a:r>
            <a:r>
              <a:rPr lang="pl-PL" sz="1100" i="1" dirty="0" err="1" smtClean="0">
                <a:solidFill>
                  <a:schemeClr val="bg1"/>
                </a:solidFill>
              </a:rPr>
              <a:t>explosives</a:t>
            </a:r>
            <a:r>
              <a:rPr lang="pl-PL" sz="1100" i="1" dirty="0" smtClean="0">
                <a:solidFill>
                  <a:schemeClr val="bg1"/>
                </a:solidFill>
              </a:rPr>
              <a:t> </a:t>
            </a:r>
            <a:r>
              <a:rPr lang="en-US" sz="1100" i="1" dirty="0" smtClean="0">
                <a:solidFill>
                  <a:schemeClr val="bg1"/>
                </a:solidFill>
              </a:rPr>
              <a:t>and </a:t>
            </a:r>
            <a:r>
              <a:rPr lang="en-US" sz="1100" i="1" dirty="0">
                <a:solidFill>
                  <a:schemeClr val="bg1"/>
                </a:solidFill>
              </a:rPr>
              <a:t>other illicit materials by a single nanosecond neutron pulses - Monte Carlo </a:t>
            </a:r>
            <a:r>
              <a:rPr lang="en-US" sz="1100" i="1" dirty="0" smtClean="0">
                <a:solidFill>
                  <a:schemeClr val="bg1"/>
                </a:solidFill>
              </a:rPr>
              <a:t>simulation</a:t>
            </a:r>
            <a:r>
              <a:rPr lang="pl-PL" sz="1100" i="1" dirty="0" smtClean="0">
                <a:solidFill>
                  <a:schemeClr val="bg1"/>
                </a:solidFill>
              </a:rPr>
              <a:t> </a:t>
            </a:r>
            <a:r>
              <a:rPr lang="en-US" sz="1100" i="1" dirty="0" smtClean="0">
                <a:solidFill>
                  <a:schemeClr val="bg1"/>
                </a:solidFill>
              </a:rPr>
              <a:t>of </a:t>
            </a:r>
            <a:r>
              <a:rPr lang="en-US" sz="1100" i="1" dirty="0">
                <a:solidFill>
                  <a:schemeClr val="bg1"/>
                </a:solidFill>
              </a:rPr>
              <a:t>the detection process, </a:t>
            </a:r>
            <a:r>
              <a:rPr lang="en-US" sz="1100" dirty="0">
                <a:solidFill>
                  <a:schemeClr val="bg1"/>
                </a:solidFill>
              </a:rPr>
              <a:t>J. Inst. 7 (2012) JINST </a:t>
            </a:r>
            <a:r>
              <a:rPr lang="en-US" sz="1100" dirty="0" smtClean="0">
                <a:solidFill>
                  <a:schemeClr val="bg1"/>
                </a:solidFill>
              </a:rPr>
              <a:t>C07006</a:t>
            </a:r>
            <a:r>
              <a:rPr lang="pl-PL" sz="1100" dirty="0" smtClean="0">
                <a:solidFill>
                  <a:schemeClr val="bg1"/>
                </a:solidFill>
              </a:rPr>
              <a:t> doi</a:t>
            </a:r>
            <a:r>
              <a:rPr lang="pl-PL" sz="1100" dirty="0">
                <a:solidFill>
                  <a:schemeClr val="bg1"/>
                </a:solidFill>
              </a:rPr>
              <a:t>: 10.1088/1748-0221/7/07/C07005</a:t>
            </a:r>
            <a:r>
              <a:rPr lang="pl-PL" sz="1100" dirty="0" smtClean="0">
                <a:solidFill>
                  <a:schemeClr val="bg1"/>
                </a:solidFill>
              </a:rPr>
              <a:t>;</a:t>
            </a:r>
          </a:p>
          <a:p>
            <a:pPr marL="171450" indent="-171450" algn="just">
              <a:buFont typeface="Arial" panose="020B0604020202020204" pitchFamily="34" charset="0"/>
              <a:buChar char="•"/>
            </a:pPr>
            <a:endParaRPr lang="pl-PL" sz="1100" dirty="0">
              <a:solidFill>
                <a:schemeClr val="bg1"/>
              </a:solidFill>
            </a:endParaRPr>
          </a:p>
          <a:p>
            <a:pPr marL="171450" indent="-171450" algn="just">
              <a:buFont typeface="Arial" panose="020B0604020202020204" pitchFamily="34" charset="0"/>
              <a:buChar char="•"/>
            </a:pPr>
            <a:r>
              <a:rPr lang="pl-PL" sz="1100" dirty="0">
                <a:solidFill>
                  <a:schemeClr val="bg1"/>
                </a:solidFill>
              </a:rPr>
              <a:t>V. </a:t>
            </a:r>
            <a:r>
              <a:rPr lang="pl-PL" sz="1100" dirty="0" err="1">
                <a:solidFill>
                  <a:schemeClr val="bg1"/>
                </a:solidFill>
              </a:rPr>
              <a:t>Gribkov</a:t>
            </a:r>
            <a:r>
              <a:rPr lang="pl-PL" sz="1100" dirty="0">
                <a:solidFill>
                  <a:schemeClr val="bg1"/>
                </a:solidFill>
              </a:rPr>
              <a:t>, R.A. Miklaszewski, M. </a:t>
            </a:r>
            <a:r>
              <a:rPr lang="pl-PL" sz="1100" dirty="0" err="1">
                <a:solidFill>
                  <a:schemeClr val="bg1"/>
                </a:solidFill>
              </a:rPr>
              <a:t>Chernyshova</a:t>
            </a:r>
            <a:r>
              <a:rPr lang="pl-PL" sz="1100" dirty="0">
                <a:solidFill>
                  <a:schemeClr val="bg1"/>
                </a:solidFill>
              </a:rPr>
              <a:t>, M. </a:t>
            </a:r>
            <a:r>
              <a:rPr lang="pl-PL" sz="1100" dirty="0" err="1">
                <a:solidFill>
                  <a:schemeClr val="bg1"/>
                </a:solidFill>
              </a:rPr>
              <a:t>Scholz</a:t>
            </a:r>
            <a:r>
              <a:rPr lang="pl-PL" sz="1100" dirty="0">
                <a:solidFill>
                  <a:schemeClr val="bg1"/>
                </a:solidFill>
              </a:rPr>
              <a:t>, R. </a:t>
            </a:r>
            <a:r>
              <a:rPr lang="pl-PL" sz="1100" dirty="0" err="1">
                <a:solidFill>
                  <a:schemeClr val="bg1"/>
                </a:solidFill>
              </a:rPr>
              <a:t>Prokopovicz</a:t>
            </a:r>
            <a:r>
              <a:rPr lang="pl-PL" sz="1100" dirty="0">
                <a:solidFill>
                  <a:schemeClr val="bg1"/>
                </a:solidFill>
              </a:rPr>
              <a:t>, K. Tomaszewski</a:t>
            </a:r>
            <a:r>
              <a:rPr lang="pl-PL" sz="1100" dirty="0" smtClean="0">
                <a:solidFill>
                  <a:schemeClr val="bg1"/>
                </a:solidFill>
              </a:rPr>
              <a:t>, K</a:t>
            </a:r>
            <a:r>
              <a:rPr lang="pl-PL" sz="1100" dirty="0">
                <a:solidFill>
                  <a:schemeClr val="bg1"/>
                </a:solidFill>
              </a:rPr>
              <a:t>. Drozdowicz, U. Wiącek, B. </a:t>
            </a:r>
            <a:r>
              <a:rPr lang="pl-PL" sz="1100" dirty="0" err="1">
                <a:solidFill>
                  <a:schemeClr val="bg1"/>
                </a:solidFill>
              </a:rPr>
              <a:t>Gabańska</a:t>
            </a:r>
            <a:r>
              <a:rPr lang="pl-PL" sz="1100" dirty="0">
                <a:solidFill>
                  <a:schemeClr val="bg1"/>
                </a:solidFill>
              </a:rPr>
              <a:t>, D. Dworak, K. Pytel, A. Zawadka, </a:t>
            </a:r>
            <a:r>
              <a:rPr lang="pl-PL" sz="1100" i="1" dirty="0">
                <a:solidFill>
                  <a:schemeClr val="bg1"/>
                </a:solidFill>
              </a:rPr>
              <a:t>A </a:t>
            </a:r>
            <a:r>
              <a:rPr lang="pl-PL" sz="1100" i="1" dirty="0" smtClean="0">
                <a:solidFill>
                  <a:schemeClr val="bg1"/>
                </a:solidFill>
              </a:rPr>
              <a:t>single-</a:t>
            </a:r>
            <a:r>
              <a:rPr lang="pl-PL" sz="1100" i="1" dirty="0" err="1" smtClean="0">
                <a:solidFill>
                  <a:schemeClr val="bg1"/>
                </a:solidFill>
              </a:rPr>
              <a:t>shot</a:t>
            </a:r>
            <a:r>
              <a:rPr lang="pl-PL" sz="1100" i="1" dirty="0" smtClean="0">
                <a:solidFill>
                  <a:schemeClr val="bg1"/>
                </a:solidFill>
              </a:rPr>
              <a:t> </a:t>
            </a:r>
            <a:r>
              <a:rPr lang="en-US" sz="1100" i="1" dirty="0" smtClean="0">
                <a:solidFill>
                  <a:schemeClr val="bg1"/>
                </a:solidFill>
              </a:rPr>
              <a:t>nanosecond </a:t>
            </a:r>
            <a:r>
              <a:rPr lang="en-US" sz="1100" i="1" dirty="0">
                <a:solidFill>
                  <a:schemeClr val="bg1"/>
                </a:solidFill>
              </a:rPr>
              <a:t>neutron pulsed technique for the detection of fissile materials</a:t>
            </a:r>
            <a:r>
              <a:rPr lang="en-US" sz="1100" i="1" dirty="0" smtClean="0">
                <a:solidFill>
                  <a:schemeClr val="bg1"/>
                </a:solidFill>
              </a:rPr>
              <a:t>,</a:t>
            </a:r>
            <a:r>
              <a:rPr lang="pl-PL" sz="1100" i="1" dirty="0" smtClean="0">
                <a:solidFill>
                  <a:schemeClr val="bg1"/>
                </a:solidFill>
              </a:rPr>
              <a:t> </a:t>
            </a:r>
            <a:r>
              <a:rPr lang="en-US" sz="1100" dirty="0" smtClean="0">
                <a:solidFill>
                  <a:schemeClr val="bg1"/>
                </a:solidFill>
              </a:rPr>
              <a:t>J </a:t>
            </a:r>
            <a:r>
              <a:rPr lang="en-US" sz="1100" dirty="0" err="1">
                <a:solidFill>
                  <a:schemeClr val="bg1"/>
                </a:solidFill>
              </a:rPr>
              <a:t>Inst</a:t>
            </a:r>
            <a:r>
              <a:rPr lang="en-US" sz="1100" dirty="0">
                <a:solidFill>
                  <a:schemeClr val="bg1"/>
                </a:solidFill>
              </a:rPr>
              <a:t> 7 (2012 </a:t>
            </a:r>
            <a:r>
              <a:rPr lang="en-US" sz="1100" dirty="0" smtClean="0">
                <a:solidFill>
                  <a:schemeClr val="bg1"/>
                </a:solidFill>
              </a:rPr>
              <a:t>)</a:t>
            </a:r>
            <a:r>
              <a:rPr lang="pl-PL" sz="1100" dirty="0" smtClean="0">
                <a:solidFill>
                  <a:schemeClr val="bg1"/>
                </a:solidFill>
              </a:rPr>
              <a:t> JINST </a:t>
            </a:r>
            <a:r>
              <a:rPr lang="pl-PL" sz="1100" dirty="0">
                <a:solidFill>
                  <a:schemeClr val="bg1"/>
                </a:solidFill>
              </a:rPr>
              <a:t>C07005</a:t>
            </a:r>
            <a:r>
              <a:rPr lang="pl-PL" sz="1100" dirty="0" smtClean="0">
                <a:solidFill>
                  <a:schemeClr val="bg1"/>
                </a:solidFill>
              </a:rPr>
              <a:t>, doi:10.1088/1748-0221/7/07/C07005;</a:t>
            </a:r>
          </a:p>
          <a:p>
            <a:pPr marL="171450" indent="-171450" algn="just">
              <a:buFont typeface="Arial" panose="020B0604020202020204" pitchFamily="34" charset="0"/>
              <a:buChar char="•"/>
            </a:pPr>
            <a:endParaRPr lang="pl-PL" sz="1100" dirty="0">
              <a:solidFill>
                <a:schemeClr val="bg1"/>
              </a:solidFill>
            </a:endParaRPr>
          </a:p>
        </p:txBody>
      </p:sp>
    </p:spTree>
    <p:extLst>
      <p:ext uri="{BB962C8B-B14F-4D97-AF65-F5344CB8AC3E}">
        <p14:creationId xmlns:p14="http://schemas.microsoft.com/office/powerpoint/2010/main" val="3195721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pPr>
              <a:defRPr/>
            </a:pPr>
            <a:r>
              <a:rPr lang="pl-PL" dirty="0" smtClean="0"/>
              <a:t>13.09.2019</a:t>
            </a:r>
            <a:endParaRPr lang="en-US" dirty="0"/>
          </a:p>
        </p:txBody>
      </p:sp>
      <p:sp>
        <p:nvSpPr>
          <p:cNvPr id="5" name="Symbol zastępczy numeru slajdu 4"/>
          <p:cNvSpPr>
            <a:spLocks noGrp="1"/>
          </p:cNvSpPr>
          <p:nvPr>
            <p:ph type="sldNum" sz="quarter" idx="12"/>
          </p:nvPr>
        </p:nvSpPr>
        <p:spPr/>
        <p:txBody>
          <a:bodyPr/>
          <a:lstStyle/>
          <a:p>
            <a:pPr>
              <a:defRPr/>
            </a:pPr>
            <a:r>
              <a:rPr lang="pl-PL" dirty="0" smtClean="0"/>
              <a:t>26</a:t>
            </a:r>
            <a:endParaRPr lang="pl-PL" dirty="0"/>
          </a:p>
        </p:txBody>
      </p:sp>
      <p:sp>
        <p:nvSpPr>
          <p:cNvPr id="6" name="Prostokąt 5"/>
          <p:cNvSpPr/>
          <p:nvPr/>
        </p:nvSpPr>
        <p:spPr>
          <a:xfrm>
            <a:off x="422430" y="980728"/>
            <a:ext cx="8424936" cy="4201150"/>
          </a:xfrm>
          <a:prstGeom prst="rect">
            <a:avLst/>
          </a:prstGeom>
        </p:spPr>
        <p:txBody>
          <a:bodyPr wrap="square">
            <a:spAutoFit/>
          </a:bodyPr>
          <a:lstStyle/>
          <a:p>
            <a:pPr marL="179388" indent="-179388" defTabSz="720000">
              <a:lnSpc>
                <a:spcPct val="150000"/>
              </a:lnSpc>
              <a:spcAft>
                <a:spcPts val="0"/>
              </a:spcAft>
              <a:buFont typeface="Arial" panose="020B0604020202020204" pitchFamily="34" charset="0"/>
              <a:buChar char="•"/>
            </a:pPr>
            <a:r>
              <a:rPr lang="en-US" sz="1400" dirty="0" smtClean="0">
                <a:solidFill>
                  <a:schemeClr val="bg1"/>
                </a:solidFill>
              </a:rPr>
              <a:t>Research on interaction of nuclear radiation with different medium.</a:t>
            </a:r>
          </a:p>
          <a:p>
            <a:pPr marL="444500" lvl="1" indent="-176213" defTabSz="720000">
              <a:lnSpc>
                <a:spcPct val="150000"/>
              </a:lnSpc>
              <a:spcAft>
                <a:spcPts val="0"/>
              </a:spcAft>
              <a:buFontTx/>
              <a:buChar char="-"/>
            </a:pPr>
            <a:r>
              <a:rPr lang="en-US" sz="1400" dirty="0" smtClean="0">
                <a:solidFill>
                  <a:schemeClr val="bg1"/>
                </a:solidFill>
              </a:rPr>
              <a:t>activation studies of real ITER materials – WPJET-3 ACT – </a:t>
            </a:r>
            <a:r>
              <a:rPr lang="en-US" sz="1400" dirty="0" smtClean="0">
                <a:solidFill>
                  <a:schemeClr val="accent1">
                    <a:lumMod val="90000"/>
                  </a:schemeClr>
                </a:solidFill>
              </a:rPr>
              <a:t>JET</a:t>
            </a:r>
          </a:p>
          <a:p>
            <a:pPr marL="444500" lvl="1" indent="-176213" defTabSz="720000">
              <a:lnSpc>
                <a:spcPct val="150000"/>
              </a:lnSpc>
              <a:spcAft>
                <a:spcPts val="0"/>
              </a:spcAft>
              <a:buFontTx/>
              <a:buChar char="-"/>
              <a:tabLst>
                <a:tab pos="444500" algn="l"/>
              </a:tabLst>
            </a:pPr>
            <a:r>
              <a:rPr lang="en-US" sz="1400" dirty="0" smtClean="0">
                <a:solidFill>
                  <a:schemeClr val="bg1"/>
                </a:solidFill>
              </a:rPr>
              <a:t>MCNP modelling for geophysics</a:t>
            </a:r>
          </a:p>
          <a:p>
            <a:pPr marL="285750" indent="-285750" defTabSz="720000">
              <a:lnSpc>
                <a:spcPct val="150000"/>
              </a:lnSpc>
              <a:spcBef>
                <a:spcPts val="600"/>
              </a:spcBef>
              <a:spcAft>
                <a:spcPts val="600"/>
              </a:spcAft>
              <a:buFont typeface="Arial" panose="020B0604020202020204" pitchFamily="34" charset="0"/>
              <a:buChar char="•"/>
            </a:pPr>
            <a:r>
              <a:rPr lang="en-US" sz="1400" dirty="0" smtClean="0">
                <a:solidFill>
                  <a:schemeClr val="bg1"/>
                </a:solidFill>
              </a:rPr>
              <a:t>Construction concept of the neutron accelerator source DONES (Demo Oriented Neutron Source)</a:t>
            </a:r>
          </a:p>
          <a:p>
            <a:pPr marL="179388" indent="-179388" defTabSz="720000">
              <a:lnSpc>
                <a:spcPct val="150000"/>
              </a:lnSpc>
              <a:spcAft>
                <a:spcPts val="0"/>
              </a:spcAft>
              <a:buFont typeface="Arial" panose="020B0604020202020204" pitchFamily="34" charset="0"/>
              <a:buChar char="•"/>
            </a:pPr>
            <a:r>
              <a:rPr lang="en-US" sz="1400" dirty="0" smtClean="0">
                <a:solidFill>
                  <a:schemeClr val="bg1"/>
                </a:solidFill>
              </a:rPr>
              <a:t>Neutron and plasma diagnostics in big thermonuclear devices: tokamak, </a:t>
            </a:r>
            <a:r>
              <a:rPr lang="en-US" sz="1400" dirty="0" err="1" smtClean="0">
                <a:solidFill>
                  <a:schemeClr val="bg1"/>
                </a:solidFill>
              </a:rPr>
              <a:t>stellarator</a:t>
            </a:r>
            <a:r>
              <a:rPr lang="en-US" sz="1400" dirty="0" smtClean="0">
                <a:solidFill>
                  <a:schemeClr val="bg1"/>
                </a:solidFill>
              </a:rPr>
              <a:t>.</a:t>
            </a:r>
          </a:p>
          <a:p>
            <a:pPr marL="268288" indent="-268288" defTabSz="720000">
              <a:lnSpc>
                <a:spcPct val="150000"/>
              </a:lnSpc>
              <a:spcAft>
                <a:spcPts val="0"/>
              </a:spcAft>
            </a:pPr>
            <a:r>
              <a:rPr lang="en-US" sz="1400" dirty="0" smtClean="0">
                <a:solidFill>
                  <a:schemeClr val="bg1"/>
                </a:solidFill>
              </a:rPr>
              <a:t>	- neutron activation method (delayed neutrons emitted by fissionable materials) –</a:t>
            </a:r>
            <a:r>
              <a:rPr lang="en-US" sz="1400" dirty="0" smtClean="0">
                <a:solidFill>
                  <a:schemeClr val="accent1">
                    <a:lumMod val="90000"/>
                  </a:schemeClr>
                </a:solidFill>
              </a:rPr>
              <a:t>W7-X</a:t>
            </a:r>
          </a:p>
          <a:p>
            <a:pPr marL="268288" indent="-268288" defTabSz="720000">
              <a:lnSpc>
                <a:spcPct val="150000"/>
              </a:lnSpc>
              <a:spcAft>
                <a:spcPts val="0"/>
              </a:spcAft>
            </a:pPr>
            <a:r>
              <a:rPr lang="en-US" sz="1400" dirty="0" smtClean="0">
                <a:solidFill>
                  <a:schemeClr val="bg1"/>
                </a:solidFill>
              </a:rPr>
              <a:t>	- computer modelling of the radiation field</a:t>
            </a:r>
          </a:p>
          <a:p>
            <a:pPr marL="268288" indent="-268288" defTabSz="720000">
              <a:lnSpc>
                <a:spcPct val="150000"/>
              </a:lnSpc>
              <a:spcAft>
                <a:spcPts val="0"/>
              </a:spcAft>
            </a:pPr>
            <a:r>
              <a:rPr lang="en-US" sz="1400" dirty="0" smtClean="0">
                <a:solidFill>
                  <a:schemeClr val="bg1"/>
                </a:solidFill>
              </a:rPr>
              <a:t>	- plasma tomography – </a:t>
            </a:r>
            <a:r>
              <a:rPr lang="en-US" sz="1400" dirty="0" smtClean="0">
                <a:solidFill>
                  <a:schemeClr val="accent1">
                    <a:lumMod val="90000"/>
                  </a:schemeClr>
                </a:solidFill>
              </a:rPr>
              <a:t>JET, WEST</a:t>
            </a:r>
          </a:p>
          <a:p>
            <a:pPr marL="268288" indent="-268288" defTabSz="720000">
              <a:lnSpc>
                <a:spcPct val="150000"/>
              </a:lnSpc>
              <a:spcAft>
                <a:spcPts val="0"/>
              </a:spcAft>
            </a:pPr>
            <a:r>
              <a:rPr lang="en-US" sz="1400" dirty="0" smtClean="0">
                <a:solidFill>
                  <a:schemeClr val="bg1"/>
                </a:solidFill>
              </a:rPr>
              <a:t>	- high resolution neutron spectrometer (HRNS) – </a:t>
            </a:r>
            <a:r>
              <a:rPr lang="en-US" sz="1400" dirty="0" smtClean="0">
                <a:solidFill>
                  <a:schemeClr val="accent1">
                    <a:lumMod val="90000"/>
                  </a:schemeClr>
                </a:solidFill>
              </a:rPr>
              <a:t>ITER</a:t>
            </a:r>
          </a:p>
          <a:p>
            <a:pPr marL="268288" indent="-268288" defTabSz="720000">
              <a:lnSpc>
                <a:spcPct val="150000"/>
              </a:lnSpc>
              <a:spcAft>
                <a:spcPts val="600"/>
              </a:spcAft>
            </a:pPr>
            <a:r>
              <a:rPr lang="en-US" sz="1400" dirty="0" smtClean="0">
                <a:solidFill>
                  <a:schemeClr val="accent1">
                    <a:lumMod val="90000"/>
                  </a:schemeClr>
                </a:solidFill>
              </a:rPr>
              <a:t>	</a:t>
            </a:r>
            <a:r>
              <a:rPr lang="en-US" sz="1400" dirty="0" smtClean="0">
                <a:solidFill>
                  <a:schemeClr val="bg1"/>
                </a:solidFill>
              </a:rPr>
              <a:t>- diamond detectors</a:t>
            </a:r>
          </a:p>
          <a:p>
            <a:pPr>
              <a:lnSpc>
                <a:spcPct val="150000"/>
              </a:lnSpc>
              <a:spcAft>
                <a:spcPts val="600"/>
              </a:spcAft>
            </a:pPr>
            <a:endParaRPr lang="en-US" sz="1400" dirty="0">
              <a:solidFill>
                <a:schemeClr val="bg1"/>
              </a:solidFill>
            </a:endParaRPr>
          </a:p>
        </p:txBody>
      </p:sp>
      <p:sp>
        <p:nvSpPr>
          <p:cNvPr id="2" name="Prostokąt 1"/>
          <p:cNvSpPr/>
          <p:nvPr/>
        </p:nvSpPr>
        <p:spPr>
          <a:xfrm>
            <a:off x="107504" y="188641"/>
            <a:ext cx="9036496" cy="461665"/>
          </a:xfrm>
          <a:prstGeom prst="rect">
            <a:avLst/>
          </a:prstGeom>
        </p:spPr>
        <p:txBody>
          <a:bodyPr wrap="square">
            <a:spAutoFit/>
          </a:bodyPr>
          <a:lstStyle/>
          <a:p>
            <a:pPr algn="ctr">
              <a:spcAft>
                <a:spcPts val="1200"/>
              </a:spcAft>
            </a:pPr>
            <a:r>
              <a:rPr lang="en-US" sz="2400" dirty="0" smtClean="0">
                <a:solidFill>
                  <a:schemeClr val="bg1"/>
                </a:solidFill>
              </a:rPr>
              <a:t>Department of Radiation Transport</a:t>
            </a:r>
            <a:endParaRPr lang="en-US" sz="2400" dirty="0">
              <a:solidFill>
                <a:schemeClr val="bg1"/>
              </a:solidFill>
            </a:endParaRPr>
          </a:p>
        </p:txBody>
      </p:sp>
      <p:sp>
        <p:nvSpPr>
          <p:cNvPr id="7" name="Symbol zastępczy stopki 2"/>
          <p:cNvSpPr>
            <a:spLocks noGrp="1"/>
          </p:cNvSpPr>
          <p:nvPr>
            <p:ph type="ftr" sz="quarter" idx="11"/>
          </p:nvPr>
        </p:nvSpPr>
        <p:spPr>
          <a:xfrm>
            <a:off x="1979712" y="6453189"/>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3583989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pPr>
              <a:defRPr/>
            </a:pPr>
            <a:r>
              <a:rPr lang="pl-PL" dirty="0"/>
              <a:t>13.09.2019</a:t>
            </a:r>
            <a:endParaRPr lang="en-US" dirty="0"/>
          </a:p>
        </p:txBody>
      </p:sp>
      <p:sp>
        <p:nvSpPr>
          <p:cNvPr id="5" name="Rectangle 340"/>
          <p:cNvSpPr>
            <a:spLocks noGrp="1" noChangeArrowheads="1"/>
          </p:cNvSpPr>
          <p:nvPr>
            <p:ph type="title"/>
          </p:nvPr>
        </p:nvSpPr>
        <p:spPr>
          <a:xfrm>
            <a:off x="0" y="72008"/>
            <a:ext cx="9144000" cy="656891"/>
          </a:xfrm>
          <a:ln>
            <a:noFill/>
          </a:ln>
        </p:spPr>
        <p:txBody>
          <a:bodyPr/>
          <a:lstStyle/>
          <a:p>
            <a:pPr eaLnBrk="1" hangingPunct="1"/>
            <a:r>
              <a:rPr lang="en-US" sz="2400" dirty="0" smtClean="0">
                <a:latin typeface="Verdana" panose="020B0604030504040204" pitchFamily="34" charset="0"/>
                <a:ea typeface="Verdana" panose="020B0604030504040204" pitchFamily="34" charset="0"/>
                <a:cs typeface="Verdana" panose="020B0604030504040204" pitchFamily="34" charset="0"/>
              </a:rPr>
              <a:t>Department of Radiation Transport</a:t>
            </a:r>
            <a:r>
              <a:rPr lang="pl-PL"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Physics</a:t>
            </a:r>
            <a:endParaRPr lang="en-US" altLang="pl-PL" sz="2200" dirty="0" smtClean="0">
              <a:latin typeface="Verdana" pitchFamily="34" charset="0"/>
              <a:ea typeface="Verdana" panose="020B0604030504040204" pitchFamily="34" charset="0"/>
              <a:cs typeface="Verdana" panose="020B0604030504040204" pitchFamily="34" charset="0"/>
            </a:endParaRPr>
          </a:p>
        </p:txBody>
      </p:sp>
      <p:sp>
        <p:nvSpPr>
          <p:cNvPr id="9" name="Prostokąt 8"/>
          <p:cNvSpPr/>
          <p:nvPr/>
        </p:nvSpPr>
        <p:spPr>
          <a:xfrm>
            <a:off x="435929" y="1059808"/>
            <a:ext cx="8136904" cy="1118255"/>
          </a:xfrm>
          <a:prstGeom prst="rect">
            <a:avLst/>
          </a:prstGeom>
        </p:spPr>
        <p:txBody>
          <a:bodyPr wrap="square">
            <a:spAutoFit/>
          </a:bodyPr>
          <a:lstStyle/>
          <a:p>
            <a:pPr>
              <a:lnSpc>
                <a:spcPts val="2000"/>
              </a:lnSpc>
            </a:pPr>
            <a:r>
              <a:rPr lang="en-US" sz="1400" dirty="0" smtClean="0">
                <a:solidFill>
                  <a:schemeClr val="bg1"/>
                </a:solidFill>
              </a:rPr>
              <a:t>The activities cover physics of the neutron and other nuclear radiation interaction with different mediums in theoretical, experimental and computational aspects; fundamental plasma and nuclear fusion research; computer modeling of the nuclear radiation generated during fusion.</a:t>
            </a:r>
            <a:endParaRPr lang="en-US" sz="1400" dirty="0">
              <a:solidFill>
                <a:schemeClr val="bg1"/>
              </a:solidFill>
            </a:endParaRPr>
          </a:p>
        </p:txBody>
      </p:sp>
      <p:sp>
        <p:nvSpPr>
          <p:cNvPr id="11" name="Symbol zastępczy numeru slajdu 10"/>
          <p:cNvSpPr>
            <a:spLocks noGrp="1"/>
          </p:cNvSpPr>
          <p:nvPr>
            <p:ph type="sldNum" sz="quarter" idx="12"/>
          </p:nvPr>
        </p:nvSpPr>
        <p:spPr>
          <a:xfrm>
            <a:off x="6547719" y="6453338"/>
            <a:ext cx="2133600" cy="268287"/>
          </a:xfrm>
        </p:spPr>
        <p:txBody>
          <a:bodyPr/>
          <a:lstStyle/>
          <a:p>
            <a:pPr>
              <a:defRPr/>
            </a:pPr>
            <a:r>
              <a:rPr lang="pl-PL" dirty="0"/>
              <a:t>3</a:t>
            </a:r>
          </a:p>
        </p:txBody>
      </p:sp>
      <p:sp>
        <p:nvSpPr>
          <p:cNvPr id="10" name="Prostokąt 9"/>
          <p:cNvSpPr/>
          <p:nvPr/>
        </p:nvSpPr>
        <p:spPr>
          <a:xfrm>
            <a:off x="363920" y="2420888"/>
            <a:ext cx="8528559" cy="3139321"/>
          </a:xfrm>
          <a:prstGeom prst="rect">
            <a:avLst/>
          </a:prstGeom>
        </p:spPr>
        <p:txBody>
          <a:bodyPr wrap="square">
            <a:spAutoFit/>
          </a:bodyPr>
          <a:lstStyle/>
          <a:p>
            <a:pPr marL="179388" indent="-179388" defTabSz="720000">
              <a:spcAft>
                <a:spcPts val="600"/>
              </a:spcAft>
              <a:buFont typeface="Arial" panose="020B0604020202020204" pitchFamily="34" charset="0"/>
              <a:buChar char="•"/>
            </a:pPr>
            <a:r>
              <a:rPr lang="en-US" sz="1400" dirty="0" smtClean="0">
                <a:solidFill>
                  <a:schemeClr val="bg1"/>
                </a:solidFill>
              </a:rPr>
              <a:t>Research on interaction of nuclear radiation with different medium</a:t>
            </a:r>
          </a:p>
          <a:p>
            <a:pPr marL="179388" indent="-179388" defTabSz="720000">
              <a:spcAft>
                <a:spcPts val="0"/>
              </a:spcAft>
              <a:buFont typeface="Arial" panose="020B0604020202020204" pitchFamily="34" charset="0"/>
              <a:buChar char="•"/>
            </a:pPr>
            <a:r>
              <a:rPr lang="en-US" sz="1400" dirty="0" smtClean="0">
                <a:solidFill>
                  <a:schemeClr val="bg1"/>
                </a:solidFill>
              </a:rPr>
              <a:t>Neutron and plasma diagnostics in big thermonuclear devices: tokamak, </a:t>
            </a:r>
            <a:r>
              <a:rPr lang="en-US" sz="1400" dirty="0" err="1" smtClean="0">
                <a:solidFill>
                  <a:schemeClr val="bg1"/>
                </a:solidFill>
              </a:rPr>
              <a:t>stellarator</a:t>
            </a:r>
            <a:endParaRPr lang="en-US" sz="1400" dirty="0" smtClean="0">
              <a:solidFill>
                <a:schemeClr val="bg1"/>
              </a:solidFill>
            </a:endParaRPr>
          </a:p>
          <a:p>
            <a:pPr lvl="1" defTabSz="720000">
              <a:spcAft>
                <a:spcPts val="600"/>
              </a:spcAft>
            </a:pPr>
            <a:r>
              <a:rPr lang="en-US" sz="1400" dirty="0" smtClean="0">
                <a:solidFill>
                  <a:schemeClr val="bg1"/>
                </a:solidFill>
              </a:rPr>
              <a:t>- neutron activation method; plasma tomography (JET, WEST); high resolution neutron spectrometer (HRNS) – ITER </a:t>
            </a:r>
          </a:p>
          <a:p>
            <a:pPr marL="179388" indent="-179388" defTabSz="720000">
              <a:spcAft>
                <a:spcPts val="0"/>
              </a:spcAft>
              <a:buFont typeface="Arial" panose="020B0604020202020204" pitchFamily="34" charset="0"/>
              <a:buChar char="•"/>
            </a:pPr>
            <a:r>
              <a:rPr lang="en-US" sz="1400" dirty="0" smtClean="0">
                <a:solidFill>
                  <a:schemeClr val="bg1"/>
                </a:solidFill>
              </a:rPr>
              <a:t>Construction concept of the neutron accelerator source DONES </a:t>
            </a:r>
          </a:p>
          <a:p>
            <a:pPr defTabSz="720000">
              <a:spcAft>
                <a:spcPts val="0"/>
              </a:spcAft>
            </a:pPr>
            <a:r>
              <a:rPr lang="en-US" sz="1400" dirty="0" smtClean="0">
                <a:solidFill>
                  <a:schemeClr val="bg1"/>
                </a:solidFill>
              </a:rPr>
              <a:t>	(Demo Oriented Neutron Source)</a:t>
            </a:r>
          </a:p>
          <a:p>
            <a:pPr marL="173038" indent="-173038" defTabSz="720000">
              <a:spcBef>
                <a:spcPts val="600"/>
              </a:spcBef>
              <a:spcAft>
                <a:spcPts val="0"/>
              </a:spcAft>
              <a:buFont typeface="Arial" panose="020B0604020202020204" pitchFamily="34" charset="0"/>
              <a:buChar char="•"/>
            </a:pPr>
            <a:r>
              <a:rPr lang="en-US" sz="1400" dirty="0" smtClean="0">
                <a:solidFill>
                  <a:schemeClr val="bg1"/>
                </a:solidFill>
              </a:rPr>
              <a:t>Computer modelling of the radiation field</a:t>
            </a:r>
          </a:p>
          <a:p>
            <a:pPr defTabSz="720000">
              <a:spcBef>
                <a:spcPts val="0"/>
              </a:spcBef>
              <a:spcAft>
                <a:spcPts val="600"/>
              </a:spcAft>
            </a:pPr>
            <a:endParaRPr lang="en-US" sz="1400" dirty="0" smtClean="0">
              <a:solidFill>
                <a:schemeClr val="bg1"/>
              </a:solidFill>
            </a:endParaRPr>
          </a:p>
          <a:p>
            <a:pPr marL="179388" indent="-179388" defTabSz="720000">
              <a:spcAft>
                <a:spcPts val="600"/>
              </a:spcAft>
              <a:buFont typeface="Arial" panose="020B0604020202020204" pitchFamily="34" charset="0"/>
              <a:buChar char="•"/>
            </a:pPr>
            <a:r>
              <a:rPr lang="en-US" sz="1400" dirty="0" smtClean="0">
                <a:solidFill>
                  <a:schemeClr val="bg1"/>
                </a:solidFill>
              </a:rPr>
              <a:t>The Jan A. </a:t>
            </a:r>
            <a:r>
              <a:rPr lang="en-US" sz="1400" dirty="0" err="1" smtClean="0">
                <a:solidFill>
                  <a:schemeClr val="bg1"/>
                </a:solidFill>
              </a:rPr>
              <a:t>Czubek</a:t>
            </a:r>
            <a:r>
              <a:rPr lang="en-US" sz="1400" dirty="0" smtClean="0">
                <a:solidFill>
                  <a:schemeClr val="bg1"/>
                </a:solidFill>
              </a:rPr>
              <a:t> Laboratory of Apparatus Neutron Sources </a:t>
            </a:r>
          </a:p>
          <a:p>
            <a:pPr defTabSz="720000">
              <a:spcBef>
                <a:spcPts val="0"/>
              </a:spcBef>
              <a:spcAft>
                <a:spcPts val="0"/>
              </a:spcAft>
            </a:pPr>
            <a:r>
              <a:rPr lang="pl-PL" sz="1400" dirty="0" smtClean="0">
                <a:solidFill>
                  <a:schemeClr val="bg1"/>
                </a:solidFill>
              </a:rPr>
              <a:t>	</a:t>
            </a:r>
            <a:r>
              <a:rPr lang="en-US" sz="1400" dirty="0" smtClean="0">
                <a:solidFill>
                  <a:schemeClr val="bg1"/>
                </a:solidFill>
              </a:rPr>
              <a:t>Fast </a:t>
            </a:r>
            <a:r>
              <a:rPr lang="en-US" sz="1400" dirty="0">
                <a:solidFill>
                  <a:schemeClr val="bg1"/>
                </a:solidFill>
              </a:rPr>
              <a:t>neutron generator 14 MeV (IGN-14</a:t>
            </a:r>
            <a:r>
              <a:rPr lang="en-US" sz="1400" dirty="0" smtClean="0">
                <a:solidFill>
                  <a:schemeClr val="bg1"/>
                </a:solidFill>
              </a:rPr>
              <a:t>)</a:t>
            </a:r>
            <a:endParaRPr lang="pl-PL" sz="1400" dirty="0" smtClean="0">
              <a:solidFill>
                <a:schemeClr val="bg1"/>
              </a:solidFill>
            </a:endParaRPr>
          </a:p>
          <a:p>
            <a:pPr defTabSz="720000">
              <a:spcBef>
                <a:spcPts val="0"/>
              </a:spcBef>
              <a:spcAft>
                <a:spcPts val="0"/>
              </a:spcAft>
            </a:pPr>
            <a:r>
              <a:rPr lang="pl-PL" sz="1400" dirty="0">
                <a:solidFill>
                  <a:schemeClr val="bg1"/>
                </a:solidFill>
              </a:rPr>
              <a:t>	</a:t>
            </a:r>
            <a:r>
              <a:rPr lang="en-US" sz="1400" dirty="0" smtClean="0">
                <a:solidFill>
                  <a:schemeClr val="bg1"/>
                </a:solidFill>
              </a:rPr>
              <a:t>Plasma Focus device</a:t>
            </a:r>
            <a:r>
              <a:rPr lang="pl-PL" sz="1400" dirty="0" smtClean="0">
                <a:solidFill>
                  <a:schemeClr val="bg1"/>
                </a:solidFill>
              </a:rPr>
              <a:t>s</a:t>
            </a:r>
            <a:r>
              <a:rPr lang="en-US" sz="1400" dirty="0" smtClean="0">
                <a:solidFill>
                  <a:schemeClr val="bg1"/>
                </a:solidFill>
              </a:rPr>
              <a:t> – the PF-24</a:t>
            </a:r>
            <a:r>
              <a:rPr lang="pl-PL" sz="1400" dirty="0" smtClean="0">
                <a:solidFill>
                  <a:schemeClr val="bg1"/>
                </a:solidFill>
              </a:rPr>
              <a:t> and PF-4</a:t>
            </a:r>
            <a:r>
              <a:rPr lang="en-US" sz="1400" dirty="0" smtClean="0">
                <a:solidFill>
                  <a:schemeClr val="bg1"/>
                </a:solidFill>
              </a:rPr>
              <a:t>	</a:t>
            </a:r>
            <a:endParaRPr lang="en-US" sz="1400" u="sng" dirty="0" smtClean="0">
              <a:solidFill>
                <a:schemeClr val="bg1"/>
              </a:solidFill>
            </a:endParaRPr>
          </a:p>
          <a:p>
            <a:pPr marL="268288" indent="-268288" defTabSz="720000">
              <a:spcAft>
                <a:spcPts val="0"/>
              </a:spcAft>
            </a:pPr>
            <a:r>
              <a:rPr lang="en-US" sz="1400" dirty="0" smtClean="0">
                <a:solidFill>
                  <a:schemeClr val="bg1"/>
                </a:solidFill>
              </a:rPr>
              <a:t>	 </a:t>
            </a:r>
            <a:endParaRPr lang="en-US" sz="1400" dirty="0">
              <a:solidFill>
                <a:schemeClr val="bg1"/>
              </a:solidFill>
            </a:endParaRPr>
          </a:p>
        </p:txBody>
      </p:sp>
      <p:sp>
        <p:nvSpPr>
          <p:cNvPr id="6" name="Prostokąt zaokrąglony 5"/>
          <p:cNvSpPr/>
          <p:nvPr/>
        </p:nvSpPr>
        <p:spPr>
          <a:xfrm>
            <a:off x="454485" y="1052736"/>
            <a:ext cx="8136904" cy="11182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3565825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pPr>
              <a:defRPr/>
            </a:pPr>
            <a:r>
              <a:rPr lang="pl-PL" dirty="0"/>
              <a:t>13.09.2019</a:t>
            </a:r>
            <a:endParaRPr lang="en-US" dirty="0"/>
          </a:p>
        </p:txBody>
      </p:sp>
      <p:sp>
        <p:nvSpPr>
          <p:cNvPr id="5" name="Rectangle 340"/>
          <p:cNvSpPr>
            <a:spLocks noGrp="1" noChangeArrowheads="1"/>
          </p:cNvSpPr>
          <p:nvPr>
            <p:ph type="title"/>
          </p:nvPr>
        </p:nvSpPr>
        <p:spPr>
          <a:xfrm>
            <a:off x="0" y="-27384"/>
            <a:ext cx="9144000" cy="692696"/>
          </a:xfrm>
          <a:ln>
            <a:noFill/>
          </a:ln>
        </p:spPr>
        <p:txBody>
          <a:bodyPr/>
          <a:lstStyle/>
          <a:p>
            <a:pPr eaLnBrk="1" hangingPunct="1"/>
            <a:r>
              <a:rPr lang="en-US" sz="2200" dirty="0" smtClean="0">
                <a:latin typeface="Verdana" panose="020B0604030504040204" pitchFamily="34" charset="0"/>
                <a:ea typeface="Verdana" panose="020B0604030504040204" pitchFamily="34" charset="0"/>
                <a:cs typeface="Verdana" panose="020B0604030504040204" pitchFamily="34" charset="0"/>
              </a:rPr>
              <a:t>The Jan A. </a:t>
            </a:r>
            <a:r>
              <a:rPr lang="en-US" sz="2200" dirty="0" err="1" smtClean="0">
                <a:latin typeface="Verdana" panose="020B0604030504040204" pitchFamily="34" charset="0"/>
                <a:ea typeface="Verdana" panose="020B0604030504040204" pitchFamily="34" charset="0"/>
                <a:cs typeface="Verdana" panose="020B0604030504040204" pitchFamily="34" charset="0"/>
              </a:rPr>
              <a:t>Czubek</a:t>
            </a:r>
            <a:r>
              <a:rPr lang="en-US" sz="2200" dirty="0" smtClean="0">
                <a:latin typeface="Verdana" panose="020B0604030504040204" pitchFamily="34" charset="0"/>
                <a:ea typeface="Verdana" panose="020B0604030504040204" pitchFamily="34" charset="0"/>
                <a:cs typeface="Verdana" panose="020B0604030504040204" pitchFamily="34" charset="0"/>
              </a:rPr>
              <a:t> Laboratory of Apparatus Neutron Sources</a:t>
            </a:r>
            <a:endParaRPr lang="en-US" altLang="pl-PL" sz="2200" dirty="0" smtClean="0">
              <a:latin typeface="Verdana" pitchFamily="34" charset="0"/>
              <a:ea typeface="Verdana" panose="020B0604030504040204" pitchFamily="34" charset="0"/>
              <a:cs typeface="Verdana" panose="020B0604030504040204" pitchFamily="34" charset="0"/>
            </a:endParaRPr>
          </a:p>
        </p:txBody>
      </p:sp>
      <p:sp>
        <p:nvSpPr>
          <p:cNvPr id="6" name="Symbol zastępczy numeru slajdu 5"/>
          <p:cNvSpPr>
            <a:spLocks noGrp="1"/>
          </p:cNvSpPr>
          <p:nvPr>
            <p:ph type="sldNum" sz="quarter" idx="12"/>
          </p:nvPr>
        </p:nvSpPr>
        <p:spPr/>
        <p:txBody>
          <a:bodyPr/>
          <a:lstStyle/>
          <a:p>
            <a:pPr>
              <a:defRPr/>
            </a:pPr>
            <a:r>
              <a:rPr lang="pl-PL" dirty="0"/>
              <a:t>4</a:t>
            </a:r>
          </a:p>
        </p:txBody>
      </p:sp>
      <p:pic>
        <p:nvPicPr>
          <p:cNvPr id="7" name="Picture 2" descr="generator">
            <a:extLst>
              <a:ext uri="{FF2B5EF4-FFF2-40B4-BE49-F238E27FC236}">
                <a16:creationId xmlns="" xmlns:a16="http://schemas.microsoft.com/office/drawing/2014/main" xmlns:lc="http://schemas.openxmlformats.org/drawingml/2006/lockedCanvas" id="{486080FC-2D03-427F-841F-B752243FB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5" b="12371"/>
          <a:stretch/>
        </p:blipFill>
        <p:spPr bwMode="auto">
          <a:xfrm>
            <a:off x="95037" y="1912012"/>
            <a:ext cx="6133145" cy="3427472"/>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9" name="Prostokąt 8"/>
          <p:cNvSpPr/>
          <p:nvPr/>
        </p:nvSpPr>
        <p:spPr>
          <a:xfrm>
            <a:off x="827584" y="1340768"/>
            <a:ext cx="4936671" cy="369332"/>
          </a:xfrm>
          <a:prstGeom prst="rect">
            <a:avLst/>
          </a:prstGeom>
        </p:spPr>
        <p:txBody>
          <a:bodyPr wrap="none">
            <a:spAutoFit/>
          </a:bodyPr>
          <a:lstStyle/>
          <a:p>
            <a:pPr algn="ctr">
              <a:spcAft>
                <a:spcPts val="1200"/>
              </a:spcAft>
            </a:pPr>
            <a:r>
              <a:rPr lang="en-US" sz="1800" u="sng" dirty="0">
                <a:solidFill>
                  <a:schemeClr val="bg1"/>
                </a:solidFill>
              </a:rPr>
              <a:t>14 MeV Fast </a:t>
            </a:r>
            <a:r>
              <a:rPr lang="en-US" sz="1800" u="sng" dirty="0" smtClean="0">
                <a:solidFill>
                  <a:schemeClr val="bg1"/>
                </a:solidFill>
              </a:rPr>
              <a:t>neutron generator (IGN-14)</a:t>
            </a:r>
          </a:p>
        </p:txBody>
      </p:sp>
      <p:sp>
        <p:nvSpPr>
          <p:cNvPr id="10" name="Symbol zastępczy stopki 2"/>
          <p:cNvSpPr>
            <a:spLocks noGrp="1"/>
          </p:cNvSpPr>
          <p:nvPr>
            <p:ph type="ftr" sz="quarter" idx="11"/>
          </p:nvPr>
        </p:nvSpPr>
        <p:spPr>
          <a:xfrm>
            <a:off x="2231740" y="6454015"/>
            <a:ext cx="4680520" cy="288180"/>
          </a:xfrm>
        </p:spPr>
        <p:txBody>
          <a:bodyPr/>
          <a:lstStyle/>
          <a:p>
            <a:pPr>
              <a:defRPr/>
            </a:pPr>
            <a:r>
              <a:rPr lang="en-US" dirty="0"/>
              <a:t>2nd Workshop on Neutrons in Medicine and Homeland Security</a:t>
            </a:r>
          </a:p>
        </p:txBody>
      </p:sp>
      <p:sp>
        <p:nvSpPr>
          <p:cNvPr id="11" name="Prostokąt zaokrąglony 10"/>
          <p:cNvSpPr/>
          <p:nvPr/>
        </p:nvSpPr>
        <p:spPr>
          <a:xfrm>
            <a:off x="6336703" y="980728"/>
            <a:ext cx="2686517" cy="52900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rostokąt 1"/>
          <p:cNvSpPr/>
          <p:nvPr/>
        </p:nvSpPr>
        <p:spPr>
          <a:xfrm>
            <a:off x="6372200" y="1008827"/>
            <a:ext cx="2651020" cy="3677930"/>
          </a:xfrm>
          <a:prstGeom prst="rect">
            <a:avLst/>
          </a:prstGeom>
        </p:spPr>
        <p:txBody>
          <a:bodyPr wrap="square">
            <a:spAutoFit/>
          </a:bodyPr>
          <a:lstStyle/>
          <a:p>
            <a:pPr algn="ctr">
              <a:lnSpc>
                <a:spcPct val="150000"/>
              </a:lnSpc>
              <a:spcAft>
                <a:spcPts val="600"/>
              </a:spcAft>
            </a:pPr>
            <a:r>
              <a:rPr lang="pl-PL" sz="1400" u="sng" dirty="0" smtClean="0">
                <a:solidFill>
                  <a:schemeClr val="bg1"/>
                </a:solidFill>
              </a:rPr>
              <a:t>Technical data</a:t>
            </a:r>
          </a:p>
          <a:p>
            <a:pPr marL="171450" indent="-171450">
              <a:spcAft>
                <a:spcPts val="600"/>
              </a:spcAft>
              <a:buFont typeface="Arial" panose="020B0604020202020204" pitchFamily="34" charset="0"/>
              <a:buChar char="•"/>
            </a:pPr>
            <a:r>
              <a:rPr lang="en-US" sz="1200" u="sng" dirty="0" smtClean="0">
                <a:solidFill>
                  <a:schemeClr val="bg1"/>
                </a:solidFill>
              </a:rPr>
              <a:t>Continuous </a:t>
            </a:r>
            <a:r>
              <a:rPr lang="en-US" sz="1200" u="sng" dirty="0">
                <a:solidFill>
                  <a:schemeClr val="bg1"/>
                </a:solidFill>
              </a:rPr>
              <a:t>regime</a:t>
            </a:r>
            <a:r>
              <a:rPr lang="en-US" sz="1200" dirty="0">
                <a:solidFill>
                  <a:schemeClr val="bg1"/>
                </a:solidFill>
              </a:rPr>
              <a:t>:</a:t>
            </a:r>
          </a:p>
          <a:p>
            <a:r>
              <a:rPr lang="pl-PL" sz="1200" dirty="0" smtClean="0">
                <a:solidFill>
                  <a:schemeClr val="bg1"/>
                </a:solidFill>
              </a:rPr>
              <a:t>- </a:t>
            </a:r>
            <a:r>
              <a:rPr lang="en-US" sz="1200" dirty="0" smtClean="0">
                <a:solidFill>
                  <a:schemeClr val="bg1"/>
                </a:solidFill>
              </a:rPr>
              <a:t>neutron </a:t>
            </a:r>
            <a:r>
              <a:rPr lang="en-US" sz="1200" dirty="0">
                <a:solidFill>
                  <a:schemeClr val="bg1"/>
                </a:solidFill>
              </a:rPr>
              <a:t>yield: 5x10</a:t>
            </a:r>
            <a:r>
              <a:rPr lang="en-US" sz="1200" baseline="30000" dirty="0">
                <a:solidFill>
                  <a:schemeClr val="bg1"/>
                </a:solidFill>
              </a:rPr>
              <a:t>8</a:t>
            </a:r>
            <a:r>
              <a:rPr lang="en-US" sz="1200" dirty="0">
                <a:solidFill>
                  <a:schemeClr val="bg1"/>
                </a:solidFill>
              </a:rPr>
              <a:t> n/s</a:t>
            </a:r>
          </a:p>
          <a:p>
            <a:pPr marL="171450" indent="-171450">
              <a:buFontTx/>
              <a:buChar char="-"/>
            </a:pPr>
            <a:r>
              <a:rPr lang="en-US" sz="1200" dirty="0" smtClean="0">
                <a:solidFill>
                  <a:schemeClr val="bg1"/>
                </a:solidFill>
              </a:rPr>
              <a:t>ion </a:t>
            </a:r>
            <a:r>
              <a:rPr lang="en-US" sz="1200" dirty="0">
                <a:solidFill>
                  <a:schemeClr val="bg1"/>
                </a:solidFill>
              </a:rPr>
              <a:t>current:~50 µA </a:t>
            </a:r>
            <a:endParaRPr lang="pl-PL" sz="1200" dirty="0" smtClean="0">
              <a:solidFill>
                <a:schemeClr val="bg1"/>
              </a:solidFill>
            </a:endParaRPr>
          </a:p>
          <a:p>
            <a:r>
              <a:rPr lang="pl-PL" sz="1200" dirty="0" smtClean="0">
                <a:solidFill>
                  <a:schemeClr val="bg1"/>
                </a:solidFill>
              </a:rPr>
              <a:t>	</a:t>
            </a:r>
            <a:r>
              <a:rPr lang="en-US" sz="1200" dirty="0" smtClean="0">
                <a:solidFill>
                  <a:schemeClr val="bg1"/>
                </a:solidFill>
              </a:rPr>
              <a:t>(</a:t>
            </a:r>
            <a:r>
              <a:rPr lang="en-US" sz="1200" dirty="0">
                <a:solidFill>
                  <a:schemeClr val="bg1"/>
                </a:solidFill>
              </a:rPr>
              <a:t>up to 100 µA</a:t>
            </a:r>
            <a:r>
              <a:rPr lang="en-US" sz="1200" dirty="0" smtClean="0">
                <a:solidFill>
                  <a:schemeClr val="bg1"/>
                </a:solidFill>
              </a:rPr>
              <a:t>)</a:t>
            </a:r>
            <a:endParaRPr lang="pl-PL" sz="1200" dirty="0" smtClean="0">
              <a:solidFill>
                <a:schemeClr val="bg1"/>
              </a:solidFill>
            </a:endParaRPr>
          </a:p>
          <a:p>
            <a:pPr marL="171450" indent="-171450">
              <a:buFontTx/>
              <a:buChar char="-"/>
            </a:pPr>
            <a:endParaRPr lang="en-US" sz="1200" dirty="0">
              <a:solidFill>
                <a:schemeClr val="bg1"/>
              </a:solidFill>
            </a:endParaRPr>
          </a:p>
          <a:p>
            <a:pPr marL="171450" indent="-171450">
              <a:spcAft>
                <a:spcPts val="600"/>
              </a:spcAft>
              <a:buFont typeface="Arial" panose="020B0604020202020204" pitchFamily="34" charset="0"/>
              <a:buChar char="•"/>
            </a:pPr>
            <a:r>
              <a:rPr lang="pl-PL" sz="1200" u="sng" dirty="0" smtClean="0">
                <a:solidFill>
                  <a:schemeClr val="bg1"/>
                </a:solidFill>
                <a:ea typeface="Verdana" panose="020B0604030504040204" pitchFamily="34" charset="0"/>
                <a:cs typeface="Verdana" panose="020B0604030504040204" pitchFamily="34" charset="0"/>
              </a:rPr>
              <a:t>P</a:t>
            </a:r>
            <a:r>
              <a:rPr lang="en-US" sz="1200" u="sng" dirty="0" err="1" smtClean="0">
                <a:solidFill>
                  <a:schemeClr val="bg1"/>
                </a:solidFill>
                <a:ea typeface="Verdana" panose="020B0604030504040204" pitchFamily="34" charset="0"/>
                <a:cs typeface="Verdana" panose="020B0604030504040204" pitchFamily="34" charset="0"/>
              </a:rPr>
              <a:t>ulse</a:t>
            </a:r>
            <a:r>
              <a:rPr lang="en-US" sz="1200" u="sng" dirty="0" smtClean="0">
                <a:solidFill>
                  <a:schemeClr val="bg1"/>
                </a:solidFill>
                <a:ea typeface="Verdana" panose="020B0604030504040204" pitchFamily="34" charset="0"/>
                <a:cs typeface="Verdana" panose="020B0604030504040204" pitchFamily="34" charset="0"/>
              </a:rPr>
              <a:t> </a:t>
            </a:r>
            <a:r>
              <a:rPr lang="en-US" sz="1200" u="sng" dirty="0">
                <a:solidFill>
                  <a:schemeClr val="bg1"/>
                </a:solidFill>
                <a:ea typeface="Verdana" panose="020B0604030504040204" pitchFamily="34" charset="0"/>
                <a:cs typeface="Verdana" panose="020B0604030504040204" pitchFamily="34" charset="0"/>
              </a:rPr>
              <a:t>regime</a:t>
            </a:r>
            <a:r>
              <a:rPr lang="en-US" sz="1200" dirty="0">
                <a:solidFill>
                  <a:schemeClr val="bg1"/>
                </a:solidFill>
                <a:ea typeface="Verdana" panose="020B0604030504040204" pitchFamily="34" charset="0"/>
                <a:cs typeface="Verdana" panose="020B0604030504040204" pitchFamily="34" charset="0"/>
              </a:rPr>
              <a:t>: </a:t>
            </a:r>
            <a:endParaRPr lang="pl-PL" sz="1200" dirty="0" smtClean="0">
              <a:solidFill>
                <a:schemeClr val="bg1"/>
              </a:solidFill>
              <a:ea typeface="Verdana" panose="020B0604030504040204" pitchFamily="34" charset="0"/>
              <a:cs typeface="Verdana" panose="020B0604030504040204" pitchFamily="34" charset="0"/>
            </a:endParaRPr>
          </a:p>
          <a:p>
            <a:r>
              <a:rPr lang="pl-PL" sz="1200" dirty="0" smtClean="0">
                <a:solidFill>
                  <a:schemeClr val="bg1"/>
                </a:solidFill>
                <a:ea typeface="Verdana" panose="020B0604030504040204" pitchFamily="34" charset="0"/>
                <a:cs typeface="Verdana" panose="020B0604030504040204" pitchFamily="34" charset="0"/>
              </a:rPr>
              <a:t>- </a:t>
            </a:r>
            <a:r>
              <a:rPr lang="en-US" sz="1200" dirty="0" smtClean="0">
                <a:solidFill>
                  <a:schemeClr val="bg1"/>
                </a:solidFill>
                <a:ea typeface="Verdana" panose="020B0604030504040204" pitchFamily="34" charset="0"/>
                <a:cs typeface="Verdana" panose="020B0604030504040204" pitchFamily="34" charset="0"/>
              </a:rPr>
              <a:t>duration</a:t>
            </a:r>
            <a:r>
              <a:rPr lang="en-US" sz="1200" dirty="0">
                <a:solidFill>
                  <a:schemeClr val="bg1"/>
                </a:solidFill>
                <a:ea typeface="Verdana" panose="020B0604030504040204" pitchFamily="34" charset="0"/>
                <a:cs typeface="Verdana" panose="020B0604030504040204" pitchFamily="34" charset="0"/>
              </a:rPr>
              <a:t>: 25-1000 </a:t>
            </a:r>
            <a:r>
              <a:rPr lang="en-US" sz="1200" dirty="0" err="1">
                <a:solidFill>
                  <a:schemeClr val="bg1"/>
                </a:solidFill>
                <a:latin typeface="Symbol" panose="05050102010706020507" pitchFamily="18" charset="2"/>
                <a:ea typeface="Verdana" panose="020B0604030504040204" pitchFamily="34" charset="0"/>
                <a:cs typeface="Verdana" panose="020B0604030504040204" pitchFamily="34" charset="0"/>
              </a:rPr>
              <a:t>m</a:t>
            </a:r>
            <a:r>
              <a:rPr lang="en-US" sz="1200" dirty="0" err="1">
                <a:solidFill>
                  <a:schemeClr val="bg1"/>
                </a:solidFill>
                <a:ea typeface="Verdana" panose="020B0604030504040204" pitchFamily="34" charset="0"/>
                <a:cs typeface="Verdana" panose="020B0604030504040204" pitchFamily="34" charset="0"/>
              </a:rPr>
              <a:t>s</a:t>
            </a:r>
            <a:r>
              <a:rPr lang="en-US" sz="1200" dirty="0">
                <a:solidFill>
                  <a:schemeClr val="bg1"/>
                </a:solidFill>
                <a:ea typeface="Verdana" panose="020B0604030504040204" pitchFamily="34" charset="0"/>
                <a:cs typeface="Verdana" panose="020B0604030504040204" pitchFamily="34" charset="0"/>
              </a:rPr>
              <a:t> (step 1</a:t>
            </a:r>
            <a:r>
              <a:rPr lang="en-US" sz="1200" dirty="0" smtClean="0">
                <a:solidFill>
                  <a:schemeClr val="bg1"/>
                </a:solidFill>
                <a:ea typeface="Verdana" panose="020B0604030504040204" pitchFamily="34" charset="0"/>
                <a:cs typeface="Verdana" panose="020B0604030504040204" pitchFamily="34" charset="0"/>
              </a:rPr>
              <a:t>) </a:t>
            </a:r>
            <a:endParaRPr lang="pl-PL" sz="1200" dirty="0" smtClean="0">
              <a:solidFill>
                <a:schemeClr val="bg1"/>
              </a:solidFill>
              <a:ea typeface="Verdana" panose="020B0604030504040204" pitchFamily="34" charset="0"/>
              <a:cs typeface="Verdana" panose="020B0604030504040204" pitchFamily="34" charset="0"/>
            </a:endParaRPr>
          </a:p>
          <a:p>
            <a:pPr marL="171450" indent="-171450">
              <a:buFontTx/>
              <a:buChar char="-"/>
            </a:pPr>
            <a:r>
              <a:rPr lang="en-US" sz="1200" dirty="0" smtClean="0">
                <a:solidFill>
                  <a:schemeClr val="bg1"/>
                </a:solidFill>
                <a:ea typeface="Verdana" panose="020B0604030504040204" pitchFamily="34" charset="0"/>
                <a:cs typeface="Verdana" panose="020B0604030504040204" pitchFamily="34" charset="0"/>
              </a:rPr>
              <a:t>repetition </a:t>
            </a:r>
            <a:r>
              <a:rPr lang="en-US" sz="1200" dirty="0">
                <a:solidFill>
                  <a:schemeClr val="bg1"/>
                </a:solidFill>
                <a:ea typeface="Verdana" panose="020B0604030504040204" pitchFamily="34" charset="0"/>
                <a:cs typeface="Verdana" panose="020B0604030504040204" pitchFamily="34" charset="0"/>
              </a:rPr>
              <a:t>0.3-100 </a:t>
            </a:r>
            <a:r>
              <a:rPr lang="en-US" sz="1200" dirty="0" err="1">
                <a:solidFill>
                  <a:schemeClr val="bg1"/>
                </a:solidFill>
                <a:ea typeface="Verdana" panose="020B0604030504040204" pitchFamily="34" charset="0"/>
                <a:cs typeface="Verdana" panose="020B0604030504040204" pitchFamily="34" charset="0"/>
              </a:rPr>
              <a:t>ms</a:t>
            </a:r>
            <a:r>
              <a:rPr lang="en-US" sz="1200" dirty="0">
                <a:solidFill>
                  <a:schemeClr val="bg1"/>
                </a:solidFill>
                <a:ea typeface="Verdana" panose="020B0604030504040204" pitchFamily="34" charset="0"/>
                <a:cs typeface="Verdana" panose="020B0604030504040204" pitchFamily="34" charset="0"/>
              </a:rPr>
              <a:t> (step </a:t>
            </a:r>
            <a:r>
              <a:rPr lang="en-US" sz="1200" dirty="0" smtClean="0">
                <a:solidFill>
                  <a:schemeClr val="bg1"/>
                </a:solidFill>
                <a:ea typeface="Verdana" panose="020B0604030504040204" pitchFamily="34" charset="0"/>
                <a:cs typeface="Verdana" panose="020B0604030504040204" pitchFamily="34" charset="0"/>
              </a:rPr>
              <a:t>0.1)</a:t>
            </a:r>
            <a:endParaRPr lang="pl-PL" sz="1200" dirty="0" smtClean="0">
              <a:solidFill>
                <a:schemeClr val="bg1"/>
              </a:solidFill>
              <a:ea typeface="Verdana" panose="020B0604030504040204" pitchFamily="34" charset="0"/>
              <a:cs typeface="Verdana" panose="020B0604030504040204" pitchFamily="34" charset="0"/>
            </a:endParaRPr>
          </a:p>
          <a:p>
            <a:pPr marL="171450" indent="-171450">
              <a:buFontTx/>
              <a:buChar char="-"/>
            </a:pPr>
            <a:r>
              <a:rPr lang="en-US" sz="1200" dirty="0" smtClean="0">
                <a:solidFill>
                  <a:schemeClr val="bg1"/>
                </a:solidFill>
              </a:rPr>
              <a:t>neutron </a:t>
            </a:r>
            <a:r>
              <a:rPr lang="en-US" sz="1200" dirty="0">
                <a:solidFill>
                  <a:schemeClr val="bg1"/>
                </a:solidFill>
              </a:rPr>
              <a:t>yield</a:t>
            </a:r>
            <a:r>
              <a:rPr lang="pl-PL" sz="1200" dirty="0">
                <a:solidFill>
                  <a:schemeClr val="bg1"/>
                </a:solidFill>
              </a:rPr>
              <a:t> </a:t>
            </a:r>
            <a:r>
              <a:rPr lang="pl-PL" sz="1200" dirty="0" err="1">
                <a:solidFill>
                  <a:schemeClr val="bg1"/>
                </a:solidFill>
              </a:rPr>
              <a:t>during</a:t>
            </a:r>
            <a:r>
              <a:rPr lang="pl-PL" sz="1200" dirty="0">
                <a:solidFill>
                  <a:schemeClr val="bg1"/>
                </a:solidFill>
              </a:rPr>
              <a:t> the </a:t>
            </a:r>
            <a:r>
              <a:rPr lang="pl-PL" sz="1200" dirty="0" err="1">
                <a:solidFill>
                  <a:schemeClr val="bg1"/>
                </a:solidFill>
              </a:rPr>
              <a:t>pulse</a:t>
            </a:r>
            <a:r>
              <a:rPr lang="en-US" sz="1200" dirty="0">
                <a:solidFill>
                  <a:schemeClr val="bg1"/>
                </a:solidFill>
              </a:rPr>
              <a:t>: </a:t>
            </a:r>
            <a:r>
              <a:rPr lang="en-US" sz="1200" dirty="0" smtClean="0">
                <a:solidFill>
                  <a:schemeClr val="bg1"/>
                </a:solidFill>
              </a:rPr>
              <a:t>5x10</a:t>
            </a:r>
            <a:r>
              <a:rPr lang="en-US" sz="1200" baseline="30000" dirty="0" smtClean="0">
                <a:solidFill>
                  <a:schemeClr val="bg1"/>
                </a:solidFill>
              </a:rPr>
              <a:t>9</a:t>
            </a:r>
            <a:r>
              <a:rPr lang="en-US" sz="1200" dirty="0" smtClean="0">
                <a:solidFill>
                  <a:schemeClr val="bg1"/>
                </a:solidFill>
              </a:rPr>
              <a:t> n/s</a:t>
            </a:r>
            <a:endParaRPr lang="pl-PL" sz="1200" dirty="0" smtClean="0">
              <a:solidFill>
                <a:schemeClr val="bg1"/>
              </a:solidFill>
            </a:endParaRPr>
          </a:p>
          <a:p>
            <a:pPr marL="171450" indent="-171450">
              <a:buFontTx/>
              <a:buChar char="-"/>
            </a:pPr>
            <a:endParaRPr lang="pl-PL" sz="1200" dirty="0" smtClean="0">
              <a:solidFill>
                <a:schemeClr val="bg1"/>
              </a:solidFill>
            </a:endParaRPr>
          </a:p>
          <a:p>
            <a:pPr marL="171450" indent="-171450">
              <a:spcAft>
                <a:spcPts val="600"/>
              </a:spcAft>
              <a:buFont typeface="Arial" panose="020B0604020202020204" pitchFamily="34" charset="0"/>
              <a:buChar char="•"/>
            </a:pPr>
            <a:r>
              <a:rPr lang="pl-PL" sz="1200" u="sng" dirty="0" smtClean="0">
                <a:solidFill>
                  <a:schemeClr val="bg1"/>
                </a:solidFill>
              </a:rPr>
              <a:t>target</a:t>
            </a:r>
            <a:r>
              <a:rPr lang="pl-PL" sz="1200" dirty="0" smtClean="0">
                <a:solidFill>
                  <a:schemeClr val="bg1"/>
                </a:solidFill>
              </a:rPr>
              <a:t> :</a:t>
            </a:r>
          </a:p>
          <a:p>
            <a:r>
              <a:rPr lang="pl-PL" sz="1200" dirty="0">
                <a:solidFill>
                  <a:schemeClr val="bg1"/>
                </a:solidFill>
              </a:rPr>
              <a:t> </a:t>
            </a:r>
            <a:r>
              <a:rPr lang="pl-PL" sz="1200" dirty="0" smtClean="0">
                <a:solidFill>
                  <a:schemeClr val="bg1"/>
                </a:solidFill>
              </a:rPr>
              <a:t>  T/Ti, max. </a:t>
            </a:r>
            <a:r>
              <a:rPr lang="pl-PL" sz="1200" dirty="0" err="1">
                <a:solidFill>
                  <a:schemeClr val="bg1"/>
                </a:solidFill>
              </a:rPr>
              <a:t>activity</a:t>
            </a:r>
            <a:r>
              <a:rPr lang="pl-PL" sz="1200" dirty="0">
                <a:solidFill>
                  <a:schemeClr val="bg1"/>
                </a:solidFill>
              </a:rPr>
              <a:t> 200 </a:t>
            </a:r>
            <a:r>
              <a:rPr lang="pl-PL" sz="1200" dirty="0" err="1" smtClean="0">
                <a:solidFill>
                  <a:schemeClr val="bg1"/>
                </a:solidFill>
              </a:rPr>
              <a:t>GBq</a:t>
            </a:r>
            <a:endParaRPr lang="pl-PL" sz="1200" dirty="0" smtClean="0">
              <a:solidFill>
                <a:schemeClr val="bg1"/>
              </a:solidFill>
            </a:endParaRPr>
          </a:p>
          <a:p>
            <a:pPr marL="171450" indent="-171450">
              <a:buFont typeface="Arial" panose="020B0604020202020204" pitchFamily="34" charset="0"/>
              <a:buChar char="•"/>
            </a:pPr>
            <a:endParaRPr lang="pl-PL" sz="1200" dirty="0" smtClean="0">
              <a:solidFill>
                <a:schemeClr val="bg1"/>
              </a:solidFill>
            </a:endParaRPr>
          </a:p>
          <a:p>
            <a:pPr marL="171450" indent="-171450">
              <a:buFont typeface="Arial" panose="020B0604020202020204" pitchFamily="34" charset="0"/>
              <a:buChar char="•"/>
            </a:pPr>
            <a:r>
              <a:rPr lang="fr-FR" sz="1200" dirty="0" smtClean="0">
                <a:solidFill>
                  <a:schemeClr val="bg1"/>
                </a:solidFill>
              </a:rPr>
              <a:t>H.F</a:t>
            </a:r>
            <a:r>
              <a:rPr lang="fr-FR" sz="1200" dirty="0">
                <a:solidFill>
                  <a:schemeClr val="bg1"/>
                </a:solidFill>
              </a:rPr>
              <a:t>. ion </a:t>
            </a:r>
            <a:r>
              <a:rPr lang="fr-FR" sz="1200" u="sng" dirty="0">
                <a:solidFill>
                  <a:schemeClr val="bg1"/>
                </a:solidFill>
              </a:rPr>
              <a:t>source</a:t>
            </a:r>
            <a:r>
              <a:rPr lang="fr-FR" sz="1200" dirty="0" smtClean="0">
                <a:solidFill>
                  <a:schemeClr val="bg1"/>
                </a:solidFill>
              </a:rPr>
              <a:t>:</a:t>
            </a:r>
            <a:r>
              <a:rPr lang="pl-PL" sz="1200" dirty="0" smtClean="0">
                <a:solidFill>
                  <a:schemeClr val="bg1"/>
                </a:solidFill>
              </a:rPr>
              <a:t> </a:t>
            </a:r>
            <a:r>
              <a:rPr lang="fr-FR" sz="1200" dirty="0" smtClean="0">
                <a:solidFill>
                  <a:schemeClr val="bg1"/>
                </a:solidFill>
              </a:rPr>
              <a:t>50 </a:t>
            </a:r>
            <a:r>
              <a:rPr lang="fr-FR" sz="1200" dirty="0">
                <a:solidFill>
                  <a:schemeClr val="bg1"/>
                </a:solidFill>
              </a:rPr>
              <a:t>MHz</a:t>
            </a:r>
            <a:endParaRPr lang="en-US" sz="1200" dirty="0">
              <a:solidFill>
                <a:schemeClr val="bg1"/>
              </a:solidFill>
            </a:endParaRPr>
          </a:p>
        </p:txBody>
      </p:sp>
      <p:sp>
        <p:nvSpPr>
          <p:cNvPr id="15" name="Prostokąt 14"/>
          <p:cNvSpPr/>
          <p:nvPr/>
        </p:nvSpPr>
        <p:spPr>
          <a:xfrm>
            <a:off x="6228183" y="4913873"/>
            <a:ext cx="3024337" cy="1323439"/>
          </a:xfrm>
          <a:prstGeom prst="rect">
            <a:avLst/>
          </a:prstGeom>
        </p:spPr>
        <p:txBody>
          <a:bodyPr wrap="square">
            <a:spAutoFit/>
          </a:bodyPr>
          <a:lstStyle/>
          <a:p>
            <a:pPr algn="ctr">
              <a:spcAft>
                <a:spcPts val="600"/>
              </a:spcAft>
            </a:pPr>
            <a:r>
              <a:rPr lang="en-US" sz="1400" u="sng" dirty="0" smtClean="0">
                <a:solidFill>
                  <a:schemeClr val="bg1"/>
                </a:solidFill>
              </a:rPr>
              <a:t>Monitors</a:t>
            </a:r>
            <a:r>
              <a:rPr lang="en-US" sz="1400" dirty="0" smtClean="0">
                <a:solidFill>
                  <a:schemeClr val="bg1"/>
                </a:solidFill>
              </a:rPr>
              <a:t>:</a:t>
            </a:r>
            <a:endParaRPr lang="pl-PL" sz="1400" dirty="0" smtClean="0">
              <a:solidFill>
                <a:schemeClr val="bg1"/>
              </a:solidFill>
            </a:endParaRPr>
          </a:p>
          <a:p>
            <a:pPr marL="285750" indent="-198438">
              <a:spcAft>
                <a:spcPts val="600"/>
              </a:spcAft>
              <a:buFont typeface="Arial" panose="020B0604020202020204" pitchFamily="34" charset="0"/>
              <a:buChar char="•"/>
            </a:pPr>
            <a:r>
              <a:rPr lang="en-US" sz="1400" baseline="30000" dirty="0">
                <a:solidFill>
                  <a:schemeClr val="bg1"/>
                </a:solidFill>
              </a:rPr>
              <a:t>3</a:t>
            </a:r>
            <a:r>
              <a:rPr lang="en-US" sz="1400" dirty="0">
                <a:solidFill>
                  <a:schemeClr val="bg1"/>
                </a:solidFill>
              </a:rPr>
              <a:t>He </a:t>
            </a:r>
            <a:r>
              <a:rPr lang="en-US" sz="1400" dirty="0" smtClean="0">
                <a:solidFill>
                  <a:schemeClr val="bg1"/>
                </a:solidFill>
              </a:rPr>
              <a:t>detectors</a:t>
            </a:r>
            <a:endParaRPr lang="en-US" sz="1400" dirty="0">
              <a:solidFill>
                <a:schemeClr val="bg1"/>
              </a:solidFill>
            </a:endParaRPr>
          </a:p>
          <a:p>
            <a:pPr marL="285750" indent="-198438">
              <a:buFont typeface="Arial" panose="020B0604020202020204" pitchFamily="34" charset="0"/>
              <a:buChar char="•"/>
            </a:pPr>
            <a:r>
              <a:rPr lang="en-US" sz="1400" dirty="0">
                <a:solidFill>
                  <a:schemeClr val="bg1"/>
                </a:solidFill>
              </a:rPr>
              <a:t>BF</a:t>
            </a:r>
            <a:r>
              <a:rPr lang="en-US" sz="1400" baseline="-25000" dirty="0">
                <a:solidFill>
                  <a:schemeClr val="bg1"/>
                </a:solidFill>
              </a:rPr>
              <a:t>3</a:t>
            </a:r>
            <a:r>
              <a:rPr lang="en-US" sz="1400" dirty="0">
                <a:solidFill>
                  <a:schemeClr val="bg1"/>
                </a:solidFill>
              </a:rPr>
              <a:t> detector in </a:t>
            </a:r>
            <a:r>
              <a:rPr lang="en-US" sz="1400" dirty="0" smtClean="0">
                <a:solidFill>
                  <a:schemeClr val="bg1"/>
                </a:solidFill>
              </a:rPr>
              <a:t>paraffin,</a:t>
            </a:r>
            <a:r>
              <a:rPr lang="pl-PL" sz="1400" dirty="0" smtClean="0">
                <a:solidFill>
                  <a:schemeClr val="bg1"/>
                </a:solidFill>
              </a:rPr>
              <a:t> </a:t>
            </a:r>
            <a:r>
              <a:rPr lang="en-US" sz="1400" dirty="0" smtClean="0">
                <a:solidFill>
                  <a:schemeClr val="bg1"/>
                </a:solidFill>
              </a:rPr>
              <a:t>scintillation </a:t>
            </a:r>
            <a:r>
              <a:rPr lang="en-US" sz="1400" dirty="0">
                <a:solidFill>
                  <a:schemeClr val="bg1"/>
                </a:solidFill>
              </a:rPr>
              <a:t>fast neutron probe</a:t>
            </a:r>
          </a:p>
        </p:txBody>
      </p:sp>
    </p:spTree>
    <p:extLst>
      <p:ext uri="{BB962C8B-B14F-4D97-AF65-F5344CB8AC3E}">
        <p14:creationId xmlns:p14="http://schemas.microsoft.com/office/powerpoint/2010/main" val="385496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pPr>
              <a:defRPr/>
            </a:pPr>
            <a:r>
              <a:rPr lang="pl-PL" dirty="0"/>
              <a:t>13.09.2019</a:t>
            </a:r>
            <a:endParaRPr lang="en-US" dirty="0"/>
          </a:p>
        </p:txBody>
      </p:sp>
      <p:sp>
        <p:nvSpPr>
          <p:cNvPr id="5" name="Rectangle 340"/>
          <p:cNvSpPr>
            <a:spLocks noGrp="1" noChangeArrowheads="1"/>
          </p:cNvSpPr>
          <p:nvPr>
            <p:ph type="title"/>
          </p:nvPr>
        </p:nvSpPr>
        <p:spPr>
          <a:xfrm>
            <a:off x="-41023" y="0"/>
            <a:ext cx="9144000" cy="620688"/>
          </a:xfrm>
          <a:ln>
            <a:noFill/>
          </a:ln>
        </p:spPr>
        <p:txBody>
          <a:bodyPr/>
          <a:lstStyle/>
          <a:p>
            <a:pPr eaLnBrk="1" hangingPunct="1"/>
            <a:r>
              <a:rPr lang="pl-PL" sz="2200" dirty="0" smtClean="0">
                <a:latin typeface="Verdana" panose="020B0604030504040204" pitchFamily="34" charset="0"/>
                <a:ea typeface="Verdana" panose="020B0604030504040204" pitchFamily="34" charset="0"/>
                <a:cs typeface="Verdana" panose="020B0604030504040204" pitchFamily="34" charset="0"/>
              </a:rPr>
              <a:t>IGN-14 fast</a:t>
            </a:r>
            <a:r>
              <a:rPr lang="en-US" sz="2200" dirty="0" smtClean="0">
                <a:latin typeface="Verdana" panose="020B0604030504040204" pitchFamily="34" charset="0"/>
                <a:ea typeface="Verdana" panose="020B0604030504040204" pitchFamily="34" charset="0"/>
                <a:cs typeface="Verdana" panose="020B0604030504040204" pitchFamily="34" charset="0"/>
              </a:rPr>
              <a:t> neutron generator</a:t>
            </a:r>
            <a:r>
              <a:rPr lang="pl-PL" sz="2200" dirty="0" smtClean="0">
                <a:latin typeface="Verdana" panose="020B0604030504040204" pitchFamily="34" charset="0"/>
                <a:ea typeface="Verdana" panose="020B0604030504040204" pitchFamily="34" charset="0"/>
                <a:cs typeface="Verdana" panose="020B0604030504040204" pitchFamily="34" charset="0"/>
              </a:rPr>
              <a:t> </a:t>
            </a:r>
            <a:endParaRPr lang="en-US" altLang="pl-PL" sz="2200" dirty="0" smtClean="0">
              <a:latin typeface="Verdana" pitchFamily="34" charset="0"/>
              <a:ea typeface="Verdana" panose="020B0604030504040204" pitchFamily="34" charset="0"/>
              <a:cs typeface="Verdana" panose="020B0604030504040204" pitchFamily="34" charset="0"/>
            </a:endParaRPr>
          </a:p>
        </p:txBody>
      </p:sp>
      <p:sp>
        <p:nvSpPr>
          <p:cNvPr id="6" name="Symbol zastępczy numeru slajdu 5"/>
          <p:cNvSpPr>
            <a:spLocks noGrp="1"/>
          </p:cNvSpPr>
          <p:nvPr>
            <p:ph type="sldNum" sz="quarter" idx="12"/>
          </p:nvPr>
        </p:nvSpPr>
        <p:spPr/>
        <p:txBody>
          <a:bodyPr/>
          <a:lstStyle/>
          <a:p>
            <a:pPr>
              <a:defRPr/>
            </a:pPr>
            <a:r>
              <a:rPr lang="pl-PL" dirty="0"/>
              <a:t>5</a:t>
            </a:r>
          </a:p>
        </p:txBody>
      </p:sp>
      <p:sp>
        <p:nvSpPr>
          <p:cNvPr id="17"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pic>
        <p:nvPicPr>
          <p:cNvPr id="22" name="Obraz 21"/>
          <p:cNvPicPr>
            <a:picLocks noChangeAspect="1"/>
          </p:cNvPicPr>
          <p:nvPr/>
        </p:nvPicPr>
        <p:blipFill rotWithShape="1">
          <a:blip r:embed="rId3">
            <a:lum/>
            <a:alphaModFix/>
          </a:blip>
          <a:srcRect l="6652" t="5826" r="5990"/>
          <a:stretch/>
        </p:blipFill>
        <p:spPr>
          <a:xfrm>
            <a:off x="203881" y="1700808"/>
            <a:ext cx="3147911" cy="2598634"/>
          </a:xfrm>
          <a:prstGeom prst="rect">
            <a:avLst/>
          </a:prstGeom>
          <a:noFill/>
          <a:ln>
            <a:noFill/>
          </a:ln>
        </p:spPr>
      </p:pic>
      <p:sp>
        <p:nvSpPr>
          <p:cNvPr id="11" name="Prostokąt 10"/>
          <p:cNvSpPr/>
          <p:nvPr/>
        </p:nvSpPr>
        <p:spPr>
          <a:xfrm>
            <a:off x="94092" y="1301540"/>
            <a:ext cx="3559144" cy="276999"/>
          </a:xfrm>
          <a:prstGeom prst="rect">
            <a:avLst/>
          </a:prstGeom>
        </p:spPr>
        <p:txBody>
          <a:bodyPr wrap="square">
            <a:spAutoFit/>
          </a:bodyPr>
          <a:lstStyle/>
          <a:p>
            <a:r>
              <a:rPr lang="en-US" sz="1200" dirty="0">
                <a:solidFill>
                  <a:schemeClr val="bg1"/>
                </a:solidFill>
              </a:rPr>
              <a:t>Time-dependence efficiency of T/</a:t>
            </a:r>
            <a:r>
              <a:rPr lang="en-US" sz="1200" dirty="0" err="1">
                <a:solidFill>
                  <a:schemeClr val="bg1"/>
                </a:solidFill>
              </a:rPr>
              <a:t>Ti</a:t>
            </a:r>
            <a:r>
              <a:rPr lang="en-US" sz="1200" dirty="0">
                <a:solidFill>
                  <a:schemeClr val="bg1"/>
                </a:solidFill>
              </a:rPr>
              <a:t> </a:t>
            </a:r>
            <a:r>
              <a:rPr lang="en-US" sz="1200" dirty="0" smtClean="0">
                <a:solidFill>
                  <a:schemeClr val="bg1"/>
                </a:solidFill>
              </a:rPr>
              <a:t>target</a:t>
            </a:r>
            <a:endParaRPr lang="en-US" sz="1200" dirty="0">
              <a:solidFill>
                <a:schemeClr val="bg1"/>
              </a:solidFill>
            </a:endParaRPr>
          </a:p>
        </p:txBody>
      </p:sp>
      <p:sp>
        <p:nvSpPr>
          <p:cNvPr id="27" name="Rectangle 4">
            <a:extLst>
              <a:ext uri="{FF2B5EF4-FFF2-40B4-BE49-F238E27FC236}">
                <a16:creationId xmlns="" xmlns:a16="http://schemas.microsoft.com/office/drawing/2014/main" xmlns:lc="http://schemas.openxmlformats.org/drawingml/2006/lockedCanvas" id="{EE107950-C6BD-4F8E-AB80-E4DCC3DD1300}"/>
              </a:ext>
            </a:extLst>
          </p:cNvPr>
          <p:cNvSpPr>
            <a:spLocks noChangeArrowheads="1"/>
          </p:cNvSpPr>
          <p:nvPr/>
        </p:nvSpPr>
        <p:spPr bwMode="auto">
          <a:xfrm>
            <a:off x="35496" y="4766112"/>
            <a:ext cx="5577021" cy="1538883"/>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fontAlgn="base">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marL="285750" indent="-285750">
              <a:spcAft>
                <a:spcPts val="600"/>
              </a:spcAft>
              <a:buFont typeface="Arial" panose="020B0604020202020204" pitchFamily="34" charset="0"/>
              <a:buChar char="•"/>
            </a:pP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D-T </a:t>
            </a:r>
            <a:r>
              <a:rPr lang="pl-PL" altLang="pl-PL"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reaction</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(T/Ti target </a:t>
            </a:r>
            <a:r>
              <a:rPr lang="pl-PL" altLang="pl-PL"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bombarded</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~100 </a:t>
            </a:r>
            <a:r>
              <a:rPr lang="pl-PL" altLang="pl-PL"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keV</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deuteron </a:t>
            </a:r>
            <a:r>
              <a:rPr lang="pl-PL" altLang="pl-PL"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beam</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pl-PL"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D + </a:t>
            </a:r>
            <a:r>
              <a:rPr lang="pl-PL"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T  →  n (14.1 </a:t>
            </a:r>
            <a:r>
              <a:rPr lang="pl-PL" altLang="pl-PL"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MeV</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pl-PL"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He (3.5 </a:t>
            </a:r>
            <a:r>
              <a:rPr lang="pl-PL" altLang="pl-PL"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MeV</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After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some time of the </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generator</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operation</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the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target contains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deuterium</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a:t>
            </a:r>
            <a:r>
              <a:rPr lang="en-GB" altLang="pl-PL" sz="12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mplanted</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from the bombarding ion beam</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pl-PL" altLang="pl-PL" sz="12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D  →  </a:t>
            </a:r>
            <a:r>
              <a:rPr lang="pl-PL"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He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82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MeV) + n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45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MeV</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pl-PL" altLang="pl-PL" sz="12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D </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pl-PL" altLang="pl-PL"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T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01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MeV)  +</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 p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02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rPr>
              <a:t>MeV</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8" name="Obraz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720861"/>
            <a:ext cx="3151022" cy="4588459"/>
          </a:xfrm>
          <a:prstGeom prst="rect">
            <a:avLst/>
          </a:prstGeom>
        </p:spPr>
      </p:pic>
      <p:sp>
        <p:nvSpPr>
          <p:cNvPr id="29" name="Prostokąt 28"/>
          <p:cNvSpPr/>
          <p:nvPr/>
        </p:nvSpPr>
        <p:spPr>
          <a:xfrm>
            <a:off x="6905509" y="2477092"/>
            <a:ext cx="1897633" cy="261610"/>
          </a:xfrm>
          <a:prstGeom prst="rect">
            <a:avLst/>
          </a:prstGeom>
        </p:spPr>
        <p:txBody>
          <a:bodyPr wrap="square">
            <a:spAutoFit/>
          </a:bodyPr>
          <a:lstStyle/>
          <a:p>
            <a:r>
              <a:rPr lang="en-US" sz="1100" dirty="0"/>
              <a:t> </a:t>
            </a:r>
            <a:r>
              <a:rPr lang="pl-PL" sz="1100" dirty="0" smtClean="0"/>
              <a:t>14 </a:t>
            </a:r>
            <a:r>
              <a:rPr lang="pl-PL" sz="1100" dirty="0" err="1" smtClean="0"/>
              <a:t>MeV</a:t>
            </a:r>
            <a:r>
              <a:rPr lang="pl-PL" sz="1100" dirty="0" smtClean="0"/>
              <a:t> </a:t>
            </a:r>
            <a:r>
              <a:rPr lang="en-US" sz="1100" dirty="0" smtClean="0">
                <a:hlinkClick r:id="rId5" tooltip="Learn more about Neutrons from ScienceDirect's AI-generated Topic Pages"/>
              </a:rPr>
              <a:t>neutrons</a:t>
            </a:r>
            <a:r>
              <a:rPr lang="en-US" sz="1100" dirty="0"/>
              <a:t> </a:t>
            </a:r>
            <a:r>
              <a:rPr lang="en-US" sz="1100" dirty="0" smtClean="0"/>
              <a:t>peak</a:t>
            </a:r>
            <a:endParaRPr lang="en-US" sz="1100" dirty="0"/>
          </a:p>
        </p:txBody>
      </p:sp>
      <p:sp>
        <p:nvSpPr>
          <p:cNvPr id="30" name="Prostokąt 29"/>
          <p:cNvSpPr/>
          <p:nvPr/>
        </p:nvSpPr>
        <p:spPr>
          <a:xfrm>
            <a:off x="5692861" y="4022443"/>
            <a:ext cx="2479539" cy="276999"/>
          </a:xfrm>
          <a:prstGeom prst="rect">
            <a:avLst/>
          </a:prstGeom>
        </p:spPr>
        <p:txBody>
          <a:bodyPr wrap="square">
            <a:spAutoFit/>
          </a:bodyPr>
          <a:lstStyle/>
          <a:p>
            <a:r>
              <a:rPr lang="en-US" sz="1200" dirty="0" smtClean="0"/>
              <a:t>DD </a:t>
            </a:r>
            <a:r>
              <a:rPr lang="en-US" sz="1200" dirty="0"/>
              <a:t>and DT reaction </a:t>
            </a:r>
            <a:r>
              <a:rPr lang="en-US" sz="1200" dirty="0" smtClean="0"/>
              <a:t>products</a:t>
            </a:r>
            <a:endParaRPr lang="en-US" sz="1200" dirty="0"/>
          </a:p>
        </p:txBody>
      </p:sp>
      <p:sp>
        <p:nvSpPr>
          <p:cNvPr id="32" name="Prostokąt 31"/>
          <p:cNvSpPr/>
          <p:nvPr/>
        </p:nvSpPr>
        <p:spPr>
          <a:xfrm>
            <a:off x="5164594" y="1105580"/>
            <a:ext cx="4087925" cy="461665"/>
          </a:xfrm>
          <a:prstGeom prst="rect">
            <a:avLst/>
          </a:prstGeom>
        </p:spPr>
        <p:txBody>
          <a:bodyPr wrap="square">
            <a:spAutoFit/>
          </a:bodyPr>
          <a:lstStyle/>
          <a:p>
            <a:r>
              <a:rPr lang="en-US" sz="1200" dirty="0" smtClean="0">
                <a:solidFill>
                  <a:schemeClr val="bg1"/>
                </a:solidFill>
              </a:rPr>
              <a:t>Energy spectrum of DD and DT reaction products</a:t>
            </a:r>
          </a:p>
          <a:p>
            <a:pPr algn="ctr"/>
            <a:r>
              <a:rPr lang="en-US" sz="1200" dirty="0" smtClean="0">
                <a:solidFill>
                  <a:schemeClr val="bg1"/>
                </a:solidFill>
              </a:rPr>
              <a:t>recorded by diamond detector. </a:t>
            </a:r>
            <a:endParaRPr lang="en-US" sz="1200" dirty="0">
              <a:solidFill>
                <a:schemeClr val="bg1"/>
              </a:solidFill>
            </a:endParaRPr>
          </a:p>
        </p:txBody>
      </p:sp>
      <p:pic>
        <p:nvPicPr>
          <p:cNvPr id="34" name="Obraz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9045" y="2253120"/>
            <a:ext cx="1225550" cy="1112837"/>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
            <a:extLst>
              <a:ext uri="{FF2B5EF4-FFF2-40B4-BE49-F238E27FC236}">
                <a16:creationId xmlns="" xmlns:a16="http://schemas.microsoft.com/office/drawing/2014/main" xmlns:lc="http://schemas.openxmlformats.org/drawingml/2006/lockedCanvas" id="{715A2A2C-EF0E-4301-8225-4D95ADD4D0A5}"/>
              </a:ext>
            </a:extLst>
          </p:cNvPr>
          <p:cNvSpPr txBox="1">
            <a:spLocks noChangeArrowheads="1"/>
          </p:cNvSpPr>
          <p:nvPr/>
        </p:nvSpPr>
        <p:spPr bwMode="auto">
          <a:xfrm>
            <a:off x="3553853" y="3358317"/>
            <a:ext cx="20586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fontAlgn="base">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ts val="600"/>
              </a:spcBef>
            </a:pP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- 500, 150</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m</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diamond</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endPar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endParaRPr>
          </a:p>
          <a:p>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- 1.5 mg/cm</a:t>
            </a:r>
            <a:r>
              <a:rPr lang="pl-PL" altLang="pl-PL" sz="12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Al</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foil</a:t>
            </a:r>
          </a:p>
        </p:txBody>
      </p:sp>
      <p:sp>
        <p:nvSpPr>
          <p:cNvPr id="41" name="Text Box 5">
            <a:extLst>
              <a:ext uri="{FF2B5EF4-FFF2-40B4-BE49-F238E27FC236}">
                <a16:creationId xmlns="" xmlns:a16="http://schemas.microsoft.com/office/drawing/2014/main" xmlns:lc="http://schemas.openxmlformats.org/drawingml/2006/lockedCanvas" id="{715A2A2C-EF0E-4301-8225-4D95ADD4D0A5}"/>
              </a:ext>
            </a:extLst>
          </p:cNvPr>
          <p:cNvSpPr txBox="1">
            <a:spLocks noChangeArrowheads="1"/>
          </p:cNvSpPr>
          <p:nvPr/>
        </p:nvSpPr>
        <p:spPr bwMode="auto">
          <a:xfrm>
            <a:off x="3480342" y="1910976"/>
            <a:ext cx="2132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fontAlgn="base">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ts val="600"/>
              </a:spcBef>
            </a:pP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r>
              <a:rPr lang="pl-PL"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CVD </a:t>
            </a:r>
            <a:r>
              <a:rPr lang="en-GB" altLang="pl-P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diamond </a:t>
            </a:r>
            <a:r>
              <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detector</a:t>
            </a:r>
            <a:r>
              <a:rPr lang="pl-PL"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 </a:t>
            </a:r>
            <a:endParaRPr lang="en-GB" altLang="pl-PL" sz="1200" dirty="0">
              <a:solidFill>
                <a:schemeClr val="bg1"/>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endParaRPr>
          </a:p>
        </p:txBody>
      </p:sp>
      <p:sp>
        <p:nvSpPr>
          <p:cNvPr id="42" name="Prostokąt zaokrąglony 41"/>
          <p:cNvSpPr/>
          <p:nvPr/>
        </p:nvSpPr>
        <p:spPr>
          <a:xfrm>
            <a:off x="3553852" y="1772816"/>
            <a:ext cx="1954251" cy="22942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rostokąt 42"/>
          <p:cNvSpPr/>
          <p:nvPr/>
        </p:nvSpPr>
        <p:spPr>
          <a:xfrm>
            <a:off x="2414784" y="656740"/>
            <a:ext cx="3467937" cy="307777"/>
          </a:xfrm>
          <a:prstGeom prst="rect">
            <a:avLst/>
          </a:prstGeom>
        </p:spPr>
        <p:txBody>
          <a:bodyPr wrap="none">
            <a:spAutoFit/>
          </a:bodyPr>
          <a:lstStyle/>
          <a:p>
            <a:r>
              <a:rPr lang="pl-PL" altLang="pl-PL" sz="1400" dirty="0" smtClean="0">
                <a:solidFill>
                  <a:schemeClr val="bg1"/>
                </a:solidFill>
                <a:ea typeface="Verdana" panose="020B0604030504040204" pitchFamily="34" charset="0"/>
                <a:cs typeface="Verdana" panose="020B0604030504040204" pitchFamily="34" charset="0"/>
              </a:rPr>
              <a:t>Jan </a:t>
            </a:r>
            <a:r>
              <a:rPr lang="pl-PL" altLang="pl-PL" sz="1400" dirty="0">
                <a:solidFill>
                  <a:schemeClr val="bg1"/>
                </a:solidFill>
                <a:ea typeface="Verdana" panose="020B0604030504040204" pitchFamily="34" charset="0"/>
                <a:cs typeface="Verdana" panose="020B0604030504040204" pitchFamily="34" charset="0"/>
              </a:rPr>
              <a:t>Dankowski, </a:t>
            </a:r>
            <a:r>
              <a:rPr lang="pl-PL" altLang="pl-PL" sz="1400" dirty="0" smtClean="0">
                <a:solidFill>
                  <a:schemeClr val="bg1"/>
                </a:solidFill>
                <a:ea typeface="Verdana" panose="020B0604030504040204" pitchFamily="34" charset="0"/>
                <a:cs typeface="Verdana" panose="020B0604030504040204" pitchFamily="34" charset="0"/>
              </a:rPr>
              <a:t>Arkadiusz </a:t>
            </a:r>
            <a:r>
              <a:rPr lang="pl-PL" altLang="pl-PL" sz="1400" dirty="0">
                <a:solidFill>
                  <a:schemeClr val="bg1"/>
                </a:solidFill>
                <a:ea typeface="Verdana" panose="020B0604030504040204" pitchFamily="34" charset="0"/>
                <a:cs typeface="Verdana" panose="020B0604030504040204" pitchFamily="34" charset="0"/>
              </a:rPr>
              <a:t>Kurowski</a:t>
            </a:r>
            <a:endParaRPr lang="en-US" sz="14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9082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pPr>
              <a:defRPr/>
            </a:pPr>
            <a:r>
              <a:rPr lang="pl-PL" dirty="0"/>
              <a:t>13.09.2019</a:t>
            </a:r>
            <a:endParaRPr lang="en-US" dirty="0"/>
          </a:p>
        </p:txBody>
      </p:sp>
      <p:sp>
        <p:nvSpPr>
          <p:cNvPr id="5" name="Rectangle 340"/>
          <p:cNvSpPr>
            <a:spLocks noGrp="1" noChangeArrowheads="1"/>
          </p:cNvSpPr>
          <p:nvPr>
            <p:ph type="title"/>
          </p:nvPr>
        </p:nvSpPr>
        <p:spPr>
          <a:xfrm>
            <a:off x="0" y="0"/>
            <a:ext cx="9144000" cy="620688"/>
          </a:xfrm>
          <a:ln>
            <a:noFill/>
          </a:ln>
        </p:spPr>
        <p:txBody>
          <a:bodyPr/>
          <a:lstStyle/>
          <a:p>
            <a:pPr eaLnBrk="1" hangingPunct="1"/>
            <a:r>
              <a:rPr lang="pl-PL" sz="2200" dirty="0" smtClean="0">
                <a:latin typeface="Verdana" panose="020B0604030504040204" pitchFamily="34" charset="0"/>
                <a:ea typeface="Verdana" panose="020B0604030504040204" pitchFamily="34" charset="0"/>
                <a:cs typeface="Verdana" panose="020B0604030504040204" pitchFamily="34" charset="0"/>
              </a:rPr>
              <a:t>IGN-14 fast</a:t>
            </a:r>
            <a:r>
              <a:rPr lang="en-US" sz="2200" dirty="0" smtClean="0">
                <a:latin typeface="Verdana" panose="020B0604030504040204" pitchFamily="34" charset="0"/>
                <a:ea typeface="Verdana" panose="020B0604030504040204" pitchFamily="34" charset="0"/>
                <a:cs typeface="Verdana" panose="020B0604030504040204" pitchFamily="34" charset="0"/>
              </a:rPr>
              <a:t> neutron generator</a:t>
            </a:r>
            <a:r>
              <a:rPr lang="pl-PL" sz="2200" dirty="0" smtClean="0">
                <a:latin typeface="Verdana" panose="020B0604030504040204" pitchFamily="34" charset="0"/>
                <a:ea typeface="Verdana" panose="020B0604030504040204" pitchFamily="34" charset="0"/>
                <a:cs typeface="Verdana" panose="020B0604030504040204" pitchFamily="34" charset="0"/>
              </a:rPr>
              <a:t> </a:t>
            </a:r>
            <a:endParaRPr lang="en-US" altLang="pl-PL" sz="2200" dirty="0" smtClean="0">
              <a:latin typeface="Verdana" pitchFamily="34" charset="0"/>
              <a:ea typeface="Verdana" panose="020B0604030504040204" pitchFamily="34" charset="0"/>
              <a:cs typeface="Verdana" panose="020B0604030504040204" pitchFamily="34" charset="0"/>
            </a:endParaRPr>
          </a:p>
        </p:txBody>
      </p:sp>
      <p:sp>
        <p:nvSpPr>
          <p:cNvPr id="6" name="Symbol zastępczy numeru slajdu 5"/>
          <p:cNvSpPr>
            <a:spLocks noGrp="1"/>
          </p:cNvSpPr>
          <p:nvPr>
            <p:ph type="sldNum" sz="quarter" idx="12"/>
          </p:nvPr>
        </p:nvSpPr>
        <p:spPr/>
        <p:txBody>
          <a:bodyPr/>
          <a:lstStyle/>
          <a:p>
            <a:pPr>
              <a:defRPr/>
            </a:pPr>
            <a:r>
              <a:rPr lang="pl-PL" dirty="0" smtClean="0"/>
              <a:t>6</a:t>
            </a:r>
            <a:endParaRPr lang="pl-PL" dirty="0"/>
          </a:p>
        </p:txBody>
      </p:sp>
      <p:sp>
        <p:nvSpPr>
          <p:cNvPr id="9" name="Prostokąt 8"/>
          <p:cNvSpPr/>
          <p:nvPr/>
        </p:nvSpPr>
        <p:spPr>
          <a:xfrm>
            <a:off x="135635" y="855373"/>
            <a:ext cx="8847146" cy="307777"/>
          </a:xfrm>
          <a:prstGeom prst="rect">
            <a:avLst/>
          </a:prstGeom>
        </p:spPr>
        <p:txBody>
          <a:bodyPr wrap="square">
            <a:spAutoFit/>
          </a:bodyPr>
          <a:lstStyle/>
          <a:p>
            <a:pPr algn="ctr"/>
            <a:r>
              <a:rPr lang="en-US" altLang="pl-PL" sz="1400" u="sng" dirty="0">
                <a:solidFill>
                  <a:schemeClr val="bg1"/>
                </a:solidFill>
                <a:ea typeface="Verdana" panose="020B0604030504040204" pitchFamily="34" charset="0"/>
                <a:cs typeface="Verdana" panose="020B0604030504040204" pitchFamily="34" charset="0"/>
              </a:rPr>
              <a:t>Response of the </a:t>
            </a:r>
            <a:r>
              <a:rPr lang="pl-PL" altLang="pl-PL" sz="1400" u="sng" dirty="0" smtClean="0">
                <a:solidFill>
                  <a:schemeClr val="bg1"/>
                </a:solidFill>
                <a:ea typeface="Verdana" panose="020B0604030504040204" pitchFamily="34" charset="0"/>
                <a:cs typeface="Verdana" panose="020B0604030504040204" pitchFamily="34" charset="0"/>
              </a:rPr>
              <a:t>CVD </a:t>
            </a:r>
            <a:r>
              <a:rPr lang="en-US" altLang="pl-PL" sz="1400" u="sng" dirty="0" smtClean="0">
                <a:solidFill>
                  <a:schemeClr val="bg1"/>
                </a:solidFill>
                <a:ea typeface="Verdana" panose="020B0604030504040204" pitchFamily="34" charset="0"/>
                <a:cs typeface="Verdana" panose="020B0604030504040204" pitchFamily="34" charset="0"/>
              </a:rPr>
              <a:t>diamond </a:t>
            </a:r>
            <a:r>
              <a:rPr lang="en-US" altLang="pl-PL" sz="1400" u="sng" dirty="0">
                <a:solidFill>
                  <a:schemeClr val="bg1"/>
                </a:solidFill>
                <a:ea typeface="Verdana" panose="020B0604030504040204" pitchFamily="34" charset="0"/>
                <a:cs typeface="Verdana" panose="020B0604030504040204" pitchFamily="34" charset="0"/>
              </a:rPr>
              <a:t>detector for spectrometric </a:t>
            </a:r>
            <a:r>
              <a:rPr lang="en-US" altLang="pl-PL" sz="1400" u="sng" dirty="0" smtClean="0">
                <a:solidFill>
                  <a:schemeClr val="bg1"/>
                </a:solidFill>
                <a:ea typeface="Verdana" panose="020B0604030504040204" pitchFamily="34" charset="0"/>
                <a:cs typeface="Verdana" panose="020B0604030504040204" pitchFamily="34" charset="0"/>
              </a:rPr>
              <a:t>measurement</a:t>
            </a:r>
            <a:r>
              <a:rPr lang="pl-PL" altLang="pl-PL" sz="1400" u="sng" dirty="0" smtClean="0">
                <a:solidFill>
                  <a:schemeClr val="bg1"/>
                </a:solidFill>
                <a:ea typeface="Verdana" panose="020B0604030504040204" pitchFamily="34" charset="0"/>
                <a:cs typeface="Verdana" panose="020B0604030504040204" pitchFamily="34" charset="0"/>
              </a:rPr>
              <a:t> o</a:t>
            </a:r>
            <a:r>
              <a:rPr lang="en-US" altLang="pl-PL" sz="1400" u="sng" dirty="0" smtClean="0">
                <a:solidFill>
                  <a:schemeClr val="bg1"/>
                </a:solidFill>
                <a:ea typeface="Verdana" panose="020B0604030504040204" pitchFamily="34" charset="0"/>
                <a:cs typeface="Verdana" panose="020B0604030504040204" pitchFamily="34" charset="0"/>
              </a:rPr>
              <a:t>f </a:t>
            </a:r>
            <a:r>
              <a:rPr lang="pl-PL" altLang="pl-PL" sz="1400" u="sng" dirty="0" smtClean="0">
                <a:solidFill>
                  <a:schemeClr val="bg1"/>
                </a:solidFill>
                <a:ea typeface="Verdana" panose="020B0604030504040204" pitchFamily="34" charset="0"/>
                <a:cs typeface="Verdana" panose="020B0604030504040204" pitchFamily="34" charset="0"/>
              </a:rPr>
              <a:t>DD and DT products</a:t>
            </a:r>
            <a:endParaRPr lang="en-US" altLang="pl-PL" sz="1400" u="sng" dirty="0">
              <a:solidFill>
                <a:schemeClr val="bg1"/>
              </a:solidFill>
              <a:ea typeface="Verdana" panose="020B0604030504040204" pitchFamily="34" charset="0"/>
              <a:cs typeface="Verdana" panose="020B0604030504040204" pitchFamily="34" charset="0"/>
            </a:endParaRPr>
          </a:p>
        </p:txBody>
      </p:sp>
      <p:sp>
        <p:nvSpPr>
          <p:cNvPr id="17" name="Symbol zastępczy stopki 2"/>
          <p:cNvSpPr>
            <a:spLocks noGrp="1"/>
          </p:cNvSpPr>
          <p:nvPr>
            <p:ph type="ftr" sz="quarter" idx="11"/>
          </p:nvPr>
        </p:nvSpPr>
        <p:spPr>
          <a:xfrm>
            <a:off x="2231740" y="6453337"/>
            <a:ext cx="4680520" cy="288180"/>
          </a:xfrm>
        </p:spPr>
        <p:txBody>
          <a:bodyPr/>
          <a:lstStyle/>
          <a:p>
            <a:pPr>
              <a:defRPr/>
            </a:pPr>
            <a:r>
              <a:rPr lang="en-US" dirty="0"/>
              <a:t>2nd Workshop on Neutrons in Medicine and Homeland Security</a:t>
            </a:r>
          </a:p>
        </p:txBody>
      </p:sp>
      <p:sp>
        <p:nvSpPr>
          <p:cNvPr id="7" name="Prostokąt 6"/>
          <p:cNvSpPr/>
          <p:nvPr/>
        </p:nvSpPr>
        <p:spPr>
          <a:xfrm>
            <a:off x="890646" y="1558425"/>
            <a:ext cx="5586432" cy="800219"/>
          </a:xfrm>
          <a:prstGeom prst="rect">
            <a:avLst/>
          </a:prstGeom>
        </p:spPr>
        <p:txBody>
          <a:bodyPr wrap="square">
            <a:spAutoFit/>
          </a:bodyPr>
          <a:lstStyle/>
          <a:p>
            <a:pPr marL="171450" marR="0" lvl="0" indent="-171450" hangingPunct="0">
              <a:lnSpc>
                <a:spcPct val="100000"/>
              </a:lnSpc>
              <a:spcBef>
                <a:spcPts val="0"/>
              </a:spcBef>
              <a:spcAft>
                <a:spcPts val="600"/>
              </a:spcAft>
              <a:buFont typeface="Arial" panose="020B0604020202020204" pitchFamily="34" charset="0"/>
              <a:buChar char="•"/>
              <a:tabLst/>
            </a:pPr>
            <a:r>
              <a:rPr lang="en-US" sz="1200" dirty="0" smtClean="0">
                <a:solidFill>
                  <a:schemeClr val="bg1"/>
                </a:solidFill>
                <a:ea typeface="Verdana" panose="020B0604030504040204" pitchFamily="34" charset="0"/>
                <a:cs typeface="Verdana" panose="020B0604030504040204" pitchFamily="34" charset="0"/>
              </a:rPr>
              <a:t>detectors heated to 250 °C  (ITER baking temperature)</a:t>
            </a:r>
          </a:p>
          <a:p>
            <a:pPr marL="171450" marR="0" lvl="0" indent="-171450" hangingPunct="0">
              <a:lnSpc>
                <a:spcPct val="100000"/>
              </a:lnSpc>
              <a:spcBef>
                <a:spcPts val="0"/>
              </a:spcBef>
              <a:spcAft>
                <a:spcPts val="600"/>
              </a:spcAft>
              <a:buFont typeface="Arial" panose="020B0604020202020204" pitchFamily="34" charset="0"/>
              <a:buChar char="•"/>
              <a:tabLst/>
            </a:pPr>
            <a:r>
              <a:rPr lang="en-US" sz="1200" dirty="0" err="1" smtClean="0">
                <a:solidFill>
                  <a:schemeClr val="bg1"/>
                </a:solidFill>
                <a:ea typeface="Verdana" panose="020B0604030504040204" pitchFamily="34" charset="0"/>
                <a:cs typeface="Verdana" panose="020B0604030504040204" pitchFamily="34" charset="0"/>
              </a:rPr>
              <a:t>Spectromet</a:t>
            </a:r>
            <a:r>
              <a:rPr lang="pl-PL" sz="1200" dirty="0" smtClean="0">
                <a:solidFill>
                  <a:schemeClr val="bg1"/>
                </a:solidFill>
                <a:ea typeface="Verdana" panose="020B0604030504040204" pitchFamily="34" charset="0"/>
                <a:cs typeface="Verdana" panose="020B0604030504040204" pitchFamily="34" charset="0"/>
              </a:rPr>
              <a:t>r</a:t>
            </a:r>
            <a:r>
              <a:rPr lang="en-US" sz="1200" dirty="0" err="1" smtClean="0">
                <a:solidFill>
                  <a:schemeClr val="bg1"/>
                </a:solidFill>
                <a:ea typeface="Verdana" panose="020B0604030504040204" pitchFamily="34" charset="0"/>
                <a:cs typeface="Verdana" panose="020B0604030504040204" pitchFamily="34" charset="0"/>
              </a:rPr>
              <a:t>ic</a:t>
            </a:r>
            <a:r>
              <a:rPr lang="en-US" sz="1200" dirty="0" smtClean="0">
                <a:solidFill>
                  <a:schemeClr val="bg1"/>
                </a:solidFill>
                <a:ea typeface="Verdana" panose="020B0604030504040204" pitchFamily="34" charset="0"/>
                <a:cs typeface="Verdana" panose="020B0604030504040204" pitchFamily="34" charset="0"/>
              </a:rPr>
              <a:t> measurements at 28, 50, 100, 150, 200 and 250</a:t>
            </a:r>
            <a:r>
              <a:rPr lang="en-US" sz="1200" baseline="33000" dirty="0" smtClean="0">
                <a:solidFill>
                  <a:schemeClr val="bg1"/>
                </a:solidFill>
                <a:ea typeface="Verdana" panose="020B0604030504040204" pitchFamily="34" charset="0"/>
                <a:cs typeface="Verdana" panose="020B0604030504040204" pitchFamily="34" charset="0"/>
              </a:rPr>
              <a:t>o</a:t>
            </a:r>
            <a:r>
              <a:rPr lang="en-US" sz="1200" dirty="0" smtClean="0">
                <a:solidFill>
                  <a:schemeClr val="bg1"/>
                </a:solidFill>
                <a:ea typeface="Verdana" panose="020B0604030504040204" pitchFamily="34" charset="0"/>
                <a:cs typeface="Verdana" panose="020B0604030504040204" pitchFamily="34" charset="0"/>
              </a:rPr>
              <a:t>C</a:t>
            </a:r>
          </a:p>
          <a:p>
            <a:pPr marL="171450" marR="0" lvl="0" indent="-171450" hangingPunct="0">
              <a:lnSpc>
                <a:spcPct val="100000"/>
              </a:lnSpc>
              <a:spcBef>
                <a:spcPts val="0"/>
              </a:spcBef>
              <a:spcAft>
                <a:spcPts val="0"/>
              </a:spcAft>
              <a:buFont typeface="Arial" panose="020B0604020202020204" pitchFamily="34" charset="0"/>
              <a:buChar char="•"/>
              <a:tabLst/>
            </a:pPr>
            <a:r>
              <a:rPr lang="en-US" sz="1200" dirty="0" smtClean="0">
                <a:solidFill>
                  <a:schemeClr val="bg1"/>
                </a:solidFill>
                <a:ea typeface="Verdana" panose="020B0604030504040204" pitchFamily="34" charset="0"/>
                <a:cs typeface="Verdana" panose="020B0604030504040204" pitchFamily="34" charset="0"/>
              </a:rPr>
              <a:t>Heating scenario:</a:t>
            </a:r>
            <a:r>
              <a:rPr lang="pl-PL" sz="1200" dirty="0" smtClean="0">
                <a:solidFill>
                  <a:schemeClr val="bg1"/>
                </a:solidFill>
                <a:ea typeface="Verdana" panose="020B0604030504040204" pitchFamily="34" charset="0"/>
                <a:cs typeface="Verdana" panose="020B0604030504040204" pitchFamily="34" charset="0"/>
              </a:rPr>
              <a:t> </a:t>
            </a:r>
            <a:r>
              <a:rPr lang="en-US" sz="1200" dirty="0" smtClean="0">
                <a:solidFill>
                  <a:schemeClr val="bg1"/>
                </a:solidFill>
                <a:ea typeface="Verdana" panose="020B0604030504040204" pitchFamily="34" charset="0"/>
                <a:cs typeface="Verdana" panose="020B0604030504040204" pitchFamily="34" charset="0"/>
              </a:rPr>
              <a:t> 2 hours measurement for each temperature</a:t>
            </a:r>
            <a:endParaRPr lang="en-US" sz="1200" dirty="0">
              <a:solidFill>
                <a:schemeClr val="bg1"/>
              </a:solidFill>
              <a:ea typeface="Verdana" panose="020B0604030504040204" pitchFamily="34" charset="0"/>
              <a:cs typeface="Verdana" panose="020B0604030504040204" pitchFamily="34" charset="0"/>
            </a:endParaRPr>
          </a:p>
        </p:txBody>
      </p:sp>
      <p:sp>
        <p:nvSpPr>
          <p:cNvPr id="24" name="Prostokąt zaokrąglony 23"/>
          <p:cNvSpPr/>
          <p:nvPr/>
        </p:nvSpPr>
        <p:spPr>
          <a:xfrm>
            <a:off x="899592" y="1476653"/>
            <a:ext cx="5653863" cy="10056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stokąt 9"/>
          <p:cNvSpPr/>
          <p:nvPr/>
        </p:nvSpPr>
        <p:spPr>
          <a:xfrm>
            <a:off x="789038" y="5517232"/>
            <a:ext cx="6951313" cy="800219"/>
          </a:xfrm>
          <a:prstGeom prst="rect">
            <a:avLst/>
          </a:prstGeom>
        </p:spPr>
        <p:txBody>
          <a:bodyPr wrap="square">
            <a:spAutoFit/>
          </a:bodyPr>
          <a:lstStyle/>
          <a:p>
            <a:pPr marL="171450" marR="0" lvl="0" indent="-171450" hangingPunct="0">
              <a:lnSpc>
                <a:spcPct val="100000"/>
              </a:lnSpc>
              <a:spcBef>
                <a:spcPts val="0"/>
              </a:spcBef>
              <a:spcAft>
                <a:spcPts val="600"/>
              </a:spcAft>
              <a:buFont typeface="Arial" panose="020B0604020202020204" pitchFamily="34" charset="0"/>
              <a:buChar char="•"/>
              <a:tabLst/>
            </a:pPr>
            <a:r>
              <a:rPr lang="en-GB" sz="1200" dirty="0">
                <a:solidFill>
                  <a:srgbClr val="FFFF00"/>
                </a:solidFill>
                <a:ea typeface="Verdana" panose="020B0604030504040204" pitchFamily="34" charset="0"/>
                <a:cs typeface="Verdana" panose="020B0604030504040204" pitchFamily="34" charset="0"/>
              </a:rPr>
              <a:t>Spectrometric capabilities of </a:t>
            </a:r>
            <a:r>
              <a:rPr lang="en-GB" sz="1200" dirty="0" smtClean="0">
                <a:solidFill>
                  <a:srgbClr val="FFFF00"/>
                </a:solidFill>
                <a:ea typeface="Verdana" panose="020B0604030504040204" pitchFamily="34" charset="0"/>
                <a:cs typeface="Verdana" panose="020B0604030504040204" pitchFamily="34" charset="0"/>
              </a:rPr>
              <a:t>CVD</a:t>
            </a:r>
            <a:r>
              <a:rPr lang="pl-PL" sz="1200" dirty="0" smtClean="0">
                <a:solidFill>
                  <a:srgbClr val="FFFF00"/>
                </a:solidFill>
                <a:ea typeface="Verdana" panose="020B0604030504040204" pitchFamily="34" charset="0"/>
                <a:cs typeface="Verdana" panose="020B0604030504040204" pitchFamily="34" charset="0"/>
              </a:rPr>
              <a:t>D</a:t>
            </a:r>
            <a:r>
              <a:rPr lang="en-GB" sz="1200" dirty="0" smtClean="0">
                <a:solidFill>
                  <a:srgbClr val="FFFF00"/>
                </a:solidFill>
                <a:ea typeface="Verdana" panose="020B0604030504040204" pitchFamily="34" charset="0"/>
                <a:cs typeface="Verdana" panose="020B0604030504040204" pitchFamily="34" charset="0"/>
              </a:rPr>
              <a:t> </a:t>
            </a:r>
            <a:r>
              <a:rPr lang="en-GB" sz="1200" dirty="0">
                <a:solidFill>
                  <a:srgbClr val="FFFF00"/>
                </a:solidFill>
                <a:ea typeface="Verdana" panose="020B0604030504040204" pitchFamily="34" charset="0"/>
                <a:cs typeface="Verdana" panose="020B0604030504040204" pitchFamily="34" charset="0"/>
              </a:rPr>
              <a:t>did not deteriorate during the </a:t>
            </a:r>
            <a:r>
              <a:rPr lang="en-GB" sz="1200" dirty="0" smtClean="0">
                <a:solidFill>
                  <a:srgbClr val="FFFF00"/>
                </a:solidFill>
                <a:ea typeface="Verdana" panose="020B0604030504040204" pitchFamily="34" charset="0"/>
                <a:cs typeface="Verdana" panose="020B0604030504040204" pitchFamily="34" charset="0"/>
              </a:rPr>
              <a:t>test </a:t>
            </a:r>
            <a:r>
              <a:rPr lang="en-GB" sz="1200" dirty="0">
                <a:solidFill>
                  <a:srgbClr val="FFFF00"/>
                </a:solidFill>
                <a:ea typeface="Verdana" panose="020B0604030504040204" pitchFamily="34" charset="0"/>
                <a:cs typeface="Verdana" panose="020B0604030504040204" pitchFamily="34" charset="0"/>
              </a:rPr>
              <a:t>up to </a:t>
            </a:r>
            <a:r>
              <a:rPr lang="en-GB" sz="1200" dirty="0" smtClean="0">
                <a:solidFill>
                  <a:srgbClr val="FFFF00"/>
                </a:solidFill>
                <a:ea typeface="Verdana" panose="020B0604030504040204" pitchFamily="34" charset="0"/>
                <a:cs typeface="Verdana" panose="020B0604030504040204" pitchFamily="34" charset="0"/>
              </a:rPr>
              <a:t>200</a:t>
            </a:r>
            <a:r>
              <a:rPr lang="en-GB" sz="1200" baseline="33000" dirty="0" smtClean="0">
                <a:solidFill>
                  <a:srgbClr val="FFFF00"/>
                </a:solidFill>
                <a:ea typeface="Verdana" panose="020B0604030504040204" pitchFamily="34" charset="0"/>
                <a:cs typeface="Verdana" panose="020B0604030504040204" pitchFamily="34" charset="0"/>
              </a:rPr>
              <a:t>o</a:t>
            </a:r>
            <a:r>
              <a:rPr lang="en-GB" sz="1200" dirty="0" smtClean="0">
                <a:solidFill>
                  <a:srgbClr val="FFFF00"/>
                </a:solidFill>
                <a:ea typeface="Verdana" panose="020B0604030504040204" pitchFamily="34" charset="0"/>
                <a:cs typeface="Verdana" panose="020B0604030504040204" pitchFamily="34" charset="0"/>
              </a:rPr>
              <a:t>C</a:t>
            </a:r>
            <a:endParaRPr lang="pl-PL" sz="1200" dirty="0" smtClean="0">
              <a:solidFill>
                <a:srgbClr val="FFFF00"/>
              </a:solidFill>
              <a:ea typeface="Verdana" panose="020B0604030504040204" pitchFamily="34" charset="0"/>
              <a:cs typeface="Verdana" panose="020B0604030504040204" pitchFamily="34" charset="0"/>
            </a:endParaRPr>
          </a:p>
          <a:p>
            <a:pPr marL="171450" marR="0" lvl="0" indent="-171450" hangingPunct="0">
              <a:lnSpc>
                <a:spcPct val="100000"/>
              </a:lnSpc>
              <a:spcBef>
                <a:spcPts val="0"/>
              </a:spcBef>
              <a:spcAft>
                <a:spcPts val="600"/>
              </a:spcAft>
              <a:buFont typeface="Arial" panose="020B0604020202020204" pitchFamily="34" charset="0"/>
              <a:buChar char="•"/>
              <a:tabLst/>
            </a:pPr>
            <a:r>
              <a:rPr lang="pl-PL" sz="1200" dirty="0" smtClean="0">
                <a:solidFill>
                  <a:srgbClr val="FFFF00"/>
                </a:solidFill>
                <a:ea typeface="Verdana" panose="020B0604030504040204" pitchFamily="34" charset="0"/>
                <a:cs typeface="Verdana" panose="020B0604030504040204" pitchFamily="34" charset="0"/>
              </a:rPr>
              <a:t>P</a:t>
            </a:r>
            <a:r>
              <a:rPr lang="en-US" sz="1200" dirty="0" err="1" smtClean="0">
                <a:solidFill>
                  <a:srgbClr val="FFFF00"/>
                </a:solidFill>
                <a:ea typeface="Verdana" panose="020B0604030504040204" pitchFamily="34" charset="0"/>
                <a:cs typeface="Verdana" panose="020B0604030504040204" pitchFamily="34" charset="0"/>
              </a:rPr>
              <a:t>osition</a:t>
            </a:r>
            <a:r>
              <a:rPr lang="en-US" sz="1200" dirty="0" smtClean="0">
                <a:solidFill>
                  <a:srgbClr val="FFFF00"/>
                </a:solidFill>
                <a:ea typeface="Verdana" panose="020B0604030504040204" pitchFamily="34" charset="0"/>
                <a:cs typeface="Verdana" panose="020B0604030504040204" pitchFamily="34" charset="0"/>
              </a:rPr>
              <a:t> </a:t>
            </a:r>
            <a:r>
              <a:rPr lang="pl-PL" sz="1200" dirty="0" smtClean="0">
                <a:solidFill>
                  <a:srgbClr val="FFFF00"/>
                </a:solidFill>
                <a:ea typeface="Verdana" panose="020B0604030504040204" pitchFamily="34" charset="0"/>
                <a:cs typeface="Verdana" panose="020B0604030504040204" pitchFamily="34" charset="0"/>
              </a:rPr>
              <a:t>and </a:t>
            </a:r>
            <a:r>
              <a:rPr lang="pl-PL" sz="1200" dirty="0" err="1" smtClean="0">
                <a:solidFill>
                  <a:srgbClr val="FFFF00"/>
                </a:solidFill>
                <a:ea typeface="Verdana" panose="020B0604030504040204" pitchFamily="34" charset="0"/>
                <a:cs typeface="Verdana" panose="020B0604030504040204" pitchFamily="34" charset="0"/>
              </a:rPr>
              <a:t>area</a:t>
            </a:r>
            <a:r>
              <a:rPr lang="pl-PL" sz="1200" dirty="0" smtClean="0">
                <a:solidFill>
                  <a:srgbClr val="FFFF00"/>
                </a:solidFill>
                <a:ea typeface="Verdana" panose="020B0604030504040204" pitchFamily="34" charset="0"/>
                <a:cs typeface="Verdana" panose="020B0604030504040204" pitchFamily="34" charset="0"/>
              </a:rPr>
              <a:t> </a:t>
            </a:r>
            <a:r>
              <a:rPr lang="en-US" sz="1200" dirty="0" smtClean="0">
                <a:solidFill>
                  <a:srgbClr val="FFFF00"/>
                </a:solidFill>
                <a:ea typeface="Verdana" panose="020B0604030504040204" pitchFamily="34" charset="0"/>
                <a:cs typeface="Verdana" panose="020B0604030504040204" pitchFamily="34" charset="0"/>
              </a:rPr>
              <a:t>of </a:t>
            </a:r>
            <a:r>
              <a:rPr lang="en-US" sz="1200" dirty="0">
                <a:solidFill>
                  <a:srgbClr val="FFFF00"/>
                </a:solidFill>
                <a:ea typeface="Verdana" panose="020B0604030504040204" pitchFamily="34" charset="0"/>
                <a:cs typeface="Verdana" panose="020B0604030504040204" pitchFamily="34" charset="0"/>
              </a:rPr>
              <a:t>the proton peak does not </a:t>
            </a:r>
            <a:r>
              <a:rPr lang="en-US" sz="1200" dirty="0" smtClean="0">
                <a:solidFill>
                  <a:srgbClr val="FFFF00"/>
                </a:solidFill>
                <a:ea typeface="Verdana" panose="020B0604030504040204" pitchFamily="34" charset="0"/>
                <a:cs typeface="Verdana" panose="020B0604030504040204" pitchFamily="34" charset="0"/>
              </a:rPr>
              <a:t>change</a:t>
            </a:r>
            <a:endParaRPr lang="en-GB" sz="1200" dirty="0" smtClean="0">
              <a:solidFill>
                <a:srgbClr val="FFFF00"/>
              </a:solidFill>
              <a:ea typeface="Verdana" panose="020B0604030504040204" pitchFamily="34" charset="0"/>
              <a:cs typeface="Verdana" panose="020B0604030504040204" pitchFamily="34" charset="0"/>
            </a:endParaRPr>
          </a:p>
          <a:p>
            <a:pPr marL="171450" marR="0" lvl="0" indent="-171450" hangingPunct="0">
              <a:lnSpc>
                <a:spcPct val="100000"/>
              </a:lnSpc>
              <a:spcBef>
                <a:spcPts val="0"/>
              </a:spcBef>
              <a:spcAft>
                <a:spcPts val="0"/>
              </a:spcAft>
              <a:buFont typeface="Arial" panose="020B0604020202020204" pitchFamily="34" charset="0"/>
              <a:buChar char="•"/>
              <a:tabLst/>
            </a:pPr>
            <a:r>
              <a:rPr lang="en-GB" sz="1200" dirty="0" smtClean="0">
                <a:solidFill>
                  <a:srgbClr val="FFFF00"/>
                </a:solidFill>
                <a:ea typeface="Verdana" panose="020B0604030504040204" pitchFamily="34" charset="0"/>
                <a:cs typeface="Verdana" panose="020B0604030504040204" pitchFamily="34" charset="0"/>
              </a:rPr>
              <a:t>Alpha </a:t>
            </a:r>
            <a:r>
              <a:rPr lang="pl-PL" sz="1200" dirty="0" smtClean="0">
                <a:solidFill>
                  <a:srgbClr val="FFFF00"/>
                </a:solidFill>
                <a:ea typeface="Verdana" panose="020B0604030504040204" pitchFamily="34" charset="0"/>
                <a:cs typeface="Verdana" panose="020B0604030504040204" pitchFamily="34" charset="0"/>
              </a:rPr>
              <a:t>p</a:t>
            </a:r>
            <a:r>
              <a:rPr lang="en-GB" sz="1200" dirty="0" err="1" smtClean="0">
                <a:solidFill>
                  <a:srgbClr val="FFFF00"/>
                </a:solidFill>
                <a:ea typeface="Verdana" panose="020B0604030504040204" pitchFamily="34" charset="0"/>
                <a:cs typeface="Verdana" panose="020B0604030504040204" pitchFamily="34" charset="0"/>
              </a:rPr>
              <a:t>eak</a:t>
            </a:r>
            <a:r>
              <a:rPr lang="en-GB" sz="1200" dirty="0" smtClean="0">
                <a:solidFill>
                  <a:srgbClr val="FFFF00"/>
                </a:solidFill>
                <a:ea typeface="Verdana" panose="020B0604030504040204" pitchFamily="34" charset="0"/>
                <a:cs typeface="Verdana" panose="020B0604030504040204" pitchFamily="34" charset="0"/>
              </a:rPr>
              <a:t> </a:t>
            </a:r>
            <a:r>
              <a:rPr lang="en-GB" sz="1200" dirty="0">
                <a:solidFill>
                  <a:srgbClr val="FFFF00"/>
                </a:solidFill>
                <a:ea typeface="Verdana" panose="020B0604030504040204" pitchFamily="34" charset="0"/>
                <a:cs typeface="Verdana" panose="020B0604030504040204" pitchFamily="34" charset="0"/>
              </a:rPr>
              <a:t>moved to lower energy channels for </a:t>
            </a:r>
            <a:r>
              <a:rPr lang="en-GB" sz="1200" dirty="0" smtClean="0">
                <a:solidFill>
                  <a:srgbClr val="FFFF00"/>
                </a:solidFill>
                <a:ea typeface="Verdana" panose="020B0604030504040204" pitchFamily="34" charset="0"/>
                <a:cs typeface="Verdana" panose="020B0604030504040204" pitchFamily="34" charset="0"/>
              </a:rPr>
              <a:t>200&amp;250</a:t>
            </a:r>
            <a:r>
              <a:rPr lang="en-GB" sz="1200" baseline="33000" dirty="0" smtClean="0">
                <a:solidFill>
                  <a:srgbClr val="FFFF00"/>
                </a:solidFill>
                <a:ea typeface="Verdana" panose="020B0604030504040204" pitchFamily="34" charset="0"/>
                <a:cs typeface="Verdana" panose="020B0604030504040204" pitchFamily="34" charset="0"/>
              </a:rPr>
              <a:t>o</a:t>
            </a:r>
            <a:r>
              <a:rPr lang="en-GB" sz="1200" dirty="0" smtClean="0">
                <a:solidFill>
                  <a:srgbClr val="FFFF00"/>
                </a:solidFill>
                <a:ea typeface="Verdana" panose="020B0604030504040204" pitchFamily="34" charset="0"/>
                <a:cs typeface="Verdana" panose="020B0604030504040204" pitchFamily="34" charset="0"/>
              </a:rPr>
              <a:t>C</a:t>
            </a:r>
            <a:endParaRPr lang="en-GB" sz="1200" dirty="0">
              <a:solidFill>
                <a:srgbClr val="FFFF00"/>
              </a:solidFill>
              <a:ea typeface="Verdana" panose="020B0604030504040204" pitchFamily="34" charset="0"/>
              <a:cs typeface="Verdana" panose="020B0604030504040204" pitchFamily="34" charset="0"/>
            </a:endParaRPr>
          </a:p>
        </p:txBody>
      </p:sp>
      <p:pic>
        <p:nvPicPr>
          <p:cNvPr id="31" name="Obraz 30"/>
          <p:cNvPicPr>
            <a:picLocks noChangeAspect="1"/>
          </p:cNvPicPr>
          <p:nvPr/>
        </p:nvPicPr>
        <p:blipFill>
          <a:blip r:embed="rId3">
            <a:lum/>
            <a:alphaModFix/>
          </a:blip>
          <a:srcRect/>
          <a:stretch>
            <a:fillRect/>
          </a:stretch>
        </p:blipFill>
        <p:spPr>
          <a:xfrm>
            <a:off x="230546" y="2852936"/>
            <a:ext cx="2870403" cy="2453194"/>
          </a:xfrm>
          <a:prstGeom prst="rect">
            <a:avLst/>
          </a:prstGeom>
          <a:noFill/>
          <a:ln>
            <a:noFill/>
          </a:ln>
        </p:spPr>
      </p:pic>
      <p:pic>
        <p:nvPicPr>
          <p:cNvPr id="32" name="Obraz 31"/>
          <p:cNvPicPr>
            <a:picLocks noChangeAspect="1"/>
          </p:cNvPicPr>
          <p:nvPr/>
        </p:nvPicPr>
        <p:blipFill>
          <a:blip r:embed="rId4">
            <a:lum/>
            <a:alphaModFix/>
          </a:blip>
          <a:srcRect/>
          <a:stretch>
            <a:fillRect/>
          </a:stretch>
        </p:blipFill>
        <p:spPr>
          <a:xfrm>
            <a:off x="3106257" y="2852936"/>
            <a:ext cx="2905903" cy="2483534"/>
          </a:xfrm>
          <a:prstGeom prst="rect">
            <a:avLst/>
          </a:prstGeom>
          <a:noFill/>
          <a:ln>
            <a:noFill/>
          </a:ln>
        </p:spPr>
      </p:pic>
      <p:pic>
        <p:nvPicPr>
          <p:cNvPr id="33" name="Obraz 32"/>
          <p:cNvPicPr>
            <a:picLocks noChangeAspect="1"/>
          </p:cNvPicPr>
          <p:nvPr/>
        </p:nvPicPr>
        <p:blipFill>
          <a:blip r:embed="rId5">
            <a:lum/>
            <a:alphaModFix/>
          </a:blip>
          <a:srcRect/>
          <a:stretch>
            <a:fillRect/>
          </a:stretch>
        </p:blipFill>
        <p:spPr>
          <a:xfrm>
            <a:off x="6007987" y="2852937"/>
            <a:ext cx="2884493" cy="2465236"/>
          </a:xfrm>
          <a:prstGeom prst="rect">
            <a:avLst/>
          </a:prstGeom>
          <a:noFill/>
          <a:ln>
            <a:noFill/>
          </a:ln>
        </p:spPr>
      </p:pic>
    </p:spTree>
    <p:extLst>
      <p:ext uri="{BB962C8B-B14F-4D97-AF65-F5344CB8AC3E}">
        <p14:creationId xmlns:p14="http://schemas.microsoft.com/office/powerpoint/2010/main" val="2228253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pPr>
              <a:defRPr/>
            </a:pPr>
            <a:r>
              <a:rPr lang="pl-PL" dirty="0"/>
              <a:t>13.09.2019</a:t>
            </a:r>
            <a:endParaRPr lang="en-US" dirty="0"/>
          </a:p>
        </p:txBody>
      </p:sp>
      <p:sp>
        <p:nvSpPr>
          <p:cNvPr id="6" name="Symbol zastępczy numeru slajdu 5"/>
          <p:cNvSpPr>
            <a:spLocks noGrp="1"/>
          </p:cNvSpPr>
          <p:nvPr>
            <p:ph type="sldNum" sz="quarter" idx="12"/>
          </p:nvPr>
        </p:nvSpPr>
        <p:spPr/>
        <p:txBody>
          <a:bodyPr/>
          <a:lstStyle/>
          <a:p>
            <a:pPr>
              <a:defRPr/>
            </a:pPr>
            <a:r>
              <a:rPr lang="pl-PL" dirty="0" smtClean="0"/>
              <a:t>7</a:t>
            </a:r>
            <a:endParaRPr lang="pl-PL" dirty="0"/>
          </a:p>
        </p:txBody>
      </p:sp>
      <p:sp>
        <p:nvSpPr>
          <p:cNvPr id="10" name="Symbol zastępczy stopki 2"/>
          <p:cNvSpPr>
            <a:spLocks noGrp="1"/>
          </p:cNvSpPr>
          <p:nvPr>
            <p:ph type="ftr" sz="quarter" idx="11"/>
          </p:nvPr>
        </p:nvSpPr>
        <p:spPr>
          <a:xfrm>
            <a:off x="2231740" y="6453189"/>
            <a:ext cx="4680520" cy="288180"/>
          </a:xfrm>
        </p:spPr>
        <p:txBody>
          <a:bodyPr/>
          <a:lstStyle/>
          <a:p>
            <a:pPr>
              <a:defRPr/>
            </a:pPr>
            <a:r>
              <a:rPr lang="en-US" dirty="0"/>
              <a:t>2nd Workshop on Neutrons in Medicine and Homeland Security</a:t>
            </a:r>
          </a:p>
        </p:txBody>
      </p:sp>
      <p:sp>
        <p:nvSpPr>
          <p:cNvPr id="5" name="Prostokąt 4"/>
          <p:cNvSpPr/>
          <p:nvPr/>
        </p:nvSpPr>
        <p:spPr>
          <a:xfrm>
            <a:off x="251520" y="934300"/>
            <a:ext cx="8640960" cy="1109791"/>
          </a:xfrm>
          <a:prstGeom prst="rect">
            <a:avLst/>
          </a:prstGeom>
        </p:spPr>
        <p:txBody>
          <a:bodyPr wrap="square">
            <a:spAutoFit/>
          </a:bodyPr>
          <a:lstStyle/>
          <a:p>
            <a:pPr marL="285750" indent="-285750" algn="just">
              <a:lnSpc>
                <a:spcPct val="114000"/>
              </a:lnSpc>
              <a:spcBef>
                <a:spcPct val="40000"/>
              </a:spcBef>
              <a:buFont typeface="Arial" panose="020B0604020202020204" pitchFamily="34" charset="0"/>
              <a:buChar char="•"/>
            </a:pPr>
            <a:r>
              <a:rPr lang="en-US" altLang="pl-PL" u="sng" dirty="0" smtClean="0">
                <a:solidFill>
                  <a:schemeClr val="bg1"/>
                </a:solidFill>
                <a:ea typeface="Verdana" panose="020B0604030504040204" pitchFamily="34" charset="0"/>
                <a:cs typeface="Verdana" panose="020B0604030504040204" pitchFamily="34" charset="0"/>
              </a:rPr>
              <a:t>Plasma focus </a:t>
            </a:r>
            <a:r>
              <a:rPr lang="en-US" altLang="pl-PL" dirty="0" smtClean="0">
                <a:solidFill>
                  <a:schemeClr val="bg1"/>
                </a:solidFill>
                <a:ea typeface="Verdana" panose="020B0604030504040204" pitchFamily="34" charset="0"/>
                <a:cs typeface="Verdana" panose="020B0604030504040204" pitchFamily="34" charset="0"/>
              </a:rPr>
              <a:t>(dense plasma focus) – </a:t>
            </a:r>
            <a:r>
              <a:rPr lang="en-US" altLang="pl-PL" sz="1400" dirty="0" smtClean="0">
                <a:solidFill>
                  <a:schemeClr val="bg1"/>
                </a:solidFill>
                <a:ea typeface="Verdana" panose="020B0604030504040204" pitchFamily="34" charset="0"/>
                <a:cs typeface="Verdana" panose="020B0604030504040204" pitchFamily="34" charset="0"/>
              </a:rPr>
              <a:t>device in which plasma is generated by electric breakdown along the insulator in the gas between the cylindrical electrodes. The plasma sheath is accelerated and compressed at the and of the electrodes, creating a dense and hot plasma column (pinch).</a:t>
            </a:r>
          </a:p>
        </p:txBody>
      </p:sp>
      <p:sp>
        <p:nvSpPr>
          <p:cNvPr id="2" name="Prostokąt 1"/>
          <p:cNvSpPr/>
          <p:nvPr/>
        </p:nvSpPr>
        <p:spPr>
          <a:xfrm>
            <a:off x="2553402" y="116632"/>
            <a:ext cx="4037195" cy="461665"/>
          </a:xfrm>
          <a:prstGeom prst="rect">
            <a:avLst/>
          </a:prstGeom>
        </p:spPr>
        <p:txBody>
          <a:bodyPr wrap="none">
            <a:spAutoFit/>
          </a:bodyPr>
          <a:lstStyle/>
          <a:p>
            <a:pPr algn="ctr" defTabSz="720000">
              <a:spcAft>
                <a:spcPts val="0"/>
              </a:spcAft>
            </a:pPr>
            <a:r>
              <a:rPr lang="pl-PL" sz="2400" dirty="0">
                <a:solidFill>
                  <a:schemeClr val="bg1"/>
                </a:solidFill>
              </a:rPr>
              <a:t>The </a:t>
            </a:r>
            <a:r>
              <a:rPr lang="en-US" sz="2400" dirty="0">
                <a:solidFill>
                  <a:schemeClr val="bg1"/>
                </a:solidFill>
              </a:rPr>
              <a:t>Plasma Focus </a:t>
            </a:r>
            <a:r>
              <a:rPr lang="pl-PL" sz="2400" dirty="0" err="1" smtClean="0">
                <a:solidFill>
                  <a:schemeClr val="bg1"/>
                </a:solidFill>
              </a:rPr>
              <a:t>device</a:t>
            </a:r>
            <a:endParaRPr lang="pl-PL" sz="2400" dirty="0">
              <a:solidFill>
                <a:schemeClr val="bg1"/>
              </a:solidFill>
            </a:endParaRPr>
          </a:p>
        </p:txBody>
      </p:sp>
      <p:sp>
        <p:nvSpPr>
          <p:cNvPr id="3" name="Prostokąt 2"/>
          <p:cNvSpPr/>
          <p:nvPr/>
        </p:nvSpPr>
        <p:spPr>
          <a:xfrm>
            <a:off x="4750368" y="2435189"/>
            <a:ext cx="4142112" cy="3080074"/>
          </a:xfrm>
          <a:prstGeom prst="rect">
            <a:avLst/>
          </a:prstGeom>
        </p:spPr>
        <p:txBody>
          <a:bodyPr wrap="square">
            <a:spAutoFit/>
          </a:bodyPr>
          <a:lstStyle/>
          <a:p>
            <a:pPr marL="285750" indent="-285750">
              <a:lnSpc>
                <a:spcPct val="114000"/>
              </a:lnSpc>
              <a:spcBef>
                <a:spcPts val="3000"/>
              </a:spcBef>
              <a:buFont typeface="Arial" panose="020B0604020202020204" pitchFamily="34" charset="0"/>
              <a:buChar char="•"/>
            </a:pPr>
            <a:r>
              <a:rPr lang="en-US" altLang="pl-PL" sz="1200" u="sng" dirty="0">
                <a:solidFill>
                  <a:schemeClr val="bg1"/>
                </a:solidFill>
                <a:ea typeface="Verdana" panose="020B0604030504040204" pitchFamily="34" charset="0"/>
                <a:cs typeface="Verdana" panose="020B0604030504040204" pitchFamily="34" charset="0"/>
              </a:rPr>
              <a:t>General principle of PF operation:</a:t>
            </a:r>
            <a:r>
              <a:rPr lang="en-US" altLang="pl-PL" sz="1200" dirty="0" smtClean="0">
                <a:solidFill>
                  <a:schemeClr val="bg1"/>
                </a:solidFill>
                <a:ea typeface="Verdana" panose="020B0604030504040204" pitchFamily="34" charset="0"/>
                <a:cs typeface="Verdana" panose="020B0604030504040204" pitchFamily="34" charset="0"/>
              </a:rPr>
              <a:t>:</a:t>
            </a:r>
          </a:p>
          <a:p>
            <a:pPr marL="450850" indent="-276225">
              <a:lnSpc>
                <a:spcPct val="114000"/>
              </a:lnSpc>
              <a:spcBef>
                <a:spcPts val="600"/>
              </a:spcBef>
              <a:buFont typeface="Wingdings" panose="05000000000000000000" pitchFamily="2" charset="2"/>
              <a:buChar char="ü"/>
              <a:tabLst>
                <a:tab pos="450850" algn="l"/>
              </a:tabLst>
            </a:pPr>
            <a:r>
              <a:rPr lang="en-US" altLang="pl-PL" sz="1200" dirty="0" smtClean="0">
                <a:solidFill>
                  <a:schemeClr val="bg1"/>
                </a:solidFill>
                <a:ea typeface="Verdana" panose="020B0604030504040204" pitchFamily="34" charset="0"/>
                <a:cs typeface="Verdana" panose="020B0604030504040204" pitchFamily="34" charset="0"/>
              </a:rPr>
              <a:t>Charging of the capacitors bank</a:t>
            </a:r>
          </a:p>
          <a:p>
            <a:pPr marL="450850" indent="-276225">
              <a:lnSpc>
                <a:spcPct val="114000"/>
              </a:lnSpc>
              <a:spcBef>
                <a:spcPts val="600"/>
              </a:spcBef>
              <a:buFont typeface="Wingdings" panose="05000000000000000000" pitchFamily="2" charset="2"/>
              <a:buChar char="ü"/>
              <a:tabLst>
                <a:tab pos="450850" algn="l"/>
              </a:tabLst>
            </a:pPr>
            <a:r>
              <a:rPr lang="pl-PL" altLang="pl-PL" sz="1200" dirty="0" smtClean="0">
                <a:solidFill>
                  <a:schemeClr val="bg1"/>
                </a:solidFill>
                <a:ea typeface="Verdana" panose="020B0604030504040204" pitchFamily="34" charset="0"/>
                <a:cs typeface="Verdana" panose="020B0604030504040204" pitchFamily="34" charset="0"/>
              </a:rPr>
              <a:t>R</a:t>
            </a:r>
            <a:r>
              <a:rPr lang="en-US" altLang="pl-PL" sz="1200" dirty="0" err="1" smtClean="0">
                <a:solidFill>
                  <a:schemeClr val="bg1"/>
                </a:solidFill>
                <a:ea typeface="Verdana" panose="020B0604030504040204" pitchFamily="34" charset="0"/>
                <a:cs typeface="Verdana" panose="020B0604030504040204" pitchFamily="34" charset="0"/>
              </a:rPr>
              <a:t>elease</a:t>
            </a:r>
            <a:r>
              <a:rPr lang="en-US" altLang="pl-PL" sz="1200" dirty="0" smtClean="0">
                <a:solidFill>
                  <a:schemeClr val="bg1"/>
                </a:solidFill>
                <a:ea typeface="Verdana" panose="020B0604030504040204" pitchFamily="34" charset="0"/>
                <a:cs typeface="Verdana" panose="020B0604030504040204" pitchFamily="34" charset="0"/>
              </a:rPr>
              <a:t> of energy from charged capacitors.</a:t>
            </a:r>
          </a:p>
          <a:p>
            <a:pPr marL="450850" indent="-276225">
              <a:lnSpc>
                <a:spcPct val="114000"/>
              </a:lnSpc>
              <a:spcBef>
                <a:spcPts val="600"/>
              </a:spcBef>
              <a:buFont typeface="Wingdings" panose="05000000000000000000" pitchFamily="2" charset="2"/>
              <a:buChar char="ü"/>
              <a:tabLst>
                <a:tab pos="450850" algn="l"/>
              </a:tabLst>
            </a:pPr>
            <a:r>
              <a:rPr lang="en-US" altLang="pl-PL" sz="1200" dirty="0" smtClean="0">
                <a:solidFill>
                  <a:schemeClr val="bg1"/>
                </a:solidFill>
                <a:ea typeface="Verdana" panose="020B0604030504040204" pitchFamily="34" charset="0"/>
                <a:cs typeface="Verdana" panose="020B0604030504040204" pitchFamily="34" charset="0"/>
              </a:rPr>
              <a:t>Energy transmission to the collector.</a:t>
            </a:r>
          </a:p>
          <a:p>
            <a:pPr marL="450850" indent="-276225">
              <a:lnSpc>
                <a:spcPct val="114000"/>
              </a:lnSpc>
              <a:spcBef>
                <a:spcPts val="600"/>
              </a:spcBef>
              <a:buFont typeface="Wingdings" panose="05000000000000000000" pitchFamily="2" charset="2"/>
              <a:buChar char="ü"/>
              <a:tabLst>
                <a:tab pos="450850" algn="l"/>
              </a:tabLst>
            </a:pPr>
            <a:r>
              <a:rPr lang="en-US" altLang="pl-PL" sz="1200" dirty="0" smtClean="0">
                <a:solidFill>
                  <a:schemeClr val="bg1"/>
                </a:solidFill>
                <a:ea typeface="Verdana" panose="020B0604030504040204" pitchFamily="34" charset="0"/>
                <a:cs typeface="Verdana" panose="020B0604030504040204" pitchFamily="34" charset="0"/>
              </a:rPr>
              <a:t>Transmission of energy from the collector to the central electrode located in the experimental chamber.</a:t>
            </a:r>
          </a:p>
          <a:p>
            <a:pPr marL="450850" indent="-276225">
              <a:lnSpc>
                <a:spcPct val="114000"/>
              </a:lnSpc>
              <a:spcBef>
                <a:spcPts val="600"/>
              </a:spcBef>
              <a:buFont typeface="Wingdings" panose="05000000000000000000" pitchFamily="2" charset="2"/>
              <a:buChar char="ü"/>
              <a:tabLst>
                <a:tab pos="450850" algn="l"/>
              </a:tabLst>
            </a:pPr>
            <a:r>
              <a:rPr lang="en-US" altLang="pl-PL" sz="1200" b="1" dirty="0" smtClean="0">
                <a:solidFill>
                  <a:schemeClr val="bg1"/>
                </a:solidFill>
                <a:ea typeface="Verdana" panose="020B0604030504040204" pitchFamily="34" charset="0"/>
                <a:cs typeface="Verdana" panose="020B0604030504040204" pitchFamily="34" charset="0"/>
              </a:rPr>
              <a:t>Discharge</a:t>
            </a:r>
            <a:r>
              <a:rPr lang="pl-PL" altLang="pl-PL" sz="1200" b="1" dirty="0" smtClean="0">
                <a:solidFill>
                  <a:schemeClr val="bg1"/>
                </a:solidFill>
                <a:ea typeface="Verdana" panose="020B0604030504040204" pitchFamily="34" charset="0"/>
                <a:cs typeface="Verdana" panose="020B0604030504040204" pitchFamily="34" charset="0"/>
              </a:rPr>
              <a:t>:</a:t>
            </a:r>
            <a:r>
              <a:rPr lang="en-US" altLang="pl-PL" sz="1200" b="1" dirty="0" smtClean="0">
                <a:solidFill>
                  <a:schemeClr val="bg1"/>
                </a:solidFill>
                <a:ea typeface="Verdana" panose="020B0604030504040204" pitchFamily="34" charset="0"/>
                <a:cs typeface="Verdana" panose="020B0604030504040204" pitchFamily="34" charset="0"/>
              </a:rPr>
              <a:t> an electric breakdown over the surface of insulator in working gas.</a:t>
            </a:r>
          </a:p>
          <a:p>
            <a:pPr marL="450850" indent="-276225">
              <a:lnSpc>
                <a:spcPct val="114000"/>
              </a:lnSpc>
              <a:spcBef>
                <a:spcPts val="600"/>
              </a:spcBef>
              <a:buFont typeface="Wingdings" panose="05000000000000000000" pitchFamily="2" charset="2"/>
              <a:buChar char="ü"/>
              <a:tabLst>
                <a:tab pos="450850" algn="l"/>
              </a:tabLst>
            </a:pPr>
            <a:r>
              <a:rPr lang="en-US" altLang="pl-PL" sz="1200" dirty="0" smtClean="0">
                <a:solidFill>
                  <a:schemeClr val="bg1"/>
                </a:solidFill>
                <a:ea typeface="Verdana" panose="020B0604030504040204" pitchFamily="34" charset="0"/>
                <a:cs typeface="Verdana" panose="020B0604030504040204" pitchFamily="34" charset="0"/>
              </a:rPr>
              <a:t>Creating a plasma </a:t>
            </a:r>
            <a:r>
              <a:rPr lang="pl-PL" altLang="pl-PL" sz="1200" dirty="0" err="1" smtClean="0">
                <a:solidFill>
                  <a:schemeClr val="bg1"/>
                </a:solidFill>
                <a:ea typeface="Verdana" panose="020B0604030504040204" pitchFamily="34" charset="0"/>
                <a:cs typeface="Verdana" panose="020B0604030504040204" pitchFamily="34" charset="0"/>
              </a:rPr>
              <a:t>pinch</a:t>
            </a:r>
            <a:r>
              <a:rPr lang="en-US" altLang="pl-PL" sz="1200" dirty="0" smtClean="0">
                <a:solidFill>
                  <a:schemeClr val="bg1"/>
                </a:solidFill>
                <a:ea typeface="Verdana" panose="020B0604030504040204" pitchFamily="34" charset="0"/>
                <a:cs typeface="Verdana" panose="020B0604030504040204" pitchFamily="34" charset="0"/>
              </a:rPr>
              <a:t> - if the working gas is deuterium then it is a nanosecond </a:t>
            </a:r>
            <a:r>
              <a:rPr lang="pl-PL" altLang="pl-PL" sz="1200" dirty="0" smtClean="0">
                <a:solidFill>
                  <a:schemeClr val="bg1"/>
                </a:solidFill>
                <a:ea typeface="Verdana" panose="020B0604030504040204" pitchFamily="34" charset="0"/>
                <a:cs typeface="Verdana" panose="020B0604030504040204" pitchFamily="34" charset="0"/>
              </a:rPr>
              <a:t> </a:t>
            </a:r>
            <a:r>
              <a:rPr lang="pl-PL" altLang="pl-PL" sz="1200" dirty="0" err="1" smtClean="0">
                <a:solidFill>
                  <a:schemeClr val="bg1"/>
                </a:solidFill>
                <a:ea typeface="Verdana" panose="020B0604030504040204" pitchFamily="34" charset="0"/>
                <a:cs typeface="Verdana" panose="020B0604030504040204" pitchFamily="34" charset="0"/>
              </a:rPr>
              <a:t>source</a:t>
            </a:r>
            <a:r>
              <a:rPr lang="pl-PL" altLang="pl-PL" sz="1200" dirty="0" smtClean="0">
                <a:solidFill>
                  <a:schemeClr val="bg1"/>
                </a:solidFill>
                <a:ea typeface="Verdana" panose="020B0604030504040204" pitchFamily="34" charset="0"/>
                <a:cs typeface="Verdana" panose="020B0604030504040204" pitchFamily="34" charset="0"/>
              </a:rPr>
              <a:t> of </a:t>
            </a:r>
            <a:r>
              <a:rPr lang="en-US" altLang="pl-PL" sz="1200" dirty="0" smtClean="0">
                <a:solidFill>
                  <a:schemeClr val="bg1"/>
                </a:solidFill>
                <a:ea typeface="Verdana" panose="020B0604030504040204" pitchFamily="34" charset="0"/>
                <a:cs typeface="Verdana" panose="020B0604030504040204" pitchFamily="34" charset="0"/>
              </a:rPr>
              <a:t>fast neutron</a:t>
            </a:r>
            <a:endParaRPr lang="en-US" altLang="pl-PL" sz="1200" dirty="0">
              <a:solidFill>
                <a:schemeClr val="bg1"/>
              </a:solidFill>
              <a:ea typeface="Verdana" panose="020B0604030504040204" pitchFamily="34" charset="0"/>
              <a:cs typeface="Verdana" panose="020B0604030504040204" pitchFamily="34" charset="0"/>
            </a:endParaRPr>
          </a:p>
        </p:txBody>
      </p:sp>
      <p:grpSp>
        <p:nvGrpSpPr>
          <p:cNvPr id="41" name="Grupa 40"/>
          <p:cNvGrpSpPr/>
          <p:nvPr/>
        </p:nvGrpSpPr>
        <p:grpSpPr>
          <a:xfrm>
            <a:off x="179512" y="2962780"/>
            <a:ext cx="4558939" cy="2518883"/>
            <a:chOff x="155575" y="2517775"/>
            <a:chExt cx="7629525" cy="3852863"/>
          </a:xfrm>
        </p:grpSpPr>
        <p:pic>
          <p:nvPicPr>
            <p:cNvPr id="42" name="Picture 2" descr="C:\SHOW1\ROZNE_DODATKI\images\pf3.tif"/>
            <p:cNvPicPr>
              <a:picLocks noChangeAspect="1" noChangeArrowheads="1"/>
            </p:cNvPicPr>
            <p:nvPr/>
          </p:nvPicPr>
          <p:blipFill>
            <a:blip r:embed="rId2" cstate="print"/>
            <a:srcRect/>
            <a:stretch>
              <a:fillRect/>
            </a:stretch>
          </p:blipFill>
          <p:spPr bwMode="auto">
            <a:xfrm>
              <a:off x="250825" y="2517775"/>
              <a:ext cx="7534275" cy="3852863"/>
            </a:xfrm>
            <a:prstGeom prst="rect">
              <a:avLst/>
            </a:prstGeom>
            <a:noFill/>
          </p:spPr>
        </p:pic>
        <p:pic>
          <p:nvPicPr>
            <p:cNvPr id="43" name="Picture 5" descr="C:\SHOW1\ROZNE_DODATKI\images\hv1.tif"/>
            <p:cNvPicPr>
              <a:picLocks noChangeAspect="1" noChangeArrowheads="1"/>
            </p:cNvPicPr>
            <p:nvPr/>
          </p:nvPicPr>
          <p:blipFill>
            <a:blip r:embed="rId3" cstate="print"/>
            <a:srcRect/>
            <a:stretch>
              <a:fillRect/>
            </a:stretch>
          </p:blipFill>
          <p:spPr bwMode="auto">
            <a:xfrm>
              <a:off x="155575" y="4533900"/>
              <a:ext cx="1033463" cy="1082675"/>
            </a:xfrm>
            <a:prstGeom prst="rect">
              <a:avLst/>
            </a:prstGeom>
            <a:noFill/>
          </p:spPr>
        </p:pic>
        <p:grpSp>
          <p:nvGrpSpPr>
            <p:cNvPr id="44" name="Group 6"/>
            <p:cNvGrpSpPr>
              <a:grpSpLocks/>
            </p:cNvGrpSpPr>
            <p:nvPr/>
          </p:nvGrpSpPr>
          <p:grpSpPr bwMode="auto">
            <a:xfrm>
              <a:off x="457200" y="2895600"/>
              <a:ext cx="1600200" cy="1727200"/>
              <a:chOff x="501" y="1824"/>
              <a:chExt cx="576" cy="1088"/>
            </a:xfrm>
          </p:grpSpPr>
          <p:pic>
            <p:nvPicPr>
              <p:cNvPr id="47" name="Picture 7" descr="C:\SHOW1\ROZNE_DODATKI\images\trig1.tif"/>
              <p:cNvPicPr>
                <a:picLocks noChangeAspect="1" noChangeArrowheads="1"/>
              </p:cNvPicPr>
              <p:nvPr/>
            </p:nvPicPr>
            <p:blipFill>
              <a:blip r:embed="rId4" cstate="print"/>
              <a:srcRect/>
              <a:stretch>
                <a:fillRect/>
              </a:stretch>
            </p:blipFill>
            <p:spPr bwMode="auto">
              <a:xfrm>
                <a:off x="752" y="2157"/>
                <a:ext cx="79" cy="755"/>
              </a:xfrm>
              <a:prstGeom prst="rect">
                <a:avLst/>
              </a:prstGeom>
              <a:noFill/>
            </p:spPr>
          </p:pic>
          <p:sp>
            <p:nvSpPr>
              <p:cNvPr id="48" name="Text Box 8"/>
              <p:cNvSpPr txBox="1">
                <a:spLocks noChangeArrowheads="1"/>
              </p:cNvSpPr>
              <p:nvPr/>
            </p:nvSpPr>
            <p:spPr bwMode="auto">
              <a:xfrm>
                <a:off x="501" y="1824"/>
                <a:ext cx="576" cy="415"/>
              </a:xfrm>
              <a:prstGeom prst="rect">
                <a:avLst/>
              </a:prstGeom>
              <a:noFill/>
              <a:ln w="9525">
                <a:noFill/>
                <a:miter lim="800000"/>
                <a:headEnd/>
                <a:tailEnd/>
              </a:ln>
              <a:effectLst/>
            </p:spPr>
            <p:txBody>
              <a:bodyPr>
                <a:spAutoFit/>
              </a:bodyPr>
              <a:lstStyle/>
              <a:p>
                <a:pPr algn="ctr" fontAlgn="auto">
                  <a:spcBef>
                    <a:spcPct val="50000"/>
                  </a:spcBef>
                  <a:spcAft>
                    <a:spcPts val="0"/>
                  </a:spcAft>
                </a:pPr>
                <a:r>
                  <a:rPr lang="pl-PL" sz="1100" b="1" dirty="0" err="1" smtClean="0">
                    <a:solidFill>
                      <a:srgbClr val="FF0000"/>
                    </a:solidFill>
                    <a:latin typeface="Arial" charset="0"/>
                  </a:rPr>
                  <a:t>Trigger</a:t>
                </a:r>
                <a:r>
                  <a:rPr lang="pl-PL" sz="1100" b="1" dirty="0" smtClean="0">
                    <a:solidFill>
                      <a:srgbClr val="FF0000"/>
                    </a:solidFill>
                    <a:latin typeface="Arial" charset="0"/>
                  </a:rPr>
                  <a:t> </a:t>
                </a:r>
                <a:r>
                  <a:rPr lang="pl-PL" sz="1100" b="1" dirty="0" err="1" smtClean="0">
                    <a:solidFill>
                      <a:srgbClr val="FF0000"/>
                    </a:solidFill>
                    <a:latin typeface="Arial" charset="0"/>
                  </a:rPr>
                  <a:t>pulse</a:t>
                </a:r>
                <a:endParaRPr lang="en-US" sz="1100" b="1" dirty="0">
                  <a:solidFill>
                    <a:srgbClr val="FF0000"/>
                  </a:solidFill>
                  <a:latin typeface="Arial" charset="0"/>
                </a:endParaRPr>
              </a:p>
            </p:txBody>
          </p:sp>
        </p:grpSp>
        <p:pic>
          <p:nvPicPr>
            <p:cNvPr id="45" name="Picture 9" descr="C:\SHOW1\ROZNE_DODATKI\images\trig2.tif"/>
            <p:cNvPicPr>
              <a:picLocks noChangeAspect="1" noChangeArrowheads="1"/>
            </p:cNvPicPr>
            <p:nvPr/>
          </p:nvPicPr>
          <p:blipFill>
            <a:blip r:embed="rId5" cstate="print"/>
            <a:srcRect/>
            <a:stretch>
              <a:fillRect/>
            </a:stretch>
          </p:blipFill>
          <p:spPr bwMode="auto">
            <a:xfrm>
              <a:off x="1123950" y="4537075"/>
              <a:ext cx="969963" cy="433388"/>
            </a:xfrm>
            <a:prstGeom prst="rect">
              <a:avLst/>
            </a:prstGeom>
            <a:noFill/>
          </p:spPr>
        </p:pic>
        <p:pic>
          <p:nvPicPr>
            <p:cNvPr id="46" name="Picture 10" descr="C:\SHOW1\ROZNE_DODATKI\images\SEQUENCE_1\S1.tif"/>
            <p:cNvPicPr>
              <a:picLocks noChangeAspect="1" noChangeArrowheads="1"/>
            </p:cNvPicPr>
            <p:nvPr/>
          </p:nvPicPr>
          <p:blipFill>
            <a:blip r:embed="rId6" cstate="print"/>
            <a:srcRect/>
            <a:stretch>
              <a:fillRect/>
            </a:stretch>
          </p:blipFill>
          <p:spPr bwMode="auto">
            <a:xfrm>
              <a:off x="2736850" y="2655888"/>
              <a:ext cx="692150" cy="2027237"/>
            </a:xfrm>
            <a:prstGeom prst="rect">
              <a:avLst/>
            </a:prstGeom>
            <a:noFill/>
          </p:spPr>
        </p:pic>
      </p:grpSp>
      <p:grpSp>
        <p:nvGrpSpPr>
          <p:cNvPr id="61" name="Grupa 60"/>
          <p:cNvGrpSpPr/>
          <p:nvPr/>
        </p:nvGrpSpPr>
        <p:grpSpPr>
          <a:xfrm>
            <a:off x="1721925" y="3053074"/>
            <a:ext cx="1625939" cy="1366929"/>
            <a:chOff x="3313184" y="1766913"/>
            <a:chExt cx="2342100" cy="2090844"/>
          </a:xfrm>
        </p:grpSpPr>
        <p:pic>
          <p:nvPicPr>
            <p:cNvPr id="56" name="Picture 7" descr="C:\SHOW1\ROZNE_DODATKI\images\SEQUENCE_1\S7.tif"/>
            <p:cNvPicPr>
              <a:picLocks noChangeAspect="1" noChangeArrowheads="1"/>
            </p:cNvPicPr>
            <p:nvPr/>
          </p:nvPicPr>
          <p:blipFill>
            <a:blip r:embed="rId7" cstate="print"/>
            <a:srcRect/>
            <a:stretch>
              <a:fillRect/>
            </a:stretch>
          </p:blipFill>
          <p:spPr bwMode="auto">
            <a:xfrm>
              <a:off x="3313184" y="1766913"/>
              <a:ext cx="1347788" cy="2027237"/>
            </a:xfrm>
            <a:prstGeom prst="rect">
              <a:avLst/>
            </a:prstGeom>
            <a:noFill/>
          </p:spPr>
        </p:pic>
        <p:sp>
          <p:nvSpPr>
            <p:cNvPr id="57" name="Text Box 13"/>
            <p:cNvSpPr txBox="1">
              <a:spLocks noChangeArrowheads="1"/>
            </p:cNvSpPr>
            <p:nvPr/>
          </p:nvSpPr>
          <p:spPr bwMode="auto">
            <a:xfrm>
              <a:off x="5170559" y="2359050"/>
              <a:ext cx="484725" cy="400157"/>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pl-PL" sz="1100" b="1" dirty="0" err="1">
                  <a:solidFill>
                    <a:srgbClr val="FF0000"/>
                  </a:solidFill>
                  <a:latin typeface="Arial" charset="0"/>
                </a:rPr>
                <a:t>v</a:t>
              </a:r>
              <a:r>
                <a:rPr lang="pl-PL" sz="1100" b="1" baseline="-25000" dirty="0" err="1">
                  <a:solidFill>
                    <a:srgbClr val="FF0000"/>
                  </a:solidFill>
                  <a:latin typeface="Arial" charset="0"/>
                </a:rPr>
                <a:t>z</a:t>
              </a:r>
              <a:endParaRPr lang="en-US" sz="1100" b="1" baseline="-25000" dirty="0">
                <a:solidFill>
                  <a:srgbClr val="FF0000"/>
                </a:solidFill>
                <a:latin typeface="Arial" charset="0"/>
              </a:endParaRPr>
            </a:p>
          </p:txBody>
        </p:sp>
        <p:sp>
          <p:nvSpPr>
            <p:cNvPr id="58" name="AutoShape 14"/>
            <p:cNvSpPr>
              <a:spLocks noChangeArrowheads="1"/>
            </p:cNvSpPr>
            <p:nvPr/>
          </p:nvSpPr>
          <p:spPr bwMode="auto">
            <a:xfrm>
              <a:off x="4789559" y="2467000"/>
              <a:ext cx="457200" cy="114300"/>
            </a:xfrm>
            <a:prstGeom prst="rightArrow">
              <a:avLst>
                <a:gd name="adj1" fmla="val 50000"/>
                <a:gd name="adj2" fmla="val 100000"/>
              </a:avLst>
            </a:prstGeom>
            <a:solidFill>
              <a:srgbClr val="FF0000"/>
            </a:solidFill>
            <a:ln w="9525">
              <a:noFill/>
              <a:miter lim="800000"/>
              <a:headEnd/>
              <a:tailEnd/>
            </a:ln>
            <a:effectLst/>
          </p:spPr>
          <p:txBody>
            <a:bodyPr wrap="none" anchor="ctr"/>
            <a:lstStyle/>
            <a:p>
              <a:pPr fontAlgn="auto">
                <a:spcBef>
                  <a:spcPts val="0"/>
                </a:spcBef>
                <a:spcAft>
                  <a:spcPts val="0"/>
                </a:spcAft>
              </a:pPr>
              <a:endParaRPr lang="pl-PL" sz="1800">
                <a:solidFill>
                  <a:prstClr val="black"/>
                </a:solidFill>
                <a:latin typeface="Calibri"/>
              </a:endParaRPr>
            </a:p>
          </p:txBody>
        </p:sp>
        <p:sp>
          <p:nvSpPr>
            <p:cNvPr id="59" name="Text Box 16"/>
            <p:cNvSpPr txBox="1">
              <a:spLocks noChangeArrowheads="1"/>
            </p:cNvSpPr>
            <p:nvPr/>
          </p:nvSpPr>
          <p:spPr bwMode="auto">
            <a:xfrm>
              <a:off x="5170559" y="3457600"/>
              <a:ext cx="484725" cy="400157"/>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pl-PL" sz="1100" b="1" dirty="0" err="1">
                  <a:solidFill>
                    <a:srgbClr val="FF0000"/>
                  </a:solidFill>
                  <a:latin typeface="Arial" charset="0"/>
                </a:rPr>
                <a:t>v</a:t>
              </a:r>
              <a:r>
                <a:rPr lang="pl-PL" sz="1100" b="1" baseline="-25000" dirty="0" err="1">
                  <a:solidFill>
                    <a:srgbClr val="FF0000"/>
                  </a:solidFill>
                  <a:latin typeface="Arial" charset="0"/>
                </a:rPr>
                <a:t>z</a:t>
              </a:r>
              <a:endParaRPr lang="en-US" sz="1100" b="1" baseline="-25000" dirty="0">
                <a:solidFill>
                  <a:srgbClr val="FF0000"/>
                </a:solidFill>
                <a:latin typeface="Arial" charset="0"/>
              </a:endParaRPr>
            </a:p>
          </p:txBody>
        </p:sp>
        <p:sp>
          <p:nvSpPr>
            <p:cNvPr id="60" name="AutoShape 17"/>
            <p:cNvSpPr>
              <a:spLocks noChangeArrowheads="1"/>
            </p:cNvSpPr>
            <p:nvPr/>
          </p:nvSpPr>
          <p:spPr bwMode="auto">
            <a:xfrm>
              <a:off x="4789559" y="3565550"/>
              <a:ext cx="457200" cy="114300"/>
            </a:xfrm>
            <a:prstGeom prst="rightArrow">
              <a:avLst>
                <a:gd name="adj1" fmla="val 50000"/>
                <a:gd name="adj2" fmla="val 100000"/>
              </a:avLst>
            </a:prstGeom>
            <a:solidFill>
              <a:srgbClr val="FF0000"/>
            </a:solidFill>
            <a:ln w="9525">
              <a:noFill/>
              <a:miter lim="800000"/>
              <a:headEnd/>
              <a:tailEnd/>
            </a:ln>
            <a:effectLst/>
          </p:spPr>
          <p:txBody>
            <a:bodyPr wrap="none" anchor="ctr"/>
            <a:lstStyle/>
            <a:p>
              <a:pPr fontAlgn="auto">
                <a:spcBef>
                  <a:spcPts val="0"/>
                </a:spcBef>
                <a:spcAft>
                  <a:spcPts val="0"/>
                </a:spcAft>
              </a:pPr>
              <a:endParaRPr lang="pl-PL" sz="1800">
                <a:solidFill>
                  <a:prstClr val="black"/>
                </a:solidFill>
                <a:latin typeface="Calibri"/>
              </a:endParaRPr>
            </a:p>
          </p:txBody>
        </p:sp>
      </p:grpSp>
      <p:pic>
        <p:nvPicPr>
          <p:cNvPr id="62" name="Picture 1031" descr="C:\SHOW1\ROZNE_DODATKI\images\SEQUENCE_1\S16.tif"/>
          <p:cNvPicPr>
            <a:picLocks noChangeAspect="1" noChangeArrowheads="1"/>
          </p:cNvPicPr>
          <p:nvPr/>
        </p:nvPicPr>
        <p:blipFill>
          <a:blip r:embed="rId8" cstate="print"/>
          <a:srcRect/>
          <a:stretch>
            <a:fillRect/>
          </a:stretch>
        </p:blipFill>
        <p:spPr bwMode="auto">
          <a:xfrm>
            <a:off x="3042827" y="3284984"/>
            <a:ext cx="704008" cy="1072873"/>
          </a:xfrm>
          <a:prstGeom prst="rect">
            <a:avLst/>
          </a:prstGeom>
          <a:noFill/>
        </p:spPr>
      </p:pic>
      <p:sp>
        <p:nvSpPr>
          <p:cNvPr id="78" name="AutoShape 13"/>
          <p:cNvSpPr>
            <a:spLocks noChangeArrowheads="1"/>
          </p:cNvSpPr>
          <p:nvPr/>
        </p:nvSpPr>
        <p:spPr bwMode="auto">
          <a:xfrm>
            <a:off x="3091507" y="3767531"/>
            <a:ext cx="360000" cy="236150"/>
          </a:xfrm>
          <a:prstGeom prst="leftArrow">
            <a:avLst>
              <a:gd name="adj1" fmla="val 50000"/>
              <a:gd name="adj2" fmla="val 43750"/>
            </a:avLst>
          </a:prstGeom>
          <a:solidFill>
            <a:srgbClr val="FF0000"/>
          </a:solidFill>
          <a:ln w="9525">
            <a:noFill/>
            <a:miter lim="800000"/>
            <a:headEnd/>
            <a:tailEnd/>
          </a:ln>
          <a:effectLst/>
        </p:spPr>
        <p:txBody>
          <a:bodyPr wrap="none" anchor="ctr"/>
          <a:lstStyle/>
          <a:p>
            <a:pPr fontAlgn="auto">
              <a:spcBef>
                <a:spcPts val="0"/>
              </a:spcBef>
              <a:spcAft>
                <a:spcPts val="0"/>
              </a:spcAft>
            </a:pPr>
            <a:endParaRPr lang="pl-PL" sz="1800">
              <a:solidFill>
                <a:prstClr val="black"/>
              </a:solidFill>
              <a:latin typeface="Calibri"/>
            </a:endParaRPr>
          </a:p>
        </p:txBody>
      </p:sp>
      <p:sp>
        <p:nvSpPr>
          <p:cNvPr id="79" name="Text Box 15"/>
          <p:cNvSpPr txBox="1">
            <a:spLocks noChangeArrowheads="1"/>
          </p:cNvSpPr>
          <p:nvPr/>
        </p:nvSpPr>
        <p:spPr bwMode="auto">
          <a:xfrm>
            <a:off x="2293156" y="3701805"/>
            <a:ext cx="798351" cy="430887"/>
          </a:xfrm>
          <a:prstGeom prst="rect">
            <a:avLst/>
          </a:prstGeom>
          <a:noFill/>
          <a:ln w="9525">
            <a:noFill/>
            <a:miter lim="800000"/>
            <a:headEnd/>
            <a:tailEnd/>
          </a:ln>
          <a:effectLst/>
        </p:spPr>
        <p:txBody>
          <a:bodyPr wrap="square">
            <a:spAutoFit/>
          </a:bodyPr>
          <a:lstStyle/>
          <a:p>
            <a:pPr algn="ctr" fontAlgn="auto">
              <a:spcBef>
                <a:spcPct val="50000"/>
              </a:spcBef>
              <a:spcAft>
                <a:spcPts val="0"/>
              </a:spcAft>
            </a:pPr>
            <a:r>
              <a:rPr lang="en-US" sz="1100" b="1" dirty="0">
                <a:solidFill>
                  <a:srgbClr val="FF0000"/>
                </a:solidFill>
                <a:latin typeface="Arial" charset="0"/>
              </a:rPr>
              <a:t>Electron Beams</a:t>
            </a:r>
          </a:p>
        </p:txBody>
      </p:sp>
      <p:pic>
        <p:nvPicPr>
          <p:cNvPr id="80" name="Picture 17" descr="C:\SHOW1\ROZNE_DODATKI\images\SEQUENCE_1\OPIS1.tif"/>
          <p:cNvPicPr>
            <a:picLocks noChangeAspect="1" noChangeArrowheads="1"/>
          </p:cNvPicPr>
          <p:nvPr/>
        </p:nvPicPr>
        <p:blipFill>
          <a:blip r:embed="rId9" cstate="print"/>
          <a:srcRect/>
          <a:stretch>
            <a:fillRect/>
          </a:stretch>
        </p:blipFill>
        <p:spPr bwMode="auto">
          <a:xfrm>
            <a:off x="3808908" y="3130922"/>
            <a:ext cx="941460" cy="1581696"/>
          </a:xfrm>
          <a:prstGeom prst="rect">
            <a:avLst/>
          </a:prstGeom>
          <a:noFill/>
        </p:spPr>
      </p:pic>
      <p:sp>
        <p:nvSpPr>
          <p:cNvPr id="81" name="AutoShape 13"/>
          <p:cNvSpPr>
            <a:spLocks noChangeArrowheads="1"/>
          </p:cNvSpPr>
          <p:nvPr/>
        </p:nvSpPr>
        <p:spPr bwMode="auto">
          <a:xfrm flipH="1">
            <a:off x="3959952" y="3793881"/>
            <a:ext cx="360000" cy="236150"/>
          </a:xfrm>
          <a:prstGeom prst="leftArrow">
            <a:avLst>
              <a:gd name="adj1" fmla="val 50000"/>
              <a:gd name="adj2" fmla="val 43750"/>
            </a:avLst>
          </a:prstGeom>
          <a:solidFill>
            <a:srgbClr val="FF0000"/>
          </a:solidFill>
          <a:ln w="9525">
            <a:noFill/>
            <a:miter lim="800000"/>
            <a:headEnd/>
            <a:tailEnd/>
          </a:ln>
          <a:effectLst/>
        </p:spPr>
        <p:txBody>
          <a:bodyPr wrap="none" anchor="ctr"/>
          <a:lstStyle/>
          <a:p>
            <a:pPr fontAlgn="auto">
              <a:spcBef>
                <a:spcPts val="0"/>
              </a:spcBef>
              <a:spcAft>
                <a:spcPts val="0"/>
              </a:spcAft>
            </a:pPr>
            <a:endParaRPr lang="pl-PL" sz="1800">
              <a:solidFill>
                <a:prstClr val="black"/>
              </a:solidFill>
              <a:latin typeface="Calibri"/>
            </a:endParaRPr>
          </a:p>
        </p:txBody>
      </p:sp>
    </p:spTree>
    <p:extLst>
      <p:ext uri="{BB962C8B-B14F-4D97-AF65-F5344CB8AC3E}">
        <p14:creationId xmlns:p14="http://schemas.microsoft.com/office/powerpoint/2010/main" val="3387545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Grp="1" noChangeArrowheads="1"/>
          </p:cNvSpPr>
          <p:nvPr>
            <p:ph type="title"/>
          </p:nvPr>
        </p:nvSpPr>
        <p:spPr>
          <a:xfrm>
            <a:off x="0" y="57125"/>
            <a:ext cx="9144000" cy="563563"/>
          </a:xfrm>
        </p:spPr>
        <p:txBody>
          <a:bodyPr/>
          <a:lstStyle/>
          <a:p>
            <a:pPr eaLnBrk="1" hangingPunct="1"/>
            <a:r>
              <a:rPr lang="en-US" altLang="pl-PL" sz="2400" dirty="0" smtClean="0">
                <a:latin typeface="Verdana" pitchFamily="34" charset="0"/>
              </a:rPr>
              <a:t>The PF-24 device – experimental chamber</a:t>
            </a:r>
          </a:p>
        </p:txBody>
      </p: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p:txBody>
          <a:bodyPr/>
          <a:lstStyle/>
          <a:p>
            <a:pPr>
              <a:defRPr/>
            </a:pPr>
            <a:r>
              <a:rPr lang="pl-PL" dirty="0" smtClean="0"/>
              <a:t>8</a:t>
            </a:r>
            <a:endParaRPr lang="pl-PL" dirty="0"/>
          </a:p>
        </p:txBody>
      </p:sp>
      <p:sp>
        <p:nvSpPr>
          <p:cNvPr id="15" name="Symbol zastępczy stopki 2"/>
          <p:cNvSpPr>
            <a:spLocks noGrp="1"/>
          </p:cNvSpPr>
          <p:nvPr>
            <p:ph type="ftr" sz="quarter" idx="11"/>
          </p:nvPr>
        </p:nvSpPr>
        <p:spPr>
          <a:xfrm>
            <a:off x="2231740" y="6471557"/>
            <a:ext cx="4680520" cy="288180"/>
          </a:xfrm>
        </p:spPr>
        <p:txBody>
          <a:bodyPr/>
          <a:lstStyle/>
          <a:p>
            <a:pPr>
              <a:defRPr/>
            </a:pPr>
            <a:r>
              <a:rPr lang="en-US" dirty="0"/>
              <a:t>2nd Workshop on Neutrons in Medicine and Homeland Security</a:t>
            </a:r>
          </a:p>
        </p:txBody>
      </p:sp>
      <p:pic>
        <p:nvPicPr>
          <p:cNvPr id="6" name="Obraz 5"/>
          <p:cNvPicPr>
            <a:picLocks noChangeAspect="1"/>
          </p:cNvPicPr>
          <p:nvPr/>
        </p:nvPicPr>
        <p:blipFill rotWithShape="1">
          <a:blip r:embed="rId4" cstate="print">
            <a:extLst>
              <a:ext uri="{28A0092B-C50C-407E-A947-70E740481C1C}">
                <a14:useLocalDpi xmlns:a14="http://schemas.microsoft.com/office/drawing/2010/main" val="0"/>
              </a:ext>
            </a:extLst>
          </a:blip>
          <a:srcRect l="13363" r="4288" b="4845"/>
          <a:stretch/>
        </p:blipFill>
        <p:spPr>
          <a:xfrm>
            <a:off x="264441" y="851840"/>
            <a:ext cx="3083423" cy="2673139"/>
          </a:xfrm>
          <a:prstGeom prst="rect">
            <a:avLst/>
          </a:prstGeom>
        </p:spPr>
      </p:pic>
      <p:sp>
        <p:nvSpPr>
          <p:cNvPr id="7" name="Text Box 3">
            <a:extLst>
              <a:ext uri="{FF2B5EF4-FFF2-40B4-BE49-F238E27FC236}">
                <a16:creationId xmlns:lc="http://schemas.openxmlformats.org/drawingml/2006/lockedCanvas" xmlns:a16="http://schemas.microsoft.com/office/drawing/2014/main" xmlns="" id="{057B2BB1-5E49-47BD-9032-89787AC29E53}"/>
              </a:ext>
            </a:extLst>
          </p:cNvPr>
          <p:cNvSpPr txBox="1">
            <a:spLocks noChangeArrowheads="1"/>
          </p:cNvSpPr>
          <p:nvPr/>
        </p:nvSpPr>
        <p:spPr bwMode="auto">
          <a:xfrm>
            <a:off x="4005540" y="692069"/>
            <a:ext cx="481493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fontAlgn="base">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ct val="50000"/>
              </a:spcBef>
              <a:spcAft>
                <a:spcPts val="600"/>
              </a:spcAft>
            </a:pPr>
            <a:r>
              <a:rPr lang="en-US" altLang="pl-PL" sz="1600"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Electrodes geometry</a:t>
            </a:r>
            <a:r>
              <a:rPr lang="en-US" altLang="pl-PL" sz="1400"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spcBef>
                <a:spcPts val="0"/>
              </a:spcBef>
              <a:spcAft>
                <a:spcPts val="0"/>
              </a:spcAft>
            </a:pP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Anode   (Cu oxygen free)</a:t>
            </a:r>
          </a:p>
          <a:p>
            <a:pPr>
              <a:spcBef>
                <a:spcPts val="0"/>
              </a:spcBef>
              <a:spcAft>
                <a:spcPts val="0"/>
              </a:spcAft>
            </a:pP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pl-PL" sz="14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r</a:t>
            </a:r>
            <a:r>
              <a:rPr lang="en-US" altLang="pl-PL" sz="1400" baseline="-250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a</a:t>
            </a:r>
            <a:r>
              <a:rPr lang="en-US" altLang="pl-PL" sz="1400" baseline="-25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3.1 cm </a:t>
            </a:r>
            <a:r>
              <a:rPr lang="en-US" altLang="pl-PL" sz="14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lub</a:t>
            </a: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4.0 cm,</a:t>
            </a:r>
          </a:p>
          <a:p>
            <a:pPr>
              <a:spcBef>
                <a:spcPts val="0"/>
              </a:spcBef>
              <a:spcAft>
                <a:spcPts val="0"/>
              </a:spcAft>
            </a:pP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l</a:t>
            </a:r>
            <a:r>
              <a:rPr lang="en-US" altLang="pl-PL" sz="1400" baseline="-25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a:t>
            </a: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 17.0 cm</a:t>
            </a: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spcBef>
                <a:spcPts val="0"/>
              </a:spcBef>
            </a:pPr>
            <a:endPar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Cathode (16 </a:t>
            </a:r>
            <a:r>
              <a:rPr lang="pl-PL" altLang="pl-PL" sz="1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rods</a:t>
            </a: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stainless steel)</a:t>
            </a:r>
          </a:p>
          <a:p>
            <a:pPr>
              <a:spcBef>
                <a:spcPts val="0"/>
              </a:spcBef>
            </a:pP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pl-PL" sz="1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t>
            </a:r>
            <a:r>
              <a:rPr lang="en-US" altLang="pl-PL" sz="1400" baseline="-250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k</a:t>
            </a:r>
            <a:r>
              <a:rPr lang="en-US" altLang="pl-PL" sz="1400" baseline="-25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5.5 cm,</a:t>
            </a:r>
          </a:p>
          <a:p>
            <a:pPr>
              <a:spcBef>
                <a:spcPts val="0"/>
              </a:spcBef>
            </a:pP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en-US" altLang="pl-PL" sz="14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l</a:t>
            </a:r>
            <a:r>
              <a:rPr lang="en-US" altLang="pl-PL" sz="1400" baseline="-250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k</a:t>
            </a:r>
            <a:r>
              <a:rPr lang="en-US" altLang="pl-PL" sz="14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 17.0 cm</a:t>
            </a:r>
          </a:p>
          <a:p>
            <a:pPr>
              <a:spcBef>
                <a:spcPts val="0"/>
              </a:spcBef>
            </a:pPr>
            <a:endPar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spcBef>
                <a:spcPct val="50000"/>
              </a:spcBef>
            </a:pP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pl-PL"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t>
            </a:r>
            <a:r>
              <a:rPr lang="en-US" altLang="pl-PL" sz="1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eramic</a:t>
            </a: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insulator	 l</a:t>
            </a:r>
            <a:r>
              <a:rPr lang="en-US" altLang="pl-PL" sz="1400"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a:t>
            </a:r>
            <a:r>
              <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6.0 cm</a:t>
            </a:r>
            <a:endParaRPr lang="en-US" altLang="pl-P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Obraz 7"/>
          <p:cNvPicPr>
            <a:picLocks noChangeAspect="1"/>
          </p:cNvPicPr>
          <p:nvPr/>
        </p:nvPicPr>
        <p:blipFill rotWithShape="1">
          <a:blip r:embed="rId5" cstate="print">
            <a:extLst>
              <a:ext uri="{28A0092B-C50C-407E-A947-70E740481C1C}">
                <a14:useLocalDpi xmlns:a14="http://schemas.microsoft.com/office/drawing/2010/main" val="0"/>
              </a:ext>
            </a:extLst>
          </a:blip>
          <a:srcRect l="6335"/>
          <a:stretch/>
        </p:blipFill>
        <p:spPr>
          <a:xfrm>
            <a:off x="264441" y="3742970"/>
            <a:ext cx="4091535" cy="2457159"/>
          </a:xfrm>
          <a:prstGeom prst="rect">
            <a:avLst/>
          </a:prstGeom>
        </p:spPr>
      </p:pic>
      <p:pic>
        <p:nvPicPr>
          <p:cNvPr id="9" name="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7029" y="3581248"/>
            <a:ext cx="3657600" cy="2743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40"/>
          <p:cNvSpPr>
            <a:spLocks noGrp="1" noChangeArrowheads="1"/>
          </p:cNvSpPr>
          <p:nvPr>
            <p:ph type="title"/>
          </p:nvPr>
        </p:nvSpPr>
        <p:spPr>
          <a:xfrm>
            <a:off x="0" y="1"/>
            <a:ext cx="9144000" cy="620713"/>
          </a:xfrm>
        </p:spPr>
        <p:txBody>
          <a:bodyPr/>
          <a:lstStyle/>
          <a:p>
            <a:pPr eaLnBrk="1" hangingPunct="1"/>
            <a:r>
              <a:rPr lang="pl-PL" altLang="pl-PL" sz="2400" dirty="0" smtClean="0">
                <a:latin typeface="Verdana" pitchFamily="34" charset="0"/>
              </a:rPr>
              <a:t>The </a:t>
            </a:r>
            <a:r>
              <a:rPr lang="pl-PL" altLang="pl-PL" sz="2400" dirty="0" err="1" smtClean="0">
                <a:latin typeface="Verdana" pitchFamily="34" charset="0"/>
              </a:rPr>
              <a:t>Plasma</a:t>
            </a:r>
            <a:r>
              <a:rPr lang="pl-PL" altLang="pl-PL" sz="2400" dirty="0" smtClean="0">
                <a:latin typeface="Verdana" pitchFamily="34" charset="0"/>
              </a:rPr>
              <a:t> Focus </a:t>
            </a:r>
            <a:r>
              <a:rPr lang="en-US" altLang="pl-PL" sz="2400" dirty="0" smtClean="0">
                <a:latin typeface="Verdana" pitchFamily="34" charset="0"/>
              </a:rPr>
              <a:t>PF-24 device</a:t>
            </a:r>
          </a:p>
        </p:txBody>
      </p:sp>
      <p:pic>
        <p:nvPicPr>
          <p:cNvPr id="7" name="Picture 2" descr="D:\nauka_2\PF_24_SXRC_tests_10_2017_photos\Aparat_Sony_4\DSC06529.JPG"/>
          <p:cNvPicPr>
            <a:picLocks noChangeAspect="1" noChangeArrowheads="1"/>
          </p:cNvPicPr>
          <p:nvPr/>
        </p:nvPicPr>
        <p:blipFill>
          <a:blip r:embed="rId2" cstate="print"/>
          <a:srcRect l="12201" r="8263"/>
          <a:stretch>
            <a:fillRect/>
          </a:stretch>
        </p:blipFill>
        <p:spPr bwMode="auto">
          <a:xfrm>
            <a:off x="431540" y="548681"/>
            <a:ext cx="8280920" cy="5856460"/>
          </a:xfrm>
          <a:prstGeom prst="rect">
            <a:avLst/>
          </a:prstGeom>
          <a:noFill/>
        </p:spPr>
      </p:pic>
      <p:sp>
        <p:nvSpPr>
          <p:cNvPr id="8" name="pole tekstowe 7"/>
          <p:cNvSpPr txBox="1"/>
          <p:nvPr/>
        </p:nvSpPr>
        <p:spPr>
          <a:xfrm>
            <a:off x="467544" y="1754232"/>
            <a:ext cx="792088" cy="738664"/>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Electric probes output</a:t>
            </a:r>
            <a:endParaRPr lang="en-US" sz="1400" b="1" dirty="0">
              <a:latin typeface="Calibri" panose="020F0502020204030204" pitchFamily="34" charset="0"/>
            </a:endParaRPr>
          </a:p>
        </p:txBody>
      </p:sp>
      <p:sp>
        <p:nvSpPr>
          <p:cNvPr id="9" name="pole tekstowe 8"/>
          <p:cNvSpPr txBox="1"/>
          <p:nvPr/>
        </p:nvSpPr>
        <p:spPr>
          <a:xfrm>
            <a:off x="467544" y="3121225"/>
            <a:ext cx="1043608" cy="307777"/>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Condensers</a:t>
            </a:r>
            <a:endParaRPr lang="en-US" sz="1400" b="1" dirty="0">
              <a:latin typeface="Calibri" panose="020F0502020204030204" pitchFamily="34" charset="0"/>
            </a:endParaRPr>
          </a:p>
        </p:txBody>
      </p:sp>
      <p:sp>
        <p:nvSpPr>
          <p:cNvPr id="10" name="pole tekstowe 9"/>
          <p:cNvSpPr txBox="1"/>
          <p:nvPr/>
        </p:nvSpPr>
        <p:spPr>
          <a:xfrm>
            <a:off x="7092280" y="5373216"/>
            <a:ext cx="1188640" cy="523220"/>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Experimental chamber</a:t>
            </a:r>
            <a:endParaRPr lang="en-US" sz="1400" b="1" dirty="0">
              <a:latin typeface="Calibri" panose="020F0502020204030204" pitchFamily="34" charset="0"/>
            </a:endParaRPr>
          </a:p>
        </p:txBody>
      </p:sp>
      <p:cxnSp>
        <p:nvCxnSpPr>
          <p:cNvPr id="11" name="Łącznik prosty ze strzałką 10"/>
          <p:cNvCxnSpPr>
            <a:stCxn id="8" idx="3"/>
          </p:cNvCxnSpPr>
          <p:nvPr/>
        </p:nvCxnSpPr>
        <p:spPr>
          <a:xfrm>
            <a:off x="1259632" y="2123564"/>
            <a:ext cx="3024336" cy="297324"/>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p:cNvCxnSpPr>
            <a:stCxn id="10" idx="1"/>
          </p:cNvCxnSpPr>
          <p:nvPr/>
        </p:nvCxnSpPr>
        <p:spPr>
          <a:xfrm flipH="1" flipV="1">
            <a:off x="5364088" y="2924945"/>
            <a:ext cx="1728192" cy="2709881"/>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a:stCxn id="9" idx="3"/>
          </p:cNvCxnSpPr>
          <p:nvPr/>
        </p:nvCxnSpPr>
        <p:spPr>
          <a:xfrm flipV="1">
            <a:off x="1511152" y="3212397"/>
            <a:ext cx="576064" cy="62717"/>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3"/>
          <p:cNvCxnSpPr>
            <a:stCxn id="9" idx="3"/>
          </p:cNvCxnSpPr>
          <p:nvPr/>
        </p:nvCxnSpPr>
        <p:spPr>
          <a:xfrm flipV="1">
            <a:off x="1511152" y="2473153"/>
            <a:ext cx="576064" cy="801961"/>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5" name="pole tekstowe 14"/>
          <p:cNvSpPr txBox="1"/>
          <p:nvPr/>
        </p:nvSpPr>
        <p:spPr>
          <a:xfrm>
            <a:off x="467544" y="3573016"/>
            <a:ext cx="648072" cy="523220"/>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Spark gaps</a:t>
            </a:r>
            <a:endParaRPr lang="en-US" sz="1400" b="1" dirty="0">
              <a:latin typeface="Calibri" panose="020F0502020204030204" pitchFamily="34" charset="0"/>
            </a:endParaRPr>
          </a:p>
        </p:txBody>
      </p:sp>
      <p:cxnSp>
        <p:nvCxnSpPr>
          <p:cNvPr id="16" name="Łącznik prosty ze strzałką 15"/>
          <p:cNvCxnSpPr>
            <a:stCxn id="15" idx="3"/>
          </p:cNvCxnSpPr>
          <p:nvPr/>
        </p:nvCxnSpPr>
        <p:spPr>
          <a:xfrm flipV="1">
            <a:off x="1115616" y="3284985"/>
            <a:ext cx="1440160" cy="549641"/>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p:cNvCxnSpPr>
            <a:stCxn id="15" idx="3"/>
          </p:cNvCxnSpPr>
          <p:nvPr/>
        </p:nvCxnSpPr>
        <p:spPr>
          <a:xfrm>
            <a:off x="1115616" y="3834626"/>
            <a:ext cx="1584176" cy="242446"/>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8" name="pole tekstowe 17"/>
          <p:cNvSpPr txBox="1"/>
          <p:nvPr/>
        </p:nvSpPr>
        <p:spPr>
          <a:xfrm>
            <a:off x="7740352" y="602104"/>
            <a:ext cx="936104" cy="738664"/>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Beryllium activation counter</a:t>
            </a:r>
            <a:endParaRPr lang="en-US" sz="1400" b="1" dirty="0">
              <a:latin typeface="Calibri" panose="020F0502020204030204" pitchFamily="34" charset="0"/>
            </a:endParaRPr>
          </a:p>
        </p:txBody>
      </p:sp>
      <p:cxnSp>
        <p:nvCxnSpPr>
          <p:cNvPr id="19" name="Łącznik prosty ze strzałką 18"/>
          <p:cNvCxnSpPr>
            <a:stCxn id="18" idx="1"/>
          </p:cNvCxnSpPr>
          <p:nvPr/>
        </p:nvCxnSpPr>
        <p:spPr>
          <a:xfrm flipH="1">
            <a:off x="5004048" y="971436"/>
            <a:ext cx="2736304" cy="1161420"/>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pole tekstowe 19"/>
          <p:cNvSpPr txBox="1"/>
          <p:nvPr/>
        </p:nvSpPr>
        <p:spPr>
          <a:xfrm>
            <a:off x="467544" y="908720"/>
            <a:ext cx="1152128" cy="523220"/>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Transmission cables</a:t>
            </a:r>
            <a:endParaRPr lang="en-US" sz="1400" b="1" dirty="0">
              <a:latin typeface="Calibri" panose="020F0502020204030204" pitchFamily="34" charset="0"/>
            </a:endParaRPr>
          </a:p>
        </p:txBody>
      </p:sp>
      <p:cxnSp>
        <p:nvCxnSpPr>
          <p:cNvPr id="21" name="Łącznik prosty ze strzałką 20"/>
          <p:cNvCxnSpPr>
            <a:stCxn id="20" idx="3"/>
          </p:cNvCxnSpPr>
          <p:nvPr/>
        </p:nvCxnSpPr>
        <p:spPr>
          <a:xfrm>
            <a:off x="1619672" y="1170330"/>
            <a:ext cx="1440160" cy="170438"/>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p:cNvCxnSpPr>
            <a:stCxn id="20" idx="3"/>
          </p:cNvCxnSpPr>
          <p:nvPr/>
        </p:nvCxnSpPr>
        <p:spPr>
          <a:xfrm flipV="1">
            <a:off x="1619672" y="1052737"/>
            <a:ext cx="3744416" cy="117593"/>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3" name="pole tekstowe 22"/>
          <p:cNvSpPr txBox="1"/>
          <p:nvPr/>
        </p:nvSpPr>
        <p:spPr>
          <a:xfrm>
            <a:off x="7812362" y="4005065"/>
            <a:ext cx="864095" cy="954107"/>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VUV/SXR plasma imaging system</a:t>
            </a:r>
            <a:endParaRPr lang="en-US" sz="1400" b="1" dirty="0">
              <a:latin typeface="Calibri" panose="020F0502020204030204" pitchFamily="34" charset="0"/>
            </a:endParaRPr>
          </a:p>
        </p:txBody>
      </p:sp>
      <p:cxnSp>
        <p:nvCxnSpPr>
          <p:cNvPr id="24" name="Łącznik prosty ze strzałką 23"/>
          <p:cNvCxnSpPr>
            <a:stCxn id="23" idx="1"/>
          </p:cNvCxnSpPr>
          <p:nvPr/>
        </p:nvCxnSpPr>
        <p:spPr>
          <a:xfrm flipH="1" flipV="1">
            <a:off x="7092282" y="2780931"/>
            <a:ext cx="720080" cy="1701188"/>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5" name="Łącznik prosty ze strzałką 24"/>
          <p:cNvCxnSpPr>
            <a:stCxn id="23" idx="1"/>
          </p:cNvCxnSpPr>
          <p:nvPr/>
        </p:nvCxnSpPr>
        <p:spPr>
          <a:xfrm flipH="1" flipV="1">
            <a:off x="6444210" y="2780931"/>
            <a:ext cx="1368152" cy="1701188"/>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6" name="Łącznik prosty ze strzałką 25"/>
          <p:cNvCxnSpPr>
            <a:stCxn id="23" idx="1"/>
          </p:cNvCxnSpPr>
          <p:nvPr/>
        </p:nvCxnSpPr>
        <p:spPr>
          <a:xfrm flipH="1" flipV="1">
            <a:off x="7740354" y="2708923"/>
            <a:ext cx="72008" cy="1773196"/>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7" name="pole tekstowe 26"/>
          <p:cNvSpPr txBox="1"/>
          <p:nvPr/>
        </p:nvSpPr>
        <p:spPr>
          <a:xfrm>
            <a:off x="467544" y="4797152"/>
            <a:ext cx="900608" cy="523220"/>
          </a:xfrm>
          <a:prstGeom prst="rect">
            <a:avLst/>
          </a:prstGeom>
          <a:solidFill>
            <a:schemeClr val="bg1">
              <a:alpha val="70000"/>
            </a:schemeClr>
          </a:solidFill>
        </p:spPr>
        <p:txBody>
          <a:bodyPr wrap="square" rtlCol="0">
            <a:spAutoFit/>
          </a:bodyPr>
          <a:lstStyle/>
          <a:p>
            <a:pPr algn="ctr"/>
            <a:r>
              <a:rPr lang="en-US" sz="1400" b="1" dirty="0" smtClean="0">
                <a:latin typeface="Calibri" panose="020F0502020204030204" pitchFamily="34" charset="0"/>
              </a:rPr>
              <a:t>Collector area</a:t>
            </a:r>
            <a:endParaRPr lang="en-US" sz="1400" b="1" dirty="0">
              <a:latin typeface="Calibri" panose="020F0502020204030204" pitchFamily="34" charset="0"/>
            </a:endParaRPr>
          </a:p>
        </p:txBody>
      </p:sp>
      <p:cxnSp>
        <p:nvCxnSpPr>
          <p:cNvPr id="28" name="Łącznik prosty ze strzałką 27"/>
          <p:cNvCxnSpPr>
            <a:stCxn id="27" idx="3"/>
          </p:cNvCxnSpPr>
          <p:nvPr/>
        </p:nvCxnSpPr>
        <p:spPr>
          <a:xfrm flipV="1">
            <a:off x="1368152" y="3140969"/>
            <a:ext cx="3131840" cy="1917793"/>
          </a:xfrm>
          <a:prstGeom prst="straightConnector1">
            <a:avLst/>
          </a:prstGeom>
          <a:ln w="3810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 name="Symbol zastępczy daty 1"/>
          <p:cNvSpPr>
            <a:spLocks noGrp="1"/>
          </p:cNvSpPr>
          <p:nvPr>
            <p:ph type="dt" sz="half" idx="10"/>
          </p:nvPr>
        </p:nvSpPr>
        <p:spPr/>
        <p:txBody>
          <a:bodyPr/>
          <a:lstStyle/>
          <a:p>
            <a:pPr>
              <a:defRPr/>
            </a:pPr>
            <a:r>
              <a:rPr lang="pl-PL" dirty="0"/>
              <a:t>13.09.2019</a:t>
            </a:r>
            <a:endParaRPr lang="en-US" dirty="0"/>
          </a:p>
        </p:txBody>
      </p:sp>
      <p:sp>
        <p:nvSpPr>
          <p:cNvPr id="4" name="Symbol zastępczy numeru slajdu 3"/>
          <p:cNvSpPr>
            <a:spLocks noGrp="1"/>
          </p:cNvSpPr>
          <p:nvPr>
            <p:ph type="sldNum" sz="quarter" idx="12"/>
          </p:nvPr>
        </p:nvSpPr>
        <p:spPr/>
        <p:txBody>
          <a:bodyPr/>
          <a:lstStyle/>
          <a:p>
            <a:pPr>
              <a:defRPr/>
            </a:pPr>
            <a:r>
              <a:rPr lang="pl-PL" dirty="0"/>
              <a:t>9</a:t>
            </a:r>
            <a:endParaRPr lang="pl-PL" dirty="0"/>
          </a:p>
        </p:txBody>
      </p:sp>
      <p:sp>
        <p:nvSpPr>
          <p:cNvPr id="29" name="Symbol zastępczy stopki 2"/>
          <p:cNvSpPr>
            <a:spLocks noGrp="1"/>
          </p:cNvSpPr>
          <p:nvPr>
            <p:ph type="ftr" sz="quarter" idx="11"/>
          </p:nvPr>
        </p:nvSpPr>
        <p:spPr>
          <a:xfrm>
            <a:off x="2231740" y="6461507"/>
            <a:ext cx="4680520" cy="288180"/>
          </a:xfrm>
        </p:spPr>
        <p:txBody>
          <a:bodyPr/>
          <a:lstStyle/>
          <a:p>
            <a:pPr>
              <a:defRPr/>
            </a:pPr>
            <a:r>
              <a:rPr lang="en-US" dirty="0"/>
              <a:t>2nd Workshop on Neutrons in Medicine and Homeland Security</a:t>
            </a:r>
          </a:p>
        </p:txBody>
      </p:sp>
    </p:spTree>
    <p:extLst>
      <p:ext uri="{BB962C8B-B14F-4D97-AF65-F5344CB8AC3E}">
        <p14:creationId xmlns:p14="http://schemas.microsoft.com/office/powerpoint/2010/main" val="309637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18308</TotalTime>
  <Words>2507</Words>
  <Application>Microsoft Office PowerPoint</Application>
  <PresentationFormat>Pokaz na ekranie (4:3)</PresentationFormat>
  <Paragraphs>433</Paragraphs>
  <Slides>27</Slides>
  <Notes>6</Notes>
  <HiddenSlides>0</HiddenSlides>
  <MMClips>1</MMClips>
  <ScaleCrop>false</ScaleCrop>
  <HeadingPairs>
    <vt:vector size="6" baseType="variant">
      <vt:variant>
        <vt:lpstr>Motyw</vt:lpstr>
      </vt:variant>
      <vt:variant>
        <vt:i4>1</vt:i4>
      </vt:variant>
      <vt:variant>
        <vt:lpstr>Osadzone serwery OLE</vt:lpstr>
      </vt:variant>
      <vt:variant>
        <vt:i4>2</vt:i4>
      </vt:variant>
      <vt:variant>
        <vt:lpstr>Tytuły slajdów</vt:lpstr>
      </vt:variant>
      <vt:variant>
        <vt:i4>27</vt:i4>
      </vt:variant>
    </vt:vector>
  </HeadingPairs>
  <TitlesOfParts>
    <vt:vector size="30" baseType="lpstr">
      <vt:lpstr>Projekt domyślny</vt:lpstr>
      <vt:lpstr>CorelDRAW</vt:lpstr>
      <vt:lpstr>Picture</vt:lpstr>
      <vt:lpstr>Prezentacja programu PowerPoint</vt:lpstr>
      <vt:lpstr>Outline</vt:lpstr>
      <vt:lpstr>Department of Radiation Transport Physics</vt:lpstr>
      <vt:lpstr>The Jan A. Czubek Laboratory of Apparatus Neutron Sources</vt:lpstr>
      <vt:lpstr>IGN-14 fast neutron generator </vt:lpstr>
      <vt:lpstr>IGN-14 fast neutron generator </vt:lpstr>
      <vt:lpstr>Prezentacja programu PowerPoint</vt:lpstr>
      <vt:lpstr>The PF-24 device – experimental chamber</vt:lpstr>
      <vt:lpstr>The Plasma Focus PF-24 device</vt:lpstr>
      <vt:lpstr>The PF-24 device –  technical parameters and diagnostics system</vt:lpstr>
      <vt:lpstr>The PF-24 – neutron emission from D2</vt:lpstr>
      <vt:lpstr>The PF-24 – electric diagnostics </vt:lpstr>
      <vt:lpstr>Prezentacja programu PowerPoint</vt:lpstr>
      <vt:lpstr>The PF-24 diagnostics – VUV/SXR pinhole camera</vt:lpstr>
      <vt:lpstr>Plasma imaging – radiative compression phenomenon</vt:lpstr>
      <vt:lpstr>The PF-24 – research topics</vt:lpstr>
      <vt:lpstr>Detection of hidden materials by a single nanosecond neutron pulses –  Monte Carlo simulation of the detection process</vt:lpstr>
      <vt:lpstr>Detection of explosives and other illicit materials by  a single nanosecond neutron pulses</vt:lpstr>
      <vt:lpstr>Monte Carlo modeling for detection of fissile materials</vt:lpstr>
      <vt:lpstr>Summary and plans</vt:lpstr>
      <vt:lpstr>Prezentacja programu PowerPoint</vt:lpstr>
      <vt:lpstr>Prezentacja programu PowerPoint</vt:lpstr>
      <vt:lpstr>The PF-24 diagnostics – neutron pinhole camera</vt:lpstr>
      <vt:lpstr>Neutron pinhole camera – BCF-12 detectors tests</vt:lpstr>
      <vt:lpstr>Prezentacja programu PowerPoint</vt:lpstr>
      <vt:lpstr>Prezentacja programu PowerPoint</vt:lpstr>
      <vt:lpstr>Prezentacja programu PowerPoint</vt:lpstr>
    </vt:vector>
  </TitlesOfParts>
  <Company>IFJ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Agnieszka Kulińska</dc:creator>
  <cp:lastModifiedBy>AgnieszkaK</cp:lastModifiedBy>
  <cp:revision>711</cp:revision>
  <dcterms:created xsi:type="dcterms:W3CDTF">2006-05-16T09:21:35Z</dcterms:created>
  <dcterms:modified xsi:type="dcterms:W3CDTF">2019-09-13T08:56:20Z</dcterms:modified>
</cp:coreProperties>
</file>