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256" r:id="rId5"/>
    <p:sldId id="313" r:id="rId6"/>
    <p:sldId id="333" r:id="rId7"/>
    <p:sldId id="335" r:id="rId8"/>
    <p:sldId id="341" r:id="rId9"/>
    <p:sldId id="282" r:id="rId10"/>
    <p:sldId id="361" r:id="rId11"/>
    <p:sldId id="362" r:id="rId12"/>
    <p:sldId id="347" r:id="rId13"/>
    <p:sldId id="283" r:id="rId14"/>
    <p:sldId id="357" r:id="rId15"/>
    <p:sldId id="343" r:id="rId16"/>
    <p:sldId id="348" r:id="rId17"/>
    <p:sldId id="310" r:id="rId18"/>
    <p:sldId id="314" r:id="rId19"/>
    <p:sldId id="336" r:id="rId20"/>
    <p:sldId id="354" r:id="rId21"/>
    <p:sldId id="355" r:id="rId22"/>
    <p:sldId id="356" r:id="rId23"/>
    <p:sldId id="272" r:id="rId24"/>
    <p:sldId id="349" r:id="rId25"/>
    <p:sldId id="344" r:id="rId26"/>
    <p:sldId id="350" r:id="rId27"/>
    <p:sldId id="352" r:id="rId28"/>
    <p:sldId id="267" r:id="rId29"/>
    <p:sldId id="353" r:id="rId30"/>
    <p:sldId id="328" r:id="rId31"/>
    <p:sldId id="318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502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libden\profile\hyron\Dokumenty\konferencje\ICHMET\2018\Dane_KH_BO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libden\profile\hyron\Dokumenty\konferencje\ICHMET\2018\Dane_KH_B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yron\OneDrive%20-%20Polska%20Akademia%20Nauk%20Instytut%20Oceanologii\Dokumenty\artyku&#322;y\Ichmet_listopad\Kopia%20kolberger_heidev2%20MS_v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>
          <a:solidFill>
            <a:schemeClr val="bg1"/>
          </a:solidFill>
        </a:ln>
      </c:spPr>
    </c:sideWall>
    <c:backWall>
      <c:thickness val="0"/>
      <c:spPr>
        <a:noFill/>
        <a:ln>
          <a:solidFill>
            <a:schemeClr val="bg1"/>
          </a:solidFill>
        </a:ln>
      </c:spPr>
    </c:backWall>
    <c:plotArea>
      <c:layout>
        <c:manualLayout>
          <c:layoutTarget val="inner"/>
          <c:xMode val="edge"/>
          <c:yMode val="edge"/>
          <c:x val="9.8650423414054694E-2"/>
          <c:y val="5.1400554097404502E-2"/>
          <c:w val="0.88733719605803996"/>
          <c:h val="0.752134386172554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'POS-NEG'!$B$1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cat>
            <c:strRef>
              <c:f>'POS-NEG'!$A$2:$A$6</c:f>
              <c:strCache>
                <c:ptCount val="5"/>
                <c:pt idx="0">
                  <c:v>Bornholm</c:v>
                </c:pt>
                <c:pt idx="1">
                  <c:v>Gotland</c:v>
                </c:pt>
                <c:pt idx="2">
                  <c:v>Gdańsk Deep</c:v>
                </c:pt>
                <c:pt idx="3">
                  <c:v>Gulf of Gdańsk</c:v>
                </c:pt>
                <c:pt idx="4">
                  <c:v>Słupsk Furrow</c:v>
                </c:pt>
              </c:strCache>
            </c:strRef>
          </c:cat>
          <c:val>
            <c:numRef>
              <c:f>'POS-NEG'!$B$2:$B$6</c:f>
              <c:numCache>
                <c:formatCode>General</c:formatCode>
                <c:ptCount val="5"/>
                <c:pt idx="0">
                  <c:v>3</c:v>
                </c:pt>
                <c:pt idx="1">
                  <c:v>84</c:v>
                </c:pt>
                <c:pt idx="2">
                  <c:v>20</c:v>
                </c:pt>
                <c:pt idx="3">
                  <c:v>7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7-4FC4-AFD3-4B0581C3B393}"/>
            </c:ext>
          </c:extLst>
        </c:ser>
        <c:ser>
          <c:idx val="1"/>
          <c:order val="1"/>
          <c:tx>
            <c:strRef>
              <c:f>'POS-NEG'!$C$1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cat>
            <c:strRef>
              <c:f>'POS-NEG'!$A$2:$A$6</c:f>
              <c:strCache>
                <c:ptCount val="5"/>
                <c:pt idx="0">
                  <c:v>Bornholm</c:v>
                </c:pt>
                <c:pt idx="1">
                  <c:v>Gotland</c:v>
                </c:pt>
                <c:pt idx="2">
                  <c:v>Gdańsk Deep</c:v>
                </c:pt>
                <c:pt idx="3">
                  <c:v>Gulf of Gdańsk</c:v>
                </c:pt>
                <c:pt idx="4">
                  <c:v>Słupsk Furrow</c:v>
                </c:pt>
              </c:strCache>
            </c:strRef>
          </c:cat>
          <c:val>
            <c:numRef>
              <c:f>'POS-NEG'!$C$2:$C$6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10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47-4FC4-AFD3-4B0581C3B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175744"/>
        <c:axId val="66177664"/>
        <c:axId val="0"/>
      </c:bar3DChart>
      <c:catAx>
        <c:axId val="66175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Sampling area</a:t>
                </a:r>
              </a:p>
            </c:rich>
          </c:tx>
          <c:layout>
            <c:manualLayout>
              <c:xMode val="edge"/>
              <c:yMode val="edge"/>
              <c:x val="0.43634935202348502"/>
              <c:y val="0.8712449754201210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prstClr val="white"/>
            </a:solidFill>
          </a:ln>
        </c:spPr>
        <c:crossAx val="66177664"/>
        <c:crosses val="autoZero"/>
        <c:auto val="1"/>
        <c:lblAlgn val="ctr"/>
        <c:lblOffset val="100"/>
        <c:noMultiLvlLbl val="0"/>
      </c:catAx>
      <c:valAx>
        <c:axId val="661776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i-FI"/>
                  <a:t>Number of samples</a:t>
                </a:r>
              </a:p>
            </c:rich>
          </c:tx>
          <c:layout>
            <c:manualLayout>
              <c:xMode val="edge"/>
              <c:yMode val="edge"/>
              <c:x val="3.2894736842105303E-2"/>
              <c:y val="0.218822889857215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bg1"/>
            </a:solidFill>
          </a:ln>
        </c:spPr>
        <c:crossAx val="66175744"/>
        <c:crosses val="autoZero"/>
        <c:crossBetween val="between"/>
      </c:valAx>
      <c:spPr>
        <a:ln w="19050"/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pl-PL"/>
          </a:p>
        </c:txPr>
      </c:legendEntry>
      <c:layout>
        <c:manualLayout>
          <c:xMode val="edge"/>
          <c:yMode val="edge"/>
          <c:x val="0.79709864391951102"/>
          <c:y val="0.113686411252945"/>
          <c:w val="0.121643342286598"/>
          <c:h val="0.11616648997620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bg2"/>
          </a:solidFill>
        </a:defRPr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err="1"/>
              <a:t>Decrease</a:t>
            </a:r>
            <a:endParaRPr lang="pl-PL" dirty="0"/>
          </a:p>
        </c:rich>
      </c:tx>
      <c:layout>
        <c:manualLayout>
          <c:xMode val="edge"/>
          <c:yMode val="edge"/>
          <c:x val="0.44714566929133864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Kolberger!$AI$16</c:f>
              <c:strCache>
                <c:ptCount val="1"/>
                <c:pt idx="0">
                  <c:v>Direction</c:v>
                </c:pt>
              </c:strCache>
            </c:strRef>
          </c:tx>
          <c:spPr>
            <a:gradFill>
              <a:gsLst>
                <a:gs pos="0">
                  <a:schemeClr val="tx2"/>
                </a:gs>
                <a:gs pos="38000">
                  <a:schemeClr val="accent1"/>
                </a:gs>
                <a:gs pos="83000">
                  <a:srgbClr val="0AA2A6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numRef>
              <c:f>Kolberger!$V$17:$V$21</c:f>
              <c:numCache>
                <c:formatCode>General</c:formatCode>
                <c:ptCount val="5"/>
                <c:pt idx="0">
                  <c:v>411</c:v>
                </c:pt>
                <c:pt idx="1">
                  <c:v>0</c:v>
                </c:pt>
                <c:pt idx="2">
                  <c:v>278</c:v>
                </c:pt>
                <c:pt idx="3">
                  <c:v>275</c:v>
                </c:pt>
                <c:pt idx="4">
                  <c:v>157</c:v>
                </c:pt>
              </c:numCache>
            </c:numRef>
          </c:cat>
          <c:val>
            <c:numRef>
              <c:f>Kolberger!$AI$17:$AI$21</c:f>
              <c:numCache>
                <c:formatCode>General</c:formatCode>
                <c:ptCount val="5"/>
                <c:pt idx="0">
                  <c:v>-24.27</c:v>
                </c:pt>
                <c:pt idx="1">
                  <c:v>-17.059999999999999</c:v>
                </c:pt>
                <c:pt idx="2">
                  <c:v>-5.46</c:v>
                </c:pt>
                <c:pt idx="3">
                  <c:v>-2.08</c:v>
                </c:pt>
                <c:pt idx="4">
                  <c:v>-30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9-4863-BD3F-8B51BF128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9002175"/>
        <c:axId val="1284365839"/>
      </c:barChart>
      <c:catAx>
        <c:axId val="1119002175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84365839"/>
        <c:crosses val="autoZero"/>
        <c:auto val="1"/>
        <c:lblAlgn val="ctr"/>
        <c:lblOffset val="100"/>
        <c:noMultiLvlLbl val="0"/>
      </c:catAx>
      <c:valAx>
        <c:axId val="1284365839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19002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Kolberger!$AH$16</c:f>
              <c:strCache>
                <c:ptCount val="1"/>
                <c:pt idx="0">
                  <c:v>EF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38000">
                  <a:schemeClr val="accent4"/>
                </a:gs>
                <a:gs pos="83000">
                  <a:srgbClr val="00B050"/>
                </a:gs>
                <a:gs pos="100000">
                  <a:schemeClr val="accent1"/>
                </a:gs>
              </a:gsLst>
              <a:lin ang="5400000" scaled="1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38000">
                    <a:schemeClr val="accent4"/>
                  </a:gs>
                  <a:gs pos="83000">
                    <a:srgbClr val="00B050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D3-4529-B0AA-2D7E91A16DE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38000">
                    <a:schemeClr val="accent4"/>
                  </a:gs>
                  <a:gs pos="83000">
                    <a:srgbClr val="00B050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D3-4529-B0AA-2D7E91A16DEC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38000">
                    <a:schemeClr val="accent4"/>
                  </a:gs>
                  <a:gs pos="83000">
                    <a:srgbClr val="00B050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D3-4529-B0AA-2D7E91A16DEC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38000">
                    <a:schemeClr val="accent4"/>
                  </a:gs>
                  <a:gs pos="83000">
                    <a:srgbClr val="00B050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D3-4529-B0AA-2D7E91A16DEC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38000">
                    <a:schemeClr val="accent4"/>
                  </a:gs>
                  <a:gs pos="83000">
                    <a:srgbClr val="00B050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D3-4529-B0AA-2D7E91A16DEC}"/>
              </c:ext>
            </c:extLst>
          </c:dPt>
          <c:cat>
            <c:numRef>
              <c:f>Kolberger!$V$17:$V$21</c:f>
              <c:numCache>
                <c:formatCode>General</c:formatCode>
                <c:ptCount val="5"/>
                <c:pt idx="0">
                  <c:v>411</c:v>
                </c:pt>
                <c:pt idx="1">
                  <c:v>0</c:v>
                </c:pt>
                <c:pt idx="2">
                  <c:v>278</c:v>
                </c:pt>
                <c:pt idx="3">
                  <c:v>275</c:v>
                </c:pt>
                <c:pt idx="4">
                  <c:v>157</c:v>
                </c:pt>
              </c:numCache>
            </c:numRef>
          </c:cat>
          <c:val>
            <c:numRef>
              <c:f>Kolberger!$AH$17:$AH$21</c:f>
              <c:numCache>
                <c:formatCode>General</c:formatCode>
                <c:ptCount val="5"/>
                <c:pt idx="0">
                  <c:v>14.132903740872615</c:v>
                </c:pt>
                <c:pt idx="1">
                  <c:v>13.120279720738472</c:v>
                </c:pt>
                <c:pt idx="2">
                  <c:v>1.9328575143461084</c:v>
                </c:pt>
                <c:pt idx="3">
                  <c:v>4.7319693097323796</c:v>
                </c:pt>
                <c:pt idx="4">
                  <c:v>3.0975867705028364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D3-4529-B0AA-2D7E91A16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2742623"/>
        <c:axId val="1272745119"/>
      </c:barChart>
      <c:catAx>
        <c:axId val="127274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72745119"/>
        <c:crosses val="autoZero"/>
        <c:auto val="1"/>
        <c:lblAlgn val="ctr"/>
        <c:lblOffset val="100"/>
        <c:noMultiLvlLbl val="0"/>
      </c:catAx>
      <c:valAx>
        <c:axId val="1272745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7274262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Hg/LOI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wer"/>
            <c:dispRSqr val="1"/>
            <c:dispEq val="1"/>
            <c:trendlineLbl>
              <c:layout>
                <c:manualLayout>
                  <c:x val="0.10736198600174968"/>
                  <c:y val="-0.75701297754447361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</c:trendlineLbl>
          </c:trendline>
          <c:xVal>
            <c:numRef>
              <c:f>'do 100m'!$D$2:$D$9</c:f>
              <c:numCache>
                <c:formatCode>General</c:formatCode>
                <c:ptCount val="8"/>
                <c:pt idx="0">
                  <c:v>4.2088052815719399</c:v>
                </c:pt>
                <c:pt idx="1">
                  <c:v>10.9810781760631</c:v>
                </c:pt>
                <c:pt idx="2">
                  <c:v>24.370413300263099</c:v>
                </c:pt>
                <c:pt idx="3">
                  <c:v>36.056451567820801</c:v>
                </c:pt>
                <c:pt idx="4">
                  <c:v>20.334821531311601</c:v>
                </c:pt>
                <c:pt idx="5">
                  <c:v>20.765907312847101</c:v>
                </c:pt>
                <c:pt idx="6">
                  <c:v>2.8040340443799199</c:v>
                </c:pt>
                <c:pt idx="7">
                  <c:v>7.2815492104222201</c:v>
                </c:pt>
              </c:numCache>
            </c:numRef>
          </c:xVal>
          <c:yVal>
            <c:numRef>
              <c:f>'do 100m'!$L$2:$L$9</c:f>
              <c:numCache>
                <c:formatCode>General</c:formatCode>
                <c:ptCount val="8"/>
                <c:pt idx="0">
                  <c:v>178.68571428571428</c:v>
                </c:pt>
                <c:pt idx="1">
                  <c:v>10.700909577314068</c:v>
                </c:pt>
                <c:pt idx="2">
                  <c:v>23.720512820512848</c:v>
                </c:pt>
                <c:pt idx="3">
                  <c:v>8.9122049798028051</c:v>
                </c:pt>
                <c:pt idx="4">
                  <c:v>20.716919353324496</c:v>
                </c:pt>
                <c:pt idx="5">
                  <c:v>3.1422960725075528</c:v>
                </c:pt>
                <c:pt idx="6">
                  <c:v>96.456464578663741</c:v>
                </c:pt>
                <c:pt idx="7">
                  <c:v>10.11865683897725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18-4A94-9BDA-7D5792FCD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8104816"/>
        <c:axId val="1"/>
      </c:scatterChart>
      <c:valAx>
        <c:axId val="1508104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[m]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Hg/LOI</a:t>
                </a:r>
                <a:r>
                  <a:rPr lang="pl-PL" baseline="0"/>
                  <a:t> ng g</a:t>
                </a:r>
                <a:r>
                  <a:rPr lang="pl-PL" baseline="30000"/>
                  <a:t>-1</a:t>
                </a:r>
              </a:p>
            </c:rich>
          </c:tx>
          <c:layout>
            <c:manualLayout>
              <c:xMode val="edge"/>
              <c:yMode val="edge"/>
              <c:x val="3.0555537404297492E-2"/>
              <c:y val="0.34360797683794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0810481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gif"/><Relationship Id="rId4" Type="http://schemas.openxmlformats.org/officeDocument/2006/relationships/image" Target="../media/image5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gif"/><Relationship Id="rId4" Type="http://schemas.openxmlformats.org/officeDocument/2006/relationships/image" Target="../media/image5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08DDD-7E8A-4FC4-8BC8-6CF2F995DC3D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9E3F777B-713A-412F-BB36-763287A0F865}">
      <dgm:prSet phldrT="[Tekst]"/>
      <dgm:spPr/>
      <dgm:t>
        <a:bodyPr/>
        <a:lstStyle/>
        <a:p>
          <a:r>
            <a:rPr lang="pl-PL" dirty="0" err="1"/>
            <a:t>Identification</a:t>
          </a:r>
          <a:endParaRPr lang="pl-PL" dirty="0"/>
        </a:p>
      </dgm:t>
    </dgm:pt>
    <dgm:pt modelId="{146A0E26-E58C-40DE-A7B9-C33B7AA0C4DD}" type="parTrans" cxnId="{5D74713B-50D1-4404-9F54-6F931FB83338}">
      <dgm:prSet/>
      <dgm:spPr/>
      <dgm:t>
        <a:bodyPr/>
        <a:lstStyle/>
        <a:p>
          <a:endParaRPr lang="pl-PL"/>
        </a:p>
      </dgm:t>
    </dgm:pt>
    <dgm:pt modelId="{F08D3492-F178-48BC-AB46-114C16FDFA1B}" type="sibTrans" cxnId="{5D74713B-50D1-4404-9F54-6F931FB83338}">
      <dgm:prSet/>
      <dgm:spPr/>
      <dgm:t>
        <a:bodyPr/>
        <a:lstStyle/>
        <a:p>
          <a:endParaRPr lang="pl-PL"/>
        </a:p>
      </dgm:t>
    </dgm:pt>
    <dgm:pt modelId="{7D678B83-ABCE-4B32-BE0F-AA7B0F8C1F28}">
      <dgm:prSet phldrT="[Tekst]"/>
      <dgm:spPr/>
      <dgm:t>
        <a:bodyPr/>
        <a:lstStyle/>
        <a:p>
          <a:r>
            <a:rPr lang="pl-PL" dirty="0" err="1"/>
            <a:t>Corrosion</a:t>
          </a:r>
          <a:endParaRPr lang="pl-PL" dirty="0"/>
        </a:p>
      </dgm:t>
    </dgm:pt>
    <dgm:pt modelId="{38BEE314-3C8D-4F89-9450-7D415502052A}" type="parTrans" cxnId="{DAA7EF42-6F9D-44E4-8BF6-505CFD45CB23}">
      <dgm:prSet/>
      <dgm:spPr/>
      <dgm:t>
        <a:bodyPr/>
        <a:lstStyle/>
        <a:p>
          <a:endParaRPr lang="pl-PL"/>
        </a:p>
      </dgm:t>
    </dgm:pt>
    <dgm:pt modelId="{A2CFC3F4-2E50-40B6-8888-F1E15F44C48F}" type="sibTrans" cxnId="{DAA7EF42-6F9D-44E4-8BF6-505CFD45CB23}">
      <dgm:prSet/>
      <dgm:spPr/>
      <dgm:t>
        <a:bodyPr/>
        <a:lstStyle/>
        <a:p>
          <a:endParaRPr lang="pl-PL"/>
        </a:p>
      </dgm:t>
    </dgm:pt>
    <dgm:pt modelId="{385BB130-C367-42C0-A48D-60C3C4C0CC58}">
      <dgm:prSet phldrT="[Tekst]"/>
      <dgm:spPr/>
      <dgm:t>
        <a:bodyPr/>
        <a:lstStyle/>
        <a:p>
          <a:r>
            <a:rPr lang="pl-PL" dirty="0" err="1"/>
            <a:t>Threat</a:t>
          </a:r>
          <a:endParaRPr lang="pl-PL" dirty="0"/>
        </a:p>
      </dgm:t>
    </dgm:pt>
    <dgm:pt modelId="{45A4AB9D-EAA2-4BF2-8234-C70A819B13E3}" type="parTrans" cxnId="{6C46D06F-0F0E-4699-AE88-1D07E50EC75D}">
      <dgm:prSet/>
      <dgm:spPr/>
      <dgm:t>
        <a:bodyPr/>
        <a:lstStyle/>
        <a:p>
          <a:endParaRPr lang="pl-PL"/>
        </a:p>
      </dgm:t>
    </dgm:pt>
    <dgm:pt modelId="{4E4C38D7-702B-43AF-8865-2560B5553FBA}" type="sibTrans" cxnId="{6C46D06F-0F0E-4699-AE88-1D07E50EC75D}">
      <dgm:prSet/>
      <dgm:spPr/>
      <dgm:t>
        <a:bodyPr/>
        <a:lstStyle/>
        <a:p>
          <a:endParaRPr lang="pl-PL"/>
        </a:p>
      </dgm:t>
    </dgm:pt>
    <dgm:pt modelId="{889D156A-81ED-4B05-AEF6-123FF41999A5}">
      <dgm:prSet phldrT="[Tekst]"/>
      <dgm:spPr/>
      <dgm:t>
        <a:bodyPr/>
        <a:lstStyle/>
        <a:p>
          <a:r>
            <a:rPr lang="pl-PL" dirty="0" err="1"/>
            <a:t>Leakage</a:t>
          </a:r>
          <a:endParaRPr lang="pl-PL" dirty="0"/>
        </a:p>
      </dgm:t>
    </dgm:pt>
    <dgm:pt modelId="{90CFE447-2283-43EA-8625-23E8E2F24E2E}" type="parTrans" cxnId="{396F2E71-4AA9-47C6-B796-D9B2BE7182BA}">
      <dgm:prSet/>
      <dgm:spPr/>
      <dgm:t>
        <a:bodyPr/>
        <a:lstStyle/>
        <a:p>
          <a:endParaRPr lang="pl-PL"/>
        </a:p>
      </dgm:t>
    </dgm:pt>
    <dgm:pt modelId="{95BBB047-21CA-4435-8AE6-5ACC3523D9B9}" type="sibTrans" cxnId="{396F2E71-4AA9-47C6-B796-D9B2BE7182BA}">
      <dgm:prSet/>
      <dgm:spPr/>
      <dgm:t>
        <a:bodyPr/>
        <a:lstStyle/>
        <a:p>
          <a:endParaRPr lang="pl-PL"/>
        </a:p>
      </dgm:t>
    </dgm:pt>
    <dgm:pt modelId="{FEF9C669-907F-46F8-82A8-921D3A17FFB4}" type="pres">
      <dgm:prSet presAssocID="{E2D08DDD-7E8A-4FC4-8BC8-6CF2F995DC3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5F5D1D7-5CD9-43DC-951A-EA9DB19A6D85}" type="pres">
      <dgm:prSet presAssocID="{9E3F777B-713A-412F-BB36-763287A0F865}" presName="Accent1" presStyleCnt="0"/>
      <dgm:spPr/>
    </dgm:pt>
    <dgm:pt modelId="{D922828A-39A4-488D-A11C-DE685EB79C1F}" type="pres">
      <dgm:prSet presAssocID="{9E3F777B-713A-412F-BB36-763287A0F865}" presName="Accent" presStyleLbl="node1" presStyleIdx="0" presStyleCnt="4"/>
      <dgm:spPr/>
    </dgm:pt>
    <dgm:pt modelId="{6BB8A35F-FBFF-48C7-B367-98BCA947ABA2}" type="pres">
      <dgm:prSet presAssocID="{9E3F777B-713A-412F-BB36-763287A0F86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08B7E-298C-4828-9419-86A8C121F7D8}" type="pres">
      <dgm:prSet presAssocID="{7D678B83-ABCE-4B32-BE0F-AA7B0F8C1F28}" presName="Accent2" presStyleCnt="0"/>
      <dgm:spPr/>
    </dgm:pt>
    <dgm:pt modelId="{AD8B570A-DCDE-4B3D-B2E5-05BEDAA570B9}" type="pres">
      <dgm:prSet presAssocID="{7D678B83-ABCE-4B32-BE0F-AA7B0F8C1F28}" presName="Accent" presStyleLbl="node1" presStyleIdx="1" presStyleCnt="4"/>
      <dgm:spPr/>
    </dgm:pt>
    <dgm:pt modelId="{D695130A-F23A-4166-AEDB-F57C707011D8}" type="pres">
      <dgm:prSet presAssocID="{7D678B83-ABCE-4B32-BE0F-AA7B0F8C1F28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E897A-74FF-479F-8CBD-6A45D72A839C}" type="pres">
      <dgm:prSet presAssocID="{385BB130-C367-42C0-A48D-60C3C4C0CC58}" presName="Accent3" presStyleCnt="0"/>
      <dgm:spPr/>
    </dgm:pt>
    <dgm:pt modelId="{330D1085-A5B2-40AD-A7C2-7E8DD932D85B}" type="pres">
      <dgm:prSet presAssocID="{385BB130-C367-42C0-A48D-60C3C4C0CC58}" presName="Accent" presStyleLbl="node1" presStyleIdx="2" presStyleCnt="4"/>
      <dgm:spPr/>
    </dgm:pt>
    <dgm:pt modelId="{7FB1C81F-3CF1-49E8-8F44-4CEFD783A8D1}" type="pres">
      <dgm:prSet presAssocID="{385BB130-C367-42C0-A48D-60C3C4C0CC58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CD32A-B307-4B40-9F9B-E967220C9095}" type="pres">
      <dgm:prSet presAssocID="{889D156A-81ED-4B05-AEF6-123FF41999A5}" presName="Accent4" presStyleCnt="0"/>
      <dgm:spPr/>
    </dgm:pt>
    <dgm:pt modelId="{38B42871-28A4-4BD4-BCEE-A5C9F1A52375}" type="pres">
      <dgm:prSet presAssocID="{889D156A-81ED-4B05-AEF6-123FF41999A5}" presName="Accent" presStyleLbl="node1" presStyleIdx="3" presStyleCnt="4"/>
      <dgm:spPr/>
    </dgm:pt>
    <dgm:pt modelId="{8167AE2F-E183-4343-B0D8-71205E6EC9D8}" type="pres">
      <dgm:prSet presAssocID="{889D156A-81ED-4B05-AEF6-123FF41999A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1ADF5B-075B-4FD4-BA5A-348A167A5CD9}" type="presOf" srcId="{9E3F777B-713A-412F-BB36-763287A0F865}" destId="{6BB8A35F-FBFF-48C7-B367-98BCA947ABA2}" srcOrd="0" destOrd="0" presId="urn:microsoft.com/office/officeart/2009/layout/CircleArrowProcess"/>
    <dgm:cxn modelId="{9DDEA9FA-36BF-4AE9-A197-072910CD8CEB}" type="presOf" srcId="{385BB130-C367-42C0-A48D-60C3C4C0CC58}" destId="{7FB1C81F-3CF1-49E8-8F44-4CEFD783A8D1}" srcOrd="0" destOrd="0" presId="urn:microsoft.com/office/officeart/2009/layout/CircleArrowProcess"/>
    <dgm:cxn modelId="{DAA7EF42-6F9D-44E4-8BF6-505CFD45CB23}" srcId="{E2D08DDD-7E8A-4FC4-8BC8-6CF2F995DC3D}" destId="{7D678B83-ABCE-4B32-BE0F-AA7B0F8C1F28}" srcOrd="1" destOrd="0" parTransId="{38BEE314-3C8D-4F89-9450-7D415502052A}" sibTransId="{A2CFC3F4-2E50-40B6-8888-F1E15F44C48F}"/>
    <dgm:cxn modelId="{D1952A98-B41D-4CD1-9FC9-452842ECB1DC}" type="presOf" srcId="{7D678B83-ABCE-4B32-BE0F-AA7B0F8C1F28}" destId="{D695130A-F23A-4166-AEDB-F57C707011D8}" srcOrd="0" destOrd="0" presId="urn:microsoft.com/office/officeart/2009/layout/CircleArrowProcess"/>
    <dgm:cxn modelId="{5D74713B-50D1-4404-9F54-6F931FB83338}" srcId="{E2D08DDD-7E8A-4FC4-8BC8-6CF2F995DC3D}" destId="{9E3F777B-713A-412F-BB36-763287A0F865}" srcOrd="0" destOrd="0" parTransId="{146A0E26-E58C-40DE-A7B9-C33B7AA0C4DD}" sibTransId="{F08D3492-F178-48BC-AB46-114C16FDFA1B}"/>
    <dgm:cxn modelId="{BB87292A-DDC0-4B78-853B-38D1206CD801}" type="presOf" srcId="{889D156A-81ED-4B05-AEF6-123FF41999A5}" destId="{8167AE2F-E183-4343-B0D8-71205E6EC9D8}" srcOrd="0" destOrd="0" presId="urn:microsoft.com/office/officeart/2009/layout/CircleArrowProcess"/>
    <dgm:cxn modelId="{5EE5464B-3397-4491-9AFA-49592D807C3B}" type="presOf" srcId="{E2D08DDD-7E8A-4FC4-8BC8-6CF2F995DC3D}" destId="{FEF9C669-907F-46F8-82A8-921D3A17FFB4}" srcOrd="0" destOrd="0" presId="urn:microsoft.com/office/officeart/2009/layout/CircleArrowProcess"/>
    <dgm:cxn modelId="{6C46D06F-0F0E-4699-AE88-1D07E50EC75D}" srcId="{E2D08DDD-7E8A-4FC4-8BC8-6CF2F995DC3D}" destId="{385BB130-C367-42C0-A48D-60C3C4C0CC58}" srcOrd="2" destOrd="0" parTransId="{45A4AB9D-EAA2-4BF2-8234-C70A819B13E3}" sibTransId="{4E4C38D7-702B-43AF-8865-2560B5553FBA}"/>
    <dgm:cxn modelId="{396F2E71-4AA9-47C6-B796-D9B2BE7182BA}" srcId="{E2D08DDD-7E8A-4FC4-8BC8-6CF2F995DC3D}" destId="{889D156A-81ED-4B05-AEF6-123FF41999A5}" srcOrd="3" destOrd="0" parTransId="{90CFE447-2283-43EA-8625-23E8E2F24E2E}" sibTransId="{95BBB047-21CA-4435-8AE6-5ACC3523D9B9}"/>
    <dgm:cxn modelId="{FCB75824-0EF6-4101-A65A-2A57D175D3CF}" type="presParOf" srcId="{FEF9C669-907F-46F8-82A8-921D3A17FFB4}" destId="{C5F5D1D7-5CD9-43DC-951A-EA9DB19A6D85}" srcOrd="0" destOrd="0" presId="urn:microsoft.com/office/officeart/2009/layout/CircleArrowProcess"/>
    <dgm:cxn modelId="{1429AF97-E51B-46D3-AE84-E50B866CB1AD}" type="presParOf" srcId="{C5F5D1D7-5CD9-43DC-951A-EA9DB19A6D85}" destId="{D922828A-39A4-488D-A11C-DE685EB79C1F}" srcOrd="0" destOrd="0" presId="urn:microsoft.com/office/officeart/2009/layout/CircleArrowProcess"/>
    <dgm:cxn modelId="{456B25FF-0615-4728-AC17-043D9C0A69F3}" type="presParOf" srcId="{FEF9C669-907F-46F8-82A8-921D3A17FFB4}" destId="{6BB8A35F-FBFF-48C7-B367-98BCA947ABA2}" srcOrd="1" destOrd="0" presId="urn:microsoft.com/office/officeart/2009/layout/CircleArrowProcess"/>
    <dgm:cxn modelId="{6EEB36C3-6B50-4BC6-850E-CE775BFC6C15}" type="presParOf" srcId="{FEF9C669-907F-46F8-82A8-921D3A17FFB4}" destId="{24A08B7E-298C-4828-9419-86A8C121F7D8}" srcOrd="2" destOrd="0" presId="urn:microsoft.com/office/officeart/2009/layout/CircleArrowProcess"/>
    <dgm:cxn modelId="{3CCCA688-9E75-4AF4-B71A-B53CD5812B48}" type="presParOf" srcId="{24A08B7E-298C-4828-9419-86A8C121F7D8}" destId="{AD8B570A-DCDE-4B3D-B2E5-05BEDAA570B9}" srcOrd="0" destOrd="0" presId="urn:microsoft.com/office/officeart/2009/layout/CircleArrowProcess"/>
    <dgm:cxn modelId="{2BC901D8-56D5-4441-9439-510C25DF5230}" type="presParOf" srcId="{FEF9C669-907F-46F8-82A8-921D3A17FFB4}" destId="{D695130A-F23A-4166-AEDB-F57C707011D8}" srcOrd="3" destOrd="0" presId="urn:microsoft.com/office/officeart/2009/layout/CircleArrowProcess"/>
    <dgm:cxn modelId="{3C92FAA0-79EA-42BA-B08B-D7694DD25EA6}" type="presParOf" srcId="{FEF9C669-907F-46F8-82A8-921D3A17FFB4}" destId="{5D9E897A-74FF-479F-8CBD-6A45D72A839C}" srcOrd="4" destOrd="0" presId="urn:microsoft.com/office/officeart/2009/layout/CircleArrowProcess"/>
    <dgm:cxn modelId="{F33FB398-0735-4BE6-BDE0-35DBE1A84DE2}" type="presParOf" srcId="{5D9E897A-74FF-479F-8CBD-6A45D72A839C}" destId="{330D1085-A5B2-40AD-A7C2-7E8DD932D85B}" srcOrd="0" destOrd="0" presId="urn:microsoft.com/office/officeart/2009/layout/CircleArrowProcess"/>
    <dgm:cxn modelId="{3FEA6EA5-6116-46A6-8489-756F8FB73A4B}" type="presParOf" srcId="{FEF9C669-907F-46F8-82A8-921D3A17FFB4}" destId="{7FB1C81F-3CF1-49E8-8F44-4CEFD783A8D1}" srcOrd="5" destOrd="0" presId="urn:microsoft.com/office/officeart/2009/layout/CircleArrowProcess"/>
    <dgm:cxn modelId="{E2A354AC-6AD8-48F6-9878-E5F194F64F6C}" type="presParOf" srcId="{FEF9C669-907F-46F8-82A8-921D3A17FFB4}" destId="{44BCD32A-B307-4B40-9F9B-E967220C9095}" srcOrd="6" destOrd="0" presId="urn:microsoft.com/office/officeart/2009/layout/CircleArrowProcess"/>
    <dgm:cxn modelId="{5E71C2E9-C40A-4EB4-A946-9170DED0F753}" type="presParOf" srcId="{44BCD32A-B307-4B40-9F9B-E967220C9095}" destId="{38B42871-28A4-4BD4-BCEE-A5C9F1A52375}" srcOrd="0" destOrd="0" presId="urn:microsoft.com/office/officeart/2009/layout/CircleArrowProcess"/>
    <dgm:cxn modelId="{71269686-631F-40DE-A8CF-81D9A0E7741C}" type="presParOf" srcId="{FEF9C669-907F-46F8-82A8-921D3A17FFB4}" destId="{8167AE2F-E183-4343-B0D8-71205E6EC9D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95BB37-C105-4BCA-938A-3EE8ADA746E3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41115A7-C1F5-4FA3-923F-9E838689D3D8}">
      <dgm:prSet phldrT="[Tekst]"/>
      <dgm:spPr/>
      <dgm:t>
        <a:bodyPr/>
        <a:lstStyle/>
        <a:p>
          <a:r>
            <a:rPr lang="pl-PL" dirty="0" err="1"/>
            <a:t>Release</a:t>
          </a:r>
          <a:endParaRPr lang="pl-PL" dirty="0"/>
        </a:p>
      </dgm:t>
    </dgm:pt>
    <dgm:pt modelId="{652B1FD3-0F11-419B-A166-7EDA0594BC3F}" type="parTrans" cxnId="{3F032E6A-49A1-4DC1-B08F-DCE20332E5E5}">
      <dgm:prSet/>
      <dgm:spPr/>
      <dgm:t>
        <a:bodyPr/>
        <a:lstStyle/>
        <a:p>
          <a:endParaRPr lang="pl-PL"/>
        </a:p>
      </dgm:t>
    </dgm:pt>
    <dgm:pt modelId="{142A28A6-3A50-4AC7-BB07-F3F73B5F2D1D}" type="sibTrans" cxnId="{3F032E6A-49A1-4DC1-B08F-DCE20332E5E5}">
      <dgm:prSet/>
      <dgm:spPr/>
      <dgm:t>
        <a:bodyPr/>
        <a:lstStyle/>
        <a:p>
          <a:endParaRPr lang="pl-PL"/>
        </a:p>
      </dgm:t>
    </dgm:pt>
    <dgm:pt modelId="{F097C6E2-E542-4B76-A9ED-7ADC647533F0}">
      <dgm:prSet phldrT="[Tekst]"/>
      <dgm:spPr/>
      <dgm:t>
        <a:bodyPr/>
        <a:lstStyle/>
        <a:p>
          <a:r>
            <a:rPr lang="pl-PL" dirty="0" err="1"/>
            <a:t>Contamination</a:t>
          </a:r>
          <a:endParaRPr lang="pl-PL" dirty="0"/>
        </a:p>
      </dgm:t>
    </dgm:pt>
    <dgm:pt modelId="{48CE594D-70E7-4475-AC40-8151AA74959A}" type="parTrans" cxnId="{CE2FB37E-5572-4C99-A435-68236F998F78}">
      <dgm:prSet/>
      <dgm:spPr/>
      <dgm:t>
        <a:bodyPr/>
        <a:lstStyle/>
        <a:p>
          <a:endParaRPr lang="pl-PL"/>
        </a:p>
      </dgm:t>
    </dgm:pt>
    <dgm:pt modelId="{E9B0F23E-C928-4E37-8A37-7BC35E0EE92E}" type="sibTrans" cxnId="{CE2FB37E-5572-4C99-A435-68236F998F78}">
      <dgm:prSet/>
      <dgm:spPr/>
      <dgm:t>
        <a:bodyPr/>
        <a:lstStyle/>
        <a:p>
          <a:endParaRPr lang="pl-PL"/>
        </a:p>
      </dgm:t>
    </dgm:pt>
    <dgm:pt modelId="{80C534D0-B8E8-4A7C-87D5-8D695949C233}">
      <dgm:prSet phldrT="[Tekst]"/>
      <dgm:spPr/>
      <dgm:t>
        <a:bodyPr/>
        <a:lstStyle/>
        <a:p>
          <a:r>
            <a:rPr lang="pl-PL" dirty="0"/>
            <a:t>Biota</a:t>
          </a:r>
        </a:p>
      </dgm:t>
    </dgm:pt>
    <dgm:pt modelId="{A4E8D5EB-EB24-40B4-8CC3-ED07948BC850}" type="parTrans" cxnId="{84B4D7AF-C09B-4695-B411-B085B4B49909}">
      <dgm:prSet/>
      <dgm:spPr/>
      <dgm:t>
        <a:bodyPr/>
        <a:lstStyle/>
        <a:p>
          <a:endParaRPr lang="pl-PL"/>
        </a:p>
      </dgm:t>
    </dgm:pt>
    <dgm:pt modelId="{158C510D-841E-4CFB-9FF9-F77D6121D38A}" type="sibTrans" cxnId="{84B4D7AF-C09B-4695-B411-B085B4B49909}">
      <dgm:prSet/>
      <dgm:spPr/>
      <dgm:t>
        <a:bodyPr/>
        <a:lstStyle/>
        <a:p>
          <a:endParaRPr lang="pl-PL"/>
        </a:p>
      </dgm:t>
    </dgm:pt>
    <dgm:pt modelId="{C52133A8-F9FA-4D72-96A8-60D16BD696A3}" type="pres">
      <dgm:prSet presAssocID="{A395BB37-C105-4BCA-938A-3EE8ADA746E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EDA8CFB-E7F9-4FB4-AF82-96D0E5892058}" type="pres">
      <dgm:prSet presAssocID="{441115A7-C1F5-4FA3-923F-9E838689D3D8}" presName="Accent1" presStyleCnt="0"/>
      <dgm:spPr/>
    </dgm:pt>
    <dgm:pt modelId="{2F38A389-EEDA-43A8-B3EC-611AA72E38ED}" type="pres">
      <dgm:prSet presAssocID="{441115A7-C1F5-4FA3-923F-9E838689D3D8}" presName="Accent" presStyleLbl="node1" presStyleIdx="0" presStyleCnt="3"/>
      <dgm:spPr/>
    </dgm:pt>
    <dgm:pt modelId="{337CF989-6C04-4B71-BEEB-15FCEA1A9398}" type="pres">
      <dgm:prSet presAssocID="{441115A7-C1F5-4FA3-923F-9E838689D3D8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E1AA2-0E36-4DE6-984C-6614B91D75F3}" type="pres">
      <dgm:prSet presAssocID="{F097C6E2-E542-4B76-A9ED-7ADC647533F0}" presName="Accent2" presStyleCnt="0"/>
      <dgm:spPr/>
    </dgm:pt>
    <dgm:pt modelId="{BD0D12E1-C5A2-4AA5-B099-1F6E15141BF6}" type="pres">
      <dgm:prSet presAssocID="{F097C6E2-E542-4B76-A9ED-7ADC647533F0}" presName="Accent" presStyleLbl="node1" presStyleIdx="1" presStyleCnt="3"/>
      <dgm:spPr/>
    </dgm:pt>
    <dgm:pt modelId="{996BEB64-2CBF-4D49-B7EC-8C3EE71C2980}" type="pres">
      <dgm:prSet presAssocID="{F097C6E2-E542-4B76-A9ED-7ADC647533F0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EFF28-FE02-45A7-B521-B9981AC5EF61}" type="pres">
      <dgm:prSet presAssocID="{80C534D0-B8E8-4A7C-87D5-8D695949C233}" presName="Accent3" presStyleCnt="0"/>
      <dgm:spPr/>
    </dgm:pt>
    <dgm:pt modelId="{1ABFE969-7554-406C-BA13-5720FB52B79E}" type="pres">
      <dgm:prSet presAssocID="{80C534D0-B8E8-4A7C-87D5-8D695949C233}" presName="Accent" presStyleLbl="node1" presStyleIdx="2" presStyleCnt="3"/>
      <dgm:spPr/>
    </dgm:pt>
    <dgm:pt modelId="{5602841F-CEBA-483A-960E-F6F2A335B8C1}" type="pres">
      <dgm:prSet presAssocID="{80C534D0-B8E8-4A7C-87D5-8D695949C23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536D7D-E3BE-4BF0-9DCA-E51BB1A9ADD3}" type="presOf" srcId="{80C534D0-B8E8-4A7C-87D5-8D695949C233}" destId="{5602841F-CEBA-483A-960E-F6F2A335B8C1}" srcOrd="0" destOrd="0" presId="urn:microsoft.com/office/officeart/2009/layout/CircleArrowProcess"/>
    <dgm:cxn modelId="{CE2FB37E-5572-4C99-A435-68236F998F78}" srcId="{A395BB37-C105-4BCA-938A-3EE8ADA746E3}" destId="{F097C6E2-E542-4B76-A9ED-7ADC647533F0}" srcOrd="1" destOrd="0" parTransId="{48CE594D-70E7-4475-AC40-8151AA74959A}" sibTransId="{E9B0F23E-C928-4E37-8A37-7BC35E0EE92E}"/>
    <dgm:cxn modelId="{84B4D7AF-C09B-4695-B411-B085B4B49909}" srcId="{A395BB37-C105-4BCA-938A-3EE8ADA746E3}" destId="{80C534D0-B8E8-4A7C-87D5-8D695949C233}" srcOrd="2" destOrd="0" parTransId="{A4E8D5EB-EB24-40B4-8CC3-ED07948BC850}" sibTransId="{158C510D-841E-4CFB-9FF9-F77D6121D38A}"/>
    <dgm:cxn modelId="{5D361781-DB37-45EA-B72C-2924A1A15318}" type="presOf" srcId="{441115A7-C1F5-4FA3-923F-9E838689D3D8}" destId="{337CF989-6C04-4B71-BEEB-15FCEA1A9398}" srcOrd="0" destOrd="0" presId="urn:microsoft.com/office/officeart/2009/layout/CircleArrowProcess"/>
    <dgm:cxn modelId="{5E3D1FB2-8CE0-4071-BF13-528215BB0684}" type="presOf" srcId="{A395BB37-C105-4BCA-938A-3EE8ADA746E3}" destId="{C52133A8-F9FA-4D72-96A8-60D16BD696A3}" srcOrd="0" destOrd="0" presId="urn:microsoft.com/office/officeart/2009/layout/CircleArrowProcess"/>
    <dgm:cxn modelId="{8187E985-AD36-4A1A-ACCB-8DBE622E38A6}" type="presOf" srcId="{F097C6E2-E542-4B76-A9ED-7ADC647533F0}" destId="{996BEB64-2CBF-4D49-B7EC-8C3EE71C2980}" srcOrd="0" destOrd="0" presId="urn:microsoft.com/office/officeart/2009/layout/CircleArrowProcess"/>
    <dgm:cxn modelId="{3F032E6A-49A1-4DC1-B08F-DCE20332E5E5}" srcId="{A395BB37-C105-4BCA-938A-3EE8ADA746E3}" destId="{441115A7-C1F5-4FA3-923F-9E838689D3D8}" srcOrd="0" destOrd="0" parTransId="{652B1FD3-0F11-419B-A166-7EDA0594BC3F}" sibTransId="{142A28A6-3A50-4AC7-BB07-F3F73B5F2D1D}"/>
    <dgm:cxn modelId="{29C155B4-B48E-4233-8005-740248C1DAFE}" type="presParOf" srcId="{C52133A8-F9FA-4D72-96A8-60D16BD696A3}" destId="{BEDA8CFB-E7F9-4FB4-AF82-96D0E5892058}" srcOrd="0" destOrd="0" presId="urn:microsoft.com/office/officeart/2009/layout/CircleArrowProcess"/>
    <dgm:cxn modelId="{86D9DAF3-9F81-49F5-8785-6FC754F3F247}" type="presParOf" srcId="{BEDA8CFB-E7F9-4FB4-AF82-96D0E5892058}" destId="{2F38A389-EEDA-43A8-B3EC-611AA72E38ED}" srcOrd="0" destOrd="0" presId="urn:microsoft.com/office/officeart/2009/layout/CircleArrowProcess"/>
    <dgm:cxn modelId="{CC526985-6DDE-43D9-AADC-D79ED65D254A}" type="presParOf" srcId="{C52133A8-F9FA-4D72-96A8-60D16BD696A3}" destId="{337CF989-6C04-4B71-BEEB-15FCEA1A9398}" srcOrd="1" destOrd="0" presId="urn:microsoft.com/office/officeart/2009/layout/CircleArrowProcess"/>
    <dgm:cxn modelId="{1C64446E-0897-4BA4-8503-EB479C4C70F7}" type="presParOf" srcId="{C52133A8-F9FA-4D72-96A8-60D16BD696A3}" destId="{3AFE1AA2-0E36-4DE6-984C-6614B91D75F3}" srcOrd="2" destOrd="0" presId="urn:microsoft.com/office/officeart/2009/layout/CircleArrowProcess"/>
    <dgm:cxn modelId="{805EAD05-0327-405E-BC95-5347E58C0D7B}" type="presParOf" srcId="{3AFE1AA2-0E36-4DE6-984C-6614B91D75F3}" destId="{BD0D12E1-C5A2-4AA5-B099-1F6E15141BF6}" srcOrd="0" destOrd="0" presId="urn:microsoft.com/office/officeart/2009/layout/CircleArrowProcess"/>
    <dgm:cxn modelId="{71B95CA9-D0BA-42A0-9A92-6FA171206528}" type="presParOf" srcId="{C52133A8-F9FA-4D72-96A8-60D16BD696A3}" destId="{996BEB64-2CBF-4D49-B7EC-8C3EE71C2980}" srcOrd="3" destOrd="0" presId="urn:microsoft.com/office/officeart/2009/layout/CircleArrowProcess"/>
    <dgm:cxn modelId="{D1F3FE41-ECF1-45F4-BA21-1A931C291DF0}" type="presParOf" srcId="{C52133A8-F9FA-4D72-96A8-60D16BD696A3}" destId="{2D0EFF28-FE02-45A7-B521-B9981AC5EF61}" srcOrd="4" destOrd="0" presId="urn:microsoft.com/office/officeart/2009/layout/CircleArrowProcess"/>
    <dgm:cxn modelId="{B5BD6EFD-6ADB-4991-B5A0-CD7E2B11DAB5}" type="presParOf" srcId="{2D0EFF28-FE02-45A7-B521-B9981AC5EF61}" destId="{1ABFE969-7554-406C-BA13-5720FB52B79E}" srcOrd="0" destOrd="0" presId="urn:microsoft.com/office/officeart/2009/layout/CircleArrowProcess"/>
    <dgm:cxn modelId="{007865AC-A6B5-46FB-8C6A-557A1D2E6C92}" type="presParOf" srcId="{C52133A8-F9FA-4D72-96A8-60D16BD696A3}" destId="{5602841F-CEBA-483A-960E-F6F2A335B8C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19AFEF-1EB7-4644-AAEC-329D6C71A834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EC7B4ED7-D787-4737-862A-666CF280A614}">
      <dgm:prSet/>
      <dgm:spPr/>
      <dgm:t>
        <a:bodyPr/>
        <a:lstStyle/>
        <a:p>
          <a:pPr rtl="0"/>
          <a:r>
            <a:rPr lang="pl-PL"/>
            <a:t>Costs</a:t>
          </a:r>
        </a:p>
      </dgm:t>
    </dgm:pt>
    <dgm:pt modelId="{131F13D0-9192-45AC-9F31-599E9B9D1AC4}" type="parTrans" cxnId="{98D1AAB5-4F72-4467-86D2-DEE8ADAD54C1}">
      <dgm:prSet/>
      <dgm:spPr/>
      <dgm:t>
        <a:bodyPr/>
        <a:lstStyle/>
        <a:p>
          <a:endParaRPr lang="pl-PL"/>
        </a:p>
      </dgm:t>
    </dgm:pt>
    <dgm:pt modelId="{22E31A92-C612-4589-82B9-6E9DA0ECABFF}" type="sibTrans" cxnId="{98D1AAB5-4F72-4467-86D2-DEE8ADAD54C1}">
      <dgm:prSet/>
      <dgm:spPr/>
      <dgm:t>
        <a:bodyPr/>
        <a:lstStyle/>
        <a:p>
          <a:endParaRPr lang="pl-PL"/>
        </a:p>
      </dgm:t>
    </dgm:pt>
    <dgm:pt modelId="{7BC9385A-8C52-41F2-9245-6AE53522299A}">
      <dgm:prSet/>
      <dgm:spPr/>
      <dgm:t>
        <a:bodyPr/>
        <a:lstStyle/>
        <a:p>
          <a:pPr rtl="0"/>
          <a:r>
            <a:rPr lang="pl-PL"/>
            <a:t>Environmental impact</a:t>
          </a:r>
        </a:p>
      </dgm:t>
    </dgm:pt>
    <dgm:pt modelId="{6E3AA212-7900-408A-AD13-0B3B417A75F1}" type="parTrans" cxnId="{FFFDBFA1-E71F-411D-B173-F12A1A18796A}">
      <dgm:prSet/>
      <dgm:spPr/>
      <dgm:t>
        <a:bodyPr/>
        <a:lstStyle/>
        <a:p>
          <a:endParaRPr lang="pl-PL"/>
        </a:p>
      </dgm:t>
    </dgm:pt>
    <dgm:pt modelId="{D16C514C-9AEC-48C3-8606-28C5C8DC1AAE}" type="sibTrans" cxnId="{FFFDBFA1-E71F-411D-B173-F12A1A18796A}">
      <dgm:prSet/>
      <dgm:spPr/>
      <dgm:t>
        <a:bodyPr/>
        <a:lstStyle/>
        <a:p>
          <a:endParaRPr lang="pl-PL"/>
        </a:p>
      </dgm:t>
    </dgm:pt>
    <dgm:pt modelId="{F2ED1930-6409-4B53-A2CA-DEDFA6DFC60A}">
      <dgm:prSet/>
      <dgm:spPr/>
      <dgm:t>
        <a:bodyPr/>
        <a:lstStyle/>
        <a:p>
          <a:pPr rtl="0"/>
          <a:r>
            <a:rPr lang="pl-PL"/>
            <a:t>Legal considerations</a:t>
          </a:r>
        </a:p>
      </dgm:t>
    </dgm:pt>
    <dgm:pt modelId="{5BDBFA8F-7791-4857-A12B-ACF1BA13C1C7}" type="parTrans" cxnId="{2D0C02DF-75A9-40DF-8738-F350BDE7A2EF}">
      <dgm:prSet/>
      <dgm:spPr/>
      <dgm:t>
        <a:bodyPr/>
        <a:lstStyle/>
        <a:p>
          <a:endParaRPr lang="pl-PL"/>
        </a:p>
      </dgm:t>
    </dgm:pt>
    <dgm:pt modelId="{7D2D5994-77D7-42D2-9492-A6D31F0910B0}" type="sibTrans" cxnId="{2D0C02DF-75A9-40DF-8738-F350BDE7A2EF}">
      <dgm:prSet/>
      <dgm:spPr/>
      <dgm:t>
        <a:bodyPr/>
        <a:lstStyle/>
        <a:p>
          <a:endParaRPr lang="pl-PL"/>
        </a:p>
      </dgm:t>
    </dgm:pt>
    <dgm:pt modelId="{696AC346-F3C0-459E-B7D8-212E2E8E35B8}">
      <dgm:prSet/>
      <dgm:spPr/>
      <dgm:t>
        <a:bodyPr/>
        <a:lstStyle/>
        <a:p>
          <a:pPr rtl="0"/>
          <a:r>
            <a:rPr lang="pl-PL" dirty="0" err="1"/>
            <a:t>Decision</a:t>
          </a:r>
          <a:r>
            <a:rPr lang="pl-PL" dirty="0"/>
            <a:t> </a:t>
          </a:r>
          <a:r>
            <a:rPr lang="pl-PL" dirty="0" err="1"/>
            <a:t>support</a:t>
          </a:r>
          <a:r>
            <a:rPr lang="pl-PL" dirty="0"/>
            <a:t> </a:t>
          </a:r>
          <a:r>
            <a:rPr lang="pl-PL" dirty="0" err="1"/>
            <a:t>tool</a:t>
          </a:r>
          <a:endParaRPr lang="pl-PL" dirty="0"/>
        </a:p>
      </dgm:t>
    </dgm:pt>
    <dgm:pt modelId="{E69667CB-1F36-49D7-8B72-51840950DB35}" type="parTrans" cxnId="{98BC8DD5-5A04-43AE-8F0F-4A07ABF53DD8}">
      <dgm:prSet/>
      <dgm:spPr/>
      <dgm:t>
        <a:bodyPr/>
        <a:lstStyle/>
        <a:p>
          <a:endParaRPr lang="pl-PL"/>
        </a:p>
      </dgm:t>
    </dgm:pt>
    <dgm:pt modelId="{E6704345-BB9A-413B-A19A-CA438195E656}" type="sibTrans" cxnId="{98BC8DD5-5A04-43AE-8F0F-4A07ABF53DD8}">
      <dgm:prSet/>
      <dgm:spPr/>
      <dgm:t>
        <a:bodyPr/>
        <a:lstStyle/>
        <a:p>
          <a:endParaRPr lang="pl-PL"/>
        </a:p>
      </dgm:t>
    </dgm:pt>
    <dgm:pt modelId="{1D0A6F6F-9D2F-4831-90ED-834FD4DD2A93}" type="pres">
      <dgm:prSet presAssocID="{0C19AFEF-1EB7-4644-AAEC-329D6C71A83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1ACD6B-0361-4432-8E2A-1BA010FA4C00}" type="pres">
      <dgm:prSet presAssocID="{EC7B4ED7-D787-4737-862A-666CF280A614}" presName="composite" presStyleCnt="0"/>
      <dgm:spPr/>
    </dgm:pt>
    <dgm:pt modelId="{979816D4-A84D-437A-8C99-0219DD52A3F8}" type="pres">
      <dgm:prSet presAssocID="{EC7B4ED7-D787-4737-862A-666CF280A614}" presName="imgShp" presStyleLbl="fgImgPlac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D471E37-29BA-455D-A93D-0D96A9B3A85D}" type="pres">
      <dgm:prSet presAssocID="{EC7B4ED7-D787-4737-862A-666CF280A61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0A567-4537-4642-BBB7-692464FB5F95}" type="pres">
      <dgm:prSet presAssocID="{22E31A92-C612-4589-82B9-6E9DA0ECABFF}" presName="spacing" presStyleCnt="0"/>
      <dgm:spPr/>
    </dgm:pt>
    <dgm:pt modelId="{CFC0DCEB-6942-416E-BC15-80395255572F}" type="pres">
      <dgm:prSet presAssocID="{7BC9385A-8C52-41F2-9245-6AE53522299A}" presName="composite" presStyleCnt="0"/>
      <dgm:spPr/>
    </dgm:pt>
    <dgm:pt modelId="{88B7E2AD-2A01-40FF-B25E-E942596F0B0D}" type="pres">
      <dgm:prSet presAssocID="{7BC9385A-8C52-41F2-9245-6AE53522299A}" presName="imgShp" presStyleLbl="fgImgPlace1" presStyleIdx="1" presStyleCnt="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2157E85-7EC4-4292-A93C-D60FF57D52DF}" type="pres">
      <dgm:prSet presAssocID="{7BC9385A-8C52-41F2-9245-6AE53522299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78AF7-C714-41FA-B708-5F05442AA957}" type="pres">
      <dgm:prSet presAssocID="{D16C514C-9AEC-48C3-8606-28C5C8DC1AAE}" presName="spacing" presStyleCnt="0"/>
      <dgm:spPr/>
    </dgm:pt>
    <dgm:pt modelId="{AE637A2C-D324-47A8-ABA8-90A586E994C2}" type="pres">
      <dgm:prSet presAssocID="{F2ED1930-6409-4B53-A2CA-DEDFA6DFC60A}" presName="composite" presStyleCnt="0"/>
      <dgm:spPr/>
    </dgm:pt>
    <dgm:pt modelId="{70279AB7-BBF8-4CBC-883F-C649F76783E8}" type="pres">
      <dgm:prSet presAssocID="{F2ED1930-6409-4B53-A2CA-DEDFA6DFC60A}" presName="imgShp" presStyleLbl="fgImgPlace1" presStyleIdx="2" presStyleCnt="4" custLinFactNeighborX="-2792" custLinFactNeighborY="7701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EDC0189-2A5C-4DCF-9457-74C59A54854B}" type="pres">
      <dgm:prSet presAssocID="{F2ED1930-6409-4B53-A2CA-DEDFA6DFC60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6790F-2F26-441F-9A06-D7F658427DDC}" type="pres">
      <dgm:prSet presAssocID="{7D2D5994-77D7-42D2-9492-A6D31F0910B0}" presName="spacing" presStyleCnt="0"/>
      <dgm:spPr/>
    </dgm:pt>
    <dgm:pt modelId="{FD92D498-79F5-497E-968C-8C9C553BEE62}" type="pres">
      <dgm:prSet presAssocID="{696AC346-F3C0-459E-B7D8-212E2E8E35B8}" presName="composite" presStyleCnt="0"/>
      <dgm:spPr/>
    </dgm:pt>
    <dgm:pt modelId="{7F8E0B4C-DB55-4C04-93D1-152FB0B416F8}" type="pres">
      <dgm:prSet presAssocID="{696AC346-F3C0-459E-B7D8-212E2E8E35B8}" presName="imgShp" presStyleLbl="f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BFFB365-DD94-42B9-9F49-A71162A9DEA0}" type="pres">
      <dgm:prSet presAssocID="{696AC346-F3C0-459E-B7D8-212E2E8E35B8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3B18B9-9735-49AD-9BB2-3A1A3780DAF2}" type="presOf" srcId="{7BC9385A-8C52-41F2-9245-6AE53522299A}" destId="{C2157E85-7EC4-4292-A93C-D60FF57D52DF}" srcOrd="0" destOrd="0" presId="urn:microsoft.com/office/officeart/2005/8/layout/vList3"/>
    <dgm:cxn modelId="{59504E11-8331-448A-B159-94542C8EB1C4}" type="presOf" srcId="{0C19AFEF-1EB7-4644-AAEC-329D6C71A834}" destId="{1D0A6F6F-9D2F-4831-90ED-834FD4DD2A93}" srcOrd="0" destOrd="0" presId="urn:microsoft.com/office/officeart/2005/8/layout/vList3"/>
    <dgm:cxn modelId="{FFFDBFA1-E71F-411D-B173-F12A1A18796A}" srcId="{0C19AFEF-1EB7-4644-AAEC-329D6C71A834}" destId="{7BC9385A-8C52-41F2-9245-6AE53522299A}" srcOrd="1" destOrd="0" parTransId="{6E3AA212-7900-408A-AD13-0B3B417A75F1}" sibTransId="{D16C514C-9AEC-48C3-8606-28C5C8DC1AAE}"/>
    <dgm:cxn modelId="{50DA63FA-C8A0-4BA1-BFFC-A95D18ECBB7F}" type="presOf" srcId="{F2ED1930-6409-4B53-A2CA-DEDFA6DFC60A}" destId="{AEDC0189-2A5C-4DCF-9457-74C59A54854B}" srcOrd="0" destOrd="0" presId="urn:microsoft.com/office/officeart/2005/8/layout/vList3"/>
    <dgm:cxn modelId="{C813E846-4D63-4EE2-B8CD-01C5679F2F41}" type="presOf" srcId="{EC7B4ED7-D787-4737-862A-666CF280A614}" destId="{BD471E37-29BA-455D-A93D-0D96A9B3A85D}" srcOrd="0" destOrd="0" presId="urn:microsoft.com/office/officeart/2005/8/layout/vList3"/>
    <dgm:cxn modelId="{2D0C02DF-75A9-40DF-8738-F350BDE7A2EF}" srcId="{0C19AFEF-1EB7-4644-AAEC-329D6C71A834}" destId="{F2ED1930-6409-4B53-A2CA-DEDFA6DFC60A}" srcOrd="2" destOrd="0" parTransId="{5BDBFA8F-7791-4857-A12B-ACF1BA13C1C7}" sibTransId="{7D2D5994-77D7-42D2-9492-A6D31F0910B0}"/>
    <dgm:cxn modelId="{BE30D19E-F5EC-43FE-9D13-F6F150DC3400}" type="presOf" srcId="{696AC346-F3C0-459E-B7D8-212E2E8E35B8}" destId="{9BFFB365-DD94-42B9-9F49-A71162A9DEA0}" srcOrd="0" destOrd="0" presId="urn:microsoft.com/office/officeart/2005/8/layout/vList3"/>
    <dgm:cxn modelId="{98D1AAB5-4F72-4467-86D2-DEE8ADAD54C1}" srcId="{0C19AFEF-1EB7-4644-AAEC-329D6C71A834}" destId="{EC7B4ED7-D787-4737-862A-666CF280A614}" srcOrd="0" destOrd="0" parTransId="{131F13D0-9192-45AC-9F31-599E9B9D1AC4}" sibTransId="{22E31A92-C612-4589-82B9-6E9DA0ECABFF}"/>
    <dgm:cxn modelId="{98BC8DD5-5A04-43AE-8F0F-4A07ABF53DD8}" srcId="{0C19AFEF-1EB7-4644-AAEC-329D6C71A834}" destId="{696AC346-F3C0-459E-B7D8-212E2E8E35B8}" srcOrd="3" destOrd="0" parTransId="{E69667CB-1F36-49D7-8B72-51840950DB35}" sibTransId="{E6704345-BB9A-413B-A19A-CA438195E656}"/>
    <dgm:cxn modelId="{1DB847C3-15F6-4081-8FEC-5BC48A16729D}" type="presParOf" srcId="{1D0A6F6F-9D2F-4831-90ED-834FD4DD2A93}" destId="{011ACD6B-0361-4432-8E2A-1BA010FA4C00}" srcOrd="0" destOrd="0" presId="urn:microsoft.com/office/officeart/2005/8/layout/vList3"/>
    <dgm:cxn modelId="{97628B13-FAC3-4707-80DF-BE95F8278F38}" type="presParOf" srcId="{011ACD6B-0361-4432-8E2A-1BA010FA4C00}" destId="{979816D4-A84D-437A-8C99-0219DD52A3F8}" srcOrd="0" destOrd="0" presId="urn:microsoft.com/office/officeart/2005/8/layout/vList3"/>
    <dgm:cxn modelId="{508D698E-AE36-44A4-8B24-E0FB8F5F87B8}" type="presParOf" srcId="{011ACD6B-0361-4432-8E2A-1BA010FA4C00}" destId="{BD471E37-29BA-455D-A93D-0D96A9B3A85D}" srcOrd="1" destOrd="0" presId="urn:microsoft.com/office/officeart/2005/8/layout/vList3"/>
    <dgm:cxn modelId="{7F202D70-C4F8-4217-B700-05F6B7964085}" type="presParOf" srcId="{1D0A6F6F-9D2F-4831-90ED-834FD4DD2A93}" destId="{1370A567-4537-4642-BBB7-692464FB5F95}" srcOrd="1" destOrd="0" presId="urn:microsoft.com/office/officeart/2005/8/layout/vList3"/>
    <dgm:cxn modelId="{7C026DCC-B5B6-46CF-A595-7FA0C0958B99}" type="presParOf" srcId="{1D0A6F6F-9D2F-4831-90ED-834FD4DD2A93}" destId="{CFC0DCEB-6942-416E-BC15-80395255572F}" srcOrd="2" destOrd="0" presId="urn:microsoft.com/office/officeart/2005/8/layout/vList3"/>
    <dgm:cxn modelId="{ECFCB360-949C-434E-9411-43E252320FC2}" type="presParOf" srcId="{CFC0DCEB-6942-416E-BC15-80395255572F}" destId="{88B7E2AD-2A01-40FF-B25E-E942596F0B0D}" srcOrd="0" destOrd="0" presId="urn:microsoft.com/office/officeart/2005/8/layout/vList3"/>
    <dgm:cxn modelId="{0C2D50D5-77F8-43B7-A53E-A94697FBE0A2}" type="presParOf" srcId="{CFC0DCEB-6942-416E-BC15-80395255572F}" destId="{C2157E85-7EC4-4292-A93C-D60FF57D52DF}" srcOrd="1" destOrd="0" presId="urn:microsoft.com/office/officeart/2005/8/layout/vList3"/>
    <dgm:cxn modelId="{C56F5120-70A7-4FA4-93AE-4323DC385CEA}" type="presParOf" srcId="{1D0A6F6F-9D2F-4831-90ED-834FD4DD2A93}" destId="{B6B78AF7-C714-41FA-B708-5F05442AA957}" srcOrd="3" destOrd="0" presId="urn:microsoft.com/office/officeart/2005/8/layout/vList3"/>
    <dgm:cxn modelId="{8FFF7B52-E433-4458-9C10-038110DD81BD}" type="presParOf" srcId="{1D0A6F6F-9D2F-4831-90ED-834FD4DD2A93}" destId="{AE637A2C-D324-47A8-ABA8-90A586E994C2}" srcOrd="4" destOrd="0" presId="urn:microsoft.com/office/officeart/2005/8/layout/vList3"/>
    <dgm:cxn modelId="{D46ACE13-9164-4C8E-9577-E95996BD0D9C}" type="presParOf" srcId="{AE637A2C-D324-47A8-ABA8-90A586E994C2}" destId="{70279AB7-BBF8-4CBC-883F-C649F76783E8}" srcOrd="0" destOrd="0" presId="urn:microsoft.com/office/officeart/2005/8/layout/vList3"/>
    <dgm:cxn modelId="{90E1CE29-30C3-4EBB-932F-07CC944C4EFA}" type="presParOf" srcId="{AE637A2C-D324-47A8-ABA8-90A586E994C2}" destId="{AEDC0189-2A5C-4DCF-9457-74C59A54854B}" srcOrd="1" destOrd="0" presId="urn:microsoft.com/office/officeart/2005/8/layout/vList3"/>
    <dgm:cxn modelId="{47072A99-B502-4EB4-A9CB-40938DBE8C32}" type="presParOf" srcId="{1D0A6F6F-9D2F-4831-90ED-834FD4DD2A93}" destId="{99A6790F-2F26-441F-9A06-D7F658427DDC}" srcOrd="5" destOrd="0" presId="urn:microsoft.com/office/officeart/2005/8/layout/vList3"/>
    <dgm:cxn modelId="{919A7F5D-A201-4849-AD1B-EBDA6A6CEE17}" type="presParOf" srcId="{1D0A6F6F-9D2F-4831-90ED-834FD4DD2A93}" destId="{FD92D498-79F5-497E-968C-8C9C553BEE62}" srcOrd="6" destOrd="0" presId="urn:microsoft.com/office/officeart/2005/8/layout/vList3"/>
    <dgm:cxn modelId="{F2187479-4AE3-44F4-9628-D545B026099C}" type="presParOf" srcId="{FD92D498-79F5-497E-968C-8C9C553BEE62}" destId="{7F8E0B4C-DB55-4C04-93D1-152FB0B416F8}" srcOrd="0" destOrd="0" presId="urn:microsoft.com/office/officeart/2005/8/layout/vList3"/>
    <dgm:cxn modelId="{D083824A-F332-4989-AD48-CB97247B82AF}" type="presParOf" srcId="{FD92D498-79F5-497E-968C-8C9C553BEE62}" destId="{9BFFB365-DD94-42B9-9F49-A71162A9DE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2828A-39A4-488D-A11C-DE685EB79C1F}">
      <dsp:nvSpPr>
        <dsp:cNvPr id="0" name=""/>
        <dsp:cNvSpPr/>
      </dsp:nvSpPr>
      <dsp:spPr>
        <a:xfrm>
          <a:off x="1164806" y="0"/>
          <a:ext cx="1982056" cy="19822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8A35F-FBFF-48C7-B367-98BCA947ABA2}">
      <dsp:nvSpPr>
        <dsp:cNvPr id="0" name=""/>
        <dsp:cNvSpPr/>
      </dsp:nvSpPr>
      <dsp:spPr>
        <a:xfrm>
          <a:off x="1602412" y="717523"/>
          <a:ext cx="1106099" cy="55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/>
            <a:t>Identification</a:t>
          </a:r>
          <a:endParaRPr lang="pl-PL" sz="1500" kern="1200" dirty="0"/>
        </a:p>
      </dsp:txBody>
      <dsp:txXfrm>
        <a:off x="1602412" y="717523"/>
        <a:ext cx="1106099" cy="552992"/>
      </dsp:txXfrm>
    </dsp:sp>
    <dsp:sp modelId="{AD8B570A-DCDE-4B3D-B2E5-05BEDAA570B9}">
      <dsp:nvSpPr>
        <dsp:cNvPr id="0" name=""/>
        <dsp:cNvSpPr/>
      </dsp:nvSpPr>
      <dsp:spPr>
        <a:xfrm>
          <a:off x="614173" y="1139101"/>
          <a:ext cx="1982056" cy="19822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5130A-F23A-4166-AEDB-F57C707011D8}">
      <dsp:nvSpPr>
        <dsp:cNvPr id="0" name=""/>
        <dsp:cNvSpPr/>
      </dsp:nvSpPr>
      <dsp:spPr>
        <a:xfrm>
          <a:off x="1049549" y="1858728"/>
          <a:ext cx="1106099" cy="55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/>
            <a:t>Corrosion</a:t>
          </a:r>
          <a:endParaRPr lang="pl-PL" sz="1500" kern="1200" dirty="0"/>
        </a:p>
      </dsp:txBody>
      <dsp:txXfrm>
        <a:off x="1049549" y="1858728"/>
        <a:ext cx="1106099" cy="552992"/>
      </dsp:txXfrm>
    </dsp:sp>
    <dsp:sp modelId="{330D1085-A5B2-40AD-A7C2-7E8DD932D85B}">
      <dsp:nvSpPr>
        <dsp:cNvPr id="0" name=""/>
        <dsp:cNvSpPr/>
      </dsp:nvSpPr>
      <dsp:spPr>
        <a:xfrm>
          <a:off x="1164806" y="2282408"/>
          <a:ext cx="1982056" cy="19822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1C81F-3CF1-49E8-8F44-4CEFD783A8D1}">
      <dsp:nvSpPr>
        <dsp:cNvPr id="0" name=""/>
        <dsp:cNvSpPr/>
      </dsp:nvSpPr>
      <dsp:spPr>
        <a:xfrm>
          <a:off x="1602412" y="2999932"/>
          <a:ext cx="1106099" cy="55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/>
            <a:t>Threat</a:t>
          </a:r>
          <a:endParaRPr lang="pl-PL" sz="1500" kern="1200" dirty="0"/>
        </a:p>
      </dsp:txBody>
      <dsp:txXfrm>
        <a:off x="1602412" y="2999932"/>
        <a:ext cx="1106099" cy="552992"/>
      </dsp:txXfrm>
    </dsp:sp>
    <dsp:sp modelId="{38B42871-28A4-4BD4-BCEE-A5C9F1A52375}">
      <dsp:nvSpPr>
        <dsp:cNvPr id="0" name=""/>
        <dsp:cNvSpPr/>
      </dsp:nvSpPr>
      <dsp:spPr>
        <a:xfrm>
          <a:off x="755456" y="3552925"/>
          <a:ext cx="1702835" cy="170365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7AE2F-E183-4343-B0D8-71205E6EC9D8}">
      <dsp:nvSpPr>
        <dsp:cNvPr id="0" name=""/>
        <dsp:cNvSpPr/>
      </dsp:nvSpPr>
      <dsp:spPr>
        <a:xfrm>
          <a:off x="1049549" y="4141136"/>
          <a:ext cx="1106099" cy="55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/>
            <a:t>Leakage</a:t>
          </a:r>
          <a:endParaRPr lang="pl-PL" sz="1500" kern="1200" dirty="0"/>
        </a:p>
      </dsp:txBody>
      <dsp:txXfrm>
        <a:off x="1049549" y="4141136"/>
        <a:ext cx="1106099" cy="552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8A389-EEDA-43A8-B3EC-611AA72E38ED}">
      <dsp:nvSpPr>
        <dsp:cNvPr id="0" name=""/>
        <dsp:cNvSpPr/>
      </dsp:nvSpPr>
      <dsp:spPr>
        <a:xfrm>
          <a:off x="1269993" y="397821"/>
          <a:ext cx="2197827" cy="219816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CF989-6C04-4B71-BEEB-15FCEA1A9398}">
      <dsp:nvSpPr>
        <dsp:cNvPr id="0" name=""/>
        <dsp:cNvSpPr/>
      </dsp:nvSpPr>
      <dsp:spPr>
        <a:xfrm>
          <a:off x="1755785" y="1191424"/>
          <a:ext cx="1221290" cy="61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/>
            <a:t>Release</a:t>
          </a:r>
          <a:endParaRPr lang="pl-PL" sz="1500" kern="1200" dirty="0"/>
        </a:p>
      </dsp:txBody>
      <dsp:txXfrm>
        <a:off x="1755785" y="1191424"/>
        <a:ext cx="1221290" cy="610499"/>
      </dsp:txXfrm>
    </dsp:sp>
    <dsp:sp modelId="{BD0D12E1-C5A2-4AA5-B099-1F6E15141BF6}">
      <dsp:nvSpPr>
        <dsp:cNvPr id="0" name=""/>
        <dsp:cNvSpPr/>
      </dsp:nvSpPr>
      <dsp:spPr>
        <a:xfrm>
          <a:off x="659554" y="1660828"/>
          <a:ext cx="2197827" cy="219816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BEB64-2CBF-4D49-B7EC-8C3EE71C2980}">
      <dsp:nvSpPr>
        <dsp:cNvPr id="0" name=""/>
        <dsp:cNvSpPr/>
      </dsp:nvSpPr>
      <dsp:spPr>
        <a:xfrm>
          <a:off x="1147823" y="2461738"/>
          <a:ext cx="1221290" cy="61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/>
            <a:t>Contamination</a:t>
          </a:r>
          <a:endParaRPr lang="pl-PL" sz="1500" kern="1200" dirty="0"/>
        </a:p>
      </dsp:txBody>
      <dsp:txXfrm>
        <a:off x="1147823" y="2461738"/>
        <a:ext cx="1221290" cy="610499"/>
      </dsp:txXfrm>
    </dsp:sp>
    <dsp:sp modelId="{1ABFE969-7554-406C-BA13-5720FB52B79E}">
      <dsp:nvSpPr>
        <dsp:cNvPr id="0" name=""/>
        <dsp:cNvSpPr/>
      </dsp:nvSpPr>
      <dsp:spPr>
        <a:xfrm>
          <a:off x="1426421" y="3074976"/>
          <a:ext cx="1888274" cy="188903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2841F-CEBA-483A-960E-F6F2A335B8C1}">
      <dsp:nvSpPr>
        <dsp:cNvPr id="0" name=""/>
        <dsp:cNvSpPr/>
      </dsp:nvSpPr>
      <dsp:spPr>
        <a:xfrm>
          <a:off x="1758674" y="3733877"/>
          <a:ext cx="1221290" cy="61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/>
            <a:t>Biota</a:t>
          </a:r>
        </a:p>
      </dsp:txBody>
      <dsp:txXfrm>
        <a:off x="1758674" y="3733877"/>
        <a:ext cx="1221290" cy="610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71E37-29BA-455D-A93D-0D96A9B3A85D}">
      <dsp:nvSpPr>
        <dsp:cNvPr id="0" name=""/>
        <dsp:cNvSpPr/>
      </dsp:nvSpPr>
      <dsp:spPr>
        <a:xfrm rot="10800000">
          <a:off x="1620444" y="961"/>
          <a:ext cx="5522053" cy="91820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04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/>
            <a:t>Costs</a:t>
          </a:r>
        </a:p>
      </dsp:txBody>
      <dsp:txXfrm rot="10800000">
        <a:off x="1849995" y="961"/>
        <a:ext cx="5292502" cy="918206"/>
      </dsp:txXfrm>
    </dsp:sp>
    <dsp:sp modelId="{979816D4-A84D-437A-8C99-0219DD52A3F8}">
      <dsp:nvSpPr>
        <dsp:cNvPr id="0" name=""/>
        <dsp:cNvSpPr/>
      </dsp:nvSpPr>
      <dsp:spPr>
        <a:xfrm>
          <a:off x="1161341" y="961"/>
          <a:ext cx="918206" cy="91820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57E85-7EC4-4292-A93C-D60FF57D52DF}">
      <dsp:nvSpPr>
        <dsp:cNvPr id="0" name=""/>
        <dsp:cNvSpPr/>
      </dsp:nvSpPr>
      <dsp:spPr>
        <a:xfrm rot="10800000">
          <a:off x="1620444" y="1193260"/>
          <a:ext cx="5522053" cy="91820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04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/>
            <a:t>Environmental impact</a:t>
          </a:r>
        </a:p>
      </dsp:txBody>
      <dsp:txXfrm rot="10800000">
        <a:off x="1849995" y="1193260"/>
        <a:ext cx="5292502" cy="918206"/>
      </dsp:txXfrm>
    </dsp:sp>
    <dsp:sp modelId="{88B7E2AD-2A01-40FF-B25E-E942596F0B0D}">
      <dsp:nvSpPr>
        <dsp:cNvPr id="0" name=""/>
        <dsp:cNvSpPr/>
      </dsp:nvSpPr>
      <dsp:spPr>
        <a:xfrm>
          <a:off x="1161341" y="1193260"/>
          <a:ext cx="918206" cy="918206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C0189-2A5C-4DCF-9457-74C59A54854B}">
      <dsp:nvSpPr>
        <dsp:cNvPr id="0" name=""/>
        <dsp:cNvSpPr/>
      </dsp:nvSpPr>
      <dsp:spPr>
        <a:xfrm rot="10800000">
          <a:off x="1620444" y="2385558"/>
          <a:ext cx="5522053" cy="91820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04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/>
            <a:t>Legal considerations</a:t>
          </a:r>
        </a:p>
      </dsp:txBody>
      <dsp:txXfrm rot="10800000">
        <a:off x="1849995" y="2385558"/>
        <a:ext cx="5292502" cy="918206"/>
      </dsp:txXfrm>
    </dsp:sp>
    <dsp:sp modelId="{70279AB7-BBF8-4CBC-883F-C649F76783E8}">
      <dsp:nvSpPr>
        <dsp:cNvPr id="0" name=""/>
        <dsp:cNvSpPr/>
      </dsp:nvSpPr>
      <dsp:spPr>
        <a:xfrm>
          <a:off x="1135705" y="2456269"/>
          <a:ext cx="918206" cy="918206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FB365-DD94-42B9-9F49-A71162A9DEA0}">
      <dsp:nvSpPr>
        <dsp:cNvPr id="0" name=""/>
        <dsp:cNvSpPr/>
      </dsp:nvSpPr>
      <dsp:spPr>
        <a:xfrm rot="10800000">
          <a:off x="1620444" y="3577857"/>
          <a:ext cx="5522053" cy="91820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04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 err="1"/>
            <a:t>Decision</a:t>
          </a:r>
          <a:r>
            <a:rPr lang="pl-PL" sz="4000" kern="1200" dirty="0"/>
            <a:t> </a:t>
          </a:r>
          <a:r>
            <a:rPr lang="pl-PL" sz="4000" kern="1200" dirty="0" err="1"/>
            <a:t>support</a:t>
          </a:r>
          <a:r>
            <a:rPr lang="pl-PL" sz="4000" kern="1200" dirty="0"/>
            <a:t> </a:t>
          </a:r>
          <a:r>
            <a:rPr lang="pl-PL" sz="4000" kern="1200" dirty="0" err="1"/>
            <a:t>tool</a:t>
          </a:r>
          <a:endParaRPr lang="pl-PL" sz="4000" kern="1200" dirty="0"/>
        </a:p>
      </dsp:txBody>
      <dsp:txXfrm rot="10800000">
        <a:off x="1849995" y="3577857"/>
        <a:ext cx="5292502" cy="918206"/>
      </dsp:txXfrm>
    </dsp:sp>
    <dsp:sp modelId="{7F8E0B4C-DB55-4C04-93D1-152FB0B416F8}">
      <dsp:nvSpPr>
        <dsp:cNvPr id="0" name=""/>
        <dsp:cNvSpPr/>
      </dsp:nvSpPr>
      <dsp:spPr>
        <a:xfrm>
          <a:off x="1161341" y="3577857"/>
          <a:ext cx="918206" cy="918206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</cdr:x>
      <cdr:y>0.19097</cdr:y>
    </cdr:from>
    <cdr:to>
      <cdr:x>1</cdr:x>
      <cdr:y>0.52431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848100" y="5238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100"/>
            <a:t>-506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49560-D724-4038-9F0F-A159E09DEC0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1E0B6-AA7A-4033-89A6-7709497F13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28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6BC436-5C54-4BA9-AD0D-02650E75CE77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BDECE3CC-73C0-44B8-913C-BEE3B40B8A93}" type="slidenum">
              <a:rPr lang="pl-PL" altLang="pl-PL" sz="1400">
                <a:latin typeface="Times New Roman" panose="02020603050405020304" pitchFamily="18" charset="0"/>
                <a:cs typeface="Segoe UI" panose="020B0502040204020203" pitchFamily="34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pl-PL" altLang="pl-PL" sz="1400"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889375" y="9498013"/>
            <a:ext cx="29765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7593968-B9CD-404E-A05D-6A4892EEBB70}" type="slidenum">
              <a:rPr lang="pl-PL" altLang="pl-PL" sz="1000" i="1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pl-PL" altLang="pl-PL" sz="1000" i="1">
              <a:latin typeface="Times New Roman" panose="02020603050405020304" pitchFamily="18" charset="0"/>
            </a:endParaRPr>
          </a:p>
        </p:txBody>
      </p:sp>
      <p:sp>
        <p:nvSpPr>
          <p:cNvPr id="3072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49300"/>
            <a:ext cx="4999038" cy="3749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5800" y="4748213"/>
            <a:ext cx="5492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889375" y="9496425"/>
            <a:ext cx="2974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ts val="250"/>
              </a:spcBef>
              <a:buClrTx/>
              <a:buFontTx/>
              <a:buNone/>
            </a:pPr>
            <a:fld id="{97BDEFBC-4403-4532-90C7-F9883FE5077C}" type="slidenum">
              <a:rPr lang="pl-PL" altLang="pl-PL" sz="1200" b="1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spcBef>
                  <a:spcPts val="250"/>
                </a:spcBef>
                <a:buClrTx/>
                <a:buFontTx/>
                <a:buNone/>
              </a:pPr>
              <a:t>3</a:t>
            </a:fld>
            <a:endParaRPr lang="pl-PL" altLang="pl-PL" sz="1200" b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Figure</a:t>
            </a:r>
            <a:r>
              <a:rPr lang="pl-PL" dirty="0"/>
              <a:t> 4 </a:t>
            </a:r>
            <a:r>
              <a:rPr lang="pl-PL" dirty="0" err="1"/>
              <a:t>Baltic</a:t>
            </a:r>
            <a:r>
              <a:rPr lang="pl-PL" dirty="0"/>
              <a:t> </a:t>
            </a:r>
            <a:r>
              <a:rPr lang="pl-PL" dirty="0" err="1"/>
              <a:t>Sea</a:t>
            </a:r>
            <a:r>
              <a:rPr lang="pl-PL" dirty="0"/>
              <a:t> </a:t>
            </a:r>
            <a:r>
              <a:rPr lang="pl-PL"/>
              <a:t>underwater</a:t>
            </a:r>
            <a:r>
              <a:rPr lang="pl-PL" dirty="0"/>
              <a:t> </a:t>
            </a:r>
            <a:r>
              <a:rPr lang="pl-PL" dirty="0" err="1"/>
              <a:t>activities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34E67-72C3-40A8-8193-D70B5ACA17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9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Dumped munitions are a growing concern in the Baltic Sea area. They include chemical munitions dumped after Second World War, and a number of conventional munitions sunk on the sea floor during both world wars. We know, that those munitions are toxic, that they are a hazard for fishermen and offshore activities, but there is no easy solution to this problem. Removing them all would be very costly, while leaving them in place is a potential danger for ecosystem and humans. Some countries and public opinion are requiring action, but how to prioritize the remediation activities? Are they really needed? Will remediation affect the ecosystem?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answer those questions, Decision Aid for Munition Management (DAIMON) programme was formulated.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555ED-4371-4449-8AA2-FEAC0C9E115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705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18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250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>
              <a:latin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07368AEB-E05B-9E4A-82C7-830B7A542C57}" type="slidenum">
              <a:rPr lang="pl-PL">
                <a:latin typeface="Calibri" charset="0"/>
              </a:rPr>
              <a:pPr eaLnBrk="1" hangingPunct="1"/>
              <a:t>20</a:t>
            </a:fld>
            <a:endParaRPr lang="pl-PL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79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09699"/>
            <a:ext cx="5256584" cy="16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882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CE80-45C3-4904-97E4-363B140224FB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3147E-0C1D-438E-A24B-536B07B085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479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Image">
  <p:cSld name="2_Title and Imag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4655409"/>
            <a:ext cx="9143996" cy="219760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828674" y="1636713"/>
            <a:ext cx="7578725" cy="385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426200" y="17904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735999" y="560494"/>
            <a:ext cx="7671401" cy="4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802F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5802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735999" y="1021911"/>
            <a:ext cx="7671401" cy="5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A9E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A9E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A9E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A9E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735999" y="240917"/>
            <a:ext cx="7671400" cy="27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095" y="5825337"/>
            <a:ext cx="2201163" cy="863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5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Picture 2" descr="\\molibden\profile\hyron\Dokumenty\granty\BST\DAIMON\run\logo\Logo IR BSR EU combined\IR BSR_logo_EU-supplement_horizontal_297mm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5951478"/>
            <a:ext cx="2808312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 cstate="print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138E-B3E5-4CE8-9666-2A933082A591}" type="datetimeFigureOut">
              <a:rPr lang="pl-PL" smtClean="0"/>
              <a:t>13.09.2019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D2EE5-9328-4ADC-9B3E-2F530B468E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7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1.pn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emf"/><Relationship Id="rId4" Type="http://schemas.openxmlformats.org/officeDocument/2006/relationships/image" Target="../media/image4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effectLst/>
              </a:rPr>
              <a:t>DAIMON – </a:t>
            </a:r>
            <a:r>
              <a:rPr lang="pl-PL" dirty="0" err="1">
                <a:effectLst/>
              </a:rPr>
              <a:t>current</a:t>
            </a:r>
            <a:r>
              <a:rPr lang="pl-PL" dirty="0">
                <a:effectLst/>
              </a:rPr>
              <a:t> status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u="sng" dirty="0">
                <a:effectLst/>
              </a:rPr>
              <a:t>Jacek Bełdowski</a:t>
            </a:r>
            <a:endParaRPr lang="pl-PL" dirty="0"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err="1">
                <a:effectLst/>
              </a:rPr>
              <a:t>Leakage</a:t>
            </a:r>
            <a:endParaRPr lang="pl-PL" dirty="0"/>
          </a:p>
        </p:txBody>
      </p:sp>
      <p:pic>
        <p:nvPicPr>
          <p:cNvPr id="4" name="Bild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4581128"/>
            <a:ext cx="5528945" cy="2094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grpSp>
        <p:nvGrpSpPr>
          <p:cNvPr id="6" name="Gruppe 6"/>
          <p:cNvGrpSpPr/>
          <p:nvPr/>
        </p:nvGrpSpPr>
        <p:grpSpPr>
          <a:xfrm>
            <a:off x="323528" y="1888425"/>
            <a:ext cx="3646876" cy="2642602"/>
            <a:chOff x="820012" y="3594710"/>
            <a:chExt cx="3646876" cy="2642602"/>
          </a:xfrm>
        </p:grpSpPr>
        <p:pic>
          <p:nvPicPr>
            <p:cNvPr id="7" name="Bild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012" y="3594710"/>
              <a:ext cx="3646876" cy="2642602"/>
            </a:xfrm>
            <a:prstGeom prst="rect">
              <a:avLst/>
            </a:prstGeom>
          </p:spPr>
        </p:pic>
        <p:sp>
          <p:nvSpPr>
            <p:cNvPr id="8" name="Rektangel 5"/>
            <p:cNvSpPr/>
            <p:nvPr/>
          </p:nvSpPr>
          <p:spPr>
            <a:xfrm>
              <a:off x="3098736" y="5960313"/>
              <a:ext cx="1368152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nb-NO" sz="1200" b="1" cap="all" spc="0" dirty="0">
                  <a:ln w="0"/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© FFI: 1989</a:t>
              </a:r>
            </a:p>
          </p:txBody>
        </p:sp>
      </p:grpSp>
      <p:grpSp>
        <p:nvGrpSpPr>
          <p:cNvPr id="9" name="Gruppe 9"/>
          <p:cNvGrpSpPr/>
          <p:nvPr/>
        </p:nvGrpSpPr>
        <p:grpSpPr>
          <a:xfrm>
            <a:off x="4505131" y="1556792"/>
            <a:ext cx="3955302" cy="2924134"/>
            <a:chOff x="4499992" y="3009167"/>
            <a:chExt cx="4079113" cy="3263290"/>
          </a:xfrm>
        </p:grpSpPr>
        <p:pic>
          <p:nvPicPr>
            <p:cNvPr id="10" name="Bild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3009167"/>
              <a:ext cx="4079113" cy="3263290"/>
            </a:xfrm>
            <a:prstGeom prst="rect">
              <a:avLst/>
            </a:prstGeom>
          </p:spPr>
        </p:pic>
        <p:sp>
          <p:nvSpPr>
            <p:cNvPr id="11" name="Rektangel 8"/>
            <p:cNvSpPr/>
            <p:nvPr/>
          </p:nvSpPr>
          <p:spPr>
            <a:xfrm>
              <a:off x="7452320" y="5849739"/>
              <a:ext cx="100860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nb-NO" sz="1200" b="1" cap="all" spc="0" dirty="0">
                  <a:ln w="0"/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© FFI: 2002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83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51CF55-2E4E-40D3-BD7F-D73BB584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Impact</a:t>
            </a:r>
            <a:r>
              <a:rPr lang="pl-PL" dirty="0"/>
              <a:t> on Environment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8C4099A5-0557-4EF8-9DD8-B3D4C83FE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629807"/>
              </p:ext>
            </p:extLst>
          </p:nvPr>
        </p:nvGraphicFramePr>
        <p:xfrm>
          <a:off x="228600" y="1379538"/>
          <a:ext cx="4127376" cy="536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514CD60-68E4-487C-9ACE-A8AAF8823A20}"/>
              </a:ext>
            </a:extLst>
          </p:cNvPr>
          <p:cNvSpPr txBox="1">
            <a:spLocks/>
          </p:cNvSpPr>
          <p:nvPr/>
        </p:nvSpPr>
        <p:spPr>
          <a:xfrm>
            <a:off x="3923928" y="1556792"/>
            <a:ext cx="482453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/>
              <a:t>Leakage</a:t>
            </a:r>
            <a:r>
              <a:rPr lang="pl-PL" dirty="0"/>
              <a:t> </a:t>
            </a:r>
            <a:r>
              <a:rPr lang="pl-PL" dirty="0" err="1"/>
              <a:t>rate</a:t>
            </a:r>
            <a:endParaRPr lang="pl-PL" dirty="0"/>
          </a:p>
          <a:p>
            <a:r>
              <a:rPr lang="pl-PL" dirty="0"/>
              <a:t>Transport </a:t>
            </a:r>
            <a:r>
              <a:rPr lang="pl-PL" dirty="0" err="1"/>
              <a:t>Modelling</a:t>
            </a:r>
            <a:endParaRPr lang="pl-PL" dirty="0"/>
          </a:p>
          <a:p>
            <a:r>
              <a:rPr lang="pl-PL" dirty="0"/>
              <a:t>Map of </a:t>
            </a:r>
            <a:r>
              <a:rPr lang="pl-PL" dirty="0" err="1"/>
              <a:t>potentially</a:t>
            </a:r>
            <a:r>
              <a:rPr lang="pl-PL" dirty="0"/>
              <a:t> </a:t>
            </a:r>
            <a:r>
              <a:rPr lang="pl-PL" dirty="0" err="1"/>
              <a:t>contaminated</a:t>
            </a:r>
            <a:r>
              <a:rPr lang="pl-PL" dirty="0"/>
              <a:t> </a:t>
            </a:r>
            <a:r>
              <a:rPr lang="pl-PL" dirty="0" err="1"/>
              <a:t>areas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534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effectLst/>
              </a:rPr>
              <a:t>Modelling </a:t>
            </a:r>
            <a:r>
              <a:rPr lang="pl-PL" u="sng" dirty="0" err="1">
                <a:effectLst/>
              </a:rPr>
              <a:t>release</a:t>
            </a:r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984" y="1397274"/>
            <a:ext cx="928800" cy="1396800"/>
          </a:xfrm>
          <a:prstGeom prst="rect">
            <a:avLst/>
          </a:prstGeom>
        </p:spPr>
      </p:pic>
      <p:grpSp>
        <p:nvGrpSpPr>
          <p:cNvPr id="9" name="Gruppe 9"/>
          <p:cNvGrpSpPr/>
          <p:nvPr/>
        </p:nvGrpSpPr>
        <p:grpSpPr>
          <a:xfrm>
            <a:off x="228600" y="1380246"/>
            <a:ext cx="3955302" cy="2924134"/>
            <a:chOff x="4499992" y="3009167"/>
            <a:chExt cx="4079113" cy="3263290"/>
          </a:xfrm>
        </p:grpSpPr>
        <p:pic>
          <p:nvPicPr>
            <p:cNvPr id="10" name="Bild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3009167"/>
              <a:ext cx="4079113" cy="3263290"/>
            </a:xfrm>
            <a:prstGeom prst="rect">
              <a:avLst/>
            </a:prstGeom>
          </p:spPr>
        </p:pic>
        <p:sp>
          <p:nvSpPr>
            <p:cNvPr id="11" name="Rektangel 8"/>
            <p:cNvSpPr/>
            <p:nvPr/>
          </p:nvSpPr>
          <p:spPr>
            <a:xfrm>
              <a:off x="7452320" y="5849739"/>
              <a:ext cx="100860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nb-NO" sz="1200" b="1" cap="all" spc="0" dirty="0">
                  <a:ln w="0"/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© FFI: 2002</a:t>
              </a:r>
            </a:p>
          </p:txBody>
        </p:sp>
      </p:grp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755" y="1380246"/>
            <a:ext cx="1290000" cy="118986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119" y="1380246"/>
            <a:ext cx="1068183" cy="99134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001" y="1397274"/>
            <a:ext cx="1113419" cy="101611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394264" y="264536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b="1" dirty="0" err="1">
                <a:latin typeface="Calibri" panose="020F0502020204030204" pitchFamily="34" charset="0"/>
              </a:rPr>
              <a:t>Corrosion</a:t>
            </a:r>
            <a:r>
              <a:rPr lang="pl-PL" b="1" dirty="0">
                <a:latin typeface="Calibri" panose="020F0502020204030204" pitchFamily="34" charset="0"/>
              </a:rPr>
              <a:t>:</a:t>
            </a:r>
          </a:p>
          <a:p>
            <a:r>
              <a:rPr lang="en-GB" b="1" dirty="0">
                <a:latin typeface="Calibri" panose="020F0502020204030204" pitchFamily="34" charset="0"/>
              </a:rPr>
              <a:t>X-ray Energy Dispersive Spectroscopy</a:t>
            </a:r>
            <a:endParaRPr lang="pl-PL" b="1" dirty="0">
              <a:latin typeface="Calibri" panose="020F0502020204030204" pitchFamily="34" charset="0"/>
            </a:endParaRPr>
          </a:p>
          <a:p>
            <a:r>
              <a:rPr lang="pl-PL" b="1" dirty="0" err="1">
                <a:latin typeface="Calibri" panose="020F0502020204030204" pitchFamily="34" charset="0"/>
              </a:rPr>
              <a:t>Release</a:t>
            </a:r>
            <a:r>
              <a:rPr lang="pl-PL" b="1" dirty="0">
                <a:latin typeface="Calibri" panose="020F0502020204030204" pitchFamily="34" charset="0"/>
              </a:rPr>
              <a:t>:</a:t>
            </a:r>
          </a:p>
          <a:p>
            <a:r>
              <a:rPr lang="pl-PL" b="1" dirty="0">
                <a:latin typeface="Calibri" panose="020F0502020204030204" pitchFamily="34" charset="0"/>
              </a:rPr>
              <a:t>High Resolution Model, NEMO</a:t>
            </a:r>
            <a:r>
              <a:rPr lang="en-GB" b="1" dirty="0">
                <a:latin typeface="Calibri" panose="020F0502020204030204" pitchFamily="34" charset="0"/>
              </a:rPr>
              <a:t> </a:t>
            </a:r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53" y="4379629"/>
            <a:ext cx="6301269" cy="23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9172420" cy="57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4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1763688" y="2646328"/>
            <a:ext cx="4320480" cy="24733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Pollution of </a:t>
            </a:r>
            <a:r>
              <a:rPr lang="pl-PL" dirty="0" err="1"/>
              <a:t>sediments</a:t>
            </a:r>
            <a:r>
              <a:rPr lang="pl-PL" dirty="0"/>
              <a:t> and </a:t>
            </a:r>
            <a:r>
              <a:rPr lang="pl-PL" dirty="0" err="1"/>
              <a:t>water</a:t>
            </a:r>
            <a:endParaRPr lang="pl-PL" dirty="0"/>
          </a:p>
        </p:txBody>
      </p:sp>
      <p:grpSp>
        <p:nvGrpSpPr>
          <p:cNvPr id="18" name="Grupa 17"/>
          <p:cNvGrpSpPr/>
          <p:nvPr/>
        </p:nvGrpSpPr>
        <p:grpSpPr>
          <a:xfrm>
            <a:off x="952404" y="2636912"/>
            <a:ext cx="703535" cy="2264480"/>
            <a:chOff x="383947" y="2107223"/>
            <a:chExt cx="703535" cy="2264480"/>
          </a:xfrm>
        </p:grpSpPr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973" y="2107223"/>
              <a:ext cx="694509" cy="694509"/>
            </a:xfrm>
            <a:prstGeom prst="rect">
              <a:avLst/>
            </a:prstGeom>
          </p:spPr>
        </p:pic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973" y="3677194"/>
              <a:ext cx="694509" cy="694509"/>
            </a:xfrm>
            <a:prstGeom prst="rect">
              <a:avLst/>
            </a:prstGeom>
          </p:spPr>
        </p:pic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947" y="2879497"/>
              <a:ext cx="703535" cy="703535"/>
            </a:xfrm>
            <a:prstGeom prst="rect">
              <a:avLst/>
            </a:prstGeom>
          </p:spPr>
        </p:pic>
      </p:grpSp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955991"/>
              </p:ext>
            </p:extLst>
          </p:nvPr>
        </p:nvGraphicFramePr>
        <p:xfrm>
          <a:off x="1994966" y="3025179"/>
          <a:ext cx="2865066" cy="152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CS ChemDraw Drawing" r:id="rId6" imgW="2297737" imgH="1226308" progId="">
                  <p:embed/>
                </p:oleObj>
              </mc:Choice>
              <mc:Fallback>
                <p:oleObj name="CS ChemDraw Drawing" r:id="rId6" imgW="2297737" imgH="1226308" progId="">
                  <p:embed/>
                  <p:pic>
                    <p:nvPicPr>
                      <p:cNvPr id="317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4966" y="3025179"/>
                        <a:ext cx="2865066" cy="1528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766861"/>
              </p:ext>
            </p:extLst>
          </p:nvPr>
        </p:nvGraphicFramePr>
        <p:xfrm>
          <a:off x="4860032" y="2781912"/>
          <a:ext cx="982447" cy="233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CS ChemDraw Drawing" r:id="rId8" imgW="1000941" imgH="2384863" progId="">
                  <p:embed/>
                </p:oleObj>
              </mc:Choice>
              <mc:Fallback>
                <p:oleObj name="CS ChemDraw Drawing" r:id="rId8" imgW="1000941" imgH="2384863" progId="">
                  <p:embed/>
                  <p:pic>
                    <p:nvPicPr>
                      <p:cNvPr id="317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781912"/>
                        <a:ext cx="982447" cy="2337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832508" y="1928724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Metals</a:t>
            </a:r>
            <a:endParaRPr lang="pl-PL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2195736" y="1970697"/>
            <a:ext cx="254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Chemical</a:t>
            </a:r>
            <a:r>
              <a:rPr lang="pl-PL" dirty="0"/>
              <a:t> </a:t>
            </a:r>
            <a:r>
              <a:rPr lang="pl-PL" dirty="0" err="1"/>
              <a:t>Warfare</a:t>
            </a:r>
            <a:r>
              <a:rPr lang="pl-PL" dirty="0"/>
              <a:t> </a:t>
            </a:r>
            <a:r>
              <a:rPr lang="pl-PL" dirty="0" err="1"/>
              <a:t>Agents</a:t>
            </a:r>
            <a:endParaRPr lang="pl-PL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6372200" y="1980708"/>
            <a:ext cx="1142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Explosives</a:t>
            </a:r>
            <a:endParaRPr lang="pl-PL" dirty="0"/>
          </a:p>
        </p:txBody>
      </p:sp>
      <p:pic>
        <p:nvPicPr>
          <p:cNvPr id="2053" name="Picture 5" descr="Znalezione obrazy dla zapytania tnt struc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7" y="2684693"/>
            <a:ext cx="1262581" cy="10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nalezione obrazy dla zapytania rdx structu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05" y="3645024"/>
            <a:ext cx="1889243" cy="139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4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CHEMSEA</a:t>
            </a:r>
          </a:p>
        </p:txBody>
      </p:sp>
      <p:pic>
        <p:nvPicPr>
          <p:cNvPr id="4" name="Symbol zastępczy zawartości 3" descr="chemsea_wykrycia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340768"/>
            <a:ext cx="6264696" cy="442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-324544" y="5931719"/>
            <a:ext cx="6194039" cy="80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tx2"/>
                </a:solidFill>
              </a:rPr>
              <a:t>Degradation Products</a:t>
            </a: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55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51520" y="1412776"/>
            <a:ext cx="8892480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Detection</a:t>
            </a:r>
            <a:endParaRPr lang="pl-PL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457199" y="1304544"/>
          <a:ext cx="8265886" cy="473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1100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Overal</a:t>
            </a:r>
            <a:r>
              <a:rPr lang="pl-PL" dirty="0"/>
              <a:t> </a:t>
            </a:r>
            <a:r>
              <a:rPr lang="pl-PL" dirty="0" err="1"/>
              <a:t>concentrations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0" y="2004005"/>
            <a:ext cx="5236428" cy="3704034"/>
          </a:xfrm>
        </p:spPr>
      </p:pic>
      <p:pic>
        <p:nvPicPr>
          <p:cNvPr id="5" name="Obraz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43" y="2004006"/>
            <a:ext cx="3479557" cy="21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8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Object-by-</a:t>
            </a:r>
            <a:r>
              <a:rPr lang="pl-PL" dirty="0" err="1"/>
              <a:t>object</a:t>
            </a:r>
            <a:r>
              <a:rPr lang="pl-PL" dirty="0"/>
              <a:t> – </a:t>
            </a:r>
            <a:r>
              <a:rPr lang="pl-PL" dirty="0" err="1"/>
              <a:t>drastic</a:t>
            </a:r>
            <a:r>
              <a:rPr lang="pl-PL" dirty="0"/>
              <a:t> drop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6" r="29166"/>
          <a:stretch/>
        </p:blipFill>
        <p:spPr>
          <a:xfrm>
            <a:off x="92318" y="1907554"/>
            <a:ext cx="2980592" cy="2107762"/>
          </a:xfrm>
        </p:spPr>
      </p:pic>
      <p:pic>
        <p:nvPicPr>
          <p:cNvPr id="5" name="Obraz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" y="3906892"/>
            <a:ext cx="3051622" cy="2031178"/>
          </a:xfrm>
          <a:prstGeom prst="rect">
            <a:avLst/>
          </a:prstGeom>
        </p:spPr>
      </p:pic>
      <p:pic>
        <p:nvPicPr>
          <p:cNvPr id="8" name="Symbol zastępczy zawartości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3" r="41378"/>
          <a:stretch/>
        </p:blipFill>
        <p:spPr>
          <a:xfrm>
            <a:off x="6257718" y="1907555"/>
            <a:ext cx="2822539" cy="2107761"/>
          </a:xfrm>
          <a:prstGeom prst="rect">
            <a:avLst/>
          </a:prstGeom>
        </p:spPr>
      </p:pic>
      <p:pic>
        <p:nvPicPr>
          <p:cNvPr id="9" name="Obraz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18" y="3977455"/>
            <a:ext cx="2822539" cy="196061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r="32374"/>
          <a:stretch/>
        </p:blipFill>
        <p:spPr>
          <a:xfrm>
            <a:off x="3191604" y="1907554"/>
            <a:ext cx="3039065" cy="2111274"/>
          </a:xfrm>
          <a:prstGeom prst="rect">
            <a:avLst/>
          </a:prstGeom>
        </p:spPr>
      </p:pic>
      <p:pic>
        <p:nvPicPr>
          <p:cNvPr id="11" name="Obraz 1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10" y="3977456"/>
            <a:ext cx="3127673" cy="196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3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Enrichment</a:t>
            </a:r>
            <a:r>
              <a:rPr lang="pl-PL" dirty="0"/>
              <a:t>, </a:t>
            </a:r>
            <a:r>
              <a:rPr lang="pl-PL" dirty="0" err="1"/>
              <a:t>range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97190" y="1884749"/>
            <a:ext cx="5018210" cy="3703320"/>
          </a:xfrm>
        </p:spPr>
        <p:txBody>
          <a:bodyPr>
            <a:normAutofit/>
          </a:bodyPr>
          <a:lstStyle/>
          <a:p>
            <a:r>
              <a:rPr lang="pl-PL" sz="2400" dirty="0" err="1"/>
              <a:t>Large</a:t>
            </a:r>
            <a:r>
              <a:rPr lang="pl-PL" sz="2400" dirty="0"/>
              <a:t> </a:t>
            </a:r>
            <a:r>
              <a:rPr lang="pl-PL" sz="2400" dirty="0" err="1"/>
              <a:t>sources</a:t>
            </a:r>
            <a:r>
              <a:rPr lang="pl-PL" sz="2400" dirty="0"/>
              <a:t> </a:t>
            </a:r>
            <a:r>
              <a:rPr lang="pl-PL" sz="2400" dirty="0" err="1"/>
              <a:t>predominantly</a:t>
            </a:r>
            <a:r>
              <a:rPr lang="pl-PL" sz="2400" dirty="0"/>
              <a:t> </a:t>
            </a:r>
            <a:r>
              <a:rPr lang="pl-PL" sz="2400" dirty="0" err="1"/>
              <a:t>local</a:t>
            </a:r>
            <a:endParaRPr lang="pl-PL" sz="2400" dirty="0"/>
          </a:p>
          <a:p>
            <a:r>
              <a:rPr lang="pl-PL" sz="2400" dirty="0"/>
              <a:t>Sharp </a:t>
            </a:r>
            <a:r>
              <a:rPr lang="pl-PL" sz="2400" dirty="0" err="1"/>
              <a:t>gradients</a:t>
            </a:r>
            <a:endParaRPr lang="pl-PL" sz="2400" dirty="0"/>
          </a:p>
          <a:p>
            <a:r>
              <a:rPr lang="pl-PL" sz="2400" dirty="0"/>
              <a:t>May </a:t>
            </a:r>
            <a:r>
              <a:rPr lang="pl-PL" sz="2400" dirty="0" err="1"/>
              <a:t>depend</a:t>
            </a:r>
            <a:r>
              <a:rPr lang="pl-PL" sz="2400" dirty="0"/>
              <a:t> on </a:t>
            </a:r>
            <a:r>
              <a:rPr lang="pl-PL" sz="2400" dirty="0" err="1"/>
              <a:t>corrosion</a:t>
            </a:r>
            <a:endParaRPr lang="pl-PL" sz="2400" dirty="0"/>
          </a:p>
          <a:p>
            <a:r>
              <a:rPr lang="pl-PL" sz="2400" dirty="0" err="1"/>
              <a:t>Range</a:t>
            </a:r>
            <a:r>
              <a:rPr lang="pl-PL" sz="2400" dirty="0"/>
              <a:t> not </a:t>
            </a:r>
            <a:r>
              <a:rPr lang="pl-PL" sz="2400" dirty="0" err="1"/>
              <a:t>directly</a:t>
            </a:r>
            <a:r>
              <a:rPr lang="pl-PL" sz="2400" dirty="0"/>
              <a:t> </a:t>
            </a:r>
            <a:r>
              <a:rPr lang="pl-PL" sz="2400" dirty="0" err="1"/>
              <a:t>depend</a:t>
            </a:r>
            <a:r>
              <a:rPr lang="pl-PL" sz="2400" dirty="0"/>
              <a:t> on </a:t>
            </a:r>
            <a:r>
              <a:rPr lang="pl-PL" sz="2400" dirty="0" err="1"/>
              <a:t>concentration</a:t>
            </a:r>
            <a:endParaRPr lang="pl-PL" sz="2400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/>
          </p:nvPr>
        </p:nvGraphicFramePr>
        <p:xfrm>
          <a:off x="107705" y="3857625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Wykres 5"/>
          <p:cNvGraphicFramePr>
            <a:graphicFrameLocks/>
          </p:cNvGraphicFramePr>
          <p:nvPr>
            <p:extLst/>
          </p:nvPr>
        </p:nvGraphicFramePr>
        <p:xfrm>
          <a:off x="107705" y="1800225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135627" y="3719125"/>
            <a:ext cx="12314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Target </a:t>
            </a:r>
            <a:r>
              <a:rPr lang="pl-PL" sz="1350" dirty="0" err="1"/>
              <a:t>number</a:t>
            </a:r>
            <a:endParaRPr lang="pl-PL" sz="135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135627" y="5754754"/>
            <a:ext cx="12314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Target </a:t>
            </a:r>
            <a:r>
              <a:rPr lang="pl-PL" sz="1350" dirty="0" err="1"/>
              <a:t>number</a:t>
            </a:r>
            <a:endParaRPr lang="pl-PL" sz="1350" dirty="0"/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66473"/>
              </p:ext>
            </p:extLst>
          </p:nvPr>
        </p:nvGraphicFramePr>
        <p:xfrm>
          <a:off x="4067944" y="4032119"/>
          <a:ext cx="4058741" cy="233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5953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Situation of Baltic Sea dumped munitions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5650286" cy="4059429"/>
          </a:xfrm>
          <a:prstGeom prst="rect">
            <a:avLst/>
          </a:prstGeom>
        </p:spPr>
      </p:pic>
      <p:pic>
        <p:nvPicPr>
          <p:cNvPr id="5" name="Picture 3" descr="\\molibden\profile\hyron\Dokumenty\granty\BST\Run\WP2\LOGO CHEMSEA\logo_chemsea_pelna_wersj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t="22951" r="17152" b="26792"/>
          <a:stretch/>
        </p:blipFill>
        <p:spPr bwMode="auto">
          <a:xfrm>
            <a:off x="5894067" y="1484784"/>
            <a:ext cx="2844316" cy="11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molibden\profile\hyron\Dokumenty\granty\BST\New_projects\MODUM\Run\logo\MODUM_logol\MODUM_logo_color_horizon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30059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849770"/>
            <a:ext cx="2566365" cy="10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19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zawartości 2"/>
          <p:cNvSpPr>
            <a:spLocks noGrp="1"/>
          </p:cNvSpPr>
          <p:nvPr>
            <p:ph idx="1"/>
          </p:nvPr>
        </p:nvSpPr>
        <p:spPr bwMode="auto">
          <a:xfrm>
            <a:off x="1542331" y="260648"/>
            <a:ext cx="6192688" cy="720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err="1">
                <a:solidFill>
                  <a:srgbClr val="CCFFCC"/>
                </a:solidFill>
                <a:latin typeface="Calibri" charset="0"/>
              </a:rPr>
              <a:t>Impact</a:t>
            </a:r>
            <a:r>
              <a:rPr lang="pl-PL" sz="4000" b="1" dirty="0">
                <a:solidFill>
                  <a:srgbClr val="CCFFCC"/>
                </a:solidFill>
                <a:latin typeface="Calibri" charset="0"/>
              </a:rPr>
              <a:t> on biota</a:t>
            </a:r>
            <a:endParaRPr lang="sv-SE" sz="4000" b="1" dirty="0">
              <a:solidFill>
                <a:srgbClr val="CCFFCC"/>
              </a:solidFill>
              <a:latin typeface="Calibri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5516563"/>
            <a:ext cx="1346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5516563"/>
            <a:ext cx="1343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5516563"/>
            <a:ext cx="1343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5516563"/>
            <a:ext cx="1317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355" y="1629469"/>
            <a:ext cx="8493125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rostokąt zaokrąglony 1"/>
          <p:cNvSpPr/>
          <p:nvPr/>
        </p:nvSpPr>
        <p:spPr>
          <a:xfrm>
            <a:off x="4006540" y="2132856"/>
            <a:ext cx="1080120" cy="2952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4006540" y="2132856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Bornholm</a:t>
            </a:r>
          </a:p>
        </p:txBody>
      </p:sp>
    </p:spTree>
    <p:extLst>
      <p:ext uri="{BB962C8B-B14F-4D97-AF65-F5344CB8AC3E}">
        <p14:creationId xmlns:p14="http://schemas.microsoft.com/office/powerpoint/2010/main" val="29531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Toxicity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07956"/>
            <a:ext cx="8686800" cy="468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Biota </a:t>
            </a:r>
            <a:r>
              <a:rPr lang="pl-PL" dirty="0" err="1"/>
              <a:t>Impact</a:t>
            </a:r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20" y="1429187"/>
            <a:ext cx="3240360" cy="21618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33347"/>
            <a:ext cx="4386001" cy="256726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378" y="1434641"/>
            <a:ext cx="3867710" cy="32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31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Fish </a:t>
            </a:r>
            <a:r>
              <a:rPr lang="pl-PL" dirty="0" err="1"/>
              <a:t>results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71" y="1380246"/>
            <a:ext cx="9027001" cy="524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9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Food web </a:t>
            </a:r>
            <a:r>
              <a:rPr lang="pl-PL" dirty="0" err="1"/>
              <a:t>impact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88384"/>
            <a:ext cx="8686800" cy="492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8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Remediation</a:t>
            </a:r>
            <a:r>
              <a:rPr lang="pl-PL" dirty="0"/>
              <a:t> </a:t>
            </a:r>
            <a:r>
              <a:rPr lang="pl-PL" dirty="0" err="1"/>
              <a:t>options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380246"/>
          <a:ext cx="8303840" cy="4497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103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DSS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606" y="1379538"/>
            <a:ext cx="7816788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11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295" y="37210"/>
            <a:ext cx="63500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30" dirty="0">
                <a:solidFill>
                  <a:srgbClr val="FFFFFF"/>
                </a:solidFill>
                <a:latin typeface="Segoe UI"/>
                <a:cs typeface="Segoe UI"/>
              </a:rPr>
              <a:t>D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AIMON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296" y="286511"/>
            <a:ext cx="320040" cy="316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296" y="286511"/>
            <a:ext cx="320040" cy="317500"/>
          </a:xfrm>
          <a:custGeom>
            <a:avLst/>
            <a:gdLst/>
            <a:ahLst/>
            <a:cxnLst/>
            <a:rect l="l" t="t" r="r" b="b"/>
            <a:pathLst>
              <a:path w="320040" h="317500">
                <a:moveTo>
                  <a:pt x="0" y="158496"/>
                </a:moveTo>
                <a:lnTo>
                  <a:pt x="8157" y="108411"/>
                </a:lnTo>
                <a:lnTo>
                  <a:pt x="30873" y="64904"/>
                </a:lnTo>
                <a:lnTo>
                  <a:pt x="65513" y="30589"/>
                </a:lnTo>
                <a:lnTo>
                  <a:pt x="109440" y="8083"/>
                </a:lnTo>
                <a:lnTo>
                  <a:pt x="160019" y="0"/>
                </a:lnTo>
                <a:lnTo>
                  <a:pt x="210599" y="8083"/>
                </a:lnTo>
                <a:lnTo>
                  <a:pt x="254526" y="30589"/>
                </a:lnTo>
                <a:lnTo>
                  <a:pt x="289166" y="64904"/>
                </a:lnTo>
                <a:lnTo>
                  <a:pt x="311882" y="108411"/>
                </a:lnTo>
                <a:lnTo>
                  <a:pt x="320040" y="158496"/>
                </a:lnTo>
                <a:lnTo>
                  <a:pt x="311882" y="208580"/>
                </a:lnTo>
                <a:lnTo>
                  <a:pt x="289166" y="252087"/>
                </a:lnTo>
                <a:lnTo>
                  <a:pt x="254526" y="286402"/>
                </a:lnTo>
                <a:lnTo>
                  <a:pt x="210599" y="308908"/>
                </a:lnTo>
                <a:lnTo>
                  <a:pt x="160019" y="316992"/>
                </a:lnTo>
                <a:lnTo>
                  <a:pt x="109440" y="308908"/>
                </a:lnTo>
                <a:lnTo>
                  <a:pt x="65513" y="286402"/>
                </a:lnTo>
                <a:lnTo>
                  <a:pt x="30873" y="252087"/>
                </a:lnTo>
                <a:lnTo>
                  <a:pt x="8157" y="208580"/>
                </a:lnTo>
                <a:lnTo>
                  <a:pt x="0" y="15849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871" y="339852"/>
            <a:ext cx="222885" cy="208915"/>
          </a:xfrm>
          <a:custGeom>
            <a:avLst/>
            <a:gdLst/>
            <a:ahLst/>
            <a:cxnLst/>
            <a:rect l="l" t="t" r="r" b="b"/>
            <a:pathLst>
              <a:path w="222885" h="208915">
                <a:moveTo>
                  <a:pt x="104393" y="0"/>
                </a:moveTo>
                <a:lnTo>
                  <a:pt x="0" y="104394"/>
                </a:lnTo>
                <a:lnTo>
                  <a:pt x="104393" y="208787"/>
                </a:lnTo>
                <a:lnTo>
                  <a:pt x="104393" y="156590"/>
                </a:lnTo>
                <a:lnTo>
                  <a:pt x="222504" y="156590"/>
                </a:lnTo>
                <a:lnTo>
                  <a:pt x="222504" y="52197"/>
                </a:lnTo>
                <a:lnTo>
                  <a:pt x="104393" y="52197"/>
                </a:lnTo>
                <a:lnTo>
                  <a:pt x="104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871" y="339852"/>
            <a:ext cx="222885" cy="208915"/>
          </a:xfrm>
          <a:custGeom>
            <a:avLst/>
            <a:gdLst/>
            <a:ahLst/>
            <a:cxnLst/>
            <a:rect l="l" t="t" r="r" b="b"/>
            <a:pathLst>
              <a:path w="222885" h="208915">
                <a:moveTo>
                  <a:pt x="0" y="104394"/>
                </a:moveTo>
                <a:lnTo>
                  <a:pt x="104393" y="0"/>
                </a:lnTo>
                <a:lnTo>
                  <a:pt x="104393" y="52197"/>
                </a:lnTo>
                <a:lnTo>
                  <a:pt x="222504" y="52197"/>
                </a:lnTo>
                <a:lnTo>
                  <a:pt x="222504" y="156590"/>
                </a:lnTo>
                <a:lnTo>
                  <a:pt x="104393" y="156590"/>
                </a:lnTo>
                <a:lnTo>
                  <a:pt x="104393" y="208787"/>
                </a:lnTo>
                <a:lnTo>
                  <a:pt x="0" y="104394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4151" y="286511"/>
            <a:ext cx="320040" cy="316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4151" y="286511"/>
            <a:ext cx="320040" cy="317500"/>
          </a:xfrm>
          <a:custGeom>
            <a:avLst/>
            <a:gdLst/>
            <a:ahLst/>
            <a:cxnLst/>
            <a:rect l="l" t="t" r="r" b="b"/>
            <a:pathLst>
              <a:path w="320040" h="317500">
                <a:moveTo>
                  <a:pt x="0" y="158496"/>
                </a:moveTo>
                <a:lnTo>
                  <a:pt x="8157" y="108411"/>
                </a:lnTo>
                <a:lnTo>
                  <a:pt x="30873" y="64904"/>
                </a:lnTo>
                <a:lnTo>
                  <a:pt x="65513" y="30589"/>
                </a:lnTo>
                <a:lnTo>
                  <a:pt x="109440" y="8083"/>
                </a:lnTo>
                <a:lnTo>
                  <a:pt x="160020" y="0"/>
                </a:lnTo>
                <a:lnTo>
                  <a:pt x="210599" y="8083"/>
                </a:lnTo>
                <a:lnTo>
                  <a:pt x="254526" y="30589"/>
                </a:lnTo>
                <a:lnTo>
                  <a:pt x="289166" y="64904"/>
                </a:lnTo>
                <a:lnTo>
                  <a:pt x="311882" y="108411"/>
                </a:lnTo>
                <a:lnTo>
                  <a:pt x="320040" y="158496"/>
                </a:lnTo>
                <a:lnTo>
                  <a:pt x="311882" y="208580"/>
                </a:lnTo>
                <a:lnTo>
                  <a:pt x="289166" y="252087"/>
                </a:lnTo>
                <a:lnTo>
                  <a:pt x="254526" y="286402"/>
                </a:lnTo>
                <a:lnTo>
                  <a:pt x="210599" y="308908"/>
                </a:lnTo>
                <a:lnTo>
                  <a:pt x="160020" y="316992"/>
                </a:lnTo>
                <a:lnTo>
                  <a:pt x="109440" y="308908"/>
                </a:lnTo>
                <a:lnTo>
                  <a:pt x="65513" y="286402"/>
                </a:lnTo>
                <a:lnTo>
                  <a:pt x="30873" y="252087"/>
                </a:lnTo>
                <a:lnTo>
                  <a:pt x="8157" y="208580"/>
                </a:lnTo>
                <a:lnTo>
                  <a:pt x="0" y="15849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0727" y="339852"/>
            <a:ext cx="257810" cy="208915"/>
          </a:xfrm>
          <a:custGeom>
            <a:avLst/>
            <a:gdLst/>
            <a:ahLst/>
            <a:cxnLst/>
            <a:rect l="l" t="t" r="r" b="b"/>
            <a:pathLst>
              <a:path w="257809" h="208915">
                <a:moveTo>
                  <a:pt x="153162" y="0"/>
                </a:moveTo>
                <a:lnTo>
                  <a:pt x="153162" y="52197"/>
                </a:lnTo>
                <a:lnTo>
                  <a:pt x="0" y="52197"/>
                </a:lnTo>
                <a:lnTo>
                  <a:pt x="0" y="156590"/>
                </a:lnTo>
                <a:lnTo>
                  <a:pt x="153162" y="156590"/>
                </a:lnTo>
                <a:lnTo>
                  <a:pt x="153162" y="208787"/>
                </a:lnTo>
                <a:lnTo>
                  <a:pt x="257556" y="104394"/>
                </a:lnTo>
                <a:lnTo>
                  <a:pt x="153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0727" y="339852"/>
            <a:ext cx="257810" cy="208915"/>
          </a:xfrm>
          <a:custGeom>
            <a:avLst/>
            <a:gdLst/>
            <a:ahLst/>
            <a:cxnLst/>
            <a:rect l="l" t="t" r="r" b="b"/>
            <a:pathLst>
              <a:path w="257809" h="208915">
                <a:moveTo>
                  <a:pt x="0" y="52197"/>
                </a:moveTo>
                <a:lnTo>
                  <a:pt x="153162" y="52197"/>
                </a:lnTo>
                <a:lnTo>
                  <a:pt x="153162" y="0"/>
                </a:lnTo>
                <a:lnTo>
                  <a:pt x="257556" y="104394"/>
                </a:lnTo>
                <a:lnTo>
                  <a:pt x="153162" y="208787"/>
                </a:lnTo>
                <a:lnTo>
                  <a:pt x="153162" y="156590"/>
                </a:lnTo>
                <a:lnTo>
                  <a:pt x="0" y="156590"/>
                </a:lnTo>
                <a:lnTo>
                  <a:pt x="0" y="52197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45880" y="92964"/>
            <a:ext cx="71120" cy="76200"/>
          </a:xfrm>
          <a:custGeom>
            <a:avLst/>
            <a:gdLst/>
            <a:ahLst/>
            <a:cxnLst/>
            <a:rect l="l" t="t" r="r" b="b"/>
            <a:pathLst>
              <a:path w="71120" h="76200">
                <a:moveTo>
                  <a:pt x="0" y="0"/>
                </a:moveTo>
                <a:lnTo>
                  <a:pt x="70739" y="762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45880" y="92964"/>
            <a:ext cx="71120" cy="76200"/>
          </a:xfrm>
          <a:custGeom>
            <a:avLst/>
            <a:gdLst/>
            <a:ahLst/>
            <a:cxnLst/>
            <a:rect l="l" t="t" r="r" b="b"/>
            <a:pathLst>
              <a:path w="71120" h="76200">
                <a:moveTo>
                  <a:pt x="70739" y="0"/>
                </a:moveTo>
                <a:lnTo>
                  <a:pt x="0" y="762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84335" y="10820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9144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82811" y="108204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82811" y="96011"/>
            <a:ext cx="91440" cy="73660"/>
          </a:xfrm>
          <a:custGeom>
            <a:avLst/>
            <a:gdLst/>
            <a:ahLst/>
            <a:cxnLst/>
            <a:rect l="l" t="t" r="r" b="b"/>
            <a:pathLst>
              <a:path w="91440" h="73660">
                <a:moveTo>
                  <a:pt x="0" y="73151"/>
                </a:moveTo>
                <a:lnTo>
                  <a:pt x="91440" y="73151"/>
                </a:lnTo>
                <a:lnTo>
                  <a:pt x="91440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31935" y="166115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9144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30411" y="166115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86571" y="361188"/>
            <a:ext cx="185927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43771" y="361188"/>
            <a:ext cx="182879" cy="182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12123" y="361188"/>
            <a:ext cx="192024" cy="182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3544" y="341375"/>
            <a:ext cx="7143115" cy="228600"/>
          </a:xfrm>
          <a:custGeom>
            <a:avLst/>
            <a:gdLst/>
            <a:ahLst/>
            <a:cxnLst/>
            <a:rect l="l" t="t" r="r" b="b"/>
            <a:pathLst>
              <a:path w="7143115" h="228600">
                <a:moveTo>
                  <a:pt x="0" y="228600"/>
                </a:moveTo>
                <a:lnTo>
                  <a:pt x="7142988" y="228600"/>
                </a:lnTo>
                <a:lnTo>
                  <a:pt x="71429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3544" y="341375"/>
            <a:ext cx="7143115" cy="228600"/>
          </a:xfrm>
          <a:custGeom>
            <a:avLst/>
            <a:gdLst/>
            <a:ahLst/>
            <a:cxnLst/>
            <a:rect l="l" t="t" r="r" b="b"/>
            <a:pathLst>
              <a:path w="7143115" h="228600">
                <a:moveTo>
                  <a:pt x="0" y="228600"/>
                </a:moveTo>
                <a:lnTo>
                  <a:pt x="7142988" y="228600"/>
                </a:lnTo>
                <a:lnTo>
                  <a:pt x="71429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60335" y="364236"/>
            <a:ext cx="182879" cy="182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44383" y="364236"/>
            <a:ext cx="182879" cy="1828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76743" y="409955"/>
            <a:ext cx="91439" cy="914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13369" y="410718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40">
                <a:moveTo>
                  <a:pt x="0" y="91440"/>
                </a:moveTo>
                <a:lnTo>
                  <a:pt x="91439" y="0"/>
                </a:lnTo>
              </a:path>
            </a:pathLst>
          </a:custGeom>
          <a:ln w="2895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13369" y="410718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40">
                <a:moveTo>
                  <a:pt x="0" y="0"/>
                </a:moveTo>
                <a:lnTo>
                  <a:pt x="91439" y="91440"/>
                </a:lnTo>
              </a:path>
            </a:pathLst>
          </a:custGeom>
          <a:ln w="2895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530" y="684276"/>
            <a:ext cx="9003793" cy="60685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9831" y="6405371"/>
            <a:ext cx="242570" cy="215265"/>
          </a:xfrm>
          <a:custGeom>
            <a:avLst/>
            <a:gdLst/>
            <a:ahLst/>
            <a:cxnLst/>
            <a:rect l="l" t="t" r="r" b="b"/>
            <a:pathLst>
              <a:path w="242570" h="215265">
                <a:moveTo>
                  <a:pt x="206502" y="0"/>
                </a:moveTo>
                <a:lnTo>
                  <a:pt x="35814" y="0"/>
                </a:lnTo>
                <a:lnTo>
                  <a:pt x="21875" y="2815"/>
                </a:lnTo>
                <a:lnTo>
                  <a:pt x="10491" y="10491"/>
                </a:lnTo>
                <a:lnTo>
                  <a:pt x="2815" y="21875"/>
                </a:lnTo>
                <a:lnTo>
                  <a:pt x="0" y="35813"/>
                </a:lnTo>
                <a:lnTo>
                  <a:pt x="0" y="179069"/>
                </a:lnTo>
                <a:lnTo>
                  <a:pt x="2815" y="193008"/>
                </a:lnTo>
                <a:lnTo>
                  <a:pt x="10491" y="204392"/>
                </a:lnTo>
                <a:lnTo>
                  <a:pt x="21875" y="212068"/>
                </a:lnTo>
                <a:lnTo>
                  <a:pt x="35814" y="214883"/>
                </a:lnTo>
                <a:lnTo>
                  <a:pt x="206502" y="214883"/>
                </a:lnTo>
                <a:lnTo>
                  <a:pt x="220440" y="212068"/>
                </a:lnTo>
                <a:lnTo>
                  <a:pt x="231824" y="204392"/>
                </a:lnTo>
                <a:lnTo>
                  <a:pt x="239500" y="193008"/>
                </a:lnTo>
                <a:lnTo>
                  <a:pt x="242316" y="179069"/>
                </a:lnTo>
                <a:lnTo>
                  <a:pt x="242316" y="35813"/>
                </a:lnTo>
                <a:lnTo>
                  <a:pt x="239500" y="21875"/>
                </a:lnTo>
                <a:lnTo>
                  <a:pt x="231824" y="10491"/>
                </a:lnTo>
                <a:lnTo>
                  <a:pt x="220440" y="2815"/>
                </a:lnTo>
                <a:lnTo>
                  <a:pt x="2065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9831" y="6405371"/>
            <a:ext cx="242570" cy="215265"/>
          </a:xfrm>
          <a:custGeom>
            <a:avLst/>
            <a:gdLst/>
            <a:ahLst/>
            <a:cxnLst/>
            <a:rect l="l" t="t" r="r" b="b"/>
            <a:pathLst>
              <a:path w="242570" h="215265">
                <a:moveTo>
                  <a:pt x="0" y="35813"/>
                </a:moveTo>
                <a:lnTo>
                  <a:pt x="2815" y="21875"/>
                </a:lnTo>
                <a:lnTo>
                  <a:pt x="10491" y="10491"/>
                </a:lnTo>
                <a:lnTo>
                  <a:pt x="21875" y="2815"/>
                </a:lnTo>
                <a:lnTo>
                  <a:pt x="35814" y="0"/>
                </a:lnTo>
                <a:lnTo>
                  <a:pt x="206502" y="0"/>
                </a:lnTo>
                <a:lnTo>
                  <a:pt x="220440" y="2815"/>
                </a:lnTo>
                <a:lnTo>
                  <a:pt x="231824" y="10491"/>
                </a:lnTo>
                <a:lnTo>
                  <a:pt x="239500" y="21875"/>
                </a:lnTo>
                <a:lnTo>
                  <a:pt x="242316" y="35813"/>
                </a:lnTo>
                <a:lnTo>
                  <a:pt x="242316" y="179069"/>
                </a:lnTo>
                <a:lnTo>
                  <a:pt x="239500" y="193008"/>
                </a:lnTo>
                <a:lnTo>
                  <a:pt x="231824" y="204392"/>
                </a:lnTo>
                <a:lnTo>
                  <a:pt x="220440" y="212068"/>
                </a:lnTo>
                <a:lnTo>
                  <a:pt x="206502" y="214883"/>
                </a:lnTo>
                <a:lnTo>
                  <a:pt x="35814" y="214883"/>
                </a:lnTo>
                <a:lnTo>
                  <a:pt x="21875" y="212068"/>
                </a:lnTo>
                <a:lnTo>
                  <a:pt x="10491" y="204392"/>
                </a:lnTo>
                <a:lnTo>
                  <a:pt x="2815" y="193008"/>
                </a:lnTo>
                <a:lnTo>
                  <a:pt x="0" y="179069"/>
                </a:lnTo>
                <a:lnTo>
                  <a:pt x="0" y="358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2148" y="6405371"/>
            <a:ext cx="242570" cy="215265"/>
          </a:xfrm>
          <a:custGeom>
            <a:avLst/>
            <a:gdLst/>
            <a:ahLst/>
            <a:cxnLst/>
            <a:rect l="l" t="t" r="r" b="b"/>
            <a:pathLst>
              <a:path w="242570" h="215265">
                <a:moveTo>
                  <a:pt x="206501" y="0"/>
                </a:moveTo>
                <a:lnTo>
                  <a:pt x="35814" y="0"/>
                </a:lnTo>
                <a:lnTo>
                  <a:pt x="21875" y="2815"/>
                </a:lnTo>
                <a:lnTo>
                  <a:pt x="10491" y="10491"/>
                </a:lnTo>
                <a:lnTo>
                  <a:pt x="2815" y="21875"/>
                </a:lnTo>
                <a:lnTo>
                  <a:pt x="0" y="35813"/>
                </a:lnTo>
                <a:lnTo>
                  <a:pt x="0" y="179069"/>
                </a:lnTo>
                <a:lnTo>
                  <a:pt x="2815" y="193008"/>
                </a:lnTo>
                <a:lnTo>
                  <a:pt x="10491" y="204392"/>
                </a:lnTo>
                <a:lnTo>
                  <a:pt x="21875" y="212068"/>
                </a:lnTo>
                <a:lnTo>
                  <a:pt x="35814" y="214883"/>
                </a:lnTo>
                <a:lnTo>
                  <a:pt x="206501" y="214883"/>
                </a:lnTo>
                <a:lnTo>
                  <a:pt x="220440" y="212068"/>
                </a:lnTo>
                <a:lnTo>
                  <a:pt x="231824" y="204392"/>
                </a:lnTo>
                <a:lnTo>
                  <a:pt x="239500" y="193008"/>
                </a:lnTo>
                <a:lnTo>
                  <a:pt x="242315" y="179069"/>
                </a:lnTo>
                <a:lnTo>
                  <a:pt x="242315" y="35813"/>
                </a:lnTo>
                <a:lnTo>
                  <a:pt x="239500" y="21875"/>
                </a:lnTo>
                <a:lnTo>
                  <a:pt x="231824" y="10491"/>
                </a:lnTo>
                <a:lnTo>
                  <a:pt x="220440" y="2815"/>
                </a:lnTo>
                <a:lnTo>
                  <a:pt x="20650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2148" y="6405371"/>
            <a:ext cx="242570" cy="215265"/>
          </a:xfrm>
          <a:custGeom>
            <a:avLst/>
            <a:gdLst/>
            <a:ahLst/>
            <a:cxnLst/>
            <a:rect l="l" t="t" r="r" b="b"/>
            <a:pathLst>
              <a:path w="242570" h="215265">
                <a:moveTo>
                  <a:pt x="0" y="35813"/>
                </a:moveTo>
                <a:lnTo>
                  <a:pt x="2815" y="21875"/>
                </a:lnTo>
                <a:lnTo>
                  <a:pt x="10491" y="10491"/>
                </a:lnTo>
                <a:lnTo>
                  <a:pt x="21875" y="2815"/>
                </a:lnTo>
                <a:lnTo>
                  <a:pt x="35814" y="0"/>
                </a:lnTo>
                <a:lnTo>
                  <a:pt x="206501" y="0"/>
                </a:lnTo>
                <a:lnTo>
                  <a:pt x="220440" y="2815"/>
                </a:lnTo>
                <a:lnTo>
                  <a:pt x="231824" y="10491"/>
                </a:lnTo>
                <a:lnTo>
                  <a:pt x="239500" y="21875"/>
                </a:lnTo>
                <a:lnTo>
                  <a:pt x="242315" y="35813"/>
                </a:lnTo>
                <a:lnTo>
                  <a:pt x="242315" y="179069"/>
                </a:lnTo>
                <a:lnTo>
                  <a:pt x="239500" y="193008"/>
                </a:lnTo>
                <a:lnTo>
                  <a:pt x="231824" y="204392"/>
                </a:lnTo>
                <a:lnTo>
                  <a:pt x="220440" y="212068"/>
                </a:lnTo>
                <a:lnTo>
                  <a:pt x="206501" y="214883"/>
                </a:lnTo>
                <a:lnTo>
                  <a:pt x="35814" y="214883"/>
                </a:lnTo>
                <a:lnTo>
                  <a:pt x="21875" y="212068"/>
                </a:lnTo>
                <a:lnTo>
                  <a:pt x="10491" y="204392"/>
                </a:lnTo>
                <a:lnTo>
                  <a:pt x="2815" y="193008"/>
                </a:lnTo>
                <a:lnTo>
                  <a:pt x="0" y="179069"/>
                </a:lnTo>
                <a:lnTo>
                  <a:pt x="0" y="358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36321" y="6413906"/>
            <a:ext cx="35052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6225" algn="l"/>
              </a:tabLst>
            </a:pPr>
            <a:r>
              <a:rPr sz="1200" dirty="0">
                <a:latin typeface="Segoe UI"/>
                <a:cs typeface="Segoe UI"/>
              </a:rPr>
              <a:t>+	-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48283" y="6409944"/>
            <a:ext cx="1106805" cy="210820"/>
          </a:xfrm>
          <a:custGeom>
            <a:avLst/>
            <a:gdLst/>
            <a:ahLst/>
            <a:cxnLst/>
            <a:rect l="l" t="t" r="r" b="b"/>
            <a:pathLst>
              <a:path w="1106805" h="210820">
                <a:moveTo>
                  <a:pt x="1071372" y="0"/>
                </a:moveTo>
                <a:lnTo>
                  <a:pt x="35051" y="0"/>
                </a:lnTo>
                <a:lnTo>
                  <a:pt x="21409" y="2755"/>
                </a:lnTo>
                <a:lnTo>
                  <a:pt x="10267" y="10267"/>
                </a:lnTo>
                <a:lnTo>
                  <a:pt x="2755" y="21409"/>
                </a:lnTo>
                <a:lnTo>
                  <a:pt x="0" y="35051"/>
                </a:lnTo>
                <a:lnTo>
                  <a:pt x="0" y="175259"/>
                </a:lnTo>
                <a:lnTo>
                  <a:pt x="2755" y="188902"/>
                </a:lnTo>
                <a:lnTo>
                  <a:pt x="10267" y="200044"/>
                </a:lnTo>
                <a:lnTo>
                  <a:pt x="21409" y="207556"/>
                </a:lnTo>
                <a:lnTo>
                  <a:pt x="35051" y="210311"/>
                </a:lnTo>
                <a:lnTo>
                  <a:pt x="1071372" y="210311"/>
                </a:lnTo>
                <a:lnTo>
                  <a:pt x="1084992" y="207556"/>
                </a:lnTo>
                <a:lnTo>
                  <a:pt x="1096136" y="200044"/>
                </a:lnTo>
                <a:lnTo>
                  <a:pt x="1103661" y="188902"/>
                </a:lnTo>
                <a:lnTo>
                  <a:pt x="1106423" y="175259"/>
                </a:lnTo>
                <a:lnTo>
                  <a:pt x="1106423" y="35051"/>
                </a:lnTo>
                <a:lnTo>
                  <a:pt x="1103661" y="21409"/>
                </a:lnTo>
                <a:lnTo>
                  <a:pt x="1096136" y="10267"/>
                </a:lnTo>
                <a:lnTo>
                  <a:pt x="1084992" y="2755"/>
                </a:lnTo>
                <a:lnTo>
                  <a:pt x="107137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8283" y="6409944"/>
            <a:ext cx="1106805" cy="210820"/>
          </a:xfrm>
          <a:custGeom>
            <a:avLst/>
            <a:gdLst/>
            <a:ahLst/>
            <a:cxnLst/>
            <a:rect l="l" t="t" r="r" b="b"/>
            <a:pathLst>
              <a:path w="1106805" h="210820">
                <a:moveTo>
                  <a:pt x="0" y="35051"/>
                </a:moveTo>
                <a:lnTo>
                  <a:pt x="2755" y="21409"/>
                </a:lnTo>
                <a:lnTo>
                  <a:pt x="10267" y="10267"/>
                </a:lnTo>
                <a:lnTo>
                  <a:pt x="21409" y="2755"/>
                </a:lnTo>
                <a:lnTo>
                  <a:pt x="35051" y="0"/>
                </a:lnTo>
                <a:lnTo>
                  <a:pt x="1071372" y="0"/>
                </a:lnTo>
                <a:lnTo>
                  <a:pt x="1084992" y="2755"/>
                </a:lnTo>
                <a:lnTo>
                  <a:pt x="1096136" y="10267"/>
                </a:lnTo>
                <a:lnTo>
                  <a:pt x="1103661" y="21409"/>
                </a:lnTo>
                <a:lnTo>
                  <a:pt x="1106423" y="35051"/>
                </a:lnTo>
                <a:lnTo>
                  <a:pt x="1106423" y="175259"/>
                </a:lnTo>
                <a:lnTo>
                  <a:pt x="1103661" y="188902"/>
                </a:lnTo>
                <a:lnTo>
                  <a:pt x="1096136" y="200044"/>
                </a:lnTo>
                <a:lnTo>
                  <a:pt x="1084992" y="207556"/>
                </a:lnTo>
                <a:lnTo>
                  <a:pt x="1071372" y="210311"/>
                </a:lnTo>
                <a:lnTo>
                  <a:pt x="35051" y="210311"/>
                </a:lnTo>
                <a:lnTo>
                  <a:pt x="21409" y="207556"/>
                </a:lnTo>
                <a:lnTo>
                  <a:pt x="10267" y="200044"/>
                </a:lnTo>
                <a:lnTo>
                  <a:pt x="2755" y="188902"/>
                </a:lnTo>
                <a:lnTo>
                  <a:pt x="0" y="175259"/>
                </a:lnTo>
                <a:lnTo>
                  <a:pt x="0" y="3505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92555" y="6416344"/>
            <a:ext cx="8178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Private</a:t>
            </a:r>
            <a:r>
              <a:rPr sz="1200" spc="-11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map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57627" y="1566672"/>
            <a:ext cx="457987" cy="2537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3848" y="1294988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164207" y="0"/>
                </a:moveTo>
                <a:lnTo>
                  <a:pt x="120170" y="0"/>
                </a:lnTo>
                <a:lnTo>
                  <a:pt x="77791" y="13472"/>
                </a:lnTo>
                <a:lnTo>
                  <a:pt x="40416" y="40416"/>
                </a:lnTo>
                <a:lnTo>
                  <a:pt x="13472" y="77742"/>
                </a:lnTo>
                <a:lnTo>
                  <a:pt x="0" y="120115"/>
                </a:lnTo>
                <a:lnTo>
                  <a:pt x="0" y="164171"/>
                </a:lnTo>
                <a:lnTo>
                  <a:pt x="13472" y="206544"/>
                </a:lnTo>
                <a:lnTo>
                  <a:pt x="40416" y="243870"/>
                </a:lnTo>
                <a:lnTo>
                  <a:pt x="69296" y="277017"/>
                </a:lnTo>
                <a:lnTo>
                  <a:pt x="93908" y="314431"/>
                </a:lnTo>
                <a:lnTo>
                  <a:pt x="114254" y="356113"/>
                </a:lnTo>
                <a:lnTo>
                  <a:pt x="130332" y="402061"/>
                </a:lnTo>
                <a:lnTo>
                  <a:pt x="142143" y="452277"/>
                </a:lnTo>
                <a:lnTo>
                  <a:pt x="153954" y="402061"/>
                </a:lnTo>
                <a:lnTo>
                  <a:pt x="170032" y="356113"/>
                </a:lnTo>
                <a:lnTo>
                  <a:pt x="190378" y="314431"/>
                </a:lnTo>
                <a:lnTo>
                  <a:pt x="214990" y="277017"/>
                </a:lnTo>
                <a:lnTo>
                  <a:pt x="243870" y="243870"/>
                </a:lnTo>
                <a:lnTo>
                  <a:pt x="270814" y="206544"/>
                </a:lnTo>
                <a:lnTo>
                  <a:pt x="284286" y="164171"/>
                </a:lnTo>
                <a:lnTo>
                  <a:pt x="284286" y="120115"/>
                </a:lnTo>
                <a:lnTo>
                  <a:pt x="270814" y="77742"/>
                </a:lnTo>
                <a:lnTo>
                  <a:pt x="243870" y="40416"/>
                </a:lnTo>
                <a:lnTo>
                  <a:pt x="206556" y="13472"/>
                </a:lnTo>
                <a:lnTo>
                  <a:pt x="16420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33848" y="1294988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243870" y="40416"/>
                </a:moveTo>
                <a:lnTo>
                  <a:pt x="270814" y="77742"/>
                </a:lnTo>
                <a:lnTo>
                  <a:pt x="284286" y="120115"/>
                </a:lnTo>
                <a:lnTo>
                  <a:pt x="284286" y="164171"/>
                </a:lnTo>
                <a:lnTo>
                  <a:pt x="270814" y="206544"/>
                </a:lnTo>
                <a:lnTo>
                  <a:pt x="243870" y="243870"/>
                </a:lnTo>
                <a:lnTo>
                  <a:pt x="214990" y="277017"/>
                </a:lnTo>
                <a:lnTo>
                  <a:pt x="190378" y="314431"/>
                </a:lnTo>
                <a:lnTo>
                  <a:pt x="170032" y="356113"/>
                </a:lnTo>
                <a:lnTo>
                  <a:pt x="153954" y="402061"/>
                </a:lnTo>
                <a:lnTo>
                  <a:pt x="142143" y="452277"/>
                </a:lnTo>
                <a:lnTo>
                  <a:pt x="130332" y="402061"/>
                </a:lnTo>
                <a:lnTo>
                  <a:pt x="114254" y="356113"/>
                </a:lnTo>
                <a:lnTo>
                  <a:pt x="93908" y="314431"/>
                </a:lnTo>
                <a:lnTo>
                  <a:pt x="69296" y="277017"/>
                </a:lnTo>
                <a:lnTo>
                  <a:pt x="40416" y="243870"/>
                </a:lnTo>
                <a:lnTo>
                  <a:pt x="13472" y="206544"/>
                </a:lnTo>
                <a:lnTo>
                  <a:pt x="0" y="164171"/>
                </a:lnTo>
                <a:lnTo>
                  <a:pt x="0" y="120115"/>
                </a:lnTo>
                <a:lnTo>
                  <a:pt x="13472" y="77742"/>
                </a:lnTo>
                <a:lnTo>
                  <a:pt x="40416" y="40416"/>
                </a:lnTo>
                <a:lnTo>
                  <a:pt x="77791" y="13472"/>
                </a:lnTo>
                <a:lnTo>
                  <a:pt x="120170" y="0"/>
                </a:lnTo>
                <a:lnTo>
                  <a:pt x="164207" y="0"/>
                </a:lnTo>
                <a:lnTo>
                  <a:pt x="206556" y="13472"/>
                </a:lnTo>
                <a:lnTo>
                  <a:pt x="243870" y="40416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88107" y="1347216"/>
            <a:ext cx="158750" cy="180340"/>
          </a:xfrm>
          <a:custGeom>
            <a:avLst/>
            <a:gdLst/>
            <a:ahLst/>
            <a:cxnLst/>
            <a:rect l="l" t="t" r="r" b="b"/>
            <a:pathLst>
              <a:path w="158750" h="180340">
                <a:moveTo>
                  <a:pt x="75786" y="130048"/>
                </a:moveTo>
                <a:lnTo>
                  <a:pt x="56642" y="130048"/>
                </a:lnTo>
                <a:lnTo>
                  <a:pt x="62230" y="179832"/>
                </a:lnTo>
                <a:lnTo>
                  <a:pt x="75786" y="130048"/>
                </a:lnTo>
                <a:close/>
              </a:path>
              <a:path w="158750" h="180340">
                <a:moveTo>
                  <a:pt x="102357" y="124333"/>
                </a:moveTo>
                <a:lnTo>
                  <a:pt x="77343" y="124333"/>
                </a:lnTo>
                <a:lnTo>
                  <a:pt x="97155" y="164337"/>
                </a:lnTo>
                <a:lnTo>
                  <a:pt x="102357" y="124333"/>
                </a:lnTo>
                <a:close/>
              </a:path>
              <a:path w="158750" h="180340">
                <a:moveTo>
                  <a:pt x="126389" y="120396"/>
                </a:moveTo>
                <a:lnTo>
                  <a:pt x="102869" y="120396"/>
                </a:lnTo>
                <a:lnTo>
                  <a:pt x="133096" y="150622"/>
                </a:lnTo>
                <a:lnTo>
                  <a:pt x="126389" y="120396"/>
                </a:lnTo>
                <a:close/>
              </a:path>
              <a:path w="158750" h="180340">
                <a:moveTo>
                  <a:pt x="125430" y="116078"/>
                </a:moveTo>
                <a:lnTo>
                  <a:pt x="41529" y="116078"/>
                </a:lnTo>
                <a:lnTo>
                  <a:pt x="34925" y="146685"/>
                </a:lnTo>
                <a:lnTo>
                  <a:pt x="56642" y="130048"/>
                </a:lnTo>
                <a:lnTo>
                  <a:pt x="75786" y="130048"/>
                </a:lnTo>
                <a:lnTo>
                  <a:pt x="77343" y="124333"/>
                </a:lnTo>
                <a:lnTo>
                  <a:pt x="102357" y="124333"/>
                </a:lnTo>
                <a:lnTo>
                  <a:pt x="102869" y="120396"/>
                </a:lnTo>
                <a:lnTo>
                  <a:pt x="126389" y="120396"/>
                </a:lnTo>
                <a:lnTo>
                  <a:pt x="125430" y="116078"/>
                </a:lnTo>
                <a:close/>
              </a:path>
              <a:path w="158750" h="180340">
                <a:moveTo>
                  <a:pt x="2667" y="19050"/>
                </a:moveTo>
                <a:lnTo>
                  <a:pt x="33909" y="63373"/>
                </a:lnTo>
                <a:lnTo>
                  <a:pt x="0" y="71755"/>
                </a:lnTo>
                <a:lnTo>
                  <a:pt x="27305" y="98044"/>
                </a:lnTo>
                <a:lnTo>
                  <a:pt x="1016" y="121412"/>
                </a:lnTo>
                <a:lnTo>
                  <a:pt x="41529" y="116078"/>
                </a:lnTo>
                <a:lnTo>
                  <a:pt x="125430" y="116078"/>
                </a:lnTo>
                <a:lnTo>
                  <a:pt x="123571" y="107696"/>
                </a:lnTo>
                <a:lnTo>
                  <a:pt x="154828" y="107696"/>
                </a:lnTo>
                <a:lnTo>
                  <a:pt x="129159" y="87249"/>
                </a:lnTo>
                <a:lnTo>
                  <a:pt x="154812" y="67691"/>
                </a:lnTo>
                <a:lnTo>
                  <a:pt x="122555" y="60960"/>
                </a:lnTo>
                <a:lnTo>
                  <a:pt x="126879" y="52578"/>
                </a:lnTo>
                <a:lnTo>
                  <a:pt x="53593" y="52578"/>
                </a:lnTo>
                <a:lnTo>
                  <a:pt x="2667" y="19050"/>
                </a:lnTo>
                <a:close/>
              </a:path>
              <a:path w="158750" h="180340">
                <a:moveTo>
                  <a:pt x="154828" y="107696"/>
                </a:moveTo>
                <a:lnTo>
                  <a:pt x="123571" y="107696"/>
                </a:lnTo>
                <a:lnTo>
                  <a:pt x="158496" y="110617"/>
                </a:lnTo>
                <a:lnTo>
                  <a:pt x="154828" y="107696"/>
                </a:lnTo>
                <a:close/>
              </a:path>
              <a:path w="158750" h="180340">
                <a:moveTo>
                  <a:pt x="61341" y="19050"/>
                </a:moveTo>
                <a:lnTo>
                  <a:pt x="53593" y="52578"/>
                </a:lnTo>
                <a:lnTo>
                  <a:pt x="126879" y="52578"/>
                </a:lnTo>
                <a:lnTo>
                  <a:pt x="129107" y="48260"/>
                </a:lnTo>
                <a:lnTo>
                  <a:pt x="79248" y="48260"/>
                </a:lnTo>
                <a:lnTo>
                  <a:pt x="61341" y="19050"/>
                </a:lnTo>
                <a:close/>
              </a:path>
              <a:path w="158750" h="180340">
                <a:moveTo>
                  <a:pt x="106553" y="0"/>
                </a:moveTo>
                <a:lnTo>
                  <a:pt x="79248" y="48260"/>
                </a:lnTo>
                <a:lnTo>
                  <a:pt x="129107" y="48260"/>
                </a:lnTo>
                <a:lnTo>
                  <a:pt x="131138" y="44323"/>
                </a:lnTo>
                <a:lnTo>
                  <a:pt x="103886" y="44323"/>
                </a:lnTo>
                <a:lnTo>
                  <a:pt x="106553" y="0"/>
                </a:lnTo>
                <a:close/>
              </a:path>
              <a:path w="158750" h="180340">
                <a:moveTo>
                  <a:pt x="134874" y="37084"/>
                </a:moveTo>
                <a:lnTo>
                  <a:pt x="103886" y="44323"/>
                </a:lnTo>
                <a:lnTo>
                  <a:pt x="131138" y="44323"/>
                </a:lnTo>
                <a:lnTo>
                  <a:pt x="134874" y="370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10027" y="1719072"/>
            <a:ext cx="457987" cy="2537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486248" y="1447388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164207" y="0"/>
                </a:moveTo>
                <a:lnTo>
                  <a:pt x="120170" y="0"/>
                </a:lnTo>
                <a:lnTo>
                  <a:pt x="77791" y="13472"/>
                </a:lnTo>
                <a:lnTo>
                  <a:pt x="40416" y="40416"/>
                </a:lnTo>
                <a:lnTo>
                  <a:pt x="13472" y="77742"/>
                </a:lnTo>
                <a:lnTo>
                  <a:pt x="0" y="120115"/>
                </a:lnTo>
                <a:lnTo>
                  <a:pt x="0" y="164171"/>
                </a:lnTo>
                <a:lnTo>
                  <a:pt x="13472" y="206544"/>
                </a:lnTo>
                <a:lnTo>
                  <a:pt x="40416" y="243870"/>
                </a:lnTo>
                <a:lnTo>
                  <a:pt x="69296" y="277017"/>
                </a:lnTo>
                <a:lnTo>
                  <a:pt x="93908" y="314431"/>
                </a:lnTo>
                <a:lnTo>
                  <a:pt x="114254" y="356113"/>
                </a:lnTo>
                <a:lnTo>
                  <a:pt x="130332" y="402061"/>
                </a:lnTo>
                <a:lnTo>
                  <a:pt x="142143" y="452277"/>
                </a:lnTo>
                <a:lnTo>
                  <a:pt x="153954" y="402061"/>
                </a:lnTo>
                <a:lnTo>
                  <a:pt x="170032" y="356113"/>
                </a:lnTo>
                <a:lnTo>
                  <a:pt x="190378" y="314431"/>
                </a:lnTo>
                <a:lnTo>
                  <a:pt x="214990" y="277017"/>
                </a:lnTo>
                <a:lnTo>
                  <a:pt x="243870" y="243870"/>
                </a:lnTo>
                <a:lnTo>
                  <a:pt x="270814" y="206544"/>
                </a:lnTo>
                <a:lnTo>
                  <a:pt x="284286" y="164171"/>
                </a:lnTo>
                <a:lnTo>
                  <a:pt x="284286" y="120115"/>
                </a:lnTo>
                <a:lnTo>
                  <a:pt x="270814" y="77742"/>
                </a:lnTo>
                <a:lnTo>
                  <a:pt x="243870" y="40416"/>
                </a:lnTo>
                <a:lnTo>
                  <a:pt x="206556" y="13472"/>
                </a:lnTo>
                <a:lnTo>
                  <a:pt x="16420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86248" y="1447388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243870" y="40416"/>
                </a:moveTo>
                <a:lnTo>
                  <a:pt x="270814" y="77742"/>
                </a:lnTo>
                <a:lnTo>
                  <a:pt x="284286" y="120115"/>
                </a:lnTo>
                <a:lnTo>
                  <a:pt x="284286" y="164171"/>
                </a:lnTo>
                <a:lnTo>
                  <a:pt x="270814" y="206544"/>
                </a:lnTo>
                <a:lnTo>
                  <a:pt x="243870" y="243870"/>
                </a:lnTo>
                <a:lnTo>
                  <a:pt x="214990" y="277017"/>
                </a:lnTo>
                <a:lnTo>
                  <a:pt x="190378" y="314431"/>
                </a:lnTo>
                <a:lnTo>
                  <a:pt x="170032" y="356113"/>
                </a:lnTo>
                <a:lnTo>
                  <a:pt x="153954" y="402061"/>
                </a:lnTo>
                <a:lnTo>
                  <a:pt x="142143" y="452277"/>
                </a:lnTo>
                <a:lnTo>
                  <a:pt x="130332" y="402061"/>
                </a:lnTo>
                <a:lnTo>
                  <a:pt x="114254" y="356113"/>
                </a:lnTo>
                <a:lnTo>
                  <a:pt x="93908" y="314431"/>
                </a:lnTo>
                <a:lnTo>
                  <a:pt x="69296" y="277017"/>
                </a:lnTo>
                <a:lnTo>
                  <a:pt x="40416" y="243870"/>
                </a:lnTo>
                <a:lnTo>
                  <a:pt x="13472" y="206544"/>
                </a:lnTo>
                <a:lnTo>
                  <a:pt x="0" y="164171"/>
                </a:lnTo>
                <a:lnTo>
                  <a:pt x="0" y="120115"/>
                </a:lnTo>
                <a:lnTo>
                  <a:pt x="13472" y="77742"/>
                </a:lnTo>
                <a:lnTo>
                  <a:pt x="40416" y="40416"/>
                </a:lnTo>
                <a:lnTo>
                  <a:pt x="77791" y="13472"/>
                </a:lnTo>
                <a:lnTo>
                  <a:pt x="120170" y="0"/>
                </a:lnTo>
                <a:lnTo>
                  <a:pt x="164207" y="0"/>
                </a:lnTo>
                <a:lnTo>
                  <a:pt x="206556" y="13472"/>
                </a:lnTo>
                <a:lnTo>
                  <a:pt x="243870" y="40416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52700" y="1493519"/>
            <a:ext cx="160020" cy="180340"/>
          </a:xfrm>
          <a:custGeom>
            <a:avLst/>
            <a:gdLst/>
            <a:ahLst/>
            <a:cxnLst/>
            <a:rect l="l" t="t" r="r" b="b"/>
            <a:pathLst>
              <a:path w="160019" h="180339">
                <a:moveTo>
                  <a:pt x="76421" y="130047"/>
                </a:moveTo>
                <a:lnTo>
                  <a:pt x="57150" y="130047"/>
                </a:lnTo>
                <a:lnTo>
                  <a:pt x="62864" y="179831"/>
                </a:lnTo>
                <a:lnTo>
                  <a:pt x="76421" y="130047"/>
                </a:lnTo>
                <a:close/>
              </a:path>
              <a:path w="160019" h="180339">
                <a:moveTo>
                  <a:pt x="103373" y="124332"/>
                </a:moveTo>
                <a:lnTo>
                  <a:pt x="77977" y="124332"/>
                </a:lnTo>
                <a:lnTo>
                  <a:pt x="98170" y="164337"/>
                </a:lnTo>
                <a:lnTo>
                  <a:pt x="103373" y="124332"/>
                </a:lnTo>
                <a:close/>
              </a:path>
              <a:path w="160019" h="180339">
                <a:moveTo>
                  <a:pt x="127569" y="120395"/>
                </a:moveTo>
                <a:lnTo>
                  <a:pt x="103886" y="120395"/>
                </a:lnTo>
                <a:lnTo>
                  <a:pt x="134366" y="150621"/>
                </a:lnTo>
                <a:lnTo>
                  <a:pt x="127569" y="120395"/>
                </a:lnTo>
                <a:close/>
              </a:path>
              <a:path w="160019" h="180339">
                <a:moveTo>
                  <a:pt x="126598" y="116077"/>
                </a:moveTo>
                <a:lnTo>
                  <a:pt x="42037" y="116077"/>
                </a:lnTo>
                <a:lnTo>
                  <a:pt x="35306" y="146684"/>
                </a:lnTo>
                <a:lnTo>
                  <a:pt x="57150" y="130047"/>
                </a:lnTo>
                <a:lnTo>
                  <a:pt x="76421" y="130047"/>
                </a:lnTo>
                <a:lnTo>
                  <a:pt x="77977" y="124332"/>
                </a:lnTo>
                <a:lnTo>
                  <a:pt x="103373" y="124332"/>
                </a:lnTo>
                <a:lnTo>
                  <a:pt x="103886" y="120395"/>
                </a:lnTo>
                <a:lnTo>
                  <a:pt x="127569" y="120395"/>
                </a:lnTo>
                <a:lnTo>
                  <a:pt x="126598" y="116077"/>
                </a:lnTo>
                <a:close/>
              </a:path>
              <a:path w="160019" h="180339">
                <a:moveTo>
                  <a:pt x="2793" y="19050"/>
                </a:moveTo>
                <a:lnTo>
                  <a:pt x="34289" y="63372"/>
                </a:lnTo>
                <a:lnTo>
                  <a:pt x="0" y="71754"/>
                </a:lnTo>
                <a:lnTo>
                  <a:pt x="27558" y="98043"/>
                </a:lnTo>
                <a:lnTo>
                  <a:pt x="1016" y="121412"/>
                </a:lnTo>
                <a:lnTo>
                  <a:pt x="42037" y="116077"/>
                </a:lnTo>
                <a:lnTo>
                  <a:pt x="126598" y="116077"/>
                </a:lnTo>
                <a:lnTo>
                  <a:pt x="124713" y="107695"/>
                </a:lnTo>
                <a:lnTo>
                  <a:pt x="156321" y="107695"/>
                </a:lnTo>
                <a:lnTo>
                  <a:pt x="130429" y="87249"/>
                </a:lnTo>
                <a:lnTo>
                  <a:pt x="156337" y="67690"/>
                </a:lnTo>
                <a:lnTo>
                  <a:pt x="123698" y="60959"/>
                </a:lnTo>
                <a:lnTo>
                  <a:pt x="128067" y="52577"/>
                </a:lnTo>
                <a:lnTo>
                  <a:pt x="54229" y="52577"/>
                </a:lnTo>
                <a:lnTo>
                  <a:pt x="2793" y="19050"/>
                </a:lnTo>
                <a:close/>
              </a:path>
              <a:path w="160019" h="180339">
                <a:moveTo>
                  <a:pt x="156321" y="107695"/>
                </a:moveTo>
                <a:lnTo>
                  <a:pt x="124713" y="107695"/>
                </a:lnTo>
                <a:lnTo>
                  <a:pt x="160019" y="110616"/>
                </a:lnTo>
                <a:lnTo>
                  <a:pt x="156321" y="107695"/>
                </a:lnTo>
                <a:close/>
              </a:path>
              <a:path w="160019" h="180339">
                <a:moveTo>
                  <a:pt x="61849" y="19050"/>
                </a:moveTo>
                <a:lnTo>
                  <a:pt x="54229" y="52577"/>
                </a:lnTo>
                <a:lnTo>
                  <a:pt x="128067" y="52577"/>
                </a:lnTo>
                <a:lnTo>
                  <a:pt x="130318" y="48259"/>
                </a:lnTo>
                <a:lnTo>
                  <a:pt x="80010" y="48259"/>
                </a:lnTo>
                <a:lnTo>
                  <a:pt x="61849" y="19050"/>
                </a:lnTo>
                <a:close/>
              </a:path>
              <a:path w="160019" h="180339">
                <a:moveTo>
                  <a:pt x="107568" y="0"/>
                </a:moveTo>
                <a:lnTo>
                  <a:pt x="80010" y="48259"/>
                </a:lnTo>
                <a:lnTo>
                  <a:pt x="130318" y="48259"/>
                </a:lnTo>
                <a:lnTo>
                  <a:pt x="132370" y="44322"/>
                </a:lnTo>
                <a:lnTo>
                  <a:pt x="104901" y="44322"/>
                </a:lnTo>
                <a:lnTo>
                  <a:pt x="107568" y="0"/>
                </a:lnTo>
                <a:close/>
              </a:path>
              <a:path w="160019" h="180339">
                <a:moveTo>
                  <a:pt x="136144" y="37083"/>
                </a:moveTo>
                <a:lnTo>
                  <a:pt x="104901" y="44322"/>
                </a:lnTo>
                <a:lnTo>
                  <a:pt x="132370" y="44322"/>
                </a:lnTo>
                <a:lnTo>
                  <a:pt x="136144" y="370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05811" y="1784604"/>
            <a:ext cx="459486" cy="2537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83338" y="1513591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164180" y="0"/>
                </a:moveTo>
                <a:lnTo>
                  <a:pt x="120162" y="0"/>
                </a:lnTo>
                <a:lnTo>
                  <a:pt x="77820" y="13502"/>
                </a:lnTo>
                <a:lnTo>
                  <a:pt x="40507" y="40507"/>
                </a:lnTo>
                <a:lnTo>
                  <a:pt x="13502" y="77821"/>
                </a:lnTo>
                <a:lnTo>
                  <a:pt x="0" y="120170"/>
                </a:lnTo>
                <a:lnTo>
                  <a:pt x="0" y="164207"/>
                </a:lnTo>
                <a:lnTo>
                  <a:pt x="13502" y="206587"/>
                </a:lnTo>
                <a:lnTo>
                  <a:pt x="40507" y="243961"/>
                </a:lnTo>
                <a:lnTo>
                  <a:pt x="69387" y="277108"/>
                </a:lnTo>
                <a:lnTo>
                  <a:pt x="94000" y="314523"/>
                </a:lnTo>
                <a:lnTo>
                  <a:pt x="114345" y="356204"/>
                </a:lnTo>
                <a:lnTo>
                  <a:pt x="130423" y="402153"/>
                </a:lnTo>
                <a:lnTo>
                  <a:pt x="142234" y="452368"/>
                </a:lnTo>
                <a:lnTo>
                  <a:pt x="153983" y="402153"/>
                </a:lnTo>
                <a:lnTo>
                  <a:pt x="170024" y="356204"/>
                </a:lnTo>
                <a:lnTo>
                  <a:pt x="190350" y="314523"/>
                </a:lnTo>
                <a:lnTo>
                  <a:pt x="214956" y="277108"/>
                </a:lnTo>
                <a:lnTo>
                  <a:pt x="243834" y="243961"/>
                </a:lnTo>
                <a:lnTo>
                  <a:pt x="270840" y="206587"/>
                </a:lnTo>
                <a:lnTo>
                  <a:pt x="284342" y="164207"/>
                </a:lnTo>
                <a:lnTo>
                  <a:pt x="284342" y="120170"/>
                </a:lnTo>
                <a:lnTo>
                  <a:pt x="270840" y="77821"/>
                </a:lnTo>
                <a:lnTo>
                  <a:pt x="243834" y="40507"/>
                </a:lnTo>
                <a:lnTo>
                  <a:pt x="206522" y="13502"/>
                </a:lnTo>
                <a:lnTo>
                  <a:pt x="16418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83338" y="1513591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243834" y="40507"/>
                </a:moveTo>
                <a:lnTo>
                  <a:pt x="270840" y="77821"/>
                </a:lnTo>
                <a:lnTo>
                  <a:pt x="284342" y="120170"/>
                </a:lnTo>
                <a:lnTo>
                  <a:pt x="284342" y="164207"/>
                </a:lnTo>
                <a:lnTo>
                  <a:pt x="270840" y="206587"/>
                </a:lnTo>
                <a:lnTo>
                  <a:pt x="243834" y="243961"/>
                </a:lnTo>
                <a:lnTo>
                  <a:pt x="214956" y="277108"/>
                </a:lnTo>
                <a:lnTo>
                  <a:pt x="190350" y="314523"/>
                </a:lnTo>
                <a:lnTo>
                  <a:pt x="170024" y="356204"/>
                </a:lnTo>
                <a:lnTo>
                  <a:pt x="153983" y="402153"/>
                </a:lnTo>
                <a:lnTo>
                  <a:pt x="142234" y="452368"/>
                </a:lnTo>
                <a:lnTo>
                  <a:pt x="130423" y="402153"/>
                </a:lnTo>
                <a:lnTo>
                  <a:pt x="114345" y="356204"/>
                </a:lnTo>
                <a:lnTo>
                  <a:pt x="94000" y="314523"/>
                </a:lnTo>
                <a:lnTo>
                  <a:pt x="69387" y="277108"/>
                </a:lnTo>
                <a:lnTo>
                  <a:pt x="40507" y="243961"/>
                </a:lnTo>
                <a:lnTo>
                  <a:pt x="13502" y="206587"/>
                </a:lnTo>
                <a:lnTo>
                  <a:pt x="0" y="164207"/>
                </a:lnTo>
                <a:lnTo>
                  <a:pt x="0" y="120170"/>
                </a:lnTo>
                <a:lnTo>
                  <a:pt x="13502" y="77821"/>
                </a:lnTo>
                <a:lnTo>
                  <a:pt x="40507" y="40507"/>
                </a:lnTo>
                <a:lnTo>
                  <a:pt x="77820" y="13502"/>
                </a:lnTo>
                <a:lnTo>
                  <a:pt x="120162" y="0"/>
                </a:lnTo>
                <a:lnTo>
                  <a:pt x="164180" y="0"/>
                </a:lnTo>
                <a:lnTo>
                  <a:pt x="206522" y="13502"/>
                </a:lnTo>
                <a:lnTo>
                  <a:pt x="243834" y="40507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60676" y="1575816"/>
            <a:ext cx="158750" cy="181610"/>
          </a:xfrm>
          <a:custGeom>
            <a:avLst/>
            <a:gdLst/>
            <a:ahLst/>
            <a:cxnLst/>
            <a:rect l="l" t="t" r="r" b="b"/>
            <a:pathLst>
              <a:path w="158750" h="181610">
                <a:moveTo>
                  <a:pt x="75766" y="131191"/>
                </a:moveTo>
                <a:lnTo>
                  <a:pt x="56642" y="131191"/>
                </a:lnTo>
                <a:lnTo>
                  <a:pt x="62230" y="181356"/>
                </a:lnTo>
                <a:lnTo>
                  <a:pt x="75766" y="131191"/>
                </a:lnTo>
                <a:close/>
              </a:path>
              <a:path w="158750" h="181610">
                <a:moveTo>
                  <a:pt x="102362" y="125349"/>
                </a:moveTo>
                <a:lnTo>
                  <a:pt x="77343" y="125349"/>
                </a:lnTo>
                <a:lnTo>
                  <a:pt x="97155" y="165735"/>
                </a:lnTo>
                <a:lnTo>
                  <a:pt x="102362" y="125349"/>
                </a:lnTo>
                <a:close/>
              </a:path>
              <a:path w="158750" h="181610">
                <a:moveTo>
                  <a:pt x="126372" y="121412"/>
                </a:moveTo>
                <a:lnTo>
                  <a:pt x="102869" y="121412"/>
                </a:lnTo>
                <a:lnTo>
                  <a:pt x="133096" y="151892"/>
                </a:lnTo>
                <a:lnTo>
                  <a:pt x="126372" y="121412"/>
                </a:lnTo>
                <a:close/>
              </a:path>
              <a:path w="158750" h="181610">
                <a:moveTo>
                  <a:pt x="125391" y="116967"/>
                </a:moveTo>
                <a:lnTo>
                  <a:pt x="41529" y="116967"/>
                </a:lnTo>
                <a:lnTo>
                  <a:pt x="34925" y="147955"/>
                </a:lnTo>
                <a:lnTo>
                  <a:pt x="56642" y="131191"/>
                </a:lnTo>
                <a:lnTo>
                  <a:pt x="75766" y="131191"/>
                </a:lnTo>
                <a:lnTo>
                  <a:pt x="77343" y="125349"/>
                </a:lnTo>
                <a:lnTo>
                  <a:pt x="102362" y="125349"/>
                </a:lnTo>
                <a:lnTo>
                  <a:pt x="102869" y="121412"/>
                </a:lnTo>
                <a:lnTo>
                  <a:pt x="126372" y="121412"/>
                </a:lnTo>
                <a:lnTo>
                  <a:pt x="125391" y="116967"/>
                </a:lnTo>
                <a:close/>
              </a:path>
              <a:path w="158750" h="181610">
                <a:moveTo>
                  <a:pt x="2667" y="19304"/>
                </a:moveTo>
                <a:lnTo>
                  <a:pt x="33909" y="64008"/>
                </a:lnTo>
                <a:lnTo>
                  <a:pt x="0" y="72389"/>
                </a:lnTo>
                <a:lnTo>
                  <a:pt x="27305" y="98806"/>
                </a:lnTo>
                <a:lnTo>
                  <a:pt x="1016" y="122428"/>
                </a:lnTo>
                <a:lnTo>
                  <a:pt x="41529" y="116967"/>
                </a:lnTo>
                <a:lnTo>
                  <a:pt x="125391" y="116967"/>
                </a:lnTo>
                <a:lnTo>
                  <a:pt x="123571" y="108712"/>
                </a:lnTo>
                <a:lnTo>
                  <a:pt x="154868" y="108712"/>
                </a:lnTo>
                <a:lnTo>
                  <a:pt x="129159" y="88011"/>
                </a:lnTo>
                <a:lnTo>
                  <a:pt x="154812" y="68325"/>
                </a:lnTo>
                <a:lnTo>
                  <a:pt x="122555" y="61468"/>
                </a:lnTo>
                <a:lnTo>
                  <a:pt x="126856" y="53086"/>
                </a:lnTo>
                <a:lnTo>
                  <a:pt x="53593" y="53086"/>
                </a:lnTo>
                <a:lnTo>
                  <a:pt x="2667" y="19304"/>
                </a:lnTo>
                <a:close/>
              </a:path>
              <a:path w="158750" h="181610">
                <a:moveTo>
                  <a:pt x="154868" y="108712"/>
                </a:moveTo>
                <a:lnTo>
                  <a:pt x="123571" y="108712"/>
                </a:lnTo>
                <a:lnTo>
                  <a:pt x="158496" y="111633"/>
                </a:lnTo>
                <a:lnTo>
                  <a:pt x="154868" y="108712"/>
                </a:lnTo>
                <a:close/>
              </a:path>
              <a:path w="158750" h="181610">
                <a:moveTo>
                  <a:pt x="61341" y="19304"/>
                </a:moveTo>
                <a:lnTo>
                  <a:pt x="53593" y="53086"/>
                </a:lnTo>
                <a:lnTo>
                  <a:pt x="126856" y="53086"/>
                </a:lnTo>
                <a:lnTo>
                  <a:pt x="129138" y="48641"/>
                </a:lnTo>
                <a:lnTo>
                  <a:pt x="79248" y="48641"/>
                </a:lnTo>
                <a:lnTo>
                  <a:pt x="61341" y="19304"/>
                </a:lnTo>
                <a:close/>
              </a:path>
              <a:path w="158750" h="181610">
                <a:moveTo>
                  <a:pt x="106553" y="0"/>
                </a:moveTo>
                <a:lnTo>
                  <a:pt x="79248" y="48641"/>
                </a:lnTo>
                <a:lnTo>
                  <a:pt x="129138" y="48641"/>
                </a:lnTo>
                <a:lnTo>
                  <a:pt x="131158" y="44704"/>
                </a:lnTo>
                <a:lnTo>
                  <a:pt x="103886" y="44704"/>
                </a:lnTo>
                <a:lnTo>
                  <a:pt x="106553" y="0"/>
                </a:lnTo>
                <a:close/>
              </a:path>
              <a:path w="158750" h="181610">
                <a:moveTo>
                  <a:pt x="134874" y="37464"/>
                </a:moveTo>
                <a:lnTo>
                  <a:pt x="103886" y="44704"/>
                </a:lnTo>
                <a:lnTo>
                  <a:pt x="131158" y="44704"/>
                </a:lnTo>
                <a:lnTo>
                  <a:pt x="134874" y="37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05455" y="1871472"/>
            <a:ext cx="457987" cy="2537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82311" y="1600840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164171" y="0"/>
                </a:moveTo>
                <a:lnTo>
                  <a:pt x="120115" y="0"/>
                </a:lnTo>
                <a:lnTo>
                  <a:pt x="77742" y="13502"/>
                </a:lnTo>
                <a:lnTo>
                  <a:pt x="40416" y="40507"/>
                </a:lnTo>
                <a:lnTo>
                  <a:pt x="13472" y="77821"/>
                </a:lnTo>
                <a:lnTo>
                  <a:pt x="0" y="120170"/>
                </a:lnTo>
                <a:lnTo>
                  <a:pt x="0" y="164207"/>
                </a:lnTo>
                <a:lnTo>
                  <a:pt x="13472" y="206587"/>
                </a:lnTo>
                <a:lnTo>
                  <a:pt x="40416" y="243961"/>
                </a:lnTo>
                <a:lnTo>
                  <a:pt x="69296" y="277108"/>
                </a:lnTo>
                <a:lnTo>
                  <a:pt x="93908" y="314523"/>
                </a:lnTo>
                <a:lnTo>
                  <a:pt x="114254" y="356204"/>
                </a:lnTo>
                <a:lnTo>
                  <a:pt x="130332" y="402153"/>
                </a:lnTo>
                <a:lnTo>
                  <a:pt x="142143" y="452368"/>
                </a:lnTo>
                <a:lnTo>
                  <a:pt x="153954" y="402153"/>
                </a:lnTo>
                <a:lnTo>
                  <a:pt x="170032" y="356204"/>
                </a:lnTo>
                <a:lnTo>
                  <a:pt x="190378" y="314523"/>
                </a:lnTo>
                <a:lnTo>
                  <a:pt x="214990" y="277108"/>
                </a:lnTo>
                <a:lnTo>
                  <a:pt x="243870" y="243961"/>
                </a:lnTo>
                <a:lnTo>
                  <a:pt x="270814" y="206587"/>
                </a:lnTo>
                <a:lnTo>
                  <a:pt x="284286" y="164207"/>
                </a:lnTo>
                <a:lnTo>
                  <a:pt x="284286" y="120170"/>
                </a:lnTo>
                <a:lnTo>
                  <a:pt x="270814" y="77821"/>
                </a:lnTo>
                <a:lnTo>
                  <a:pt x="243870" y="40507"/>
                </a:lnTo>
                <a:lnTo>
                  <a:pt x="206544" y="13502"/>
                </a:lnTo>
                <a:lnTo>
                  <a:pt x="164171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82311" y="1600840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80" h="452755">
                <a:moveTo>
                  <a:pt x="243870" y="40507"/>
                </a:moveTo>
                <a:lnTo>
                  <a:pt x="270814" y="77821"/>
                </a:lnTo>
                <a:lnTo>
                  <a:pt x="284286" y="120170"/>
                </a:lnTo>
                <a:lnTo>
                  <a:pt x="284286" y="164207"/>
                </a:lnTo>
                <a:lnTo>
                  <a:pt x="270814" y="206587"/>
                </a:lnTo>
                <a:lnTo>
                  <a:pt x="243870" y="243961"/>
                </a:lnTo>
                <a:lnTo>
                  <a:pt x="214990" y="277108"/>
                </a:lnTo>
                <a:lnTo>
                  <a:pt x="190378" y="314523"/>
                </a:lnTo>
                <a:lnTo>
                  <a:pt x="170032" y="356204"/>
                </a:lnTo>
                <a:lnTo>
                  <a:pt x="153954" y="402153"/>
                </a:lnTo>
                <a:lnTo>
                  <a:pt x="142143" y="452368"/>
                </a:lnTo>
                <a:lnTo>
                  <a:pt x="130332" y="402153"/>
                </a:lnTo>
                <a:lnTo>
                  <a:pt x="114254" y="356204"/>
                </a:lnTo>
                <a:lnTo>
                  <a:pt x="93908" y="314523"/>
                </a:lnTo>
                <a:lnTo>
                  <a:pt x="69296" y="277108"/>
                </a:lnTo>
                <a:lnTo>
                  <a:pt x="40416" y="243961"/>
                </a:lnTo>
                <a:lnTo>
                  <a:pt x="13472" y="206587"/>
                </a:lnTo>
                <a:lnTo>
                  <a:pt x="0" y="164207"/>
                </a:lnTo>
                <a:lnTo>
                  <a:pt x="0" y="120170"/>
                </a:lnTo>
                <a:lnTo>
                  <a:pt x="13472" y="77821"/>
                </a:lnTo>
                <a:lnTo>
                  <a:pt x="40416" y="40507"/>
                </a:lnTo>
                <a:lnTo>
                  <a:pt x="77742" y="13502"/>
                </a:lnTo>
                <a:lnTo>
                  <a:pt x="120115" y="0"/>
                </a:lnTo>
                <a:lnTo>
                  <a:pt x="164171" y="0"/>
                </a:lnTo>
                <a:lnTo>
                  <a:pt x="206544" y="13502"/>
                </a:lnTo>
                <a:lnTo>
                  <a:pt x="243870" y="40507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45079" y="1656588"/>
            <a:ext cx="158750" cy="180340"/>
          </a:xfrm>
          <a:custGeom>
            <a:avLst/>
            <a:gdLst/>
            <a:ahLst/>
            <a:cxnLst/>
            <a:rect l="l" t="t" r="r" b="b"/>
            <a:pathLst>
              <a:path w="158750" h="180339">
                <a:moveTo>
                  <a:pt x="75786" y="130048"/>
                </a:moveTo>
                <a:lnTo>
                  <a:pt x="56642" y="130048"/>
                </a:lnTo>
                <a:lnTo>
                  <a:pt x="62230" y="179832"/>
                </a:lnTo>
                <a:lnTo>
                  <a:pt x="75786" y="130048"/>
                </a:lnTo>
                <a:close/>
              </a:path>
              <a:path w="158750" h="180339">
                <a:moveTo>
                  <a:pt x="102357" y="124333"/>
                </a:moveTo>
                <a:lnTo>
                  <a:pt x="77343" y="124333"/>
                </a:lnTo>
                <a:lnTo>
                  <a:pt x="97155" y="164337"/>
                </a:lnTo>
                <a:lnTo>
                  <a:pt x="102357" y="124333"/>
                </a:lnTo>
                <a:close/>
              </a:path>
              <a:path w="158750" h="180339">
                <a:moveTo>
                  <a:pt x="126389" y="120396"/>
                </a:moveTo>
                <a:lnTo>
                  <a:pt x="102869" y="120396"/>
                </a:lnTo>
                <a:lnTo>
                  <a:pt x="133095" y="150622"/>
                </a:lnTo>
                <a:lnTo>
                  <a:pt x="126389" y="120396"/>
                </a:lnTo>
                <a:close/>
              </a:path>
              <a:path w="158750" h="180339">
                <a:moveTo>
                  <a:pt x="125430" y="116077"/>
                </a:moveTo>
                <a:lnTo>
                  <a:pt x="41528" y="116077"/>
                </a:lnTo>
                <a:lnTo>
                  <a:pt x="34925" y="146685"/>
                </a:lnTo>
                <a:lnTo>
                  <a:pt x="56642" y="130048"/>
                </a:lnTo>
                <a:lnTo>
                  <a:pt x="75786" y="130048"/>
                </a:lnTo>
                <a:lnTo>
                  <a:pt x="77343" y="124333"/>
                </a:lnTo>
                <a:lnTo>
                  <a:pt x="102357" y="124333"/>
                </a:lnTo>
                <a:lnTo>
                  <a:pt x="102869" y="120396"/>
                </a:lnTo>
                <a:lnTo>
                  <a:pt x="126389" y="120396"/>
                </a:lnTo>
                <a:lnTo>
                  <a:pt x="125430" y="116077"/>
                </a:lnTo>
                <a:close/>
              </a:path>
              <a:path w="158750" h="180339">
                <a:moveTo>
                  <a:pt x="2667" y="19050"/>
                </a:moveTo>
                <a:lnTo>
                  <a:pt x="33908" y="63373"/>
                </a:lnTo>
                <a:lnTo>
                  <a:pt x="0" y="71754"/>
                </a:lnTo>
                <a:lnTo>
                  <a:pt x="27305" y="98044"/>
                </a:lnTo>
                <a:lnTo>
                  <a:pt x="1015" y="121412"/>
                </a:lnTo>
                <a:lnTo>
                  <a:pt x="41528" y="116077"/>
                </a:lnTo>
                <a:lnTo>
                  <a:pt x="125430" y="116077"/>
                </a:lnTo>
                <a:lnTo>
                  <a:pt x="123570" y="107696"/>
                </a:lnTo>
                <a:lnTo>
                  <a:pt x="154828" y="107696"/>
                </a:lnTo>
                <a:lnTo>
                  <a:pt x="129158" y="87249"/>
                </a:lnTo>
                <a:lnTo>
                  <a:pt x="154812" y="67690"/>
                </a:lnTo>
                <a:lnTo>
                  <a:pt x="122555" y="60960"/>
                </a:lnTo>
                <a:lnTo>
                  <a:pt x="126879" y="52577"/>
                </a:lnTo>
                <a:lnTo>
                  <a:pt x="53593" y="52577"/>
                </a:lnTo>
                <a:lnTo>
                  <a:pt x="2667" y="19050"/>
                </a:lnTo>
                <a:close/>
              </a:path>
              <a:path w="158750" h="180339">
                <a:moveTo>
                  <a:pt x="154828" y="107696"/>
                </a:moveTo>
                <a:lnTo>
                  <a:pt x="123570" y="107696"/>
                </a:lnTo>
                <a:lnTo>
                  <a:pt x="158495" y="110616"/>
                </a:lnTo>
                <a:lnTo>
                  <a:pt x="154828" y="107696"/>
                </a:lnTo>
                <a:close/>
              </a:path>
              <a:path w="158750" h="180339">
                <a:moveTo>
                  <a:pt x="61340" y="19050"/>
                </a:moveTo>
                <a:lnTo>
                  <a:pt x="53593" y="52577"/>
                </a:lnTo>
                <a:lnTo>
                  <a:pt x="126879" y="52577"/>
                </a:lnTo>
                <a:lnTo>
                  <a:pt x="129107" y="48260"/>
                </a:lnTo>
                <a:lnTo>
                  <a:pt x="79247" y="48260"/>
                </a:lnTo>
                <a:lnTo>
                  <a:pt x="61340" y="19050"/>
                </a:lnTo>
                <a:close/>
              </a:path>
              <a:path w="158750" h="180339">
                <a:moveTo>
                  <a:pt x="106552" y="0"/>
                </a:moveTo>
                <a:lnTo>
                  <a:pt x="79247" y="48260"/>
                </a:lnTo>
                <a:lnTo>
                  <a:pt x="129107" y="48260"/>
                </a:lnTo>
                <a:lnTo>
                  <a:pt x="131138" y="44323"/>
                </a:lnTo>
                <a:lnTo>
                  <a:pt x="103886" y="44323"/>
                </a:lnTo>
                <a:lnTo>
                  <a:pt x="106552" y="0"/>
                </a:lnTo>
                <a:close/>
              </a:path>
              <a:path w="158750" h="180339">
                <a:moveTo>
                  <a:pt x="134874" y="37084"/>
                </a:moveTo>
                <a:lnTo>
                  <a:pt x="103886" y="44323"/>
                </a:lnTo>
                <a:lnTo>
                  <a:pt x="131138" y="44323"/>
                </a:lnTo>
                <a:lnTo>
                  <a:pt x="134874" y="370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69508" y="2157983"/>
            <a:ext cx="459486" cy="2537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46998" y="1887352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79" h="452755">
                <a:moveTo>
                  <a:pt x="164207" y="0"/>
                </a:moveTo>
                <a:lnTo>
                  <a:pt x="120170" y="0"/>
                </a:lnTo>
                <a:lnTo>
                  <a:pt x="77791" y="13502"/>
                </a:lnTo>
                <a:lnTo>
                  <a:pt x="40416" y="40507"/>
                </a:lnTo>
                <a:lnTo>
                  <a:pt x="13472" y="77821"/>
                </a:lnTo>
                <a:lnTo>
                  <a:pt x="0" y="120170"/>
                </a:lnTo>
                <a:lnTo>
                  <a:pt x="0" y="164207"/>
                </a:lnTo>
                <a:lnTo>
                  <a:pt x="13472" y="206587"/>
                </a:lnTo>
                <a:lnTo>
                  <a:pt x="40416" y="243961"/>
                </a:lnTo>
                <a:lnTo>
                  <a:pt x="69357" y="277108"/>
                </a:lnTo>
                <a:lnTo>
                  <a:pt x="94000" y="314523"/>
                </a:lnTo>
                <a:lnTo>
                  <a:pt x="114345" y="356204"/>
                </a:lnTo>
                <a:lnTo>
                  <a:pt x="130393" y="402153"/>
                </a:lnTo>
                <a:lnTo>
                  <a:pt x="142143" y="452368"/>
                </a:lnTo>
                <a:lnTo>
                  <a:pt x="153954" y="402153"/>
                </a:lnTo>
                <a:lnTo>
                  <a:pt x="170032" y="356204"/>
                </a:lnTo>
                <a:lnTo>
                  <a:pt x="190378" y="314523"/>
                </a:lnTo>
                <a:lnTo>
                  <a:pt x="214990" y="277108"/>
                </a:lnTo>
                <a:lnTo>
                  <a:pt x="243870" y="243961"/>
                </a:lnTo>
                <a:lnTo>
                  <a:pt x="270875" y="206587"/>
                </a:lnTo>
                <a:lnTo>
                  <a:pt x="284378" y="164207"/>
                </a:lnTo>
                <a:lnTo>
                  <a:pt x="284378" y="120170"/>
                </a:lnTo>
                <a:lnTo>
                  <a:pt x="270875" y="77821"/>
                </a:lnTo>
                <a:lnTo>
                  <a:pt x="243870" y="40507"/>
                </a:lnTo>
                <a:lnTo>
                  <a:pt x="206556" y="13502"/>
                </a:lnTo>
                <a:lnTo>
                  <a:pt x="16420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946998" y="1887352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79" h="452755">
                <a:moveTo>
                  <a:pt x="243870" y="40507"/>
                </a:moveTo>
                <a:lnTo>
                  <a:pt x="270875" y="77821"/>
                </a:lnTo>
                <a:lnTo>
                  <a:pt x="284378" y="120170"/>
                </a:lnTo>
                <a:lnTo>
                  <a:pt x="284378" y="164207"/>
                </a:lnTo>
                <a:lnTo>
                  <a:pt x="270875" y="206587"/>
                </a:lnTo>
                <a:lnTo>
                  <a:pt x="243870" y="243961"/>
                </a:lnTo>
                <a:lnTo>
                  <a:pt x="214990" y="277108"/>
                </a:lnTo>
                <a:lnTo>
                  <a:pt x="190378" y="314523"/>
                </a:lnTo>
                <a:lnTo>
                  <a:pt x="170032" y="356204"/>
                </a:lnTo>
                <a:lnTo>
                  <a:pt x="153954" y="402153"/>
                </a:lnTo>
                <a:lnTo>
                  <a:pt x="142143" y="452368"/>
                </a:lnTo>
                <a:lnTo>
                  <a:pt x="130393" y="402153"/>
                </a:lnTo>
                <a:lnTo>
                  <a:pt x="114345" y="356204"/>
                </a:lnTo>
                <a:lnTo>
                  <a:pt x="94000" y="314523"/>
                </a:lnTo>
                <a:lnTo>
                  <a:pt x="69357" y="277108"/>
                </a:lnTo>
                <a:lnTo>
                  <a:pt x="40416" y="243961"/>
                </a:lnTo>
                <a:lnTo>
                  <a:pt x="13472" y="206587"/>
                </a:lnTo>
                <a:lnTo>
                  <a:pt x="0" y="164207"/>
                </a:lnTo>
                <a:lnTo>
                  <a:pt x="0" y="120170"/>
                </a:lnTo>
                <a:lnTo>
                  <a:pt x="13472" y="77821"/>
                </a:lnTo>
                <a:lnTo>
                  <a:pt x="40416" y="40507"/>
                </a:lnTo>
                <a:lnTo>
                  <a:pt x="77791" y="13502"/>
                </a:lnTo>
                <a:lnTo>
                  <a:pt x="120170" y="0"/>
                </a:lnTo>
                <a:lnTo>
                  <a:pt x="164207" y="0"/>
                </a:lnTo>
                <a:lnTo>
                  <a:pt x="206556" y="13502"/>
                </a:lnTo>
                <a:lnTo>
                  <a:pt x="243870" y="40507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35928" y="1986375"/>
            <a:ext cx="179705" cy="85725"/>
          </a:xfrm>
          <a:custGeom>
            <a:avLst/>
            <a:gdLst/>
            <a:ahLst/>
            <a:cxnLst/>
            <a:rect l="l" t="t" r="r" b="b"/>
            <a:pathLst>
              <a:path w="179704" h="85725">
                <a:moveTo>
                  <a:pt x="97361" y="0"/>
                </a:moveTo>
                <a:lnTo>
                  <a:pt x="52806" y="8215"/>
                </a:lnTo>
                <a:lnTo>
                  <a:pt x="0" y="33813"/>
                </a:lnTo>
                <a:lnTo>
                  <a:pt x="44090" y="68794"/>
                </a:lnTo>
                <a:lnTo>
                  <a:pt x="86217" y="85439"/>
                </a:lnTo>
                <a:lnTo>
                  <a:pt x="130034" y="80748"/>
                </a:lnTo>
                <a:lnTo>
                  <a:pt x="179197" y="51720"/>
                </a:lnTo>
                <a:lnTo>
                  <a:pt x="138035" y="13168"/>
                </a:lnTo>
                <a:lnTo>
                  <a:pt x="973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89573" y="1970023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0033" y="0"/>
                </a:moveTo>
                <a:lnTo>
                  <a:pt x="0" y="85089"/>
                </a:lnTo>
                <a:lnTo>
                  <a:pt x="66421" y="44323"/>
                </a:lnTo>
                <a:lnTo>
                  <a:pt x="10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00571" y="2273807"/>
            <a:ext cx="457987" cy="2537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77554" y="2003140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79" h="452755">
                <a:moveTo>
                  <a:pt x="164207" y="0"/>
                </a:moveTo>
                <a:lnTo>
                  <a:pt x="120170" y="0"/>
                </a:lnTo>
                <a:lnTo>
                  <a:pt x="77791" y="13472"/>
                </a:lnTo>
                <a:lnTo>
                  <a:pt x="40416" y="40416"/>
                </a:lnTo>
                <a:lnTo>
                  <a:pt x="13472" y="77730"/>
                </a:lnTo>
                <a:lnTo>
                  <a:pt x="0" y="120079"/>
                </a:lnTo>
                <a:lnTo>
                  <a:pt x="0" y="164116"/>
                </a:lnTo>
                <a:lnTo>
                  <a:pt x="13472" y="206495"/>
                </a:lnTo>
                <a:lnTo>
                  <a:pt x="40416" y="243870"/>
                </a:lnTo>
                <a:lnTo>
                  <a:pt x="69345" y="277017"/>
                </a:lnTo>
                <a:lnTo>
                  <a:pt x="93963" y="314431"/>
                </a:lnTo>
                <a:lnTo>
                  <a:pt x="114290" y="356113"/>
                </a:lnTo>
                <a:lnTo>
                  <a:pt x="130344" y="402061"/>
                </a:lnTo>
                <a:lnTo>
                  <a:pt x="142143" y="452277"/>
                </a:lnTo>
                <a:lnTo>
                  <a:pt x="153954" y="402061"/>
                </a:lnTo>
                <a:lnTo>
                  <a:pt x="170032" y="356113"/>
                </a:lnTo>
                <a:lnTo>
                  <a:pt x="190378" y="314431"/>
                </a:lnTo>
                <a:lnTo>
                  <a:pt x="214990" y="277017"/>
                </a:lnTo>
                <a:lnTo>
                  <a:pt x="243870" y="243870"/>
                </a:lnTo>
                <a:lnTo>
                  <a:pt x="270875" y="206495"/>
                </a:lnTo>
                <a:lnTo>
                  <a:pt x="284378" y="164116"/>
                </a:lnTo>
                <a:lnTo>
                  <a:pt x="284378" y="120079"/>
                </a:lnTo>
                <a:lnTo>
                  <a:pt x="270875" y="77730"/>
                </a:lnTo>
                <a:lnTo>
                  <a:pt x="243870" y="40416"/>
                </a:lnTo>
                <a:lnTo>
                  <a:pt x="206556" y="13472"/>
                </a:lnTo>
                <a:lnTo>
                  <a:pt x="16420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77554" y="2003140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79" h="452755">
                <a:moveTo>
                  <a:pt x="243870" y="40416"/>
                </a:moveTo>
                <a:lnTo>
                  <a:pt x="270875" y="77730"/>
                </a:lnTo>
                <a:lnTo>
                  <a:pt x="284378" y="120079"/>
                </a:lnTo>
                <a:lnTo>
                  <a:pt x="284378" y="164116"/>
                </a:lnTo>
                <a:lnTo>
                  <a:pt x="270875" y="206495"/>
                </a:lnTo>
                <a:lnTo>
                  <a:pt x="243870" y="243870"/>
                </a:lnTo>
                <a:lnTo>
                  <a:pt x="214990" y="277017"/>
                </a:lnTo>
                <a:lnTo>
                  <a:pt x="190378" y="314431"/>
                </a:lnTo>
                <a:lnTo>
                  <a:pt x="170032" y="356113"/>
                </a:lnTo>
                <a:lnTo>
                  <a:pt x="153954" y="402061"/>
                </a:lnTo>
                <a:lnTo>
                  <a:pt x="142143" y="452277"/>
                </a:lnTo>
                <a:lnTo>
                  <a:pt x="130344" y="402061"/>
                </a:lnTo>
                <a:lnTo>
                  <a:pt x="114290" y="356113"/>
                </a:lnTo>
                <a:lnTo>
                  <a:pt x="93963" y="314431"/>
                </a:lnTo>
                <a:lnTo>
                  <a:pt x="69345" y="277017"/>
                </a:lnTo>
                <a:lnTo>
                  <a:pt x="40416" y="243870"/>
                </a:lnTo>
                <a:lnTo>
                  <a:pt x="13472" y="206495"/>
                </a:lnTo>
                <a:lnTo>
                  <a:pt x="0" y="164116"/>
                </a:lnTo>
                <a:lnTo>
                  <a:pt x="0" y="120079"/>
                </a:lnTo>
                <a:lnTo>
                  <a:pt x="13472" y="77730"/>
                </a:lnTo>
                <a:lnTo>
                  <a:pt x="40416" y="40416"/>
                </a:lnTo>
                <a:lnTo>
                  <a:pt x="77791" y="13472"/>
                </a:lnTo>
                <a:lnTo>
                  <a:pt x="120170" y="0"/>
                </a:lnTo>
                <a:lnTo>
                  <a:pt x="164207" y="0"/>
                </a:lnTo>
                <a:lnTo>
                  <a:pt x="206556" y="13472"/>
                </a:lnTo>
                <a:lnTo>
                  <a:pt x="243870" y="40416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48196" y="2108358"/>
            <a:ext cx="179705" cy="85725"/>
          </a:xfrm>
          <a:custGeom>
            <a:avLst/>
            <a:gdLst/>
            <a:ahLst/>
            <a:cxnLst/>
            <a:rect l="l" t="t" r="r" b="b"/>
            <a:pathLst>
              <a:path w="179704" h="85725">
                <a:moveTo>
                  <a:pt x="97361" y="0"/>
                </a:moveTo>
                <a:lnTo>
                  <a:pt x="52806" y="8258"/>
                </a:lnTo>
                <a:lnTo>
                  <a:pt x="0" y="33877"/>
                </a:lnTo>
                <a:lnTo>
                  <a:pt x="44090" y="68802"/>
                </a:lnTo>
                <a:lnTo>
                  <a:pt x="86217" y="85439"/>
                </a:lnTo>
                <a:lnTo>
                  <a:pt x="130034" y="80740"/>
                </a:lnTo>
                <a:lnTo>
                  <a:pt x="179197" y="51657"/>
                </a:lnTo>
                <a:lnTo>
                  <a:pt x="138035" y="13124"/>
                </a:lnTo>
                <a:lnTo>
                  <a:pt x="973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101841" y="2092070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0033" y="0"/>
                </a:moveTo>
                <a:lnTo>
                  <a:pt x="0" y="85089"/>
                </a:lnTo>
                <a:lnTo>
                  <a:pt x="66421" y="44323"/>
                </a:lnTo>
                <a:lnTo>
                  <a:pt x="10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526023" y="4072128"/>
            <a:ext cx="457987" cy="2537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502152" y="3800952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79" h="452754">
                <a:moveTo>
                  <a:pt x="164207" y="0"/>
                </a:moveTo>
                <a:lnTo>
                  <a:pt x="120170" y="0"/>
                </a:lnTo>
                <a:lnTo>
                  <a:pt x="77821" y="13472"/>
                </a:lnTo>
                <a:lnTo>
                  <a:pt x="40507" y="40416"/>
                </a:lnTo>
                <a:lnTo>
                  <a:pt x="13502" y="77791"/>
                </a:lnTo>
                <a:lnTo>
                  <a:pt x="0" y="120170"/>
                </a:lnTo>
                <a:lnTo>
                  <a:pt x="0" y="164207"/>
                </a:lnTo>
                <a:lnTo>
                  <a:pt x="13502" y="206556"/>
                </a:lnTo>
                <a:lnTo>
                  <a:pt x="40507" y="243870"/>
                </a:lnTo>
                <a:lnTo>
                  <a:pt x="69387" y="277017"/>
                </a:lnTo>
                <a:lnTo>
                  <a:pt x="94000" y="314431"/>
                </a:lnTo>
                <a:lnTo>
                  <a:pt x="114345" y="356113"/>
                </a:lnTo>
                <a:lnTo>
                  <a:pt x="130423" y="402061"/>
                </a:lnTo>
                <a:lnTo>
                  <a:pt x="142234" y="452277"/>
                </a:lnTo>
                <a:lnTo>
                  <a:pt x="154045" y="402061"/>
                </a:lnTo>
                <a:lnTo>
                  <a:pt x="170124" y="356113"/>
                </a:lnTo>
                <a:lnTo>
                  <a:pt x="190469" y="314431"/>
                </a:lnTo>
                <a:lnTo>
                  <a:pt x="215082" y="277017"/>
                </a:lnTo>
                <a:lnTo>
                  <a:pt x="243961" y="243870"/>
                </a:lnTo>
                <a:lnTo>
                  <a:pt x="270906" y="206556"/>
                </a:lnTo>
                <a:lnTo>
                  <a:pt x="284378" y="164207"/>
                </a:lnTo>
                <a:lnTo>
                  <a:pt x="284378" y="120170"/>
                </a:lnTo>
                <a:lnTo>
                  <a:pt x="270906" y="77791"/>
                </a:lnTo>
                <a:lnTo>
                  <a:pt x="243961" y="40416"/>
                </a:lnTo>
                <a:lnTo>
                  <a:pt x="206587" y="13472"/>
                </a:lnTo>
                <a:lnTo>
                  <a:pt x="16420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02152" y="3800952"/>
            <a:ext cx="284480" cy="452755"/>
          </a:xfrm>
          <a:custGeom>
            <a:avLst/>
            <a:gdLst/>
            <a:ahLst/>
            <a:cxnLst/>
            <a:rect l="l" t="t" r="r" b="b"/>
            <a:pathLst>
              <a:path w="284479" h="452754">
                <a:moveTo>
                  <a:pt x="243961" y="40416"/>
                </a:moveTo>
                <a:lnTo>
                  <a:pt x="270906" y="77791"/>
                </a:lnTo>
                <a:lnTo>
                  <a:pt x="284378" y="120170"/>
                </a:lnTo>
                <a:lnTo>
                  <a:pt x="284378" y="164207"/>
                </a:lnTo>
                <a:lnTo>
                  <a:pt x="270906" y="206556"/>
                </a:lnTo>
                <a:lnTo>
                  <a:pt x="243961" y="243870"/>
                </a:lnTo>
                <a:lnTo>
                  <a:pt x="215082" y="277017"/>
                </a:lnTo>
                <a:lnTo>
                  <a:pt x="190469" y="314431"/>
                </a:lnTo>
                <a:lnTo>
                  <a:pt x="170124" y="356113"/>
                </a:lnTo>
                <a:lnTo>
                  <a:pt x="154045" y="402061"/>
                </a:lnTo>
                <a:lnTo>
                  <a:pt x="142234" y="452277"/>
                </a:lnTo>
                <a:lnTo>
                  <a:pt x="130423" y="402061"/>
                </a:lnTo>
                <a:lnTo>
                  <a:pt x="114345" y="356113"/>
                </a:lnTo>
                <a:lnTo>
                  <a:pt x="94000" y="314431"/>
                </a:lnTo>
                <a:lnTo>
                  <a:pt x="69387" y="277017"/>
                </a:lnTo>
                <a:lnTo>
                  <a:pt x="40507" y="243870"/>
                </a:lnTo>
                <a:lnTo>
                  <a:pt x="13502" y="206556"/>
                </a:lnTo>
                <a:lnTo>
                  <a:pt x="0" y="164207"/>
                </a:lnTo>
                <a:lnTo>
                  <a:pt x="0" y="120170"/>
                </a:lnTo>
                <a:lnTo>
                  <a:pt x="13502" y="77791"/>
                </a:lnTo>
                <a:lnTo>
                  <a:pt x="40507" y="40416"/>
                </a:lnTo>
                <a:lnTo>
                  <a:pt x="77821" y="13472"/>
                </a:lnTo>
                <a:lnTo>
                  <a:pt x="120170" y="0"/>
                </a:lnTo>
                <a:lnTo>
                  <a:pt x="164207" y="0"/>
                </a:lnTo>
                <a:lnTo>
                  <a:pt x="206587" y="13472"/>
                </a:lnTo>
                <a:lnTo>
                  <a:pt x="243961" y="40416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90285" y="3901201"/>
            <a:ext cx="179705" cy="85725"/>
          </a:xfrm>
          <a:custGeom>
            <a:avLst/>
            <a:gdLst/>
            <a:ahLst/>
            <a:cxnLst/>
            <a:rect l="l" t="t" r="r" b="b"/>
            <a:pathLst>
              <a:path w="179704" h="85725">
                <a:moveTo>
                  <a:pt x="97313" y="0"/>
                </a:moveTo>
                <a:lnTo>
                  <a:pt x="52752" y="8221"/>
                </a:lnTo>
                <a:lnTo>
                  <a:pt x="0" y="33766"/>
                </a:lnTo>
                <a:lnTo>
                  <a:pt x="44037" y="68764"/>
                </a:lnTo>
                <a:lnTo>
                  <a:pt x="86169" y="85439"/>
                </a:lnTo>
                <a:lnTo>
                  <a:pt x="130016" y="80754"/>
                </a:lnTo>
                <a:lnTo>
                  <a:pt x="179197" y="51673"/>
                </a:lnTo>
                <a:lnTo>
                  <a:pt x="138017" y="13138"/>
                </a:lnTo>
                <a:lnTo>
                  <a:pt x="97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43803" y="3884929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0160" y="0"/>
                </a:moveTo>
                <a:lnTo>
                  <a:pt x="0" y="84963"/>
                </a:lnTo>
                <a:lnTo>
                  <a:pt x="66548" y="44323"/>
                </a:lnTo>
                <a:lnTo>
                  <a:pt x="101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54935" y="1130808"/>
            <a:ext cx="792480" cy="215265"/>
          </a:xfrm>
          <a:custGeom>
            <a:avLst/>
            <a:gdLst/>
            <a:ahLst/>
            <a:cxnLst/>
            <a:rect l="l" t="t" r="r" b="b"/>
            <a:pathLst>
              <a:path w="792480" h="215265">
                <a:moveTo>
                  <a:pt x="0" y="214884"/>
                </a:moveTo>
                <a:lnTo>
                  <a:pt x="792480" y="214884"/>
                </a:lnTo>
                <a:lnTo>
                  <a:pt x="792480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02179" y="1345691"/>
            <a:ext cx="745490" cy="201295"/>
          </a:xfrm>
          <a:custGeom>
            <a:avLst/>
            <a:gdLst/>
            <a:ahLst/>
            <a:cxnLst/>
            <a:rect l="l" t="t" r="r" b="b"/>
            <a:pathLst>
              <a:path w="745489" h="201294">
                <a:moveTo>
                  <a:pt x="0" y="201167"/>
                </a:moveTo>
                <a:lnTo>
                  <a:pt x="745236" y="201167"/>
                </a:lnTo>
                <a:lnTo>
                  <a:pt x="745236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2" name="object 72"/>
          <p:cNvGraphicFramePr>
            <a:graphicFrameLocks noGrp="1"/>
          </p:cNvGraphicFramePr>
          <p:nvPr/>
        </p:nvGraphicFramePr>
        <p:xfrm>
          <a:off x="2185161" y="726948"/>
          <a:ext cx="760730" cy="8183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1168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dirty="0">
                          <a:latin typeface="Segoe UI"/>
                          <a:cs typeface="Segoe UI"/>
                        </a:rPr>
                        <a:t>Chem.</a:t>
                      </a:r>
                      <a:r>
                        <a:rPr sz="1050" spc="-10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050" dirty="0">
                          <a:latin typeface="Segoe UI"/>
                          <a:cs typeface="Segoe UI"/>
                        </a:rPr>
                        <a:t>WF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lnL w="3048">
                      <a:solidFill>
                        <a:srgbClr val="7E7E7E"/>
                      </a:solidFill>
                      <a:prstDash val="solid"/>
                    </a:lnL>
                    <a:lnR w="3048">
                      <a:solidFill>
                        <a:srgbClr val="FFFFFF"/>
                      </a:solidFill>
                      <a:prstDash val="solid"/>
                    </a:lnR>
                    <a:lnT w="3048">
                      <a:solidFill>
                        <a:srgbClr val="7E7E7E"/>
                      </a:solidFill>
                      <a:prstDash val="solid"/>
                    </a:lnT>
                    <a:lnB w="3048">
                      <a:solidFill>
                        <a:srgbClr val="7E7E7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67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dirty="0">
                          <a:latin typeface="Segoe UI"/>
                          <a:cs typeface="Segoe UI"/>
                        </a:rPr>
                        <a:t>Munition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lnL w="3048">
                      <a:solidFill>
                        <a:srgbClr val="7E7E7E"/>
                      </a:solidFill>
                      <a:prstDash val="solid"/>
                    </a:lnL>
                    <a:lnR w="3048">
                      <a:solidFill>
                        <a:srgbClr val="7E7E7E"/>
                      </a:solidFill>
                      <a:prstDash val="solid"/>
                    </a:lnR>
                    <a:lnT w="3048">
                      <a:solidFill>
                        <a:srgbClr val="7E7E7E"/>
                      </a:solidFill>
                      <a:prstDash val="solid"/>
                    </a:lnT>
                    <a:lnB w="3047">
                      <a:solidFill>
                        <a:srgbClr val="7E7E7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884"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dirty="0">
                          <a:latin typeface="Segoe UI"/>
                          <a:cs typeface="Segoe UI"/>
                        </a:rPr>
                        <a:t>New</a:t>
                      </a:r>
                      <a:r>
                        <a:rPr sz="1050" spc="-7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050" dirty="0">
                          <a:latin typeface="Segoe UI"/>
                          <a:cs typeface="Segoe UI"/>
                        </a:rPr>
                        <a:t>Source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lnL w="3047">
                      <a:solidFill>
                        <a:srgbClr val="7E7E7E"/>
                      </a:solidFill>
                      <a:prstDash val="solid"/>
                    </a:lnL>
                    <a:lnT w="3047">
                      <a:solidFill>
                        <a:srgbClr val="7E7E7E"/>
                      </a:solidFill>
                      <a:prstDash val="solid"/>
                    </a:lnT>
                    <a:lnB w="3048">
                      <a:solidFill>
                        <a:srgbClr val="7E7E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167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Segoe UI"/>
                          <a:cs typeface="Segoe UI"/>
                        </a:rPr>
                        <a:t>…</a:t>
                      </a:r>
                      <a:endParaRPr sz="120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lnL w="3048">
                      <a:solidFill>
                        <a:srgbClr val="7E7E7E"/>
                      </a:solidFill>
                      <a:prstDash val="solid"/>
                    </a:lnL>
                    <a:lnR w="3048">
                      <a:solidFill>
                        <a:srgbClr val="7E7E7E"/>
                      </a:solidFill>
                      <a:prstDash val="solid"/>
                    </a:lnR>
                    <a:lnT w="3048">
                      <a:solidFill>
                        <a:srgbClr val="7E7E7E"/>
                      </a:solidFill>
                      <a:prstDash val="solid"/>
                    </a:lnT>
                    <a:lnB w="3048">
                      <a:solidFill>
                        <a:srgbClr val="7E7E7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3" name="object 73"/>
          <p:cNvSpPr/>
          <p:nvPr/>
        </p:nvSpPr>
        <p:spPr>
          <a:xfrm>
            <a:off x="2947416" y="685800"/>
            <a:ext cx="6154420" cy="6073140"/>
          </a:xfrm>
          <a:custGeom>
            <a:avLst/>
            <a:gdLst/>
            <a:ahLst/>
            <a:cxnLst/>
            <a:rect l="l" t="t" r="r" b="b"/>
            <a:pathLst>
              <a:path w="6154420" h="6073140">
                <a:moveTo>
                  <a:pt x="0" y="6073140"/>
                </a:moveTo>
                <a:lnTo>
                  <a:pt x="6153911" y="6073140"/>
                </a:lnTo>
                <a:lnTo>
                  <a:pt x="6153911" y="0"/>
                </a:lnTo>
                <a:lnTo>
                  <a:pt x="0" y="0"/>
                </a:lnTo>
                <a:lnTo>
                  <a:pt x="0" y="6073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3101467" y="726313"/>
            <a:ext cx="346075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Enter </a:t>
            </a:r>
            <a:r>
              <a:rPr sz="1200" dirty="0">
                <a:latin typeface="Segoe UI"/>
                <a:cs typeface="Segoe UI"/>
              </a:rPr>
              <a:t>data about a </a:t>
            </a:r>
            <a:r>
              <a:rPr sz="1200" spc="-5" dirty="0">
                <a:latin typeface="Segoe UI"/>
                <a:cs typeface="Segoe UI"/>
              </a:rPr>
              <a:t>new detection </a:t>
            </a:r>
            <a:r>
              <a:rPr sz="1200" spc="-10" dirty="0">
                <a:latin typeface="Segoe UI"/>
                <a:cs typeface="Segoe UI"/>
              </a:rPr>
              <a:t>of </a:t>
            </a:r>
            <a:r>
              <a:rPr sz="1200" dirty="0">
                <a:latin typeface="Segoe UI"/>
                <a:cs typeface="Segoe UI"/>
              </a:rPr>
              <a:t>warfare</a:t>
            </a:r>
            <a:r>
              <a:rPr sz="1200" spc="-1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agents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016752" y="6294120"/>
            <a:ext cx="2673350" cy="243840"/>
          </a:xfrm>
          <a:custGeom>
            <a:avLst/>
            <a:gdLst/>
            <a:ahLst/>
            <a:cxnLst/>
            <a:rect l="l" t="t" r="r" b="b"/>
            <a:pathLst>
              <a:path w="2673350" h="243840">
                <a:moveTo>
                  <a:pt x="2632455" y="0"/>
                </a:moveTo>
                <a:lnTo>
                  <a:pt x="40639" y="0"/>
                </a:lnTo>
                <a:lnTo>
                  <a:pt x="24806" y="3194"/>
                </a:lnTo>
                <a:lnTo>
                  <a:pt x="11890" y="11904"/>
                </a:lnTo>
                <a:lnTo>
                  <a:pt x="3188" y="24822"/>
                </a:lnTo>
                <a:lnTo>
                  <a:pt x="0" y="40639"/>
                </a:lnTo>
                <a:lnTo>
                  <a:pt x="0" y="203199"/>
                </a:lnTo>
                <a:lnTo>
                  <a:pt x="3188" y="219017"/>
                </a:lnTo>
                <a:lnTo>
                  <a:pt x="11890" y="231935"/>
                </a:lnTo>
                <a:lnTo>
                  <a:pt x="24806" y="240645"/>
                </a:lnTo>
                <a:lnTo>
                  <a:pt x="40639" y="243839"/>
                </a:lnTo>
                <a:lnTo>
                  <a:pt x="2632455" y="243839"/>
                </a:lnTo>
                <a:lnTo>
                  <a:pt x="2648289" y="240645"/>
                </a:lnTo>
                <a:lnTo>
                  <a:pt x="2661205" y="231935"/>
                </a:lnTo>
                <a:lnTo>
                  <a:pt x="2669907" y="219017"/>
                </a:lnTo>
                <a:lnTo>
                  <a:pt x="2673096" y="203199"/>
                </a:lnTo>
                <a:lnTo>
                  <a:pt x="2673096" y="40639"/>
                </a:lnTo>
                <a:lnTo>
                  <a:pt x="2669907" y="24822"/>
                </a:lnTo>
                <a:lnTo>
                  <a:pt x="2661205" y="11904"/>
                </a:lnTo>
                <a:lnTo>
                  <a:pt x="2648289" y="3194"/>
                </a:lnTo>
                <a:lnTo>
                  <a:pt x="263245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16752" y="6294120"/>
            <a:ext cx="2673350" cy="243840"/>
          </a:xfrm>
          <a:custGeom>
            <a:avLst/>
            <a:gdLst/>
            <a:ahLst/>
            <a:cxnLst/>
            <a:rect l="l" t="t" r="r" b="b"/>
            <a:pathLst>
              <a:path w="2673350" h="243840">
                <a:moveTo>
                  <a:pt x="0" y="40639"/>
                </a:moveTo>
                <a:lnTo>
                  <a:pt x="3188" y="24822"/>
                </a:lnTo>
                <a:lnTo>
                  <a:pt x="11890" y="11904"/>
                </a:lnTo>
                <a:lnTo>
                  <a:pt x="24806" y="3194"/>
                </a:lnTo>
                <a:lnTo>
                  <a:pt x="40639" y="0"/>
                </a:lnTo>
                <a:lnTo>
                  <a:pt x="2632455" y="0"/>
                </a:lnTo>
                <a:lnTo>
                  <a:pt x="2648289" y="3194"/>
                </a:lnTo>
                <a:lnTo>
                  <a:pt x="2661205" y="11904"/>
                </a:lnTo>
                <a:lnTo>
                  <a:pt x="2669907" y="24822"/>
                </a:lnTo>
                <a:lnTo>
                  <a:pt x="2673096" y="40639"/>
                </a:lnTo>
                <a:lnTo>
                  <a:pt x="2673096" y="203199"/>
                </a:lnTo>
                <a:lnTo>
                  <a:pt x="2669907" y="219017"/>
                </a:lnTo>
                <a:lnTo>
                  <a:pt x="2661205" y="231935"/>
                </a:lnTo>
                <a:lnTo>
                  <a:pt x="2648289" y="240645"/>
                </a:lnTo>
                <a:lnTo>
                  <a:pt x="2632455" y="243839"/>
                </a:lnTo>
                <a:lnTo>
                  <a:pt x="40639" y="243839"/>
                </a:lnTo>
                <a:lnTo>
                  <a:pt x="24806" y="240645"/>
                </a:lnTo>
                <a:lnTo>
                  <a:pt x="11890" y="231935"/>
                </a:lnTo>
                <a:lnTo>
                  <a:pt x="3188" y="219017"/>
                </a:lnTo>
                <a:lnTo>
                  <a:pt x="0" y="203199"/>
                </a:lnTo>
                <a:lnTo>
                  <a:pt x="0" y="40639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6167373" y="6317284"/>
            <a:ext cx="237045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Segoe UI"/>
                <a:cs typeface="Segoe UI"/>
              </a:rPr>
              <a:t>Save </a:t>
            </a:r>
            <a:r>
              <a:rPr sz="1200" dirty="0">
                <a:latin typeface="Segoe UI"/>
                <a:cs typeface="Segoe UI"/>
              </a:rPr>
              <a:t>data </a:t>
            </a:r>
            <a:r>
              <a:rPr sz="1200" spc="-5" dirty="0">
                <a:latin typeface="Segoe UI"/>
                <a:cs typeface="Segoe UI"/>
              </a:rPr>
              <a:t>set </a:t>
            </a:r>
            <a:r>
              <a:rPr sz="1200" dirty="0">
                <a:latin typeface="Segoe UI"/>
                <a:cs typeface="Segoe UI"/>
              </a:rPr>
              <a:t>and </a:t>
            </a:r>
            <a:r>
              <a:rPr sz="1200" spc="-5" dirty="0">
                <a:latin typeface="Segoe UI"/>
                <a:cs typeface="Segoe UI"/>
              </a:rPr>
              <a:t>classify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munition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657344" y="6304788"/>
            <a:ext cx="1106805" cy="228600"/>
          </a:xfrm>
          <a:custGeom>
            <a:avLst/>
            <a:gdLst/>
            <a:ahLst/>
            <a:cxnLst/>
            <a:rect l="l" t="t" r="r" b="b"/>
            <a:pathLst>
              <a:path w="1106804" h="228600">
                <a:moveTo>
                  <a:pt x="1068323" y="0"/>
                </a:moveTo>
                <a:lnTo>
                  <a:pt x="38100" y="0"/>
                </a:lnTo>
                <a:lnTo>
                  <a:pt x="23252" y="2993"/>
                </a:lnTo>
                <a:lnTo>
                  <a:pt x="11144" y="11158"/>
                </a:lnTo>
                <a:lnTo>
                  <a:pt x="2988" y="23268"/>
                </a:lnTo>
                <a:lnTo>
                  <a:pt x="0" y="38100"/>
                </a:lnTo>
                <a:lnTo>
                  <a:pt x="0" y="190500"/>
                </a:lnTo>
                <a:lnTo>
                  <a:pt x="2988" y="205331"/>
                </a:lnTo>
                <a:lnTo>
                  <a:pt x="11144" y="217441"/>
                </a:lnTo>
                <a:lnTo>
                  <a:pt x="23252" y="225606"/>
                </a:lnTo>
                <a:lnTo>
                  <a:pt x="38100" y="228600"/>
                </a:lnTo>
                <a:lnTo>
                  <a:pt x="1068323" y="228600"/>
                </a:lnTo>
                <a:lnTo>
                  <a:pt x="1083171" y="225606"/>
                </a:lnTo>
                <a:lnTo>
                  <a:pt x="1095279" y="217441"/>
                </a:lnTo>
                <a:lnTo>
                  <a:pt x="1103435" y="205331"/>
                </a:lnTo>
                <a:lnTo>
                  <a:pt x="1106423" y="190500"/>
                </a:lnTo>
                <a:lnTo>
                  <a:pt x="1106423" y="38100"/>
                </a:lnTo>
                <a:lnTo>
                  <a:pt x="1103435" y="23268"/>
                </a:lnTo>
                <a:lnTo>
                  <a:pt x="1095279" y="11158"/>
                </a:lnTo>
                <a:lnTo>
                  <a:pt x="1083171" y="2993"/>
                </a:lnTo>
                <a:lnTo>
                  <a:pt x="106832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57344" y="6304788"/>
            <a:ext cx="1106805" cy="228600"/>
          </a:xfrm>
          <a:custGeom>
            <a:avLst/>
            <a:gdLst/>
            <a:ahLst/>
            <a:cxnLst/>
            <a:rect l="l" t="t" r="r" b="b"/>
            <a:pathLst>
              <a:path w="1106804" h="228600">
                <a:moveTo>
                  <a:pt x="0" y="38100"/>
                </a:moveTo>
                <a:lnTo>
                  <a:pt x="2988" y="23268"/>
                </a:lnTo>
                <a:lnTo>
                  <a:pt x="11144" y="11158"/>
                </a:lnTo>
                <a:lnTo>
                  <a:pt x="23252" y="2993"/>
                </a:lnTo>
                <a:lnTo>
                  <a:pt x="38100" y="0"/>
                </a:lnTo>
                <a:lnTo>
                  <a:pt x="1068323" y="0"/>
                </a:lnTo>
                <a:lnTo>
                  <a:pt x="1083171" y="2993"/>
                </a:lnTo>
                <a:lnTo>
                  <a:pt x="1095279" y="11158"/>
                </a:lnTo>
                <a:lnTo>
                  <a:pt x="1103435" y="23268"/>
                </a:lnTo>
                <a:lnTo>
                  <a:pt x="1106423" y="38100"/>
                </a:lnTo>
                <a:lnTo>
                  <a:pt x="1106423" y="190500"/>
                </a:lnTo>
                <a:lnTo>
                  <a:pt x="1103435" y="205331"/>
                </a:lnTo>
                <a:lnTo>
                  <a:pt x="1095279" y="217441"/>
                </a:lnTo>
                <a:lnTo>
                  <a:pt x="1083171" y="225606"/>
                </a:lnTo>
                <a:lnTo>
                  <a:pt x="1068323" y="228600"/>
                </a:lnTo>
                <a:lnTo>
                  <a:pt x="38100" y="228600"/>
                </a:lnTo>
                <a:lnTo>
                  <a:pt x="23252" y="225606"/>
                </a:lnTo>
                <a:lnTo>
                  <a:pt x="11144" y="217441"/>
                </a:lnTo>
                <a:lnTo>
                  <a:pt x="2988" y="205331"/>
                </a:lnTo>
                <a:lnTo>
                  <a:pt x="0" y="190500"/>
                </a:lnTo>
                <a:lnTo>
                  <a:pt x="0" y="3810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4657344" y="6319723"/>
            <a:ext cx="1106805" cy="21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835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Cancel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986271" y="1918716"/>
            <a:ext cx="1384300" cy="228600"/>
          </a:xfrm>
          <a:custGeom>
            <a:avLst/>
            <a:gdLst/>
            <a:ahLst/>
            <a:cxnLst/>
            <a:rect l="l" t="t" r="r" b="b"/>
            <a:pathLst>
              <a:path w="1384300" h="228600">
                <a:moveTo>
                  <a:pt x="0" y="228600"/>
                </a:moveTo>
                <a:lnTo>
                  <a:pt x="1383792" y="228600"/>
                </a:lnTo>
                <a:lnTo>
                  <a:pt x="138379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5986271" y="1918716"/>
            <a:ext cx="1384300" cy="228600"/>
          </a:xfrm>
          <a:prstGeom prst="rect">
            <a:avLst/>
          </a:prstGeom>
          <a:ln w="3175">
            <a:solidFill>
              <a:srgbClr val="7E7E7E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35"/>
              </a:spcBef>
            </a:pPr>
            <a:r>
              <a:rPr sz="1200" spc="-5" dirty="0">
                <a:latin typeface="Segoe UI"/>
                <a:cs typeface="Segoe UI"/>
              </a:rPr>
              <a:t>GPS</a:t>
            </a:r>
            <a:r>
              <a:rPr sz="1200" spc="-7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Coordinates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246619" y="2034539"/>
            <a:ext cx="82550" cy="48895"/>
          </a:xfrm>
          <a:custGeom>
            <a:avLst/>
            <a:gdLst/>
            <a:ahLst/>
            <a:cxnLst/>
            <a:rect l="l" t="t" r="r" b="b"/>
            <a:pathLst>
              <a:path w="82550" h="48894">
                <a:moveTo>
                  <a:pt x="82296" y="0"/>
                </a:moveTo>
                <a:lnTo>
                  <a:pt x="0" y="0"/>
                </a:lnTo>
                <a:lnTo>
                  <a:pt x="41148" y="48768"/>
                </a:lnTo>
                <a:lnTo>
                  <a:pt x="8229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666488" y="1918716"/>
            <a:ext cx="1219200" cy="228600"/>
          </a:xfrm>
          <a:custGeom>
            <a:avLst/>
            <a:gdLst/>
            <a:ahLst/>
            <a:cxnLst/>
            <a:rect l="l" t="t" r="r" b="b"/>
            <a:pathLst>
              <a:path w="1219200" h="228600">
                <a:moveTo>
                  <a:pt x="0" y="228600"/>
                </a:moveTo>
                <a:lnTo>
                  <a:pt x="1219200" y="228600"/>
                </a:lnTo>
                <a:lnTo>
                  <a:pt x="12192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666488" y="1918716"/>
            <a:ext cx="1219200" cy="228600"/>
          </a:xfrm>
          <a:custGeom>
            <a:avLst/>
            <a:gdLst/>
            <a:ahLst/>
            <a:cxnLst/>
            <a:rect l="l" t="t" r="r" b="b"/>
            <a:pathLst>
              <a:path w="1219200" h="228600">
                <a:moveTo>
                  <a:pt x="0" y="228600"/>
                </a:moveTo>
                <a:lnTo>
                  <a:pt x="1219200" y="228600"/>
                </a:lnTo>
                <a:lnTo>
                  <a:pt x="12192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3359022" y="1955038"/>
            <a:ext cx="125793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Place </a:t>
            </a:r>
            <a:r>
              <a:rPr sz="1200" spc="-10" dirty="0">
                <a:latin typeface="Segoe UI"/>
                <a:cs typeface="Segoe UI"/>
              </a:rPr>
              <a:t>of</a:t>
            </a:r>
            <a:r>
              <a:rPr sz="1200" spc="-7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detection: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365372" y="3654297"/>
            <a:ext cx="219646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Segoe UI"/>
                <a:cs typeface="Segoe UI"/>
              </a:rPr>
              <a:t>How was the </a:t>
            </a:r>
            <a:r>
              <a:rPr sz="1200" spc="-5" dirty="0">
                <a:latin typeface="Segoe UI"/>
                <a:cs typeface="Segoe UI"/>
              </a:rPr>
              <a:t>munition</a:t>
            </a:r>
            <a:r>
              <a:rPr sz="1200" spc="-10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detected: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768340" y="373837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60198" y="0"/>
                </a:moveTo>
                <a:lnTo>
                  <a:pt x="36754" y="4726"/>
                </a:lnTo>
                <a:lnTo>
                  <a:pt x="17621" y="17621"/>
                </a:lnTo>
                <a:lnTo>
                  <a:pt x="4726" y="36754"/>
                </a:lnTo>
                <a:lnTo>
                  <a:pt x="0" y="60197"/>
                </a:lnTo>
                <a:lnTo>
                  <a:pt x="4726" y="83641"/>
                </a:lnTo>
                <a:lnTo>
                  <a:pt x="17621" y="102774"/>
                </a:lnTo>
                <a:lnTo>
                  <a:pt x="36754" y="115669"/>
                </a:lnTo>
                <a:lnTo>
                  <a:pt x="60198" y="120395"/>
                </a:lnTo>
                <a:lnTo>
                  <a:pt x="83641" y="115669"/>
                </a:lnTo>
                <a:lnTo>
                  <a:pt x="102774" y="102774"/>
                </a:lnTo>
                <a:lnTo>
                  <a:pt x="115669" y="83641"/>
                </a:lnTo>
                <a:lnTo>
                  <a:pt x="120396" y="60197"/>
                </a:lnTo>
                <a:lnTo>
                  <a:pt x="115669" y="36754"/>
                </a:lnTo>
                <a:lnTo>
                  <a:pt x="102774" y="17621"/>
                </a:lnTo>
                <a:lnTo>
                  <a:pt x="83641" y="4726"/>
                </a:lnTo>
                <a:lnTo>
                  <a:pt x="601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768340" y="373837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60197"/>
                </a:moveTo>
                <a:lnTo>
                  <a:pt x="4726" y="36754"/>
                </a:lnTo>
                <a:lnTo>
                  <a:pt x="17621" y="17621"/>
                </a:lnTo>
                <a:lnTo>
                  <a:pt x="36754" y="4726"/>
                </a:lnTo>
                <a:lnTo>
                  <a:pt x="60198" y="0"/>
                </a:lnTo>
                <a:lnTo>
                  <a:pt x="83641" y="4726"/>
                </a:lnTo>
                <a:lnTo>
                  <a:pt x="102774" y="17621"/>
                </a:lnTo>
                <a:lnTo>
                  <a:pt x="115669" y="36754"/>
                </a:lnTo>
                <a:lnTo>
                  <a:pt x="120396" y="60197"/>
                </a:lnTo>
                <a:lnTo>
                  <a:pt x="115669" y="83641"/>
                </a:lnTo>
                <a:lnTo>
                  <a:pt x="102774" y="102774"/>
                </a:lnTo>
                <a:lnTo>
                  <a:pt x="83641" y="115669"/>
                </a:lnTo>
                <a:lnTo>
                  <a:pt x="60198" y="120395"/>
                </a:lnTo>
                <a:lnTo>
                  <a:pt x="36754" y="115669"/>
                </a:lnTo>
                <a:lnTo>
                  <a:pt x="17621" y="102774"/>
                </a:lnTo>
                <a:lnTo>
                  <a:pt x="4726" y="83641"/>
                </a:lnTo>
                <a:lnTo>
                  <a:pt x="0" y="6019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768340" y="398983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60198" y="0"/>
                </a:moveTo>
                <a:lnTo>
                  <a:pt x="36754" y="4726"/>
                </a:lnTo>
                <a:lnTo>
                  <a:pt x="17621" y="17621"/>
                </a:lnTo>
                <a:lnTo>
                  <a:pt x="4726" y="36754"/>
                </a:lnTo>
                <a:lnTo>
                  <a:pt x="0" y="60198"/>
                </a:lnTo>
                <a:lnTo>
                  <a:pt x="4726" y="83641"/>
                </a:lnTo>
                <a:lnTo>
                  <a:pt x="17621" y="102774"/>
                </a:lnTo>
                <a:lnTo>
                  <a:pt x="36754" y="115669"/>
                </a:lnTo>
                <a:lnTo>
                  <a:pt x="60198" y="120396"/>
                </a:lnTo>
                <a:lnTo>
                  <a:pt x="83641" y="115669"/>
                </a:lnTo>
                <a:lnTo>
                  <a:pt x="102774" y="102774"/>
                </a:lnTo>
                <a:lnTo>
                  <a:pt x="115669" y="83641"/>
                </a:lnTo>
                <a:lnTo>
                  <a:pt x="120396" y="60198"/>
                </a:lnTo>
                <a:lnTo>
                  <a:pt x="115669" y="36754"/>
                </a:lnTo>
                <a:lnTo>
                  <a:pt x="102774" y="17621"/>
                </a:lnTo>
                <a:lnTo>
                  <a:pt x="83641" y="4726"/>
                </a:lnTo>
                <a:lnTo>
                  <a:pt x="601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768340" y="398983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60198"/>
                </a:moveTo>
                <a:lnTo>
                  <a:pt x="4726" y="36754"/>
                </a:lnTo>
                <a:lnTo>
                  <a:pt x="17621" y="17621"/>
                </a:lnTo>
                <a:lnTo>
                  <a:pt x="36754" y="4726"/>
                </a:lnTo>
                <a:lnTo>
                  <a:pt x="60198" y="0"/>
                </a:lnTo>
                <a:lnTo>
                  <a:pt x="83641" y="4726"/>
                </a:lnTo>
                <a:lnTo>
                  <a:pt x="102774" y="17621"/>
                </a:lnTo>
                <a:lnTo>
                  <a:pt x="115669" y="36754"/>
                </a:lnTo>
                <a:lnTo>
                  <a:pt x="120396" y="60198"/>
                </a:lnTo>
                <a:lnTo>
                  <a:pt x="115669" y="83641"/>
                </a:lnTo>
                <a:lnTo>
                  <a:pt x="102774" y="102774"/>
                </a:lnTo>
                <a:lnTo>
                  <a:pt x="83641" y="115669"/>
                </a:lnTo>
                <a:lnTo>
                  <a:pt x="60198" y="120396"/>
                </a:lnTo>
                <a:lnTo>
                  <a:pt x="36754" y="115669"/>
                </a:lnTo>
                <a:lnTo>
                  <a:pt x="17621" y="102774"/>
                </a:lnTo>
                <a:lnTo>
                  <a:pt x="4726" y="83641"/>
                </a:lnTo>
                <a:lnTo>
                  <a:pt x="0" y="60198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775959" y="449580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60198" y="0"/>
                </a:moveTo>
                <a:lnTo>
                  <a:pt x="36754" y="4726"/>
                </a:lnTo>
                <a:lnTo>
                  <a:pt x="17621" y="17621"/>
                </a:lnTo>
                <a:lnTo>
                  <a:pt x="4726" y="36754"/>
                </a:lnTo>
                <a:lnTo>
                  <a:pt x="0" y="60198"/>
                </a:lnTo>
                <a:lnTo>
                  <a:pt x="4726" y="83641"/>
                </a:lnTo>
                <a:lnTo>
                  <a:pt x="17621" y="102774"/>
                </a:lnTo>
                <a:lnTo>
                  <a:pt x="36754" y="115669"/>
                </a:lnTo>
                <a:lnTo>
                  <a:pt x="60198" y="120395"/>
                </a:lnTo>
                <a:lnTo>
                  <a:pt x="83641" y="115669"/>
                </a:lnTo>
                <a:lnTo>
                  <a:pt x="102774" y="102774"/>
                </a:lnTo>
                <a:lnTo>
                  <a:pt x="115669" y="83641"/>
                </a:lnTo>
                <a:lnTo>
                  <a:pt x="120395" y="60198"/>
                </a:lnTo>
                <a:lnTo>
                  <a:pt x="115669" y="36754"/>
                </a:lnTo>
                <a:lnTo>
                  <a:pt x="102774" y="17621"/>
                </a:lnTo>
                <a:lnTo>
                  <a:pt x="83641" y="4726"/>
                </a:lnTo>
                <a:lnTo>
                  <a:pt x="601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775959" y="449580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60198"/>
                </a:moveTo>
                <a:lnTo>
                  <a:pt x="4726" y="36754"/>
                </a:lnTo>
                <a:lnTo>
                  <a:pt x="17621" y="17621"/>
                </a:lnTo>
                <a:lnTo>
                  <a:pt x="36754" y="4726"/>
                </a:lnTo>
                <a:lnTo>
                  <a:pt x="60198" y="0"/>
                </a:lnTo>
                <a:lnTo>
                  <a:pt x="83641" y="4726"/>
                </a:lnTo>
                <a:lnTo>
                  <a:pt x="102774" y="17621"/>
                </a:lnTo>
                <a:lnTo>
                  <a:pt x="115669" y="36754"/>
                </a:lnTo>
                <a:lnTo>
                  <a:pt x="120395" y="60198"/>
                </a:lnTo>
                <a:lnTo>
                  <a:pt x="115669" y="83641"/>
                </a:lnTo>
                <a:lnTo>
                  <a:pt x="102774" y="102774"/>
                </a:lnTo>
                <a:lnTo>
                  <a:pt x="83641" y="115669"/>
                </a:lnTo>
                <a:lnTo>
                  <a:pt x="60198" y="120395"/>
                </a:lnTo>
                <a:lnTo>
                  <a:pt x="36754" y="115669"/>
                </a:lnTo>
                <a:lnTo>
                  <a:pt x="17621" y="102774"/>
                </a:lnTo>
                <a:lnTo>
                  <a:pt x="4726" y="83641"/>
                </a:lnTo>
                <a:lnTo>
                  <a:pt x="0" y="60198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68340" y="4250435"/>
            <a:ext cx="120650" cy="119380"/>
          </a:xfrm>
          <a:custGeom>
            <a:avLst/>
            <a:gdLst/>
            <a:ahLst/>
            <a:cxnLst/>
            <a:rect l="l" t="t" r="r" b="b"/>
            <a:pathLst>
              <a:path w="120650" h="119379">
                <a:moveTo>
                  <a:pt x="60198" y="0"/>
                </a:moveTo>
                <a:lnTo>
                  <a:pt x="36754" y="4679"/>
                </a:lnTo>
                <a:lnTo>
                  <a:pt x="17621" y="17430"/>
                </a:lnTo>
                <a:lnTo>
                  <a:pt x="4726" y="36325"/>
                </a:lnTo>
                <a:lnTo>
                  <a:pt x="0" y="59436"/>
                </a:lnTo>
                <a:lnTo>
                  <a:pt x="4726" y="82546"/>
                </a:lnTo>
                <a:lnTo>
                  <a:pt x="17621" y="101441"/>
                </a:lnTo>
                <a:lnTo>
                  <a:pt x="36754" y="114192"/>
                </a:lnTo>
                <a:lnTo>
                  <a:pt x="60198" y="118871"/>
                </a:lnTo>
                <a:lnTo>
                  <a:pt x="83641" y="114192"/>
                </a:lnTo>
                <a:lnTo>
                  <a:pt x="102774" y="101441"/>
                </a:lnTo>
                <a:lnTo>
                  <a:pt x="115669" y="82546"/>
                </a:lnTo>
                <a:lnTo>
                  <a:pt x="120396" y="59436"/>
                </a:lnTo>
                <a:lnTo>
                  <a:pt x="115669" y="36325"/>
                </a:lnTo>
                <a:lnTo>
                  <a:pt x="102774" y="17430"/>
                </a:lnTo>
                <a:lnTo>
                  <a:pt x="83641" y="4679"/>
                </a:lnTo>
                <a:lnTo>
                  <a:pt x="601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768340" y="4250435"/>
            <a:ext cx="120650" cy="119380"/>
          </a:xfrm>
          <a:custGeom>
            <a:avLst/>
            <a:gdLst/>
            <a:ahLst/>
            <a:cxnLst/>
            <a:rect l="l" t="t" r="r" b="b"/>
            <a:pathLst>
              <a:path w="120650" h="119379">
                <a:moveTo>
                  <a:pt x="0" y="59436"/>
                </a:moveTo>
                <a:lnTo>
                  <a:pt x="4726" y="36325"/>
                </a:lnTo>
                <a:lnTo>
                  <a:pt x="17621" y="17430"/>
                </a:lnTo>
                <a:lnTo>
                  <a:pt x="36754" y="4679"/>
                </a:lnTo>
                <a:lnTo>
                  <a:pt x="60198" y="0"/>
                </a:lnTo>
                <a:lnTo>
                  <a:pt x="83641" y="4679"/>
                </a:lnTo>
                <a:lnTo>
                  <a:pt x="102774" y="17430"/>
                </a:lnTo>
                <a:lnTo>
                  <a:pt x="115669" y="36325"/>
                </a:lnTo>
                <a:lnTo>
                  <a:pt x="120396" y="59436"/>
                </a:lnTo>
                <a:lnTo>
                  <a:pt x="115669" y="82546"/>
                </a:lnTo>
                <a:lnTo>
                  <a:pt x="102774" y="101441"/>
                </a:lnTo>
                <a:lnTo>
                  <a:pt x="83641" y="114192"/>
                </a:lnTo>
                <a:lnTo>
                  <a:pt x="60198" y="118871"/>
                </a:lnTo>
                <a:lnTo>
                  <a:pt x="36754" y="114192"/>
                </a:lnTo>
                <a:lnTo>
                  <a:pt x="17621" y="101441"/>
                </a:lnTo>
                <a:lnTo>
                  <a:pt x="4726" y="82546"/>
                </a:lnTo>
                <a:lnTo>
                  <a:pt x="0" y="5943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5921121" y="3699002"/>
            <a:ext cx="1609725" cy="1217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On sea</a:t>
            </a:r>
            <a:r>
              <a:rPr sz="1200" spc="-8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ground</a:t>
            </a:r>
            <a:endParaRPr sz="12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200" dirty="0">
                <a:latin typeface="Segoe UI"/>
                <a:cs typeface="Segoe UI"/>
              </a:rPr>
              <a:t>adrift</a:t>
            </a:r>
            <a:endParaRPr sz="12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spc="-5" dirty="0">
                <a:latin typeface="Segoe UI"/>
                <a:cs typeface="Segoe UI"/>
              </a:rPr>
              <a:t>fishernet</a:t>
            </a:r>
            <a:endParaRPr sz="1200">
              <a:latin typeface="Segoe UI"/>
              <a:cs typeface="Segoe UI"/>
            </a:endParaRPr>
          </a:p>
          <a:p>
            <a:pPr marL="22225" marR="5080" indent="-1270">
              <a:lnSpc>
                <a:spcPts val="2090"/>
              </a:lnSpc>
              <a:spcBef>
                <a:spcPts val="30"/>
              </a:spcBef>
            </a:pPr>
            <a:r>
              <a:rPr sz="1200" spc="-15" dirty="0">
                <a:latin typeface="Segoe UI"/>
                <a:cs typeface="Segoe UI"/>
              </a:rPr>
              <a:t>Washed </a:t>
            </a:r>
            <a:r>
              <a:rPr sz="1200" dirty="0">
                <a:latin typeface="Segoe UI"/>
                <a:cs typeface="Segoe UI"/>
              </a:rPr>
              <a:t>up at the</a:t>
            </a:r>
            <a:r>
              <a:rPr sz="1200" spc="-6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coast  other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777484" y="4762500"/>
            <a:ext cx="120650" cy="119380"/>
          </a:xfrm>
          <a:custGeom>
            <a:avLst/>
            <a:gdLst/>
            <a:ahLst/>
            <a:cxnLst/>
            <a:rect l="l" t="t" r="r" b="b"/>
            <a:pathLst>
              <a:path w="120650" h="119379">
                <a:moveTo>
                  <a:pt x="60198" y="0"/>
                </a:moveTo>
                <a:lnTo>
                  <a:pt x="36754" y="4679"/>
                </a:lnTo>
                <a:lnTo>
                  <a:pt x="17621" y="17430"/>
                </a:lnTo>
                <a:lnTo>
                  <a:pt x="4726" y="36325"/>
                </a:lnTo>
                <a:lnTo>
                  <a:pt x="0" y="59436"/>
                </a:lnTo>
                <a:lnTo>
                  <a:pt x="4726" y="82546"/>
                </a:lnTo>
                <a:lnTo>
                  <a:pt x="17621" y="101441"/>
                </a:lnTo>
                <a:lnTo>
                  <a:pt x="36754" y="114192"/>
                </a:lnTo>
                <a:lnTo>
                  <a:pt x="60198" y="118872"/>
                </a:lnTo>
                <a:lnTo>
                  <a:pt x="83641" y="114192"/>
                </a:lnTo>
                <a:lnTo>
                  <a:pt x="102774" y="101441"/>
                </a:lnTo>
                <a:lnTo>
                  <a:pt x="115669" y="82546"/>
                </a:lnTo>
                <a:lnTo>
                  <a:pt x="120395" y="59436"/>
                </a:lnTo>
                <a:lnTo>
                  <a:pt x="115669" y="36325"/>
                </a:lnTo>
                <a:lnTo>
                  <a:pt x="102774" y="17430"/>
                </a:lnTo>
                <a:lnTo>
                  <a:pt x="83641" y="4679"/>
                </a:lnTo>
                <a:lnTo>
                  <a:pt x="601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77484" y="4762500"/>
            <a:ext cx="120650" cy="119380"/>
          </a:xfrm>
          <a:custGeom>
            <a:avLst/>
            <a:gdLst/>
            <a:ahLst/>
            <a:cxnLst/>
            <a:rect l="l" t="t" r="r" b="b"/>
            <a:pathLst>
              <a:path w="120650" h="119379">
                <a:moveTo>
                  <a:pt x="0" y="59436"/>
                </a:moveTo>
                <a:lnTo>
                  <a:pt x="4726" y="36325"/>
                </a:lnTo>
                <a:lnTo>
                  <a:pt x="17621" y="17430"/>
                </a:lnTo>
                <a:lnTo>
                  <a:pt x="36754" y="4679"/>
                </a:lnTo>
                <a:lnTo>
                  <a:pt x="60198" y="0"/>
                </a:lnTo>
                <a:lnTo>
                  <a:pt x="83641" y="4679"/>
                </a:lnTo>
                <a:lnTo>
                  <a:pt x="102774" y="17430"/>
                </a:lnTo>
                <a:lnTo>
                  <a:pt x="115669" y="36325"/>
                </a:lnTo>
                <a:lnTo>
                  <a:pt x="120395" y="59436"/>
                </a:lnTo>
                <a:lnTo>
                  <a:pt x="115669" y="82546"/>
                </a:lnTo>
                <a:lnTo>
                  <a:pt x="102774" y="101441"/>
                </a:lnTo>
                <a:lnTo>
                  <a:pt x="83641" y="114192"/>
                </a:lnTo>
                <a:lnTo>
                  <a:pt x="60198" y="118872"/>
                </a:lnTo>
                <a:lnTo>
                  <a:pt x="36754" y="114192"/>
                </a:lnTo>
                <a:lnTo>
                  <a:pt x="17621" y="101441"/>
                </a:lnTo>
                <a:lnTo>
                  <a:pt x="4726" y="82546"/>
                </a:lnTo>
                <a:lnTo>
                  <a:pt x="0" y="5943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394192" y="6245350"/>
            <a:ext cx="479285" cy="57835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400288" y="6257544"/>
            <a:ext cx="425196" cy="5242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542908" y="6402895"/>
            <a:ext cx="141605" cy="240029"/>
          </a:xfrm>
          <a:custGeom>
            <a:avLst/>
            <a:gdLst/>
            <a:ahLst/>
            <a:cxnLst/>
            <a:rect l="l" t="t" r="r" b="b"/>
            <a:pathLst>
              <a:path w="141604" h="240029">
                <a:moveTo>
                  <a:pt x="91965" y="178815"/>
                </a:moveTo>
                <a:lnTo>
                  <a:pt x="43052" y="178815"/>
                </a:lnTo>
                <a:lnTo>
                  <a:pt x="66040" y="239801"/>
                </a:lnTo>
                <a:lnTo>
                  <a:pt x="108839" y="223659"/>
                </a:lnTo>
                <a:lnTo>
                  <a:pt x="91965" y="178815"/>
                </a:lnTo>
                <a:close/>
              </a:path>
              <a:path w="141604" h="240029">
                <a:moveTo>
                  <a:pt x="0" y="0"/>
                </a:moveTo>
                <a:lnTo>
                  <a:pt x="0" y="213994"/>
                </a:lnTo>
                <a:lnTo>
                  <a:pt x="43052" y="178815"/>
                </a:lnTo>
                <a:lnTo>
                  <a:pt x="91965" y="178815"/>
                </a:lnTo>
                <a:lnTo>
                  <a:pt x="85471" y="161556"/>
                </a:lnTo>
                <a:lnTo>
                  <a:pt x="141350" y="1606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542908" y="6402895"/>
            <a:ext cx="141605" cy="240029"/>
          </a:xfrm>
          <a:custGeom>
            <a:avLst/>
            <a:gdLst/>
            <a:ahLst/>
            <a:cxnLst/>
            <a:rect l="l" t="t" r="r" b="b"/>
            <a:pathLst>
              <a:path w="141604" h="240029">
                <a:moveTo>
                  <a:pt x="0" y="213994"/>
                </a:moveTo>
                <a:lnTo>
                  <a:pt x="0" y="0"/>
                </a:lnTo>
                <a:lnTo>
                  <a:pt x="141350" y="160654"/>
                </a:lnTo>
                <a:lnTo>
                  <a:pt x="85471" y="161556"/>
                </a:lnTo>
                <a:lnTo>
                  <a:pt x="108839" y="223659"/>
                </a:lnTo>
                <a:lnTo>
                  <a:pt x="66040" y="239801"/>
                </a:lnTo>
                <a:lnTo>
                  <a:pt x="43052" y="178815"/>
                </a:lnTo>
                <a:lnTo>
                  <a:pt x="0" y="213994"/>
                </a:lnTo>
                <a:close/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057144" y="1200911"/>
            <a:ext cx="5888990" cy="5461000"/>
          </a:xfrm>
          <a:custGeom>
            <a:avLst/>
            <a:gdLst/>
            <a:ahLst/>
            <a:cxnLst/>
            <a:rect l="l" t="t" r="r" b="b"/>
            <a:pathLst>
              <a:path w="5888990" h="5461000">
                <a:moveTo>
                  <a:pt x="0" y="5460492"/>
                </a:moveTo>
                <a:lnTo>
                  <a:pt x="5888735" y="5460492"/>
                </a:lnTo>
                <a:lnTo>
                  <a:pt x="5888735" y="0"/>
                </a:lnTo>
                <a:lnTo>
                  <a:pt x="0" y="0"/>
                </a:lnTo>
                <a:lnTo>
                  <a:pt x="0" y="546049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113532" y="947927"/>
            <a:ext cx="901065" cy="247015"/>
          </a:xfrm>
          <a:custGeom>
            <a:avLst/>
            <a:gdLst/>
            <a:ahLst/>
            <a:cxnLst/>
            <a:rect l="l" t="t" r="r" b="b"/>
            <a:pathLst>
              <a:path w="901064" h="247015">
                <a:moveTo>
                  <a:pt x="0" y="246887"/>
                </a:moveTo>
                <a:lnTo>
                  <a:pt x="900683" y="246887"/>
                </a:lnTo>
                <a:lnTo>
                  <a:pt x="900683" y="0"/>
                </a:lnTo>
                <a:lnTo>
                  <a:pt x="0" y="0"/>
                </a:lnTo>
                <a:lnTo>
                  <a:pt x="0" y="24688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13532" y="947927"/>
            <a:ext cx="901065" cy="247015"/>
          </a:xfrm>
          <a:custGeom>
            <a:avLst/>
            <a:gdLst/>
            <a:ahLst/>
            <a:cxnLst/>
            <a:rect l="l" t="t" r="r" b="b"/>
            <a:pathLst>
              <a:path w="901064" h="247015">
                <a:moveTo>
                  <a:pt x="0" y="246887"/>
                </a:moveTo>
                <a:lnTo>
                  <a:pt x="900683" y="246887"/>
                </a:lnTo>
                <a:lnTo>
                  <a:pt x="900683" y="0"/>
                </a:lnTo>
                <a:lnTo>
                  <a:pt x="0" y="0"/>
                </a:lnTo>
                <a:lnTo>
                  <a:pt x="0" y="24688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3186810" y="962278"/>
            <a:ext cx="70675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Chem.</a:t>
            </a:r>
            <a:r>
              <a:rPr sz="1200" spc="-10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WF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122676" y="1200911"/>
            <a:ext cx="881380" cy="0"/>
          </a:xfrm>
          <a:custGeom>
            <a:avLst/>
            <a:gdLst/>
            <a:ahLst/>
            <a:cxnLst/>
            <a:rect l="l" t="t" r="r" b="b"/>
            <a:pathLst>
              <a:path w="881379">
                <a:moveTo>
                  <a:pt x="0" y="0"/>
                </a:moveTo>
                <a:lnTo>
                  <a:pt x="880872" y="0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006596" y="917447"/>
            <a:ext cx="883919" cy="250190"/>
          </a:xfrm>
          <a:custGeom>
            <a:avLst/>
            <a:gdLst/>
            <a:ahLst/>
            <a:cxnLst/>
            <a:rect l="l" t="t" r="r" b="b"/>
            <a:pathLst>
              <a:path w="883920" h="250190">
                <a:moveTo>
                  <a:pt x="0" y="249936"/>
                </a:moveTo>
                <a:lnTo>
                  <a:pt x="883920" y="249936"/>
                </a:lnTo>
                <a:lnTo>
                  <a:pt x="88392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006596" y="917447"/>
            <a:ext cx="883919" cy="291465"/>
          </a:xfrm>
          <a:custGeom>
            <a:avLst/>
            <a:gdLst/>
            <a:ahLst/>
            <a:cxnLst/>
            <a:rect l="l" t="t" r="r" b="b"/>
            <a:pathLst>
              <a:path w="883920" h="291465">
                <a:moveTo>
                  <a:pt x="0" y="291084"/>
                </a:moveTo>
                <a:lnTo>
                  <a:pt x="883920" y="291084"/>
                </a:lnTo>
                <a:lnTo>
                  <a:pt x="883920" y="0"/>
                </a:lnTo>
                <a:lnTo>
                  <a:pt x="0" y="0"/>
                </a:lnTo>
                <a:lnTo>
                  <a:pt x="0" y="291084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4106671" y="922020"/>
            <a:ext cx="63690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Munition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4014215" y="1167383"/>
            <a:ext cx="876300" cy="154305"/>
          </a:xfrm>
          <a:custGeom>
            <a:avLst/>
            <a:gdLst/>
            <a:ahLst/>
            <a:cxnLst/>
            <a:rect l="l" t="t" r="r" b="b"/>
            <a:pathLst>
              <a:path w="876300" h="154305">
                <a:moveTo>
                  <a:pt x="0" y="153924"/>
                </a:moveTo>
                <a:lnTo>
                  <a:pt x="876300" y="153924"/>
                </a:lnTo>
                <a:lnTo>
                  <a:pt x="876300" y="0"/>
                </a:lnTo>
                <a:lnTo>
                  <a:pt x="0" y="0"/>
                </a:lnTo>
                <a:lnTo>
                  <a:pt x="0" y="15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45152" y="4983479"/>
            <a:ext cx="638810" cy="228600"/>
          </a:xfrm>
          <a:custGeom>
            <a:avLst/>
            <a:gdLst/>
            <a:ahLst/>
            <a:cxnLst/>
            <a:rect l="l" t="t" r="r" b="b"/>
            <a:pathLst>
              <a:path w="638810" h="228600">
                <a:moveTo>
                  <a:pt x="0" y="228600"/>
                </a:moveTo>
                <a:lnTo>
                  <a:pt x="638555" y="228600"/>
                </a:lnTo>
                <a:lnTo>
                  <a:pt x="63855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645152" y="4983479"/>
            <a:ext cx="638810" cy="228600"/>
          </a:xfrm>
          <a:custGeom>
            <a:avLst/>
            <a:gdLst/>
            <a:ahLst/>
            <a:cxnLst/>
            <a:rect l="l" t="t" r="r" b="b"/>
            <a:pathLst>
              <a:path w="638810" h="228600">
                <a:moveTo>
                  <a:pt x="0" y="228600"/>
                </a:moveTo>
                <a:lnTo>
                  <a:pt x="638555" y="228600"/>
                </a:lnTo>
                <a:lnTo>
                  <a:pt x="638555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3359022" y="5002403"/>
            <a:ext cx="14274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Segoe UI"/>
                <a:cs typeface="Segoe UI"/>
              </a:rPr>
              <a:t>State </a:t>
            </a:r>
            <a:r>
              <a:rPr sz="1200" spc="-15" dirty="0">
                <a:latin typeface="Segoe UI"/>
                <a:cs typeface="Segoe UI"/>
              </a:rPr>
              <a:t>of </a:t>
            </a:r>
            <a:r>
              <a:rPr sz="1200" spc="-5" dirty="0">
                <a:latin typeface="Segoe UI"/>
                <a:cs typeface="Segoe UI"/>
              </a:rPr>
              <a:t>corrosion: </a:t>
            </a:r>
            <a:r>
              <a:rPr sz="1200" spc="10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4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119115" y="5097779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300"/>
                </a:moveTo>
                <a:lnTo>
                  <a:pt x="164591" y="114300"/>
                </a:lnTo>
                <a:lnTo>
                  <a:pt x="164591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119115" y="5097779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300"/>
                </a:moveTo>
                <a:lnTo>
                  <a:pt x="164591" y="114300"/>
                </a:lnTo>
                <a:lnTo>
                  <a:pt x="164591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60264" y="5128259"/>
            <a:ext cx="82550" cy="43180"/>
          </a:xfrm>
          <a:custGeom>
            <a:avLst/>
            <a:gdLst/>
            <a:ahLst/>
            <a:cxnLst/>
            <a:rect l="l" t="t" r="r" b="b"/>
            <a:pathLst>
              <a:path w="82550" h="43179">
                <a:moveTo>
                  <a:pt x="82296" y="0"/>
                </a:moveTo>
                <a:lnTo>
                  <a:pt x="0" y="0"/>
                </a:lnTo>
                <a:lnTo>
                  <a:pt x="41148" y="42671"/>
                </a:lnTo>
                <a:lnTo>
                  <a:pt x="8229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19115" y="4983479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300"/>
                </a:moveTo>
                <a:lnTo>
                  <a:pt x="164591" y="114300"/>
                </a:lnTo>
                <a:lnTo>
                  <a:pt x="164591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119115" y="4983479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300"/>
                </a:moveTo>
                <a:lnTo>
                  <a:pt x="164591" y="114300"/>
                </a:lnTo>
                <a:lnTo>
                  <a:pt x="164591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160264" y="5018532"/>
            <a:ext cx="82550" cy="43180"/>
          </a:xfrm>
          <a:custGeom>
            <a:avLst/>
            <a:gdLst/>
            <a:ahLst/>
            <a:cxnLst/>
            <a:rect l="l" t="t" r="r" b="b"/>
            <a:pathLst>
              <a:path w="82550" h="43179">
                <a:moveTo>
                  <a:pt x="41148" y="0"/>
                </a:moveTo>
                <a:lnTo>
                  <a:pt x="0" y="42672"/>
                </a:lnTo>
                <a:lnTo>
                  <a:pt x="82296" y="42672"/>
                </a:lnTo>
                <a:lnTo>
                  <a:pt x="4114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642103" y="5305044"/>
            <a:ext cx="638810" cy="228600"/>
          </a:xfrm>
          <a:custGeom>
            <a:avLst/>
            <a:gdLst/>
            <a:ahLst/>
            <a:cxnLst/>
            <a:rect l="l" t="t" r="r" b="b"/>
            <a:pathLst>
              <a:path w="638810" h="228600">
                <a:moveTo>
                  <a:pt x="0" y="228599"/>
                </a:moveTo>
                <a:lnTo>
                  <a:pt x="638555" y="228599"/>
                </a:lnTo>
                <a:lnTo>
                  <a:pt x="638555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642103" y="5305044"/>
            <a:ext cx="638810" cy="228600"/>
          </a:xfrm>
          <a:custGeom>
            <a:avLst/>
            <a:gdLst/>
            <a:ahLst/>
            <a:cxnLst/>
            <a:rect l="l" t="t" r="r" b="b"/>
            <a:pathLst>
              <a:path w="638810" h="228600">
                <a:moveTo>
                  <a:pt x="0" y="228599"/>
                </a:moveTo>
                <a:lnTo>
                  <a:pt x="638555" y="228599"/>
                </a:lnTo>
                <a:lnTo>
                  <a:pt x="638555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116067" y="5419344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299"/>
                </a:moveTo>
                <a:lnTo>
                  <a:pt x="164591" y="114299"/>
                </a:lnTo>
                <a:lnTo>
                  <a:pt x="164591" y="0"/>
                </a:lnTo>
                <a:lnTo>
                  <a:pt x="0" y="0"/>
                </a:lnTo>
                <a:lnTo>
                  <a:pt x="0" y="1142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116067" y="5419344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299"/>
                </a:moveTo>
                <a:lnTo>
                  <a:pt x="164591" y="114299"/>
                </a:lnTo>
                <a:lnTo>
                  <a:pt x="164591" y="0"/>
                </a:lnTo>
                <a:lnTo>
                  <a:pt x="0" y="0"/>
                </a:lnTo>
                <a:lnTo>
                  <a:pt x="0" y="114299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157215" y="5449823"/>
            <a:ext cx="82550" cy="43180"/>
          </a:xfrm>
          <a:custGeom>
            <a:avLst/>
            <a:gdLst/>
            <a:ahLst/>
            <a:cxnLst/>
            <a:rect l="l" t="t" r="r" b="b"/>
            <a:pathLst>
              <a:path w="82550" h="43179">
                <a:moveTo>
                  <a:pt x="82296" y="0"/>
                </a:moveTo>
                <a:lnTo>
                  <a:pt x="0" y="0"/>
                </a:lnTo>
                <a:lnTo>
                  <a:pt x="41148" y="42671"/>
                </a:lnTo>
                <a:lnTo>
                  <a:pt x="8229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116067" y="5305044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299"/>
                </a:moveTo>
                <a:lnTo>
                  <a:pt x="164591" y="114299"/>
                </a:lnTo>
                <a:lnTo>
                  <a:pt x="164591" y="0"/>
                </a:lnTo>
                <a:lnTo>
                  <a:pt x="0" y="0"/>
                </a:lnTo>
                <a:lnTo>
                  <a:pt x="0" y="1142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116067" y="5305044"/>
            <a:ext cx="165100" cy="114300"/>
          </a:xfrm>
          <a:custGeom>
            <a:avLst/>
            <a:gdLst/>
            <a:ahLst/>
            <a:cxnLst/>
            <a:rect l="l" t="t" r="r" b="b"/>
            <a:pathLst>
              <a:path w="165100" h="114300">
                <a:moveTo>
                  <a:pt x="0" y="114299"/>
                </a:moveTo>
                <a:lnTo>
                  <a:pt x="164591" y="114299"/>
                </a:lnTo>
                <a:lnTo>
                  <a:pt x="164591" y="0"/>
                </a:lnTo>
                <a:lnTo>
                  <a:pt x="0" y="0"/>
                </a:lnTo>
                <a:lnTo>
                  <a:pt x="0" y="114299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157215" y="5340096"/>
            <a:ext cx="82550" cy="43180"/>
          </a:xfrm>
          <a:custGeom>
            <a:avLst/>
            <a:gdLst/>
            <a:ahLst/>
            <a:cxnLst/>
            <a:rect l="l" t="t" r="r" b="b"/>
            <a:pathLst>
              <a:path w="82550" h="43179">
                <a:moveTo>
                  <a:pt x="41148" y="0"/>
                </a:moveTo>
                <a:lnTo>
                  <a:pt x="0" y="42671"/>
                </a:lnTo>
                <a:lnTo>
                  <a:pt x="82296" y="42671"/>
                </a:lnTo>
                <a:lnTo>
                  <a:pt x="4114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19344" y="2334767"/>
            <a:ext cx="1503045" cy="186055"/>
          </a:xfrm>
          <a:custGeom>
            <a:avLst/>
            <a:gdLst/>
            <a:ahLst/>
            <a:cxnLst/>
            <a:rect l="l" t="t" r="r" b="b"/>
            <a:pathLst>
              <a:path w="1503045" h="186055">
                <a:moveTo>
                  <a:pt x="0" y="185928"/>
                </a:moveTo>
                <a:lnTo>
                  <a:pt x="1502663" y="185928"/>
                </a:lnTo>
                <a:lnTo>
                  <a:pt x="1502663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419344" y="2721864"/>
            <a:ext cx="1503045" cy="528955"/>
          </a:xfrm>
          <a:custGeom>
            <a:avLst/>
            <a:gdLst/>
            <a:ahLst/>
            <a:cxnLst/>
            <a:rect l="l" t="t" r="r" b="b"/>
            <a:pathLst>
              <a:path w="1503045" h="528955">
                <a:moveTo>
                  <a:pt x="0" y="528827"/>
                </a:moveTo>
                <a:lnTo>
                  <a:pt x="1502663" y="528827"/>
                </a:lnTo>
                <a:lnTo>
                  <a:pt x="1502663" y="0"/>
                </a:lnTo>
                <a:lnTo>
                  <a:pt x="0" y="0"/>
                </a:lnTo>
                <a:lnTo>
                  <a:pt x="0" y="5288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419344" y="2334767"/>
            <a:ext cx="1652270" cy="916305"/>
          </a:xfrm>
          <a:custGeom>
            <a:avLst/>
            <a:gdLst/>
            <a:ahLst/>
            <a:cxnLst/>
            <a:rect l="l" t="t" r="r" b="b"/>
            <a:pathLst>
              <a:path w="1652270" h="916305">
                <a:moveTo>
                  <a:pt x="0" y="915924"/>
                </a:moveTo>
                <a:lnTo>
                  <a:pt x="1652016" y="915924"/>
                </a:lnTo>
                <a:lnTo>
                  <a:pt x="1652016" y="0"/>
                </a:lnTo>
                <a:lnTo>
                  <a:pt x="0" y="0"/>
                </a:lnTo>
                <a:lnTo>
                  <a:pt x="0" y="915924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5452998" y="2330830"/>
            <a:ext cx="64008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Sea</a:t>
            </a:r>
            <a:r>
              <a:rPr sz="1200" spc="-8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mine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5422391" y="2520695"/>
            <a:ext cx="1496695" cy="201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">
              <a:lnSpc>
                <a:spcPts val="1385"/>
              </a:lnSpc>
            </a:pPr>
            <a:r>
              <a:rPr sz="1200" dirty="0">
                <a:latin typeface="Segoe UI"/>
                <a:cs typeface="Segoe UI"/>
              </a:rPr>
              <a:t>Land</a:t>
            </a:r>
            <a:r>
              <a:rPr sz="1200" spc="-8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mine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922007" y="2334767"/>
            <a:ext cx="149860" cy="299085"/>
          </a:xfrm>
          <a:custGeom>
            <a:avLst/>
            <a:gdLst/>
            <a:ahLst/>
            <a:cxnLst/>
            <a:rect l="l" t="t" r="r" b="b"/>
            <a:pathLst>
              <a:path w="149859" h="299085">
                <a:moveTo>
                  <a:pt x="0" y="298704"/>
                </a:moveTo>
                <a:lnTo>
                  <a:pt x="149351" y="298704"/>
                </a:lnTo>
                <a:lnTo>
                  <a:pt x="149351" y="0"/>
                </a:lnTo>
                <a:lnTo>
                  <a:pt x="0" y="0"/>
                </a:lnTo>
                <a:lnTo>
                  <a:pt x="0" y="29870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922007" y="2980944"/>
            <a:ext cx="149860" cy="269875"/>
          </a:xfrm>
          <a:custGeom>
            <a:avLst/>
            <a:gdLst/>
            <a:ahLst/>
            <a:cxnLst/>
            <a:rect l="l" t="t" r="r" b="b"/>
            <a:pathLst>
              <a:path w="149859" h="269875">
                <a:moveTo>
                  <a:pt x="0" y="269747"/>
                </a:moveTo>
                <a:lnTo>
                  <a:pt x="149351" y="269747"/>
                </a:lnTo>
                <a:lnTo>
                  <a:pt x="149351" y="0"/>
                </a:lnTo>
                <a:lnTo>
                  <a:pt x="0" y="0"/>
                </a:lnTo>
                <a:lnTo>
                  <a:pt x="0" y="26974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922007" y="2334767"/>
            <a:ext cx="149860" cy="916305"/>
          </a:xfrm>
          <a:custGeom>
            <a:avLst/>
            <a:gdLst/>
            <a:ahLst/>
            <a:cxnLst/>
            <a:rect l="l" t="t" r="r" b="b"/>
            <a:pathLst>
              <a:path w="149859" h="916305">
                <a:moveTo>
                  <a:pt x="0" y="915924"/>
                </a:moveTo>
                <a:lnTo>
                  <a:pt x="149351" y="915924"/>
                </a:lnTo>
                <a:lnTo>
                  <a:pt x="149351" y="0"/>
                </a:lnTo>
                <a:lnTo>
                  <a:pt x="0" y="0"/>
                </a:lnTo>
                <a:lnTo>
                  <a:pt x="0" y="915924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922007" y="2633472"/>
            <a:ext cx="149860" cy="347980"/>
          </a:xfrm>
          <a:custGeom>
            <a:avLst/>
            <a:gdLst/>
            <a:ahLst/>
            <a:cxnLst/>
            <a:rect l="l" t="t" r="r" b="b"/>
            <a:pathLst>
              <a:path w="149859" h="347980">
                <a:moveTo>
                  <a:pt x="0" y="347472"/>
                </a:moveTo>
                <a:lnTo>
                  <a:pt x="149351" y="347472"/>
                </a:lnTo>
                <a:lnTo>
                  <a:pt x="149351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922007" y="2633472"/>
            <a:ext cx="149860" cy="347980"/>
          </a:xfrm>
          <a:custGeom>
            <a:avLst/>
            <a:gdLst/>
            <a:ahLst/>
            <a:cxnLst/>
            <a:rect l="l" t="t" r="r" b="b"/>
            <a:pathLst>
              <a:path w="149859" h="347980">
                <a:moveTo>
                  <a:pt x="0" y="347472"/>
                </a:moveTo>
                <a:lnTo>
                  <a:pt x="149351" y="347472"/>
                </a:lnTo>
                <a:lnTo>
                  <a:pt x="149351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964680" y="237134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64007"/>
                </a:lnTo>
                <a:lnTo>
                  <a:pt x="64008" y="64007"/>
                </a:lnTo>
                <a:lnTo>
                  <a:pt x="32003" y="0"/>
                </a:lnTo>
                <a:close/>
              </a:path>
            </a:pathLst>
          </a:custGeom>
          <a:solidFill>
            <a:srgbClr val="7E7E7E">
              <a:alpha val="9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964680" y="315467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64008" y="0"/>
                </a:moveTo>
                <a:lnTo>
                  <a:pt x="0" y="0"/>
                </a:lnTo>
                <a:lnTo>
                  <a:pt x="32003" y="64008"/>
                </a:lnTo>
                <a:lnTo>
                  <a:pt x="64008" y="0"/>
                </a:lnTo>
                <a:close/>
              </a:path>
            </a:pathLst>
          </a:custGeom>
          <a:solidFill>
            <a:srgbClr val="7E7E7E">
              <a:alpha val="9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3368166" y="2350008"/>
            <a:ext cx="198437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What munition was</a:t>
            </a:r>
            <a:r>
              <a:rPr sz="1200" spc="-7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detected: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420867" y="3352768"/>
            <a:ext cx="108203" cy="1067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422391" y="3354323"/>
            <a:ext cx="106680" cy="105410"/>
          </a:xfrm>
          <a:custGeom>
            <a:avLst/>
            <a:gdLst/>
            <a:ahLst/>
            <a:cxnLst/>
            <a:rect l="l" t="t" r="r" b="b"/>
            <a:pathLst>
              <a:path w="106679" h="105410">
                <a:moveTo>
                  <a:pt x="0" y="105155"/>
                </a:moveTo>
                <a:lnTo>
                  <a:pt x="106679" y="105155"/>
                </a:lnTo>
                <a:lnTo>
                  <a:pt x="106679" y="0"/>
                </a:lnTo>
                <a:lnTo>
                  <a:pt x="0" y="0"/>
                </a:lnTo>
                <a:lnTo>
                  <a:pt x="0" y="105155"/>
                </a:lnTo>
                <a:close/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835140" y="5696711"/>
            <a:ext cx="996950" cy="0"/>
          </a:xfrm>
          <a:custGeom>
            <a:avLst/>
            <a:gdLst/>
            <a:ahLst/>
            <a:cxnLst/>
            <a:rect l="l" t="t" r="r" b="b"/>
            <a:pathLst>
              <a:path w="996950">
                <a:moveTo>
                  <a:pt x="0" y="0"/>
                </a:moveTo>
                <a:lnTo>
                  <a:pt x="996695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053071" y="5614415"/>
            <a:ext cx="79375" cy="158750"/>
          </a:xfrm>
          <a:custGeom>
            <a:avLst/>
            <a:gdLst/>
            <a:ahLst/>
            <a:cxnLst/>
            <a:rect l="l" t="t" r="r" b="b"/>
            <a:pathLst>
              <a:path w="79375" h="158750">
                <a:moveTo>
                  <a:pt x="79248" y="0"/>
                </a:moveTo>
                <a:lnTo>
                  <a:pt x="0" y="0"/>
                </a:lnTo>
                <a:lnTo>
                  <a:pt x="0" y="118872"/>
                </a:lnTo>
                <a:lnTo>
                  <a:pt x="39624" y="158496"/>
                </a:lnTo>
                <a:lnTo>
                  <a:pt x="79248" y="118872"/>
                </a:lnTo>
                <a:lnTo>
                  <a:pt x="7924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53071" y="5614415"/>
            <a:ext cx="79375" cy="158750"/>
          </a:xfrm>
          <a:custGeom>
            <a:avLst/>
            <a:gdLst/>
            <a:ahLst/>
            <a:cxnLst/>
            <a:rect l="l" t="t" r="r" b="b"/>
            <a:pathLst>
              <a:path w="79375" h="158750">
                <a:moveTo>
                  <a:pt x="79248" y="0"/>
                </a:moveTo>
                <a:lnTo>
                  <a:pt x="79248" y="118872"/>
                </a:lnTo>
                <a:lnTo>
                  <a:pt x="39624" y="158496"/>
                </a:lnTo>
                <a:lnTo>
                  <a:pt x="0" y="118872"/>
                </a:lnTo>
                <a:lnTo>
                  <a:pt x="0" y="0"/>
                </a:lnTo>
                <a:lnTo>
                  <a:pt x="79248" y="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037831" y="5788152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239000" y="5788152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40168" y="5788152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835140" y="5788152"/>
            <a:ext cx="203200" cy="68580"/>
          </a:xfrm>
          <a:custGeom>
            <a:avLst/>
            <a:gdLst/>
            <a:ahLst/>
            <a:cxnLst/>
            <a:rect l="l" t="t" r="r" b="b"/>
            <a:pathLst>
              <a:path w="203200" h="68579">
                <a:moveTo>
                  <a:pt x="0" y="68580"/>
                </a:moveTo>
                <a:lnTo>
                  <a:pt x="202692" y="68580"/>
                </a:lnTo>
                <a:lnTo>
                  <a:pt x="202692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26095" y="5788152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669535" y="1458467"/>
            <a:ext cx="1125220" cy="228600"/>
          </a:xfrm>
          <a:custGeom>
            <a:avLst/>
            <a:gdLst/>
            <a:ahLst/>
            <a:cxnLst/>
            <a:rect l="l" t="t" r="r" b="b"/>
            <a:pathLst>
              <a:path w="1125220" h="228600">
                <a:moveTo>
                  <a:pt x="0" y="228600"/>
                </a:moveTo>
                <a:lnTo>
                  <a:pt x="1124712" y="228600"/>
                </a:lnTo>
                <a:lnTo>
                  <a:pt x="112471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4669535" y="1458467"/>
            <a:ext cx="1125220" cy="228600"/>
          </a:xfrm>
          <a:prstGeom prst="rect">
            <a:avLst/>
          </a:prstGeom>
          <a:solidFill>
            <a:srgbClr val="FFFFFF"/>
          </a:solidFill>
          <a:ln w="3175">
            <a:solidFill>
              <a:srgbClr val="7E7E7E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40"/>
              </a:spcBef>
            </a:pPr>
            <a:r>
              <a:rPr sz="1200" spc="-5" dirty="0">
                <a:latin typeface="Segoe UI"/>
                <a:cs typeface="Segoe UI"/>
              </a:rPr>
              <a:t>16 </a:t>
            </a:r>
            <a:r>
              <a:rPr sz="1200" dirty="0">
                <a:latin typeface="Segoe UI"/>
                <a:cs typeface="Segoe UI"/>
              </a:rPr>
              <a:t>/ </a:t>
            </a:r>
            <a:r>
              <a:rPr sz="1200" spc="-5" dirty="0">
                <a:latin typeface="Segoe UI"/>
                <a:cs typeface="Segoe UI"/>
              </a:rPr>
              <a:t>11 </a:t>
            </a:r>
            <a:r>
              <a:rPr sz="1200" dirty="0">
                <a:latin typeface="Segoe UI"/>
                <a:cs typeface="Segoe UI"/>
              </a:rPr>
              <a:t>/</a:t>
            </a:r>
            <a:r>
              <a:rPr sz="1200" spc="-10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2018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839967" y="1458467"/>
            <a:ext cx="224027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 txBox="1"/>
          <p:nvPr/>
        </p:nvSpPr>
        <p:spPr>
          <a:xfrm>
            <a:off x="3361435" y="1477645"/>
            <a:ext cx="122237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Segoe UI"/>
                <a:cs typeface="Segoe UI"/>
              </a:rPr>
              <a:t>Date of</a:t>
            </a:r>
            <a:r>
              <a:rPr sz="1200" spc="-75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detection: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399019" y="2334767"/>
            <a:ext cx="1249680" cy="360045"/>
          </a:xfrm>
          <a:custGeom>
            <a:avLst/>
            <a:gdLst/>
            <a:ahLst/>
            <a:cxnLst/>
            <a:rect l="l" t="t" r="r" b="b"/>
            <a:pathLst>
              <a:path w="1249679" h="360044">
                <a:moveTo>
                  <a:pt x="0" y="359663"/>
                </a:moveTo>
                <a:lnTo>
                  <a:pt x="1249679" y="359663"/>
                </a:lnTo>
                <a:lnTo>
                  <a:pt x="1249679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399019" y="2912364"/>
            <a:ext cx="1249680" cy="338455"/>
          </a:xfrm>
          <a:custGeom>
            <a:avLst/>
            <a:gdLst/>
            <a:ahLst/>
            <a:cxnLst/>
            <a:rect l="l" t="t" r="r" b="b"/>
            <a:pathLst>
              <a:path w="1249679" h="338455">
                <a:moveTo>
                  <a:pt x="0" y="338327"/>
                </a:moveTo>
                <a:lnTo>
                  <a:pt x="1249679" y="338327"/>
                </a:lnTo>
                <a:lnTo>
                  <a:pt x="1249679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99019" y="2334767"/>
            <a:ext cx="1399540" cy="916305"/>
          </a:xfrm>
          <a:custGeom>
            <a:avLst/>
            <a:gdLst/>
            <a:ahLst/>
            <a:cxnLst/>
            <a:rect l="l" t="t" r="r" b="b"/>
            <a:pathLst>
              <a:path w="1399540" h="916305">
                <a:moveTo>
                  <a:pt x="0" y="915924"/>
                </a:moveTo>
                <a:lnTo>
                  <a:pt x="1399031" y="915924"/>
                </a:lnTo>
                <a:lnTo>
                  <a:pt x="1399031" y="0"/>
                </a:lnTo>
                <a:lnTo>
                  <a:pt x="0" y="0"/>
                </a:lnTo>
                <a:lnTo>
                  <a:pt x="0" y="915924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 txBox="1"/>
          <p:nvPr/>
        </p:nvSpPr>
        <p:spPr>
          <a:xfrm>
            <a:off x="7432929" y="2330830"/>
            <a:ext cx="330200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latin typeface="Segoe UI"/>
                <a:cs typeface="Segoe UI"/>
              </a:rPr>
              <a:t>f</a:t>
            </a:r>
            <a:r>
              <a:rPr sz="1200" spc="-10" dirty="0">
                <a:latin typeface="Segoe UI"/>
                <a:cs typeface="Segoe UI"/>
              </a:rPr>
              <a:t>ir</a:t>
            </a:r>
            <a:r>
              <a:rPr sz="1200" spc="-5" dirty="0">
                <a:latin typeface="Segoe UI"/>
                <a:cs typeface="Segoe UI"/>
              </a:rPr>
              <a:t>e</a:t>
            </a:r>
            <a:r>
              <a:rPr sz="1200" dirty="0">
                <a:latin typeface="Segoe UI"/>
                <a:cs typeface="Segoe UI"/>
              </a:rPr>
              <a:t>d  </a:t>
            </a:r>
            <a:r>
              <a:rPr sz="1200" spc="-5" dirty="0">
                <a:latin typeface="Segoe UI"/>
                <a:cs typeface="Segoe UI"/>
              </a:rPr>
              <a:t>lost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7403592" y="2694432"/>
            <a:ext cx="1248410" cy="2184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5"/>
              </a:spcBef>
            </a:pPr>
            <a:r>
              <a:rPr sz="1200" spc="-5" dirty="0">
                <a:latin typeface="Segoe UI"/>
                <a:cs typeface="Segoe UI"/>
              </a:rPr>
              <a:t>dumped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5574538" y="2879471"/>
            <a:ext cx="2416175" cy="62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0710">
              <a:lnSpc>
                <a:spcPct val="100000"/>
              </a:lnSpc>
            </a:pPr>
            <a:r>
              <a:rPr sz="1200" dirty="0">
                <a:latin typeface="Segoe UI"/>
                <a:cs typeface="Segoe UI"/>
              </a:rPr>
              <a:t>un</a:t>
            </a:r>
            <a:r>
              <a:rPr sz="1200" spc="-25" dirty="0">
                <a:latin typeface="Segoe UI"/>
                <a:cs typeface="Segoe UI"/>
              </a:rPr>
              <a:t>k</a:t>
            </a:r>
            <a:r>
              <a:rPr sz="1200" dirty="0">
                <a:latin typeface="Segoe UI"/>
                <a:cs typeface="Segoe UI"/>
              </a:rPr>
              <a:t>o</a:t>
            </a:r>
            <a:r>
              <a:rPr sz="1200" spc="-5" dirty="0">
                <a:latin typeface="Segoe UI"/>
                <a:cs typeface="Segoe UI"/>
              </a:rPr>
              <a:t>w</a:t>
            </a:r>
            <a:r>
              <a:rPr sz="1200" dirty="0">
                <a:latin typeface="Segoe UI"/>
                <a:cs typeface="Segoe UI"/>
              </a:rPr>
              <a:t>n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Segoe UI"/>
                <a:cs typeface="Segoe UI"/>
              </a:rPr>
              <a:t>Enter new munition</a:t>
            </a:r>
            <a:r>
              <a:rPr sz="1200" spc="-11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type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8648700" y="2334767"/>
            <a:ext cx="149860" cy="299085"/>
          </a:xfrm>
          <a:custGeom>
            <a:avLst/>
            <a:gdLst/>
            <a:ahLst/>
            <a:cxnLst/>
            <a:rect l="l" t="t" r="r" b="b"/>
            <a:pathLst>
              <a:path w="149859" h="299085">
                <a:moveTo>
                  <a:pt x="0" y="298704"/>
                </a:moveTo>
                <a:lnTo>
                  <a:pt x="149351" y="298704"/>
                </a:lnTo>
                <a:lnTo>
                  <a:pt x="149351" y="0"/>
                </a:lnTo>
                <a:lnTo>
                  <a:pt x="0" y="0"/>
                </a:lnTo>
                <a:lnTo>
                  <a:pt x="0" y="29870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648700" y="2980944"/>
            <a:ext cx="149860" cy="269875"/>
          </a:xfrm>
          <a:custGeom>
            <a:avLst/>
            <a:gdLst/>
            <a:ahLst/>
            <a:cxnLst/>
            <a:rect l="l" t="t" r="r" b="b"/>
            <a:pathLst>
              <a:path w="149859" h="269875">
                <a:moveTo>
                  <a:pt x="0" y="269747"/>
                </a:moveTo>
                <a:lnTo>
                  <a:pt x="149351" y="269747"/>
                </a:lnTo>
                <a:lnTo>
                  <a:pt x="149351" y="0"/>
                </a:lnTo>
                <a:lnTo>
                  <a:pt x="0" y="0"/>
                </a:lnTo>
                <a:lnTo>
                  <a:pt x="0" y="26974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648700" y="2334767"/>
            <a:ext cx="149860" cy="916305"/>
          </a:xfrm>
          <a:custGeom>
            <a:avLst/>
            <a:gdLst/>
            <a:ahLst/>
            <a:cxnLst/>
            <a:rect l="l" t="t" r="r" b="b"/>
            <a:pathLst>
              <a:path w="149859" h="916305">
                <a:moveTo>
                  <a:pt x="0" y="915924"/>
                </a:moveTo>
                <a:lnTo>
                  <a:pt x="149351" y="915924"/>
                </a:lnTo>
                <a:lnTo>
                  <a:pt x="149351" y="0"/>
                </a:lnTo>
                <a:lnTo>
                  <a:pt x="0" y="0"/>
                </a:lnTo>
                <a:lnTo>
                  <a:pt x="0" y="915924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648700" y="2633472"/>
            <a:ext cx="149860" cy="347980"/>
          </a:xfrm>
          <a:custGeom>
            <a:avLst/>
            <a:gdLst/>
            <a:ahLst/>
            <a:cxnLst/>
            <a:rect l="l" t="t" r="r" b="b"/>
            <a:pathLst>
              <a:path w="149859" h="347980">
                <a:moveTo>
                  <a:pt x="0" y="347472"/>
                </a:moveTo>
                <a:lnTo>
                  <a:pt x="149351" y="347472"/>
                </a:lnTo>
                <a:lnTo>
                  <a:pt x="149351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648700" y="2633472"/>
            <a:ext cx="149860" cy="347980"/>
          </a:xfrm>
          <a:custGeom>
            <a:avLst/>
            <a:gdLst/>
            <a:ahLst/>
            <a:cxnLst/>
            <a:rect l="l" t="t" r="r" b="b"/>
            <a:pathLst>
              <a:path w="149859" h="347980">
                <a:moveTo>
                  <a:pt x="0" y="347472"/>
                </a:moveTo>
                <a:lnTo>
                  <a:pt x="149351" y="347472"/>
                </a:lnTo>
                <a:lnTo>
                  <a:pt x="149351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691371" y="237134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64007"/>
                </a:lnTo>
                <a:lnTo>
                  <a:pt x="64007" y="64007"/>
                </a:lnTo>
                <a:lnTo>
                  <a:pt x="32003" y="0"/>
                </a:lnTo>
                <a:close/>
              </a:path>
            </a:pathLst>
          </a:custGeom>
          <a:solidFill>
            <a:srgbClr val="7E7E7E">
              <a:alpha val="9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691371" y="315467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64007" y="0"/>
                </a:moveTo>
                <a:lnTo>
                  <a:pt x="0" y="0"/>
                </a:lnTo>
                <a:lnTo>
                  <a:pt x="32003" y="64008"/>
                </a:lnTo>
                <a:lnTo>
                  <a:pt x="64007" y="0"/>
                </a:lnTo>
                <a:close/>
              </a:path>
            </a:pathLst>
          </a:custGeom>
          <a:solidFill>
            <a:srgbClr val="7E7E7E">
              <a:alpha val="9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422391" y="2520695"/>
            <a:ext cx="1496695" cy="201295"/>
          </a:xfrm>
          <a:custGeom>
            <a:avLst/>
            <a:gdLst/>
            <a:ahLst/>
            <a:cxnLst/>
            <a:rect l="l" t="t" r="r" b="b"/>
            <a:pathLst>
              <a:path w="1496695" h="201294">
                <a:moveTo>
                  <a:pt x="0" y="201167"/>
                </a:moveTo>
                <a:lnTo>
                  <a:pt x="1496567" y="201167"/>
                </a:lnTo>
                <a:lnTo>
                  <a:pt x="1496567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0066FF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03592" y="2694432"/>
            <a:ext cx="1248410" cy="218440"/>
          </a:xfrm>
          <a:custGeom>
            <a:avLst/>
            <a:gdLst/>
            <a:ahLst/>
            <a:cxnLst/>
            <a:rect l="l" t="t" r="r" b="b"/>
            <a:pathLst>
              <a:path w="1248409" h="218439">
                <a:moveTo>
                  <a:pt x="0" y="217932"/>
                </a:moveTo>
                <a:lnTo>
                  <a:pt x="1248155" y="217932"/>
                </a:lnTo>
                <a:lnTo>
                  <a:pt x="1248155" y="0"/>
                </a:lnTo>
                <a:lnTo>
                  <a:pt x="0" y="0"/>
                </a:lnTo>
                <a:lnTo>
                  <a:pt x="0" y="217932"/>
                </a:lnTo>
                <a:close/>
              </a:path>
            </a:pathLst>
          </a:custGeom>
          <a:solidFill>
            <a:srgbClr val="0066FF">
              <a:alpha val="4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 txBox="1"/>
          <p:nvPr/>
        </p:nvSpPr>
        <p:spPr>
          <a:xfrm>
            <a:off x="3363214" y="5323966"/>
            <a:ext cx="2504440" cy="784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ct val="100000"/>
              </a:lnSpc>
              <a:tabLst>
                <a:tab pos="1324610" algn="l"/>
              </a:tabLst>
            </a:pPr>
            <a:r>
              <a:rPr sz="1800" spc="-7" baseline="2314" dirty="0">
                <a:latin typeface="Segoe UI"/>
                <a:cs typeface="Segoe UI"/>
              </a:rPr>
              <a:t>Leaks:</a:t>
            </a:r>
            <a:r>
              <a:rPr sz="1200" spc="-5" dirty="0">
                <a:latin typeface="Segoe UI"/>
                <a:cs typeface="Segoe UI"/>
              </a:rPr>
              <a:t>	</a:t>
            </a:r>
            <a:r>
              <a:rPr sz="1200" dirty="0">
                <a:latin typeface="Segoe UI"/>
                <a:cs typeface="Segoe UI"/>
              </a:rPr>
              <a:t>0</a:t>
            </a:r>
            <a:endParaRPr sz="1200">
              <a:latin typeface="Segoe UI"/>
              <a:cs typeface="Segoe UI"/>
            </a:endParaRPr>
          </a:p>
          <a:p>
            <a:pPr marL="12700" marR="5080" indent="1905">
              <a:lnSpc>
                <a:spcPct val="148800"/>
              </a:lnSpc>
              <a:spcBef>
                <a:spcPts val="360"/>
              </a:spcBef>
            </a:pPr>
            <a:r>
              <a:rPr sz="1200" spc="-5" dirty="0">
                <a:latin typeface="Segoe UI"/>
                <a:cs typeface="Segoe UI"/>
              </a:rPr>
              <a:t>Calculated ecological hazardousness:  Level </a:t>
            </a:r>
            <a:r>
              <a:rPr sz="1200" spc="-10" dirty="0">
                <a:latin typeface="Segoe UI"/>
                <a:cs typeface="Segoe UI"/>
              </a:rPr>
              <a:t>of</a:t>
            </a:r>
            <a:r>
              <a:rPr sz="1200" spc="-70" dirty="0">
                <a:latin typeface="Segoe UI"/>
                <a:cs typeface="Segoe UI"/>
              </a:rPr>
              <a:t> </a:t>
            </a:r>
            <a:r>
              <a:rPr sz="1200" spc="-5" dirty="0">
                <a:latin typeface="Segoe UI"/>
                <a:cs typeface="Segoe UI"/>
              </a:rPr>
              <a:t>confidence: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6833616" y="5967984"/>
            <a:ext cx="996950" cy="0"/>
          </a:xfrm>
          <a:custGeom>
            <a:avLst/>
            <a:gdLst/>
            <a:ahLst/>
            <a:cxnLst/>
            <a:rect l="l" t="t" r="r" b="b"/>
            <a:pathLst>
              <a:path w="996950">
                <a:moveTo>
                  <a:pt x="0" y="0"/>
                </a:moveTo>
                <a:lnTo>
                  <a:pt x="996695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269480" y="5885688"/>
            <a:ext cx="78105" cy="158750"/>
          </a:xfrm>
          <a:custGeom>
            <a:avLst/>
            <a:gdLst/>
            <a:ahLst/>
            <a:cxnLst/>
            <a:rect l="l" t="t" r="r" b="b"/>
            <a:pathLst>
              <a:path w="78104" h="158750">
                <a:moveTo>
                  <a:pt x="77724" y="0"/>
                </a:moveTo>
                <a:lnTo>
                  <a:pt x="0" y="0"/>
                </a:lnTo>
                <a:lnTo>
                  <a:pt x="0" y="119634"/>
                </a:lnTo>
                <a:lnTo>
                  <a:pt x="38862" y="158496"/>
                </a:lnTo>
                <a:lnTo>
                  <a:pt x="77724" y="119634"/>
                </a:lnTo>
                <a:lnTo>
                  <a:pt x="7772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269480" y="5885688"/>
            <a:ext cx="78105" cy="158750"/>
          </a:xfrm>
          <a:custGeom>
            <a:avLst/>
            <a:gdLst/>
            <a:ahLst/>
            <a:cxnLst/>
            <a:rect l="l" t="t" r="r" b="b"/>
            <a:pathLst>
              <a:path w="78104" h="158750">
                <a:moveTo>
                  <a:pt x="77724" y="0"/>
                </a:moveTo>
                <a:lnTo>
                  <a:pt x="77724" y="119634"/>
                </a:lnTo>
                <a:lnTo>
                  <a:pt x="38862" y="158496"/>
                </a:lnTo>
                <a:lnTo>
                  <a:pt x="0" y="119634"/>
                </a:lnTo>
                <a:lnTo>
                  <a:pt x="0" y="0"/>
                </a:lnTo>
                <a:lnTo>
                  <a:pt x="77724" y="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 txBox="1"/>
          <p:nvPr/>
        </p:nvSpPr>
        <p:spPr>
          <a:xfrm>
            <a:off x="6385305" y="5653125"/>
            <a:ext cx="35623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ct val="100000"/>
              </a:lnSpc>
            </a:pPr>
            <a:r>
              <a:rPr sz="1200" spc="-5" dirty="0">
                <a:latin typeface="Segoe UI"/>
                <a:cs typeface="Segoe UI"/>
              </a:rPr>
              <a:t>(low</a:t>
            </a:r>
            <a:r>
              <a:rPr sz="1200" dirty="0">
                <a:latin typeface="Segoe UI"/>
                <a:cs typeface="Segoe UI"/>
              </a:rPr>
              <a:t>)</a:t>
            </a:r>
            <a:endParaRPr sz="12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spc="-5" dirty="0">
                <a:latin typeface="Segoe UI"/>
                <a:cs typeface="Segoe UI"/>
              </a:rPr>
              <a:t>(low</a:t>
            </a:r>
            <a:r>
              <a:rPr sz="1200" dirty="0">
                <a:latin typeface="Segoe UI"/>
                <a:cs typeface="Segoe UI"/>
              </a:rPr>
              <a:t>)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7940167" y="5572597"/>
            <a:ext cx="499109" cy="55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>
              <a:lnSpc>
                <a:spcPct val="148700"/>
              </a:lnSpc>
            </a:pPr>
            <a:r>
              <a:rPr sz="1200" spc="-5" dirty="0">
                <a:latin typeface="Segoe UI"/>
                <a:cs typeface="Segoe UI"/>
              </a:rPr>
              <a:t>(</a:t>
            </a:r>
            <a:r>
              <a:rPr sz="1200" dirty="0">
                <a:latin typeface="Segoe UI"/>
                <a:cs typeface="Segoe UI"/>
              </a:rPr>
              <a:t>h</a:t>
            </a:r>
            <a:r>
              <a:rPr sz="1200" spc="-5" dirty="0">
                <a:latin typeface="Segoe UI"/>
                <a:cs typeface="Segoe UI"/>
              </a:rPr>
              <a:t>eig</a:t>
            </a:r>
            <a:r>
              <a:rPr sz="1200" spc="5" dirty="0">
                <a:latin typeface="Segoe UI"/>
                <a:cs typeface="Segoe UI"/>
              </a:rPr>
              <a:t>h</a:t>
            </a:r>
            <a:r>
              <a:rPr sz="1200" dirty="0">
                <a:latin typeface="Segoe UI"/>
                <a:cs typeface="Segoe UI"/>
              </a:rPr>
              <a:t>)  </a:t>
            </a:r>
            <a:r>
              <a:rPr sz="1200" spc="-5" dirty="0">
                <a:latin typeface="Segoe UI"/>
                <a:cs typeface="Segoe UI"/>
              </a:rPr>
              <a:t>(</a:t>
            </a:r>
            <a:r>
              <a:rPr sz="1200" dirty="0">
                <a:latin typeface="Segoe UI"/>
                <a:cs typeface="Segoe UI"/>
              </a:rPr>
              <a:t>h</a:t>
            </a:r>
            <a:r>
              <a:rPr sz="1200" spc="-5" dirty="0">
                <a:latin typeface="Segoe UI"/>
                <a:cs typeface="Segoe UI"/>
              </a:rPr>
              <a:t>eig</a:t>
            </a:r>
            <a:r>
              <a:rPr sz="1200" spc="5" dirty="0">
                <a:latin typeface="Segoe UI"/>
                <a:cs typeface="Segoe UI"/>
              </a:rPr>
              <a:t>h</a:t>
            </a:r>
            <a:r>
              <a:rPr sz="1200" dirty="0">
                <a:latin typeface="Segoe UI"/>
                <a:cs typeface="Segoe UI"/>
              </a:rPr>
              <a:t>)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042404" y="6053328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243571" y="6053328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444740" y="6053328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839711" y="6053328"/>
            <a:ext cx="203200" cy="68580"/>
          </a:xfrm>
          <a:custGeom>
            <a:avLst/>
            <a:gdLst/>
            <a:ahLst/>
            <a:cxnLst/>
            <a:rect l="l" t="t" r="r" b="b"/>
            <a:pathLst>
              <a:path w="203200" h="68579">
                <a:moveTo>
                  <a:pt x="0" y="68580"/>
                </a:moveTo>
                <a:lnTo>
                  <a:pt x="202692" y="68580"/>
                </a:lnTo>
                <a:lnTo>
                  <a:pt x="202692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630668" y="6053328"/>
            <a:ext cx="201295" cy="68580"/>
          </a:xfrm>
          <a:custGeom>
            <a:avLst/>
            <a:gdLst/>
            <a:ahLst/>
            <a:cxnLst/>
            <a:rect l="l" t="t" r="r" b="b"/>
            <a:pathLst>
              <a:path w="201295" h="68579">
                <a:moveTo>
                  <a:pt x="0" y="68580"/>
                </a:moveTo>
                <a:lnTo>
                  <a:pt x="201168" y="68580"/>
                </a:lnTo>
                <a:lnTo>
                  <a:pt x="201168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801867" y="3777996"/>
            <a:ext cx="58419" cy="59690"/>
          </a:xfrm>
          <a:custGeom>
            <a:avLst/>
            <a:gdLst/>
            <a:ahLst/>
            <a:cxnLst/>
            <a:rect l="l" t="t" r="r" b="b"/>
            <a:pathLst>
              <a:path w="58420" h="59689">
                <a:moveTo>
                  <a:pt x="28956" y="0"/>
                </a:moveTo>
                <a:lnTo>
                  <a:pt x="17680" y="2339"/>
                </a:lnTo>
                <a:lnTo>
                  <a:pt x="8477" y="8715"/>
                </a:lnTo>
                <a:lnTo>
                  <a:pt x="2274" y="18162"/>
                </a:lnTo>
                <a:lnTo>
                  <a:pt x="0" y="29717"/>
                </a:lnTo>
                <a:lnTo>
                  <a:pt x="2274" y="41273"/>
                </a:lnTo>
                <a:lnTo>
                  <a:pt x="8477" y="50720"/>
                </a:lnTo>
                <a:lnTo>
                  <a:pt x="17680" y="57096"/>
                </a:lnTo>
                <a:lnTo>
                  <a:pt x="28956" y="59435"/>
                </a:lnTo>
                <a:lnTo>
                  <a:pt x="40231" y="57096"/>
                </a:lnTo>
                <a:lnTo>
                  <a:pt x="49434" y="50720"/>
                </a:lnTo>
                <a:lnTo>
                  <a:pt x="55637" y="41273"/>
                </a:lnTo>
                <a:lnTo>
                  <a:pt x="57912" y="29717"/>
                </a:lnTo>
                <a:lnTo>
                  <a:pt x="55637" y="18162"/>
                </a:lnTo>
                <a:lnTo>
                  <a:pt x="49434" y="8715"/>
                </a:lnTo>
                <a:lnTo>
                  <a:pt x="40231" y="2339"/>
                </a:lnTo>
                <a:lnTo>
                  <a:pt x="2895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wal 182"/>
          <p:cNvSpPr/>
          <p:nvPr/>
        </p:nvSpPr>
        <p:spPr>
          <a:xfrm>
            <a:off x="2525740" y="5421486"/>
            <a:ext cx="6580922" cy="121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101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attention</a:t>
            </a:r>
            <a:endParaRPr lang="pl-PL" dirty="0"/>
          </a:p>
        </p:txBody>
      </p:sp>
      <p:pic>
        <p:nvPicPr>
          <p:cNvPr id="4" name="Symbol zastępczy zawartości 3" descr="IMG_19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1" b="19281"/>
          <a:stretch>
            <a:fillRect/>
          </a:stretch>
        </p:blipFill>
        <p:spPr>
          <a:xfrm>
            <a:off x="228600" y="1380246"/>
            <a:ext cx="8686800" cy="4281002"/>
          </a:xfrm>
        </p:spPr>
      </p:pic>
      <p:sp>
        <p:nvSpPr>
          <p:cNvPr id="3" name="pole tekstowe 2"/>
          <p:cNvSpPr txBox="1"/>
          <p:nvPr/>
        </p:nvSpPr>
        <p:spPr>
          <a:xfrm>
            <a:off x="228600" y="5733256"/>
            <a:ext cx="59995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1) 'The research work was fund by the European Union (European Regional Development Fund) under the </a:t>
            </a:r>
            <a:r>
              <a:rPr lang="en-US" sz="1100" dirty="0" err="1"/>
              <a:t>Interreg</a:t>
            </a:r>
            <a:r>
              <a:rPr lang="en-US" sz="1100" dirty="0"/>
              <a:t> Baltic Sea Region </a:t>
            </a:r>
            <a:r>
              <a:rPr lang="en-US" sz="1100" dirty="0" err="1"/>
              <a:t>Programme</a:t>
            </a:r>
            <a:r>
              <a:rPr lang="en-US" sz="1100" dirty="0"/>
              <a:t> 2014-2020, project #R013 DAIMON'</a:t>
            </a:r>
            <a:br>
              <a:rPr lang="en-US" sz="1100" dirty="0"/>
            </a:b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/>
              <a:t>2) 'The research work was financed by the Ministry of Science and Higher Education from the 216-2019 science funding allocated for the implementation of international co-financed project'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00981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17938" y="264277"/>
            <a:ext cx="8330842" cy="117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84000"/>
              </a:lnSpc>
              <a:spcBef>
                <a:spcPts val="669"/>
              </a:spcBef>
            </a:pPr>
            <a:r>
              <a:rPr lang="pl-PL" altLang="pl-PL" sz="3322" b="1" dirty="0" err="1">
                <a:solidFill>
                  <a:srgbClr val="333399"/>
                </a:solidFill>
              </a:rPr>
              <a:t>Chemical</a:t>
            </a:r>
            <a:r>
              <a:rPr lang="pl-PL" altLang="pl-PL" sz="3322" b="1" dirty="0">
                <a:solidFill>
                  <a:srgbClr val="333399"/>
                </a:solidFill>
              </a:rPr>
              <a:t> </a:t>
            </a:r>
            <a:r>
              <a:rPr lang="pl-PL" altLang="pl-PL" sz="3322" b="1" dirty="0" err="1">
                <a:solidFill>
                  <a:srgbClr val="333399"/>
                </a:solidFill>
              </a:rPr>
              <a:t>munitions</a:t>
            </a:r>
            <a:r>
              <a:rPr lang="pl-PL" altLang="pl-PL" sz="3322" b="1" dirty="0">
                <a:solidFill>
                  <a:srgbClr val="333399"/>
                </a:solidFill>
              </a:rPr>
              <a:t> </a:t>
            </a:r>
            <a:r>
              <a:rPr lang="pl-PL" altLang="pl-PL" sz="3322" b="1" dirty="0" err="1">
                <a:solidFill>
                  <a:srgbClr val="333399"/>
                </a:solidFill>
              </a:rPr>
              <a:t>sunk</a:t>
            </a:r>
            <a:r>
              <a:rPr lang="pl-PL" altLang="pl-PL" sz="3322" b="1" dirty="0">
                <a:solidFill>
                  <a:srgbClr val="333399"/>
                </a:solidFill>
              </a:rPr>
              <a:t> </a:t>
            </a:r>
            <a:r>
              <a:rPr lang="pl-PL" altLang="pl-PL" sz="3322" b="1" dirty="0" err="1">
                <a:solidFill>
                  <a:srgbClr val="333399"/>
                </a:solidFill>
              </a:rPr>
              <a:t>at</a:t>
            </a:r>
            <a:r>
              <a:rPr lang="pl-PL" altLang="pl-PL" sz="3322" b="1" dirty="0">
                <a:solidFill>
                  <a:srgbClr val="333399"/>
                </a:solidFill>
              </a:rPr>
              <a:t> </a:t>
            </a:r>
            <a:r>
              <a:rPr lang="pl-PL" altLang="pl-PL" sz="3322" b="1" dirty="0" err="1">
                <a:solidFill>
                  <a:srgbClr val="333399"/>
                </a:solidFill>
              </a:rPr>
              <a:t>sea</a:t>
            </a:r>
            <a:endParaRPr lang="pl-PL" altLang="pl-PL" sz="3322" b="1" dirty="0">
              <a:solidFill>
                <a:srgbClr val="333399"/>
              </a:solidFill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097398" y="1903780"/>
            <a:ext cx="8232676" cy="34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3193" rIns="83064" bIns="43193"/>
          <a:lstStyle>
            <a:lvl1pPr marL="341313" indent="-338138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54"/>
              </a:spcBef>
            </a:pPr>
            <a:endParaRPr lang="pl-PL" altLang="pl-PL" sz="2215" b="1" dirty="0">
              <a:latin typeface="Calibri" panose="020F0502020204030204" pitchFamily="34" charset="0"/>
            </a:endParaRPr>
          </a:p>
          <a:p>
            <a:pPr marL="313532" indent="-310602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pl-PL" altLang="pl-PL" sz="2215" b="1" dirty="0">
                <a:latin typeface="Calibri" panose="020F0502020204030204" pitchFamily="34" charset="0"/>
              </a:rPr>
              <a:t>40 000 </a:t>
            </a:r>
            <a:r>
              <a:rPr lang="pl-PL" altLang="pl-PL" sz="2215" b="1" dirty="0" err="1">
                <a:latin typeface="Calibri" panose="020F0502020204030204" pitchFamily="34" charset="0"/>
              </a:rPr>
              <a:t>tonnes</a:t>
            </a:r>
            <a:r>
              <a:rPr lang="pl-PL" altLang="pl-PL" sz="2215" b="1" dirty="0">
                <a:latin typeface="Calibri" panose="020F0502020204030204" pitchFamily="34" charset="0"/>
              </a:rPr>
              <a:t> </a:t>
            </a:r>
            <a:r>
              <a:rPr lang="pl-PL" altLang="pl-PL" sz="2215" b="1" dirty="0" err="1">
                <a:latin typeface="Calibri" panose="020F0502020204030204" pitchFamily="34" charset="0"/>
              </a:rPr>
              <a:t>sunk</a:t>
            </a:r>
            <a:r>
              <a:rPr lang="pl-PL" altLang="pl-PL" sz="2215" b="1" dirty="0">
                <a:latin typeface="Calibri" panose="020F0502020204030204" pitchFamily="34" charset="0"/>
              </a:rPr>
              <a:t> in </a:t>
            </a:r>
            <a:r>
              <a:rPr lang="pl-PL" altLang="pl-PL" sz="2215" b="1" dirty="0" err="1">
                <a:latin typeface="Calibri" panose="020F0502020204030204" pitchFamily="34" charset="0"/>
              </a:rPr>
              <a:t>Baltic</a:t>
            </a:r>
            <a:r>
              <a:rPr lang="pl-PL" altLang="pl-PL" sz="2215" b="1" dirty="0">
                <a:latin typeface="Calibri" panose="020F0502020204030204" pitchFamily="34" charset="0"/>
              </a:rPr>
              <a:t> </a:t>
            </a:r>
            <a:r>
              <a:rPr lang="pl-PL" altLang="pl-PL" sz="2215" b="1" dirty="0" err="1">
                <a:latin typeface="Calibri" panose="020F0502020204030204" pitchFamily="34" charset="0"/>
              </a:rPr>
              <a:t>proper</a:t>
            </a:r>
            <a:r>
              <a:rPr lang="pl-PL" altLang="pl-PL" sz="2215" b="1" dirty="0">
                <a:latin typeface="Calibri" panose="020F0502020204030204" pitchFamily="34" charset="0"/>
              </a:rPr>
              <a:t>, 150 000 </a:t>
            </a:r>
            <a:r>
              <a:rPr lang="pl-PL" altLang="pl-PL" sz="2215" b="1" dirty="0" err="1">
                <a:latin typeface="Calibri" panose="020F0502020204030204" pitchFamily="34" charset="0"/>
              </a:rPr>
              <a:t>tonnes</a:t>
            </a:r>
            <a:r>
              <a:rPr lang="pl-PL" altLang="pl-PL" sz="2215" b="1" dirty="0">
                <a:latin typeface="Calibri" panose="020F0502020204030204" pitchFamily="34" charset="0"/>
              </a:rPr>
              <a:t> in Skagerrak</a:t>
            </a:r>
          </a:p>
          <a:p>
            <a:pPr marL="313532" indent="-310602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pl-PL" altLang="pl-PL" sz="2215" b="1" dirty="0">
                <a:latin typeface="Calibri" panose="020F0502020204030204" pitchFamily="34" charset="0"/>
              </a:rPr>
              <a:t> </a:t>
            </a:r>
            <a:r>
              <a:rPr lang="pl-PL" altLang="pl-PL" sz="2215" b="1" dirty="0">
                <a:solidFill>
                  <a:srgbClr val="FF3333"/>
                </a:solidFill>
                <a:latin typeface="Calibri" panose="020F0502020204030204" pitchFamily="34" charset="0"/>
              </a:rPr>
              <a:t>Natural </a:t>
            </a:r>
            <a:r>
              <a:rPr lang="pl-PL" altLang="pl-PL" sz="2215" b="1" dirty="0" err="1">
                <a:solidFill>
                  <a:srgbClr val="FF3333"/>
                </a:solidFill>
                <a:latin typeface="Calibri" panose="020F0502020204030204" pitchFamily="34" charset="0"/>
              </a:rPr>
              <a:t>processes</a:t>
            </a:r>
            <a:r>
              <a:rPr lang="pl-PL" altLang="pl-PL" sz="2215" b="1" dirty="0">
                <a:solidFill>
                  <a:srgbClr val="FF3333"/>
                </a:solidFill>
                <a:latin typeface="Calibri" panose="020F0502020204030204" pitchFamily="34" charset="0"/>
              </a:rPr>
              <a:t> plus </a:t>
            </a:r>
            <a:r>
              <a:rPr lang="pl-PL" altLang="pl-PL" sz="2215" b="1" dirty="0" err="1">
                <a:solidFill>
                  <a:srgbClr val="FF3333"/>
                </a:solidFill>
                <a:latin typeface="Calibri" panose="020F0502020204030204" pitchFamily="34" charset="0"/>
              </a:rPr>
              <a:t>enhancing</a:t>
            </a:r>
            <a:r>
              <a:rPr lang="pl-PL" altLang="pl-PL" sz="2215" b="1" dirty="0">
                <a:solidFill>
                  <a:srgbClr val="FF3333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215" b="1" dirty="0" err="1">
                <a:solidFill>
                  <a:srgbClr val="FF3333"/>
                </a:solidFill>
                <a:latin typeface="Calibri" panose="020F0502020204030204" pitchFamily="34" charset="0"/>
              </a:rPr>
              <a:t>human</a:t>
            </a:r>
            <a:r>
              <a:rPr lang="pl-PL" altLang="pl-PL" sz="2215" b="1" dirty="0">
                <a:solidFill>
                  <a:srgbClr val="FF3333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215" b="1" dirty="0" err="1">
                <a:solidFill>
                  <a:srgbClr val="FF3333"/>
                </a:solidFill>
                <a:latin typeface="Calibri" panose="020F0502020204030204" pitchFamily="34" charset="0"/>
              </a:rPr>
              <a:t>pressure</a:t>
            </a:r>
            <a:r>
              <a:rPr lang="pl-PL" altLang="pl-PL" sz="2215" b="1" dirty="0">
                <a:solidFill>
                  <a:srgbClr val="FF3333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215" b="1" dirty="0" err="1">
                <a:solidFill>
                  <a:srgbClr val="FF3333"/>
                </a:solidFill>
                <a:latin typeface="Calibri" panose="020F0502020204030204" pitchFamily="34" charset="0"/>
              </a:rPr>
              <a:t>put</a:t>
            </a:r>
            <a:r>
              <a:rPr lang="pl-PL" altLang="pl-PL" sz="2215" b="1" dirty="0">
                <a:solidFill>
                  <a:srgbClr val="FF3333"/>
                </a:solidFill>
                <a:latin typeface="Calibri" panose="020F0502020204030204" pitchFamily="34" charset="0"/>
              </a:rPr>
              <a:t> environment </a:t>
            </a:r>
            <a:r>
              <a:rPr lang="pl-PL" altLang="pl-PL" sz="2215" b="1" dirty="0" err="1">
                <a:solidFill>
                  <a:srgbClr val="FF3333"/>
                </a:solidFill>
                <a:latin typeface="Calibri" panose="020F0502020204030204" pitchFamily="34" charset="0"/>
              </a:rPr>
              <a:t>at</a:t>
            </a:r>
            <a:r>
              <a:rPr lang="pl-PL" altLang="pl-PL" sz="2215" b="1" dirty="0">
                <a:solidFill>
                  <a:srgbClr val="FF3333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215" b="1" dirty="0" err="1">
                <a:solidFill>
                  <a:srgbClr val="FF3333"/>
                </a:solidFill>
                <a:latin typeface="Calibri" panose="020F0502020204030204" pitchFamily="34" charset="0"/>
              </a:rPr>
              <a:t>risk</a:t>
            </a:r>
            <a:endParaRPr lang="pl-PL" altLang="pl-PL" sz="2215" b="1" dirty="0">
              <a:solidFill>
                <a:srgbClr val="FF3333"/>
              </a:solidFill>
              <a:latin typeface="Calibri" panose="020F050202020403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32" y="4492699"/>
            <a:ext cx="3059233" cy="210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99"/>
            <a:ext cx="3057768" cy="210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2" y="4492699"/>
            <a:ext cx="3057768" cy="210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115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1" name="Rectangle 69"/>
          <p:cNvSpPr>
            <a:spLocks noChangeArrowheads="1"/>
          </p:cNvSpPr>
          <p:nvPr/>
        </p:nvSpPr>
        <p:spPr bwMode="auto">
          <a:xfrm>
            <a:off x="7254886" y="2353791"/>
            <a:ext cx="928688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Dredge sites</a:t>
            </a: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622" name="Rectangle 70"/>
          <p:cNvSpPr>
            <a:spLocks noChangeArrowheads="1"/>
          </p:cNvSpPr>
          <p:nvPr/>
        </p:nvSpPr>
        <p:spPr bwMode="auto">
          <a:xfrm>
            <a:off x="7254886" y="2012478"/>
            <a:ext cx="950913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CWA Dumps</a:t>
            </a: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623" name="Rectangle 71"/>
          <p:cNvSpPr>
            <a:spLocks noChangeArrowheads="1"/>
          </p:cNvSpPr>
          <p:nvPr/>
        </p:nvSpPr>
        <p:spPr bwMode="auto">
          <a:xfrm>
            <a:off x="7254886" y="2601441"/>
            <a:ext cx="143192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Offshore wind farms</a:t>
            </a: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624" name="Rectangle 72"/>
          <p:cNvSpPr>
            <a:spLocks noChangeArrowheads="1"/>
          </p:cNvSpPr>
          <p:nvPr/>
        </p:nvSpPr>
        <p:spPr bwMode="auto">
          <a:xfrm>
            <a:off x="7254886" y="2771303"/>
            <a:ext cx="7620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 (planned)</a:t>
            </a: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625" name="Rectangle 73"/>
          <p:cNvSpPr>
            <a:spLocks noChangeArrowheads="1"/>
          </p:cNvSpPr>
          <p:nvPr/>
        </p:nvSpPr>
        <p:spPr bwMode="auto">
          <a:xfrm>
            <a:off x="7254886" y="3015014"/>
            <a:ext cx="17780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err="1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Bottom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1200" b="0" i="0" u="none" strike="noStrike" cap="none" normalizeH="0" baseline="0" dirty="0" err="1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Trawling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1200" b="0" i="0" u="none" strike="noStrike" cap="none" normalizeH="0" baseline="0" dirty="0" err="1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intensity</a:t>
            </a:r>
            <a:endParaRPr kumimoji="0" 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626" name="Rectangle 74"/>
          <p:cNvSpPr>
            <a:spLocks noChangeArrowheads="1"/>
          </p:cNvSpPr>
          <p:nvPr/>
        </p:nvSpPr>
        <p:spPr bwMode="auto">
          <a:xfrm>
            <a:off x="7172336" y="3408888"/>
            <a:ext cx="151447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err="1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Pipelines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rgbClr val="1F1A17"/>
                </a:solidFill>
                <a:effectLst/>
                <a:latin typeface="Arial" pitchFamily="34" charset="0"/>
                <a:cs typeface="Arial" pitchFamily="34" charset="0"/>
              </a:rPr>
              <a:t> and Cables</a:t>
            </a:r>
            <a:endParaRPr kumimoji="0" 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323528" y="126380"/>
            <a:ext cx="6937474" cy="5636865"/>
            <a:chOff x="-349250" y="-47625"/>
            <a:chExt cx="8062243" cy="6961188"/>
          </a:xfrm>
        </p:grpSpPr>
        <p:pic>
          <p:nvPicPr>
            <p:cNvPr id="2356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49250" y="-47625"/>
              <a:ext cx="7400925" cy="696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1" name="Rectangle 9"/>
            <p:cNvSpPr>
              <a:spLocks noChangeArrowheads="1"/>
            </p:cNvSpPr>
            <p:nvPr/>
          </p:nvSpPr>
          <p:spPr bwMode="auto">
            <a:xfrm>
              <a:off x="7092280" y="2714625"/>
              <a:ext cx="222250" cy="165100"/>
            </a:xfrm>
            <a:prstGeom prst="rect">
              <a:avLst/>
            </a:prstGeom>
            <a:solidFill>
              <a:srgbClr val="8F544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2" name="Rectangle 10"/>
            <p:cNvSpPr>
              <a:spLocks noChangeArrowheads="1"/>
            </p:cNvSpPr>
            <p:nvPr/>
          </p:nvSpPr>
          <p:spPr bwMode="auto">
            <a:xfrm>
              <a:off x="7092280" y="2373313"/>
              <a:ext cx="222250" cy="165100"/>
            </a:xfrm>
            <a:prstGeom prst="rect">
              <a:avLst/>
            </a:prstGeom>
            <a:solidFill>
              <a:srgbClr val="F8C3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3" name="Rectangle 11"/>
            <p:cNvSpPr>
              <a:spLocks noChangeArrowheads="1"/>
            </p:cNvSpPr>
            <p:nvPr/>
          </p:nvSpPr>
          <p:spPr bwMode="auto">
            <a:xfrm>
              <a:off x="7092280" y="2373313"/>
              <a:ext cx="222250" cy="165100"/>
            </a:xfrm>
            <a:prstGeom prst="rect">
              <a:avLst/>
            </a:prstGeom>
            <a:noFill/>
            <a:ln w="8">
              <a:solidFill>
                <a:srgbClr val="DA25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4" name="Rectangle 12"/>
            <p:cNvSpPr>
              <a:spLocks noChangeArrowheads="1"/>
            </p:cNvSpPr>
            <p:nvPr/>
          </p:nvSpPr>
          <p:spPr bwMode="auto">
            <a:xfrm>
              <a:off x="7098630" y="3055938"/>
              <a:ext cx="222250" cy="165100"/>
            </a:xfrm>
            <a:prstGeom prst="rect">
              <a:avLst/>
            </a:prstGeom>
            <a:solidFill>
              <a:srgbClr val="BC829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5" name="Rectangle 13"/>
            <p:cNvSpPr>
              <a:spLocks noChangeArrowheads="1"/>
            </p:cNvSpPr>
            <p:nvPr/>
          </p:nvSpPr>
          <p:spPr bwMode="auto">
            <a:xfrm>
              <a:off x="7098630" y="3055938"/>
              <a:ext cx="222250" cy="165100"/>
            </a:xfrm>
            <a:prstGeom prst="rect">
              <a:avLst/>
            </a:prstGeom>
            <a:noFill/>
            <a:ln w="8">
              <a:solidFill>
                <a:srgbClr val="79899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6" name="Rectangle 14"/>
            <p:cNvSpPr>
              <a:spLocks noChangeArrowheads="1"/>
            </p:cNvSpPr>
            <p:nvPr/>
          </p:nvSpPr>
          <p:spPr bwMode="auto">
            <a:xfrm>
              <a:off x="7092280" y="3360738"/>
              <a:ext cx="222250" cy="198438"/>
            </a:xfrm>
            <a:prstGeom prst="rect">
              <a:avLst/>
            </a:prstGeom>
            <a:solidFill>
              <a:srgbClr val="2816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7" name="Rectangle 15"/>
            <p:cNvSpPr>
              <a:spLocks noChangeArrowheads="1"/>
            </p:cNvSpPr>
            <p:nvPr/>
          </p:nvSpPr>
          <p:spPr bwMode="auto">
            <a:xfrm>
              <a:off x="7092280" y="3556000"/>
              <a:ext cx="222250" cy="6350"/>
            </a:xfrm>
            <a:prstGeom prst="rect">
              <a:avLst/>
            </a:prstGeom>
            <a:solidFill>
              <a:srgbClr val="2816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8" name="Rectangle 16"/>
            <p:cNvSpPr>
              <a:spLocks noChangeArrowheads="1"/>
            </p:cNvSpPr>
            <p:nvPr/>
          </p:nvSpPr>
          <p:spPr bwMode="auto">
            <a:xfrm>
              <a:off x="7092280" y="3559175"/>
              <a:ext cx="222250" cy="6350"/>
            </a:xfrm>
            <a:prstGeom prst="rect">
              <a:avLst/>
            </a:prstGeom>
            <a:solidFill>
              <a:srgbClr val="2C1A7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69" name="Rectangle 17"/>
            <p:cNvSpPr>
              <a:spLocks noChangeArrowheads="1"/>
            </p:cNvSpPr>
            <p:nvPr/>
          </p:nvSpPr>
          <p:spPr bwMode="auto">
            <a:xfrm>
              <a:off x="7092280" y="3562350"/>
              <a:ext cx="222250" cy="6350"/>
            </a:xfrm>
            <a:prstGeom prst="rect">
              <a:avLst/>
            </a:prstGeom>
            <a:solidFill>
              <a:srgbClr val="301E7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0" name="Rectangle 18"/>
            <p:cNvSpPr>
              <a:spLocks noChangeArrowheads="1"/>
            </p:cNvSpPr>
            <p:nvPr/>
          </p:nvSpPr>
          <p:spPr bwMode="auto">
            <a:xfrm>
              <a:off x="7092280" y="3565525"/>
              <a:ext cx="222250" cy="6350"/>
            </a:xfrm>
            <a:prstGeom prst="rect">
              <a:avLst/>
            </a:prstGeom>
            <a:solidFill>
              <a:srgbClr val="33217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1" name="Rectangle 19"/>
            <p:cNvSpPr>
              <a:spLocks noChangeArrowheads="1"/>
            </p:cNvSpPr>
            <p:nvPr/>
          </p:nvSpPr>
          <p:spPr bwMode="auto">
            <a:xfrm>
              <a:off x="7092280" y="3568700"/>
              <a:ext cx="222250" cy="6350"/>
            </a:xfrm>
            <a:prstGeom prst="rect">
              <a:avLst/>
            </a:prstGeom>
            <a:solidFill>
              <a:srgbClr val="36247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2" name="Rectangle 20"/>
            <p:cNvSpPr>
              <a:spLocks noChangeArrowheads="1"/>
            </p:cNvSpPr>
            <p:nvPr/>
          </p:nvSpPr>
          <p:spPr bwMode="auto">
            <a:xfrm>
              <a:off x="7092280" y="3571875"/>
              <a:ext cx="222250" cy="6350"/>
            </a:xfrm>
            <a:prstGeom prst="rect">
              <a:avLst/>
            </a:prstGeom>
            <a:solidFill>
              <a:srgbClr val="39277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3" name="Rectangle 21"/>
            <p:cNvSpPr>
              <a:spLocks noChangeArrowheads="1"/>
            </p:cNvSpPr>
            <p:nvPr/>
          </p:nvSpPr>
          <p:spPr bwMode="auto">
            <a:xfrm>
              <a:off x="7092280" y="3575050"/>
              <a:ext cx="222250" cy="6350"/>
            </a:xfrm>
            <a:prstGeom prst="rect">
              <a:avLst/>
            </a:prstGeom>
            <a:solidFill>
              <a:srgbClr val="3C2B7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4" name="Rectangle 22"/>
            <p:cNvSpPr>
              <a:spLocks noChangeArrowheads="1"/>
            </p:cNvSpPr>
            <p:nvPr/>
          </p:nvSpPr>
          <p:spPr bwMode="auto">
            <a:xfrm>
              <a:off x="7092280" y="3578225"/>
              <a:ext cx="222250" cy="4763"/>
            </a:xfrm>
            <a:prstGeom prst="rect">
              <a:avLst/>
            </a:prstGeom>
            <a:solidFill>
              <a:srgbClr val="3F2E7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5" name="Rectangle 23"/>
            <p:cNvSpPr>
              <a:spLocks noChangeArrowheads="1"/>
            </p:cNvSpPr>
            <p:nvPr/>
          </p:nvSpPr>
          <p:spPr bwMode="auto">
            <a:xfrm>
              <a:off x="7092280" y="3581400"/>
              <a:ext cx="222250" cy="4763"/>
            </a:xfrm>
            <a:prstGeom prst="rect">
              <a:avLst/>
            </a:prstGeom>
            <a:solidFill>
              <a:srgbClr val="4131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6" name="Rectangle 24"/>
            <p:cNvSpPr>
              <a:spLocks noChangeArrowheads="1"/>
            </p:cNvSpPr>
            <p:nvPr/>
          </p:nvSpPr>
          <p:spPr bwMode="auto">
            <a:xfrm>
              <a:off x="7092280" y="3582988"/>
              <a:ext cx="222250" cy="6350"/>
            </a:xfrm>
            <a:prstGeom prst="rect">
              <a:avLst/>
            </a:prstGeom>
            <a:solidFill>
              <a:srgbClr val="44348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7" name="Rectangle 25"/>
            <p:cNvSpPr>
              <a:spLocks noChangeArrowheads="1"/>
            </p:cNvSpPr>
            <p:nvPr/>
          </p:nvSpPr>
          <p:spPr bwMode="auto">
            <a:xfrm>
              <a:off x="7092280" y="3586163"/>
              <a:ext cx="222250" cy="6350"/>
            </a:xfrm>
            <a:prstGeom prst="rect">
              <a:avLst/>
            </a:prstGeom>
            <a:solidFill>
              <a:srgbClr val="47378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8" name="Rectangle 26"/>
            <p:cNvSpPr>
              <a:spLocks noChangeArrowheads="1"/>
            </p:cNvSpPr>
            <p:nvPr/>
          </p:nvSpPr>
          <p:spPr bwMode="auto">
            <a:xfrm>
              <a:off x="7092280" y="3589338"/>
              <a:ext cx="222250" cy="6350"/>
            </a:xfrm>
            <a:prstGeom prst="rect">
              <a:avLst/>
            </a:prstGeom>
            <a:solidFill>
              <a:srgbClr val="49398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79" name="Rectangle 27"/>
            <p:cNvSpPr>
              <a:spLocks noChangeArrowheads="1"/>
            </p:cNvSpPr>
            <p:nvPr/>
          </p:nvSpPr>
          <p:spPr bwMode="auto">
            <a:xfrm>
              <a:off x="7092280" y="3592513"/>
              <a:ext cx="222250" cy="6350"/>
            </a:xfrm>
            <a:prstGeom prst="rect">
              <a:avLst/>
            </a:prstGeom>
            <a:solidFill>
              <a:srgbClr val="4B3C8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0" name="Rectangle 28"/>
            <p:cNvSpPr>
              <a:spLocks noChangeArrowheads="1"/>
            </p:cNvSpPr>
            <p:nvPr/>
          </p:nvSpPr>
          <p:spPr bwMode="auto">
            <a:xfrm>
              <a:off x="7092280" y="3595688"/>
              <a:ext cx="222250" cy="6350"/>
            </a:xfrm>
            <a:prstGeom prst="rect">
              <a:avLst/>
            </a:prstGeom>
            <a:solidFill>
              <a:srgbClr val="4E3F8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1" name="Rectangle 29"/>
            <p:cNvSpPr>
              <a:spLocks noChangeArrowheads="1"/>
            </p:cNvSpPr>
            <p:nvPr/>
          </p:nvSpPr>
          <p:spPr bwMode="auto">
            <a:xfrm>
              <a:off x="7092280" y="3598863"/>
              <a:ext cx="222250" cy="6350"/>
            </a:xfrm>
            <a:prstGeom prst="rect">
              <a:avLst/>
            </a:prstGeom>
            <a:solidFill>
              <a:srgbClr val="51428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2" name="Rectangle 30"/>
            <p:cNvSpPr>
              <a:spLocks noChangeArrowheads="1"/>
            </p:cNvSpPr>
            <p:nvPr/>
          </p:nvSpPr>
          <p:spPr bwMode="auto">
            <a:xfrm>
              <a:off x="7092280" y="3602038"/>
              <a:ext cx="222250" cy="6350"/>
            </a:xfrm>
            <a:prstGeom prst="rect">
              <a:avLst/>
            </a:prstGeom>
            <a:solidFill>
              <a:srgbClr val="53458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3" name="Rectangle 31"/>
            <p:cNvSpPr>
              <a:spLocks noChangeArrowheads="1"/>
            </p:cNvSpPr>
            <p:nvPr/>
          </p:nvSpPr>
          <p:spPr bwMode="auto">
            <a:xfrm>
              <a:off x="7092280" y="3605213"/>
              <a:ext cx="222250" cy="6350"/>
            </a:xfrm>
            <a:prstGeom prst="rect">
              <a:avLst/>
            </a:prstGeom>
            <a:solidFill>
              <a:srgbClr val="56488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4" name="Rectangle 32"/>
            <p:cNvSpPr>
              <a:spLocks noChangeArrowheads="1"/>
            </p:cNvSpPr>
            <p:nvPr/>
          </p:nvSpPr>
          <p:spPr bwMode="auto">
            <a:xfrm>
              <a:off x="7092280" y="3608388"/>
              <a:ext cx="222250" cy="6350"/>
            </a:xfrm>
            <a:prstGeom prst="rect">
              <a:avLst/>
            </a:prstGeom>
            <a:solidFill>
              <a:srgbClr val="584A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5" name="Rectangle 33"/>
            <p:cNvSpPr>
              <a:spLocks noChangeArrowheads="1"/>
            </p:cNvSpPr>
            <p:nvPr/>
          </p:nvSpPr>
          <p:spPr bwMode="auto">
            <a:xfrm>
              <a:off x="7092280" y="3611563"/>
              <a:ext cx="222250" cy="6350"/>
            </a:xfrm>
            <a:prstGeom prst="rect">
              <a:avLst/>
            </a:prstGeom>
            <a:solidFill>
              <a:srgbClr val="5B4D9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6" name="Rectangle 34"/>
            <p:cNvSpPr>
              <a:spLocks noChangeArrowheads="1"/>
            </p:cNvSpPr>
            <p:nvPr/>
          </p:nvSpPr>
          <p:spPr bwMode="auto">
            <a:xfrm>
              <a:off x="7092280" y="3614738"/>
              <a:ext cx="222250" cy="6350"/>
            </a:xfrm>
            <a:prstGeom prst="rect">
              <a:avLst/>
            </a:prstGeom>
            <a:solidFill>
              <a:srgbClr val="5E509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7" name="Rectangle 35"/>
            <p:cNvSpPr>
              <a:spLocks noChangeArrowheads="1"/>
            </p:cNvSpPr>
            <p:nvPr/>
          </p:nvSpPr>
          <p:spPr bwMode="auto">
            <a:xfrm>
              <a:off x="7092280" y="3617913"/>
              <a:ext cx="222250" cy="4763"/>
            </a:xfrm>
            <a:prstGeom prst="rect">
              <a:avLst/>
            </a:prstGeom>
            <a:solidFill>
              <a:srgbClr val="60529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8" name="Rectangle 36"/>
            <p:cNvSpPr>
              <a:spLocks noChangeArrowheads="1"/>
            </p:cNvSpPr>
            <p:nvPr/>
          </p:nvSpPr>
          <p:spPr bwMode="auto">
            <a:xfrm>
              <a:off x="7092280" y="3621088"/>
              <a:ext cx="222250" cy="4763"/>
            </a:xfrm>
            <a:prstGeom prst="rect">
              <a:avLst/>
            </a:prstGeom>
            <a:solidFill>
              <a:srgbClr val="6255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89" name="Rectangle 37"/>
            <p:cNvSpPr>
              <a:spLocks noChangeArrowheads="1"/>
            </p:cNvSpPr>
            <p:nvPr/>
          </p:nvSpPr>
          <p:spPr bwMode="auto">
            <a:xfrm>
              <a:off x="7092280" y="3622675"/>
              <a:ext cx="222250" cy="6350"/>
            </a:xfrm>
            <a:prstGeom prst="rect">
              <a:avLst/>
            </a:prstGeom>
            <a:solidFill>
              <a:srgbClr val="65589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0" name="Rectangle 38"/>
            <p:cNvSpPr>
              <a:spLocks noChangeArrowheads="1"/>
            </p:cNvSpPr>
            <p:nvPr/>
          </p:nvSpPr>
          <p:spPr bwMode="auto">
            <a:xfrm>
              <a:off x="7092280" y="3625850"/>
              <a:ext cx="222250" cy="6350"/>
            </a:xfrm>
            <a:prstGeom prst="rect">
              <a:avLst/>
            </a:prstGeom>
            <a:solidFill>
              <a:srgbClr val="675A9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1" name="Rectangle 39"/>
            <p:cNvSpPr>
              <a:spLocks noChangeArrowheads="1"/>
            </p:cNvSpPr>
            <p:nvPr/>
          </p:nvSpPr>
          <p:spPr bwMode="auto">
            <a:xfrm>
              <a:off x="7092280" y="3629025"/>
              <a:ext cx="222250" cy="6350"/>
            </a:xfrm>
            <a:prstGeom prst="rect">
              <a:avLst/>
            </a:prstGeom>
            <a:solidFill>
              <a:srgbClr val="6A5D9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2" name="Rectangle 40"/>
            <p:cNvSpPr>
              <a:spLocks noChangeArrowheads="1"/>
            </p:cNvSpPr>
            <p:nvPr/>
          </p:nvSpPr>
          <p:spPr bwMode="auto">
            <a:xfrm>
              <a:off x="7092280" y="3632200"/>
              <a:ext cx="222250" cy="6350"/>
            </a:xfrm>
            <a:prstGeom prst="rect">
              <a:avLst/>
            </a:prstGeom>
            <a:solidFill>
              <a:srgbClr val="6D609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3" name="Rectangle 41"/>
            <p:cNvSpPr>
              <a:spLocks noChangeArrowheads="1"/>
            </p:cNvSpPr>
            <p:nvPr/>
          </p:nvSpPr>
          <p:spPr bwMode="auto">
            <a:xfrm>
              <a:off x="7092280" y="3635375"/>
              <a:ext cx="222250" cy="6350"/>
            </a:xfrm>
            <a:prstGeom prst="rect">
              <a:avLst/>
            </a:prstGeom>
            <a:solidFill>
              <a:srgbClr val="6F63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4" name="Rectangle 42"/>
            <p:cNvSpPr>
              <a:spLocks noChangeArrowheads="1"/>
            </p:cNvSpPr>
            <p:nvPr/>
          </p:nvSpPr>
          <p:spPr bwMode="auto">
            <a:xfrm>
              <a:off x="7092280" y="3638550"/>
              <a:ext cx="222250" cy="6350"/>
            </a:xfrm>
            <a:prstGeom prst="rect">
              <a:avLst/>
            </a:prstGeom>
            <a:solidFill>
              <a:srgbClr val="7266A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5" name="Rectangle 43"/>
            <p:cNvSpPr>
              <a:spLocks noChangeArrowheads="1"/>
            </p:cNvSpPr>
            <p:nvPr/>
          </p:nvSpPr>
          <p:spPr bwMode="auto">
            <a:xfrm>
              <a:off x="7092280" y="3641725"/>
              <a:ext cx="222250" cy="6350"/>
            </a:xfrm>
            <a:prstGeom prst="rect">
              <a:avLst/>
            </a:prstGeom>
            <a:solidFill>
              <a:srgbClr val="7468A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6" name="Rectangle 44"/>
            <p:cNvSpPr>
              <a:spLocks noChangeArrowheads="1"/>
            </p:cNvSpPr>
            <p:nvPr/>
          </p:nvSpPr>
          <p:spPr bwMode="auto">
            <a:xfrm>
              <a:off x="7092280" y="3644900"/>
              <a:ext cx="222250" cy="6350"/>
            </a:xfrm>
            <a:prstGeom prst="rect">
              <a:avLst/>
            </a:prstGeom>
            <a:solidFill>
              <a:srgbClr val="776BA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7" name="Rectangle 45"/>
            <p:cNvSpPr>
              <a:spLocks noChangeArrowheads="1"/>
            </p:cNvSpPr>
            <p:nvPr/>
          </p:nvSpPr>
          <p:spPr bwMode="auto">
            <a:xfrm>
              <a:off x="7092280" y="3648075"/>
              <a:ext cx="222250" cy="6350"/>
            </a:xfrm>
            <a:prstGeom prst="rect">
              <a:avLst/>
            </a:prstGeom>
            <a:solidFill>
              <a:srgbClr val="796EA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8" name="Rectangle 46"/>
            <p:cNvSpPr>
              <a:spLocks noChangeArrowheads="1"/>
            </p:cNvSpPr>
            <p:nvPr/>
          </p:nvSpPr>
          <p:spPr bwMode="auto">
            <a:xfrm>
              <a:off x="7092280" y="3651250"/>
              <a:ext cx="222250" cy="6350"/>
            </a:xfrm>
            <a:prstGeom prst="rect">
              <a:avLst/>
            </a:prstGeom>
            <a:solidFill>
              <a:srgbClr val="7C71A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599" name="Rectangle 47"/>
            <p:cNvSpPr>
              <a:spLocks noChangeArrowheads="1"/>
            </p:cNvSpPr>
            <p:nvPr/>
          </p:nvSpPr>
          <p:spPr bwMode="auto">
            <a:xfrm>
              <a:off x="7092280" y="3654425"/>
              <a:ext cx="222250" cy="4763"/>
            </a:xfrm>
            <a:prstGeom prst="rect">
              <a:avLst/>
            </a:prstGeom>
            <a:solidFill>
              <a:srgbClr val="7E74A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0" name="Rectangle 48"/>
            <p:cNvSpPr>
              <a:spLocks noChangeArrowheads="1"/>
            </p:cNvSpPr>
            <p:nvPr/>
          </p:nvSpPr>
          <p:spPr bwMode="auto">
            <a:xfrm>
              <a:off x="7092280" y="3657600"/>
              <a:ext cx="222250" cy="4763"/>
            </a:xfrm>
            <a:prstGeom prst="rect">
              <a:avLst/>
            </a:prstGeom>
            <a:solidFill>
              <a:srgbClr val="8176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1" name="Rectangle 49"/>
            <p:cNvSpPr>
              <a:spLocks noChangeArrowheads="1"/>
            </p:cNvSpPr>
            <p:nvPr/>
          </p:nvSpPr>
          <p:spPr bwMode="auto">
            <a:xfrm>
              <a:off x="7092280" y="3659188"/>
              <a:ext cx="222250" cy="6350"/>
            </a:xfrm>
            <a:prstGeom prst="rect">
              <a:avLst/>
            </a:prstGeom>
            <a:solidFill>
              <a:srgbClr val="8379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2" name="Rectangle 50"/>
            <p:cNvSpPr>
              <a:spLocks noChangeArrowheads="1"/>
            </p:cNvSpPr>
            <p:nvPr/>
          </p:nvSpPr>
          <p:spPr bwMode="auto">
            <a:xfrm>
              <a:off x="7092280" y="3662363"/>
              <a:ext cx="222250" cy="6350"/>
            </a:xfrm>
            <a:prstGeom prst="rect">
              <a:avLst/>
            </a:prstGeom>
            <a:solidFill>
              <a:srgbClr val="867CB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3" name="Rectangle 51"/>
            <p:cNvSpPr>
              <a:spLocks noChangeArrowheads="1"/>
            </p:cNvSpPr>
            <p:nvPr/>
          </p:nvSpPr>
          <p:spPr bwMode="auto">
            <a:xfrm>
              <a:off x="7092280" y="3665538"/>
              <a:ext cx="222250" cy="6350"/>
            </a:xfrm>
            <a:prstGeom prst="rect">
              <a:avLst/>
            </a:prstGeom>
            <a:solidFill>
              <a:srgbClr val="897FB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4" name="Rectangle 52"/>
            <p:cNvSpPr>
              <a:spLocks noChangeArrowheads="1"/>
            </p:cNvSpPr>
            <p:nvPr/>
          </p:nvSpPr>
          <p:spPr bwMode="auto">
            <a:xfrm>
              <a:off x="7092280" y="3668713"/>
              <a:ext cx="222250" cy="6350"/>
            </a:xfrm>
            <a:prstGeom prst="rect">
              <a:avLst/>
            </a:prstGeom>
            <a:solidFill>
              <a:srgbClr val="8C82B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5" name="Rectangle 53"/>
            <p:cNvSpPr>
              <a:spLocks noChangeArrowheads="1"/>
            </p:cNvSpPr>
            <p:nvPr/>
          </p:nvSpPr>
          <p:spPr bwMode="auto">
            <a:xfrm>
              <a:off x="7092280" y="3671888"/>
              <a:ext cx="222250" cy="6350"/>
            </a:xfrm>
            <a:prstGeom prst="rect">
              <a:avLst/>
            </a:prstGeom>
            <a:solidFill>
              <a:srgbClr val="8F86B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6" name="Rectangle 54"/>
            <p:cNvSpPr>
              <a:spLocks noChangeArrowheads="1"/>
            </p:cNvSpPr>
            <p:nvPr/>
          </p:nvSpPr>
          <p:spPr bwMode="auto">
            <a:xfrm>
              <a:off x="7092280" y="3675063"/>
              <a:ext cx="222250" cy="6350"/>
            </a:xfrm>
            <a:prstGeom prst="rect">
              <a:avLst/>
            </a:prstGeom>
            <a:solidFill>
              <a:srgbClr val="9289B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7" name="Rectangle 55"/>
            <p:cNvSpPr>
              <a:spLocks noChangeArrowheads="1"/>
            </p:cNvSpPr>
            <p:nvPr/>
          </p:nvSpPr>
          <p:spPr bwMode="auto">
            <a:xfrm>
              <a:off x="7092280" y="3678238"/>
              <a:ext cx="222250" cy="6350"/>
            </a:xfrm>
            <a:prstGeom prst="rect">
              <a:avLst/>
            </a:prstGeom>
            <a:solidFill>
              <a:srgbClr val="958CB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8" name="Rectangle 56"/>
            <p:cNvSpPr>
              <a:spLocks noChangeArrowheads="1"/>
            </p:cNvSpPr>
            <p:nvPr/>
          </p:nvSpPr>
          <p:spPr bwMode="auto">
            <a:xfrm>
              <a:off x="7092280" y="3681413"/>
              <a:ext cx="222250" cy="6350"/>
            </a:xfrm>
            <a:prstGeom prst="rect">
              <a:avLst/>
            </a:prstGeom>
            <a:solidFill>
              <a:srgbClr val="9890B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09" name="Rectangle 57"/>
            <p:cNvSpPr>
              <a:spLocks noChangeArrowheads="1"/>
            </p:cNvSpPr>
            <p:nvPr/>
          </p:nvSpPr>
          <p:spPr bwMode="auto">
            <a:xfrm>
              <a:off x="7092280" y="3684588"/>
              <a:ext cx="222250" cy="6350"/>
            </a:xfrm>
            <a:prstGeom prst="rect">
              <a:avLst/>
            </a:prstGeom>
            <a:solidFill>
              <a:srgbClr val="9B93C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0" name="Rectangle 58"/>
            <p:cNvSpPr>
              <a:spLocks noChangeArrowheads="1"/>
            </p:cNvSpPr>
            <p:nvPr/>
          </p:nvSpPr>
          <p:spPr bwMode="auto">
            <a:xfrm>
              <a:off x="7092280" y="3687763"/>
              <a:ext cx="222250" cy="6350"/>
            </a:xfrm>
            <a:prstGeom prst="rect">
              <a:avLst/>
            </a:prstGeom>
            <a:solidFill>
              <a:srgbClr val="9F96C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1" name="Rectangle 59"/>
            <p:cNvSpPr>
              <a:spLocks noChangeArrowheads="1"/>
            </p:cNvSpPr>
            <p:nvPr/>
          </p:nvSpPr>
          <p:spPr bwMode="auto">
            <a:xfrm>
              <a:off x="7092280" y="3690938"/>
              <a:ext cx="222250" cy="4763"/>
            </a:xfrm>
            <a:prstGeom prst="rect">
              <a:avLst/>
            </a:prstGeom>
            <a:solidFill>
              <a:srgbClr val="A29AC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2" name="Rectangle 60"/>
            <p:cNvSpPr>
              <a:spLocks noChangeArrowheads="1"/>
            </p:cNvSpPr>
            <p:nvPr/>
          </p:nvSpPr>
          <p:spPr bwMode="auto">
            <a:xfrm>
              <a:off x="7092280" y="3694113"/>
              <a:ext cx="222250" cy="4763"/>
            </a:xfrm>
            <a:prstGeom prst="rect">
              <a:avLst/>
            </a:prstGeom>
            <a:solidFill>
              <a:srgbClr val="A69DC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3" name="Rectangle 61"/>
            <p:cNvSpPr>
              <a:spLocks noChangeArrowheads="1"/>
            </p:cNvSpPr>
            <p:nvPr/>
          </p:nvSpPr>
          <p:spPr bwMode="auto">
            <a:xfrm>
              <a:off x="7092280" y="3695700"/>
              <a:ext cx="222250" cy="6350"/>
            </a:xfrm>
            <a:prstGeom prst="rect">
              <a:avLst/>
            </a:prstGeom>
            <a:solidFill>
              <a:srgbClr val="A9A1C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4" name="Rectangle 62"/>
            <p:cNvSpPr>
              <a:spLocks noChangeArrowheads="1"/>
            </p:cNvSpPr>
            <p:nvPr/>
          </p:nvSpPr>
          <p:spPr bwMode="auto">
            <a:xfrm>
              <a:off x="7092280" y="3698875"/>
              <a:ext cx="222250" cy="6350"/>
            </a:xfrm>
            <a:prstGeom prst="rect">
              <a:avLst/>
            </a:prstGeom>
            <a:solidFill>
              <a:srgbClr val="ADA5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5" name="Rectangle 63"/>
            <p:cNvSpPr>
              <a:spLocks noChangeArrowheads="1"/>
            </p:cNvSpPr>
            <p:nvPr/>
          </p:nvSpPr>
          <p:spPr bwMode="auto">
            <a:xfrm>
              <a:off x="7092280" y="3702050"/>
              <a:ext cx="222250" cy="6350"/>
            </a:xfrm>
            <a:prstGeom prst="rect">
              <a:avLst/>
            </a:prstGeom>
            <a:solidFill>
              <a:srgbClr val="B1A9D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6" name="Rectangle 64"/>
            <p:cNvSpPr>
              <a:spLocks noChangeArrowheads="1"/>
            </p:cNvSpPr>
            <p:nvPr/>
          </p:nvSpPr>
          <p:spPr bwMode="auto">
            <a:xfrm>
              <a:off x="7092280" y="3705225"/>
              <a:ext cx="222250" cy="6350"/>
            </a:xfrm>
            <a:prstGeom prst="rect">
              <a:avLst/>
            </a:prstGeom>
            <a:solidFill>
              <a:srgbClr val="B5AED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7" name="Rectangle 65"/>
            <p:cNvSpPr>
              <a:spLocks noChangeArrowheads="1"/>
            </p:cNvSpPr>
            <p:nvPr/>
          </p:nvSpPr>
          <p:spPr bwMode="auto">
            <a:xfrm>
              <a:off x="7092280" y="3708400"/>
              <a:ext cx="222250" cy="6350"/>
            </a:xfrm>
            <a:prstGeom prst="rect">
              <a:avLst/>
            </a:prstGeom>
            <a:solidFill>
              <a:srgbClr val="BAB3D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8" name="Rectangle 66"/>
            <p:cNvSpPr>
              <a:spLocks noChangeArrowheads="1"/>
            </p:cNvSpPr>
            <p:nvPr/>
          </p:nvSpPr>
          <p:spPr bwMode="auto">
            <a:xfrm>
              <a:off x="7092280" y="3711575"/>
              <a:ext cx="222250" cy="195263"/>
            </a:xfrm>
            <a:prstGeom prst="rect">
              <a:avLst/>
            </a:prstGeom>
            <a:solidFill>
              <a:srgbClr val="BAB3D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19" name="Rectangle 67"/>
            <p:cNvSpPr>
              <a:spLocks noChangeArrowheads="1"/>
            </p:cNvSpPr>
            <p:nvPr/>
          </p:nvSpPr>
          <p:spPr bwMode="auto">
            <a:xfrm>
              <a:off x="7092280" y="3360738"/>
              <a:ext cx="222250" cy="546100"/>
            </a:xfrm>
            <a:prstGeom prst="rect">
              <a:avLst/>
            </a:prstGeom>
            <a:noFill/>
            <a:ln w="8">
              <a:solidFill>
                <a:srgbClr val="79899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20" name="Rectangle 68"/>
            <p:cNvSpPr>
              <a:spLocks noChangeArrowheads="1"/>
            </p:cNvSpPr>
            <p:nvPr/>
          </p:nvSpPr>
          <p:spPr bwMode="auto">
            <a:xfrm>
              <a:off x="7114505" y="4159250"/>
              <a:ext cx="222250" cy="25400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627" name="Rectangle 75"/>
            <p:cNvSpPr>
              <a:spLocks noChangeArrowheads="1"/>
            </p:cNvSpPr>
            <p:nvPr/>
          </p:nvSpPr>
          <p:spPr bwMode="auto">
            <a:xfrm>
              <a:off x="7092280" y="2017713"/>
              <a:ext cx="620713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b="0" i="0" u="none" strike="noStrike" cap="none" normalizeH="0" baseline="0">
                  <a:ln>
                    <a:noFill/>
                  </a:ln>
                  <a:solidFill>
                    <a:srgbClr val="1F1A17"/>
                  </a:solidFill>
                  <a:effectLst/>
                  <a:latin typeface="Arial" pitchFamily="34" charset="0"/>
                  <a:cs typeface="Arial" pitchFamily="34" charset="0"/>
                </a:rPr>
                <a:t>Legend:</a:t>
              </a:r>
              <a:endPara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Dowolny kształt 3"/>
            <p:cNvSpPr/>
            <p:nvPr/>
          </p:nvSpPr>
          <p:spPr>
            <a:xfrm>
              <a:off x="2514600" y="2997200"/>
              <a:ext cx="3759200" cy="3695700"/>
            </a:xfrm>
            <a:custGeom>
              <a:avLst/>
              <a:gdLst>
                <a:gd name="connsiteX0" fmla="*/ 0 w 3759200"/>
                <a:gd name="connsiteY0" fmla="*/ 3695700 h 3695700"/>
                <a:gd name="connsiteX1" fmla="*/ 241300 w 3759200"/>
                <a:gd name="connsiteY1" fmla="*/ 3441700 h 3695700"/>
                <a:gd name="connsiteX2" fmla="*/ 431800 w 3759200"/>
                <a:gd name="connsiteY2" fmla="*/ 3200400 h 3695700"/>
                <a:gd name="connsiteX3" fmla="*/ 342900 w 3759200"/>
                <a:gd name="connsiteY3" fmla="*/ 3060700 h 3695700"/>
                <a:gd name="connsiteX4" fmla="*/ 635000 w 3759200"/>
                <a:gd name="connsiteY4" fmla="*/ 2819400 h 3695700"/>
                <a:gd name="connsiteX5" fmla="*/ 1346200 w 3759200"/>
                <a:gd name="connsiteY5" fmla="*/ 2717800 h 3695700"/>
                <a:gd name="connsiteX6" fmla="*/ 1638300 w 3759200"/>
                <a:gd name="connsiteY6" fmla="*/ 1955800 h 3695700"/>
                <a:gd name="connsiteX7" fmla="*/ 1905000 w 3759200"/>
                <a:gd name="connsiteY7" fmla="*/ 838200 h 3695700"/>
                <a:gd name="connsiteX8" fmla="*/ 3759200 w 3759200"/>
                <a:gd name="connsiteY8" fmla="*/ 0 h 3695700"/>
                <a:gd name="connsiteX9" fmla="*/ 3759200 w 3759200"/>
                <a:gd name="connsiteY9" fmla="*/ 0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9200" h="3695700">
                  <a:moveTo>
                    <a:pt x="0" y="3695700"/>
                  </a:moveTo>
                  <a:cubicBezTo>
                    <a:pt x="84666" y="3609975"/>
                    <a:pt x="169333" y="3524250"/>
                    <a:pt x="241300" y="3441700"/>
                  </a:cubicBezTo>
                  <a:cubicBezTo>
                    <a:pt x="313267" y="3359150"/>
                    <a:pt x="414867" y="3263900"/>
                    <a:pt x="431800" y="3200400"/>
                  </a:cubicBezTo>
                  <a:cubicBezTo>
                    <a:pt x="448733" y="3136900"/>
                    <a:pt x="309033" y="3124200"/>
                    <a:pt x="342900" y="3060700"/>
                  </a:cubicBezTo>
                  <a:cubicBezTo>
                    <a:pt x="376767" y="2997200"/>
                    <a:pt x="467783" y="2876550"/>
                    <a:pt x="635000" y="2819400"/>
                  </a:cubicBezTo>
                  <a:cubicBezTo>
                    <a:pt x="802217" y="2762250"/>
                    <a:pt x="1178983" y="2861733"/>
                    <a:pt x="1346200" y="2717800"/>
                  </a:cubicBezTo>
                  <a:cubicBezTo>
                    <a:pt x="1513417" y="2573867"/>
                    <a:pt x="1545167" y="2269067"/>
                    <a:pt x="1638300" y="1955800"/>
                  </a:cubicBezTo>
                  <a:cubicBezTo>
                    <a:pt x="1731433" y="1642533"/>
                    <a:pt x="1551517" y="1164167"/>
                    <a:pt x="1905000" y="838200"/>
                  </a:cubicBezTo>
                  <a:cubicBezTo>
                    <a:pt x="2258483" y="512233"/>
                    <a:pt x="3759200" y="0"/>
                    <a:pt x="3759200" y="0"/>
                  </a:cubicBezTo>
                  <a:lnTo>
                    <a:pt x="3759200" y="0"/>
                  </a:lnTo>
                </a:path>
              </a:pathLst>
            </a:custGeom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9766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Decision</a:t>
            </a:r>
            <a:r>
              <a:rPr lang="pl-PL" dirty="0"/>
              <a:t> Aid for Marine </a:t>
            </a:r>
            <a:r>
              <a:rPr lang="pl-PL" dirty="0" err="1"/>
              <a:t>Munitions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382852" cy="4266185"/>
          </a:xfrm>
        </p:spPr>
      </p:pic>
      <p:pic>
        <p:nvPicPr>
          <p:cNvPr id="4" name="Picture 3" descr="\\molibden\profile\hyron\Dokumenty\granty\BST\DAIMON\run\logo\Logo IR BSR EU combined\IR BSR_logo_EU-supplement_horizontal_297m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43600"/>
            <a:ext cx="2717964" cy="85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7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err="1"/>
              <a:t>Munition</a:t>
            </a:r>
            <a:r>
              <a:rPr lang="pl-PL" u="sng" dirty="0"/>
              <a:t> Status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32" t="21419" r="30157" b="8691"/>
          <a:stretch/>
        </p:blipFill>
        <p:spPr>
          <a:xfrm>
            <a:off x="4716016" y="1388392"/>
            <a:ext cx="4132901" cy="4081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B221E13-AAC5-421C-8709-1110DCDFF2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825394"/>
              </p:ext>
            </p:extLst>
          </p:nvPr>
        </p:nvGraphicFramePr>
        <p:xfrm>
          <a:off x="18876" y="1484784"/>
          <a:ext cx="37610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671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Shape 124"/>
          <p:cNvGrpSpPr/>
          <p:nvPr/>
        </p:nvGrpSpPr>
        <p:grpSpPr>
          <a:xfrm>
            <a:off x="4596801" y="2245292"/>
            <a:ext cx="4391983" cy="2780671"/>
            <a:chOff x="5014925" y="2248850"/>
            <a:chExt cx="3964599" cy="2299215"/>
          </a:xfrm>
        </p:grpSpPr>
        <p:sp>
          <p:nvSpPr>
            <p:cNvPr id="125" name="Shape 125"/>
            <p:cNvSpPr txBox="1"/>
            <p:nvPr/>
          </p:nvSpPr>
          <p:spPr>
            <a:xfrm>
              <a:off x="5023420" y="4304465"/>
              <a:ext cx="3938700" cy="24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 b="1">
                  <a:latin typeface="Calibri"/>
                  <a:ea typeface="Calibri"/>
                  <a:cs typeface="Calibri"/>
                  <a:sym typeface="Calibri"/>
                </a:rPr>
                <a:t>Mustard Gas Surrogate </a:t>
              </a:r>
              <a:r>
                <a:rPr lang="de-DE" sz="1200">
                  <a:latin typeface="Calibri"/>
                  <a:ea typeface="Calibri"/>
                  <a:cs typeface="Calibri"/>
                  <a:sym typeface="Calibri"/>
                </a:rPr>
                <a:t>spectrum as measured with EAS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Shape 1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14925" y="2248850"/>
              <a:ext cx="3964599" cy="20556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426200" y="179047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735999" y="560494"/>
            <a:ext cx="7671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802F"/>
              </a:buClr>
              <a:buSzPts val="3200"/>
              <a:buFont typeface="Arial"/>
              <a:buNone/>
            </a:pPr>
            <a:r>
              <a:rPr lang="de-DE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Elemental</a:t>
            </a:r>
            <a:r>
              <a:rPr lang="de-D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Analysis System (EAS)</a:t>
            </a:r>
            <a:endParaRPr sz="3200" b="1" i="0" u="none" strike="noStrike" cap="none" dirty="0">
              <a:solidFill>
                <a:schemeClr val="accent6">
                  <a:lumMod val="20000"/>
                  <a:lumOff val="80000"/>
                </a:schemeClr>
              </a:solidFill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4"/>
          </p:nvPr>
        </p:nvSpPr>
        <p:spPr>
          <a:xfrm>
            <a:off x="812300" y="1304348"/>
            <a:ext cx="76713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de-DE" sz="1600"/>
              <a:t>EAS </a:t>
            </a:r>
            <a:r>
              <a:rPr lang="de-DE" sz="1600" b="1"/>
              <a:t>determines the elemental composition of an individual munition</a:t>
            </a:r>
            <a:r>
              <a:rPr lang="de-DE" sz="1600"/>
              <a:t> in seabed by exciting the object with neutrons and by measuring and analyzing the resulting spectrum.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pic" idx="2"/>
          </p:nvPr>
        </p:nvSpPr>
        <p:spPr>
          <a:xfrm>
            <a:off x="812300" y="1814575"/>
            <a:ext cx="3784500" cy="3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1600"/>
              <a:t>EAS can be used to identify and differentiate CWA munitions, </a:t>
            </a:r>
            <a:r>
              <a:rPr lang="de-DE" sz="1600" b="1"/>
              <a:t>from distance</a:t>
            </a:r>
            <a:r>
              <a:rPr lang="de-DE" sz="1600"/>
              <a:t>. Additionally, information about munition’s corrosion level and leak risk are objectively estimated. This information is </a:t>
            </a:r>
            <a:r>
              <a:rPr lang="de-DE" sz="1600" b="1"/>
              <a:t>essential for fact based decision making</a:t>
            </a:r>
            <a:r>
              <a:rPr lang="de-DE" sz="1600"/>
              <a:t>.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de-DE" sz="1600"/>
              <a:t>Seabed surveys regarding infrastructure construction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-DE" sz="1600"/>
              <a:t>Monitoring of dumped munitions’ status and leak risk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-DE" sz="1600"/>
              <a:t>Scheduling and planning of cleanup and salvage operations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55958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225" y="675650"/>
            <a:ext cx="4062576" cy="40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>
            <a:spLocks noGrp="1"/>
          </p:cNvSpPr>
          <p:nvPr>
            <p:ph type="pic" idx="2"/>
          </p:nvPr>
        </p:nvSpPr>
        <p:spPr>
          <a:xfrm>
            <a:off x="736000" y="1375725"/>
            <a:ext cx="3944400" cy="3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/>
              <a:t>ROV with EAS operates within a radius of one km around the anchorage. Through satellite datalink, the ROV is </a:t>
            </a:r>
            <a:r>
              <a:rPr lang="de-DE" sz="1600" b="1"/>
              <a:t>operated remotely from anywhere on the Globe</a:t>
            </a:r>
            <a:r>
              <a:rPr lang="de-DE" sz="1600"/>
              <a:t>. A ship is only needed for transportation during delivery and recovery.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/>
              <a:t>EAS can identify munitions within </a:t>
            </a:r>
            <a:r>
              <a:rPr lang="de-DE" sz="1600" b="1"/>
              <a:t>1 m distance</a:t>
            </a:r>
            <a:r>
              <a:rPr lang="de-DE" sz="1600"/>
              <a:t> in a time frame of </a:t>
            </a:r>
            <a:r>
              <a:rPr lang="de-DE" sz="1600" b="1"/>
              <a:t>minutes to hours</a:t>
            </a:r>
            <a:r>
              <a:rPr lang="de-DE" sz="1600"/>
              <a:t>, depending on the measurement conditions.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426200" y="179047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67544" y="544147"/>
            <a:ext cx="7671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802F"/>
              </a:buClr>
              <a:buSzPts val="3200"/>
              <a:buFont typeface="Arial"/>
              <a:buNone/>
            </a:pPr>
            <a:r>
              <a:rPr lang="de-D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Operational Description</a:t>
            </a:r>
            <a:endParaRPr sz="3200" b="1" i="0" u="none" strike="noStrike" cap="none" dirty="0">
              <a:solidFill>
                <a:schemeClr val="accent6">
                  <a:lumMod val="20000"/>
                  <a:lumOff val="80000"/>
                </a:schemeClr>
              </a:solidFill>
              <a:sym typeface="Calibri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4"/>
          </p:nvPr>
        </p:nvSpPr>
        <p:spPr>
          <a:xfrm>
            <a:off x="736000" y="4765892"/>
            <a:ext cx="76713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de-DE" sz="2000"/>
              <a:t>Fast, accurate, cost effective and safe identification for individual munitions, without physical contact.</a:t>
            </a:r>
            <a:endParaRPr sz="2000" b="0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099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Corrosion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811422"/>
            <a:ext cx="8686800" cy="40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808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1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iestandardowy 2">
    <a:dk1>
      <a:srgbClr val="FFFFFF"/>
    </a:dk1>
    <a:lt1>
      <a:srgbClr val="F2F2F2"/>
    </a:lt1>
    <a:dk2>
      <a:srgbClr val="FF0000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B5DF0F77EFCB4494DEE2092F4AA9ED" ma:contentTypeVersion="7" ma:contentTypeDescription="Utwórz nowy dokument." ma:contentTypeScope="" ma:versionID="aaabf95bfbfed60357bef7837f793dee">
  <xsd:schema xmlns:xsd="http://www.w3.org/2001/XMLSchema" xmlns:xs="http://www.w3.org/2001/XMLSchema" xmlns:p="http://schemas.microsoft.com/office/2006/metadata/properties" xmlns:ns3="267322db-0a5e-447f-a33e-79952bb11480" targetNamespace="http://schemas.microsoft.com/office/2006/metadata/properties" ma:root="true" ma:fieldsID="c2732155a4fa198e92d6f7b3d3ce188c" ns3:_="">
    <xsd:import namespace="267322db-0a5e-447f-a33e-79952bb114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322db-0a5e-447f-a33e-79952bb114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F27253-27E9-4665-BDB6-D20B3A5454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8B9CC3-6AA1-499D-8A3E-19029E018A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7322db-0a5e-447f-a33e-79952bb114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53F337-F96F-4712-9A1D-109BC8351C5B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267322db-0a5e-447f-a33e-79952bb114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Motyw1</Template>
  <TotalTime>1033</TotalTime>
  <Words>643</Words>
  <Application>Microsoft Office PowerPoint</Application>
  <PresentationFormat>On-screen Show (4:3)</PresentationFormat>
  <Paragraphs>134</Paragraphs>
  <Slides>28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Calibri</vt:lpstr>
      <vt:lpstr>Lucida Sans Unicode</vt:lpstr>
      <vt:lpstr>Segoe UI</vt:lpstr>
      <vt:lpstr>Times New Roman</vt:lpstr>
      <vt:lpstr>Motyw1</vt:lpstr>
      <vt:lpstr>CS ChemDraw Drawing</vt:lpstr>
      <vt:lpstr>DAIMON – current status</vt:lpstr>
      <vt:lpstr>Situation of Baltic Sea dumped munitions</vt:lpstr>
      <vt:lpstr>PowerPoint Presentation</vt:lpstr>
      <vt:lpstr>PowerPoint Presentation</vt:lpstr>
      <vt:lpstr>Decision Aid for Marine Munitions</vt:lpstr>
      <vt:lpstr>Munition Status</vt:lpstr>
      <vt:lpstr>PowerPoint Presentation</vt:lpstr>
      <vt:lpstr>PowerPoint Presentation</vt:lpstr>
      <vt:lpstr>Corrosion</vt:lpstr>
      <vt:lpstr>Leakage</vt:lpstr>
      <vt:lpstr>Impact on Environment</vt:lpstr>
      <vt:lpstr>Modelling release</vt:lpstr>
      <vt:lpstr>PowerPoint Presentation</vt:lpstr>
      <vt:lpstr>Pollution of sediments and water</vt:lpstr>
      <vt:lpstr>CHEMSEA</vt:lpstr>
      <vt:lpstr>Detection</vt:lpstr>
      <vt:lpstr>Overal concentrations</vt:lpstr>
      <vt:lpstr>Object-by-object – drastic drop</vt:lpstr>
      <vt:lpstr>Enrichment, range</vt:lpstr>
      <vt:lpstr>PowerPoint Presentation</vt:lpstr>
      <vt:lpstr>Toxicity</vt:lpstr>
      <vt:lpstr>Biota Impact</vt:lpstr>
      <vt:lpstr>Fish results</vt:lpstr>
      <vt:lpstr>Food web impact</vt:lpstr>
      <vt:lpstr>Remediation options</vt:lpstr>
      <vt:lpstr>DSS</vt:lpstr>
      <vt:lpstr>PowerPoint Presentation</vt:lpstr>
      <vt:lpstr>Thank You for attention</vt:lpstr>
    </vt:vector>
  </TitlesOfParts>
  <Company>Polska Akademia nauk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Dumped Ammunition Impact on Marine Organisms</dc:title>
  <dc:creator>Jacek Bełdowski</dc:creator>
  <cp:lastModifiedBy>Jacek Bełdowski</cp:lastModifiedBy>
  <cp:revision>64</cp:revision>
  <dcterms:created xsi:type="dcterms:W3CDTF">2015-01-13T16:39:06Z</dcterms:created>
  <dcterms:modified xsi:type="dcterms:W3CDTF">2019-09-13T06:11:22Z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0x0101003BB5DF0F77EFCB4494DEE2092F4AA9ED</vt:lpwstr>
  </property>
</Properties>
</file>