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05" r:id="rId3"/>
    <p:sldId id="279" r:id="rId4"/>
    <p:sldId id="313" r:id="rId5"/>
    <p:sldId id="303" r:id="rId6"/>
    <p:sldId id="310" r:id="rId7"/>
    <p:sldId id="311" r:id="rId8"/>
    <p:sldId id="314" r:id="rId9"/>
    <p:sldId id="315" r:id="rId10"/>
    <p:sldId id="316" r:id="rId11"/>
    <p:sldId id="318" r:id="rId12"/>
    <p:sldId id="319" r:id="rId13"/>
    <p:sldId id="320" r:id="rId14"/>
    <p:sldId id="307" r:id="rId15"/>
    <p:sldId id="331" r:id="rId16"/>
    <p:sldId id="328" r:id="rId17"/>
    <p:sldId id="324" r:id="rId18"/>
    <p:sldId id="32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57" autoAdjust="0"/>
    <p:restoredTop sz="94660"/>
  </p:normalViewPr>
  <p:slideViewPr>
    <p:cSldViewPr>
      <p:cViewPr>
        <p:scale>
          <a:sx n="66" d="100"/>
          <a:sy n="66" d="100"/>
        </p:scale>
        <p:origin x="-100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0204A-2A18-4D2A-BB66-B160CE33DCBA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242ABA-AFA8-47EF-BEC5-EFEA04A83CB5}">
      <dgm:prSet phldrT="[Tekst]"/>
      <dgm:spPr/>
      <dgm:t>
        <a:bodyPr/>
        <a:lstStyle/>
        <a:p>
          <a:r>
            <a:rPr lang="pl-PL" dirty="0" smtClean="0"/>
            <a:t>SABAT</a:t>
          </a:r>
          <a:endParaRPr lang="pl-PL" dirty="0"/>
        </a:p>
      </dgm:t>
    </dgm:pt>
    <dgm:pt modelId="{FDB393AF-3CE3-4812-9A28-E57728B37522}" type="parTrans" cxnId="{D2687988-DE67-4106-A9D3-9923ADC7D162}">
      <dgm:prSet/>
      <dgm:spPr/>
      <dgm:t>
        <a:bodyPr/>
        <a:lstStyle/>
        <a:p>
          <a:endParaRPr lang="pl-PL"/>
        </a:p>
      </dgm:t>
    </dgm:pt>
    <dgm:pt modelId="{4F07E38A-63DF-46D8-A39F-5DA5314D1FBE}" type="sibTrans" cxnId="{D2687988-DE67-4106-A9D3-9923ADC7D162}">
      <dgm:prSet/>
      <dgm:spPr/>
      <dgm:t>
        <a:bodyPr/>
        <a:lstStyle/>
        <a:p>
          <a:endParaRPr lang="pl-PL"/>
        </a:p>
      </dgm:t>
    </dgm:pt>
    <dgm:pt modelId="{0257838E-5F04-42AE-8E1A-CD17DFB159ED}">
      <dgm:prSet phldrT="[Tekst]" custT="1"/>
      <dgm:spPr/>
      <dgm:t>
        <a:bodyPr/>
        <a:lstStyle/>
        <a:p>
          <a:r>
            <a:rPr lang="pl-PL" sz="2300" dirty="0" err="1" smtClean="0"/>
            <a:t>Laboratory</a:t>
          </a:r>
          <a:r>
            <a:rPr lang="pl-PL" sz="2300" dirty="0" smtClean="0"/>
            <a:t> </a:t>
          </a:r>
          <a:r>
            <a:rPr lang="pl-PL" sz="2300" dirty="0" err="1" smtClean="0"/>
            <a:t>work</a:t>
          </a:r>
          <a:endParaRPr lang="pl-PL" sz="2300" dirty="0"/>
        </a:p>
      </dgm:t>
    </dgm:pt>
    <dgm:pt modelId="{E6452CB6-001B-418C-B408-318563C6E3FC}" type="parTrans" cxnId="{26166809-0548-4FD4-93CB-8D8E2362E48F}">
      <dgm:prSet/>
      <dgm:spPr/>
      <dgm:t>
        <a:bodyPr/>
        <a:lstStyle/>
        <a:p>
          <a:endParaRPr lang="pl-PL"/>
        </a:p>
      </dgm:t>
    </dgm:pt>
    <dgm:pt modelId="{509F6CED-A408-4EB0-98D1-9D434801C2CB}" type="sibTrans" cxnId="{26166809-0548-4FD4-93CB-8D8E2362E48F}">
      <dgm:prSet/>
      <dgm:spPr/>
      <dgm:t>
        <a:bodyPr/>
        <a:lstStyle/>
        <a:p>
          <a:endParaRPr lang="pl-PL"/>
        </a:p>
      </dgm:t>
    </dgm:pt>
    <dgm:pt modelId="{1119A503-00D9-4A67-8172-B615FBA40D27}">
      <dgm:prSet phldrT="[Tekst]" custT="1"/>
      <dgm:spPr/>
      <dgm:t>
        <a:bodyPr/>
        <a:lstStyle/>
        <a:p>
          <a:r>
            <a:rPr lang="pl-PL" sz="2300" dirty="0" smtClean="0"/>
            <a:t>Data </a:t>
          </a:r>
          <a:r>
            <a:rPr lang="pl-PL" sz="2300" dirty="0" err="1" smtClean="0"/>
            <a:t>analysis</a:t>
          </a:r>
          <a:endParaRPr lang="pl-PL" sz="2300" dirty="0"/>
        </a:p>
      </dgm:t>
    </dgm:pt>
    <dgm:pt modelId="{0A1E7D06-3246-4615-BD87-D5AE98D3AB21}" type="parTrans" cxnId="{B1A92C59-913F-435B-9A18-50F6B6F1DB01}">
      <dgm:prSet/>
      <dgm:spPr/>
      <dgm:t>
        <a:bodyPr/>
        <a:lstStyle/>
        <a:p>
          <a:endParaRPr lang="pl-PL"/>
        </a:p>
      </dgm:t>
    </dgm:pt>
    <dgm:pt modelId="{D74947D9-58FA-49CD-A62D-E610C985EB9B}" type="sibTrans" cxnId="{B1A92C59-913F-435B-9A18-50F6B6F1DB01}">
      <dgm:prSet/>
      <dgm:spPr/>
      <dgm:t>
        <a:bodyPr/>
        <a:lstStyle/>
        <a:p>
          <a:endParaRPr lang="pl-PL"/>
        </a:p>
      </dgm:t>
    </dgm:pt>
    <dgm:pt modelId="{795E8C2C-2130-4589-A20E-DE1334D18A55}">
      <dgm:prSet phldrT="[Tekst]" custT="1"/>
      <dgm:spPr/>
      <dgm:t>
        <a:bodyPr/>
        <a:lstStyle/>
        <a:p>
          <a:r>
            <a:rPr lang="pl-PL" sz="2300" dirty="0" smtClean="0"/>
            <a:t>Monte Carlo </a:t>
          </a:r>
          <a:r>
            <a:rPr lang="pl-PL" sz="2300" dirty="0" err="1" smtClean="0"/>
            <a:t>simulations</a:t>
          </a:r>
          <a:endParaRPr lang="pl-PL" sz="2300" dirty="0"/>
        </a:p>
      </dgm:t>
    </dgm:pt>
    <dgm:pt modelId="{6408207A-7098-480F-9545-04C8A09D4E50}" type="sibTrans" cxnId="{0F16753E-A161-4593-8897-FCC7892A1159}">
      <dgm:prSet/>
      <dgm:spPr/>
      <dgm:t>
        <a:bodyPr/>
        <a:lstStyle/>
        <a:p>
          <a:endParaRPr lang="pl-PL"/>
        </a:p>
      </dgm:t>
    </dgm:pt>
    <dgm:pt modelId="{D905E3EC-60C9-4CA8-99FF-3954945D1F99}" type="parTrans" cxnId="{0F16753E-A161-4593-8897-FCC7892A1159}">
      <dgm:prSet/>
      <dgm:spPr/>
      <dgm:t>
        <a:bodyPr/>
        <a:lstStyle/>
        <a:p>
          <a:endParaRPr lang="pl-PL"/>
        </a:p>
      </dgm:t>
    </dgm:pt>
    <dgm:pt modelId="{D7D3D381-6A1C-4259-BE1D-305D1EC97036}">
      <dgm:prSet custT="1"/>
      <dgm:spPr/>
      <dgm:t>
        <a:bodyPr/>
        <a:lstStyle/>
        <a:p>
          <a:r>
            <a:rPr lang="pl-PL" sz="2300" dirty="0" smtClean="0"/>
            <a:t>Project management</a:t>
          </a:r>
          <a:endParaRPr lang="pl-PL" sz="2300" dirty="0"/>
        </a:p>
      </dgm:t>
    </dgm:pt>
    <dgm:pt modelId="{EB337683-BD53-4745-8038-77D168DE637A}" type="parTrans" cxnId="{C8E0CEE7-F0E0-4CAB-8A84-7888622222EE}">
      <dgm:prSet/>
      <dgm:spPr/>
      <dgm:t>
        <a:bodyPr/>
        <a:lstStyle/>
        <a:p>
          <a:endParaRPr lang="pl-PL"/>
        </a:p>
      </dgm:t>
    </dgm:pt>
    <dgm:pt modelId="{7D94CADB-D3E7-4A10-8772-ACA7BC35A912}" type="sibTrans" cxnId="{C8E0CEE7-F0E0-4CAB-8A84-7888622222EE}">
      <dgm:prSet/>
      <dgm:spPr/>
      <dgm:t>
        <a:bodyPr/>
        <a:lstStyle/>
        <a:p>
          <a:endParaRPr lang="pl-PL"/>
        </a:p>
      </dgm:t>
    </dgm:pt>
    <dgm:pt modelId="{0A07B2BB-7746-463A-B1DE-E07DFB1FD364}">
      <dgm:prSet/>
      <dgm:spPr/>
      <dgm:t>
        <a:bodyPr/>
        <a:lstStyle/>
        <a:p>
          <a:endParaRPr lang="pl-PL"/>
        </a:p>
      </dgm:t>
    </dgm:pt>
    <dgm:pt modelId="{B46E04D0-5CD6-4429-B41A-9E6C17DAD538}" type="parTrans" cxnId="{377416B2-D59D-43A4-8FE0-5C84B920BA6A}">
      <dgm:prSet/>
      <dgm:spPr/>
      <dgm:t>
        <a:bodyPr/>
        <a:lstStyle/>
        <a:p>
          <a:endParaRPr lang="pl-PL"/>
        </a:p>
      </dgm:t>
    </dgm:pt>
    <dgm:pt modelId="{0C199C89-4758-47D1-A457-4E7CC8A4ACB7}" type="sibTrans" cxnId="{377416B2-D59D-43A4-8FE0-5C84B920BA6A}">
      <dgm:prSet/>
      <dgm:spPr/>
      <dgm:t>
        <a:bodyPr/>
        <a:lstStyle/>
        <a:p>
          <a:endParaRPr lang="pl-PL"/>
        </a:p>
      </dgm:t>
    </dgm:pt>
    <dgm:pt modelId="{CDA0A17E-3506-463F-B070-C28BCDE822A0}">
      <dgm:prSet/>
      <dgm:spPr/>
      <dgm:t>
        <a:bodyPr/>
        <a:lstStyle/>
        <a:p>
          <a:endParaRPr lang="pl-PL"/>
        </a:p>
      </dgm:t>
    </dgm:pt>
    <dgm:pt modelId="{0D0FEDDA-F998-40AD-82B5-92A7FF300288}" type="parTrans" cxnId="{F9D0516B-3EF2-4E41-9C52-DCE28C766249}">
      <dgm:prSet/>
      <dgm:spPr/>
      <dgm:t>
        <a:bodyPr/>
        <a:lstStyle/>
        <a:p>
          <a:endParaRPr lang="pl-PL"/>
        </a:p>
      </dgm:t>
    </dgm:pt>
    <dgm:pt modelId="{C4C9ABB9-27DD-41B6-8897-63BCF01D4856}" type="sibTrans" cxnId="{F9D0516B-3EF2-4E41-9C52-DCE28C766249}">
      <dgm:prSet/>
      <dgm:spPr/>
      <dgm:t>
        <a:bodyPr/>
        <a:lstStyle/>
        <a:p>
          <a:endParaRPr lang="pl-PL"/>
        </a:p>
      </dgm:t>
    </dgm:pt>
    <dgm:pt modelId="{A463DE11-C726-4737-AD3D-6954E0AAD347}">
      <dgm:prSet/>
      <dgm:spPr/>
      <dgm:t>
        <a:bodyPr/>
        <a:lstStyle/>
        <a:p>
          <a:endParaRPr lang="pl-PL"/>
        </a:p>
      </dgm:t>
    </dgm:pt>
    <dgm:pt modelId="{D220C628-A036-45CC-AF37-DEC525ECACC2}" type="parTrans" cxnId="{42510444-265C-442C-BE3C-A222794497D6}">
      <dgm:prSet/>
      <dgm:spPr/>
      <dgm:t>
        <a:bodyPr/>
        <a:lstStyle/>
        <a:p>
          <a:endParaRPr lang="pl-PL"/>
        </a:p>
      </dgm:t>
    </dgm:pt>
    <dgm:pt modelId="{C8C3E9C3-9CED-4BE2-965B-02FC4EC1B6EA}" type="sibTrans" cxnId="{42510444-265C-442C-BE3C-A222794497D6}">
      <dgm:prSet/>
      <dgm:spPr/>
      <dgm:t>
        <a:bodyPr/>
        <a:lstStyle/>
        <a:p>
          <a:endParaRPr lang="pl-PL"/>
        </a:p>
      </dgm:t>
    </dgm:pt>
    <dgm:pt modelId="{18DD43FB-D467-4E13-9A34-CED38BDDB7FC}">
      <dgm:prSet/>
      <dgm:spPr/>
      <dgm:t>
        <a:bodyPr/>
        <a:lstStyle/>
        <a:p>
          <a:endParaRPr lang="pl-PL"/>
        </a:p>
      </dgm:t>
    </dgm:pt>
    <dgm:pt modelId="{093D8E8B-1A36-4232-81A1-901AC58CC987}" type="parTrans" cxnId="{D7EEBF38-43EF-498D-957A-71A1C4377C0F}">
      <dgm:prSet/>
      <dgm:spPr/>
      <dgm:t>
        <a:bodyPr/>
        <a:lstStyle/>
        <a:p>
          <a:endParaRPr lang="pl-PL"/>
        </a:p>
      </dgm:t>
    </dgm:pt>
    <dgm:pt modelId="{E62A2621-354D-4C28-80C0-2762A016FA6D}" type="sibTrans" cxnId="{D7EEBF38-43EF-498D-957A-71A1C4377C0F}">
      <dgm:prSet/>
      <dgm:spPr/>
      <dgm:t>
        <a:bodyPr/>
        <a:lstStyle/>
        <a:p>
          <a:endParaRPr lang="pl-PL"/>
        </a:p>
      </dgm:t>
    </dgm:pt>
    <dgm:pt modelId="{26FB69BB-27CB-4029-B431-70C6A765BBCF}" type="pres">
      <dgm:prSet presAssocID="{6BE0204A-2A18-4D2A-BB66-B160CE33DC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8A4F74-5404-4C13-937B-01DF73290468}" type="pres">
      <dgm:prSet presAssocID="{6BE0204A-2A18-4D2A-BB66-B160CE33DCBA}" presName="radial" presStyleCnt="0">
        <dgm:presLayoutVars>
          <dgm:animLvl val="ctr"/>
        </dgm:presLayoutVars>
      </dgm:prSet>
      <dgm:spPr/>
    </dgm:pt>
    <dgm:pt modelId="{988BD710-7C77-479D-9DB2-7AE017B43EA9}" type="pres">
      <dgm:prSet presAssocID="{7C242ABA-AFA8-47EF-BEC5-EFEA04A83CB5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7213136C-F544-4C38-807B-FC29ACE5F48E}" type="pres">
      <dgm:prSet presAssocID="{795E8C2C-2130-4589-A20E-DE1334D18A55}" presName="node" presStyleLbl="vennNode1" presStyleIdx="1" presStyleCnt="5" custScaleX="131644" custScaleY="131644" custRadScaleRad="876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942D5E-210D-411C-9590-7BA0FE5CA094}" type="pres">
      <dgm:prSet presAssocID="{0257838E-5F04-42AE-8E1A-CD17DFB159ED}" presName="node" presStyleLbl="vennNode1" presStyleIdx="2" presStyleCnt="5" custScaleX="131644" custScaleY="131644" custRadScaleRad="1133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168C35-FF12-4F64-8B2E-4126A56D6DD6}" type="pres">
      <dgm:prSet presAssocID="{1119A503-00D9-4A67-8172-B615FBA40D27}" presName="node" presStyleLbl="vennNode1" presStyleIdx="3" presStyleCnt="5" custScaleX="131644" custScaleY="131644" custRadScaleRad="87905" custRadScaleInc="-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A586AA-B39F-475D-8BAF-D5ED49B2E93C}" type="pres">
      <dgm:prSet presAssocID="{D7D3D381-6A1C-4259-BE1D-305D1EC97036}" presName="node" presStyleLbl="vennNode1" presStyleIdx="4" presStyleCnt="5" custScaleX="131644" custScaleY="131687" custRadScaleRad="1103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3B74BF-8885-4EA9-A402-60B50AB6B152}" type="presOf" srcId="{1119A503-00D9-4A67-8172-B615FBA40D27}" destId="{5D168C35-FF12-4F64-8B2E-4126A56D6DD6}" srcOrd="0" destOrd="0" presId="urn:microsoft.com/office/officeart/2005/8/layout/radial3"/>
    <dgm:cxn modelId="{D2687988-DE67-4106-A9D3-9923ADC7D162}" srcId="{6BE0204A-2A18-4D2A-BB66-B160CE33DCBA}" destId="{7C242ABA-AFA8-47EF-BEC5-EFEA04A83CB5}" srcOrd="0" destOrd="0" parTransId="{FDB393AF-3CE3-4812-9A28-E57728B37522}" sibTransId="{4F07E38A-63DF-46D8-A39F-5DA5314D1FBE}"/>
    <dgm:cxn modelId="{0F16753E-A161-4593-8897-FCC7892A1159}" srcId="{7C242ABA-AFA8-47EF-BEC5-EFEA04A83CB5}" destId="{795E8C2C-2130-4589-A20E-DE1334D18A55}" srcOrd="0" destOrd="0" parTransId="{D905E3EC-60C9-4CA8-99FF-3954945D1F99}" sibTransId="{6408207A-7098-480F-9545-04C8A09D4E50}"/>
    <dgm:cxn modelId="{6B4BEADA-1C5A-4624-B0A4-FC384B2D7023}" type="presOf" srcId="{D7D3D381-6A1C-4259-BE1D-305D1EC97036}" destId="{A8A586AA-B39F-475D-8BAF-D5ED49B2E93C}" srcOrd="0" destOrd="0" presId="urn:microsoft.com/office/officeart/2005/8/layout/radial3"/>
    <dgm:cxn modelId="{A5A12D5B-A571-4721-9A08-501276D950EE}" type="presOf" srcId="{0257838E-5F04-42AE-8E1A-CD17DFB159ED}" destId="{18942D5E-210D-411C-9590-7BA0FE5CA094}" srcOrd="0" destOrd="0" presId="urn:microsoft.com/office/officeart/2005/8/layout/radial3"/>
    <dgm:cxn modelId="{26166809-0548-4FD4-93CB-8D8E2362E48F}" srcId="{7C242ABA-AFA8-47EF-BEC5-EFEA04A83CB5}" destId="{0257838E-5F04-42AE-8E1A-CD17DFB159ED}" srcOrd="1" destOrd="0" parTransId="{E6452CB6-001B-418C-B408-318563C6E3FC}" sibTransId="{509F6CED-A408-4EB0-98D1-9D434801C2CB}"/>
    <dgm:cxn modelId="{C8E0CEE7-F0E0-4CAB-8A84-7888622222EE}" srcId="{7C242ABA-AFA8-47EF-BEC5-EFEA04A83CB5}" destId="{D7D3D381-6A1C-4259-BE1D-305D1EC97036}" srcOrd="3" destOrd="0" parTransId="{EB337683-BD53-4745-8038-77D168DE637A}" sibTransId="{7D94CADB-D3E7-4A10-8772-ACA7BC35A912}"/>
    <dgm:cxn modelId="{D7EEBF38-43EF-498D-957A-71A1C4377C0F}" srcId="{6BE0204A-2A18-4D2A-BB66-B160CE33DCBA}" destId="{18DD43FB-D467-4E13-9A34-CED38BDDB7FC}" srcOrd="4" destOrd="0" parTransId="{093D8E8B-1A36-4232-81A1-901AC58CC987}" sibTransId="{E62A2621-354D-4C28-80C0-2762A016FA6D}"/>
    <dgm:cxn modelId="{42510444-265C-442C-BE3C-A222794497D6}" srcId="{6BE0204A-2A18-4D2A-BB66-B160CE33DCBA}" destId="{A463DE11-C726-4737-AD3D-6954E0AAD347}" srcOrd="3" destOrd="0" parTransId="{D220C628-A036-45CC-AF37-DEC525ECACC2}" sibTransId="{C8C3E9C3-9CED-4BE2-965B-02FC4EC1B6EA}"/>
    <dgm:cxn modelId="{377416B2-D59D-43A4-8FE0-5C84B920BA6A}" srcId="{6BE0204A-2A18-4D2A-BB66-B160CE33DCBA}" destId="{0A07B2BB-7746-463A-B1DE-E07DFB1FD364}" srcOrd="1" destOrd="0" parTransId="{B46E04D0-5CD6-4429-B41A-9E6C17DAD538}" sibTransId="{0C199C89-4758-47D1-A457-4E7CC8A4ACB7}"/>
    <dgm:cxn modelId="{F9D0516B-3EF2-4E41-9C52-DCE28C766249}" srcId="{6BE0204A-2A18-4D2A-BB66-B160CE33DCBA}" destId="{CDA0A17E-3506-463F-B070-C28BCDE822A0}" srcOrd="2" destOrd="0" parTransId="{0D0FEDDA-F998-40AD-82B5-92A7FF300288}" sibTransId="{C4C9ABB9-27DD-41B6-8897-63BCF01D4856}"/>
    <dgm:cxn modelId="{B1A92C59-913F-435B-9A18-50F6B6F1DB01}" srcId="{7C242ABA-AFA8-47EF-BEC5-EFEA04A83CB5}" destId="{1119A503-00D9-4A67-8172-B615FBA40D27}" srcOrd="2" destOrd="0" parTransId="{0A1E7D06-3246-4615-BD87-D5AE98D3AB21}" sibTransId="{D74947D9-58FA-49CD-A62D-E610C985EB9B}"/>
    <dgm:cxn modelId="{B4E995EF-4C8B-4082-AB7D-A333872C053C}" type="presOf" srcId="{6BE0204A-2A18-4D2A-BB66-B160CE33DCBA}" destId="{26FB69BB-27CB-4029-B431-70C6A765BBCF}" srcOrd="0" destOrd="0" presId="urn:microsoft.com/office/officeart/2005/8/layout/radial3"/>
    <dgm:cxn modelId="{54D69B77-9A38-4864-9BB2-D466CE4D3EB8}" type="presOf" srcId="{7C242ABA-AFA8-47EF-BEC5-EFEA04A83CB5}" destId="{988BD710-7C77-479D-9DB2-7AE017B43EA9}" srcOrd="0" destOrd="0" presId="urn:microsoft.com/office/officeart/2005/8/layout/radial3"/>
    <dgm:cxn modelId="{3F868E21-08BB-4C22-838C-1419B5812B80}" type="presOf" srcId="{795E8C2C-2130-4589-A20E-DE1334D18A55}" destId="{7213136C-F544-4C38-807B-FC29ACE5F48E}" srcOrd="0" destOrd="0" presId="urn:microsoft.com/office/officeart/2005/8/layout/radial3"/>
    <dgm:cxn modelId="{4430FB25-22DB-4408-BCF2-7817807FAB38}" type="presParOf" srcId="{26FB69BB-27CB-4029-B431-70C6A765BBCF}" destId="{7A8A4F74-5404-4C13-937B-01DF73290468}" srcOrd="0" destOrd="0" presId="urn:microsoft.com/office/officeart/2005/8/layout/radial3"/>
    <dgm:cxn modelId="{1CCC3467-41D8-46B0-A216-D92161FA0AB4}" type="presParOf" srcId="{7A8A4F74-5404-4C13-937B-01DF73290468}" destId="{988BD710-7C77-479D-9DB2-7AE017B43EA9}" srcOrd="0" destOrd="0" presId="urn:microsoft.com/office/officeart/2005/8/layout/radial3"/>
    <dgm:cxn modelId="{5D1507B9-7DF5-40B3-A18F-4D221AAC7847}" type="presParOf" srcId="{7A8A4F74-5404-4C13-937B-01DF73290468}" destId="{7213136C-F544-4C38-807B-FC29ACE5F48E}" srcOrd="1" destOrd="0" presId="urn:microsoft.com/office/officeart/2005/8/layout/radial3"/>
    <dgm:cxn modelId="{D42D334F-E879-4807-BDB4-B05A7C692446}" type="presParOf" srcId="{7A8A4F74-5404-4C13-937B-01DF73290468}" destId="{18942D5E-210D-411C-9590-7BA0FE5CA094}" srcOrd="2" destOrd="0" presId="urn:microsoft.com/office/officeart/2005/8/layout/radial3"/>
    <dgm:cxn modelId="{9A3E7F67-AA06-4BB6-903B-E81AC91B6269}" type="presParOf" srcId="{7A8A4F74-5404-4C13-937B-01DF73290468}" destId="{5D168C35-FF12-4F64-8B2E-4126A56D6DD6}" srcOrd="3" destOrd="0" presId="urn:microsoft.com/office/officeart/2005/8/layout/radial3"/>
    <dgm:cxn modelId="{44DB3D1F-7C6E-4A75-A27B-507F932B07A2}" type="presParOf" srcId="{7A8A4F74-5404-4C13-937B-01DF73290468}" destId="{A8A586AA-B39F-475D-8BAF-D5ED49B2E93C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BD710-7C77-479D-9DB2-7AE017B43EA9}">
      <dsp:nvSpPr>
        <dsp:cNvPr id="0" name=""/>
        <dsp:cNvSpPr/>
      </dsp:nvSpPr>
      <dsp:spPr>
        <a:xfrm>
          <a:off x="2682352" y="1517040"/>
          <a:ext cx="3779294" cy="37792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SABAT</a:t>
          </a:r>
          <a:endParaRPr lang="pl-PL" sz="6500" kern="1200" dirty="0"/>
        </a:p>
      </dsp:txBody>
      <dsp:txXfrm>
        <a:off x="3235817" y="2070505"/>
        <a:ext cx="2672364" cy="2672364"/>
      </dsp:txXfrm>
    </dsp:sp>
    <dsp:sp modelId="{7213136C-F544-4C38-807B-FC29ACE5F48E}">
      <dsp:nvSpPr>
        <dsp:cNvPr id="0" name=""/>
        <dsp:cNvSpPr/>
      </dsp:nvSpPr>
      <dsp:spPr>
        <a:xfrm>
          <a:off x="3328196" y="5282"/>
          <a:ext cx="2487607" cy="24876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Monte Carlo </a:t>
          </a:r>
          <a:r>
            <a:rPr lang="pl-PL" sz="2300" kern="1200" dirty="0" err="1" smtClean="0"/>
            <a:t>simulations</a:t>
          </a:r>
          <a:endParaRPr lang="pl-PL" sz="2300" kern="1200" dirty="0"/>
        </a:p>
      </dsp:txBody>
      <dsp:txXfrm>
        <a:off x="3692498" y="369584"/>
        <a:ext cx="1759003" cy="1759003"/>
      </dsp:txXfrm>
    </dsp:sp>
    <dsp:sp modelId="{18942D5E-210D-411C-9590-7BA0FE5CA094}">
      <dsp:nvSpPr>
        <dsp:cNvPr id="0" name=""/>
        <dsp:cNvSpPr/>
      </dsp:nvSpPr>
      <dsp:spPr>
        <a:xfrm>
          <a:off x="6116847" y="2162884"/>
          <a:ext cx="2487607" cy="24876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err="1" smtClean="0"/>
            <a:t>Laboratory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work</a:t>
          </a:r>
          <a:endParaRPr lang="pl-PL" sz="2300" kern="1200" dirty="0"/>
        </a:p>
      </dsp:txBody>
      <dsp:txXfrm>
        <a:off x="6481149" y="2527186"/>
        <a:ext cx="1759003" cy="1759003"/>
      </dsp:txXfrm>
    </dsp:sp>
    <dsp:sp modelId="{5D168C35-FF12-4F64-8B2E-4126A56D6DD6}">
      <dsp:nvSpPr>
        <dsp:cNvPr id="0" name=""/>
        <dsp:cNvSpPr/>
      </dsp:nvSpPr>
      <dsp:spPr>
        <a:xfrm>
          <a:off x="3380527" y="4325760"/>
          <a:ext cx="2487607" cy="24876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Data </a:t>
          </a:r>
          <a:r>
            <a:rPr lang="pl-PL" sz="2300" kern="1200" dirty="0" err="1" smtClean="0"/>
            <a:t>analysis</a:t>
          </a:r>
          <a:endParaRPr lang="pl-PL" sz="2300" kern="1200" dirty="0"/>
        </a:p>
      </dsp:txBody>
      <dsp:txXfrm>
        <a:off x="3744829" y="4690062"/>
        <a:ext cx="1759003" cy="1759003"/>
      </dsp:txXfrm>
    </dsp:sp>
    <dsp:sp modelId="{A8A586AA-B39F-475D-8BAF-D5ED49B2E93C}">
      <dsp:nvSpPr>
        <dsp:cNvPr id="0" name=""/>
        <dsp:cNvSpPr/>
      </dsp:nvSpPr>
      <dsp:spPr>
        <a:xfrm>
          <a:off x="611559" y="2162478"/>
          <a:ext cx="2487607" cy="24884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Project management</a:t>
          </a:r>
          <a:endParaRPr lang="pl-PL" sz="2300" kern="1200" dirty="0"/>
        </a:p>
      </dsp:txBody>
      <dsp:txXfrm>
        <a:off x="975861" y="2526899"/>
        <a:ext cx="1759003" cy="1759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ECAF-B24D-43FE-8562-B737C6298920}" type="datetimeFigureOut">
              <a:rPr lang="pl-PL" smtClean="0"/>
              <a:t>12.09.2019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FD27-1B75-41CF-A56A-A960786094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69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1FD27-1B75-41CF-A56A-A9607860946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71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DE49-EDEE-42EC-824C-8BEFDBA8E3D0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44EA-BE5A-4D11-9CD9-E10C35EA28E2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7FEC-160B-4D12-A89B-B1BD583A1786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3899-F713-4428-9D22-66A7AE3E48AC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6E93-323E-4EA3-8E3F-8933B8BC64BE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85-70EE-447A-828A-903D41453D3D}" type="datetime1">
              <a:rPr lang="pl-PL" smtClean="0"/>
              <a:t>12.09.2019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896-4E71-4DFF-B23E-A583B91B3119}" type="datetime1">
              <a:rPr lang="pl-PL" smtClean="0"/>
              <a:t>12.09.2019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D1E-27F6-427C-B2EF-3DBE0D6E72DF}" type="datetime1">
              <a:rPr lang="pl-PL" smtClean="0"/>
              <a:t>12.09.2019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EF91-2217-456A-86C9-E4F6C5DF8756}" type="datetime1">
              <a:rPr lang="pl-PL" smtClean="0"/>
              <a:t>12.09.2019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C32A-7117-43E8-9B2F-9BFAA227D7F0}" type="datetime1">
              <a:rPr lang="pl-PL" smtClean="0"/>
              <a:t>12.09.2019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A5E-29DF-4AA5-8255-0F0EB92E2506}" type="datetime1">
              <a:rPr lang="pl-PL" smtClean="0"/>
              <a:t>12.09.2019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FAEDB-95DE-4AD8-B47F-9C255BBF7C04}" type="datetime1">
              <a:rPr lang="pl-PL" smtClean="0"/>
              <a:t>12.09.2019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063129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Underwater threats detection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with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neutrons: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SABAT project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349229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1600" b="1" dirty="0" smtClean="0">
                <a:latin typeface="Cambria" panose="02040503050406030204" pitchFamily="18" charset="0"/>
              </a:rPr>
              <a:t>Michał </a:t>
            </a:r>
            <a:r>
              <a:rPr lang="pl-PL" altLang="pl-PL" sz="1600" b="1" dirty="0" err="1" smtClean="0">
                <a:latin typeface="Cambria" panose="02040503050406030204" pitchFamily="18" charset="0"/>
              </a:rPr>
              <a:t>Silarski</a:t>
            </a:r>
            <a:endParaRPr lang="pl-PL" altLang="pl-PL" sz="1600" b="1" dirty="0">
              <a:latin typeface="Cambria" panose="02040503050406030204" pitchFamily="18" charset="0"/>
            </a:endParaRPr>
          </a:p>
          <a:p>
            <a:pPr algn="ctr" eaLnBrk="1" hangingPunct="1"/>
            <a:r>
              <a:rPr lang="pl-PL" altLang="pl-PL" sz="1600" b="1" dirty="0" err="1" smtClean="0">
                <a:latin typeface="Cambria" panose="02040503050406030204" pitchFamily="18" charset="0"/>
              </a:rPr>
              <a:t>Jagiellonian</a:t>
            </a:r>
            <a:r>
              <a:rPr lang="pl-PL" altLang="pl-PL" sz="1600" b="1" dirty="0" smtClean="0">
                <a:latin typeface="Cambria" panose="02040503050406030204" pitchFamily="18" charset="0"/>
              </a:rPr>
              <a:t> University</a:t>
            </a:r>
            <a:endParaRPr lang="pl-PL" altLang="pl-PL" sz="1600" b="1" dirty="0">
              <a:latin typeface="Cambria" panose="02040503050406030204" pitchFamily="18" charset="0"/>
            </a:endParaRPr>
          </a:p>
        </p:txBody>
      </p:sp>
      <p:pic>
        <p:nvPicPr>
          <p:cNvPr id="7" name="Picture 11" descr="U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-180528" y="5661248"/>
            <a:ext cx="9324528" cy="1224135"/>
            <a:chOff x="-180528" y="5661248"/>
            <a:chExt cx="9324528" cy="1224135"/>
          </a:xfrm>
        </p:grpSpPr>
        <p:sp>
          <p:nvSpPr>
            <p:cNvPr id="8" name="pole tekstowe 1"/>
            <p:cNvSpPr txBox="1">
              <a:spLocks noChangeArrowheads="1"/>
            </p:cNvSpPr>
            <p:nvPr/>
          </p:nvSpPr>
          <p:spPr bwMode="auto">
            <a:xfrm>
              <a:off x="0" y="5661248"/>
              <a:ext cx="9144000" cy="566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None/>
              </a:pPr>
              <a:r>
                <a:rPr lang="en-US" sz="1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2nd Workshop on neutrons in medicine and homeland security</a:t>
              </a:r>
              <a:r>
                <a:rPr lang="pl-PL" sz="14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12-13.09.2019, </a:t>
              </a:r>
              <a:r>
                <a:rPr lang="pl-PL" sz="1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Kraków</a:t>
              </a:r>
            </a:p>
            <a:p>
              <a:pPr algn="ctr">
                <a:buNone/>
              </a:pPr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-180528" y="6134552"/>
              <a:ext cx="9324528" cy="750831"/>
              <a:chOff x="-36512" y="6165305"/>
              <a:chExt cx="9217024" cy="720080"/>
            </a:xfrm>
          </p:grpSpPr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6202811"/>
                <a:ext cx="1944216" cy="682574"/>
              </a:xfrm>
              <a:prstGeom prst="rect">
                <a:avLst/>
              </a:prstGeom>
            </p:spPr>
          </p:pic>
          <p:pic>
            <p:nvPicPr>
              <p:cNvPr id="10" name="Obraz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6512" y="6165305"/>
                <a:ext cx="7272808" cy="72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74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03306D-073B-458F-A576-14033AD8942A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314325" y="381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Neutron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Activation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Techniques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245" name="Prostokąt 3"/>
          <p:cNvSpPr>
            <a:spLocks noChangeArrowheads="1"/>
          </p:cNvSpPr>
          <p:nvPr/>
        </p:nvSpPr>
        <p:spPr bwMode="auto">
          <a:xfrm>
            <a:off x="9524" y="2286000"/>
            <a:ext cx="61626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endParaRPr lang="pl-PL" altLang="pl-PL" sz="1800" dirty="0" smtClean="0">
              <a:latin typeface="Cambria" pitchFamily="18" charset="0"/>
            </a:endParaRPr>
          </a:p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en-US" altLang="pl-PL" sz="1800" dirty="0" smtClean="0">
                <a:latin typeface="Cambria" pitchFamily="18" charset="0"/>
              </a:rPr>
              <a:t>High </a:t>
            </a:r>
            <a:r>
              <a:rPr lang="en-US" altLang="pl-PL" sz="1800" dirty="0">
                <a:latin typeface="Cambria" pitchFamily="18" charset="0"/>
              </a:rPr>
              <a:t>penetration allows</a:t>
            </a:r>
            <a:r>
              <a:rPr lang="pl-PL" altLang="pl-PL" sz="1800" dirty="0">
                <a:latin typeface="Cambria" pitchFamily="18" charset="0"/>
              </a:rPr>
              <a:t> </a:t>
            </a:r>
            <a:r>
              <a:rPr lang="en-US" altLang="pl-PL" sz="1800" dirty="0">
                <a:latin typeface="Cambria" pitchFamily="18" charset="0"/>
              </a:rPr>
              <a:t>detection of explosives</a:t>
            </a:r>
            <a:r>
              <a:rPr lang="pl-PL" altLang="pl-PL" sz="1800" dirty="0">
                <a:latin typeface="Cambria" pitchFamily="18" charset="0"/>
              </a:rPr>
              <a:t>/</a:t>
            </a:r>
            <a:r>
              <a:rPr lang="en-US" altLang="pl-PL" sz="1800" dirty="0">
                <a:latin typeface="Cambria" pitchFamily="18" charset="0"/>
              </a:rPr>
              <a:t> which are</a:t>
            </a:r>
            <a:r>
              <a:rPr lang="pl-PL" altLang="pl-PL" sz="1800" dirty="0">
                <a:latin typeface="Cambria" pitchFamily="18" charset="0"/>
              </a:rPr>
              <a:t> </a:t>
            </a:r>
            <a:r>
              <a:rPr lang="en-US" altLang="pl-PL" sz="1800" dirty="0">
                <a:latin typeface="Cambria" pitchFamily="18" charset="0"/>
              </a:rPr>
              <a:t>hidden in vehicles,</a:t>
            </a:r>
            <a:r>
              <a:rPr lang="pl-PL" altLang="pl-PL" sz="1800" dirty="0">
                <a:latin typeface="Cambria" pitchFamily="18" charset="0"/>
              </a:rPr>
              <a:t> </a:t>
            </a:r>
            <a:r>
              <a:rPr lang="en-US" altLang="pl-PL" sz="1800" dirty="0">
                <a:latin typeface="Cambria" pitchFamily="18" charset="0"/>
              </a:rPr>
              <a:t>buried</a:t>
            </a:r>
            <a:r>
              <a:rPr lang="pl-PL" altLang="pl-PL" sz="1800" dirty="0">
                <a:latin typeface="Cambria" pitchFamily="18" charset="0"/>
              </a:rPr>
              <a:t>,</a:t>
            </a:r>
            <a:r>
              <a:rPr lang="en-US" altLang="pl-PL" sz="1800" dirty="0">
                <a:latin typeface="Cambria" pitchFamily="18" charset="0"/>
              </a:rPr>
              <a:t> </a:t>
            </a:r>
            <a:r>
              <a:rPr lang="en-US" altLang="pl-PL" sz="1800" dirty="0" err="1">
                <a:latin typeface="Cambria" pitchFamily="18" charset="0"/>
              </a:rPr>
              <a:t>etc</a:t>
            </a:r>
            <a:r>
              <a:rPr lang="pl-PL" altLang="pl-PL" sz="1800" dirty="0">
                <a:latin typeface="Cambria" pitchFamily="18" charset="0"/>
              </a:rPr>
              <a:t>.</a:t>
            </a:r>
          </a:p>
        </p:txBody>
      </p:sp>
      <p:sp>
        <p:nvSpPr>
          <p:cNvPr id="10246" name="Prostokąt 14"/>
          <p:cNvSpPr>
            <a:spLocks noChangeArrowheads="1"/>
          </p:cNvSpPr>
          <p:nvPr/>
        </p:nvSpPr>
        <p:spPr bwMode="auto">
          <a:xfrm>
            <a:off x="0" y="860425"/>
            <a:ext cx="61744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it-IT" altLang="pl-PL" sz="2000" b="1" dirty="0">
                <a:solidFill>
                  <a:srgbClr val="292934"/>
                </a:solidFill>
                <a:latin typeface="Cambria" pitchFamily="18" charset="0"/>
              </a:rPr>
              <a:t>Signature</a:t>
            </a:r>
            <a:r>
              <a:rPr lang="pl-PL" altLang="pl-PL" sz="2000" b="1" dirty="0" smtClean="0">
                <a:solidFill>
                  <a:srgbClr val="292934"/>
                </a:solidFill>
                <a:latin typeface="Cambria" pitchFamily="18" charset="0"/>
              </a:rPr>
              <a:t>:</a:t>
            </a:r>
            <a:r>
              <a:rPr lang="pl-PL" altLang="pl-PL" sz="2000" dirty="0">
                <a:solidFill>
                  <a:srgbClr val="292934"/>
                </a:solidFill>
                <a:latin typeface="Cambria" pitchFamily="18" charset="0"/>
              </a:rPr>
              <a:t/>
            </a:r>
            <a:br>
              <a:rPr lang="pl-PL" altLang="pl-PL" sz="2000" dirty="0">
                <a:solidFill>
                  <a:srgbClr val="292934"/>
                </a:solidFill>
                <a:latin typeface="Cambria" pitchFamily="18" charset="0"/>
              </a:rPr>
            </a:br>
            <a:r>
              <a:rPr lang="it-IT" altLang="pl-PL" sz="1800" dirty="0" smtClean="0">
                <a:solidFill>
                  <a:srgbClr val="292934"/>
                </a:solidFill>
                <a:latin typeface="Cambria" pitchFamily="18" charset="0"/>
              </a:rPr>
              <a:t>gamma </a:t>
            </a:r>
            <a:r>
              <a:rPr lang="it-IT" altLang="pl-PL" sz="1800" dirty="0">
                <a:solidFill>
                  <a:srgbClr val="292934"/>
                </a:solidFill>
                <a:latin typeface="Cambria" pitchFamily="18" charset="0"/>
              </a:rPr>
              <a:t>quanta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 of the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following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it-IT" altLang="pl-PL" sz="1800" dirty="0">
                <a:solidFill>
                  <a:srgbClr val="292934"/>
                </a:solidFill>
                <a:latin typeface="Cambria" pitchFamily="18" charset="0"/>
              </a:rPr>
              <a:t>nuclei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:</a:t>
            </a:r>
            <a:r>
              <a:rPr lang="pl-PL" altLang="pl-PL" sz="1800" b="1" dirty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C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(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4.44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</a:t>
            </a:r>
            <a:b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</a:b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O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(6.13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 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N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(10.83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 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Cl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(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1.17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,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7.79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 </a:t>
            </a:r>
            <a:b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</a:b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S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(2.32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 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P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(1.27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), 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F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(0.11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, 0.197 </a:t>
            </a:r>
            <a:r>
              <a:rPr lang="pl-PL" altLang="pl-PL" sz="1800" dirty="0" err="1">
                <a:solidFill>
                  <a:srgbClr val="292934"/>
                </a:solidFill>
                <a:latin typeface="Cambria" pitchFamily="18" charset="0"/>
              </a:rPr>
              <a:t>MeV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0" name="Prostokąt 10"/>
          <p:cNvSpPr>
            <a:spLocks noChangeArrowheads="1"/>
          </p:cNvSpPr>
          <p:nvPr/>
        </p:nvSpPr>
        <p:spPr bwMode="auto">
          <a:xfrm>
            <a:off x="168751" y="3330476"/>
            <a:ext cx="83751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573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u="sng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Drawbacks</a:t>
            </a:r>
            <a:r>
              <a:rPr lang="pl-PL" altLang="pl-PL" sz="1800" b="1" u="sng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:</a:t>
            </a:r>
            <a:br>
              <a:rPr lang="pl-PL" altLang="pl-PL" sz="1800" b="1" u="sng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</a:br>
            <a:endParaRPr lang="pl-PL" altLang="pl-PL" sz="1800" b="1" u="sng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Small cross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sections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for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some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of the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elements</a:t>
            </a:r>
            <a:endParaRPr lang="pl-PL" altLang="pl-PL" sz="1800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Decreased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mobility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due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to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detector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cooling</a:t>
            </a:r>
            <a:endParaRPr lang="pl-PL" altLang="pl-PL" sz="1800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High neutron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flux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needed</a:t>
            </a:r>
            <a:endParaRPr lang="pl-PL" altLang="pl-PL" sz="1800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Insensitivity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to the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structure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of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molecule</a:t>
            </a:r>
            <a:endParaRPr lang="pl-PL" altLang="pl-PL" sz="1800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pl-PL" sz="1800" b="1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High neutron attenuation in water</a:t>
            </a:r>
            <a:endParaRPr lang="pl-PL" altLang="pl-PL" sz="1800" b="1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High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background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from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oxygen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and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hydrogen</a:t>
            </a:r>
            <a:endParaRPr lang="pl-PL" altLang="pl-PL" sz="1800" b="1" dirty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172200" y="1534464"/>
            <a:ext cx="2896152" cy="5227990"/>
            <a:chOff x="3195086" y="1426204"/>
            <a:chExt cx="2896152" cy="5227990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360" y="4039804"/>
              <a:ext cx="2858400" cy="2614390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086" y="1426204"/>
              <a:ext cx="2896152" cy="2613600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/>
          </p:nvSpPr>
          <p:spPr>
            <a:xfrm>
              <a:off x="3726103" y="4049329"/>
              <a:ext cx="8451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altLang="pl-PL" sz="1400" dirty="0">
                  <a:latin typeface="Cambria" pitchFamily="18" charset="0"/>
                </a:rPr>
                <a:t>C</a:t>
              </a:r>
              <a:r>
                <a:rPr lang="pl-PL" altLang="pl-PL" sz="1400" baseline="-25000" dirty="0">
                  <a:latin typeface="Cambria" pitchFamily="18" charset="0"/>
                </a:rPr>
                <a:t>4</a:t>
              </a:r>
              <a:r>
                <a:rPr lang="pl-PL" altLang="pl-PL" sz="1400" dirty="0">
                  <a:latin typeface="Cambria" pitchFamily="18" charset="0"/>
                </a:rPr>
                <a:t>H</a:t>
              </a:r>
              <a:r>
                <a:rPr lang="pl-PL" altLang="pl-PL" sz="1400" baseline="-25000" dirty="0">
                  <a:latin typeface="Cambria" pitchFamily="18" charset="0"/>
                </a:rPr>
                <a:t>8</a:t>
              </a:r>
              <a:r>
                <a:rPr lang="pl-PL" altLang="pl-PL" sz="1400" dirty="0">
                  <a:latin typeface="Cambria" pitchFamily="18" charset="0"/>
                </a:rPr>
                <a:t>Cl</a:t>
              </a:r>
              <a:r>
                <a:rPr lang="pl-PL" altLang="pl-PL" sz="1400" baseline="-25000" dirty="0">
                  <a:latin typeface="Cambria" pitchFamily="18" charset="0"/>
                </a:rPr>
                <a:t>2</a:t>
              </a:r>
              <a:r>
                <a:rPr lang="pl-PL" altLang="pl-PL" sz="1400" dirty="0">
                  <a:latin typeface="Cambria" pitchFamily="18" charset="0"/>
                </a:rPr>
                <a:t>S</a:t>
              </a:r>
              <a:endParaRPr lang="pl-PL" sz="1400" dirty="0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925678" y="1460613"/>
              <a:ext cx="7008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pl-PL" sz="1400" dirty="0" smtClean="0">
                  <a:latin typeface="Cambria" pitchFamily="18" charset="0"/>
                </a:rPr>
                <a:t>H</a:t>
              </a:r>
              <a:r>
                <a:rPr lang="pl-PL" altLang="pl-PL" sz="1400" baseline="-25000" dirty="0" smtClean="0">
                  <a:latin typeface="Cambria" pitchFamily="18" charset="0"/>
                </a:rPr>
                <a:t>2</a:t>
              </a:r>
              <a:r>
                <a:rPr lang="pl-PL" altLang="pl-PL" sz="1400" dirty="0" smtClean="0">
                  <a:latin typeface="Cambria" pitchFamily="18" charset="0"/>
                </a:rPr>
                <a:t>O</a:t>
              </a:r>
              <a:endParaRPr lang="pl-P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1C38B3B-91AD-4C84-BC8C-2B42FD186A8B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314325" y="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Neutron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Activation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Techniques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Strzałka w prawo 20"/>
          <p:cNvSpPr/>
          <p:nvPr/>
        </p:nvSpPr>
        <p:spPr>
          <a:xfrm>
            <a:off x="3505200" y="1828800"/>
            <a:ext cx="784225" cy="45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76200" y="3431721"/>
            <a:ext cx="9296400" cy="3395502"/>
            <a:chOff x="-204078" y="3459502"/>
            <a:chExt cx="9296400" cy="3395502"/>
          </a:xfrm>
        </p:grpSpPr>
        <p:grpSp>
          <p:nvGrpSpPr>
            <p:cNvPr id="2" name="Grupa 1"/>
            <p:cNvGrpSpPr/>
            <p:nvPr/>
          </p:nvGrpSpPr>
          <p:grpSpPr>
            <a:xfrm>
              <a:off x="-204078" y="3459502"/>
              <a:ext cx="9296400" cy="3395502"/>
              <a:chOff x="-204078" y="3459502"/>
              <a:chExt cx="9296400" cy="3395502"/>
            </a:xfrm>
          </p:grpSpPr>
          <p:grpSp>
            <p:nvGrpSpPr>
              <p:cNvPr id="11268" name="Grupa 13"/>
              <p:cNvGrpSpPr>
                <a:grpSpLocks/>
              </p:cNvGrpSpPr>
              <p:nvPr/>
            </p:nvGrpSpPr>
            <p:grpSpPr bwMode="auto">
              <a:xfrm>
                <a:off x="-204078" y="3459502"/>
                <a:ext cx="9296400" cy="3395502"/>
                <a:chOff x="-1088468" y="4049176"/>
                <a:chExt cx="9397931" cy="3787291"/>
              </a:xfrm>
            </p:grpSpPr>
            <p:pic>
              <p:nvPicPr>
                <p:cNvPr id="11271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88468" y="4317521"/>
                  <a:ext cx="4049036" cy="312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7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5557" y="4471103"/>
                  <a:ext cx="4583906" cy="2710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74" name="pole tekstowe 2"/>
                <p:cNvSpPr txBox="1">
                  <a:spLocks noChangeArrowheads="1"/>
                </p:cNvSpPr>
                <p:nvPr/>
              </p:nvSpPr>
              <p:spPr bwMode="auto">
                <a:xfrm>
                  <a:off x="-908727" y="4049176"/>
                  <a:ext cx="4142339" cy="343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pl-PL" sz="1400" b="1" dirty="0">
                      <a:latin typeface="Cambria" pitchFamily="18" charset="0"/>
                    </a:rPr>
                    <a:t>γ</a:t>
                  </a:r>
                  <a:r>
                    <a:rPr lang="pl-PL" altLang="pl-PL" sz="1400" b="1" dirty="0">
                      <a:latin typeface="Cambria" pitchFamily="18" charset="0"/>
                    </a:rPr>
                    <a:t> quanta </a:t>
                  </a:r>
                  <a:r>
                    <a:rPr lang="pl-PL" altLang="pl-PL" sz="1400" b="1" dirty="0" err="1">
                      <a:latin typeface="Cambria" pitchFamily="18" charset="0"/>
                    </a:rPr>
                    <a:t>detection</a:t>
                  </a:r>
                  <a:endParaRPr lang="pl-PL" altLang="pl-PL" sz="1400" b="1" dirty="0">
                    <a:latin typeface="Cambria" pitchFamily="18" charset="0"/>
                  </a:endParaRPr>
                </a:p>
              </p:txBody>
            </p:sp>
            <p:sp>
              <p:nvSpPr>
                <p:cNvPr id="11275" name="pole tekstowe 14"/>
                <p:cNvSpPr txBox="1">
                  <a:spLocks noChangeArrowheads="1"/>
                </p:cNvSpPr>
                <p:nvPr/>
              </p:nvSpPr>
              <p:spPr bwMode="auto">
                <a:xfrm>
                  <a:off x="4224848" y="4074983"/>
                  <a:ext cx="3689814" cy="343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400" b="1" dirty="0">
                      <a:latin typeface="Cambria" pitchFamily="18" charset="0"/>
                    </a:rPr>
                    <a:t>Data </a:t>
                  </a:r>
                  <a:r>
                    <a:rPr lang="pl-PL" altLang="pl-PL" sz="1400" b="1" dirty="0" err="1">
                      <a:latin typeface="Cambria" pitchFamily="18" charset="0"/>
                    </a:rPr>
                    <a:t>analysis</a:t>
                  </a:r>
                  <a:r>
                    <a:rPr lang="pl-PL" altLang="pl-PL" sz="1400" b="1" dirty="0">
                      <a:latin typeface="Cambria" pitchFamily="18" charset="0"/>
                    </a:rPr>
                    <a:t> </a:t>
                  </a:r>
                </a:p>
              </p:txBody>
            </p:sp>
            <p:sp>
              <p:nvSpPr>
                <p:cNvPr id="11276" name="pole tekstowe 15"/>
                <p:cNvSpPr txBox="1">
                  <a:spLocks noChangeArrowheads="1"/>
                </p:cNvSpPr>
                <p:nvPr/>
              </p:nvSpPr>
              <p:spPr bwMode="auto">
                <a:xfrm>
                  <a:off x="604319" y="7493177"/>
                  <a:ext cx="7414065" cy="343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pl-PL" sz="1400" b="1" dirty="0">
                      <a:latin typeface="Cambria" pitchFamily="18" charset="0"/>
                    </a:rPr>
                    <a:t>Comparison with database of known substances </a:t>
                  </a:r>
                  <a:r>
                    <a:rPr lang="en-US" altLang="pl-PL" sz="1400" b="1" dirty="0" smtClean="0">
                      <a:latin typeface="Cambria" pitchFamily="18" charset="0"/>
                    </a:rPr>
                    <a:t>&amp; </a:t>
                  </a:r>
                  <a:r>
                    <a:rPr lang="en-US" altLang="pl-PL" sz="1400" b="1" dirty="0">
                      <a:latin typeface="Cambria" pitchFamily="18" charset="0"/>
                    </a:rPr>
                    <a:t>identification</a:t>
                  </a:r>
                  <a:endParaRPr lang="pl-PL" altLang="pl-PL" sz="1400" b="1" dirty="0">
                    <a:latin typeface="Cambria" pitchFamily="18" charset="0"/>
                  </a:endParaRPr>
                </a:p>
              </p:txBody>
            </p:sp>
          </p:grpSp>
          <p:sp>
            <p:nvSpPr>
              <p:cNvPr id="13" name="Prostokąt 12"/>
              <p:cNvSpPr/>
              <p:nvPr/>
            </p:nvSpPr>
            <p:spPr>
              <a:xfrm>
                <a:off x="6293229" y="6251030"/>
                <a:ext cx="16433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1000" dirty="0" smtClean="0">
                    <a:latin typeface="Cambria" panose="02040503050406030204" pitchFamily="18" charset="0"/>
                  </a:rPr>
                  <a:t>http://www.calseco.com/</a:t>
                </a:r>
                <a:endParaRPr lang="pl-PL" sz="1000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4" name="Prostokąt 13"/>
            <p:cNvSpPr/>
            <p:nvPr/>
          </p:nvSpPr>
          <p:spPr>
            <a:xfrm>
              <a:off x="5663322" y="5361781"/>
              <a:ext cx="164339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000" dirty="0" smtClean="0">
                  <a:latin typeface="Cambria" panose="02040503050406030204" pitchFamily="18" charset="0"/>
                </a:rPr>
                <a:t>http://www.calseco.com/</a:t>
              </a:r>
              <a:endParaRPr lang="pl-PL" sz="1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0" name="Strzałka w prawo 19"/>
          <p:cNvSpPr/>
          <p:nvPr/>
        </p:nvSpPr>
        <p:spPr>
          <a:xfrm rot="7441641">
            <a:off x="4013541" y="3131651"/>
            <a:ext cx="714192" cy="407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25400" y="838200"/>
            <a:ext cx="3327400" cy="2620089"/>
            <a:chOff x="5638800" y="1447800"/>
            <a:chExt cx="3429000" cy="2743200"/>
          </a:xfrm>
        </p:grpSpPr>
        <p:pic>
          <p:nvPicPr>
            <p:cNvPr id="18" name="Picture 4" descr="DSC009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47800"/>
              <a:ext cx="3429000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Prostokąt 18"/>
            <p:cNvSpPr/>
            <p:nvPr/>
          </p:nvSpPr>
          <p:spPr>
            <a:xfrm>
              <a:off x="6324600" y="3944779"/>
              <a:ext cx="164339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000" dirty="0" smtClean="0">
                  <a:latin typeface="Cambria" panose="02040503050406030204" pitchFamily="18" charset="0"/>
                </a:rPr>
                <a:t>http://www.calseco.com/</a:t>
              </a:r>
              <a:endParaRPr lang="pl-PL" sz="1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Strzałka w prawo 21"/>
          <p:cNvSpPr/>
          <p:nvPr/>
        </p:nvSpPr>
        <p:spPr>
          <a:xfrm>
            <a:off x="4169909" y="4724400"/>
            <a:ext cx="554491" cy="45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54" y="464061"/>
            <a:ext cx="4524334" cy="32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5962D-3B2A-4195-B806-E36710F00F4F}" type="slidenum">
              <a:rPr lang="pl-PL" altLang="pl-PL" smtClean="0">
                <a:solidFill>
                  <a:srgbClr val="FFFFFF"/>
                </a:solidFill>
              </a:rPr>
              <a:pPr eaLnBrk="1" hangingPunct="1"/>
              <a:t>12</a:t>
            </a:fld>
            <a:endParaRPr lang="pl-PL" altLang="pl-PL" smtClean="0">
              <a:solidFill>
                <a:srgbClr val="FFFFFF"/>
              </a:solidFill>
            </a:endParaRPr>
          </a:p>
        </p:txBody>
      </p:sp>
      <p:pic>
        <p:nvPicPr>
          <p:cNvPr id="14339" name="Picture 6" descr="DSC001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463" y="4038600"/>
            <a:ext cx="4016737" cy="2667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Practical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applications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a 7"/>
          <p:cNvGrpSpPr/>
          <p:nvPr/>
        </p:nvGrpSpPr>
        <p:grpSpPr>
          <a:xfrm>
            <a:off x="4710764" y="1295400"/>
            <a:ext cx="4396339" cy="3583806"/>
            <a:chOff x="228600" y="1524000"/>
            <a:chExt cx="4580467" cy="372770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0"/>
              <a:ext cx="4433887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rostokąt 10"/>
            <p:cNvSpPr/>
            <p:nvPr/>
          </p:nvSpPr>
          <p:spPr>
            <a:xfrm>
              <a:off x="237067" y="4851595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sz="1000" dirty="0" smtClean="0"/>
                <a:t>V. </a:t>
              </a:r>
              <a:r>
                <a:rPr lang="pl-PL" sz="1000" dirty="0" err="1" smtClean="0"/>
                <a:t>Valkovic</a:t>
              </a:r>
              <a:r>
                <a:rPr lang="pl-PL" sz="1000" dirty="0" smtClean="0"/>
                <a:t> et al. '</a:t>
              </a:r>
              <a:r>
                <a:rPr lang="pl-PL" sz="1000" dirty="0" err="1" smtClean="0"/>
                <a:t>Surveyor</a:t>
              </a:r>
              <a:r>
                <a:rPr lang="pl-PL" sz="1000" dirty="0"/>
                <a:t>': </a:t>
              </a:r>
              <a:r>
                <a:rPr lang="pl-PL" sz="1000" dirty="0" err="1"/>
                <a:t>An</a:t>
              </a:r>
              <a:r>
                <a:rPr lang="pl-PL" sz="1000" dirty="0"/>
                <a:t> </a:t>
              </a:r>
              <a:r>
                <a:rPr lang="pl-PL" sz="1000" dirty="0" err="1"/>
                <a:t>Underwater</a:t>
              </a:r>
              <a:r>
                <a:rPr lang="pl-PL" sz="1000" dirty="0"/>
                <a:t> System for </a:t>
              </a:r>
              <a:r>
                <a:rPr lang="pl-PL" sz="1000" dirty="0" err="1"/>
                <a:t>Threat</a:t>
              </a:r>
              <a:r>
                <a:rPr lang="pl-PL" sz="1000" dirty="0"/>
                <a:t> </a:t>
              </a:r>
              <a:r>
                <a:rPr lang="pl-PL" sz="1000" dirty="0" err="1"/>
                <a:t>Material</a:t>
              </a:r>
              <a:r>
                <a:rPr lang="pl-PL" sz="1000" dirty="0"/>
                <a:t> </a:t>
              </a:r>
              <a:r>
                <a:rPr lang="pl-PL" sz="1000" dirty="0" err="1"/>
                <a:t>Detection</a:t>
              </a:r>
              <a:r>
                <a:rPr lang="pl-PL" sz="1000" dirty="0"/>
                <a:t>. International </a:t>
              </a:r>
              <a:r>
                <a:rPr lang="pl-PL" sz="1000" dirty="0" err="1"/>
                <a:t>Atomic</a:t>
              </a:r>
              <a:r>
                <a:rPr lang="pl-PL" sz="1000" dirty="0"/>
                <a:t> Energy </a:t>
              </a:r>
              <a:r>
                <a:rPr lang="pl-PL" sz="1000" dirty="0" err="1"/>
                <a:t>Agency</a:t>
              </a:r>
              <a:r>
                <a:rPr lang="pl-PL" sz="1000" dirty="0"/>
                <a:t> (IAEA): </a:t>
              </a:r>
              <a:r>
                <a:rPr lang="pl-PL" sz="1000" dirty="0" smtClean="0"/>
                <a:t>IAEA </a:t>
              </a:r>
              <a:r>
                <a:rPr lang="pl-PL" sz="1000" dirty="0"/>
                <a:t>(2010)</a:t>
              </a:r>
              <a:r>
                <a:rPr lang="pl-PL" sz="1000" dirty="0" smtClean="0"/>
                <a:t>. </a:t>
              </a:r>
              <a:endParaRPr lang="pl-P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0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SABAT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project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tochiometry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nalysis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ctivation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echniques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6200" y="796290"/>
            <a:ext cx="4783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smtClean="0">
                <a:latin typeface="Cambria" panose="02040503050406030204" pitchFamily="18" charset="0"/>
              </a:rPr>
              <a:t>The 14.1 </a:t>
            </a:r>
            <a:r>
              <a:rPr lang="pl-PL" dirty="0" err="1" smtClean="0">
                <a:latin typeface="Cambria" panose="02040503050406030204" pitchFamily="18" charset="0"/>
              </a:rPr>
              <a:t>MeV</a:t>
            </a:r>
            <a:r>
              <a:rPr lang="pl-PL" dirty="0" smtClean="0">
                <a:latin typeface="Cambria" panose="02040503050406030204" pitchFamily="18" charset="0"/>
              </a:rPr>
              <a:t> neutron generator with </a:t>
            </a:r>
            <a:r>
              <a:rPr lang="el-GR" dirty="0" smtClean="0">
                <a:latin typeface="Cambria" panose="02040503050406030204" pitchFamily="18" charset="0"/>
              </a:rPr>
              <a:t>α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particle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detection</a:t>
            </a:r>
            <a:endParaRPr lang="pl-PL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Neutron</a:t>
            </a:r>
            <a:r>
              <a:rPr lang="pl-PL" dirty="0" smtClean="0">
                <a:latin typeface="Cambria" panose="02040503050406030204" pitchFamily="18" charset="0"/>
              </a:rPr>
              <a:t> and 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 quanta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attenuation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in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water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minimized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by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guides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en-US" dirty="0" smtClean="0">
                <a:latin typeface="Cambria" panose="02040503050406030204" pitchFamily="18" charset="0"/>
                <a:sym typeface="Symbol"/>
              </a:rPr>
              <a:t>filled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with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air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or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some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other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gas</a:t>
            </a:r>
            <a:endParaRPr lang="pl-PL" dirty="0" smtClean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P</a:t>
            </a:r>
            <a:r>
              <a:rPr lang="en-US" altLang="pl-PL" dirty="0" err="1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ulse</a:t>
            </a:r>
            <a:r>
              <a:rPr lang="pl-PL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en-US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generator </a:t>
            </a:r>
            <a:r>
              <a:rPr lang="pl-PL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pl-PL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&amp;</a:t>
            </a:r>
            <a:r>
              <a:rPr lang="pl-PL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en-US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correlated</a:t>
            </a:r>
            <a:r>
              <a:rPr lang="pl-PL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en-US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 particles detection </a:t>
            </a:r>
            <a:r>
              <a:rPr lang="en-US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 </a:t>
            </a:r>
            <a:r>
              <a:rPr lang="en-US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to</a:t>
            </a:r>
            <a:r>
              <a:rPr lang="pl-PL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m</a:t>
            </a:r>
            <a:r>
              <a:rPr lang="en-US" altLang="pl-PL" dirty="0" err="1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ographical</a:t>
            </a:r>
            <a:r>
              <a:rPr lang="en-US" altLang="pl-PL" dirty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 picture of the chemical </a:t>
            </a:r>
            <a:r>
              <a:rPr lang="en-US" altLang="pl-PL" dirty="0" smtClean="0">
                <a:solidFill>
                  <a:srgbClr val="292934"/>
                </a:solidFill>
                <a:latin typeface="Cambria" pitchFamily="18" charset="0"/>
                <a:sym typeface="Symbol" pitchFamily="18" charset="2"/>
              </a:rPr>
              <a:t>composition</a:t>
            </a:r>
            <a:endParaRPr lang="pl-PL" altLang="pl-PL" dirty="0" smtClean="0">
              <a:solidFill>
                <a:srgbClr val="292934"/>
              </a:solidFill>
              <a:latin typeface="Cambria" pitchFamily="18" charset="0"/>
              <a:sym typeface="Symbol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 smtClean="0">
                <a:latin typeface="Cambria" panose="02040503050406030204" pitchFamily="18" charset="0"/>
                <a:sym typeface="Symbol"/>
              </a:rPr>
              <a:t>Changeable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position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,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length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and 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orientation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of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guides</a:t>
            </a:r>
            <a:endParaRPr lang="pl-PL" dirty="0" smtClean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>
                <a:latin typeface="Cambria" panose="02040503050406030204" pitchFamily="18" charset="0"/>
                <a:sym typeface="Symbol"/>
              </a:rPr>
              <a:t>Position</a:t>
            </a:r>
            <a:r>
              <a:rPr lang="pl-PL" dirty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>
                <a:latin typeface="Cambria" panose="02040503050406030204" pitchFamily="18" charset="0"/>
                <a:sym typeface="Symbol"/>
              </a:rPr>
              <a:t>sensitive</a:t>
            </a:r>
            <a:r>
              <a:rPr lang="pl-PL" dirty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 err="1" smtClean="0">
                <a:latin typeface="Cambria" panose="02040503050406030204" pitchFamily="18" charset="0"/>
                <a:sym typeface="Symbol"/>
              </a:rPr>
              <a:t>detector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 </a:t>
            </a:r>
            <a:r>
              <a:rPr lang="pl-PL" dirty="0">
                <a:latin typeface="Cambria" panose="02040503050406030204" pitchFamily="18" charset="0"/>
                <a:sym typeface="Symbol"/>
              </a:rPr>
              <a:t>(</a:t>
            </a:r>
            <a:r>
              <a:rPr lang="pl-PL" b="1" dirty="0" err="1">
                <a:latin typeface="Cambria" panose="02040503050406030204" pitchFamily="18" charset="0"/>
                <a:sym typeface="Symbol"/>
              </a:rPr>
              <a:t>scintillator</a:t>
            </a:r>
            <a:r>
              <a:rPr lang="pl-PL" dirty="0" smtClean="0">
                <a:latin typeface="Cambria" panose="02040503050406030204" pitchFamily="18" charset="0"/>
                <a:sym typeface="Symbol"/>
              </a:rPr>
              <a:t>)</a:t>
            </a:r>
            <a:endParaRPr lang="pl-PL" dirty="0">
              <a:latin typeface="Cambria" panose="02040503050406030204" pitchFamily="18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>
              <a:latin typeface="Cambria" panose="02040503050406030204" pitchFamily="18" charset="0"/>
              <a:sym typeface="Symbol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20166"/>
            <a:ext cx="3932265" cy="60281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6200" y="6211669"/>
            <a:ext cx="514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Cambria" panose="02040503050406030204" pitchFamily="18" charset="0"/>
                <a:sym typeface="Symbol"/>
              </a:rPr>
              <a:t>(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pl-PL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Silarski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, P. Moskal, Patent PL 223751; EP 15738491.8;US 15/509,013)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510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-99392"/>
            <a:ext cx="9468544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89133388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a 14"/>
          <p:cNvGrpSpPr/>
          <p:nvPr/>
        </p:nvGrpSpPr>
        <p:grpSpPr>
          <a:xfrm>
            <a:off x="-36512" y="4498036"/>
            <a:ext cx="1692707" cy="1379236"/>
            <a:chOff x="161507" y="3933056"/>
            <a:chExt cx="1692707" cy="13792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33056"/>
              <a:ext cx="7143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Prostokąt 13"/>
            <p:cNvSpPr/>
            <p:nvPr/>
          </p:nvSpPr>
          <p:spPr>
            <a:xfrm>
              <a:off x="161507" y="5004515"/>
              <a:ext cx="16927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l-PL" sz="1400" dirty="0"/>
                <a:t>prof. </a:t>
              </a:r>
              <a:r>
                <a:rPr lang="pl-PL" sz="1400" dirty="0" err="1"/>
                <a:t>Pawel</a:t>
              </a:r>
              <a:r>
                <a:rPr lang="pl-PL" sz="1400" dirty="0"/>
                <a:t> Moskal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-36512" y="908720"/>
            <a:ext cx="1584176" cy="1384103"/>
            <a:chOff x="323528" y="624482"/>
            <a:chExt cx="1584176" cy="1384103"/>
          </a:xfrm>
        </p:grpSpPr>
        <p:pic>
          <p:nvPicPr>
            <p:cNvPr id="1028" name="Picture 4" descr="http://koza.if.uj.edu.pl/zdjecia/s_Silarsk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7" y="624482"/>
              <a:ext cx="714375" cy="10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ole tekstowe 15"/>
            <p:cNvSpPr txBox="1"/>
            <p:nvPr/>
          </p:nvSpPr>
          <p:spPr>
            <a:xfrm>
              <a:off x="323528" y="1700808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/>
                <a:t>dr </a:t>
              </a:r>
              <a:r>
                <a:rPr lang="pl-PL" sz="1400" dirty="0" smtClean="0"/>
                <a:t>Michał </a:t>
              </a:r>
              <a:r>
                <a:rPr lang="pl-PL" sz="1400" dirty="0" err="1" smtClean="0"/>
                <a:t>Silarski</a:t>
              </a:r>
              <a:endParaRPr lang="pl-PL" sz="1400" dirty="0"/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7164288" y="546177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dr Sylwia Orzechowska</a:t>
            </a:r>
            <a:endParaRPr lang="pl-PL" sz="1400" dirty="0"/>
          </a:p>
        </p:txBody>
      </p:sp>
      <p:grpSp>
        <p:nvGrpSpPr>
          <p:cNvPr id="23" name="Grupa 22"/>
          <p:cNvGrpSpPr/>
          <p:nvPr/>
        </p:nvGrpSpPr>
        <p:grpSpPr>
          <a:xfrm>
            <a:off x="2123728" y="5330016"/>
            <a:ext cx="1584176" cy="1384103"/>
            <a:chOff x="323528" y="624482"/>
            <a:chExt cx="1584176" cy="1384103"/>
          </a:xfrm>
        </p:grpSpPr>
        <p:pic>
          <p:nvPicPr>
            <p:cNvPr id="24" name="Picture 4" descr="http://koza.if.uj.edu.pl/zdjecia/s_Silarsk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7" y="624482"/>
              <a:ext cx="714375" cy="10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pole tekstowe 24"/>
            <p:cNvSpPr txBox="1"/>
            <p:nvPr/>
          </p:nvSpPr>
          <p:spPr>
            <a:xfrm>
              <a:off x="323528" y="1700808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/>
                <a:t>dr </a:t>
              </a:r>
              <a:r>
                <a:rPr lang="pl-PL" sz="1400" dirty="0" smtClean="0"/>
                <a:t>Michał </a:t>
              </a:r>
              <a:r>
                <a:rPr lang="pl-PL" sz="1400" dirty="0" err="1" smtClean="0"/>
                <a:t>Silarski</a:t>
              </a:r>
              <a:endParaRPr lang="pl-PL" sz="1400" dirty="0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021570" y="836609"/>
            <a:ext cx="2160240" cy="1349542"/>
            <a:chOff x="6588224" y="469615"/>
            <a:chExt cx="2160240" cy="134954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69615"/>
              <a:ext cx="7143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ole tekstowe 19"/>
            <p:cNvSpPr txBox="1"/>
            <p:nvPr/>
          </p:nvSpPr>
          <p:spPr>
            <a:xfrm>
              <a:off x="6588224" y="1511380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 smtClean="0"/>
                <a:t>dr </a:t>
              </a:r>
              <a:r>
                <a:rPr lang="pl-PL" sz="1400" dirty="0"/>
                <a:t>Szymon </a:t>
              </a:r>
              <a:r>
                <a:rPr lang="pl-PL" sz="1400" dirty="0" smtClean="0"/>
                <a:t>Niedźwiecki</a:t>
              </a:r>
              <a:endParaRPr lang="pl-PL" sz="1400" dirty="0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1948230" y="44624"/>
            <a:ext cx="1728192" cy="1363310"/>
            <a:chOff x="1948230" y="277491"/>
            <a:chExt cx="1728192" cy="136331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77491"/>
              <a:ext cx="7143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pole tekstowe 21"/>
            <p:cNvSpPr txBox="1"/>
            <p:nvPr/>
          </p:nvSpPr>
          <p:spPr>
            <a:xfrm>
              <a:off x="1948230" y="133302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/>
                <a:t>dr </a:t>
              </a:r>
              <a:r>
                <a:rPr lang="pl-PL" sz="1400" dirty="0" err="1" smtClean="0"/>
                <a:t>Sushil</a:t>
              </a:r>
              <a:r>
                <a:rPr lang="pl-PL" sz="1400" dirty="0"/>
                <a:t> </a:t>
              </a:r>
              <a:r>
                <a:rPr lang="pl-PL" sz="1400" dirty="0" err="1" smtClean="0"/>
                <a:t>Sharma</a:t>
              </a:r>
              <a:endParaRPr lang="pl-PL" sz="1400" dirty="0"/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5769468" y="55567"/>
            <a:ext cx="1970884" cy="1225427"/>
            <a:chOff x="5769468" y="55567"/>
            <a:chExt cx="1970884" cy="1225427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382" y="55567"/>
              <a:ext cx="1078686" cy="9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pole tekstowe 26"/>
            <p:cNvSpPr txBox="1"/>
            <p:nvPr/>
          </p:nvSpPr>
          <p:spPr>
            <a:xfrm>
              <a:off x="5769468" y="973217"/>
              <a:ext cx="197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/>
                <a:t>dr Paweł </a:t>
              </a:r>
              <a:r>
                <a:rPr lang="pl-PL" sz="1400" dirty="0" err="1" smtClean="0"/>
                <a:t>Sibczyński</a:t>
              </a:r>
              <a:endParaRPr lang="pl-PL" sz="1400" dirty="0"/>
            </a:p>
          </p:txBody>
        </p:sp>
      </p:grpSp>
      <p:pic>
        <p:nvPicPr>
          <p:cNvPr id="2" name="Picture 2" descr="https://indico.antykoza.if.uj.edu.pl/event/2/images/13-Sylwia_Orzechows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03" y="4402378"/>
            <a:ext cx="834169" cy="10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75A6C4-A759-40E4-B8A5-34B384E5DBAE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4800" y="1143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Mobility and compactness requires substitution of semiconductor detectors</a:t>
            </a:r>
            <a:endParaRPr lang="pl-PL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smtClean="0">
                <a:latin typeface="Cambria" panose="02040503050406030204" pitchFamily="18" charset="0"/>
              </a:rPr>
              <a:t>Natural </a:t>
            </a:r>
            <a:r>
              <a:rPr lang="pl-PL" dirty="0" err="1" smtClean="0">
                <a:latin typeface="Cambria" panose="02040503050406030204" pitchFamily="18" charset="0"/>
              </a:rPr>
              <a:t>candidates</a:t>
            </a:r>
            <a:r>
              <a:rPr lang="pl-PL" dirty="0" smtClean="0">
                <a:latin typeface="Cambria" panose="02040503050406030204" pitchFamily="18" charset="0"/>
              </a:rPr>
              <a:t>: </a:t>
            </a:r>
            <a:r>
              <a:rPr lang="pl-PL" dirty="0" err="1" smtClean="0">
                <a:latin typeface="Cambria" panose="02040503050406030204" pitchFamily="18" charset="0"/>
              </a:rPr>
              <a:t>inorganic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scintillators</a:t>
            </a:r>
            <a:r>
              <a:rPr lang="pl-PL" dirty="0">
                <a:latin typeface="Cambria" panose="02040503050406030204" pitchFamily="18" charset="0"/>
              </a:rPr>
              <a:t>: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51646"/>
              </p:ext>
            </p:extLst>
          </p:nvPr>
        </p:nvGraphicFramePr>
        <p:xfrm>
          <a:off x="762000" y="1981200"/>
          <a:ext cx="71151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643"/>
                <a:gridCol w="703580"/>
                <a:gridCol w="805180"/>
                <a:gridCol w="1081405"/>
                <a:gridCol w="10353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BGO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NaI:Tl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LaCl</a:t>
                      </a:r>
                      <a:r>
                        <a:rPr lang="pl-PL" sz="1600" b="1" baseline="-25000" dirty="0" smtClean="0"/>
                        <a:t>3</a:t>
                      </a:r>
                      <a:r>
                        <a:rPr lang="pl-PL" sz="1600" b="1" baseline="0" dirty="0" smtClean="0"/>
                        <a:t>:Ce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LaBr</a:t>
                      </a:r>
                      <a:r>
                        <a:rPr lang="pl-PL" sz="1600" b="1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 Z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 [g/cm</a:t>
                      </a:r>
                      <a:r>
                        <a:rPr lang="pl-PL" sz="16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7.1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3.9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5.3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Energy resolution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(@662 </a:t>
                      </a:r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) [%]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3.3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25400" y="3746474"/>
            <a:ext cx="4572000" cy="3041046"/>
            <a:chOff x="1371600" y="2895600"/>
            <a:chExt cx="4572000" cy="30410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895600"/>
              <a:ext cx="3833811" cy="279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1371600" y="5690425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/>
                <a:t>IEEE Nuclear Science </a:t>
              </a:r>
              <a:r>
                <a:rPr lang="en-US" sz="1000" dirty="0" err="1"/>
                <a:t>Symposium,San</a:t>
              </a:r>
              <a:r>
                <a:rPr lang="en-US" sz="1000" dirty="0"/>
                <a:t> Diego, CA,10/29/2006,11/04/2006</a:t>
              </a:r>
              <a:endParaRPr lang="pl-PL" sz="1000" dirty="0"/>
            </a:p>
          </p:txBody>
        </p:sp>
      </p:grpSp>
      <p:sp>
        <p:nvSpPr>
          <p:cNvPr id="13" name="Prostokąt 1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SABAT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project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tochiometry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nalysis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ctivation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echniques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4417383" y="3717032"/>
            <a:ext cx="5051161" cy="3065621"/>
            <a:chOff x="4118239" y="3733800"/>
            <a:chExt cx="5051161" cy="3065621"/>
          </a:xfrm>
        </p:grpSpPr>
        <p:grpSp>
          <p:nvGrpSpPr>
            <p:cNvPr id="18" name="Grupa 17"/>
            <p:cNvGrpSpPr/>
            <p:nvPr/>
          </p:nvGrpSpPr>
          <p:grpSpPr>
            <a:xfrm>
              <a:off x="4118239" y="3733800"/>
              <a:ext cx="5051161" cy="3048000"/>
              <a:chOff x="4118239" y="3733800"/>
              <a:chExt cx="5051161" cy="3048000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239" y="3733800"/>
                <a:ext cx="4443412" cy="285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Prostokąt 20"/>
              <p:cNvSpPr/>
              <p:nvPr/>
            </p:nvSpPr>
            <p:spPr>
              <a:xfrm>
                <a:off x="4597400" y="6535579"/>
                <a:ext cx="4572000" cy="246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pl-PL" sz="1000" dirty="0"/>
              </a:p>
            </p:txBody>
          </p:sp>
        </p:grpSp>
        <p:sp>
          <p:nvSpPr>
            <p:cNvPr id="19" name="Prostokąt 18"/>
            <p:cNvSpPr/>
            <p:nvPr/>
          </p:nvSpPr>
          <p:spPr>
            <a:xfrm>
              <a:off x="4419600" y="6553200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l-PL" sz="1000" dirty="0" smtClean="0"/>
                <a:t>C. </a:t>
              </a:r>
              <a:r>
                <a:rPr lang="pl-PL" sz="1000" dirty="0" err="1" smtClean="0"/>
                <a:t>Elon</a:t>
              </a:r>
              <a:r>
                <a:rPr lang="pl-PL" sz="1000" dirty="0" smtClean="0"/>
                <a:t> et al..</a:t>
              </a:r>
              <a:r>
                <a:rPr lang="en-US" sz="1000" dirty="0" smtClean="0"/>
                <a:t>N</a:t>
              </a:r>
              <a:r>
                <a:rPr lang="pl-PL" sz="1000" dirty="0" smtClean="0"/>
                <a:t>IMA</a:t>
              </a:r>
              <a:r>
                <a:rPr lang="pl-PL" sz="1000" dirty="0"/>
                <a:t> </a:t>
              </a:r>
              <a:r>
                <a:rPr lang="en-US" sz="1000" dirty="0" smtClean="0"/>
                <a:t>619 </a:t>
              </a:r>
              <a:r>
                <a:rPr lang="en-US" sz="1000" dirty="0"/>
                <a:t>(2010) 234–239 </a:t>
              </a:r>
              <a:endParaRPr lang="pl-P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4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75A6C4-A759-40E4-B8A5-34B384E5DBAE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108520" y="990600"/>
            <a:ext cx="552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Cambria" panose="02040503050406030204" pitchFamily="18" charset="0"/>
              </a:rPr>
              <a:t>The </a:t>
            </a:r>
            <a:r>
              <a:rPr lang="pl-PL" dirty="0" err="1">
                <a:latin typeface="Cambria" panose="02040503050406030204" pitchFamily="18" charset="0"/>
              </a:rPr>
              <a:t>best</a:t>
            </a:r>
            <a:r>
              <a:rPr lang="pl-PL" dirty="0">
                <a:latin typeface="Cambria" panose="02040503050406030204" pitchFamily="18" charset="0"/>
              </a:rPr>
              <a:t> </a:t>
            </a:r>
            <a:r>
              <a:rPr lang="pl-PL" dirty="0" err="1">
                <a:latin typeface="Cambria" panose="02040503050406030204" pitchFamily="18" charset="0"/>
              </a:rPr>
              <a:t>material</a:t>
            </a:r>
            <a:r>
              <a:rPr lang="pl-PL" dirty="0">
                <a:latin typeface="Cambria" panose="02040503050406030204" pitchFamily="18" charset="0"/>
              </a:rPr>
              <a:t> for </a:t>
            </a:r>
            <a:r>
              <a:rPr lang="pl-PL" dirty="0" err="1">
                <a:latin typeface="Cambria" panose="02040503050406030204" pitchFamily="18" charset="0"/>
              </a:rPr>
              <a:t>our</a:t>
            </a:r>
            <a:r>
              <a:rPr lang="pl-PL" dirty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purpose</a:t>
            </a:r>
            <a:r>
              <a:rPr lang="pl-PL" dirty="0" smtClean="0">
                <a:latin typeface="Cambria" panose="02040503050406030204" pitchFamily="18" charset="0"/>
              </a:rPr>
              <a:t>:</a:t>
            </a:r>
            <a:br>
              <a:rPr lang="pl-PL" dirty="0" smtClean="0">
                <a:latin typeface="Cambria" panose="02040503050406030204" pitchFamily="18" charset="0"/>
              </a:rPr>
            </a:br>
            <a:r>
              <a:rPr lang="pl-PL" dirty="0" smtClean="0">
                <a:latin typeface="Cambria" panose="02040503050406030204" pitchFamily="18" charset="0"/>
              </a:rPr>
              <a:t> LaBr</a:t>
            </a:r>
            <a:r>
              <a:rPr lang="pl-PL" baseline="-25000" dirty="0" smtClean="0">
                <a:latin typeface="Cambria" panose="02040503050406030204" pitchFamily="18" charset="0"/>
              </a:rPr>
              <a:t>3</a:t>
            </a:r>
            <a:r>
              <a:rPr lang="pl-PL" dirty="0" smtClean="0">
                <a:latin typeface="Cambria" panose="02040503050406030204" pitchFamily="18" charset="0"/>
              </a:rPr>
              <a:t>:Ce:Sr</a:t>
            </a:r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SABAT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project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tochiometry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nalysis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ctivation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echniques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" y="2060848"/>
            <a:ext cx="4155896" cy="23344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6" y="674252"/>
            <a:ext cx="5387748" cy="41229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43880" y="5302949"/>
            <a:ext cx="870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Cambria" panose="02040503050406030204" pitchFamily="18" charset="0"/>
              </a:rPr>
              <a:t>The </a:t>
            </a:r>
            <a:r>
              <a:rPr lang="pl-PL" dirty="0" err="1" smtClean="0">
                <a:latin typeface="Cambria" panose="02040503050406030204" pitchFamily="18" charset="0"/>
              </a:rPr>
              <a:t>final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goal</a:t>
            </a:r>
            <a:r>
              <a:rPr lang="pl-PL" dirty="0" smtClean="0">
                <a:latin typeface="Cambria" panose="02040503050406030204" pitchFamily="18" charset="0"/>
              </a:rPr>
              <a:t>: </a:t>
            </a:r>
            <a:r>
              <a:rPr lang="pl-PL" dirty="0" err="1" smtClean="0">
                <a:latin typeface="Cambria" panose="02040503050406030204" pitchFamily="18" charset="0"/>
              </a:rPr>
              <a:t>position</a:t>
            </a:r>
            <a:r>
              <a:rPr lang="pl-PL" dirty="0" smtClean="0">
                <a:latin typeface="Cambria" panose="02040503050406030204" pitchFamily="18" charset="0"/>
              </a:rPr>
              <a:t>/</a:t>
            </a:r>
            <a:r>
              <a:rPr lang="pl-PL" dirty="0" err="1" smtClean="0">
                <a:latin typeface="Cambria" panose="02040503050406030204" pitchFamily="18" charset="0"/>
              </a:rPr>
              <a:t>direction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sensitive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 err="1" smtClean="0">
                <a:latin typeface="Cambria" panose="02040503050406030204" pitchFamily="18" charset="0"/>
              </a:rPr>
              <a:t>detector</a:t>
            </a:r>
            <a:r>
              <a:rPr lang="pl-PL" dirty="0" smtClean="0">
                <a:latin typeface="Cambria" panose="02040503050406030204" pitchFamily="18" charset="0"/>
              </a:rPr>
              <a:t>  red out by </a:t>
            </a:r>
            <a:r>
              <a:rPr lang="pl-PL" dirty="0" err="1" smtClean="0">
                <a:latin typeface="Cambria" panose="02040503050406030204" pitchFamily="18" charset="0"/>
              </a:rPr>
              <a:t>SiMPs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020272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PREMILINARY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1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75A6C4-A759-40E4-B8A5-34B384E5DBAE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Summary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826911"/>
            <a:ext cx="9067800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N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eutron</a:t>
            </a: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A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ctivation</a:t>
            </a: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T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echniques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constitute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p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romising</a:t>
            </a: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 improvement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of the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underwater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threats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detection</a:t>
            </a:r>
            <a:endParaRPr lang="pl-PL" altLang="pl-PL" sz="1800" dirty="0" smtClean="0">
              <a:solidFill>
                <a:srgbClr val="292934"/>
              </a:solidFill>
              <a:latin typeface="Cambria" pitchFamily="18" charset="0"/>
            </a:endParaRPr>
          </a:p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Design of the prototype of such device 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was</a:t>
            </a: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 started in the Institute of Physics of the 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Jagiellonian</a:t>
            </a:r>
            <a:r>
              <a:rPr lang="en-US" altLang="pl-PL" sz="1800" dirty="0" smtClean="0">
                <a:solidFill>
                  <a:srgbClr val="292934"/>
                </a:solidFill>
                <a:latin typeface="Cambria" pitchFamily="18" charset="0"/>
              </a:rPr>
              <a:t> University</a:t>
            </a:r>
            <a:endParaRPr lang="pl-PL" altLang="pl-PL" sz="1800" dirty="0">
              <a:solidFill>
                <a:srgbClr val="292934"/>
              </a:solidFill>
              <a:latin typeface="Cambria" pitchFamily="18" charset="0"/>
            </a:endParaRPr>
          </a:p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en-US" sz="1800" dirty="0" smtClean="0">
                <a:latin typeface="Cambria" panose="02040503050406030204" pitchFamily="18" charset="0"/>
              </a:rPr>
              <a:t>The SABAT project was founded by NCBR in January 2017</a:t>
            </a:r>
            <a:r>
              <a:rPr lang="pl-PL" sz="1800" dirty="0">
                <a:latin typeface="Cambria" panose="02040503050406030204" pitchFamily="18" charset="0"/>
              </a:rPr>
              <a:t> </a:t>
            </a:r>
            <a:r>
              <a:rPr lang="pl-PL" sz="1800" dirty="0" smtClean="0">
                <a:latin typeface="Cambria" panose="02040503050406030204" pitchFamily="18" charset="0"/>
              </a:rPr>
              <a:t>(LIDER/17/0046/L-7/15/NCBR/2016)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Construction of the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first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(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laboratory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) </a:t>
            </a:r>
            <a:r>
              <a:rPr lang="pl-PL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prototype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en-US" altLang="pl-PL" sz="1800" dirty="0" err="1" smtClean="0">
                <a:solidFill>
                  <a:srgbClr val="292934"/>
                </a:solidFill>
                <a:latin typeface="Cambria" pitchFamily="18" charset="0"/>
              </a:rPr>
              <a:t>scheldued</a:t>
            </a:r>
            <a:r>
              <a:rPr lang="pl-PL" altLang="pl-PL" sz="1800" dirty="0" smtClean="0">
                <a:solidFill>
                  <a:srgbClr val="292934"/>
                </a:solidFill>
                <a:latin typeface="Cambria" pitchFamily="18" charset="0"/>
              </a:rPr>
              <a:t> for 2019</a:t>
            </a:r>
          </a:p>
          <a:p>
            <a:pPr eaLnBrk="1" hangingPunct="1">
              <a:buClrTx/>
              <a:buSzPct val="100000"/>
              <a:buFont typeface="Wingdings" pitchFamily="2" charset="2"/>
              <a:buChar char="v"/>
            </a:pPr>
            <a:r>
              <a:rPr lang="pl-PL" altLang="pl-PL" sz="1800" b="1" dirty="0">
                <a:solidFill>
                  <a:srgbClr val="292934"/>
                </a:solidFill>
                <a:latin typeface="Cambria" pitchFamily="18" charset="0"/>
              </a:rPr>
              <a:t>C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ollaboration  in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integration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of the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whole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system with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an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underwater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drone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is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very</a:t>
            </a:r>
            <a:r>
              <a:rPr lang="pl-PL" altLang="pl-PL" sz="1800" b="1" dirty="0" smtClean="0">
                <a:solidFill>
                  <a:srgbClr val="292934"/>
                </a:solidFill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solidFill>
                  <a:srgbClr val="292934"/>
                </a:solidFill>
                <a:latin typeface="Cambria" pitchFamily="18" charset="0"/>
              </a:rPr>
              <a:t>welcome</a:t>
            </a:r>
            <a:r>
              <a:rPr lang="pl-PL" altLang="pl-PL" sz="1800" b="1" dirty="0">
                <a:solidFill>
                  <a:srgbClr val="292934"/>
                </a:solidFill>
                <a:latin typeface="Cambria" pitchFamily="18" charset="0"/>
              </a:rPr>
              <a:t>.</a:t>
            </a:r>
            <a:endParaRPr lang="pl-PL" altLang="pl-PL" sz="1800" b="1" dirty="0" smtClean="0">
              <a:solidFill>
                <a:srgbClr val="292934"/>
              </a:solidFill>
              <a:latin typeface="Cambria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76200" y="3505200"/>
            <a:ext cx="8914999" cy="3352800"/>
            <a:chOff x="76200" y="614429"/>
            <a:chExt cx="9486900" cy="372276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787" y="614429"/>
              <a:ext cx="2590800" cy="2590800"/>
            </a:xfrm>
            <a:prstGeom prst="rect">
              <a:avLst/>
            </a:prstGeom>
          </p:spPr>
        </p:pic>
        <p:sp>
          <p:nvSpPr>
            <p:cNvPr id="2" name="Strzałka w lewo 1"/>
            <p:cNvSpPr/>
            <p:nvPr/>
          </p:nvSpPr>
          <p:spPr>
            <a:xfrm rot="20083380">
              <a:off x="2658577" y="1926000"/>
              <a:ext cx="6858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0178" y="2362200"/>
              <a:ext cx="2781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buClrTx/>
                <a:buSzPct val="100000"/>
                <a:buNone/>
              </a:pP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Neutron transport</a:t>
              </a:r>
              <a:b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</a:b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Monte Carlo </a:t>
              </a:r>
              <a:r>
                <a:rPr lang="pl-PL" altLang="pl-PL" sz="1800" b="1" dirty="0" err="1">
                  <a:solidFill>
                    <a:srgbClr val="292934"/>
                  </a:solidFill>
                  <a:latin typeface="Cambria" pitchFamily="18" charset="0"/>
                </a:rPr>
                <a:t>s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imulations</a:t>
              </a:r>
              <a:endParaRPr lang="pl-PL" altLang="pl-PL" sz="1800" b="1" dirty="0" smtClean="0">
                <a:solidFill>
                  <a:srgbClr val="292934"/>
                </a:solidFill>
                <a:latin typeface="Cambria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781800" y="2354400"/>
              <a:ext cx="2781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buClrTx/>
                <a:buSzPct val="100000"/>
                <a:buNone/>
              </a:pP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Radiation</a:t>
              </a: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detectors</a:t>
              </a: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 development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6200" y="3581399"/>
              <a:ext cx="426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buClrTx/>
                <a:buSzPct val="100000"/>
                <a:buNone/>
              </a:pP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Materials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studies</a:t>
              </a:r>
              <a:r>
                <a:rPr lang="pl-PL" altLang="pl-PL" sz="1800" b="1" dirty="0">
                  <a:solidFill>
                    <a:srgbClr val="292934"/>
                  </a:solidFill>
                  <a:latin typeface="Cambria" pitchFamily="18" charset="0"/>
                </a:rPr>
                <a:t/>
              </a:r>
              <a:br>
                <a:rPr lang="pl-PL" altLang="pl-PL" sz="1800" b="1" dirty="0">
                  <a:solidFill>
                    <a:srgbClr val="292934"/>
                  </a:solidFill>
                  <a:latin typeface="Cambria" pitchFamily="18" charset="0"/>
                </a:rPr>
              </a:b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with Neutron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Activation</a:t>
              </a: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 Analysis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477176" y="3690863"/>
              <a:ext cx="35140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buClrTx/>
                <a:buSzPct val="100000"/>
                <a:buNone/>
              </a:pP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Monitoring system for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Boron</a:t>
              </a: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-Neutron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Capture</a:t>
              </a:r>
              <a:r>
                <a:rPr lang="pl-PL" altLang="pl-PL" sz="1800" b="1" dirty="0" smtClean="0">
                  <a:solidFill>
                    <a:srgbClr val="292934"/>
                  </a:solidFill>
                  <a:latin typeface="Cambria" pitchFamily="18" charset="0"/>
                </a:rPr>
                <a:t> </a:t>
              </a:r>
              <a:r>
                <a:rPr lang="pl-PL" altLang="pl-PL" sz="1800" b="1" dirty="0" err="1" smtClean="0">
                  <a:solidFill>
                    <a:srgbClr val="292934"/>
                  </a:solidFill>
                  <a:latin typeface="Cambria" pitchFamily="18" charset="0"/>
                </a:rPr>
                <a:t>Therapy</a:t>
              </a:r>
              <a:endParaRPr lang="pl-PL" altLang="pl-PL" sz="1800" b="1" dirty="0" smtClean="0">
                <a:solidFill>
                  <a:srgbClr val="292934"/>
                </a:solidFill>
                <a:latin typeface="Cambria" pitchFamily="18" charset="0"/>
              </a:endParaRPr>
            </a:p>
          </p:txBody>
        </p:sp>
        <p:sp>
          <p:nvSpPr>
            <p:cNvPr id="14" name="Strzałka w lewo 13"/>
            <p:cNvSpPr/>
            <p:nvPr/>
          </p:nvSpPr>
          <p:spPr>
            <a:xfrm rot="20100000">
              <a:off x="2847829" y="3175200"/>
              <a:ext cx="6858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 w lewo 14"/>
            <p:cNvSpPr/>
            <p:nvPr/>
          </p:nvSpPr>
          <p:spPr>
            <a:xfrm rot="12542751">
              <a:off x="6217534" y="1926000"/>
              <a:ext cx="6858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trzałka w lewo 15"/>
            <p:cNvSpPr/>
            <p:nvPr/>
          </p:nvSpPr>
          <p:spPr>
            <a:xfrm rot="12540000">
              <a:off x="5315953" y="3174884"/>
              <a:ext cx="6858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30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229600" cy="1165459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6000" dirty="0" err="1" smtClean="0">
                <a:solidFill>
                  <a:srgbClr val="002060"/>
                </a:solidFill>
                <a:latin typeface="Baskerville Old Face" pitchFamily="18" charset="0"/>
              </a:rPr>
              <a:t>Thank</a:t>
            </a:r>
            <a:r>
              <a:rPr lang="pl-PL" altLang="pl-PL" sz="6000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pl-PL" altLang="pl-PL" sz="6000" dirty="0" err="1" smtClean="0">
                <a:solidFill>
                  <a:srgbClr val="002060"/>
                </a:solidFill>
                <a:latin typeface="Baskerville Old Face" pitchFamily="18" charset="0"/>
              </a:rPr>
              <a:t>You</a:t>
            </a:r>
            <a:r>
              <a:rPr lang="pl-PL" altLang="pl-PL" sz="6000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pl-PL" altLang="pl-PL" sz="6000" dirty="0" smtClean="0">
                <a:solidFill>
                  <a:srgbClr val="002060"/>
                </a:solidFill>
                <a:latin typeface="Baskerville Old Face" pitchFamily="18" charset="0"/>
              </a:rPr>
              <a:t>for </a:t>
            </a:r>
            <a:r>
              <a:rPr lang="pl-PL" altLang="pl-PL" sz="6000" dirty="0" err="1" smtClean="0">
                <a:solidFill>
                  <a:srgbClr val="002060"/>
                </a:solidFill>
                <a:latin typeface="Baskerville Old Face" pitchFamily="18" charset="0"/>
              </a:rPr>
              <a:t>attention</a:t>
            </a:r>
            <a:endParaRPr lang="pl-PL" altLang="pl-PL" sz="6000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EC779C9-AD8C-4751-8ABF-D3E705791D2A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grpSp>
        <p:nvGrpSpPr>
          <p:cNvPr id="4" name="Grupa 5"/>
          <p:cNvGrpSpPr>
            <a:grpSpLocks/>
          </p:cNvGrpSpPr>
          <p:nvPr/>
        </p:nvGrpSpPr>
        <p:grpSpPr bwMode="auto">
          <a:xfrm>
            <a:off x="2819400" y="1634287"/>
            <a:ext cx="3733800" cy="5223713"/>
            <a:chOff x="2667000" y="990600"/>
            <a:chExt cx="3309721" cy="5149884"/>
          </a:xfrm>
        </p:grpSpPr>
        <p:pic>
          <p:nvPicPr>
            <p:cNvPr id="5" name="Picture 9" descr="Powró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3309721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4"/>
            <p:cNvSpPr>
              <a:spLocks noChangeArrowheads="1"/>
            </p:cNvSpPr>
            <p:nvPr/>
          </p:nvSpPr>
          <p:spPr bwMode="auto">
            <a:xfrm>
              <a:off x="2667001" y="5867400"/>
              <a:ext cx="3309720" cy="27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l-PL" altLang="pl-PL" sz="1200" dirty="0" err="1"/>
                <a:t>Goya</a:t>
              </a:r>
              <a:r>
                <a:rPr lang="pl-PL" altLang="pl-PL" sz="1200" dirty="0"/>
                <a:t>, </a:t>
              </a:r>
              <a:r>
                <a:rPr lang="pl-PL" altLang="pl-PL" sz="1200" i="1" dirty="0" err="1"/>
                <a:t>Witches</a:t>
              </a:r>
              <a:r>
                <a:rPr lang="pl-PL" altLang="pl-PL" sz="1200" i="1" dirty="0"/>
                <a:t> </a:t>
              </a:r>
              <a:r>
                <a:rPr lang="pl-PL" altLang="pl-PL" sz="1200" i="1" dirty="0" err="1"/>
                <a:t>sabbath</a:t>
              </a:r>
              <a:endParaRPr lang="pl-PL" altLang="pl-PL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15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70" y="-3195736"/>
            <a:ext cx="9311770" cy="11608017"/>
          </a:xfrm>
          <a:prstGeom prst="rect">
            <a:avLst/>
          </a:prstGeom>
        </p:spPr>
      </p:pic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8761784" y="18288"/>
            <a:ext cx="1066800" cy="32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l-PL" altLang="pl-PL" sz="1400" dirty="0" smtClean="0">
              <a:solidFill>
                <a:srgbClr val="FFFFFF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7504" y="134144"/>
            <a:ext cx="855312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  <a:softEdge rad="3302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l-PL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Motivation</a:t>
            </a: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Prostokąt 3"/>
          <p:cNvSpPr>
            <a:spLocks noChangeArrowheads="1"/>
          </p:cNvSpPr>
          <p:nvPr/>
        </p:nvSpPr>
        <p:spPr bwMode="auto">
          <a:xfrm>
            <a:off x="104325" y="3140968"/>
            <a:ext cx="889430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alpha val="40000"/>
              </a:schemeClr>
            </a:glow>
            <a:softEdge rad="114300"/>
          </a:effectLst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b="1" dirty="0">
                <a:latin typeface="Cambria" panose="02040503050406030204" pitchFamily="18" charset="0"/>
              </a:rPr>
              <a:t>Unknown amount of sunken chemical weapons is scattered across the Baltic </a:t>
            </a:r>
            <a:r>
              <a:rPr lang="en-US" b="1" dirty="0" smtClean="0">
                <a:latin typeface="Cambria" panose="02040503050406030204" pitchFamily="18" charset="0"/>
              </a:rPr>
              <a:t>Sea</a:t>
            </a:r>
            <a:r>
              <a:rPr lang="pl-PL" b="1" dirty="0" smtClean="0">
                <a:latin typeface="Cambria" panose="02040503050406030204" pitchFamily="18" charset="0"/>
              </a:rPr>
              <a:t>… and not </a:t>
            </a:r>
            <a:r>
              <a:rPr lang="pl-PL" b="1" dirty="0" err="1" smtClean="0">
                <a:latin typeface="Cambria" panose="02040503050406030204" pitchFamily="18" charset="0"/>
              </a:rPr>
              <a:t>only</a:t>
            </a:r>
            <a:r>
              <a:rPr lang="pl-PL" b="1" dirty="0">
                <a:latin typeface="Cambria" panose="02040503050406030204" pitchFamily="18" charset="0"/>
              </a:rPr>
              <a:t>!</a:t>
            </a:r>
            <a:endParaRPr lang="pl-PL" altLang="pl-PL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7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28600" y="6597352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V. </a:t>
            </a:r>
            <a:r>
              <a:rPr lang="pl-PL" sz="1000" dirty="0" err="1" smtClean="0"/>
              <a:t>Valkovic</a:t>
            </a:r>
            <a:r>
              <a:rPr lang="pl-PL" sz="1000" dirty="0" smtClean="0"/>
              <a:t> et al. '</a:t>
            </a:r>
            <a:r>
              <a:rPr lang="pl-PL" sz="1000" dirty="0" err="1" smtClean="0"/>
              <a:t>Surveyor</a:t>
            </a:r>
            <a:r>
              <a:rPr lang="pl-PL" sz="1000" dirty="0"/>
              <a:t>': </a:t>
            </a:r>
            <a:r>
              <a:rPr lang="pl-PL" sz="1000" dirty="0" err="1"/>
              <a:t>An</a:t>
            </a:r>
            <a:r>
              <a:rPr lang="pl-PL" sz="1000" dirty="0"/>
              <a:t> </a:t>
            </a:r>
            <a:r>
              <a:rPr lang="pl-PL" sz="1000" dirty="0" err="1"/>
              <a:t>Underwater</a:t>
            </a:r>
            <a:r>
              <a:rPr lang="pl-PL" sz="1000" dirty="0"/>
              <a:t> System for </a:t>
            </a:r>
            <a:r>
              <a:rPr lang="pl-PL" sz="1000" dirty="0" err="1"/>
              <a:t>Threat</a:t>
            </a:r>
            <a:r>
              <a:rPr lang="pl-PL" sz="1000" dirty="0"/>
              <a:t> </a:t>
            </a:r>
            <a:r>
              <a:rPr lang="pl-PL" sz="1000" dirty="0" err="1"/>
              <a:t>Material</a:t>
            </a:r>
            <a:r>
              <a:rPr lang="pl-PL" sz="1000" dirty="0"/>
              <a:t> </a:t>
            </a:r>
            <a:r>
              <a:rPr lang="pl-PL" sz="1000" dirty="0" err="1"/>
              <a:t>Detection</a:t>
            </a:r>
            <a:r>
              <a:rPr lang="pl-PL" sz="1000" dirty="0"/>
              <a:t>. International </a:t>
            </a:r>
            <a:r>
              <a:rPr lang="pl-PL" sz="1000" dirty="0" err="1"/>
              <a:t>Atomic</a:t>
            </a:r>
            <a:r>
              <a:rPr lang="pl-PL" sz="1000" dirty="0"/>
              <a:t> Energy </a:t>
            </a:r>
            <a:r>
              <a:rPr lang="pl-PL" sz="1000" dirty="0" err="1"/>
              <a:t>Agency</a:t>
            </a:r>
            <a:r>
              <a:rPr lang="pl-PL" sz="1000" dirty="0"/>
              <a:t> (IAEA): </a:t>
            </a:r>
            <a:r>
              <a:rPr lang="pl-PL" sz="1000" dirty="0" smtClean="0"/>
              <a:t>IAEA </a:t>
            </a:r>
            <a:r>
              <a:rPr lang="pl-PL" sz="1000" dirty="0"/>
              <a:t>(2010)</a:t>
            </a:r>
            <a:r>
              <a:rPr lang="pl-PL" sz="1000" dirty="0" smtClean="0"/>
              <a:t>.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553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7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28600" y="6597352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V. </a:t>
            </a:r>
            <a:r>
              <a:rPr lang="pl-PL" sz="1000" dirty="0" err="1" smtClean="0"/>
              <a:t>Valkovic</a:t>
            </a:r>
            <a:r>
              <a:rPr lang="pl-PL" sz="1000" dirty="0" smtClean="0"/>
              <a:t> et al. '</a:t>
            </a:r>
            <a:r>
              <a:rPr lang="pl-PL" sz="1000" dirty="0" err="1" smtClean="0"/>
              <a:t>Surveyor</a:t>
            </a:r>
            <a:r>
              <a:rPr lang="pl-PL" sz="1000" dirty="0"/>
              <a:t>': </a:t>
            </a:r>
            <a:r>
              <a:rPr lang="pl-PL" sz="1000" dirty="0" err="1"/>
              <a:t>An</a:t>
            </a:r>
            <a:r>
              <a:rPr lang="pl-PL" sz="1000" dirty="0"/>
              <a:t> </a:t>
            </a:r>
            <a:r>
              <a:rPr lang="pl-PL" sz="1000" dirty="0" err="1"/>
              <a:t>Underwater</a:t>
            </a:r>
            <a:r>
              <a:rPr lang="pl-PL" sz="1000" dirty="0"/>
              <a:t> System for </a:t>
            </a:r>
            <a:r>
              <a:rPr lang="pl-PL" sz="1000" dirty="0" err="1"/>
              <a:t>Threat</a:t>
            </a:r>
            <a:r>
              <a:rPr lang="pl-PL" sz="1000" dirty="0"/>
              <a:t> </a:t>
            </a:r>
            <a:r>
              <a:rPr lang="pl-PL" sz="1000" dirty="0" err="1"/>
              <a:t>Material</a:t>
            </a:r>
            <a:r>
              <a:rPr lang="pl-PL" sz="1000" dirty="0"/>
              <a:t> </a:t>
            </a:r>
            <a:r>
              <a:rPr lang="pl-PL" sz="1000" dirty="0" err="1"/>
              <a:t>Detection</a:t>
            </a:r>
            <a:r>
              <a:rPr lang="pl-PL" sz="1000" dirty="0"/>
              <a:t>. International </a:t>
            </a:r>
            <a:r>
              <a:rPr lang="pl-PL" sz="1000" dirty="0" err="1"/>
              <a:t>Atomic</a:t>
            </a:r>
            <a:r>
              <a:rPr lang="pl-PL" sz="1000" dirty="0"/>
              <a:t> Energy </a:t>
            </a:r>
            <a:r>
              <a:rPr lang="pl-PL" sz="1000" dirty="0" err="1"/>
              <a:t>Agency</a:t>
            </a:r>
            <a:r>
              <a:rPr lang="pl-PL" sz="1000" dirty="0"/>
              <a:t> (IAEA): </a:t>
            </a:r>
            <a:r>
              <a:rPr lang="pl-PL" sz="1000" dirty="0" smtClean="0"/>
              <a:t>IAEA </a:t>
            </a:r>
            <a:r>
              <a:rPr lang="pl-PL" sz="1000" dirty="0"/>
              <a:t>(2010)</a:t>
            </a:r>
            <a:r>
              <a:rPr lang="pl-PL" sz="1000" dirty="0" smtClean="0"/>
              <a:t>. </a:t>
            </a:r>
            <a:endParaRPr lang="pl-PL" sz="1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981200"/>
            <a:ext cx="9252520" cy="37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" y="-3160186"/>
            <a:ext cx="9311770" cy="11608017"/>
          </a:xfrm>
          <a:prstGeom prst="rect">
            <a:avLst/>
          </a:prstGeom>
        </p:spPr>
      </p:pic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8761784" y="18288"/>
            <a:ext cx="1066800" cy="32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l-PL" altLang="pl-PL" sz="1400" dirty="0" smtClean="0">
              <a:solidFill>
                <a:srgbClr val="FFFFFF"/>
              </a:solidFill>
            </a:endParaRPr>
          </a:p>
        </p:txBody>
      </p:sp>
      <p:sp>
        <p:nvSpPr>
          <p:cNvPr id="7" name="Prostokąt 3"/>
          <p:cNvSpPr>
            <a:spLocks noChangeArrowheads="1"/>
          </p:cNvSpPr>
          <p:nvPr/>
        </p:nvSpPr>
        <p:spPr bwMode="auto">
          <a:xfrm>
            <a:off x="107503" y="1418000"/>
            <a:ext cx="8712969" cy="1908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pl-PL" sz="2000" b="1" dirty="0">
                <a:latin typeface="Cambria" panose="02040503050406030204" pitchFamily="18" charset="0"/>
              </a:rPr>
              <a:t>M</a:t>
            </a:r>
            <a:r>
              <a:rPr lang="en-US" sz="2000" b="1" dirty="0" err="1" smtClean="0">
                <a:latin typeface="Cambria" panose="02040503050406030204" pitchFamily="18" charset="0"/>
              </a:rPr>
              <a:t>enace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to merchant </a:t>
            </a:r>
            <a:r>
              <a:rPr lang="en-US" sz="2000" b="1" dirty="0" smtClean="0">
                <a:latin typeface="Cambria" panose="02040503050406030204" pitchFamily="18" charset="0"/>
              </a:rPr>
              <a:t>navy</a:t>
            </a:r>
            <a:endParaRPr lang="pl-PL" sz="20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</a:rPr>
              <a:t>Serious </a:t>
            </a:r>
            <a:r>
              <a:rPr lang="en-US" sz="2000" b="1" dirty="0" smtClean="0">
                <a:latin typeface="Cambria" panose="02040503050406030204" pitchFamily="18" charset="0"/>
              </a:rPr>
              <a:t>threat </a:t>
            </a:r>
            <a:r>
              <a:rPr lang="en-US" sz="2000" b="1" dirty="0">
                <a:latin typeface="Cambria" panose="02040503050406030204" pitchFamily="18" charset="0"/>
              </a:rPr>
              <a:t>for people and </a:t>
            </a:r>
            <a:r>
              <a:rPr lang="en-US" sz="2000" b="1" dirty="0" smtClean="0">
                <a:latin typeface="Cambria" panose="02040503050406030204" pitchFamily="18" charset="0"/>
              </a:rPr>
              <a:t>environment</a:t>
            </a:r>
            <a:r>
              <a:rPr lang="pl-PL" sz="2000" b="1" dirty="0">
                <a:latin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pl-PL" sz="1800" dirty="0" smtClean="0">
                <a:latin typeface="Cambria" panose="02040503050406030204" pitchFamily="18" charset="0"/>
              </a:rPr>
              <a:t>(</a:t>
            </a:r>
            <a:r>
              <a:rPr lang="en-US" sz="1800" dirty="0" smtClean="0">
                <a:latin typeface="Cambria" panose="02040503050406030204" pitchFamily="18" charset="0"/>
              </a:rPr>
              <a:t>„Fake </a:t>
            </a:r>
            <a:r>
              <a:rPr lang="en-US" sz="1800" dirty="0">
                <a:latin typeface="Cambria" panose="02040503050406030204" pitchFamily="18" charset="0"/>
              </a:rPr>
              <a:t>amber” on the </a:t>
            </a:r>
            <a:r>
              <a:rPr lang="en-US" sz="1800" dirty="0" smtClean="0">
                <a:latin typeface="Cambria" panose="02040503050406030204" pitchFamily="18" charset="0"/>
              </a:rPr>
              <a:t>coast</a:t>
            </a:r>
            <a:r>
              <a:rPr lang="pl-PL" sz="1800" dirty="0" smtClean="0">
                <a:latin typeface="Cambria" panose="02040503050406030204" pitchFamily="18" charset="0"/>
              </a:rPr>
              <a:t>, m</a:t>
            </a:r>
            <a:r>
              <a:rPr lang="en-US" sz="1800" dirty="0" err="1" smtClean="0">
                <a:latin typeface="Cambria" panose="02040503050406030204" pitchFamily="18" charset="0"/>
              </a:rPr>
              <a:t>ustard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gas „fished” out the </a:t>
            </a:r>
            <a:r>
              <a:rPr lang="en-US" sz="1800" dirty="0" smtClean="0">
                <a:latin typeface="Cambria" panose="02040503050406030204" pitchFamily="18" charset="0"/>
              </a:rPr>
              <a:t>sea</a:t>
            </a:r>
            <a:r>
              <a:rPr lang="pl-PL" sz="1800" dirty="0" smtClean="0">
                <a:latin typeface="Cambria" panose="02040503050406030204" pitchFamily="18" charset="0"/>
              </a:rPr>
              <a:t>)</a:t>
            </a:r>
            <a:endParaRPr lang="en-US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en-US" sz="2000" b="1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 smtClean="0">
                <a:latin typeface="Cambria" panose="02040503050406030204" pitchFamily="18" charset="0"/>
              </a:rPr>
              <a:t>Clearing the </a:t>
            </a:r>
            <a:r>
              <a:rPr lang="pl-PL" sz="2000" b="1" dirty="0" err="1" smtClean="0">
                <a:latin typeface="Cambria" panose="02040503050406030204" pitchFamily="18" charset="0"/>
              </a:rPr>
              <a:t>sea</a:t>
            </a:r>
            <a:r>
              <a:rPr lang="pl-PL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</a:rPr>
              <a:t>bottom </a:t>
            </a:r>
            <a:r>
              <a:rPr lang="pl-PL" sz="2000" b="1" dirty="0" err="1" smtClean="0">
                <a:latin typeface="Cambria" panose="02040503050406030204" pitchFamily="18" charset="0"/>
              </a:rPr>
              <a:t>due</a:t>
            </a:r>
            <a:r>
              <a:rPr lang="pl-PL" sz="2000" b="1" dirty="0" smtClean="0">
                <a:latin typeface="Cambria" panose="02040503050406030204" pitchFamily="18" charset="0"/>
              </a:rPr>
              <a:t> to</a:t>
            </a:r>
            <a:r>
              <a:rPr lang="en-US" sz="2000" b="1" dirty="0" smtClean="0">
                <a:latin typeface="Cambria" panose="02040503050406030204" pitchFamily="18" charset="0"/>
              </a:rPr>
              <a:t> the construction of Nord Stream</a:t>
            </a:r>
            <a:r>
              <a:rPr lang="pl-PL" sz="2000" b="1" dirty="0">
                <a:latin typeface="Cambria" panose="02040503050406030204" pitchFamily="18" charset="0"/>
              </a:rPr>
              <a:t>  </a:t>
            </a:r>
            <a:r>
              <a:rPr lang="pl-PL" sz="2000" b="1" dirty="0" err="1">
                <a:latin typeface="Cambria" panose="02040503050406030204" pitchFamily="18" charset="0"/>
              </a:rPr>
              <a:t>gas</a:t>
            </a:r>
            <a:r>
              <a:rPr lang="pl-PL" sz="2000" b="1" dirty="0">
                <a:latin typeface="Cambria" panose="02040503050406030204" pitchFamily="18" charset="0"/>
              </a:rPr>
              <a:t> </a:t>
            </a:r>
            <a:r>
              <a:rPr lang="pl-PL" sz="2000" b="1" dirty="0" err="1">
                <a:latin typeface="Cambria" panose="02040503050406030204" pitchFamily="18" charset="0"/>
              </a:rPr>
              <a:t>pipeline</a:t>
            </a:r>
            <a:r>
              <a:rPr lang="pl-PL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</a:rPr>
              <a:t>:</a:t>
            </a:r>
            <a:r>
              <a:rPr lang="pl-PL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</a:rPr>
              <a:t>100 million</a:t>
            </a:r>
            <a:r>
              <a:rPr lang="pl-PL" sz="2000" b="1" dirty="0" smtClean="0">
                <a:latin typeface="Cambria" panose="02040503050406030204" pitchFamily="18" charset="0"/>
              </a:rPr>
              <a:t> euro</a:t>
            </a:r>
            <a:endParaRPr lang="pl-PL" altLang="pl-PL" sz="2000" b="1" dirty="0">
              <a:latin typeface="Cambria" pitchFamily="18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116632"/>
            <a:ext cx="855312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  <a:softEdge rad="3302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Introduction</a:t>
            </a: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" y="-3160186"/>
            <a:ext cx="9311770" cy="11608017"/>
          </a:xfrm>
          <a:prstGeom prst="rect">
            <a:avLst/>
          </a:prstGeom>
        </p:spPr>
      </p:pic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8761784" y="18288"/>
            <a:ext cx="1066800" cy="32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l-PL" altLang="pl-PL" sz="1400" dirty="0" smtClean="0">
              <a:solidFill>
                <a:srgbClr val="FFFFFF"/>
              </a:solidFill>
            </a:endParaRPr>
          </a:p>
        </p:txBody>
      </p:sp>
      <p:sp>
        <p:nvSpPr>
          <p:cNvPr id="7" name="Prostokąt 3"/>
          <p:cNvSpPr>
            <a:spLocks noChangeArrowheads="1"/>
          </p:cNvSpPr>
          <p:nvPr/>
        </p:nvSpPr>
        <p:spPr bwMode="auto">
          <a:xfrm>
            <a:off x="107503" y="1418000"/>
            <a:ext cx="8712969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pl-PL" sz="2000" b="1" dirty="0">
                <a:latin typeface="Cambria" panose="02040503050406030204" pitchFamily="18" charset="0"/>
              </a:rPr>
              <a:t>M</a:t>
            </a:r>
            <a:r>
              <a:rPr lang="en-US" sz="2000" b="1" dirty="0" err="1" smtClean="0">
                <a:latin typeface="Cambria" panose="02040503050406030204" pitchFamily="18" charset="0"/>
              </a:rPr>
              <a:t>enace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to merchant </a:t>
            </a:r>
            <a:r>
              <a:rPr lang="en-US" sz="2000" b="1" dirty="0" smtClean="0">
                <a:latin typeface="Cambria" panose="02040503050406030204" pitchFamily="18" charset="0"/>
              </a:rPr>
              <a:t>navy</a:t>
            </a:r>
            <a:endParaRPr lang="pl-PL" sz="20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</a:rPr>
              <a:t>Serious </a:t>
            </a:r>
            <a:r>
              <a:rPr lang="en-US" sz="2000" b="1" dirty="0" smtClean="0">
                <a:latin typeface="Cambria" panose="02040503050406030204" pitchFamily="18" charset="0"/>
              </a:rPr>
              <a:t>threat </a:t>
            </a:r>
            <a:r>
              <a:rPr lang="en-US" sz="2000" b="1" dirty="0">
                <a:latin typeface="Cambria" panose="02040503050406030204" pitchFamily="18" charset="0"/>
              </a:rPr>
              <a:t>for people and </a:t>
            </a:r>
            <a:r>
              <a:rPr lang="en-US" sz="2000" b="1" dirty="0" smtClean="0">
                <a:latin typeface="Cambria" panose="02040503050406030204" pitchFamily="18" charset="0"/>
              </a:rPr>
              <a:t>environment</a:t>
            </a:r>
            <a:r>
              <a:rPr lang="pl-PL" sz="2000" b="1" dirty="0">
                <a:latin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pl-PL" sz="1800" dirty="0" smtClean="0">
                <a:latin typeface="Cambria" panose="02040503050406030204" pitchFamily="18" charset="0"/>
              </a:rPr>
              <a:t>(</a:t>
            </a:r>
            <a:r>
              <a:rPr lang="en-US" sz="1800" dirty="0" smtClean="0">
                <a:latin typeface="Cambria" panose="02040503050406030204" pitchFamily="18" charset="0"/>
              </a:rPr>
              <a:t>„Fake </a:t>
            </a:r>
            <a:r>
              <a:rPr lang="en-US" sz="1800" dirty="0">
                <a:latin typeface="Cambria" panose="02040503050406030204" pitchFamily="18" charset="0"/>
              </a:rPr>
              <a:t>amber” on the </a:t>
            </a:r>
            <a:r>
              <a:rPr lang="en-US" sz="1800" dirty="0" smtClean="0">
                <a:latin typeface="Cambria" panose="02040503050406030204" pitchFamily="18" charset="0"/>
              </a:rPr>
              <a:t>coast</a:t>
            </a:r>
            <a:r>
              <a:rPr lang="pl-PL" sz="1800" dirty="0" smtClean="0">
                <a:latin typeface="Cambria" panose="02040503050406030204" pitchFamily="18" charset="0"/>
              </a:rPr>
              <a:t>, m</a:t>
            </a:r>
            <a:r>
              <a:rPr lang="en-US" sz="1800" dirty="0" err="1" smtClean="0">
                <a:latin typeface="Cambria" panose="02040503050406030204" pitchFamily="18" charset="0"/>
              </a:rPr>
              <a:t>ustard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gas „fished” out the </a:t>
            </a:r>
            <a:r>
              <a:rPr lang="en-US" sz="1800" dirty="0" smtClean="0">
                <a:latin typeface="Cambria" panose="02040503050406030204" pitchFamily="18" charset="0"/>
              </a:rPr>
              <a:t>sea</a:t>
            </a:r>
            <a:r>
              <a:rPr lang="pl-PL" sz="1800" dirty="0" smtClean="0">
                <a:latin typeface="Cambria" panose="02040503050406030204" pitchFamily="18" charset="0"/>
              </a:rPr>
              <a:t>)</a:t>
            </a:r>
            <a:endParaRPr lang="en-US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en-US" sz="2000" b="1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 smtClean="0">
                <a:latin typeface="Cambria" panose="02040503050406030204" pitchFamily="18" charset="0"/>
              </a:rPr>
              <a:t>Clearing </a:t>
            </a:r>
            <a:r>
              <a:rPr lang="en-US" sz="2000" b="1" dirty="0">
                <a:latin typeface="Cambria" panose="02040503050406030204" pitchFamily="18" charset="0"/>
              </a:rPr>
              <a:t>the </a:t>
            </a:r>
            <a:r>
              <a:rPr lang="pl-PL" sz="2000" b="1" dirty="0" err="1" smtClean="0">
                <a:latin typeface="Cambria" panose="02040503050406030204" pitchFamily="18" charset="0"/>
              </a:rPr>
              <a:t>sea</a:t>
            </a:r>
            <a:r>
              <a:rPr lang="pl-PL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</a:rPr>
              <a:t>bottom </a:t>
            </a:r>
            <a:r>
              <a:rPr lang="pl-PL" sz="2000" b="1" dirty="0" err="1" smtClean="0">
                <a:latin typeface="Cambria" panose="02040503050406030204" pitchFamily="18" charset="0"/>
              </a:rPr>
              <a:t>due</a:t>
            </a:r>
            <a:r>
              <a:rPr lang="pl-PL" sz="2000" b="1" dirty="0" smtClean="0">
                <a:latin typeface="Cambria" panose="02040503050406030204" pitchFamily="18" charset="0"/>
              </a:rPr>
              <a:t> to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the construction of </a:t>
            </a:r>
            <a:r>
              <a:rPr lang="en-US" sz="2000" b="1" dirty="0" smtClean="0">
                <a:latin typeface="Cambria" panose="02040503050406030204" pitchFamily="18" charset="0"/>
              </a:rPr>
              <a:t>Nord Stream:</a:t>
            </a:r>
            <a:r>
              <a:rPr lang="pl-PL" sz="2000" b="1" dirty="0">
                <a:latin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en-US" sz="2000" b="1" dirty="0" smtClean="0">
                <a:latin typeface="Cambria" panose="02040503050406030204" pitchFamily="18" charset="0"/>
              </a:rPr>
              <a:t>100 million</a:t>
            </a:r>
            <a:r>
              <a:rPr lang="pl-PL" sz="2000" b="1" dirty="0" smtClean="0">
                <a:latin typeface="Cambria" panose="02040503050406030204" pitchFamily="18" charset="0"/>
              </a:rPr>
              <a:t> euro</a:t>
            </a:r>
            <a:endParaRPr lang="pl-PL" altLang="pl-PL" sz="2000" b="1" dirty="0">
              <a:latin typeface="Cambria" pitchFamily="18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116632"/>
            <a:ext cx="855312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  <a:softEdge rad="3302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Introduction</a:t>
            </a: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Prostokąt 3"/>
          <p:cNvSpPr>
            <a:spLocks noChangeArrowheads="1"/>
          </p:cNvSpPr>
          <p:nvPr/>
        </p:nvSpPr>
        <p:spPr bwMode="auto">
          <a:xfrm>
            <a:off x="107503" y="3691217"/>
            <a:ext cx="8712970" cy="12803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contourW="12700" prstMaterial="matte">
            <a:bevelT/>
            <a:bevelB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altLang="pl-PL" sz="2000" b="1" dirty="0" smtClean="0">
                <a:latin typeface="Cambria" panose="02040503050406030204" pitchFamily="18" charset="0"/>
              </a:rPr>
              <a:t>Detection </a:t>
            </a:r>
            <a:r>
              <a:rPr lang="en-US" altLang="pl-PL" sz="2000" b="1" dirty="0">
                <a:latin typeface="Cambria" panose="02040503050406030204" pitchFamily="18" charset="0"/>
              </a:rPr>
              <a:t>methods for </a:t>
            </a:r>
            <a:r>
              <a:rPr lang="pl-PL" altLang="pl-PL" sz="2000" b="1" dirty="0" smtClean="0">
                <a:latin typeface="Cambria" panose="02040503050406030204" pitchFamily="18" charset="0"/>
              </a:rPr>
              <a:t>u</a:t>
            </a:r>
            <a:r>
              <a:rPr lang="en-US" altLang="pl-PL" sz="2000" b="1" dirty="0" err="1" smtClean="0">
                <a:latin typeface="Cambria" panose="02040503050406030204" pitchFamily="18" charset="0"/>
              </a:rPr>
              <a:t>nderwater</a:t>
            </a:r>
            <a:r>
              <a:rPr lang="en-US" altLang="pl-PL" sz="2000" b="1" dirty="0" smtClean="0">
                <a:latin typeface="Cambria" panose="02040503050406030204" pitchFamily="18" charset="0"/>
              </a:rPr>
              <a:t> hazardous materials: </a:t>
            </a:r>
            <a:r>
              <a:rPr lang="en-US" altLang="pl-PL" sz="2000" b="1" dirty="0">
                <a:latin typeface="Cambria" panose="02040503050406030204" pitchFamily="18" charset="0"/>
              </a:rPr>
              <a:t>sonars / </a:t>
            </a:r>
            <a:r>
              <a:rPr lang="en-US" altLang="pl-PL" sz="2000" b="1" dirty="0" smtClean="0">
                <a:latin typeface="Cambria" panose="02040503050406030204" pitchFamily="18" charset="0"/>
              </a:rPr>
              <a:t>robots</a:t>
            </a:r>
            <a:endParaRPr lang="en-US" altLang="pl-PL" sz="2000" b="1" dirty="0">
              <a:latin typeface="Cambria" panose="02040503050406030204" pitchFamily="18" charset="0"/>
            </a:endParaRPr>
          </a:p>
          <a:p>
            <a:pPr lvl="1">
              <a:lnSpc>
                <a:spcPct val="125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pl-PL" sz="1800" dirty="0" smtClean="0">
                <a:latin typeface="Cambria" panose="02040503050406030204" pitchFamily="18" charset="0"/>
              </a:rPr>
              <a:t>Recognition </a:t>
            </a:r>
            <a:r>
              <a:rPr lang="en-US" altLang="pl-PL" sz="1800" dirty="0">
                <a:latin typeface="Cambria" panose="02040503050406030204" pitchFamily="18" charset="0"/>
              </a:rPr>
              <a:t>of shapes and density of objects ("chemically blind" </a:t>
            </a:r>
            <a:r>
              <a:rPr lang="en-US" altLang="pl-PL" sz="1800" dirty="0" smtClean="0">
                <a:latin typeface="Cambria" panose="02040503050406030204" pitchFamily="18" charset="0"/>
              </a:rPr>
              <a:t>methods)</a:t>
            </a:r>
            <a:endParaRPr lang="pl-PL" altLang="pl-PL" sz="1800" dirty="0">
              <a:latin typeface="Cambria" panose="02040503050406030204" pitchFamily="18" charset="0"/>
            </a:endParaRPr>
          </a:p>
          <a:p>
            <a:pPr lvl="1">
              <a:lnSpc>
                <a:spcPct val="125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pl-PL" sz="1800" dirty="0" smtClean="0">
                <a:latin typeface="Cambria" panose="02040503050406030204" pitchFamily="18" charset="0"/>
              </a:rPr>
              <a:t>They </a:t>
            </a:r>
            <a:r>
              <a:rPr lang="en-US" altLang="pl-PL" sz="1800" dirty="0">
                <a:latin typeface="Cambria" panose="02040503050406030204" pitchFamily="18" charset="0"/>
              </a:rPr>
              <a:t>usually require confirmation by a qualified </a:t>
            </a:r>
            <a:r>
              <a:rPr lang="en-US" altLang="pl-PL" sz="1800" dirty="0" smtClean="0">
                <a:latin typeface="Cambria" panose="02040503050406030204" pitchFamily="18" charset="0"/>
              </a:rPr>
              <a:t>sapper</a:t>
            </a:r>
            <a:endParaRPr lang="pl-PL" altLang="pl-PL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" y="-3160186"/>
            <a:ext cx="9311770" cy="11608017"/>
          </a:xfrm>
          <a:prstGeom prst="rect">
            <a:avLst/>
          </a:prstGeom>
        </p:spPr>
      </p:pic>
      <p:sp>
        <p:nvSpPr>
          <p:cNvPr id="717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8761784" y="18288"/>
            <a:ext cx="1066800" cy="32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29799-3A72-451F-8EBB-C9B1E1499DA5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l-PL" altLang="pl-PL" sz="1400" dirty="0" smtClean="0">
              <a:solidFill>
                <a:srgbClr val="FFFFFF"/>
              </a:solidFill>
            </a:endParaRPr>
          </a:p>
        </p:txBody>
      </p:sp>
      <p:sp>
        <p:nvSpPr>
          <p:cNvPr id="7" name="Prostokąt 3"/>
          <p:cNvSpPr>
            <a:spLocks noChangeArrowheads="1"/>
          </p:cNvSpPr>
          <p:nvPr/>
        </p:nvSpPr>
        <p:spPr bwMode="auto">
          <a:xfrm>
            <a:off x="107503" y="1418000"/>
            <a:ext cx="8712969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pl-PL" sz="2000" b="1" dirty="0">
                <a:latin typeface="Cambria" panose="02040503050406030204" pitchFamily="18" charset="0"/>
              </a:rPr>
              <a:t>M</a:t>
            </a:r>
            <a:r>
              <a:rPr lang="en-US" sz="2000" b="1" dirty="0" err="1" smtClean="0">
                <a:latin typeface="Cambria" panose="02040503050406030204" pitchFamily="18" charset="0"/>
              </a:rPr>
              <a:t>enace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to merchant </a:t>
            </a:r>
            <a:r>
              <a:rPr lang="en-US" sz="2000" b="1" dirty="0" smtClean="0">
                <a:latin typeface="Cambria" panose="02040503050406030204" pitchFamily="18" charset="0"/>
              </a:rPr>
              <a:t>navy</a:t>
            </a:r>
            <a:endParaRPr lang="pl-PL" sz="20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</a:rPr>
              <a:t>Serious </a:t>
            </a:r>
            <a:r>
              <a:rPr lang="en-US" sz="2000" b="1" dirty="0" smtClean="0">
                <a:latin typeface="Cambria" panose="02040503050406030204" pitchFamily="18" charset="0"/>
              </a:rPr>
              <a:t>threat </a:t>
            </a:r>
            <a:r>
              <a:rPr lang="en-US" sz="2000" b="1" dirty="0">
                <a:latin typeface="Cambria" panose="02040503050406030204" pitchFamily="18" charset="0"/>
              </a:rPr>
              <a:t>for people and </a:t>
            </a:r>
            <a:r>
              <a:rPr lang="en-US" sz="2000" b="1" dirty="0" smtClean="0">
                <a:latin typeface="Cambria" panose="02040503050406030204" pitchFamily="18" charset="0"/>
              </a:rPr>
              <a:t>environment</a:t>
            </a:r>
            <a:r>
              <a:rPr lang="pl-PL" sz="2000" b="1" dirty="0">
                <a:latin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pl-PL" sz="1800" dirty="0" smtClean="0">
                <a:latin typeface="Cambria" panose="02040503050406030204" pitchFamily="18" charset="0"/>
              </a:rPr>
              <a:t>(</a:t>
            </a:r>
            <a:r>
              <a:rPr lang="en-US" sz="1800" dirty="0" smtClean="0">
                <a:latin typeface="Cambria" panose="02040503050406030204" pitchFamily="18" charset="0"/>
              </a:rPr>
              <a:t>„Fake </a:t>
            </a:r>
            <a:r>
              <a:rPr lang="en-US" sz="1800" dirty="0">
                <a:latin typeface="Cambria" panose="02040503050406030204" pitchFamily="18" charset="0"/>
              </a:rPr>
              <a:t>amber” on the </a:t>
            </a:r>
            <a:r>
              <a:rPr lang="en-US" sz="1800" dirty="0" smtClean="0">
                <a:latin typeface="Cambria" panose="02040503050406030204" pitchFamily="18" charset="0"/>
              </a:rPr>
              <a:t>coast</a:t>
            </a:r>
            <a:r>
              <a:rPr lang="pl-PL" sz="1800" dirty="0" smtClean="0">
                <a:latin typeface="Cambria" panose="02040503050406030204" pitchFamily="18" charset="0"/>
              </a:rPr>
              <a:t>, m</a:t>
            </a:r>
            <a:r>
              <a:rPr lang="en-US" sz="1800" dirty="0" err="1" smtClean="0">
                <a:latin typeface="Cambria" panose="02040503050406030204" pitchFamily="18" charset="0"/>
              </a:rPr>
              <a:t>ustard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gas „fished” out the </a:t>
            </a:r>
            <a:r>
              <a:rPr lang="en-US" sz="1800" dirty="0" smtClean="0">
                <a:latin typeface="Cambria" panose="02040503050406030204" pitchFamily="18" charset="0"/>
              </a:rPr>
              <a:t>sea</a:t>
            </a:r>
            <a:r>
              <a:rPr lang="pl-PL" sz="1800" dirty="0" smtClean="0">
                <a:latin typeface="Cambria" panose="02040503050406030204" pitchFamily="18" charset="0"/>
              </a:rPr>
              <a:t>)</a:t>
            </a:r>
            <a:endParaRPr lang="en-US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en-US" sz="2000" b="1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000" b="1" dirty="0" smtClean="0">
                <a:latin typeface="Cambria" panose="02040503050406030204" pitchFamily="18" charset="0"/>
              </a:rPr>
              <a:t>Clearing </a:t>
            </a:r>
            <a:r>
              <a:rPr lang="en-US" sz="2000" b="1" dirty="0">
                <a:latin typeface="Cambria" panose="02040503050406030204" pitchFamily="18" charset="0"/>
              </a:rPr>
              <a:t>the </a:t>
            </a:r>
            <a:r>
              <a:rPr lang="pl-PL" sz="2000" b="1" dirty="0" err="1" smtClean="0">
                <a:latin typeface="Cambria" panose="02040503050406030204" pitchFamily="18" charset="0"/>
              </a:rPr>
              <a:t>sea</a:t>
            </a:r>
            <a:r>
              <a:rPr lang="pl-PL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</a:rPr>
              <a:t>bottom </a:t>
            </a:r>
            <a:r>
              <a:rPr lang="pl-PL" sz="2000" b="1" dirty="0" err="1" smtClean="0">
                <a:latin typeface="Cambria" panose="02040503050406030204" pitchFamily="18" charset="0"/>
              </a:rPr>
              <a:t>due</a:t>
            </a:r>
            <a:r>
              <a:rPr lang="pl-PL" sz="2000" b="1" dirty="0" smtClean="0">
                <a:latin typeface="Cambria" panose="02040503050406030204" pitchFamily="18" charset="0"/>
              </a:rPr>
              <a:t> to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the construction of </a:t>
            </a:r>
            <a:r>
              <a:rPr lang="en-US" sz="2000" b="1" dirty="0" smtClean="0">
                <a:latin typeface="Cambria" panose="02040503050406030204" pitchFamily="18" charset="0"/>
              </a:rPr>
              <a:t>Nord Stream:</a:t>
            </a:r>
            <a:r>
              <a:rPr lang="pl-PL" sz="2000" b="1" dirty="0">
                <a:latin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en-US" sz="2000" b="1" dirty="0" smtClean="0">
                <a:latin typeface="Cambria" panose="02040503050406030204" pitchFamily="18" charset="0"/>
              </a:rPr>
              <a:t>100 million</a:t>
            </a:r>
            <a:r>
              <a:rPr lang="pl-PL" sz="2000" b="1" dirty="0" smtClean="0">
                <a:latin typeface="Cambria" panose="02040503050406030204" pitchFamily="18" charset="0"/>
              </a:rPr>
              <a:t> euro</a:t>
            </a:r>
            <a:endParaRPr lang="pl-PL" altLang="pl-PL" sz="2000" b="1" dirty="0">
              <a:latin typeface="Cambria" pitchFamily="18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116632"/>
            <a:ext cx="855312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  <a:softEdge rad="3302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Introduction</a:t>
            </a: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Prostokąt 3"/>
          <p:cNvSpPr>
            <a:spLocks noChangeArrowheads="1"/>
          </p:cNvSpPr>
          <p:nvPr/>
        </p:nvSpPr>
        <p:spPr bwMode="auto">
          <a:xfrm>
            <a:off x="107503" y="3691217"/>
            <a:ext cx="8712970" cy="1681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contourW="12700" prstMaterial="matte">
            <a:bevelT/>
            <a:bevelB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altLang="pl-PL" sz="2000" b="1" dirty="0" smtClean="0">
                <a:latin typeface="Cambria" panose="02040503050406030204" pitchFamily="18" charset="0"/>
              </a:rPr>
              <a:t>Detection </a:t>
            </a:r>
            <a:r>
              <a:rPr lang="en-US" altLang="pl-PL" sz="2000" b="1" dirty="0">
                <a:latin typeface="Cambria" panose="02040503050406030204" pitchFamily="18" charset="0"/>
              </a:rPr>
              <a:t>methods for </a:t>
            </a:r>
            <a:r>
              <a:rPr lang="pl-PL" altLang="pl-PL" sz="2000" b="1" dirty="0" smtClean="0">
                <a:latin typeface="Cambria" panose="02040503050406030204" pitchFamily="18" charset="0"/>
              </a:rPr>
              <a:t>u</a:t>
            </a:r>
            <a:r>
              <a:rPr lang="en-US" altLang="pl-PL" sz="2000" b="1" dirty="0" err="1" smtClean="0">
                <a:latin typeface="Cambria" panose="02040503050406030204" pitchFamily="18" charset="0"/>
              </a:rPr>
              <a:t>nderwater</a:t>
            </a:r>
            <a:r>
              <a:rPr lang="en-US" altLang="pl-PL" sz="2000" b="1" dirty="0" smtClean="0">
                <a:latin typeface="Cambria" panose="02040503050406030204" pitchFamily="18" charset="0"/>
              </a:rPr>
              <a:t> hazardous materials: </a:t>
            </a:r>
            <a:r>
              <a:rPr lang="en-US" altLang="pl-PL" sz="2000" b="1" dirty="0">
                <a:latin typeface="Cambria" panose="02040503050406030204" pitchFamily="18" charset="0"/>
              </a:rPr>
              <a:t>sonars / </a:t>
            </a:r>
            <a:r>
              <a:rPr lang="en-US" altLang="pl-PL" sz="2000" b="1" dirty="0" smtClean="0">
                <a:latin typeface="Cambria" panose="02040503050406030204" pitchFamily="18" charset="0"/>
              </a:rPr>
              <a:t>robots</a:t>
            </a:r>
            <a:endParaRPr lang="en-US" altLang="pl-PL" sz="2000" b="1" dirty="0">
              <a:latin typeface="Cambria" panose="02040503050406030204" pitchFamily="18" charset="0"/>
            </a:endParaRPr>
          </a:p>
          <a:p>
            <a:pPr lvl="1">
              <a:lnSpc>
                <a:spcPct val="125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pl-PL" sz="1800" dirty="0" smtClean="0">
                <a:latin typeface="Cambria" panose="02040503050406030204" pitchFamily="18" charset="0"/>
              </a:rPr>
              <a:t>Recognition </a:t>
            </a:r>
            <a:r>
              <a:rPr lang="en-US" altLang="pl-PL" sz="1800" dirty="0">
                <a:latin typeface="Cambria" panose="02040503050406030204" pitchFamily="18" charset="0"/>
              </a:rPr>
              <a:t>of shapes and density of objects ("chemically blind" </a:t>
            </a:r>
            <a:r>
              <a:rPr lang="en-US" altLang="pl-PL" sz="1800" dirty="0" smtClean="0">
                <a:latin typeface="Cambria" panose="02040503050406030204" pitchFamily="18" charset="0"/>
              </a:rPr>
              <a:t>methods)</a:t>
            </a:r>
            <a:endParaRPr lang="pl-PL" altLang="pl-PL" sz="1800" dirty="0">
              <a:latin typeface="Cambria" panose="02040503050406030204" pitchFamily="18" charset="0"/>
            </a:endParaRPr>
          </a:p>
          <a:p>
            <a:pPr lvl="1">
              <a:lnSpc>
                <a:spcPct val="125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pl-PL" sz="1800" dirty="0" smtClean="0">
                <a:latin typeface="Cambria" panose="02040503050406030204" pitchFamily="18" charset="0"/>
              </a:rPr>
              <a:t>They </a:t>
            </a:r>
            <a:r>
              <a:rPr lang="en-US" altLang="pl-PL" sz="1800" dirty="0">
                <a:latin typeface="Cambria" panose="02040503050406030204" pitchFamily="18" charset="0"/>
              </a:rPr>
              <a:t>usually require confirmation by a qualified </a:t>
            </a:r>
            <a:r>
              <a:rPr lang="en-US" altLang="pl-PL" sz="1800" dirty="0" smtClean="0">
                <a:latin typeface="Cambria" panose="02040503050406030204" pitchFamily="18" charset="0"/>
              </a:rPr>
              <a:t>sapper</a:t>
            </a:r>
            <a:endParaRPr lang="pl-PL" altLang="pl-PL" sz="1800" dirty="0">
              <a:latin typeface="Cambria" panose="02040503050406030204" pitchFamily="18" charset="0"/>
            </a:endParaRPr>
          </a:p>
          <a:p>
            <a:pPr lvl="1">
              <a:lnSpc>
                <a:spcPct val="125000"/>
              </a:lnSpc>
              <a:buClrTx/>
              <a:buFont typeface="Wingdings" panose="05000000000000000000" pitchFamily="2" charset="2"/>
              <a:buChar char="v"/>
            </a:pPr>
            <a:r>
              <a:rPr lang="pl-PL" altLang="pl-PL" sz="1800" dirty="0" err="1" smtClean="0">
                <a:latin typeface="Cambria" panose="02040503050406030204" pitchFamily="18" charset="0"/>
              </a:rPr>
              <a:t>Expensive</a:t>
            </a:r>
            <a:r>
              <a:rPr lang="pl-PL" altLang="pl-PL" sz="1800" dirty="0" smtClean="0">
                <a:latin typeface="Cambria" panose="02040503050406030204" pitchFamily="18" charset="0"/>
              </a:rPr>
              <a:t>, </a:t>
            </a:r>
            <a:r>
              <a:rPr lang="pl-PL" altLang="pl-PL" sz="1800" dirty="0" err="1" smtClean="0">
                <a:latin typeface="Cambria" panose="02040503050406030204" pitchFamily="18" charset="0"/>
              </a:rPr>
              <a:t>inefficient</a:t>
            </a:r>
            <a:r>
              <a:rPr lang="pl-PL" altLang="pl-PL" sz="1800" dirty="0" smtClean="0">
                <a:latin typeface="Cambria" panose="02040503050406030204" pitchFamily="18" charset="0"/>
              </a:rPr>
              <a:t> and </a:t>
            </a:r>
            <a:r>
              <a:rPr lang="pl-PL" altLang="pl-PL" sz="1800" dirty="0" err="1" smtClean="0">
                <a:latin typeface="Cambria" panose="02040503050406030204" pitchFamily="18" charset="0"/>
              </a:rPr>
              <a:t>slow</a:t>
            </a:r>
            <a:endParaRPr lang="pl-PL" altLang="pl-PL" sz="1800" dirty="0">
              <a:latin typeface="Cambria" panose="02040503050406030204" pitchFamily="18" charset="0"/>
            </a:endParaRPr>
          </a:p>
        </p:txBody>
      </p:sp>
      <p:sp>
        <p:nvSpPr>
          <p:cNvPr id="9" name="Prostokąt 3"/>
          <p:cNvSpPr>
            <a:spLocks noChangeArrowheads="1"/>
          </p:cNvSpPr>
          <p:nvPr/>
        </p:nvSpPr>
        <p:spPr bwMode="auto">
          <a:xfrm>
            <a:off x="107503" y="5805264"/>
            <a:ext cx="8712970" cy="43858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pl-PL" altLang="pl-PL" sz="1800" b="1" dirty="0" err="1" smtClean="0">
                <a:latin typeface="Cambria" panose="02040503050406030204" pitchFamily="18" charset="0"/>
              </a:rPr>
              <a:t>Possible</a:t>
            </a:r>
            <a:r>
              <a:rPr lang="pl-PL" altLang="pl-PL" sz="1800" b="1" dirty="0" smtClean="0">
                <a:latin typeface="Cambria" panose="02040503050406030204" pitchFamily="18" charset="0"/>
              </a:rPr>
              <a:t> </a:t>
            </a:r>
            <a:r>
              <a:rPr lang="pl-PL" altLang="pl-PL" sz="1800" b="1" dirty="0" err="1" smtClean="0">
                <a:latin typeface="Cambria" panose="02040503050406030204" pitchFamily="18" charset="0"/>
              </a:rPr>
              <a:t>alternative</a:t>
            </a:r>
            <a:r>
              <a:rPr lang="pl-PL" altLang="pl-PL" sz="1800" b="1" dirty="0" smtClean="0">
                <a:latin typeface="Cambria" panose="02040503050406030204" pitchFamily="18" charset="0"/>
              </a:rPr>
              <a:t>/</a:t>
            </a:r>
            <a:r>
              <a:rPr lang="pl-PL" altLang="pl-PL" sz="1800" b="1" dirty="0" err="1" smtClean="0">
                <a:latin typeface="Cambria" panose="02040503050406030204" pitchFamily="18" charset="0"/>
              </a:rPr>
              <a:t>improvment</a:t>
            </a:r>
            <a:r>
              <a:rPr lang="pl-PL" altLang="pl-PL" sz="1800" b="1" dirty="0" smtClean="0">
                <a:latin typeface="Cambria" panose="02040503050406030204" pitchFamily="18" charset="0"/>
              </a:rPr>
              <a:t>: Neutron </a:t>
            </a:r>
            <a:r>
              <a:rPr lang="pl-PL" altLang="pl-PL" sz="1800" b="1" dirty="0" err="1" smtClean="0">
                <a:latin typeface="Cambria" panose="02040503050406030204" pitchFamily="18" charset="0"/>
              </a:rPr>
              <a:t>Activation</a:t>
            </a:r>
            <a:r>
              <a:rPr lang="pl-PL" altLang="pl-PL" sz="1800" b="1" dirty="0" smtClean="0">
                <a:latin typeface="Cambria" panose="02040503050406030204" pitchFamily="18" charset="0"/>
              </a:rPr>
              <a:t> </a:t>
            </a:r>
            <a:r>
              <a:rPr lang="pl-PL" altLang="pl-PL" sz="1800" b="1" dirty="0" err="1" smtClean="0">
                <a:latin typeface="Cambria" panose="02040503050406030204" pitchFamily="18" charset="0"/>
              </a:rPr>
              <a:t>Techniques</a:t>
            </a:r>
            <a:endParaRPr lang="pl-PL" altLang="pl-PL" sz="1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16DED73-2F7B-4554-ABED-156C2B8266CE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196" name="pole tekstowe 6"/>
          <p:cNvSpPr txBox="1">
            <a:spLocks noChangeArrowheads="1"/>
          </p:cNvSpPr>
          <p:nvPr/>
        </p:nvSpPr>
        <p:spPr bwMode="auto">
          <a:xfrm>
            <a:off x="0" y="914400"/>
            <a:ext cx="667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pl-PL" altLang="pl-PL" sz="2000" dirty="0" err="1">
                <a:latin typeface="Cambria" pitchFamily="18" charset="0"/>
              </a:rPr>
              <a:t>Main</a:t>
            </a:r>
            <a:r>
              <a:rPr lang="pl-PL" altLang="pl-PL" sz="2000" dirty="0">
                <a:latin typeface="Cambria" pitchFamily="18" charset="0"/>
              </a:rPr>
              <a:t> </a:t>
            </a:r>
            <a:r>
              <a:rPr lang="pl-PL" altLang="pl-PL" sz="2000" dirty="0" err="1">
                <a:latin typeface="Cambria" pitchFamily="18" charset="0"/>
              </a:rPr>
              <a:t>agents</a:t>
            </a:r>
            <a:r>
              <a:rPr lang="pl-PL" altLang="pl-PL" sz="2000" dirty="0">
                <a:latin typeface="Cambria" pitchFamily="18" charset="0"/>
              </a:rPr>
              <a:t> </a:t>
            </a:r>
            <a:r>
              <a:rPr lang="pl-PL" altLang="pl-PL" sz="2000" dirty="0" smtClean="0">
                <a:latin typeface="Cambria" pitchFamily="18" charset="0"/>
              </a:rPr>
              <a:t>to </a:t>
            </a:r>
            <a:r>
              <a:rPr lang="pl-PL" altLang="pl-PL" sz="2000" dirty="0" err="1">
                <a:latin typeface="Cambria" pitchFamily="18" charset="0"/>
              </a:rPr>
              <a:t>deal</a:t>
            </a:r>
            <a:r>
              <a:rPr lang="pl-PL" altLang="pl-PL" sz="2000" dirty="0">
                <a:latin typeface="Cambria" pitchFamily="18" charset="0"/>
              </a:rPr>
              <a:t> with:</a:t>
            </a:r>
          </a:p>
        </p:txBody>
      </p:sp>
      <p:sp>
        <p:nvSpPr>
          <p:cNvPr id="8198" name="pole tekstowe 22"/>
          <p:cNvSpPr txBox="1">
            <a:spLocks noChangeArrowheads="1"/>
          </p:cNvSpPr>
          <p:nvPr/>
        </p:nvSpPr>
        <p:spPr bwMode="auto">
          <a:xfrm>
            <a:off x="141332" y="5457998"/>
            <a:ext cx="89264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2001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pl-PL" altLang="pl-PL" sz="1800" b="1" dirty="0" smtClean="0">
                <a:latin typeface="Cambria" pitchFamily="18" charset="0"/>
              </a:rPr>
              <a:t>High </a:t>
            </a:r>
            <a:r>
              <a:rPr lang="pl-PL" altLang="pl-PL" sz="1800" b="1" dirty="0" err="1">
                <a:latin typeface="Cambria" pitchFamily="18" charset="0"/>
              </a:rPr>
              <a:t>economic</a:t>
            </a:r>
            <a:r>
              <a:rPr lang="pl-PL" altLang="pl-PL" sz="1800" b="1" dirty="0">
                <a:latin typeface="Cambria" pitchFamily="18" charset="0"/>
              </a:rPr>
              <a:t> and </a:t>
            </a:r>
            <a:r>
              <a:rPr lang="pl-PL" altLang="pl-PL" sz="1800" b="1" dirty="0" err="1">
                <a:latin typeface="Cambria" pitchFamily="18" charset="0"/>
              </a:rPr>
              <a:t>environmental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costs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latin typeface="Cambria" pitchFamily="18" charset="0"/>
              </a:rPr>
              <a:t>have</a:t>
            </a:r>
            <a:r>
              <a:rPr lang="pl-PL" altLang="pl-PL" sz="1800" b="1" dirty="0" smtClean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been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preventing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so</a:t>
            </a:r>
            <a:r>
              <a:rPr lang="pl-PL" altLang="pl-PL" sz="1800" b="1" dirty="0">
                <a:latin typeface="Cambria" pitchFamily="18" charset="0"/>
              </a:rPr>
              <a:t> far </a:t>
            </a:r>
            <a:r>
              <a:rPr lang="pl-PL" altLang="pl-PL" sz="1800" b="1" dirty="0" err="1">
                <a:latin typeface="Cambria" pitchFamily="18" charset="0"/>
              </a:rPr>
              <a:t>any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activities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aiming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at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extraction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smtClean="0">
                <a:latin typeface="Cambria" pitchFamily="18" charset="0"/>
              </a:rPr>
              <a:t>of </a:t>
            </a:r>
            <a:r>
              <a:rPr lang="pl-PL" altLang="pl-PL" sz="1800" b="1" dirty="0" err="1">
                <a:latin typeface="Cambria" pitchFamily="18" charset="0"/>
              </a:rPr>
              <a:t>these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>
                <a:latin typeface="Cambria" pitchFamily="18" charset="0"/>
              </a:rPr>
              <a:t>hazardous</a:t>
            </a:r>
            <a:r>
              <a:rPr lang="pl-PL" altLang="pl-PL" sz="1800" b="1" dirty="0">
                <a:latin typeface="Cambria" pitchFamily="18" charset="0"/>
              </a:rPr>
              <a:t> </a:t>
            </a:r>
            <a:r>
              <a:rPr lang="pl-PL" altLang="pl-PL" sz="1800" b="1" dirty="0" err="1" smtClean="0">
                <a:latin typeface="Cambria" pitchFamily="18" charset="0"/>
              </a:rPr>
              <a:t>substances</a:t>
            </a:r>
            <a:r>
              <a:rPr lang="pl-PL" altLang="pl-PL" sz="1800" b="1" dirty="0" smtClean="0">
                <a:latin typeface="Cambria" pitchFamily="18" charset="0"/>
              </a:rPr>
              <a:t>.</a:t>
            </a:r>
            <a:endParaRPr lang="pl-PL" altLang="pl-PL" sz="1800" b="1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pl-PL" altLang="pl-PL" sz="1800" dirty="0">
              <a:latin typeface="Cambria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-125413" y="1226720"/>
            <a:ext cx="9193213" cy="3886200"/>
            <a:chOff x="-125413" y="1219200"/>
            <a:chExt cx="9193213" cy="3886200"/>
          </a:xfrm>
        </p:grpSpPr>
        <p:grpSp>
          <p:nvGrpSpPr>
            <p:cNvPr id="8197" name="Grupa 21"/>
            <p:cNvGrpSpPr>
              <a:grpSpLocks/>
            </p:cNvGrpSpPr>
            <p:nvPr/>
          </p:nvGrpSpPr>
          <p:grpSpPr bwMode="auto">
            <a:xfrm>
              <a:off x="-125413" y="1219200"/>
              <a:ext cx="9193213" cy="2740985"/>
              <a:chOff x="-685800" y="1691484"/>
              <a:chExt cx="9193038" cy="2741205"/>
            </a:xfrm>
          </p:grpSpPr>
          <p:grpSp>
            <p:nvGrpSpPr>
              <p:cNvPr id="8199" name="Grupa 10"/>
              <p:cNvGrpSpPr>
                <a:grpSpLocks/>
              </p:cNvGrpSpPr>
              <p:nvPr/>
            </p:nvGrpSpPr>
            <p:grpSpPr bwMode="auto">
              <a:xfrm>
                <a:off x="228600" y="1691484"/>
                <a:ext cx="2463623" cy="1056146"/>
                <a:chOff x="6248400" y="867132"/>
                <a:chExt cx="2463623" cy="1056146"/>
              </a:xfrm>
            </p:grpSpPr>
            <p:pic>
              <p:nvPicPr>
                <p:cNvPr id="8215" name="Picture 2" descr="Iperyt siarkowy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1799" y="1285230"/>
                  <a:ext cx="1495425" cy="638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6" name="Prostokąt 9"/>
                <p:cNvSpPr>
                  <a:spLocks noChangeArrowheads="1"/>
                </p:cNvSpPr>
                <p:nvPr/>
              </p:nvSpPr>
              <p:spPr bwMode="auto">
                <a:xfrm>
                  <a:off x="6248400" y="867132"/>
                  <a:ext cx="246362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800" dirty="0" err="1">
                      <a:latin typeface="Cambria" pitchFamily="18" charset="0"/>
                    </a:rPr>
                    <a:t>Mustard</a:t>
                  </a:r>
                  <a:r>
                    <a:rPr lang="pl-PL" altLang="pl-PL" sz="1800" dirty="0">
                      <a:latin typeface="Cambria" pitchFamily="18" charset="0"/>
                    </a:rPr>
                    <a:t> </a:t>
                  </a:r>
                  <a:r>
                    <a:rPr lang="pl-PL" altLang="pl-PL" sz="1800" dirty="0" err="1">
                      <a:latin typeface="Cambria" pitchFamily="18" charset="0"/>
                    </a:rPr>
                    <a:t>gas</a:t>
                  </a:r>
                  <a:r>
                    <a:rPr lang="pl-PL" altLang="pl-PL" sz="1800" dirty="0">
                      <a:latin typeface="Cambria" pitchFamily="18" charset="0"/>
                    </a:rPr>
                    <a:t> (C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4</a:t>
                  </a:r>
                  <a:r>
                    <a:rPr lang="pl-PL" altLang="pl-PL" sz="1800" dirty="0">
                      <a:latin typeface="Cambria" pitchFamily="18" charset="0"/>
                    </a:rPr>
                    <a:t>H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8</a:t>
                  </a:r>
                  <a:r>
                    <a:rPr lang="pl-PL" altLang="pl-PL" sz="1800" dirty="0">
                      <a:latin typeface="Cambria" pitchFamily="18" charset="0"/>
                    </a:rPr>
                    <a:t>Cl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2</a:t>
                  </a:r>
                  <a:r>
                    <a:rPr lang="pl-PL" altLang="pl-PL" sz="1800" dirty="0">
                      <a:latin typeface="Cambria" pitchFamily="18" charset="0"/>
                    </a:rPr>
                    <a:t>S)</a:t>
                  </a:r>
                  <a:endParaRPr lang="pl-PL" altLang="pl-PL" sz="1800" dirty="0"/>
                </a:p>
              </p:txBody>
            </p:sp>
          </p:grpSp>
          <p:grpSp>
            <p:nvGrpSpPr>
              <p:cNvPr id="8200" name="Grupa 12"/>
              <p:cNvGrpSpPr>
                <a:grpSpLocks/>
              </p:cNvGrpSpPr>
              <p:nvPr/>
            </p:nvGrpSpPr>
            <p:grpSpPr bwMode="auto">
              <a:xfrm>
                <a:off x="6523221" y="1691484"/>
                <a:ext cx="1676400" cy="1197649"/>
                <a:chOff x="4953000" y="3762376"/>
                <a:chExt cx="1676400" cy="1197649"/>
              </a:xfrm>
            </p:grpSpPr>
            <p:pic>
              <p:nvPicPr>
                <p:cNvPr id="8213" name="Picture 4" descr="Fosge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2625" y="4188589"/>
                  <a:ext cx="857150" cy="771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4" name="Prostokąt 11"/>
                <p:cNvSpPr>
                  <a:spLocks noChangeArrowheads="1"/>
                </p:cNvSpPr>
                <p:nvPr/>
              </p:nvSpPr>
              <p:spPr bwMode="auto">
                <a:xfrm>
                  <a:off x="4953000" y="3762376"/>
                  <a:ext cx="16764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800">
                      <a:latin typeface="Cambria" pitchFamily="18" charset="0"/>
                    </a:rPr>
                    <a:t>Fosgen (COCl</a:t>
                  </a:r>
                  <a:r>
                    <a:rPr lang="pl-PL" altLang="pl-PL" sz="1800" baseline="-25000">
                      <a:latin typeface="Cambria" pitchFamily="18" charset="0"/>
                    </a:rPr>
                    <a:t>2</a:t>
                  </a:r>
                  <a:r>
                    <a:rPr lang="pl-PL" altLang="pl-PL" sz="1800">
                      <a:latin typeface="Cambria" pitchFamily="18" charset="0"/>
                    </a:rPr>
                    <a:t>)</a:t>
                  </a:r>
                  <a:endParaRPr lang="pl-PL" altLang="pl-PL" sz="1800"/>
                </a:p>
              </p:txBody>
            </p:sp>
          </p:grpSp>
          <p:grpSp>
            <p:nvGrpSpPr>
              <p:cNvPr id="8201" name="Grupa 14"/>
              <p:cNvGrpSpPr>
                <a:grpSpLocks/>
              </p:cNvGrpSpPr>
              <p:nvPr/>
            </p:nvGrpSpPr>
            <p:grpSpPr bwMode="auto">
              <a:xfrm>
                <a:off x="2468385" y="1712127"/>
                <a:ext cx="2895600" cy="1305402"/>
                <a:chOff x="3857625" y="3297206"/>
                <a:chExt cx="2895600" cy="1305402"/>
              </a:xfrm>
            </p:grpSpPr>
            <p:pic>
              <p:nvPicPr>
                <p:cNvPr id="8211" name="Picture 8" descr="Sari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425" y="3621532"/>
                  <a:ext cx="1143000" cy="981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2" name="Prostokąt 13"/>
                <p:cNvSpPr>
                  <a:spLocks noChangeArrowheads="1"/>
                </p:cNvSpPr>
                <p:nvPr/>
              </p:nvSpPr>
              <p:spPr bwMode="auto">
                <a:xfrm>
                  <a:off x="3857625" y="3297206"/>
                  <a:ext cx="2895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2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>
                      <a:latin typeface="Cambria" pitchFamily="18" charset="0"/>
                    </a:rPr>
                    <a:t>Sarin (C</a:t>
                  </a:r>
                  <a:r>
                    <a:rPr lang="pl-PL" altLang="pl-PL" baseline="-25000">
                      <a:latin typeface="Cambria" pitchFamily="18" charset="0"/>
                    </a:rPr>
                    <a:t>4</a:t>
                  </a:r>
                  <a:r>
                    <a:rPr lang="pl-PL" altLang="pl-PL">
                      <a:latin typeface="Cambria" pitchFamily="18" charset="0"/>
                    </a:rPr>
                    <a:t>H</a:t>
                  </a:r>
                  <a:r>
                    <a:rPr lang="pl-PL" altLang="pl-PL" baseline="-25000">
                      <a:latin typeface="Cambria" pitchFamily="18" charset="0"/>
                    </a:rPr>
                    <a:t>10</a:t>
                  </a:r>
                  <a:r>
                    <a:rPr lang="pl-PL" altLang="pl-PL">
                      <a:latin typeface="Cambria" pitchFamily="18" charset="0"/>
                    </a:rPr>
                    <a:t>FO</a:t>
                  </a:r>
                  <a:r>
                    <a:rPr lang="pl-PL" altLang="pl-PL" baseline="-25000">
                      <a:latin typeface="Cambria" pitchFamily="18" charset="0"/>
                    </a:rPr>
                    <a:t>2</a:t>
                  </a:r>
                  <a:r>
                    <a:rPr lang="pl-PL" altLang="pl-PL">
                      <a:latin typeface="Cambria" pitchFamily="18" charset="0"/>
                    </a:rPr>
                    <a:t>P)</a:t>
                  </a:r>
                </a:p>
              </p:txBody>
            </p:sp>
          </p:grpSp>
          <p:grpSp>
            <p:nvGrpSpPr>
              <p:cNvPr id="8202" name="Grupa 16"/>
              <p:cNvGrpSpPr>
                <a:grpSpLocks/>
              </p:cNvGrpSpPr>
              <p:nvPr/>
            </p:nvGrpSpPr>
            <p:grpSpPr bwMode="auto">
              <a:xfrm>
                <a:off x="3366543" y="2910782"/>
                <a:ext cx="2178417" cy="1295504"/>
                <a:chOff x="3482791" y="2871268"/>
                <a:chExt cx="2178417" cy="1295504"/>
              </a:xfrm>
            </p:grpSpPr>
            <p:pic>
              <p:nvPicPr>
                <p:cNvPr id="8209" name="Picture 6" descr="Tabun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6468" y="3212452"/>
                  <a:ext cx="1231380" cy="95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0" name="Prostokąt 15"/>
                <p:cNvSpPr>
                  <a:spLocks noChangeArrowheads="1"/>
                </p:cNvSpPr>
                <p:nvPr/>
              </p:nvSpPr>
              <p:spPr bwMode="auto">
                <a:xfrm>
                  <a:off x="3482791" y="2871268"/>
                  <a:ext cx="21784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800" dirty="0">
                      <a:latin typeface="Cambria" pitchFamily="18" charset="0"/>
                    </a:rPr>
                    <a:t>Tabun (C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5</a:t>
                  </a:r>
                  <a:r>
                    <a:rPr lang="pl-PL" altLang="pl-PL" sz="1800" dirty="0">
                      <a:latin typeface="Cambria" pitchFamily="18" charset="0"/>
                    </a:rPr>
                    <a:t>H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11</a:t>
                  </a:r>
                  <a:r>
                    <a:rPr lang="pl-PL" altLang="pl-PL" sz="1800" dirty="0">
                      <a:latin typeface="Cambria" pitchFamily="18" charset="0"/>
                    </a:rPr>
                    <a:t>N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2</a:t>
                  </a:r>
                  <a:r>
                    <a:rPr lang="pl-PL" altLang="pl-PL" sz="1800" dirty="0">
                      <a:latin typeface="Cambria" pitchFamily="18" charset="0"/>
                    </a:rPr>
                    <a:t>O</a:t>
                  </a:r>
                  <a:r>
                    <a:rPr lang="pl-PL" altLang="pl-PL" sz="1800" baseline="-25000" dirty="0">
                      <a:latin typeface="Cambria" pitchFamily="18" charset="0"/>
                    </a:rPr>
                    <a:t>2</a:t>
                  </a:r>
                  <a:r>
                    <a:rPr lang="pl-PL" altLang="pl-PL" sz="1800" dirty="0">
                      <a:latin typeface="Cambria" pitchFamily="18" charset="0"/>
                    </a:rPr>
                    <a:t>P)</a:t>
                  </a:r>
                  <a:endParaRPr lang="pl-PL" altLang="pl-PL" sz="1800" dirty="0"/>
                </a:p>
              </p:txBody>
            </p:sp>
          </p:grpSp>
          <p:grpSp>
            <p:nvGrpSpPr>
              <p:cNvPr id="8203" name="Grupa 18"/>
              <p:cNvGrpSpPr>
                <a:grpSpLocks/>
              </p:cNvGrpSpPr>
              <p:nvPr/>
            </p:nvGrpSpPr>
            <p:grpSpPr bwMode="auto">
              <a:xfrm>
                <a:off x="-685800" y="2910782"/>
                <a:ext cx="3050301" cy="1248076"/>
                <a:chOff x="2895600" y="2934698"/>
                <a:chExt cx="3050301" cy="1248076"/>
              </a:xfrm>
            </p:grpSpPr>
            <p:pic>
              <p:nvPicPr>
                <p:cNvPr id="8207" name="Picture 10" descr="Soman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0524" y="3295678"/>
                  <a:ext cx="1209675" cy="887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8" name="Prostokąt 17"/>
                <p:cNvSpPr>
                  <a:spLocks noChangeArrowheads="1"/>
                </p:cNvSpPr>
                <p:nvPr/>
              </p:nvSpPr>
              <p:spPr bwMode="auto">
                <a:xfrm>
                  <a:off x="2895600" y="2934698"/>
                  <a:ext cx="30503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2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dirty="0">
                      <a:latin typeface="Cambria" pitchFamily="18" charset="0"/>
                    </a:rPr>
                    <a:t>Soman (C</a:t>
                  </a:r>
                  <a:r>
                    <a:rPr lang="pl-PL" altLang="pl-PL" baseline="-25000" dirty="0">
                      <a:latin typeface="Cambria" pitchFamily="18" charset="0"/>
                    </a:rPr>
                    <a:t>7</a:t>
                  </a:r>
                  <a:r>
                    <a:rPr lang="pl-PL" altLang="pl-PL" dirty="0">
                      <a:latin typeface="Cambria" pitchFamily="18" charset="0"/>
                    </a:rPr>
                    <a:t>H</a:t>
                  </a:r>
                  <a:r>
                    <a:rPr lang="pl-PL" altLang="pl-PL" baseline="-25000" dirty="0">
                      <a:latin typeface="Cambria" pitchFamily="18" charset="0"/>
                    </a:rPr>
                    <a:t>16</a:t>
                  </a:r>
                  <a:r>
                    <a:rPr lang="pl-PL" altLang="pl-PL" dirty="0">
                      <a:latin typeface="Cambria" pitchFamily="18" charset="0"/>
                    </a:rPr>
                    <a:t>FO</a:t>
                  </a:r>
                  <a:r>
                    <a:rPr lang="pl-PL" altLang="pl-PL" baseline="-25000" dirty="0">
                      <a:latin typeface="Cambria" pitchFamily="18" charset="0"/>
                    </a:rPr>
                    <a:t>2</a:t>
                  </a:r>
                  <a:r>
                    <a:rPr lang="pl-PL" altLang="pl-PL" dirty="0">
                      <a:latin typeface="Cambria" pitchFamily="18" charset="0"/>
                    </a:rPr>
                    <a:t>P)</a:t>
                  </a:r>
                </a:p>
              </p:txBody>
            </p:sp>
          </p:grpSp>
          <p:grpSp>
            <p:nvGrpSpPr>
              <p:cNvPr id="8204" name="Grupa 20"/>
              <p:cNvGrpSpPr>
                <a:grpSpLocks/>
              </p:cNvGrpSpPr>
              <p:nvPr/>
            </p:nvGrpSpPr>
            <p:grpSpPr bwMode="auto">
              <a:xfrm>
                <a:off x="6096000" y="2910782"/>
                <a:ext cx="2411238" cy="1521907"/>
                <a:chOff x="381000" y="4475482"/>
                <a:chExt cx="2411238" cy="1521907"/>
              </a:xfrm>
            </p:grpSpPr>
            <p:pic>
              <p:nvPicPr>
                <p:cNvPr id="8205" name="Picture 12" descr="VX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4780306"/>
                  <a:ext cx="1752600" cy="1217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6" name="Prostokąt 19"/>
                <p:cNvSpPr>
                  <a:spLocks noChangeArrowheads="1"/>
                </p:cNvSpPr>
                <p:nvPr/>
              </p:nvSpPr>
              <p:spPr bwMode="auto">
                <a:xfrm>
                  <a:off x="381000" y="4475482"/>
                  <a:ext cx="24112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1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800">
                      <a:latin typeface="Cambria" pitchFamily="18" charset="0"/>
                    </a:rPr>
                    <a:t>VX (C</a:t>
                  </a:r>
                  <a:r>
                    <a:rPr lang="pl-PL" altLang="pl-PL" sz="1800" baseline="-25000">
                      <a:latin typeface="Cambria" pitchFamily="18" charset="0"/>
                    </a:rPr>
                    <a:t>11</a:t>
                  </a:r>
                  <a:r>
                    <a:rPr lang="pl-PL" altLang="pl-PL" sz="1800">
                      <a:latin typeface="Cambria" pitchFamily="18" charset="0"/>
                    </a:rPr>
                    <a:t>H</a:t>
                  </a:r>
                  <a:r>
                    <a:rPr lang="pl-PL" altLang="pl-PL" sz="1800" baseline="-25000">
                      <a:latin typeface="Cambria" pitchFamily="18" charset="0"/>
                    </a:rPr>
                    <a:t>26</a:t>
                  </a:r>
                  <a:r>
                    <a:rPr lang="pl-PL" altLang="pl-PL" sz="1800">
                      <a:latin typeface="Cambria" pitchFamily="18" charset="0"/>
                    </a:rPr>
                    <a:t>NO</a:t>
                  </a:r>
                  <a:r>
                    <a:rPr lang="pl-PL" altLang="pl-PL" sz="1800" baseline="-25000">
                      <a:latin typeface="Cambria" pitchFamily="18" charset="0"/>
                    </a:rPr>
                    <a:t>2</a:t>
                  </a:r>
                  <a:r>
                    <a:rPr lang="pl-PL" altLang="pl-PL" sz="1800">
                      <a:latin typeface="Cambria" pitchFamily="18" charset="0"/>
                    </a:rPr>
                    <a:t>PS)</a:t>
                  </a:r>
                </a:p>
              </p:txBody>
            </p:sp>
          </p:grpSp>
        </p:grpSp>
        <p:grpSp>
          <p:nvGrpSpPr>
            <p:cNvPr id="2" name="Grupa 1"/>
            <p:cNvGrpSpPr/>
            <p:nvPr/>
          </p:nvGrpSpPr>
          <p:grpSpPr>
            <a:xfrm>
              <a:off x="4191000" y="3640138"/>
              <a:ext cx="3050359" cy="1465262"/>
              <a:chOff x="4341041" y="4630738"/>
              <a:chExt cx="3050359" cy="1465262"/>
            </a:xfrm>
          </p:grpSpPr>
          <p:pic>
            <p:nvPicPr>
              <p:cNvPr id="1026" name="Picture 2" descr="https://c2.staticflickr.com/2/1398/5136139007_05d95814e9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9712" y="4630738"/>
                <a:ext cx="1297313" cy="1189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Prostokąt 17"/>
              <p:cNvSpPr>
                <a:spLocks noChangeArrowheads="1"/>
              </p:cNvSpPr>
              <p:nvPr/>
            </p:nvSpPr>
            <p:spPr bwMode="auto">
              <a:xfrm>
                <a:off x="4341041" y="5726698"/>
                <a:ext cx="3050359" cy="369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2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dirty="0" smtClean="0">
                    <a:latin typeface="Cambria" pitchFamily="18" charset="0"/>
                  </a:rPr>
                  <a:t>TNT </a:t>
                </a:r>
                <a:r>
                  <a:rPr lang="pl-PL" altLang="pl-PL" dirty="0">
                    <a:latin typeface="Cambria" pitchFamily="18" charset="0"/>
                  </a:rPr>
                  <a:t>(</a:t>
                </a:r>
                <a:r>
                  <a:rPr lang="pl-PL" altLang="pl-PL" dirty="0" smtClean="0">
                    <a:latin typeface="Cambria" pitchFamily="18" charset="0"/>
                  </a:rPr>
                  <a:t>C</a:t>
                </a:r>
                <a:r>
                  <a:rPr lang="pl-PL" altLang="pl-PL" baseline="-25000" dirty="0" smtClean="0">
                    <a:latin typeface="Cambria" pitchFamily="18" charset="0"/>
                  </a:rPr>
                  <a:t>7</a:t>
                </a:r>
                <a:r>
                  <a:rPr lang="pl-PL" altLang="pl-PL" dirty="0" smtClean="0">
                    <a:latin typeface="Cambria" pitchFamily="18" charset="0"/>
                  </a:rPr>
                  <a:t>H</a:t>
                </a:r>
                <a:r>
                  <a:rPr lang="pl-PL" altLang="pl-PL" baseline="-25000" dirty="0" smtClean="0">
                    <a:latin typeface="Cambria" pitchFamily="18" charset="0"/>
                  </a:rPr>
                  <a:t>5</a:t>
                </a:r>
                <a:r>
                  <a:rPr lang="pl-PL" altLang="pl-PL" dirty="0" smtClean="0">
                    <a:latin typeface="Cambria" pitchFamily="18" charset="0"/>
                  </a:rPr>
                  <a:t>N</a:t>
                </a:r>
                <a:r>
                  <a:rPr lang="pl-PL" altLang="pl-PL" baseline="-25000" dirty="0" smtClean="0">
                    <a:latin typeface="Cambria" pitchFamily="18" charset="0"/>
                  </a:rPr>
                  <a:t>3</a:t>
                </a:r>
                <a:r>
                  <a:rPr lang="pl-PL" altLang="pl-PL" dirty="0" smtClean="0">
                    <a:latin typeface="Cambria" pitchFamily="18" charset="0"/>
                  </a:rPr>
                  <a:t>O</a:t>
                </a:r>
                <a:r>
                  <a:rPr lang="pl-PL" altLang="pl-PL" baseline="-25000" dirty="0" smtClean="0">
                    <a:latin typeface="Cambria" pitchFamily="18" charset="0"/>
                  </a:rPr>
                  <a:t>6</a:t>
                </a:r>
                <a:r>
                  <a:rPr lang="pl-PL" altLang="pl-PL" dirty="0" smtClean="0">
                    <a:latin typeface="Cambria" pitchFamily="18" charset="0"/>
                  </a:rPr>
                  <a:t>)</a:t>
                </a:r>
                <a:endParaRPr lang="pl-PL" altLang="pl-PL" dirty="0">
                  <a:latin typeface="Cambria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FDE4EEA-354B-4DA0-B00C-166D74D929CD}" type="slidenum">
              <a:rPr lang="pl-PL" altLang="pl-PL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l-PL" altLang="pl-PL" sz="1400" smtClean="0">
              <a:solidFill>
                <a:srgbClr val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Neutron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Activation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Techniques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226" name="Prostokąt 6"/>
          <p:cNvSpPr>
            <a:spLocks noChangeArrowheads="1"/>
          </p:cNvSpPr>
          <p:nvPr/>
        </p:nvSpPr>
        <p:spPr bwMode="auto">
          <a:xfrm>
            <a:off x="190500" y="4076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3A299"/>
              </a:buClr>
              <a:buSzPct val="100000"/>
              <a:buFontTx/>
              <a:buNone/>
            </a:pPr>
            <a:r>
              <a:rPr lang="pl-PL" altLang="pl-PL" sz="2000" b="1" dirty="0">
                <a:latin typeface="Cambria" pitchFamily="18" charset="0"/>
              </a:rPr>
              <a:t>E</a:t>
            </a:r>
            <a:r>
              <a:rPr lang="en-US" altLang="pl-PL" sz="2000" b="1" dirty="0" err="1">
                <a:latin typeface="Cambria" pitchFamily="18" charset="0"/>
              </a:rPr>
              <a:t>xcited</a:t>
            </a:r>
            <a:r>
              <a:rPr lang="en-US" altLang="pl-PL" sz="2000" b="1" dirty="0">
                <a:latin typeface="Cambria" pitchFamily="18" charset="0"/>
              </a:rPr>
              <a:t> nuclei emit</a:t>
            </a:r>
            <a:r>
              <a:rPr lang="pl-PL" altLang="pl-PL" sz="2000" b="1" dirty="0">
                <a:latin typeface="Cambria" pitchFamily="18" charset="0"/>
              </a:rPr>
              <a:t> gamma</a:t>
            </a:r>
            <a:r>
              <a:rPr lang="en-US" altLang="pl-PL" sz="2000" b="1" dirty="0">
                <a:latin typeface="Cambria" pitchFamily="18" charset="0"/>
              </a:rPr>
              <a:t> quanta</a:t>
            </a:r>
            <a:r>
              <a:rPr lang="pl-PL" altLang="pl-PL" sz="2000" b="1" dirty="0">
                <a:latin typeface="Cambria" pitchFamily="18" charset="0"/>
              </a:rPr>
              <a:t> of </a:t>
            </a:r>
            <a:r>
              <a:rPr lang="en-US" altLang="pl-PL" sz="2000" b="1" dirty="0">
                <a:latin typeface="Cambria" pitchFamily="18" charset="0"/>
              </a:rPr>
              <a:t>energy</a:t>
            </a:r>
            <a:r>
              <a:rPr lang="pl-PL" altLang="pl-PL" sz="2000" b="1" dirty="0">
                <a:latin typeface="Cambria" pitchFamily="18" charset="0"/>
              </a:rPr>
              <a:t> </a:t>
            </a:r>
            <a:r>
              <a:rPr lang="en-US" altLang="pl-PL" sz="2000" b="1" dirty="0">
                <a:latin typeface="Cambria" pitchFamily="18" charset="0"/>
              </a:rPr>
              <a:t>characteristic</a:t>
            </a:r>
            <a:r>
              <a:rPr lang="pl-PL" altLang="pl-PL" sz="2000" b="1" dirty="0">
                <a:latin typeface="Cambria" pitchFamily="18" charset="0"/>
              </a:rPr>
              <a:t> of the element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38100" y="1044575"/>
            <a:ext cx="9156700" cy="5218112"/>
            <a:chOff x="38100" y="1044575"/>
            <a:chExt cx="9156700" cy="5218112"/>
          </a:xfrm>
        </p:grpSpPr>
        <p:grpSp>
          <p:nvGrpSpPr>
            <p:cNvPr id="8" name="Grupa 7"/>
            <p:cNvGrpSpPr/>
            <p:nvPr/>
          </p:nvGrpSpPr>
          <p:grpSpPr>
            <a:xfrm>
              <a:off x="38100" y="1044575"/>
              <a:ext cx="9156700" cy="3898900"/>
              <a:chOff x="0" y="1052513"/>
              <a:chExt cx="9156700" cy="3898900"/>
            </a:xfrm>
          </p:grpSpPr>
          <p:grpSp>
            <p:nvGrpSpPr>
              <p:cNvPr id="3" name="Grupa 2"/>
              <p:cNvGrpSpPr/>
              <p:nvPr/>
            </p:nvGrpSpPr>
            <p:grpSpPr>
              <a:xfrm>
                <a:off x="4876800" y="1052513"/>
                <a:ext cx="4279900" cy="3898900"/>
                <a:chOff x="4876800" y="1052513"/>
                <a:chExt cx="4279900" cy="3898900"/>
              </a:xfrm>
            </p:grpSpPr>
            <p:grpSp>
              <p:nvGrpSpPr>
                <p:cNvPr id="9232" name="Grupa 10"/>
                <p:cNvGrpSpPr>
                  <a:grpSpLocks/>
                </p:cNvGrpSpPr>
                <p:nvPr/>
              </p:nvGrpSpPr>
              <p:grpSpPr bwMode="auto">
                <a:xfrm>
                  <a:off x="4876800" y="1052513"/>
                  <a:ext cx="4279900" cy="3898900"/>
                  <a:chOff x="4876800" y="1054100"/>
                  <a:chExt cx="4279900" cy="3898900"/>
                </a:xfrm>
              </p:grpSpPr>
              <p:grpSp>
                <p:nvGrpSpPr>
                  <p:cNvPr id="923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902200" y="1054100"/>
                    <a:ext cx="4254500" cy="3898900"/>
                    <a:chOff x="3886200" y="1066800"/>
                    <a:chExt cx="5257800" cy="4762500"/>
                  </a:xfrm>
                </p:grpSpPr>
                <p:sp>
                  <p:nvSpPr>
                    <p:cNvPr id="9238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6200" y="1066800"/>
                      <a:ext cx="5257800" cy="86468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pl-PL" sz="1600" b="1">
                          <a:solidFill>
                            <a:srgbClr val="FFFFFF"/>
                          </a:solidFill>
                        </a:rPr>
                        <a:t>D+T </a:t>
                      </a:r>
                      <a:r>
                        <a:rPr lang="en-US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l-GR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α</a:t>
                      </a:r>
                      <a:r>
                        <a:rPr lang="en-US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altLang="pl-PL" sz="1600" b="1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n</a:t>
                      </a:r>
                      <a:endParaRPr lang="pl-PL" altLang="pl-PL" sz="1600" b="1">
                        <a:solidFill>
                          <a:srgbClr val="FFFF00"/>
                        </a:solidFill>
                        <a:sym typeface="Wingdings" pitchFamily="2" charset="2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1600" b="1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n</a:t>
                      </a:r>
                      <a:r>
                        <a:rPr lang="pl-PL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 + nucleus </a:t>
                      </a:r>
                      <a:r>
                        <a:rPr lang="en-US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  </a:t>
                      </a:r>
                      <a:r>
                        <a:rPr lang="pl-PL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nucleus</a:t>
                      </a:r>
                      <a:r>
                        <a:rPr lang="en-US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pl-PL" altLang="pl-PL" sz="1600" b="1">
                          <a:solidFill>
                            <a:srgbClr val="FFFFFF"/>
                          </a:solidFill>
                          <a:latin typeface="Symbol" pitchFamily="18" charset="2"/>
                          <a:sym typeface="Wingdings" pitchFamily="2" charset="2"/>
                        </a:rPr>
                        <a:t>g</a:t>
                      </a:r>
                      <a:r>
                        <a:rPr lang="en-US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pl-PL" altLang="pl-PL" sz="1600" b="1">
                          <a:solidFill>
                            <a:srgbClr val="FFFFFF"/>
                          </a:solidFill>
                          <a:sym typeface="Wingdings" pitchFamily="2" charset="2"/>
                        </a:rPr>
                        <a:t>+ </a:t>
                      </a:r>
                      <a:r>
                        <a:rPr lang="pl-PL" altLang="pl-PL" sz="1600" b="1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n</a:t>
                      </a:r>
                      <a:endParaRPr lang="el-GR" altLang="pl-PL" sz="1600" b="1">
                        <a:solidFill>
                          <a:srgbClr val="FFFF00"/>
                        </a:solidFill>
                      </a:endParaRPr>
                    </a:p>
                  </p:txBody>
                </p:sp>
                <p:pic>
                  <p:nvPicPr>
                    <p:cNvPr id="9239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13187" y="1905000"/>
                      <a:ext cx="5218113" cy="3924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sp>
                <p:nvSpPr>
                  <p:cNvPr id="9237" name="pole tekstowe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800" y="2590800"/>
                    <a:ext cx="914400" cy="2762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90000"/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pl-PL" altLang="pl-PL" sz="1200" b="1"/>
                      <a:t>neutron</a:t>
                    </a:r>
                  </a:p>
                </p:txBody>
              </p:sp>
            </p:grpSp>
            <p:sp>
              <p:nvSpPr>
                <p:cNvPr id="9233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4924037" y="3800475"/>
                  <a:ext cx="1010038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200" b="1" dirty="0"/>
                    <a:t>γ quantum</a:t>
                  </a:r>
                </a:p>
              </p:txBody>
            </p:sp>
            <p:sp>
              <p:nvSpPr>
                <p:cNvPr id="9234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5715000" y="4572000"/>
                  <a:ext cx="914400" cy="2762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200" b="1"/>
                    <a:t>detector</a:t>
                  </a:r>
                </a:p>
              </p:txBody>
            </p:sp>
            <p:sp>
              <p:nvSpPr>
                <p:cNvPr id="9235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8077200" y="2589213"/>
                  <a:ext cx="914400" cy="2762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200" b="1"/>
                    <a:t>nucleus</a:t>
                  </a:r>
                </a:p>
              </p:txBody>
            </p:sp>
          </p:grpSp>
          <p:grpSp>
            <p:nvGrpSpPr>
              <p:cNvPr id="7" name="Grupa 6"/>
              <p:cNvGrpSpPr/>
              <p:nvPr/>
            </p:nvGrpSpPr>
            <p:grpSpPr>
              <a:xfrm>
                <a:off x="0" y="1052513"/>
                <a:ext cx="5153025" cy="2476500"/>
                <a:chOff x="0" y="1052513"/>
                <a:chExt cx="5153025" cy="2476500"/>
              </a:xfrm>
            </p:grpSpPr>
            <p:sp>
              <p:nvSpPr>
                <p:cNvPr id="9220" name="pole tekstowe 6"/>
                <p:cNvSpPr txBox="1">
                  <a:spLocks noChangeArrowheads="1"/>
                </p:cNvSpPr>
                <p:nvPr/>
              </p:nvSpPr>
              <p:spPr bwMode="auto">
                <a:xfrm>
                  <a:off x="0" y="1052513"/>
                  <a:ext cx="4724400" cy="10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857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itchFamily="2" charset="2"/>
                    <a:buChar char="v"/>
                  </a:pPr>
                  <a:r>
                    <a:rPr lang="pl-PL" altLang="pl-PL" sz="2000" dirty="0" err="1">
                      <a:latin typeface="Cambria" pitchFamily="18" charset="0"/>
                    </a:rPr>
                    <a:t>Novel</a:t>
                  </a:r>
                  <a:r>
                    <a:rPr lang="pl-PL" altLang="pl-PL" sz="2000" dirty="0">
                      <a:latin typeface="Cambria" pitchFamily="18" charset="0"/>
                    </a:rPr>
                    <a:t> </a:t>
                  </a:r>
                  <a:r>
                    <a:rPr lang="pl-PL" altLang="pl-PL" sz="2000" dirty="0" err="1">
                      <a:latin typeface="Cambria" pitchFamily="18" charset="0"/>
                    </a:rPr>
                    <a:t>methods</a:t>
                  </a:r>
                  <a:r>
                    <a:rPr lang="pl-PL" altLang="pl-PL" sz="2000" dirty="0">
                      <a:latin typeface="Cambria" pitchFamily="18" charset="0"/>
                    </a:rPr>
                    <a:t> of </a:t>
                  </a:r>
                  <a:r>
                    <a:rPr lang="pl-PL" altLang="pl-PL" sz="2000" b="1" dirty="0" err="1">
                      <a:solidFill>
                        <a:srgbClr val="FF0000"/>
                      </a:solidFill>
                      <a:latin typeface="Cambria" pitchFamily="18" charset="0"/>
                    </a:rPr>
                    <a:t>nondestructive</a:t>
                  </a:r>
                  <a:r>
                    <a:rPr lang="pl-PL" altLang="pl-PL" sz="2000" dirty="0">
                      <a:latin typeface="Cambria" pitchFamily="18" charset="0"/>
                    </a:rPr>
                    <a:t> </a:t>
                  </a:r>
                  <a:r>
                    <a:rPr lang="pl-PL" altLang="pl-PL" sz="2000" dirty="0" err="1">
                      <a:latin typeface="Cambria" pitchFamily="18" charset="0"/>
                    </a:rPr>
                    <a:t>chemical</a:t>
                  </a:r>
                  <a:r>
                    <a:rPr lang="pl-PL" altLang="pl-PL" sz="2000" dirty="0">
                      <a:latin typeface="Cambria" pitchFamily="18" charset="0"/>
                    </a:rPr>
                    <a:t> </a:t>
                  </a:r>
                  <a:r>
                    <a:rPr lang="pl-PL" altLang="pl-PL" sz="2000" dirty="0" err="1">
                      <a:latin typeface="Cambria" pitchFamily="18" charset="0"/>
                    </a:rPr>
                    <a:t>threat</a:t>
                  </a:r>
                  <a:r>
                    <a:rPr lang="pl-PL" altLang="pl-PL" sz="2000" dirty="0">
                      <a:latin typeface="Cambria" pitchFamily="18" charset="0"/>
                    </a:rPr>
                    <a:t> </a:t>
                  </a:r>
                  <a:r>
                    <a:rPr lang="pl-PL" altLang="pl-PL" sz="2000" dirty="0" err="1">
                      <a:latin typeface="Cambria" pitchFamily="18" charset="0"/>
                    </a:rPr>
                    <a:t>detection</a:t>
                  </a:r>
                  <a:r>
                    <a:rPr lang="pl-PL" altLang="pl-PL" sz="2000" dirty="0">
                      <a:latin typeface="Cambria" pitchFamily="18" charset="0"/>
                    </a:rPr>
                    <a:t> </a:t>
                  </a:r>
                  <a:r>
                    <a:rPr lang="pl-PL" altLang="pl-PL" sz="2000" dirty="0" err="1">
                      <a:latin typeface="Cambria" pitchFamily="18" charset="0"/>
                    </a:rPr>
                    <a:t>based</a:t>
                  </a:r>
                  <a:r>
                    <a:rPr lang="pl-PL" altLang="pl-PL" sz="2000" dirty="0">
                      <a:latin typeface="Cambria" pitchFamily="18" charset="0"/>
                    </a:rPr>
                    <a:t> on neutron </a:t>
                  </a:r>
                  <a:r>
                    <a:rPr lang="pl-PL" altLang="pl-PL" sz="2000" dirty="0" err="1">
                      <a:latin typeface="Cambria" pitchFamily="18" charset="0"/>
                    </a:rPr>
                    <a:t>activation</a:t>
                  </a:r>
                  <a:r>
                    <a:rPr lang="pl-PL" altLang="pl-PL" sz="2000" dirty="0">
                      <a:latin typeface="Cambria" pitchFamily="18" charset="0"/>
                    </a:rPr>
                    <a:t>:</a:t>
                  </a:r>
                </a:p>
              </p:txBody>
            </p:sp>
            <p:sp>
              <p:nvSpPr>
                <p:cNvPr id="4" name="Strzałka w dół 3"/>
                <p:cNvSpPr/>
                <p:nvPr/>
              </p:nvSpPr>
              <p:spPr>
                <a:xfrm rot="2687814">
                  <a:off x="1344613" y="2082800"/>
                  <a:ext cx="336550" cy="71278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sp>
              <p:nvSpPr>
                <p:cNvPr id="9223" name="pole tekstowe 4"/>
                <p:cNvSpPr txBox="1">
                  <a:spLocks noChangeArrowheads="1"/>
                </p:cNvSpPr>
                <p:nvPr/>
              </p:nvSpPr>
              <p:spPr bwMode="auto">
                <a:xfrm>
                  <a:off x="38100" y="2701925"/>
                  <a:ext cx="27051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charset="0"/>
                    <a:buChar char="•"/>
                    <a:defRPr sz="1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600" dirty="0" err="1">
                      <a:latin typeface="Cambria" pitchFamily="18" charset="0"/>
                    </a:rPr>
                    <a:t>Thermal</a:t>
                  </a:r>
                  <a:r>
                    <a:rPr lang="pl-PL" altLang="pl-PL" sz="1600" dirty="0">
                      <a:latin typeface="Cambria" pitchFamily="18" charset="0"/>
                    </a:rPr>
                    <a:t> neutron </a:t>
                  </a:r>
                  <a:r>
                    <a:rPr lang="pl-PL" altLang="pl-PL" sz="1600" dirty="0" err="1">
                      <a:latin typeface="Cambria" pitchFamily="18" charset="0"/>
                    </a:rPr>
                    <a:t>capture</a:t>
                  </a:r>
                  <a:endParaRPr lang="pl-PL" altLang="pl-PL" sz="1600" dirty="0">
                    <a:latin typeface="Cambria" pitchFamily="18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l-PL" altLang="pl-PL" sz="1600" dirty="0">
                      <a:latin typeface="Cambria" pitchFamily="18" charset="0"/>
                    </a:rPr>
                    <a:t>(</a:t>
                  </a:r>
                  <a:r>
                    <a:rPr lang="pl-PL" altLang="pl-PL" sz="1600" dirty="0" err="1">
                      <a:latin typeface="Cambria" pitchFamily="18" charset="0"/>
                    </a:rPr>
                    <a:t>sources</a:t>
                  </a:r>
                  <a:r>
                    <a:rPr lang="pl-PL" altLang="pl-PL" sz="1600" dirty="0">
                      <a:latin typeface="Cambria" pitchFamily="18" charset="0"/>
                    </a:rPr>
                    <a:t>, </a:t>
                  </a:r>
                  <a:r>
                    <a:rPr lang="pl-PL" altLang="pl-PL" sz="1600" dirty="0" err="1">
                      <a:latin typeface="Cambria" pitchFamily="18" charset="0"/>
                    </a:rPr>
                    <a:t>D+Dgenerators</a:t>
                  </a:r>
                  <a:r>
                    <a:rPr lang="pl-PL" altLang="pl-PL" sz="1600" dirty="0">
                      <a:latin typeface="Cambria" pitchFamily="18" charset="0"/>
                    </a:rPr>
                    <a:t>)</a:t>
                  </a:r>
                </a:p>
              </p:txBody>
            </p:sp>
            <p:grpSp>
              <p:nvGrpSpPr>
                <p:cNvPr id="5" name="Grupa 4"/>
                <p:cNvGrpSpPr/>
                <p:nvPr/>
              </p:nvGrpSpPr>
              <p:grpSpPr>
                <a:xfrm>
                  <a:off x="2714625" y="2071688"/>
                  <a:ext cx="2438400" cy="1457325"/>
                  <a:chOff x="2714625" y="2071688"/>
                  <a:chExt cx="2438400" cy="1457325"/>
                </a:xfrm>
              </p:grpSpPr>
              <p:sp>
                <p:nvSpPr>
                  <p:cNvPr id="23" name="Strzałka w dół 22"/>
                  <p:cNvSpPr/>
                  <p:nvPr/>
                </p:nvSpPr>
                <p:spPr>
                  <a:xfrm rot="18932264">
                    <a:off x="2967038" y="2071688"/>
                    <a:ext cx="336550" cy="711200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sp>
                <p:nvSpPr>
                  <p:cNvPr id="9225" name="pole tekstowe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4625" y="2697163"/>
                    <a:ext cx="2438400" cy="831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90000"/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100000"/>
                      <a:buFont typeface="Arial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pl-PL" altLang="pl-PL" sz="1600" b="1" dirty="0">
                        <a:latin typeface="Cambria" pitchFamily="18" charset="0"/>
                      </a:rPr>
                      <a:t>Neutron </a:t>
                    </a:r>
                    <a:r>
                      <a:rPr lang="pl-PL" altLang="pl-PL" sz="1600" b="1" dirty="0" err="1">
                        <a:latin typeface="Cambria" pitchFamily="18" charset="0"/>
                      </a:rPr>
                      <a:t>inelastic</a:t>
                    </a:r>
                    <a:r>
                      <a:rPr lang="pl-PL" altLang="pl-PL" sz="1600" b="1" dirty="0">
                        <a:latin typeface="Cambria" pitchFamily="18" charset="0"/>
                      </a:rPr>
                      <a:t> </a:t>
                    </a:r>
                    <a:r>
                      <a:rPr lang="pl-PL" altLang="pl-PL" sz="1600" b="1" dirty="0" err="1">
                        <a:latin typeface="Cambria" pitchFamily="18" charset="0"/>
                      </a:rPr>
                      <a:t>scattering</a:t>
                    </a:r>
                    <a:endParaRPr lang="pl-PL" altLang="pl-PL" sz="1600" b="1" dirty="0">
                      <a:latin typeface="Cambria" pitchFamily="18" charset="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pl-PL" altLang="pl-PL" sz="1600" dirty="0">
                        <a:latin typeface="Cambria" pitchFamily="18" charset="0"/>
                      </a:rPr>
                      <a:t>(D+D/</a:t>
                    </a:r>
                    <a:r>
                      <a:rPr lang="pl-PL" altLang="pl-PL" sz="1600" b="1" dirty="0">
                        <a:latin typeface="Cambria" pitchFamily="18" charset="0"/>
                      </a:rPr>
                      <a:t>D+T</a:t>
                    </a:r>
                    <a:r>
                      <a:rPr lang="pl-PL" altLang="pl-PL" sz="1600" dirty="0">
                        <a:latin typeface="Cambria" pitchFamily="18" charset="0"/>
                      </a:rPr>
                      <a:t> generator)</a:t>
                    </a:r>
                  </a:p>
                </p:txBody>
              </p:sp>
            </p:grpSp>
          </p:grpSp>
        </p:grpSp>
        <p:grpSp>
          <p:nvGrpSpPr>
            <p:cNvPr id="2" name="Grupa 1"/>
            <p:cNvGrpSpPr/>
            <p:nvPr/>
          </p:nvGrpSpPr>
          <p:grpSpPr>
            <a:xfrm>
              <a:off x="101600" y="5554662"/>
              <a:ext cx="7889875" cy="708025"/>
              <a:chOff x="63500" y="5562600"/>
              <a:chExt cx="7889875" cy="708025"/>
            </a:xfrm>
          </p:grpSpPr>
          <p:sp>
            <p:nvSpPr>
              <p:cNvPr id="10" name="Strzałka w dół 9"/>
              <p:cNvSpPr/>
              <p:nvPr/>
            </p:nvSpPr>
            <p:spPr bwMode="auto">
              <a:xfrm rot="16200000">
                <a:off x="5724525" y="5476875"/>
                <a:ext cx="304800" cy="6286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9230" name="Prostokąt 18"/>
              <p:cNvSpPr>
                <a:spLocks noChangeArrowheads="1"/>
              </p:cNvSpPr>
              <p:nvPr/>
            </p:nvSpPr>
            <p:spPr bwMode="auto">
              <a:xfrm>
                <a:off x="63500" y="5562600"/>
                <a:ext cx="5188558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2000">
                    <a:latin typeface="Cambria" pitchFamily="18" charset="0"/>
                    <a:sym typeface="Symbol" pitchFamily="18" charset="2"/>
                  </a:rPr>
                  <a:t>Relative content of elements  </a:t>
                </a:r>
                <a:r>
                  <a:rPr lang="pl-PL" altLang="pl-PL" sz="2000">
                    <a:latin typeface="Cambria" pitchFamily="18" charset="0"/>
                  </a:rPr>
                  <a:t>Stoichiometry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pl-PL" sz="2000">
                  <a:latin typeface="Cambria" pitchFamily="18" charset="0"/>
                </a:endParaRPr>
              </a:p>
            </p:txBody>
          </p:sp>
          <p:sp>
            <p:nvSpPr>
              <p:cNvPr id="9231" name="Prostokąt 20"/>
              <p:cNvSpPr>
                <a:spLocks noChangeArrowheads="1"/>
              </p:cNvSpPr>
              <p:nvPr/>
            </p:nvSpPr>
            <p:spPr bwMode="auto">
              <a:xfrm>
                <a:off x="6324348" y="5620622"/>
                <a:ext cx="16290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1800" b="1">
                    <a:solidFill>
                      <a:srgbClr val="FF0000"/>
                    </a:solidFill>
                    <a:latin typeface="Cambria" pitchFamily="18" charset="0"/>
                  </a:rPr>
                  <a:t>Identification</a:t>
                </a:r>
              </a:p>
            </p:txBody>
          </p:sp>
        </p:grpSp>
        <p:sp>
          <p:nvSpPr>
            <p:cNvPr id="32" name="Strzałka w dół 31"/>
            <p:cNvSpPr/>
            <p:nvPr/>
          </p:nvSpPr>
          <p:spPr>
            <a:xfrm>
              <a:off x="2247900" y="4818063"/>
              <a:ext cx="304800" cy="6286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999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2008</TotalTime>
  <Words>746</Words>
  <Application>Microsoft Office PowerPoint</Application>
  <PresentationFormat>Pokaz na ekranie (4:3)</PresentationFormat>
  <Paragraphs>160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Underwater threats detection with neutrons: the SABAT project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Introduction</vt:lpstr>
      <vt:lpstr>Neutron Activation Techniques</vt:lpstr>
      <vt:lpstr>Prezentacja programu PowerPoint</vt:lpstr>
      <vt:lpstr>Prezentacja programu PowerPoint</vt:lpstr>
      <vt:lpstr>Practical applications</vt:lpstr>
      <vt:lpstr>Prezentacja programu PowerPoint</vt:lpstr>
      <vt:lpstr>Prezentacja programu PowerPoint</vt:lpstr>
      <vt:lpstr>Prezentacja programu PowerPoint</vt:lpstr>
      <vt:lpstr>Prezentacja programu PowerPoint</vt:lpstr>
      <vt:lpstr>Summary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Pokaż kotku, co masz w środku, czyli nieinwazyjne wykrywanie materiałów wybuchowych</dc:title>
  <dc:creator>Michal</dc:creator>
  <cp:lastModifiedBy>Kasia</cp:lastModifiedBy>
  <cp:revision>410</cp:revision>
  <dcterms:created xsi:type="dcterms:W3CDTF">2018-01-07T08:42:17Z</dcterms:created>
  <dcterms:modified xsi:type="dcterms:W3CDTF">2019-09-12T21:36:30Z</dcterms:modified>
</cp:coreProperties>
</file>