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271" r:id="rId4"/>
    <p:sldId id="282" r:id="rId5"/>
    <p:sldId id="268" r:id="rId6"/>
    <p:sldId id="278" r:id="rId7"/>
    <p:sldId id="300" r:id="rId8"/>
    <p:sldId id="296" r:id="rId9"/>
    <p:sldId id="297" r:id="rId10"/>
    <p:sldId id="298" r:id="rId11"/>
    <p:sldId id="299" r:id="rId12"/>
    <p:sldId id="287" r:id="rId13"/>
    <p:sldId id="304" r:id="rId14"/>
    <p:sldId id="269" r:id="rId15"/>
    <p:sldId id="276" r:id="rId16"/>
    <p:sldId id="280" r:id="rId17"/>
    <p:sldId id="275" r:id="rId18"/>
    <p:sldId id="285" r:id="rId19"/>
    <p:sldId id="301" r:id="rId20"/>
    <p:sldId id="266" r:id="rId21"/>
    <p:sldId id="273" r:id="rId22"/>
    <p:sldId id="302" r:id="rId23"/>
    <p:sldId id="289" r:id="rId24"/>
    <p:sldId id="260" r:id="rId25"/>
    <p:sldId id="279" r:id="rId26"/>
    <p:sldId id="262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00"/>
    <a:srgbClr val="C46922"/>
    <a:srgbClr val="BF5700"/>
    <a:srgbClr val="AC8E68"/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588"/>
    <p:restoredTop sz="95009"/>
  </p:normalViewPr>
  <p:slideViewPr>
    <p:cSldViewPr snapToGrid="0">
      <p:cViewPr varScale="1">
        <p:scale>
          <a:sx n="92" d="100"/>
          <a:sy n="92" d="100"/>
        </p:scale>
        <p:origin x="1240" y="184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3C1865-A01F-1B40-BA61-63EF5CA1D87C}" type="datetimeFigureOut">
              <a:rPr lang="en-US" smtClean="0"/>
              <a:t>7/4/24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D9FE83-DC18-FE4F-8205-17EB4A947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60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9FE83-DC18-FE4F-8205-17EB4A94756E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40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9FE83-DC18-FE4F-8205-17EB4A94756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883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9FE83-DC18-FE4F-8205-17EB4A94756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51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9FE83-DC18-FE4F-8205-17EB4A94756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67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9FE83-DC18-FE4F-8205-17EB4A9475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71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9FE83-DC18-FE4F-8205-17EB4A9475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86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9FE83-DC18-FE4F-8205-17EB4A9475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57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9FE83-DC18-FE4F-8205-17EB4A9475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485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9FE83-DC18-FE4F-8205-17EB4A9475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81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9FE83-DC18-FE4F-8205-17EB4A94756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61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9FE83-DC18-FE4F-8205-17EB4A94756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734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9FE83-DC18-FE4F-8205-17EB4A94756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88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07D4B-6985-EE45-B7C0-0B07F5DA6936}" type="datetime1">
              <a:rPr lang="en-US" smtClean="0"/>
              <a:t>7/4/24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77979-8F22-B74E-AA8B-49C35D55E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256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77FA4-A912-4D43-B7E8-C744C221A47A}" type="datetime1">
              <a:rPr lang="en-US" smtClean="0"/>
              <a:t>7/4/24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77979-8F22-B74E-AA8B-49C35D55E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62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0204-63D4-5E44-B1EC-EEA87020E572}" type="datetime1">
              <a:rPr lang="en-US" smtClean="0"/>
              <a:t>7/4/24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77979-8F22-B74E-AA8B-49C35D55E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35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48F6B-C098-D44B-BB91-39D59DB54D26}" type="datetime1">
              <a:rPr lang="en-US" smtClean="0"/>
              <a:t>7/4/24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>
            <a:lvl1pPr>
              <a:defRPr sz="2000"/>
            </a:lvl1pPr>
          </a:lstStyle>
          <a:p>
            <a:fld id="{1E977979-8F22-B74E-AA8B-49C35D55EEB9}" type="slidenum">
              <a:rPr lang="en-US" smtClean="0"/>
              <a:pPr/>
              <a:t>‹#›</a:t>
            </a:fld>
            <a:r>
              <a:rPr lang="en-US" dirty="0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2272449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D9999-737F-714B-9D5C-1BB0FA51C89D}" type="datetime1">
              <a:rPr lang="en-US" smtClean="0"/>
              <a:t>7/4/24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77979-8F22-B74E-AA8B-49C35D55E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256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A185F-B4F6-A442-A176-8FF3A1FE6941}" type="datetime1">
              <a:rPr lang="en-US" smtClean="0"/>
              <a:t>7/4/24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77979-8F22-B74E-AA8B-49C35D55E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04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CF34A-211F-6440-A0A8-7C3E2320D00D}" type="datetime1">
              <a:rPr lang="en-US" smtClean="0"/>
              <a:t>7/4/24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77979-8F22-B74E-AA8B-49C35D55E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15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2798-D040-244D-B566-63E12DF434EF}" type="datetime1">
              <a:rPr lang="en-US" smtClean="0"/>
              <a:t>7/4/24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77979-8F22-B74E-AA8B-49C35D55E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8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906D1-0869-BE41-A505-59F89625C86E}" type="datetime1">
              <a:rPr lang="en-US" smtClean="0"/>
              <a:t>7/4/24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77979-8F22-B74E-AA8B-49C35D55E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55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251C0-0696-EB4E-B68E-4C508C6232BF}" type="datetime1">
              <a:rPr lang="en-US" smtClean="0"/>
              <a:t>7/4/24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77979-8F22-B74E-AA8B-49C35D55E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671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BEE04-7A53-4744-BC3E-B11E9C9C0EFB}" type="datetime1">
              <a:rPr lang="en-US" smtClean="0"/>
              <a:t>7/4/24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77979-8F22-B74E-AA8B-49C35D55E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00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AB5C3C09-FB27-7048-98C3-D64641A665BC}" type="datetime1">
              <a:rPr lang="en-US" smtClean="0"/>
              <a:t>7/4/24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1E977979-8F22-B74E-AA8B-49C35D55E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3109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1.png"/><Relationship Id="rId4" Type="http://schemas.openxmlformats.org/officeDocument/2006/relationships/image" Target="../media/image1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355C-E265-3506-C7FA-68884A388B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693" y="988549"/>
            <a:ext cx="11106613" cy="183271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BF57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Ortho-Positronium Detection with a </a:t>
            </a:r>
            <a:br>
              <a:rPr lang="en-US" sz="4800" dirty="0">
                <a:solidFill>
                  <a:srgbClr val="BF57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dirty="0">
                <a:solidFill>
                  <a:srgbClr val="BF57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High-Resolution PET Scanner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EEEC5A-111D-02FA-6DC4-6384E16D28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601710"/>
            <a:ext cx="9144000" cy="131732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Firas Abouzahr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4" descr="A black and orange text&#10;&#10;Description automatically generated">
            <a:extLst>
              <a:ext uri="{FF2B5EF4-FFF2-40B4-BE49-F238E27FC236}">
                <a16:creationId xmlns:a16="http://schemas.microsoft.com/office/drawing/2014/main" id="{12651425-D05B-D29A-CE1C-7A2F408AD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757" y="257029"/>
            <a:ext cx="2566737" cy="731520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8B4445DE-2727-7433-27AC-AC5CAC75F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61" y="6235924"/>
            <a:ext cx="3330198" cy="521715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7AE3C43F-7D44-B8A6-CE84-73827C8504BD}"/>
              </a:ext>
            </a:extLst>
          </p:cNvPr>
          <p:cNvSpPr txBox="1">
            <a:spLocks/>
          </p:cNvSpPr>
          <p:nvPr/>
        </p:nvSpPr>
        <p:spPr>
          <a:xfrm>
            <a:off x="1523999" y="5041570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200" dirty="0">
                <a:solidFill>
                  <a:srgbClr val="C469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Texas at Austin</a:t>
            </a:r>
          </a:p>
          <a:p>
            <a:r>
              <a:rPr lang="en-US" sz="9200" dirty="0">
                <a:solidFill>
                  <a:srgbClr val="C469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Physics</a:t>
            </a:r>
          </a:p>
          <a:p>
            <a:endParaRPr lang="en-US" sz="9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9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July 5</a:t>
            </a:r>
            <a:r>
              <a:rPr lang="en-US" sz="9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9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2024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091EA02-4B8D-04BD-66BA-E49D483E8E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1200" y="5699482"/>
            <a:ext cx="2490437" cy="105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58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diagram of a circular object&#10;&#10;Description automatically generated">
            <a:extLst>
              <a:ext uri="{FF2B5EF4-FFF2-40B4-BE49-F238E27FC236}">
                <a16:creationId xmlns:a16="http://schemas.microsoft.com/office/drawing/2014/main" id="{BAFDA1B2-7392-1E11-E293-1E797C2C2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25" b="90814" l="1953" r="94922">
                        <a14:foregroundMark x1="65104" y1="11549" x2="89844" y2="46457"/>
                        <a14:foregroundMark x1="72396" y1="2625" x2="72396" y2="2625"/>
                        <a14:foregroundMark x1="23177" y1="4724" x2="24219" y2="9186"/>
                        <a14:foregroundMark x1="92448" y1="49869" x2="92448" y2="60892"/>
                        <a14:foregroundMark x1="94922" y1="55643" x2="95182" y2="61417"/>
                        <a14:foregroundMark x1="84635" y1="88714" x2="85417" y2="91076"/>
                        <a14:foregroundMark x1="12370" y1="89239" x2="12630" y2="90814"/>
                        <a14:foregroundMark x1="10417" y1="38058" x2="5078" y2="54331"/>
                        <a14:foregroundMark x1="5078" y1="54331" x2="11068" y2="69291"/>
                        <a14:foregroundMark x1="1953" y1="58268" x2="1953" y2="60630"/>
                        <a14:backgroundMark x1="97656" y1="787" x2="97786" y2="20472"/>
                        <a14:backgroundMark x1="97786" y1="20472" x2="91406" y2="152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3087751" y="1723073"/>
            <a:ext cx="6685636" cy="3316702"/>
          </a:xfrm>
          <a:prstGeom prst="rect">
            <a:avLst/>
          </a:prstGeom>
        </p:spPr>
      </p:pic>
      <p:pic>
        <p:nvPicPr>
          <p:cNvPr id="19" name="Picture 18" descr="A diagram of a circular object&#10;&#10;Description automatically generated">
            <a:extLst>
              <a:ext uri="{FF2B5EF4-FFF2-40B4-BE49-F238E27FC236}">
                <a16:creationId xmlns:a16="http://schemas.microsoft.com/office/drawing/2014/main" id="{75A6D4BD-3B6A-F62A-D5E2-B9CED9D05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25" b="90814" l="1953" r="94922">
                        <a14:foregroundMark x1="65104" y1="11549" x2="89844" y2="46457"/>
                        <a14:foregroundMark x1="72396" y1="2625" x2="72396" y2="2625"/>
                        <a14:foregroundMark x1="23177" y1="4724" x2="24219" y2="9186"/>
                        <a14:foregroundMark x1="92448" y1="49869" x2="92448" y2="60892"/>
                        <a14:foregroundMark x1="94922" y1="55643" x2="95182" y2="61417"/>
                        <a14:foregroundMark x1="84635" y1="88714" x2="85417" y2="91076"/>
                        <a14:foregroundMark x1="12370" y1="89239" x2="12630" y2="90814"/>
                        <a14:foregroundMark x1="10417" y1="38058" x2="5078" y2="54331"/>
                        <a14:foregroundMark x1="5078" y1="54331" x2="11068" y2="69291"/>
                        <a14:foregroundMark x1="1953" y1="58268" x2="1953" y2="60630"/>
                        <a14:backgroundMark x1="97656" y1="787" x2="97786" y2="20472"/>
                        <a14:backgroundMark x1="97786" y1="20472" x2="91406" y2="152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7182195" y="1856828"/>
            <a:ext cx="6685640" cy="331670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71FABB-677F-879E-79CF-87CFF323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0167" y="8479"/>
            <a:ext cx="2743200" cy="365125"/>
          </a:xfrm>
        </p:spPr>
        <p:txBody>
          <a:bodyPr/>
          <a:lstStyle/>
          <a:p>
            <a:fld id="{1E977979-8F22-B74E-AA8B-49C35D55EEB9}" type="slidenum">
              <a:rPr lang="en-US" smtClean="0"/>
              <a:t>9</a:t>
            </a:fld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ACFF525-A1B9-9132-75A9-D240D585FB78}"/>
              </a:ext>
            </a:extLst>
          </p:cNvPr>
          <p:cNvSpPr txBox="1"/>
          <p:nvPr/>
        </p:nvSpPr>
        <p:spPr>
          <a:xfrm>
            <a:off x="187134" y="1763906"/>
            <a:ext cx="4356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False event: Back-to-back photons interact + a Compton Scatter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4206C3-1AC4-C87C-CF78-B56419A5D136}"/>
              </a:ext>
            </a:extLst>
          </p:cNvPr>
          <p:cNvSpPr txBox="1">
            <a:spLocks/>
          </p:cNvSpPr>
          <p:nvPr/>
        </p:nvSpPr>
        <p:spPr>
          <a:xfrm>
            <a:off x="-79489" y="73760"/>
            <a:ext cx="5542771" cy="582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Triple Coincident Events</a:t>
            </a:r>
          </a:p>
        </p:txBody>
      </p:sp>
      <p:sp>
        <p:nvSpPr>
          <p:cNvPr id="29" name="Explosion 1 28">
            <a:extLst>
              <a:ext uri="{FF2B5EF4-FFF2-40B4-BE49-F238E27FC236}">
                <a16:creationId xmlns:a16="http://schemas.microsoft.com/office/drawing/2014/main" id="{A31FAB68-CEAA-F3F5-0FF9-22085A633584}"/>
              </a:ext>
            </a:extLst>
          </p:cNvPr>
          <p:cNvSpPr/>
          <p:nvPr/>
        </p:nvSpPr>
        <p:spPr>
          <a:xfrm>
            <a:off x="10255239" y="2559039"/>
            <a:ext cx="92098" cy="89781"/>
          </a:xfrm>
          <a:prstGeom prst="irregularSeal1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Explosion 1 32">
            <a:extLst>
              <a:ext uri="{FF2B5EF4-FFF2-40B4-BE49-F238E27FC236}">
                <a16:creationId xmlns:a16="http://schemas.microsoft.com/office/drawing/2014/main" id="{3688ACEA-D2D0-2803-7708-FEC4F99EA939}"/>
              </a:ext>
            </a:extLst>
          </p:cNvPr>
          <p:cNvSpPr/>
          <p:nvPr/>
        </p:nvSpPr>
        <p:spPr>
          <a:xfrm>
            <a:off x="10255239" y="4284222"/>
            <a:ext cx="92098" cy="89781"/>
          </a:xfrm>
          <a:prstGeom prst="irregularSeal1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Explosion 1 33">
            <a:extLst>
              <a:ext uri="{FF2B5EF4-FFF2-40B4-BE49-F238E27FC236}">
                <a16:creationId xmlns:a16="http://schemas.microsoft.com/office/drawing/2014/main" id="{77E85809-1BEC-814F-9F79-3461FB9F1B52}"/>
              </a:ext>
            </a:extLst>
          </p:cNvPr>
          <p:cNvSpPr/>
          <p:nvPr/>
        </p:nvSpPr>
        <p:spPr>
          <a:xfrm>
            <a:off x="6595713" y="2648820"/>
            <a:ext cx="92098" cy="89781"/>
          </a:xfrm>
          <a:prstGeom prst="irregularSeal1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8268361-F4DD-270A-DAE1-8268BD200B69}"/>
              </a:ext>
            </a:extLst>
          </p:cNvPr>
          <p:cNvCxnSpPr>
            <a:cxnSpLocks/>
          </p:cNvCxnSpPr>
          <p:nvPr/>
        </p:nvCxnSpPr>
        <p:spPr>
          <a:xfrm flipV="1">
            <a:off x="253110" y="5745587"/>
            <a:ext cx="754562" cy="4527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5874E6E7-2DD5-51B5-8048-CF6567522F33}"/>
              </a:ext>
            </a:extLst>
          </p:cNvPr>
          <p:cNvSpPr txBox="1"/>
          <p:nvPr/>
        </p:nvSpPr>
        <p:spPr>
          <a:xfrm>
            <a:off x="1078121" y="5567338"/>
            <a:ext cx="257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Annihilation Gammas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D3B077A-BEAE-D217-87E8-C2B5E88FCE16}"/>
              </a:ext>
            </a:extLst>
          </p:cNvPr>
          <p:cNvCxnSpPr>
            <a:cxnSpLocks/>
          </p:cNvCxnSpPr>
          <p:nvPr/>
        </p:nvCxnSpPr>
        <p:spPr>
          <a:xfrm>
            <a:off x="261201" y="6121336"/>
            <a:ext cx="754562" cy="0"/>
          </a:xfrm>
          <a:prstGeom prst="line">
            <a:avLst/>
          </a:prstGeom>
          <a:ln w="127000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C49D797D-BA7C-FFE2-FAA3-DF0E5A4AB6D3}"/>
              </a:ext>
            </a:extLst>
          </p:cNvPr>
          <p:cNvSpPr txBox="1"/>
          <p:nvPr/>
        </p:nvSpPr>
        <p:spPr>
          <a:xfrm>
            <a:off x="1078121" y="5936670"/>
            <a:ext cx="257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Scattered Gammas 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33B0F1F-7D84-F669-B968-28807C902385}"/>
              </a:ext>
            </a:extLst>
          </p:cNvPr>
          <p:cNvCxnSpPr>
            <a:cxnSpLocks/>
          </p:cNvCxnSpPr>
          <p:nvPr/>
        </p:nvCxnSpPr>
        <p:spPr>
          <a:xfrm flipV="1">
            <a:off x="241614" y="6491364"/>
            <a:ext cx="754562" cy="2447"/>
          </a:xfrm>
          <a:prstGeom prst="line">
            <a:avLst/>
          </a:prstGeom>
          <a:ln w="127000">
            <a:solidFill>
              <a:srgbClr val="00B0F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802B101B-3550-DB6E-B579-63B090634039}"/>
              </a:ext>
            </a:extLst>
          </p:cNvPr>
          <p:cNvSpPr txBox="1"/>
          <p:nvPr/>
        </p:nvSpPr>
        <p:spPr>
          <a:xfrm>
            <a:off x="1058533" y="6306698"/>
            <a:ext cx="257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Prompt Gammas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0A23C1-3B17-597D-B241-7B4A990274A5}"/>
              </a:ext>
            </a:extLst>
          </p:cNvPr>
          <p:cNvSpPr/>
          <p:nvPr/>
        </p:nvSpPr>
        <p:spPr>
          <a:xfrm rot="17552276">
            <a:off x="10129890" y="4205309"/>
            <a:ext cx="307790" cy="157822"/>
          </a:xfrm>
          <a:prstGeom prst="rect">
            <a:avLst/>
          </a:prstGeom>
          <a:solidFill>
            <a:srgbClr val="00FA00"/>
          </a:solidFill>
          <a:ln>
            <a:solidFill>
              <a:srgbClr val="00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8746DB-E247-75B5-AD47-9E7F91656783}"/>
              </a:ext>
            </a:extLst>
          </p:cNvPr>
          <p:cNvSpPr/>
          <p:nvPr/>
        </p:nvSpPr>
        <p:spPr>
          <a:xfrm rot="14913035">
            <a:off x="10132040" y="2542480"/>
            <a:ext cx="307790" cy="157822"/>
          </a:xfrm>
          <a:prstGeom prst="rect">
            <a:avLst/>
          </a:prstGeom>
          <a:solidFill>
            <a:srgbClr val="00FA00"/>
          </a:solidFill>
          <a:ln>
            <a:solidFill>
              <a:srgbClr val="00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DC1D74-D4A0-42B8-F3D8-396B62F89A56}"/>
              </a:ext>
            </a:extLst>
          </p:cNvPr>
          <p:cNvSpPr/>
          <p:nvPr/>
        </p:nvSpPr>
        <p:spPr>
          <a:xfrm rot="17560993">
            <a:off x="6513513" y="2534007"/>
            <a:ext cx="307790" cy="161280"/>
          </a:xfrm>
          <a:prstGeom prst="rect">
            <a:avLst/>
          </a:prstGeom>
          <a:solidFill>
            <a:srgbClr val="00FA00"/>
          </a:solidFill>
          <a:ln>
            <a:solidFill>
              <a:srgbClr val="00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308BB083-1F74-0AD2-F854-CDCD623EB3E1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6634820" y="2704566"/>
            <a:ext cx="3576081" cy="1549408"/>
          </a:xfrm>
          <a:prstGeom prst="straightConnector1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8A97EEA-1C00-C85D-CA25-CC7EEA0191B4}"/>
              </a:ext>
            </a:extLst>
          </p:cNvPr>
          <p:cNvSpPr txBox="1"/>
          <p:nvPr/>
        </p:nvSpPr>
        <p:spPr>
          <a:xfrm>
            <a:off x="168085" y="2587482"/>
            <a:ext cx="4356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False event: Two photons interact (either back-to-back or from o-Ps) + contribution by Prompt gamma.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6DF4B2D-ACAE-DE5F-6856-5D585F91CC8B}"/>
              </a:ext>
            </a:extLst>
          </p:cNvPr>
          <p:cNvCxnSpPr>
            <a:cxnSpLocks/>
            <a:endCxn id="9" idx="0"/>
          </p:cNvCxnSpPr>
          <p:nvPr/>
        </p:nvCxnSpPr>
        <p:spPr>
          <a:xfrm flipV="1">
            <a:off x="8466215" y="2650247"/>
            <a:ext cx="1746274" cy="884878"/>
          </a:xfrm>
          <a:prstGeom prst="straightConnector1">
            <a:avLst/>
          </a:prstGeom>
          <a:ln w="38100">
            <a:solidFill>
              <a:srgbClr val="00B0F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5D099AB8-892F-BE13-8572-07FD1B870589}"/>
              </a:ext>
            </a:extLst>
          </p:cNvPr>
          <p:cNvSpPr/>
          <p:nvPr/>
        </p:nvSpPr>
        <p:spPr>
          <a:xfrm>
            <a:off x="8346257" y="3381424"/>
            <a:ext cx="263069" cy="267511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705957-2A6F-5528-39A9-62D86B60F8AE}"/>
              </a:ext>
            </a:extLst>
          </p:cNvPr>
          <p:cNvSpPr txBox="1"/>
          <p:nvPr/>
        </p:nvSpPr>
        <p:spPr>
          <a:xfrm>
            <a:off x="187134" y="834102"/>
            <a:ext cx="4356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True event: o-Ps→3𝛾 and all three photons interact. 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4D6D2F-EF66-69E0-1E07-A733ED9BD73C}"/>
              </a:ext>
            </a:extLst>
          </p:cNvPr>
          <p:cNvSpPr txBox="1"/>
          <p:nvPr/>
        </p:nvSpPr>
        <p:spPr>
          <a:xfrm>
            <a:off x="218757" y="4767565"/>
            <a:ext cx="4255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Also, o-Ps events where a photon misses but scattering adds a third signal.</a:t>
            </a:r>
          </a:p>
        </p:txBody>
      </p:sp>
    </p:spTree>
    <p:extLst>
      <p:ext uri="{BB962C8B-B14F-4D97-AF65-F5344CB8AC3E}">
        <p14:creationId xmlns:p14="http://schemas.microsoft.com/office/powerpoint/2010/main" val="1485938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780B769-B870-0F2C-4728-0D47C3170BA1}"/>
              </a:ext>
            </a:extLst>
          </p:cNvPr>
          <p:cNvCxnSpPr>
            <a:cxnSpLocks/>
          </p:cNvCxnSpPr>
          <p:nvPr/>
        </p:nvCxnSpPr>
        <p:spPr>
          <a:xfrm flipV="1">
            <a:off x="8466215" y="696623"/>
            <a:ext cx="400447" cy="283850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diagram of a circular object&#10;&#10;Description automatically generated">
            <a:extLst>
              <a:ext uri="{FF2B5EF4-FFF2-40B4-BE49-F238E27FC236}">
                <a16:creationId xmlns:a16="http://schemas.microsoft.com/office/drawing/2014/main" id="{BAFDA1B2-7392-1E11-E293-1E797C2C2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25" b="90814" l="1953" r="94922">
                        <a14:foregroundMark x1="65104" y1="11549" x2="89844" y2="46457"/>
                        <a14:foregroundMark x1="72396" y1="2625" x2="72396" y2="2625"/>
                        <a14:foregroundMark x1="23177" y1="4724" x2="24219" y2="9186"/>
                        <a14:foregroundMark x1="92448" y1="49869" x2="92448" y2="60892"/>
                        <a14:foregroundMark x1="94922" y1="55643" x2="95182" y2="61417"/>
                        <a14:foregroundMark x1="84635" y1="88714" x2="85417" y2="91076"/>
                        <a14:foregroundMark x1="12370" y1="89239" x2="12630" y2="90814"/>
                        <a14:foregroundMark x1="10417" y1="38058" x2="5078" y2="54331"/>
                        <a14:foregroundMark x1="5078" y1="54331" x2="11068" y2="69291"/>
                        <a14:foregroundMark x1="1953" y1="58268" x2="1953" y2="60630"/>
                        <a14:backgroundMark x1="97656" y1="787" x2="97786" y2="20472"/>
                        <a14:backgroundMark x1="97786" y1="20472" x2="91406" y2="152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3087751" y="1723073"/>
            <a:ext cx="6685636" cy="3316702"/>
          </a:xfrm>
          <a:prstGeom prst="rect">
            <a:avLst/>
          </a:prstGeom>
        </p:spPr>
      </p:pic>
      <p:pic>
        <p:nvPicPr>
          <p:cNvPr id="19" name="Picture 18" descr="A diagram of a circular object&#10;&#10;Description automatically generated">
            <a:extLst>
              <a:ext uri="{FF2B5EF4-FFF2-40B4-BE49-F238E27FC236}">
                <a16:creationId xmlns:a16="http://schemas.microsoft.com/office/drawing/2014/main" id="{75A6D4BD-3B6A-F62A-D5E2-B9CED9D05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25" b="90814" l="1953" r="94922">
                        <a14:foregroundMark x1="65104" y1="11549" x2="89844" y2="46457"/>
                        <a14:foregroundMark x1="72396" y1="2625" x2="72396" y2="2625"/>
                        <a14:foregroundMark x1="23177" y1="4724" x2="24219" y2="9186"/>
                        <a14:foregroundMark x1="92448" y1="49869" x2="92448" y2="60892"/>
                        <a14:foregroundMark x1="94922" y1="55643" x2="95182" y2="61417"/>
                        <a14:foregroundMark x1="84635" y1="88714" x2="85417" y2="91076"/>
                        <a14:foregroundMark x1="12370" y1="89239" x2="12630" y2="90814"/>
                        <a14:foregroundMark x1="10417" y1="38058" x2="5078" y2="54331"/>
                        <a14:foregroundMark x1="5078" y1="54331" x2="11068" y2="69291"/>
                        <a14:foregroundMark x1="1953" y1="58268" x2="1953" y2="60630"/>
                        <a14:backgroundMark x1="97656" y1="787" x2="97786" y2="20472"/>
                        <a14:backgroundMark x1="97786" y1="20472" x2="91406" y2="152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7182195" y="1856828"/>
            <a:ext cx="6685640" cy="331670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71FABB-677F-879E-79CF-87CFF323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0167" y="8479"/>
            <a:ext cx="2743200" cy="365125"/>
          </a:xfrm>
        </p:spPr>
        <p:txBody>
          <a:bodyPr/>
          <a:lstStyle/>
          <a:p>
            <a:fld id="{1E977979-8F22-B74E-AA8B-49C35D55EEB9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4206C3-1AC4-C87C-CF78-B56419A5D136}"/>
              </a:ext>
            </a:extLst>
          </p:cNvPr>
          <p:cNvSpPr txBox="1">
            <a:spLocks/>
          </p:cNvSpPr>
          <p:nvPr/>
        </p:nvSpPr>
        <p:spPr>
          <a:xfrm>
            <a:off x="-79489" y="73760"/>
            <a:ext cx="5542771" cy="582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Triple Coincident Events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52C66A-FD8C-026E-E5F2-C2D208BE8ACB}"/>
              </a:ext>
            </a:extLst>
          </p:cNvPr>
          <p:cNvSpPr txBox="1"/>
          <p:nvPr/>
        </p:nvSpPr>
        <p:spPr>
          <a:xfrm>
            <a:off x="218757" y="4767565"/>
            <a:ext cx="4255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Also, o-Ps events where a photon misses but scattering adds a third signal.</a:t>
            </a:r>
          </a:p>
        </p:txBody>
      </p:sp>
      <p:sp>
        <p:nvSpPr>
          <p:cNvPr id="33" name="Explosion 1 32">
            <a:extLst>
              <a:ext uri="{FF2B5EF4-FFF2-40B4-BE49-F238E27FC236}">
                <a16:creationId xmlns:a16="http://schemas.microsoft.com/office/drawing/2014/main" id="{3688ACEA-D2D0-2803-7708-FEC4F99EA939}"/>
              </a:ext>
            </a:extLst>
          </p:cNvPr>
          <p:cNvSpPr/>
          <p:nvPr/>
        </p:nvSpPr>
        <p:spPr>
          <a:xfrm>
            <a:off x="10255239" y="4284222"/>
            <a:ext cx="92098" cy="89781"/>
          </a:xfrm>
          <a:prstGeom prst="irregularSeal1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Explosion 1 33">
            <a:extLst>
              <a:ext uri="{FF2B5EF4-FFF2-40B4-BE49-F238E27FC236}">
                <a16:creationId xmlns:a16="http://schemas.microsoft.com/office/drawing/2014/main" id="{77E85809-1BEC-814F-9F79-3461FB9F1B52}"/>
              </a:ext>
            </a:extLst>
          </p:cNvPr>
          <p:cNvSpPr/>
          <p:nvPr/>
        </p:nvSpPr>
        <p:spPr>
          <a:xfrm>
            <a:off x="6595713" y="2648820"/>
            <a:ext cx="92098" cy="89781"/>
          </a:xfrm>
          <a:prstGeom prst="irregularSeal1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8268361-F4DD-270A-DAE1-8268BD200B69}"/>
              </a:ext>
            </a:extLst>
          </p:cNvPr>
          <p:cNvCxnSpPr>
            <a:cxnSpLocks/>
          </p:cNvCxnSpPr>
          <p:nvPr/>
        </p:nvCxnSpPr>
        <p:spPr>
          <a:xfrm flipV="1">
            <a:off x="253110" y="5745587"/>
            <a:ext cx="754562" cy="4527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5874E6E7-2DD5-51B5-8048-CF6567522F33}"/>
              </a:ext>
            </a:extLst>
          </p:cNvPr>
          <p:cNvSpPr txBox="1"/>
          <p:nvPr/>
        </p:nvSpPr>
        <p:spPr>
          <a:xfrm>
            <a:off x="1078121" y="5567338"/>
            <a:ext cx="257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Annihilation Gammas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D3B077A-BEAE-D217-87E8-C2B5E88FCE16}"/>
              </a:ext>
            </a:extLst>
          </p:cNvPr>
          <p:cNvCxnSpPr>
            <a:cxnSpLocks/>
          </p:cNvCxnSpPr>
          <p:nvPr/>
        </p:nvCxnSpPr>
        <p:spPr>
          <a:xfrm>
            <a:off x="261201" y="6121336"/>
            <a:ext cx="754562" cy="0"/>
          </a:xfrm>
          <a:prstGeom prst="line">
            <a:avLst/>
          </a:prstGeom>
          <a:ln w="127000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C49D797D-BA7C-FFE2-FAA3-DF0E5A4AB6D3}"/>
              </a:ext>
            </a:extLst>
          </p:cNvPr>
          <p:cNvSpPr txBox="1"/>
          <p:nvPr/>
        </p:nvSpPr>
        <p:spPr>
          <a:xfrm>
            <a:off x="1078121" y="5936670"/>
            <a:ext cx="257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Scattered Gammas 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33B0F1F-7D84-F669-B968-28807C902385}"/>
              </a:ext>
            </a:extLst>
          </p:cNvPr>
          <p:cNvCxnSpPr>
            <a:cxnSpLocks/>
          </p:cNvCxnSpPr>
          <p:nvPr/>
        </p:nvCxnSpPr>
        <p:spPr>
          <a:xfrm flipV="1">
            <a:off x="241614" y="6491364"/>
            <a:ext cx="754562" cy="2447"/>
          </a:xfrm>
          <a:prstGeom prst="line">
            <a:avLst/>
          </a:prstGeom>
          <a:ln w="127000">
            <a:solidFill>
              <a:srgbClr val="00B0F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802B101B-3550-DB6E-B579-63B090634039}"/>
              </a:ext>
            </a:extLst>
          </p:cNvPr>
          <p:cNvSpPr txBox="1"/>
          <p:nvPr/>
        </p:nvSpPr>
        <p:spPr>
          <a:xfrm>
            <a:off x="1058533" y="6306698"/>
            <a:ext cx="257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Prompt Gammas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0A23C1-3B17-597D-B241-7B4A990274A5}"/>
              </a:ext>
            </a:extLst>
          </p:cNvPr>
          <p:cNvSpPr/>
          <p:nvPr/>
        </p:nvSpPr>
        <p:spPr>
          <a:xfrm rot="17552276">
            <a:off x="10129890" y="4205309"/>
            <a:ext cx="307790" cy="157822"/>
          </a:xfrm>
          <a:prstGeom prst="rect">
            <a:avLst/>
          </a:prstGeom>
          <a:solidFill>
            <a:srgbClr val="00FA00"/>
          </a:solidFill>
          <a:ln>
            <a:solidFill>
              <a:srgbClr val="00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8746DB-E247-75B5-AD47-9E7F91656783}"/>
              </a:ext>
            </a:extLst>
          </p:cNvPr>
          <p:cNvSpPr/>
          <p:nvPr/>
        </p:nvSpPr>
        <p:spPr>
          <a:xfrm rot="15250914">
            <a:off x="10235646" y="2842426"/>
            <a:ext cx="307790" cy="157822"/>
          </a:xfrm>
          <a:prstGeom prst="rect">
            <a:avLst/>
          </a:prstGeom>
          <a:solidFill>
            <a:srgbClr val="00FA00"/>
          </a:solidFill>
          <a:ln>
            <a:solidFill>
              <a:srgbClr val="00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DC1D74-D4A0-42B8-F3D8-396B62F89A56}"/>
              </a:ext>
            </a:extLst>
          </p:cNvPr>
          <p:cNvSpPr/>
          <p:nvPr/>
        </p:nvSpPr>
        <p:spPr>
          <a:xfrm rot="17560993">
            <a:off x="6513513" y="2534007"/>
            <a:ext cx="307790" cy="161280"/>
          </a:xfrm>
          <a:prstGeom prst="rect">
            <a:avLst/>
          </a:prstGeom>
          <a:solidFill>
            <a:srgbClr val="00FA00"/>
          </a:solidFill>
          <a:ln>
            <a:solidFill>
              <a:srgbClr val="00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308BB083-1F74-0AD2-F854-CDCD623EB3E1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6634820" y="2704566"/>
            <a:ext cx="3576081" cy="1549408"/>
          </a:xfrm>
          <a:prstGeom prst="straightConnector1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6E5B30F-4A0F-EFFC-9061-F42B6BC0C5BA}"/>
              </a:ext>
            </a:extLst>
          </p:cNvPr>
          <p:cNvSpPr txBox="1"/>
          <p:nvPr/>
        </p:nvSpPr>
        <p:spPr>
          <a:xfrm>
            <a:off x="168085" y="3664254"/>
            <a:ext cx="4356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False Event: Coincidence window allows for photons from different  events to be counted as coincident.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A7CCB1D-531A-49E9-0AF9-24DE95B472A9}"/>
              </a:ext>
            </a:extLst>
          </p:cNvPr>
          <p:cNvCxnSpPr>
            <a:cxnSpLocks/>
          </p:cNvCxnSpPr>
          <p:nvPr/>
        </p:nvCxnSpPr>
        <p:spPr>
          <a:xfrm flipV="1">
            <a:off x="6410341" y="2902482"/>
            <a:ext cx="4005316" cy="1351492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5D099AB8-892F-BE13-8572-07FD1B870589}"/>
              </a:ext>
            </a:extLst>
          </p:cNvPr>
          <p:cNvSpPr/>
          <p:nvPr/>
        </p:nvSpPr>
        <p:spPr>
          <a:xfrm>
            <a:off x="8346257" y="3381424"/>
            <a:ext cx="263069" cy="267511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FAB149-8FF3-3CFA-C40E-FB8FC7280938}"/>
              </a:ext>
            </a:extLst>
          </p:cNvPr>
          <p:cNvSpPr txBox="1"/>
          <p:nvPr/>
        </p:nvSpPr>
        <p:spPr>
          <a:xfrm>
            <a:off x="187134" y="834102"/>
            <a:ext cx="4356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True event: o-Ps→3𝛾 and all three photons interact. 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C4555D-96C8-E50B-B4CA-511840ADE85C}"/>
              </a:ext>
            </a:extLst>
          </p:cNvPr>
          <p:cNvSpPr txBox="1"/>
          <p:nvPr/>
        </p:nvSpPr>
        <p:spPr>
          <a:xfrm>
            <a:off x="187134" y="1763906"/>
            <a:ext cx="4356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False event: Back-to-back photons interact + a Compton Scatter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DF146F-2101-6333-B5B1-6E6EDF5C0363}"/>
              </a:ext>
            </a:extLst>
          </p:cNvPr>
          <p:cNvSpPr txBox="1"/>
          <p:nvPr/>
        </p:nvSpPr>
        <p:spPr>
          <a:xfrm>
            <a:off x="168085" y="2587482"/>
            <a:ext cx="4356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False event: Two photons interact (either back-to-back or from o-Ps) + contribution by Prompt gamma.</a:t>
            </a:r>
          </a:p>
        </p:txBody>
      </p:sp>
    </p:spTree>
    <p:extLst>
      <p:ext uri="{BB962C8B-B14F-4D97-AF65-F5344CB8AC3E}">
        <p14:creationId xmlns:p14="http://schemas.microsoft.com/office/powerpoint/2010/main" val="3508188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ue and white dotted object&#10;&#10;Description automatically generated with medium confidence">
            <a:extLst>
              <a:ext uri="{FF2B5EF4-FFF2-40B4-BE49-F238E27FC236}">
                <a16:creationId xmlns:a16="http://schemas.microsoft.com/office/drawing/2014/main" id="{6F9DBF19-4DB7-F3F7-77A4-CC0820CB4A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18" t="11560" r="13709" b="10911"/>
          <a:stretch/>
        </p:blipFill>
        <p:spPr>
          <a:xfrm>
            <a:off x="4847551" y="785997"/>
            <a:ext cx="2895133" cy="3005806"/>
          </a:xfrm>
          <a:prstGeom prst="rect">
            <a:avLst/>
          </a:prstGeom>
        </p:spPr>
      </p:pic>
      <p:pic>
        <p:nvPicPr>
          <p:cNvPr id="1030" name="Picture 6" descr="Part 2 Sampling Distributions &amp; the Normal Distribution">
            <a:extLst>
              <a:ext uri="{FF2B5EF4-FFF2-40B4-BE49-F238E27FC236}">
                <a16:creationId xmlns:a16="http://schemas.microsoft.com/office/drawing/2014/main" id="{FD7E3B63-06BF-49B0-C04E-86A3E068A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7096">
            <a:off x="10050031" y="4610967"/>
            <a:ext cx="777360" cy="81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A diagram of a circular object&#10;&#10;Description automatically generated">
            <a:extLst>
              <a:ext uri="{FF2B5EF4-FFF2-40B4-BE49-F238E27FC236}">
                <a16:creationId xmlns:a16="http://schemas.microsoft.com/office/drawing/2014/main" id="{F5AB5F5A-C5AA-0B03-2BFD-99962F5B8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25" b="90814" l="1953" r="94922">
                        <a14:foregroundMark x1="65104" y1="11549" x2="89844" y2="46457"/>
                        <a14:foregroundMark x1="72396" y1="2625" x2="72396" y2="2625"/>
                        <a14:foregroundMark x1="23177" y1="4724" x2="24219" y2="9186"/>
                        <a14:foregroundMark x1="92448" y1="49869" x2="92448" y2="60892"/>
                        <a14:foregroundMark x1="94922" y1="55643" x2="95182" y2="61417"/>
                        <a14:foregroundMark x1="84635" y1="88714" x2="85417" y2="91076"/>
                        <a14:foregroundMark x1="12370" y1="89239" x2="12630" y2="90814"/>
                        <a14:foregroundMark x1="10417" y1="38058" x2="5078" y2="54331"/>
                        <a14:foregroundMark x1="5078" y1="54331" x2="11068" y2="69291"/>
                        <a14:foregroundMark x1="1953" y1="58268" x2="1953" y2="60630"/>
                        <a14:backgroundMark x1="97656" y1="787" x2="97786" y2="20472"/>
                        <a14:backgroundMark x1="97786" y1="20472" x2="91406" y2="152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250022">
            <a:off x="10210716" y="4534835"/>
            <a:ext cx="2258175" cy="11202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AFDC71-0847-E0FB-59C7-A36D68FC4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437"/>
            <a:ext cx="12192000" cy="5827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Filtering Techniques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625CE9-733D-93D5-50EB-AF9A8AA671BC}"/>
              </a:ext>
            </a:extLst>
          </p:cNvPr>
          <p:cNvSpPr txBox="1"/>
          <p:nvPr/>
        </p:nvSpPr>
        <p:spPr>
          <a:xfrm>
            <a:off x="151188" y="708444"/>
            <a:ext cx="2036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C3FAF2-DD0B-F981-79CA-E23C37A154CE}"/>
              </a:ext>
            </a:extLst>
          </p:cNvPr>
          <p:cNvSpPr txBox="1"/>
          <p:nvPr/>
        </p:nvSpPr>
        <p:spPr>
          <a:xfrm>
            <a:off x="8203102" y="1609554"/>
            <a:ext cx="38377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Decay Plane Cut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8F5DA1-2F15-983E-4521-4671039C0823}"/>
              </a:ext>
            </a:extLst>
          </p:cNvPr>
          <p:cNvSpPr txBox="1"/>
          <p:nvPr/>
        </p:nvSpPr>
        <p:spPr>
          <a:xfrm>
            <a:off x="5723380" y="4634042"/>
            <a:ext cx="31639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Time-of-Flight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3CBFA5-584A-CC08-5F45-672E1EF1D7F1}"/>
              </a:ext>
            </a:extLst>
          </p:cNvPr>
          <p:cNvSpPr txBox="1"/>
          <p:nvPr/>
        </p:nvSpPr>
        <p:spPr>
          <a:xfrm>
            <a:off x="151188" y="4807759"/>
            <a:ext cx="26986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Momentum Conservation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F4667DA-5D8C-1B65-2207-A20A5DC5B829}"/>
              </a:ext>
            </a:extLst>
          </p:cNvPr>
          <p:cNvSpPr/>
          <p:nvPr/>
        </p:nvSpPr>
        <p:spPr>
          <a:xfrm>
            <a:off x="3486655" y="5147022"/>
            <a:ext cx="966322" cy="97560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9D40263-0923-B29C-02CE-29CD4703297F}"/>
              </a:ext>
            </a:extLst>
          </p:cNvPr>
          <p:cNvCxnSpPr>
            <a:cxnSpLocks/>
          </p:cNvCxnSpPr>
          <p:nvPr/>
        </p:nvCxnSpPr>
        <p:spPr>
          <a:xfrm>
            <a:off x="3969816" y="5679357"/>
            <a:ext cx="1064027" cy="404190"/>
          </a:xfrm>
          <a:prstGeom prst="straightConnector1">
            <a:avLst/>
          </a:prstGeom>
          <a:ln w="31750" cap="sq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62C4DE9-8252-2FA0-F0E7-D6726A1F913D}"/>
              </a:ext>
            </a:extLst>
          </p:cNvPr>
          <p:cNvCxnSpPr>
            <a:cxnSpLocks/>
          </p:cNvCxnSpPr>
          <p:nvPr/>
        </p:nvCxnSpPr>
        <p:spPr>
          <a:xfrm flipV="1">
            <a:off x="3969815" y="4761860"/>
            <a:ext cx="15317" cy="914400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2CCB0B1-119A-C8F5-A82B-C3D95687F0BB}"/>
              </a:ext>
            </a:extLst>
          </p:cNvPr>
          <p:cNvCxnSpPr>
            <a:cxnSpLocks/>
          </p:cNvCxnSpPr>
          <p:nvPr/>
        </p:nvCxnSpPr>
        <p:spPr>
          <a:xfrm flipH="1">
            <a:off x="3075177" y="5681326"/>
            <a:ext cx="894637" cy="524542"/>
          </a:xfrm>
          <a:prstGeom prst="straightConnector1">
            <a:avLst/>
          </a:prstGeom>
          <a:ln w="31750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12200213-EFE4-DA4D-CA29-BD65909E084A}"/>
              </a:ext>
            </a:extLst>
          </p:cNvPr>
          <p:cNvSpPr txBox="1"/>
          <p:nvPr/>
        </p:nvSpPr>
        <p:spPr>
          <a:xfrm>
            <a:off x="4396465" y="5170640"/>
            <a:ext cx="5808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Θ</a:t>
            </a:r>
            <a:r>
              <a:rPr lang="en-US" baseline="-25000" dirty="0"/>
              <a:t>12</a:t>
            </a:r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F43354B-A493-4ECE-4DB2-949CCFE48499}"/>
              </a:ext>
            </a:extLst>
          </p:cNvPr>
          <p:cNvSpPr txBox="1"/>
          <p:nvPr/>
        </p:nvSpPr>
        <p:spPr>
          <a:xfrm>
            <a:off x="3075177" y="5063780"/>
            <a:ext cx="5808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Θ</a:t>
            </a:r>
            <a:r>
              <a:rPr lang="en-US" baseline="-25000" dirty="0"/>
              <a:t>23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D91320F-4CF0-453C-4519-F18B2CB19274}"/>
              </a:ext>
            </a:extLst>
          </p:cNvPr>
          <p:cNvSpPr txBox="1"/>
          <p:nvPr/>
        </p:nvSpPr>
        <p:spPr>
          <a:xfrm>
            <a:off x="3969814" y="6150905"/>
            <a:ext cx="5808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Θ</a:t>
            </a:r>
            <a:r>
              <a:rPr lang="en-US" baseline="-25000" dirty="0"/>
              <a:t>13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CE5916-4921-ABA0-64FE-1384B87A4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77979-8F22-B74E-AA8B-49C35D55EEB9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0F3209-37C2-BB81-D248-2A37DE2C0E5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20898" y="1315057"/>
            <a:ext cx="2807347" cy="2713932"/>
          </a:xfrm>
          <a:prstGeom prst="rect">
            <a:avLst/>
          </a:prstGeom>
        </p:spPr>
      </p:pic>
      <p:pic>
        <p:nvPicPr>
          <p:cNvPr id="11" name="Picture 10" descr="A diagram of a circular object&#10;&#10;Description automatically generated">
            <a:extLst>
              <a:ext uri="{FF2B5EF4-FFF2-40B4-BE49-F238E27FC236}">
                <a16:creationId xmlns:a16="http://schemas.microsoft.com/office/drawing/2014/main" id="{894F9EB4-D6AC-3E31-A1C6-B044C607BC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25" b="90814" l="1953" r="94922">
                        <a14:foregroundMark x1="65104" y1="11549" x2="89844" y2="46457"/>
                        <a14:foregroundMark x1="72396" y1="2625" x2="72396" y2="2625"/>
                        <a14:foregroundMark x1="23177" y1="4724" x2="24219" y2="9186"/>
                        <a14:foregroundMark x1="92448" y1="49869" x2="92448" y2="60892"/>
                        <a14:foregroundMark x1="94922" y1="55643" x2="95182" y2="61417"/>
                        <a14:foregroundMark x1="84635" y1="88714" x2="85417" y2="91076"/>
                        <a14:foregroundMark x1="12370" y1="89239" x2="12630" y2="90814"/>
                        <a14:foregroundMark x1="10417" y1="38058" x2="5078" y2="54331"/>
                        <a14:foregroundMark x1="5078" y1="54331" x2="11068" y2="69291"/>
                        <a14:foregroundMark x1="1953" y1="58268" x2="1953" y2="60630"/>
                        <a14:backgroundMark x1="97656" y1="787" x2="97786" y2="20472"/>
                        <a14:backgroundMark x1="97786" y1="20472" x2="91406" y2="152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151499">
            <a:off x="8549435" y="5023656"/>
            <a:ext cx="2258175" cy="1120266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AB8FBCD-22E6-3F4A-2DFD-1EBBBF774CFC}"/>
              </a:ext>
            </a:extLst>
          </p:cNvPr>
          <p:cNvCxnSpPr>
            <a:cxnSpLocks/>
          </p:cNvCxnSpPr>
          <p:nvPr/>
        </p:nvCxnSpPr>
        <p:spPr>
          <a:xfrm flipV="1">
            <a:off x="9727307" y="5156118"/>
            <a:ext cx="1612496" cy="501553"/>
          </a:xfrm>
          <a:prstGeom prst="straightConnector1">
            <a:avLst/>
          </a:prstGeom>
          <a:ln w="19050">
            <a:solidFill>
              <a:srgbClr val="FF0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B45C6EC-D2F4-DEF2-5F1F-3266DC993402}"/>
              </a:ext>
            </a:extLst>
          </p:cNvPr>
          <p:cNvSpPr txBox="1"/>
          <p:nvPr/>
        </p:nvSpPr>
        <p:spPr>
          <a:xfrm rot="20568678">
            <a:off x="10379277" y="5355816"/>
            <a:ext cx="5808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∆T</a:t>
            </a:r>
          </a:p>
        </p:txBody>
      </p:sp>
      <p:pic>
        <p:nvPicPr>
          <p:cNvPr id="20" name="Picture 1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2D1B24B-A4AA-7DB7-4960-4DF322A492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7641" y="2846791"/>
            <a:ext cx="1799555" cy="5822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C27FCF-0E7E-1EBB-425B-C7B4052A28E2}"/>
              </a:ext>
            </a:extLst>
          </p:cNvPr>
          <p:cNvSpPr txBox="1"/>
          <p:nvPr/>
        </p:nvSpPr>
        <p:spPr>
          <a:xfrm>
            <a:off x="1691809" y="702755"/>
            <a:ext cx="3693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1.5σ cut below on the photopeak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1.022 MeV cut</a:t>
            </a:r>
          </a:p>
        </p:txBody>
      </p:sp>
    </p:spTree>
    <p:extLst>
      <p:ext uri="{BB962C8B-B14F-4D97-AF65-F5344CB8AC3E}">
        <p14:creationId xmlns:p14="http://schemas.microsoft.com/office/powerpoint/2010/main" val="29646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6" grpId="0"/>
      <p:bldP spid="17" grpId="0"/>
      <p:bldP spid="39" grpId="0" animBg="1"/>
      <p:bldP spid="44" grpId="0"/>
      <p:bldP spid="45" grpId="0"/>
      <p:bldP spid="46" grpId="0"/>
      <p:bldP spid="29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ue and white dotted object&#10;&#10;Description automatically generated with medium confidence">
            <a:extLst>
              <a:ext uri="{FF2B5EF4-FFF2-40B4-BE49-F238E27FC236}">
                <a16:creationId xmlns:a16="http://schemas.microsoft.com/office/drawing/2014/main" id="{6F9DBF19-4DB7-F3F7-77A4-CC0820CB4A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18" t="11560" r="13709" b="10911"/>
          <a:stretch/>
        </p:blipFill>
        <p:spPr>
          <a:xfrm>
            <a:off x="4847551" y="785997"/>
            <a:ext cx="2895133" cy="3005806"/>
          </a:xfrm>
          <a:prstGeom prst="rect">
            <a:avLst/>
          </a:prstGeom>
        </p:spPr>
      </p:pic>
      <p:pic>
        <p:nvPicPr>
          <p:cNvPr id="1030" name="Picture 6" descr="Part 2 Sampling Distributions &amp; the Normal Distribution">
            <a:extLst>
              <a:ext uri="{FF2B5EF4-FFF2-40B4-BE49-F238E27FC236}">
                <a16:creationId xmlns:a16="http://schemas.microsoft.com/office/drawing/2014/main" id="{FD7E3B63-06BF-49B0-C04E-86A3E068A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7096">
            <a:off x="10050031" y="4610967"/>
            <a:ext cx="777360" cy="81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A diagram of a circular object&#10;&#10;Description automatically generated">
            <a:extLst>
              <a:ext uri="{FF2B5EF4-FFF2-40B4-BE49-F238E27FC236}">
                <a16:creationId xmlns:a16="http://schemas.microsoft.com/office/drawing/2014/main" id="{F5AB5F5A-C5AA-0B03-2BFD-99962F5B8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25" b="90814" l="1953" r="94922">
                        <a14:foregroundMark x1="65104" y1="11549" x2="89844" y2="46457"/>
                        <a14:foregroundMark x1="72396" y1="2625" x2="72396" y2="2625"/>
                        <a14:foregroundMark x1="23177" y1="4724" x2="24219" y2="9186"/>
                        <a14:foregroundMark x1="92448" y1="49869" x2="92448" y2="60892"/>
                        <a14:foregroundMark x1="94922" y1="55643" x2="95182" y2="61417"/>
                        <a14:foregroundMark x1="84635" y1="88714" x2="85417" y2="91076"/>
                        <a14:foregroundMark x1="12370" y1="89239" x2="12630" y2="90814"/>
                        <a14:foregroundMark x1="10417" y1="38058" x2="5078" y2="54331"/>
                        <a14:foregroundMark x1="5078" y1="54331" x2="11068" y2="69291"/>
                        <a14:foregroundMark x1="1953" y1="58268" x2="1953" y2="60630"/>
                        <a14:backgroundMark x1="97656" y1="787" x2="97786" y2="20472"/>
                        <a14:backgroundMark x1="97786" y1="20472" x2="91406" y2="152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250022">
            <a:off x="10210716" y="4534835"/>
            <a:ext cx="2258175" cy="11202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AFDC71-0847-E0FB-59C7-A36D68FC4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437"/>
            <a:ext cx="12192000" cy="5827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Filtering Techniques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625CE9-733D-93D5-50EB-AF9A8AA671BC}"/>
              </a:ext>
            </a:extLst>
          </p:cNvPr>
          <p:cNvSpPr txBox="1"/>
          <p:nvPr/>
        </p:nvSpPr>
        <p:spPr>
          <a:xfrm>
            <a:off x="151188" y="708444"/>
            <a:ext cx="2036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dirty="0"/>
              <a:t>Energy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C3FAF2-DD0B-F981-79CA-E23C37A154CE}"/>
              </a:ext>
            </a:extLst>
          </p:cNvPr>
          <p:cNvSpPr txBox="1"/>
          <p:nvPr/>
        </p:nvSpPr>
        <p:spPr>
          <a:xfrm>
            <a:off x="8203102" y="1609554"/>
            <a:ext cx="38377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2. Decay Plane Cut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8F5DA1-2F15-983E-4521-4671039C0823}"/>
              </a:ext>
            </a:extLst>
          </p:cNvPr>
          <p:cNvSpPr txBox="1"/>
          <p:nvPr/>
        </p:nvSpPr>
        <p:spPr>
          <a:xfrm>
            <a:off x="5723380" y="4634042"/>
            <a:ext cx="31639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4. Time-of-Flight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3CBFA5-584A-CC08-5F45-672E1EF1D7F1}"/>
              </a:ext>
            </a:extLst>
          </p:cNvPr>
          <p:cNvSpPr txBox="1"/>
          <p:nvPr/>
        </p:nvSpPr>
        <p:spPr>
          <a:xfrm>
            <a:off x="151188" y="4807759"/>
            <a:ext cx="26986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3. Momentum Conservation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F4667DA-5D8C-1B65-2207-A20A5DC5B829}"/>
              </a:ext>
            </a:extLst>
          </p:cNvPr>
          <p:cNvSpPr/>
          <p:nvPr/>
        </p:nvSpPr>
        <p:spPr>
          <a:xfrm>
            <a:off x="3486655" y="5147022"/>
            <a:ext cx="966322" cy="97560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9D40263-0923-B29C-02CE-29CD4703297F}"/>
              </a:ext>
            </a:extLst>
          </p:cNvPr>
          <p:cNvCxnSpPr>
            <a:cxnSpLocks/>
          </p:cNvCxnSpPr>
          <p:nvPr/>
        </p:nvCxnSpPr>
        <p:spPr>
          <a:xfrm>
            <a:off x="3969816" y="5679357"/>
            <a:ext cx="1064027" cy="404190"/>
          </a:xfrm>
          <a:prstGeom prst="straightConnector1">
            <a:avLst/>
          </a:prstGeom>
          <a:ln w="31750" cap="sq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62C4DE9-8252-2FA0-F0E7-D6726A1F913D}"/>
              </a:ext>
            </a:extLst>
          </p:cNvPr>
          <p:cNvCxnSpPr>
            <a:cxnSpLocks/>
          </p:cNvCxnSpPr>
          <p:nvPr/>
        </p:nvCxnSpPr>
        <p:spPr>
          <a:xfrm flipV="1">
            <a:off x="3969815" y="4761860"/>
            <a:ext cx="15317" cy="914400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2CCB0B1-119A-C8F5-A82B-C3D95687F0BB}"/>
              </a:ext>
            </a:extLst>
          </p:cNvPr>
          <p:cNvCxnSpPr>
            <a:cxnSpLocks/>
          </p:cNvCxnSpPr>
          <p:nvPr/>
        </p:nvCxnSpPr>
        <p:spPr>
          <a:xfrm flipH="1">
            <a:off x="3075177" y="5681326"/>
            <a:ext cx="894637" cy="524542"/>
          </a:xfrm>
          <a:prstGeom prst="straightConnector1">
            <a:avLst/>
          </a:prstGeom>
          <a:ln w="31750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12200213-EFE4-DA4D-CA29-BD65909E084A}"/>
              </a:ext>
            </a:extLst>
          </p:cNvPr>
          <p:cNvSpPr txBox="1"/>
          <p:nvPr/>
        </p:nvSpPr>
        <p:spPr>
          <a:xfrm>
            <a:off x="4396465" y="5170640"/>
            <a:ext cx="5808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Θ</a:t>
            </a:r>
            <a:r>
              <a:rPr lang="en-US" baseline="-25000" dirty="0"/>
              <a:t>12</a:t>
            </a:r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F43354B-A493-4ECE-4DB2-949CCFE48499}"/>
              </a:ext>
            </a:extLst>
          </p:cNvPr>
          <p:cNvSpPr txBox="1"/>
          <p:nvPr/>
        </p:nvSpPr>
        <p:spPr>
          <a:xfrm>
            <a:off x="3075177" y="5063780"/>
            <a:ext cx="5808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Θ</a:t>
            </a:r>
            <a:r>
              <a:rPr lang="en-US" baseline="-25000" dirty="0"/>
              <a:t>23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D91320F-4CF0-453C-4519-F18B2CB19274}"/>
              </a:ext>
            </a:extLst>
          </p:cNvPr>
          <p:cNvSpPr txBox="1"/>
          <p:nvPr/>
        </p:nvSpPr>
        <p:spPr>
          <a:xfrm>
            <a:off x="3969814" y="6150905"/>
            <a:ext cx="5808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Θ</a:t>
            </a:r>
            <a:r>
              <a:rPr lang="en-US" baseline="-25000" dirty="0"/>
              <a:t>13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CE5916-4921-ABA0-64FE-1384B87A4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77979-8F22-B74E-AA8B-49C35D55EEB9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0F3209-37C2-BB81-D248-2A37DE2C0E5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20898" y="1307890"/>
            <a:ext cx="2807347" cy="2728267"/>
          </a:xfrm>
          <a:prstGeom prst="rect">
            <a:avLst/>
          </a:prstGeom>
        </p:spPr>
      </p:pic>
      <p:pic>
        <p:nvPicPr>
          <p:cNvPr id="11" name="Picture 10" descr="A diagram of a circular object&#10;&#10;Description automatically generated">
            <a:extLst>
              <a:ext uri="{FF2B5EF4-FFF2-40B4-BE49-F238E27FC236}">
                <a16:creationId xmlns:a16="http://schemas.microsoft.com/office/drawing/2014/main" id="{894F9EB4-D6AC-3E31-A1C6-B044C607BC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25" b="90814" l="1953" r="94922">
                        <a14:foregroundMark x1="65104" y1="11549" x2="89844" y2="46457"/>
                        <a14:foregroundMark x1="72396" y1="2625" x2="72396" y2="2625"/>
                        <a14:foregroundMark x1="23177" y1="4724" x2="24219" y2="9186"/>
                        <a14:foregroundMark x1="92448" y1="49869" x2="92448" y2="60892"/>
                        <a14:foregroundMark x1="94922" y1="55643" x2="95182" y2="61417"/>
                        <a14:foregroundMark x1="84635" y1="88714" x2="85417" y2="91076"/>
                        <a14:foregroundMark x1="12370" y1="89239" x2="12630" y2="90814"/>
                        <a14:foregroundMark x1="10417" y1="38058" x2="5078" y2="54331"/>
                        <a14:foregroundMark x1="5078" y1="54331" x2="11068" y2="69291"/>
                        <a14:foregroundMark x1="1953" y1="58268" x2="1953" y2="60630"/>
                        <a14:backgroundMark x1="97656" y1="787" x2="97786" y2="20472"/>
                        <a14:backgroundMark x1="97786" y1="20472" x2="91406" y2="152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151499">
            <a:off x="8549435" y="5023656"/>
            <a:ext cx="2258175" cy="1120266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AB8FBCD-22E6-3F4A-2DFD-1EBBBF774CFC}"/>
              </a:ext>
            </a:extLst>
          </p:cNvPr>
          <p:cNvCxnSpPr>
            <a:cxnSpLocks/>
          </p:cNvCxnSpPr>
          <p:nvPr/>
        </p:nvCxnSpPr>
        <p:spPr>
          <a:xfrm flipV="1">
            <a:off x="9727307" y="5156118"/>
            <a:ext cx="1612496" cy="501553"/>
          </a:xfrm>
          <a:prstGeom prst="straightConnector1">
            <a:avLst/>
          </a:prstGeom>
          <a:ln w="19050">
            <a:solidFill>
              <a:srgbClr val="FF0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B45C6EC-D2F4-DEF2-5F1F-3266DC993402}"/>
              </a:ext>
            </a:extLst>
          </p:cNvPr>
          <p:cNvSpPr txBox="1"/>
          <p:nvPr/>
        </p:nvSpPr>
        <p:spPr>
          <a:xfrm rot="20568678">
            <a:off x="10379277" y="5355816"/>
            <a:ext cx="5808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∆T</a:t>
            </a:r>
          </a:p>
        </p:txBody>
      </p:sp>
      <p:pic>
        <p:nvPicPr>
          <p:cNvPr id="20" name="Picture 1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2D1B24B-A4AA-7DB7-4960-4DF322A492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7641" y="2846791"/>
            <a:ext cx="1799555" cy="5822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C27FCF-0E7E-1EBB-425B-C7B4052A28E2}"/>
              </a:ext>
            </a:extLst>
          </p:cNvPr>
          <p:cNvSpPr txBox="1"/>
          <p:nvPr/>
        </p:nvSpPr>
        <p:spPr>
          <a:xfrm>
            <a:off x="1691809" y="702755"/>
            <a:ext cx="3693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1.5σ cut below on the photopeak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400" dirty="0"/>
              <a:t>1.022 MeV cut</a:t>
            </a:r>
          </a:p>
        </p:txBody>
      </p:sp>
      <p:pic>
        <p:nvPicPr>
          <p:cNvPr id="9" name="Picture 8" descr="A close-up of a document&#10;&#10;Description automatically generated">
            <a:extLst>
              <a:ext uri="{FF2B5EF4-FFF2-40B4-BE49-F238E27FC236}">
                <a16:creationId xmlns:a16="http://schemas.microsoft.com/office/drawing/2014/main" id="{F2A87787-8E39-93D9-EC8D-18C262CA0D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9199" y="859165"/>
            <a:ext cx="8754999" cy="53824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CC7B16-8959-14B9-2157-E9A70FA54A56}"/>
              </a:ext>
            </a:extLst>
          </p:cNvPr>
          <p:cNvSpPr txBox="1"/>
          <p:nvPr/>
        </p:nvSpPr>
        <p:spPr>
          <a:xfrm>
            <a:off x="7077613" y="5288657"/>
            <a:ext cx="3144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Filtering techniques inspired by the pioneering work of J-PET [5]</a:t>
            </a:r>
          </a:p>
        </p:txBody>
      </p:sp>
    </p:spTree>
    <p:extLst>
      <p:ext uri="{BB962C8B-B14F-4D97-AF65-F5344CB8AC3E}">
        <p14:creationId xmlns:p14="http://schemas.microsoft.com/office/powerpoint/2010/main" val="4194765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FDC71-0847-E0FB-59C7-A36D68FC4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437"/>
            <a:ext cx="12192000" cy="5827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Momentum Conservation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27FDAD-560B-E1D3-09B8-476E475AB057}"/>
              </a:ext>
            </a:extLst>
          </p:cNvPr>
          <p:cNvSpPr txBox="1"/>
          <p:nvPr/>
        </p:nvSpPr>
        <p:spPr>
          <a:xfrm>
            <a:off x="168734" y="782129"/>
            <a:ext cx="72988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Define Θ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Θ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Θ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between momentum vectors: </a:t>
            </a:r>
          </a:p>
          <a:p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Θ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Θ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&lt; 180˚ then Θ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180˚.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Θ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Θ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&gt; 180˚ then Θ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180˚.  </a:t>
            </a:r>
          </a:p>
          <a:p>
            <a:endParaRPr lang="en-US" dirty="0"/>
          </a:p>
        </p:txBody>
      </p:sp>
      <p:pic>
        <p:nvPicPr>
          <p:cNvPr id="23" name="Picture 22" descr="A graph of a triangle&#10;&#10;Description automatically generated">
            <a:extLst>
              <a:ext uri="{FF2B5EF4-FFF2-40B4-BE49-F238E27FC236}">
                <a16:creationId xmlns:a16="http://schemas.microsoft.com/office/drawing/2014/main" id="{28C3794F-820C-F085-51BD-65679171C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350" y="887597"/>
            <a:ext cx="5637658" cy="5337143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38EB8825-D9F5-0F6E-BE6B-3B11586CC850}"/>
              </a:ext>
            </a:extLst>
          </p:cNvPr>
          <p:cNvSpPr/>
          <p:nvPr/>
        </p:nvSpPr>
        <p:spPr>
          <a:xfrm>
            <a:off x="725813" y="2367620"/>
            <a:ext cx="966322" cy="97560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3ADAE37-B4A7-D76E-8719-C78345845B02}"/>
              </a:ext>
            </a:extLst>
          </p:cNvPr>
          <p:cNvCxnSpPr>
            <a:cxnSpLocks/>
          </p:cNvCxnSpPr>
          <p:nvPr/>
        </p:nvCxnSpPr>
        <p:spPr>
          <a:xfrm flipV="1">
            <a:off x="1208974" y="2488475"/>
            <a:ext cx="913299" cy="411480"/>
          </a:xfrm>
          <a:prstGeom prst="straightConnector1">
            <a:avLst/>
          </a:prstGeom>
          <a:ln w="31750" cap="sq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B10B3BF-D81E-2DB7-0017-D780F03101F9}"/>
              </a:ext>
            </a:extLst>
          </p:cNvPr>
          <p:cNvCxnSpPr>
            <a:cxnSpLocks/>
          </p:cNvCxnSpPr>
          <p:nvPr/>
        </p:nvCxnSpPr>
        <p:spPr>
          <a:xfrm flipV="1">
            <a:off x="1208973" y="1982458"/>
            <a:ext cx="411480" cy="914400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ADAD1BF-2AC4-FFBC-9204-F76B4EE9046B}"/>
              </a:ext>
            </a:extLst>
          </p:cNvPr>
          <p:cNvCxnSpPr>
            <a:cxnSpLocks/>
          </p:cNvCxnSpPr>
          <p:nvPr/>
        </p:nvCxnSpPr>
        <p:spPr>
          <a:xfrm flipH="1" flipV="1">
            <a:off x="193021" y="2863585"/>
            <a:ext cx="1015951" cy="38339"/>
          </a:xfrm>
          <a:prstGeom prst="straightConnector1">
            <a:avLst/>
          </a:prstGeom>
          <a:ln w="31750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1A14398-8050-A7FE-AD5D-1AA5F2E03108}"/>
              </a:ext>
            </a:extLst>
          </p:cNvPr>
          <p:cNvSpPr txBox="1"/>
          <p:nvPr/>
        </p:nvSpPr>
        <p:spPr>
          <a:xfrm>
            <a:off x="1522744" y="2106065"/>
            <a:ext cx="5808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Θ</a:t>
            </a:r>
            <a:r>
              <a:rPr lang="en-US" baseline="-25000" dirty="0"/>
              <a:t>12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76CF12-0E61-CA62-D371-88DA08B42334}"/>
              </a:ext>
            </a:extLst>
          </p:cNvPr>
          <p:cNvSpPr txBox="1"/>
          <p:nvPr/>
        </p:nvSpPr>
        <p:spPr>
          <a:xfrm>
            <a:off x="530397" y="2070326"/>
            <a:ext cx="5808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Θ</a:t>
            </a:r>
            <a:r>
              <a:rPr lang="en-US" baseline="-25000" dirty="0"/>
              <a:t>23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8EB982-C5D2-305F-8B68-D49257D172D2}"/>
              </a:ext>
            </a:extLst>
          </p:cNvPr>
          <p:cNvSpPr txBox="1"/>
          <p:nvPr/>
        </p:nvSpPr>
        <p:spPr>
          <a:xfrm>
            <a:off x="1208972" y="3371503"/>
            <a:ext cx="5808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Θ</a:t>
            </a:r>
            <a:r>
              <a:rPr lang="en-US" baseline="-25000" dirty="0"/>
              <a:t>13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D0BFB5-169B-64A3-C907-1FE37D9FFCD6}"/>
              </a:ext>
            </a:extLst>
          </p:cNvPr>
          <p:cNvSpPr txBox="1"/>
          <p:nvPr/>
        </p:nvSpPr>
        <p:spPr>
          <a:xfrm>
            <a:off x="2148784" y="2670756"/>
            <a:ext cx="2879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Momentum not conserved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ED00B3-E513-A9DF-0E07-AEB600C02F5C}"/>
              </a:ext>
            </a:extLst>
          </p:cNvPr>
          <p:cNvSpPr txBox="1"/>
          <p:nvPr/>
        </p:nvSpPr>
        <p:spPr>
          <a:xfrm>
            <a:off x="4619145" y="2712192"/>
            <a:ext cx="4009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❌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FA9C33C-7C77-E6A6-9E5F-7796E64A1ED1}"/>
              </a:ext>
            </a:extLst>
          </p:cNvPr>
          <p:cNvSpPr/>
          <p:nvPr/>
        </p:nvSpPr>
        <p:spPr>
          <a:xfrm>
            <a:off x="710495" y="5161779"/>
            <a:ext cx="966322" cy="97560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E55FE42-9396-4D14-CAA8-758FD06E4FF2}"/>
              </a:ext>
            </a:extLst>
          </p:cNvPr>
          <p:cNvCxnSpPr>
            <a:cxnSpLocks/>
          </p:cNvCxnSpPr>
          <p:nvPr/>
        </p:nvCxnSpPr>
        <p:spPr>
          <a:xfrm>
            <a:off x="1193656" y="5694114"/>
            <a:ext cx="1064027" cy="404190"/>
          </a:xfrm>
          <a:prstGeom prst="straightConnector1">
            <a:avLst/>
          </a:prstGeom>
          <a:ln w="31750" cap="sq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265B457-02E3-0C40-DBD2-B772012D0297}"/>
              </a:ext>
            </a:extLst>
          </p:cNvPr>
          <p:cNvCxnSpPr>
            <a:cxnSpLocks/>
          </p:cNvCxnSpPr>
          <p:nvPr/>
        </p:nvCxnSpPr>
        <p:spPr>
          <a:xfrm flipV="1">
            <a:off x="1193655" y="4776617"/>
            <a:ext cx="15317" cy="914400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6408E6F-F6CB-B01F-5D93-1EBCCDB720E4}"/>
              </a:ext>
            </a:extLst>
          </p:cNvPr>
          <p:cNvCxnSpPr>
            <a:cxnSpLocks/>
          </p:cNvCxnSpPr>
          <p:nvPr/>
        </p:nvCxnSpPr>
        <p:spPr>
          <a:xfrm flipH="1">
            <a:off x="299017" y="5696083"/>
            <a:ext cx="894637" cy="524542"/>
          </a:xfrm>
          <a:prstGeom prst="straightConnector1">
            <a:avLst/>
          </a:prstGeom>
          <a:ln w="31750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0084370-3F47-32B4-12AC-70FAD6CDE217}"/>
              </a:ext>
            </a:extLst>
          </p:cNvPr>
          <p:cNvSpPr txBox="1"/>
          <p:nvPr/>
        </p:nvSpPr>
        <p:spPr>
          <a:xfrm>
            <a:off x="1620305" y="5185397"/>
            <a:ext cx="5808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Θ</a:t>
            </a:r>
            <a:r>
              <a:rPr lang="en-US" baseline="-25000" dirty="0"/>
              <a:t>12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9486D6E-808E-B3C1-EC11-4AA3F613480D}"/>
              </a:ext>
            </a:extLst>
          </p:cNvPr>
          <p:cNvSpPr txBox="1"/>
          <p:nvPr/>
        </p:nvSpPr>
        <p:spPr>
          <a:xfrm>
            <a:off x="299017" y="5078537"/>
            <a:ext cx="5808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Θ</a:t>
            </a:r>
            <a:r>
              <a:rPr lang="en-US" baseline="-25000" dirty="0"/>
              <a:t>23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FC42DB-AC0F-748F-7BE3-EC9A68708607}"/>
              </a:ext>
            </a:extLst>
          </p:cNvPr>
          <p:cNvSpPr txBox="1"/>
          <p:nvPr/>
        </p:nvSpPr>
        <p:spPr>
          <a:xfrm>
            <a:off x="1193654" y="6165662"/>
            <a:ext cx="5808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Θ</a:t>
            </a:r>
            <a:r>
              <a:rPr lang="en-US" baseline="-25000" dirty="0"/>
              <a:t>13</a:t>
            </a: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DA61640-E25B-6AF8-F8C7-A9495F20A1AF}"/>
              </a:ext>
            </a:extLst>
          </p:cNvPr>
          <p:cNvSpPr txBox="1"/>
          <p:nvPr/>
        </p:nvSpPr>
        <p:spPr>
          <a:xfrm>
            <a:off x="2201174" y="5321685"/>
            <a:ext cx="2879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Momentum conserved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BDD1512-DA34-2EC2-CD04-BE87A61AA92C}"/>
              </a:ext>
            </a:extLst>
          </p:cNvPr>
          <p:cNvSpPr txBox="1"/>
          <p:nvPr/>
        </p:nvSpPr>
        <p:spPr>
          <a:xfrm>
            <a:off x="4290059" y="5370063"/>
            <a:ext cx="4009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✅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9B3D98-6CB2-CC14-3226-EF315BEB6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77979-8F22-B74E-AA8B-49C35D55EEB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57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/>
      <p:bldP spid="16" grpId="0"/>
      <p:bldP spid="17" grpId="0"/>
      <p:bldP spid="18" grpId="0"/>
      <p:bldP spid="20" grpId="0"/>
      <p:bldP spid="22" grpId="0" animBg="1"/>
      <p:bldP spid="29" grpId="0"/>
      <p:bldP spid="30" grpId="0"/>
      <p:bldP spid="31" grpId="0"/>
      <p:bldP spid="38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FDC71-0847-E0FB-59C7-A36D68FC4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437"/>
            <a:ext cx="12192000" cy="5827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Momentum Reconstruction in Geant4: 2𝛾 Events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54F51F-B129-8949-6D2D-5FE4F4487F29}"/>
              </a:ext>
            </a:extLst>
          </p:cNvPr>
          <p:cNvSpPr txBox="1"/>
          <p:nvPr/>
        </p:nvSpPr>
        <p:spPr>
          <a:xfrm>
            <a:off x="7855466" y="6030922"/>
            <a:ext cx="1472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Event Diagnosis: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04E6F2B-141A-DDD6-A077-CCF1D10D39A2}"/>
              </a:ext>
            </a:extLst>
          </p:cNvPr>
          <p:cNvSpPr txBox="1"/>
          <p:nvPr/>
        </p:nvSpPr>
        <p:spPr>
          <a:xfrm>
            <a:off x="2530906" y="3073817"/>
            <a:ext cx="1472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Event Diagnosis: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F96833D-85A4-548F-A69D-339DDF7A5354}"/>
              </a:ext>
            </a:extLst>
          </p:cNvPr>
          <p:cNvSpPr txBox="1"/>
          <p:nvPr/>
        </p:nvSpPr>
        <p:spPr>
          <a:xfrm>
            <a:off x="2540782" y="6104535"/>
            <a:ext cx="1627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Event Diagnosis: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A graph of a graph showing a line&#10;&#10;Description automatically generated with medium confidence">
            <a:extLst>
              <a:ext uri="{FF2B5EF4-FFF2-40B4-BE49-F238E27FC236}">
                <a16:creationId xmlns:a16="http://schemas.microsoft.com/office/drawing/2014/main" id="{759F33A0-01FC-763E-7976-BFCC81FB7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56" y="1017055"/>
            <a:ext cx="5208438" cy="5238778"/>
          </a:xfrm>
          <a:prstGeom prst="rect">
            <a:avLst/>
          </a:prstGeom>
        </p:spPr>
      </p:pic>
      <p:pic>
        <p:nvPicPr>
          <p:cNvPr id="8" name="Picture 7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AE061480-DE03-2E5A-C9A2-BD722A548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538" y="1017056"/>
            <a:ext cx="5208438" cy="5238778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B91C3B8-285A-1B4F-9AC7-CED155CE21E1}"/>
              </a:ext>
            </a:extLst>
          </p:cNvPr>
          <p:cNvCxnSpPr>
            <a:cxnSpLocks/>
          </p:cNvCxnSpPr>
          <p:nvPr/>
        </p:nvCxnSpPr>
        <p:spPr>
          <a:xfrm flipH="1">
            <a:off x="3354447" y="3748935"/>
            <a:ext cx="1003694" cy="6631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C4A7308-2472-BB14-F46C-276262EBEDB0}"/>
              </a:ext>
            </a:extLst>
          </p:cNvPr>
          <p:cNvSpPr txBox="1"/>
          <p:nvPr/>
        </p:nvSpPr>
        <p:spPr>
          <a:xfrm>
            <a:off x="1286427" y="4284250"/>
            <a:ext cx="25146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Event Diagnosis: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Back-to-back gamma deposition + Compton Scattering.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8BED2B-AABB-AD3C-3ADA-5D83BB359CB4}"/>
              </a:ext>
            </a:extLst>
          </p:cNvPr>
          <p:cNvSpPr/>
          <p:nvPr/>
        </p:nvSpPr>
        <p:spPr>
          <a:xfrm rot="2224965">
            <a:off x="8173732" y="1536968"/>
            <a:ext cx="614530" cy="47110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AD508AC-6CAE-DA57-CF08-2DE05EEF8E56}"/>
              </a:ext>
            </a:extLst>
          </p:cNvPr>
          <p:cNvCxnSpPr>
            <a:cxnSpLocks/>
          </p:cNvCxnSpPr>
          <p:nvPr/>
        </p:nvCxnSpPr>
        <p:spPr>
          <a:xfrm flipH="1" flipV="1">
            <a:off x="7855465" y="3073817"/>
            <a:ext cx="117461" cy="10008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971B4E8-CB02-7D55-5CEC-5D536717FA7F}"/>
              </a:ext>
            </a:extLst>
          </p:cNvPr>
          <p:cNvSpPr txBox="1"/>
          <p:nvPr/>
        </p:nvSpPr>
        <p:spPr>
          <a:xfrm>
            <a:off x="6912588" y="1750378"/>
            <a:ext cx="18857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Event Diagnosis: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Prompt gamma acts as third signal in triple coincidence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76F365-5643-C3C9-BE63-1E5760973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77979-8F22-B74E-AA8B-49C35D55EEB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21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FDC71-0847-E0FB-59C7-A36D68FC4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437"/>
            <a:ext cx="12192000" cy="5827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Momentum Reconstruction in Geant4: 3𝛾 Events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54F51F-B129-8949-6D2D-5FE4F4487F29}"/>
              </a:ext>
            </a:extLst>
          </p:cNvPr>
          <p:cNvSpPr txBox="1"/>
          <p:nvPr/>
        </p:nvSpPr>
        <p:spPr>
          <a:xfrm>
            <a:off x="7855466" y="6030922"/>
            <a:ext cx="1472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Event Diagnosis: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04E6F2B-141A-DDD6-A077-CCF1D10D39A2}"/>
              </a:ext>
            </a:extLst>
          </p:cNvPr>
          <p:cNvSpPr txBox="1"/>
          <p:nvPr/>
        </p:nvSpPr>
        <p:spPr>
          <a:xfrm>
            <a:off x="2530906" y="3073817"/>
            <a:ext cx="1472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Event Diagnosis: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F96833D-85A4-548F-A69D-339DDF7A5354}"/>
              </a:ext>
            </a:extLst>
          </p:cNvPr>
          <p:cNvSpPr txBox="1"/>
          <p:nvPr/>
        </p:nvSpPr>
        <p:spPr>
          <a:xfrm>
            <a:off x="2540782" y="6104535"/>
            <a:ext cx="1627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Event Diagnosis: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9F33A0-01FC-763E-7976-BFCC81FB7A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5874" y="1076034"/>
            <a:ext cx="5208438" cy="52387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061480-DE03-2E5A-C9A2-BD722A548A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02647" y="1076034"/>
            <a:ext cx="5244355" cy="527490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9851D92-ACB1-C2FA-180F-D6C1E33362D8}"/>
              </a:ext>
            </a:extLst>
          </p:cNvPr>
          <p:cNvSpPr/>
          <p:nvPr/>
        </p:nvSpPr>
        <p:spPr>
          <a:xfrm rot="2895490">
            <a:off x="3902825" y="1308523"/>
            <a:ext cx="707366" cy="10674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0DBB030-DD74-7AB1-ECC4-072DB1950577}"/>
              </a:ext>
            </a:extLst>
          </p:cNvPr>
          <p:cNvCxnSpPr>
            <a:cxnSpLocks/>
            <a:stCxn id="3" idx="4"/>
          </p:cNvCxnSpPr>
          <p:nvPr/>
        </p:nvCxnSpPr>
        <p:spPr>
          <a:xfrm flipH="1">
            <a:off x="2725947" y="2197581"/>
            <a:ext cx="1132325" cy="12314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D45672E-8790-CDB2-E92B-04407A1D0E41}"/>
              </a:ext>
            </a:extLst>
          </p:cNvPr>
          <p:cNvSpPr txBox="1"/>
          <p:nvPr/>
        </p:nvSpPr>
        <p:spPr>
          <a:xfrm>
            <a:off x="1287211" y="3468822"/>
            <a:ext cx="2935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Event Diagnosis: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of three photons interact + Compton Scattering.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B465BDB-57A7-8983-8107-DE19FAC46E8C}"/>
              </a:ext>
            </a:extLst>
          </p:cNvPr>
          <p:cNvSpPr/>
          <p:nvPr/>
        </p:nvSpPr>
        <p:spPr>
          <a:xfrm rot="2895490">
            <a:off x="5112634" y="5125191"/>
            <a:ext cx="416721" cy="7828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8C4F692-C6CA-4492-0BE6-B694AA545B90}"/>
              </a:ext>
            </a:extLst>
          </p:cNvPr>
          <p:cNvCxnSpPr>
            <a:cxnSpLocks/>
          </p:cNvCxnSpPr>
          <p:nvPr/>
        </p:nvCxnSpPr>
        <p:spPr>
          <a:xfrm flipH="1" flipV="1">
            <a:off x="3589641" y="5162805"/>
            <a:ext cx="1537272" cy="2639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D28DF08-CBFC-89B1-62FD-5D8339D30600}"/>
              </a:ext>
            </a:extLst>
          </p:cNvPr>
          <p:cNvSpPr txBox="1"/>
          <p:nvPr/>
        </p:nvSpPr>
        <p:spPr>
          <a:xfrm>
            <a:off x="1606021" y="4773687"/>
            <a:ext cx="1932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Geometric constraint of crescent geometry.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2762C73-C2B0-C12B-BCEB-C7E2082100EC}"/>
              </a:ext>
            </a:extLst>
          </p:cNvPr>
          <p:cNvSpPr/>
          <p:nvPr/>
        </p:nvSpPr>
        <p:spPr>
          <a:xfrm rot="2224965">
            <a:off x="8173732" y="1536968"/>
            <a:ext cx="614530" cy="47110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A2970C1-1F1E-25F7-CDD0-FB997B4B3D7A}"/>
              </a:ext>
            </a:extLst>
          </p:cNvPr>
          <p:cNvCxnSpPr>
            <a:cxnSpLocks/>
          </p:cNvCxnSpPr>
          <p:nvPr/>
        </p:nvCxnSpPr>
        <p:spPr>
          <a:xfrm flipH="1" flipV="1">
            <a:off x="7934385" y="2810203"/>
            <a:ext cx="38541" cy="12644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F8F3D4E-B0C8-B1F7-976E-86BB319B2E5F}"/>
              </a:ext>
            </a:extLst>
          </p:cNvPr>
          <p:cNvSpPr txBox="1"/>
          <p:nvPr/>
        </p:nvSpPr>
        <p:spPr>
          <a:xfrm>
            <a:off x="6912304" y="1658972"/>
            <a:ext cx="21212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Event Diagnosis: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Prompt gamma acts as third signal in triple coincidence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6B8A8B-20D1-0E96-5E4F-67365508B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77979-8F22-B74E-AA8B-49C35D55EEB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17" grpId="0" animBg="1"/>
      <p:bldP spid="20" grpId="0"/>
      <p:bldP spid="28" grpId="0" animBg="1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FDC71-0847-E0FB-59C7-A36D68FC4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437"/>
            <a:ext cx="12192000" cy="5827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Momentum Reconstruction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9407CD-3142-F3D1-02F9-8643905BB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77979-8F22-B74E-AA8B-49C35D55EEB9}" type="slidenum">
              <a:rPr lang="en-US" smtClean="0"/>
              <a:t>16</a:t>
            </a:fld>
            <a:endParaRPr lang="en-US"/>
          </a:p>
        </p:txBody>
      </p:sp>
      <p:pic>
        <p:nvPicPr>
          <p:cNvPr id="12" name="Picture 11" descr="A diagram of a number of events&#10;&#10;Description automatically generated">
            <a:extLst>
              <a:ext uri="{FF2B5EF4-FFF2-40B4-BE49-F238E27FC236}">
                <a16:creationId xmlns:a16="http://schemas.microsoft.com/office/drawing/2014/main" id="{46211ED4-17C3-44F4-4723-38492D760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13" y="781243"/>
            <a:ext cx="4857706" cy="4876607"/>
          </a:xfrm>
          <a:prstGeom prst="rect">
            <a:avLst/>
          </a:prstGeom>
        </p:spPr>
      </p:pic>
      <p:pic>
        <p:nvPicPr>
          <p:cNvPr id="15" name="Picture 14" descr="A diagram of a triangle with numbers and dots&#10;&#10;Description automatically generated">
            <a:extLst>
              <a:ext uri="{FF2B5EF4-FFF2-40B4-BE49-F238E27FC236}">
                <a16:creationId xmlns:a16="http://schemas.microsoft.com/office/drawing/2014/main" id="{1FBF2C50-37BD-2DA0-237F-F6BC9D19D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6983" y="781243"/>
            <a:ext cx="4857706" cy="48766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4EE534A-D5C1-51B7-E0CA-C244120903DA}"/>
              </a:ext>
            </a:extLst>
          </p:cNvPr>
          <p:cNvSpPr txBox="1"/>
          <p:nvPr/>
        </p:nvSpPr>
        <p:spPr>
          <a:xfrm>
            <a:off x="261582" y="5836927"/>
            <a:ext cx="58344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Observations in experimental data: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Broadening of the back-to-back gamma line at 180˚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”noise” across the entire spectrum.</a:t>
            </a:r>
          </a:p>
          <a:p>
            <a:endParaRPr lang="en-US" sz="16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3EFAC46-E9B2-FFAF-9FC2-6B801D3B9040}"/>
              </a:ext>
            </a:extLst>
          </p:cNvPr>
          <p:cNvSpPr/>
          <p:nvPr/>
        </p:nvSpPr>
        <p:spPr>
          <a:xfrm>
            <a:off x="4069080" y="1015465"/>
            <a:ext cx="736555" cy="4186989"/>
          </a:xfrm>
          <a:prstGeom prst="rect">
            <a:avLst/>
          </a:prstGeom>
          <a:solidFill>
            <a:srgbClr val="00B050">
              <a:alpha val="3118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27D5966-F1BA-CEC0-DB8E-D1D5F83C0C2D}"/>
              </a:ext>
            </a:extLst>
          </p:cNvPr>
          <p:cNvCxnSpPr>
            <a:cxnSpLocks/>
          </p:cNvCxnSpPr>
          <p:nvPr/>
        </p:nvCxnSpPr>
        <p:spPr>
          <a:xfrm>
            <a:off x="4653643" y="4914900"/>
            <a:ext cx="2906486" cy="1161857"/>
          </a:xfrm>
          <a:prstGeom prst="straightConnector1">
            <a:avLst/>
          </a:prstGeom>
          <a:ln w="47625">
            <a:solidFill>
              <a:srgbClr val="00B05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65072EF-D6D4-545C-EF72-9A44EA08FDEE}"/>
              </a:ext>
            </a:extLst>
          </p:cNvPr>
          <p:cNvSpPr txBox="1"/>
          <p:nvPr/>
        </p:nvSpPr>
        <p:spPr>
          <a:xfrm>
            <a:off x="7400139" y="5973260"/>
            <a:ext cx="4245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Potential o-Ps→3𝛾 candidate region (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Θ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≥ 186˚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DFEA6B-B1D6-F419-2023-810C65591F21}"/>
              </a:ext>
            </a:extLst>
          </p:cNvPr>
          <p:cNvSpPr txBox="1"/>
          <p:nvPr/>
        </p:nvSpPr>
        <p:spPr>
          <a:xfrm>
            <a:off x="7155475" y="1096653"/>
            <a:ext cx="2367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Assumed f</a:t>
            </a:r>
            <a:r>
              <a:rPr lang="en-US" baseline="-25000" dirty="0">
                <a:solidFill>
                  <a:schemeClr val="bg1"/>
                </a:solidFill>
              </a:rPr>
              <a:t>3𝛾 </a:t>
            </a:r>
            <a:r>
              <a:rPr lang="en-US" dirty="0">
                <a:solidFill>
                  <a:schemeClr val="bg1"/>
                </a:solidFill>
              </a:rPr>
              <a:t> = 0.5%</a:t>
            </a:r>
          </a:p>
        </p:txBody>
      </p:sp>
    </p:spTree>
    <p:extLst>
      <p:ext uri="{BB962C8B-B14F-4D97-AF65-F5344CB8AC3E}">
        <p14:creationId xmlns:p14="http://schemas.microsoft.com/office/powerpoint/2010/main" val="311988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FDC71-0847-E0FB-59C7-A36D68FC4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437"/>
            <a:ext cx="12192000" cy="5827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Time-of-Flight + Control Study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ADEDFE-9CCF-353F-6766-00E3F480D4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10020" y="782129"/>
            <a:ext cx="5895963" cy="58311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E6A58F-35A6-1B33-D5ED-00CB2A587F3F}"/>
              </a:ext>
            </a:extLst>
          </p:cNvPr>
          <p:cNvSpPr txBox="1"/>
          <p:nvPr/>
        </p:nvSpPr>
        <p:spPr>
          <a:xfrm>
            <a:off x="226990" y="782129"/>
            <a:ext cx="52483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Monte Carlo result does not tell the whole story… it does not *yet* account for timing.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True triple coincident photons should be detected in very close temporal proximity.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89536F-9D5F-1390-3039-883FBB944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77979-8F22-B74E-AA8B-49C35D55EEB9}" type="slidenum">
              <a:rPr lang="en-US" smtClean="0"/>
              <a:t>17</a:t>
            </a:fld>
            <a:endParaRPr lang="en-US"/>
          </a:p>
        </p:txBody>
      </p:sp>
      <p:pic>
        <p:nvPicPr>
          <p:cNvPr id="12" name="Picture 11" descr="A diagram of a number of events&#10;&#10;Description automatically generated">
            <a:extLst>
              <a:ext uri="{FF2B5EF4-FFF2-40B4-BE49-F238E27FC236}">
                <a16:creationId xmlns:a16="http://schemas.microsoft.com/office/drawing/2014/main" id="{BE5087D5-217A-D52E-1797-EB6E157CF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018" y="2413728"/>
            <a:ext cx="4302524" cy="431926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56E8C8-FAC5-9854-D407-51BC765ADB1A}"/>
              </a:ext>
            </a:extLst>
          </p:cNvPr>
          <p:cNvSpPr/>
          <p:nvPr/>
        </p:nvSpPr>
        <p:spPr>
          <a:xfrm>
            <a:off x="3233706" y="2614341"/>
            <a:ext cx="666120" cy="3714741"/>
          </a:xfrm>
          <a:prstGeom prst="rect">
            <a:avLst/>
          </a:prstGeom>
          <a:solidFill>
            <a:srgbClr val="00B050">
              <a:alpha val="3118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C9C8DDF-D6F9-EE30-8C91-580FD5023FED}"/>
              </a:ext>
            </a:extLst>
          </p:cNvPr>
          <p:cNvCxnSpPr>
            <a:cxnSpLocks/>
          </p:cNvCxnSpPr>
          <p:nvPr/>
        </p:nvCxnSpPr>
        <p:spPr>
          <a:xfrm flipV="1">
            <a:off x="3629657" y="4100513"/>
            <a:ext cx="5428618" cy="523792"/>
          </a:xfrm>
          <a:prstGeom prst="straightConnector1">
            <a:avLst/>
          </a:prstGeom>
          <a:ln w="47625">
            <a:solidFill>
              <a:srgbClr val="00B05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15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FDC71-0847-E0FB-59C7-A36D68FC4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437"/>
            <a:ext cx="12192000" cy="5827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Time-of-Flight + Control Study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ADEDFE-9CCF-353F-6766-00E3F480D4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10020" y="782129"/>
            <a:ext cx="5895963" cy="58311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BCEA0B-9A3F-8BF0-CC54-A9363DD10979}"/>
              </a:ext>
            </a:extLst>
          </p:cNvPr>
          <p:cNvSpPr txBox="1"/>
          <p:nvPr/>
        </p:nvSpPr>
        <p:spPr>
          <a:xfrm>
            <a:off x="226991" y="3542713"/>
            <a:ext cx="533892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a control study, the same filtering pipeline was applied to data acquired from a steel encased Ge-68.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Within metals we expect to observe few 3𝛾 events.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see an evident quenching effect in the metal, </a:t>
            </a:r>
            <a:r>
              <a:rPr lang="en-US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further validating the observation of o-Ps→3𝛾 events in our plastic casing.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5A7CA3-F31B-E249-C507-D2CD3ED96F17}"/>
              </a:ext>
            </a:extLst>
          </p:cNvPr>
          <p:cNvSpPr txBox="1"/>
          <p:nvPr/>
        </p:nvSpPr>
        <p:spPr>
          <a:xfrm>
            <a:off x="226990" y="2439420"/>
            <a:ext cx="53389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number of potential o-Ps→3𝛾 candidates changes as we vary the required detection time window.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89536F-9D5F-1390-3039-883FBB944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77979-8F22-B74E-AA8B-49C35D55EEB9}" type="slidenum">
              <a:rPr lang="en-US" smtClean="0"/>
              <a:t>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18E509-C5FF-0091-9417-007F4E1F6A61}"/>
              </a:ext>
            </a:extLst>
          </p:cNvPr>
          <p:cNvSpPr txBox="1"/>
          <p:nvPr/>
        </p:nvSpPr>
        <p:spPr>
          <a:xfrm>
            <a:off x="226990" y="782129"/>
            <a:ext cx="52483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Monte Carlo result does not tell the whole story… it does not *yet* account for timing.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True triple coincident photons should be detected in very close temporal proximity.</a:t>
            </a:r>
          </a:p>
        </p:txBody>
      </p:sp>
    </p:spTree>
    <p:extLst>
      <p:ext uri="{BB962C8B-B14F-4D97-AF65-F5344CB8AC3E}">
        <p14:creationId xmlns:p14="http://schemas.microsoft.com/office/powerpoint/2010/main" val="3557450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FDC71-0847-E0FB-59C7-A36D68FC4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437"/>
            <a:ext cx="12192000" cy="5827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Time-of-Flight PET for Proton Therapy (TPPT)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2D7224-802F-E650-C4AC-D02EB1ACA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06" y="727691"/>
            <a:ext cx="1951110" cy="1379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2B60FF-292B-F7A3-FAB8-8476DACBDE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6917" y="1984395"/>
            <a:ext cx="4835299" cy="3294619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57FE232-5442-87A4-1FE5-3F9DBFC764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871"/>
          <a:stretch/>
        </p:blipFill>
        <p:spPr>
          <a:xfrm rot="14486006">
            <a:off x="3767219" y="1175345"/>
            <a:ext cx="4117292" cy="241095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949BCB1-DA02-E75F-0467-3029D3B58CDB}"/>
              </a:ext>
            </a:extLst>
          </p:cNvPr>
          <p:cNvSpPr/>
          <p:nvPr/>
        </p:nvSpPr>
        <p:spPr>
          <a:xfrm>
            <a:off x="3525078" y="3170173"/>
            <a:ext cx="689113" cy="58981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9EBA470-DEE8-1563-A81F-9E10471DCE36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4214191" y="2951018"/>
            <a:ext cx="1129586" cy="514063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C03AFD1-B389-D7B9-8F3D-60F228816C64}"/>
              </a:ext>
            </a:extLst>
          </p:cNvPr>
          <p:cNvSpPr txBox="1"/>
          <p:nvPr/>
        </p:nvSpPr>
        <p:spPr>
          <a:xfrm>
            <a:off x="252306" y="5183915"/>
            <a:ext cx="69698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x 3 x 15 mm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LYSO (Lu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:Ce) Crystals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Hamamatsu S14161-3050HS-08 silicon photomultiplier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[1]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One-to-one coupling between scintillator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pixels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6144 total detector channels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3072 per crescent.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channel readout and DAQ provided by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PETSys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Electronics [2]</a:t>
            </a:r>
          </a:p>
        </p:txBody>
      </p:sp>
      <p:pic>
        <p:nvPicPr>
          <p:cNvPr id="13" name="Google Shape;292;p41">
            <a:extLst>
              <a:ext uri="{FF2B5EF4-FFF2-40B4-BE49-F238E27FC236}">
                <a16:creationId xmlns:a16="http://schemas.microsoft.com/office/drawing/2014/main" id="{F95D988B-6C1C-C94D-DBB9-7B7590C938F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94832" y="953495"/>
            <a:ext cx="4406204" cy="561298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43AFF1-AE45-390E-846D-B190BED7F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77979-8F22-B74E-AA8B-49C35D55EE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0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FDC71-0847-E0FB-59C7-A36D68FC4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437"/>
            <a:ext cx="12192000" cy="5827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&amp; Next Steps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F0B3B8-0D2E-99C4-7C8E-BB15457737FB}"/>
              </a:ext>
            </a:extLst>
          </p:cNvPr>
          <p:cNvSpPr txBox="1"/>
          <p:nvPr/>
        </p:nvSpPr>
        <p:spPr>
          <a:xfrm>
            <a:off x="261582" y="821231"/>
            <a:ext cx="11668836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have seen strong evidence of o-Ps→3𝛾 events from Ps formation in the plastic of a Na-22 button source using our research PET scanner.  ~ with a non-optimized experiment.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result follows from guidance by Geant4 simulations &amp; employing four techniques to remove false triples: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– photopeak and 1.022 MeV cuts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plane cut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Timing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Conservation of Momenta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control study done with metal encased Ge-68 illustrates the expected quenching of 3𝛾 events compared to the plastic Na-22 study.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steps: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Optimize experimental setup to boost f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(aerogels).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Lifetime measurements.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Positronium in conventional and FLASH proton therapy.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9FBBE7-9F51-BBF0-5C2F-30F905EB3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77979-8F22-B74E-AA8B-49C35D55EEB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69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FDC71-0847-E0FB-59C7-A36D68FC4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2464" y="5740029"/>
            <a:ext cx="6576336" cy="937647"/>
          </a:xfrm>
        </p:spPr>
        <p:txBody>
          <a:bodyPr>
            <a:noAutofit/>
          </a:bodyPr>
          <a:lstStyle/>
          <a:p>
            <a:pPr algn="l"/>
            <a:r>
              <a:rPr lang="pl-PL" sz="6600" b="0" i="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Dziękuję za uwagę</a:t>
            </a:r>
            <a:endParaRPr lang="pl-PL" sz="6600" b="0" i="1" dirty="0">
              <a:solidFill>
                <a:srgbClr val="FFFF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2DB47D-137B-E2EB-C26D-9E10A1D35447}"/>
              </a:ext>
            </a:extLst>
          </p:cNvPr>
          <p:cNvSpPr txBox="1">
            <a:spLocks/>
          </p:cNvSpPr>
          <p:nvPr/>
        </p:nvSpPr>
        <p:spPr>
          <a:xfrm>
            <a:off x="0" y="23494"/>
            <a:ext cx="12192000" cy="582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3A0AEE-A6EC-E123-3EF5-782784FBD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11" y="4818743"/>
            <a:ext cx="2313517" cy="1635289"/>
          </a:xfrm>
          <a:prstGeom prst="rect">
            <a:avLst/>
          </a:prstGeom>
        </p:spPr>
      </p:pic>
      <p:pic>
        <p:nvPicPr>
          <p:cNvPr id="8" name="Picture 7" descr="A black and orange text&#10;&#10;Description automatically generated">
            <a:extLst>
              <a:ext uri="{FF2B5EF4-FFF2-40B4-BE49-F238E27FC236}">
                <a16:creationId xmlns:a16="http://schemas.microsoft.com/office/drawing/2014/main" id="{E9FF75A0-58BB-174B-75C9-BC24CC4C9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034" y="4349919"/>
            <a:ext cx="3289990" cy="937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CFEA5B-DC7F-48E7-E70D-FBAE149C3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5830" y="4154980"/>
            <a:ext cx="2973279" cy="12574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16F1E51-30F7-E37F-D184-9E56E4EA8D51}"/>
              </a:ext>
            </a:extLst>
          </p:cNvPr>
          <p:cNvSpPr txBox="1"/>
          <p:nvPr/>
        </p:nvSpPr>
        <p:spPr>
          <a:xfrm>
            <a:off x="1343641" y="666791"/>
            <a:ext cx="431838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Texas at Austin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Physics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UTKL Group :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Prof. Karol Lang (P.I)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John Cesar Ph.D.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Marek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Michael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Gajda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Alex Kuo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Aryan Ojha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84FBEE-2208-3610-E7B9-B0FC536A7660}"/>
              </a:ext>
            </a:extLst>
          </p:cNvPr>
          <p:cNvSpPr txBox="1"/>
          <p:nvPr/>
        </p:nvSpPr>
        <p:spPr>
          <a:xfrm>
            <a:off x="7174427" y="840169"/>
            <a:ext cx="44846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Laboratory of Instrumentation and Experimental Particle Physics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Coimbra, Portugal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Andrey Morozov Ph.D.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1C4CEC-9CCC-2E96-D418-69CB57C23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77979-8F22-B74E-AA8B-49C35D55EEB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350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72DB47D-137B-E2EB-C26D-9E10A1D35447}"/>
              </a:ext>
            </a:extLst>
          </p:cNvPr>
          <p:cNvSpPr txBox="1">
            <a:spLocks/>
          </p:cNvSpPr>
          <p:nvPr/>
        </p:nvSpPr>
        <p:spPr>
          <a:xfrm>
            <a:off x="0" y="23494"/>
            <a:ext cx="12192000" cy="582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1C4CEC-9CCC-2E96-D418-69CB57C23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77979-8F22-B74E-AA8B-49C35D55EEB9}" type="slidenum">
              <a:rPr lang="en-US" smtClean="0"/>
              <a:t>21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180FAC-3745-93B2-8C57-C605617C7DA0}"/>
              </a:ext>
            </a:extLst>
          </p:cNvPr>
          <p:cNvSpPr txBox="1"/>
          <p:nvPr/>
        </p:nvSpPr>
        <p:spPr>
          <a:xfrm>
            <a:off x="609600" y="1139687"/>
            <a:ext cx="10972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Hamamatsu silicon photo-multipliers(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or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-pixel photon counters(MPPC). Hamamatsu Photonics K. K, Hamamatsu City, Japan. 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PETSys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Electronics S.A.,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Taguspark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Ed.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Tecnologia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I, 24 and 26, 2740-257, Portugal. </a:t>
            </a:r>
          </a:p>
          <a:p>
            <a:endParaRPr lang="en-US" sz="2000" dirty="0"/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[3] 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Ore, A., &amp; Powell, J. L. (1949). Three-photon annihilation of an electron-positron pair. </a:t>
            </a:r>
            <a:r>
              <a:rPr lang="en-US" sz="20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Physical Review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0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(11), 1696.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/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[4]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Kamińska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D.,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Gajos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A.,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Czerwiński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E.,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Alfs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D.,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Bednarski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T.,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Białas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P., ... &amp;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Moskal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P. (2016). A feasibility study of ortho-positronium decays measurement with the J-PET scanner based on plastic scintillators. </a:t>
            </a:r>
            <a:r>
              <a:rPr lang="en-US" sz="20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European Physical Journal C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0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1-14.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/>
          </a:p>
          <a:p>
            <a:r>
              <a:rPr lang="en-US" sz="2000" dirty="0">
                <a:latin typeface="Times New Roman" panose="02020603050405020304" pitchFamily="18" charset="0"/>
                <a:ea typeface="Toppan Bunkyu Gothic Regular" panose="020B0400000000000000" pitchFamily="34" charset="-128"/>
                <a:cs typeface="Times New Roman" panose="02020603050405020304" pitchFamily="18" charset="0"/>
              </a:rPr>
              <a:t>[5]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ea typeface="Toppan Bunkyu Gothic Regular" panose="020B0400000000000000" pitchFamily="34" charset="-128"/>
                <a:cs typeface="Times New Roman" panose="02020603050405020304" pitchFamily="18" charset="0"/>
              </a:rPr>
              <a:t>Dulski</a:t>
            </a:r>
            <a:r>
              <a:rPr lang="en-US" sz="2000" b="0" i="0" dirty="0">
                <a:effectLst/>
                <a:latin typeface="Times New Roman" panose="02020603050405020304" pitchFamily="18" charset="0"/>
                <a:ea typeface="Toppan Bunkyu Gothic Regular" panose="020B0400000000000000" pitchFamily="34" charset="-128"/>
                <a:cs typeface="Times New Roman" panose="02020603050405020304" pitchFamily="18" charset="0"/>
              </a:rPr>
              <a:t>, K., Bass, S. D.,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ea typeface="Toppan Bunkyu Gothic Regular" panose="020B0400000000000000" pitchFamily="34" charset="-128"/>
                <a:cs typeface="Times New Roman" panose="02020603050405020304" pitchFamily="18" charset="0"/>
              </a:rPr>
              <a:t>Chhokar</a:t>
            </a:r>
            <a:r>
              <a:rPr lang="en-US" sz="2000" b="0" i="0" dirty="0">
                <a:effectLst/>
                <a:latin typeface="Times New Roman" panose="02020603050405020304" pitchFamily="18" charset="0"/>
                <a:ea typeface="Toppan Bunkyu Gothic Regular" panose="020B0400000000000000" pitchFamily="34" charset="-128"/>
                <a:cs typeface="Times New Roman" panose="02020603050405020304" pitchFamily="18" charset="0"/>
              </a:rPr>
              <a:t>, J., Chug, N.,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ea typeface="Toppan Bunkyu Gothic Regular" panose="020B0400000000000000" pitchFamily="34" charset="-128"/>
                <a:cs typeface="Times New Roman" panose="02020603050405020304" pitchFamily="18" charset="0"/>
              </a:rPr>
              <a:t>Curceanu</a:t>
            </a:r>
            <a:r>
              <a:rPr lang="en-US" sz="2000" b="0" i="0" dirty="0">
                <a:effectLst/>
                <a:latin typeface="Times New Roman" panose="02020603050405020304" pitchFamily="18" charset="0"/>
                <a:ea typeface="Toppan Bunkyu Gothic Regular" panose="020B0400000000000000" pitchFamily="34" charset="-128"/>
                <a:cs typeface="Times New Roman" panose="02020603050405020304" pitchFamily="18" charset="0"/>
              </a:rPr>
              <a:t>, C.,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ea typeface="Toppan Bunkyu Gothic Regular" panose="020B0400000000000000" pitchFamily="34" charset="-128"/>
                <a:cs typeface="Times New Roman" panose="02020603050405020304" pitchFamily="18" charset="0"/>
              </a:rPr>
              <a:t>Czerwiński</a:t>
            </a:r>
            <a:r>
              <a:rPr lang="en-US" sz="2000" b="0" i="0" dirty="0">
                <a:effectLst/>
                <a:latin typeface="Times New Roman" panose="02020603050405020304" pitchFamily="18" charset="0"/>
                <a:ea typeface="Toppan Bunkyu Gothic Regular" panose="020B0400000000000000" pitchFamily="34" charset="-128"/>
                <a:cs typeface="Times New Roman" panose="02020603050405020304" pitchFamily="18" charset="0"/>
              </a:rPr>
              <a:t>, E., ... &amp; </a:t>
            </a:r>
            <a:r>
              <a:rPr lang="en-US" sz="2000" b="0" i="0" dirty="0" err="1">
                <a:effectLst/>
                <a:latin typeface="Times New Roman" panose="02020603050405020304" pitchFamily="18" charset="0"/>
                <a:ea typeface="Toppan Bunkyu Gothic Regular" panose="020B0400000000000000" pitchFamily="34" charset="-128"/>
                <a:cs typeface="Times New Roman" panose="02020603050405020304" pitchFamily="18" charset="0"/>
              </a:rPr>
              <a:t>Moskal</a:t>
            </a:r>
            <a:r>
              <a:rPr lang="en-US" sz="2000" b="0" i="0" dirty="0">
                <a:effectLst/>
                <a:latin typeface="Times New Roman" panose="02020603050405020304" pitchFamily="18" charset="0"/>
                <a:ea typeface="Toppan Bunkyu Gothic Regular" panose="020B0400000000000000" pitchFamily="34" charset="-128"/>
                <a:cs typeface="Times New Roman" panose="02020603050405020304" pitchFamily="18" charset="0"/>
              </a:rPr>
              <a:t>, P. (2021). The J-PET detector—a tool for precision studies of ortho-positronium decays. </a:t>
            </a:r>
            <a:r>
              <a:rPr lang="en-US" sz="2000" b="0" i="1" dirty="0">
                <a:effectLst/>
                <a:latin typeface="Times New Roman" panose="02020603050405020304" pitchFamily="18" charset="0"/>
                <a:ea typeface="Toppan Bunkyu Gothic Regular" panose="020B0400000000000000" pitchFamily="34" charset="-128"/>
                <a:cs typeface="Times New Roman" panose="02020603050405020304" pitchFamily="18" charset="0"/>
              </a:rPr>
              <a:t>Nuclear Instruments and Methods in Physics Research Section A: Accelerators, Spectrometers, Detectors and Associated Equipment</a:t>
            </a:r>
            <a:r>
              <a:rPr lang="en-US" sz="2000" b="0" i="0" dirty="0">
                <a:effectLst/>
                <a:latin typeface="Times New Roman" panose="02020603050405020304" pitchFamily="18" charset="0"/>
                <a:ea typeface="Toppan Bunkyu Gothic Regular" panose="020B0400000000000000" pitchFamily="34" charset="-128"/>
                <a:cs typeface="Times New Roman" panose="02020603050405020304" pitchFamily="18" charset="0"/>
              </a:rPr>
              <a:t>, </a:t>
            </a:r>
            <a:r>
              <a:rPr lang="en-US" sz="2000" b="0" i="1" dirty="0">
                <a:effectLst/>
                <a:latin typeface="Times New Roman" panose="02020603050405020304" pitchFamily="18" charset="0"/>
                <a:ea typeface="Toppan Bunkyu Gothic Regular" panose="020B0400000000000000" pitchFamily="34" charset="-128"/>
                <a:cs typeface="Times New Roman" panose="02020603050405020304" pitchFamily="18" charset="0"/>
              </a:rPr>
              <a:t>1008</a:t>
            </a:r>
            <a:r>
              <a:rPr lang="en-US" sz="2000" b="0" i="0" dirty="0">
                <a:effectLst/>
                <a:latin typeface="Times New Roman" panose="02020603050405020304" pitchFamily="18" charset="0"/>
                <a:ea typeface="Toppan Bunkyu Gothic Regular" panose="020B0400000000000000" pitchFamily="34" charset="-128"/>
                <a:cs typeface="Times New Roman" panose="02020603050405020304" pitchFamily="18" charset="0"/>
              </a:rPr>
              <a:t>, 165452.</a:t>
            </a:r>
            <a:endParaRPr lang="en-US" sz="2000" dirty="0">
              <a:latin typeface="Times New Roman" panose="02020603050405020304" pitchFamily="18" charset="0"/>
              <a:ea typeface="Toppan Bunkyu Gothic Regular" panose="020B0400000000000000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318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FDC71-0847-E0FB-59C7-A36D68FC4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39728"/>
            <a:ext cx="12192000" cy="5827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Back-up Slides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71FABB-677F-879E-79CF-87CFF323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77979-8F22-B74E-AA8B-49C35D55EEB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064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FDC71-0847-E0FB-59C7-A36D68FC4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437"/>
            <a:ext cx="12192000" cy="5827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Photopeak Normalization and Alignment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C085B4-BACA-E5D7-3226-2F185426173B}"/>
              </a:ext>
            </a:extLst>
          </p:cNvPr>
          <p:cNvSpPr txBox="1"/>
          <p:nvPr/>
        </p:nvSpPr>
        <p:spPr>
          <a:xfrm>
            <a:off x="177673" y="781092"/>
            <a:ext cx="35345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channels are not yet energy calibrated. 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order energy approximation from DAQ Unit.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DAQ units are sufficient for double coincidences… but known energy values are needed in triple events.</a:t>
            </a: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6FAAAB-A4F7-028A-D93B-5DA1276676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127216" y="746675"/>
            <a:ext cx="2818839" cy="2829851"/>
          </a:xfrm>
          <a:prstGeom prst="rect">
            <a:avLst/>
          </a:prstGeom>
        </p:spPr>
      </p:pic>
      <p:pic>
        <p:nvPicPr>
          <p:cNvPr id="10" name="Picture 9" descr="A graph of a number of events&#10;&#10;Description automatically generated">
            <a:extLst>
              <a:ext uri="{FF2B5EF4-FFF2-40B4-BE49-F238E27FC236}">
                <a16:creationId xmlns:a16="http://schemas.microsoft.com/office/drawing/2014/main" id="{11E43370-7026-108A-F3F1-A619C252B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927" y="757409"/>
            <a:ext cx="2868390" cy="28298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73F8115-0494-2AF2-8E48-0B7D2CD3F317}"/>
                  </a:ext>
                </a:extLst>
              </p:cNvPr>
              <p:cNvSpPr txBox="1"/>
              <p:nvPr/>
            </p:nvSpPr>
            <p:spPr>
              <a:xfrm>
                <a:off x="6073601" y="1901890"/>
                <a:ext cx="3610759" cy="37709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𝑀𝑒𝑉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𝐷𝐴𝑄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∅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5000</m:t>
                              </m:r>
                            </m:sub>
                          </m:sSub>
                        </m:den>
                      </m:f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0.511 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73F8115-0494-2AF2-8E48-0B7D2CD3F3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3601" y="1901890"/>
                <a:ext cx="3610759" cy="377091"/>
              </a:xfrm>
              <a:prstGeom prst="rect">
                <a:avLst/>
              </a:prstGeom>
              <a:blipFill>
                <a:blip r:embed="rId4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1B70F15-8AAD-D7D3-3482-44B4B172E93C}"/>
              </a:ext>
            </a:extLst>
          </p:cNvPr>
          <p:cNvCxnSpPr>
            <a:cxnSpLocks/>
          </p:cNvCxnSpPr>
          <p:nvPr/>
        </p:nvCxnSpPr>
        <p:spPr>
          <a:xfrm>
            <a:off x="6945721" y="2382459"/>
            <a:ext cx="1844676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graph of a photopeak&#10;&#10;Description automatically generated">
            <a:extLst>
              <a:ext uri="{FF2B5EF4-FFF2-40B4-BE49-F238E27FC236}">
                <a16:creationId xmlns:a16="http://schemas.microsoft.com/office/drawing/2014/main" id="{CF3E6521-ED80-AE9E-8D0E-AC4F65B079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372" y="3445729"/>
            <a:ext cx="3250707" cy="3263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663163-3C30-5BBD-7A65-72999AC1D9B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080419" y="3879283"/>
            <a:ext cx="2912434" cy="28298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7017AA3-DDDA-40C4-7ED8-BFC2358BBD3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833927" y="3879283"/>
            <a:ext cx="2868390" cy="27404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B3ACE17-8C72-E10A-87B7-F76FC6463D25}"/>
                  </a:ext>
                </a:extLst>
              </p:cNvPr>
              <p:cNvSpPr txBox="1"/>
              <p:nvPr/>
            </p:nvSpPr>
            <p:spPr>
              <a:xfrm>
                <a:off x="6062679" y="4978623"/>
                <a:ext cx="3610759" cy="5417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𝑀𝑒𝑉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0.511 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𝑀𝑒𝑉</m:t>
                      </m:r>
                      <m:nary>
                        <m:naryPr>
                          <m:chr m:val="⋃"/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=6144</m:t>
                          </m:r>
                        </m:sup>
                        <m:e>
                          <m:f>
                            <m:f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𝐷𝐴𝑄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∅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B3ACE17-8C72-E10A-87B7-F76FC6463D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2679" y="4978623"/>
                <a:ext cx="3610759" cy="541751"/>
              </a:xfrm>
              <a:prstGeom prst="rect">
                <a:avLst/>
              </a:prstGeom>
              <a:blipFill>
                <a:blip r:embed="rId8"/>
                <a:stretch>
                  <a:fillRect t="-109302" b="-167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101258C-3BCA-EC86-CBBD-3B140B7E94CF}"/>
              </a:ext>
            </a:extLst>
          </p:cNvPr>
          <p:cNvCxnSpPr>
            <a:cxnSpLocks/>
          </p:cNvCxnSpPr>
          <p:nvPr/>
        </p:nvCxnSpPr>
        <p:spPr>
          <a:xfrm>
            <a:off x="6945721" y="5646746"/>
            <a:ext cx="1844676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A78E211-B78A-9875-80CF-ABBF28AE3ED5}"/>
              </a:ext>
            </a:extLst>
          </p:cNvPr>
          <p:cNvSpPr txBox="1"/>
          <p:nvPr/>
        </p:nvSpPr>
        <p:spPr>
          <a:xfrm rot="19785931">
            <a:off x="9789357" y="392733"/>
            <a:ext cx="2122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Fix title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5D57AC-E898-6E8D-7DC0-D83F87F1D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77979-8F22-B74E-AA8B-49C35D55EEB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140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57114D-CBFA-2A87-5C13-E3204006B4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58165" y="1733588"/>
            <a:ext cx="5075669" cy="49326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AFDC71-0847-E0FB-59C7-A36D68FC4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437"/>
            <a:ext cx="12192000" cy="5827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Cut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D91151-B911-E230-899A-9E8B2D8FA359}"/>
              </a:ext>
            </a:extLst>
          </p:cNvPr>
          <p:cNvSpPr txBox="1"/>
          <p:nvPr/>
        </p:nvSpPr>
        <p:spPr>
          <a:xfrm>
            <a:off x="133003" y="602166"/>
            <a:ext cx="11339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Energy Cuts: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Filter out triple coincidences that do not meet </a:t>
            </a:r>
            <a:r>
              <a:rPr lang="en-US" dirty="0" err="1"/>
              <a:t>E</a:t>
            </a:r>
            <a:r>
              <a:rPr lang="en-US" baseline="-25000" dirty="0" err="1"/>
              <a:t>total</a:t>
            </a:r>
            <a:r>
              <a:rPr lang="en-US" dirty="0"/>
              <a:t> = 1.022 ± 0.1 MeV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1.5σ cut below the photopeak to remove known back-to-back &amp; prompt gamma depositions.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2E42B1-19E4-B6B6-0A11-687D79EE0E28}"/>
              </a:ext>
            </a:extLst>
          </p:cNvPr>
          <p:cNvSpPr txBox="1"/>
          <p:nvPr/>
        </p:nvSpPr>
        <p:spPr>
          <a:xfrm>
            <a:off x="4436461" y="5017750"/>
            <a:ext cx="1170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Prompt </a:t>
            </a:r>
          </a:p>
          <a:p>
            <a:r>
              <a:rPr lang="en-US" sz="1200" dirty="0">
                <a:solidFill>
                  <a:srgbClr val="FF0000"/>
                </a:solidFill>
              </a:rPr>
              <a:t>Gammas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BEAF69-9A4D-865F-4658-78BEE1B09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77979-8F22-B74E-AA8B-49C35D55EEB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0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FDC71-0847-E0FB-59C7-A36D68FC4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437"/>
            <a:ext cx="12192000" cy="5827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Simulated Energy Spectra</a:t>
            </a:r>
          </a:p>
        </p:txBody>
      </p:sp>
      <p:pic>
        <p:nvPicPr>
          <p:cNvPr id="8" name="Picture 7" descr="A graph of energy and events&#10;&#10;Description automatically generated">
            <a:extLst>
              <a:ext uri="{FF2B5EF4-FFF2-40B4-BE49-F238E27FC236}">
                <a16:creationId xmlns:a16="http://schemas.microsoft.com/office/drawing/2014/main" id="{413C8E58-02C1-42A1-DF9C-333CEA55B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952" y="948677"/>
            <a:ext cx="6815136" cy="567743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94F3D0-A698-DDE1-D34A-C572482CD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77979-8F22-B74E-AA8B-49C35D55EEB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352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FDC71-0847-E0FB-59C7-A36D68FC4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437"/>
            <a:ext cx="12192000" cy="5827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TPPT Research PET Scanner Metrics</a:t>
            </a:r>
          </a:p>
        </p:txBody>
      </p:sp>
      <p:pic>
        <p:nvPicPr>
          <p:cNvPr id="6" name="Picture 5" descr="A blue graph with numbers and a black text&#10;&#10;Description automatically generated">
            <a:extLst>
              <a:ext uri="{FF2B5EF4-FFF2-40B4-BE49-F238E27FC236}">
                <a16:creationId xmlns:a16="http://schemas.microsoft.com/office/drawing/2014/main" id="{A0FB18B9-7CD6-5212-4462-24BD3BA80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318" y="977904"/>
            <a:ext cx="5350930" cy="37938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548877-B682-A921-3FD9-BD4856ABBC97}"/>
              </a:ext>
            </a:extLst>
          </p:cNvPr>
          <p:cNvSpPr txBox="1"/>
          <p:nvPr/>
        </p:nvSpPr>
        <p:spPr>
          <a:xfrm>
            <a:off x="2236185" y="5848888"/>
            <a:ext cx="7719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measurements yield ~2 mm spatial resolution.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1BF8D8-02DA-41C7-7C9D-0F5C48CD1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52" y="946254"/>
            <a:ext cx="5058485" cy="37938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512224-6A88-9CA6-0A7D-EE3C3494E652}"/>
              </a:ext>
            </a:extLst>
          </p:cNvPr>
          <p:cNvSpPr txBox="1"/>
          <p:nvPr/>
        </p:nvSpPr>
        <p:spPr>
          <a:xfrm>
            <a:off x="487752" y="4767842"/>
            <a:ext cx="5123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Optimized timing resolution &lt; 200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ED6A8B-96D2-A61C-4817-DD85A3AEBD37}"/>
              </a:ext>
            </a:extLst>
          </p:cNvPr>
          <p:cNvSpPr txBox="1"/>
          <p:nvPr/>
        </p:nvSpPr>
        <p:spPr>
          <a:xfrm>
            <a:off x="6418375" y="4767841"/>
            <a:ext cx="5038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~6.5% energy resolution at 0.511 MeV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FB728E-D3C3-1F13-06B4-4062394AA5FA}"/>
              </a:ext>
            </a:extLst>
          </p:cNvPr>
          <p:cNvSpPr/>
          <p:nvPr/>
        </p:nvSpPr>
        <p:spPr>
          <a:xfrm flipH="1">
            <a:off x="1188843" y="1422420"/>
            <a:ext cx="1496291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C0AA51-511A-08E7-0677-C9F40D53FF9E}"/>
              </a:ext>
            </a:extLst>
          </p:cNvPr>
          <p:cNvSpPr/>
          <p:nvPr/>
        </p:nvSpPr>
        <p:spPr>
          <a:xfrm flipH="1">
            <a:off x="7063954" y="1460476"/>
            <a:ext cx="1592365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9D1102-8D19-5307-964A-3D84B912129C}"/>
              </a:ext>
            </a:extLst>
          </p:cNvPr>
          <p:cNvSpPr txBox="1"/>
          <p:nvPr/>
        </p:nvSpPr>
        <p:spPr>
          <a:xfrm>
            <a:off x="3135307" y="2035829"/>
            <a:ext cx="1960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CTR = 180 </a:t>
            </a:r>
            <a:r>
              <a:rPr lang="en-US" sz="2000" dirty="0" err="1">
                <a:solidFill>
                  <a:schemeClr val="bg1"/>
                </a:solidFill>
              </a:rPr>
              <a:t>ps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8BA29F-A92C-BB8D-380E-67B2D6EAF244}"/>
              </a:ext>
            </a:extLst>
          </p:cNvPr>
          <p:cNvSpPr txBox="1"/>
          <p:nvPr/>
        </p:nvSpPr>
        <p:spPr>
          <a:xfrm>
            <a:off x="7068026" y="2035829"/>
            <a:ext cx="1960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Eres = 6.5%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A3A0ABF-CE93-0525-23AD-87E66D907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77979-8F22-B74E-AA8B-49C35D55EE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6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he exotic 'atom' positronium surprises ...">
            <a:extLst>
              <a:ext uri="{FF2B5EF4-FFF2-40B4-BE49-F238E27FC236}">
                <a16:creationId xmlns:a16="http://schemas.microsoft.com/office/drawing/2014/main" id="{6BABB4DE-1906-9FC6-54D5-49EB4C326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470" y="2429158"/>
            <a:ext cx="4211640" cy="236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AFDC71-0847-E0FB-59C7-A36D68FC4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437"/>
            <a:ext cx="12192000" cy="5827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Ortho-Positronium (o-Ps): Why Three Photons?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13C8D17-8347-7215-EB9D-B3ECE06F59C0}"/>
                  </a:ext>
                </a:extLst>
              </p:cNvPr>
              <p:cNvSpPr txBox="1"/>
              <p:nvPr/>
            </p:nvSpPr>
            <p:spPr>
              <a:xfrm>
                <a:off x="0" y="736884"/>
                <a:ext cx="7318288" cy="6476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Coupled spins of ground-level fermion-antifermion state:</a:t>
                </a:r>
              </a:p>
              <a:p>
                <a:pPr algn="ctr"/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|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sSup>
                          <m:sSup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 , … , |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 = |½ +½ |, … , |½  - ½ | = 0,1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13C8D17-8347-7215-EB9D-B3ECE06F59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36884"/>
                <a:ext cx="7318288" cy="647678"/>
              </a:xfrm>
              <a:prstGeom prst="rect">
                <a:avLst/>
              </a:prstGeom>
              <a:blipFill>
                <a:blip r:embed="rId3"/>
                <a:stretch>
                  <a:fillRect l="-693" t="-5882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D35F7F-19DD-95EA-42A2-B6B83663F782}"/>
                  </a:ext>
                </a:extLst>
              </p:cNvPr>
              <p:cNvSpPr txBox="1"/>
              <p:nvPr/>
            </p:nvSpPr>
            <p:spPr>
              <a:xfrm>
                <a:off x="0" y="1805030"/>
                <a:ext cx="7318288" cy="14144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the basis of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sz="18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 Spin-1, we get a triplet state (o-Ps):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nor/>
                                </m:rPr>
                                <a:rPr lang="en-US" dirty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1 −1</m:t>
                                  </m:r>
                                </m:e>
                              </m:d>
                            </m:e>
                            <m:e>
                              <m:r>
                                <m:rPr>
                                  <m:nor/>
                                </m:rPr>
                                <a:rPr lang="en-US" dirty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1 0</m:t>
                                  </m:r>
                                </m:e>
                              </m:d>
                            </m:e>
                            <m:e>
                              <m:r>
                                <m:rPr>
                                  <m:nor/>
                                </m:rPr>
                                <a:rPr lang="en-US" dirty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|</m:t>
                              </m:r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1 1</m:t>
                                  </m:r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dirty="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D35F7F-19DD-95EA-42A2-B6B83663F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805030"/>
                <a:ext cx="7318288" cy="1414426"/>
              </a:xfrm>
              <a:prstGeom prst="rect">
                <a:avLst/>
              </a:prstGeom>
              <a:blipFill>
                <a:blip r:embed="rId4"/>
                <a:stretch>
                  <a:fillRect l="-693" t="-147321" b="-234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652D7E5-01EE-193D-3F53-350E462B5FEF}"/>
                  </a:ext>
                </a:extLst>
              </p:cNvPr>
              <p:cNvSpPr txBox="1"/>
              <p:nvPr/>
            </p:nvSpPr>
            <p:spPr>
              <a:xfrm>
                <a:off x="0" y="3542589"/>
                <a:ext cx="7318288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Charge Conjugation (C) operator acting on a on photon: </a:t>
                </a:r>
              </a:p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 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=  -1 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</m:d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 |n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 (-1)</a:t>
                </a:r>
                <a:r>
                  <a:rPr lang="en-US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652D7E5-01EE-193D-3F53-350E462B5F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542589"/>
                <a:ext cx="7318288" cy="923330"/>
              </a:xfrm>
              <a:prstGeom prst="rect">
                <a:avLst/>
              </a:prstGeom>
              <a:blipFill>
                <a:blip r:embed="rId5"/>
                <a:stretch>
                  <a:fillRect l="-693" t="-14865" b="-6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683C279-0A6B-F030-6B1E-7DC9728E5631}"/>
                  </a:ext>
                </a:extLst>
              </p:cNvPr>
              <p:cNvSpPr txBox="1"/>
              <p:nvPr/>
            </p:nvSpPr>
            <p:spPr>
              <a:xfrm>
                <a:off x="0" y="4789053"/>
                <a:ext cx="7318288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 operating on a fermion-antifermion bound state: </a:t>
                </a:r>
              </a:p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d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(-1)</a:t>
                </a:r>
                <a:r>
                  <a:rPr lang="en-US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L+S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d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𝑜𝑃𝑠</m:t>
                        </m:r>
                      </m:e>
                    </m:d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 (-1)</a:t>
                </a:r>
                <a:r>
                  <a:rPr lang="en-US" sz="18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0+1</a:t>
                </a:r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𝑜𝑃𝑠</m:t>
                        </m:r>
                      </m:e>
                    </m:d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-1 |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𝑜𝑃𝑠</m:t>
                        </m:r>
                      </m:e>
                    </m:d>
                  </m:oMath>
                </a14:m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683C279-0A6B-F030-6B1E-7DC9728E5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789053"/>
                <a:ext cx="7318288" cy="923330"/>
              </a:xfrm>
              <a:prstGeom prst="rect">
                <a:avLst/>
              </a:prstGeom>
              <a:blipFill>
                <a:blip r:embed="rId6"/>
                <a:stretch>
                  <a:fillRect l="-693" t="-16438" b="-69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4E1C35A4-1E21-CB1E-BA0A-E55887FDBD3F}"/>
              </a:ext>
            </a:extLst>
          </p:cNvPr>
          <p:cNvSpPr txBox="1"/>
          <p:nvPr/>
        </p:nvSpPr>
        <p:spPr>
          <a:xfrm>
            <a:off x="0" y="6132851"/>
            <a:ext cx="73182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symmetry in EM interactions demands n be odd (n≠1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for o-Ps → n𝛾.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3𝛾 (n = 3) occurs with highest probability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0.5% - 1.5% of total events.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F25AEB1-8ACA-596C-E217-A926C2F68949}"/>
              </a:ext>
            </a:extLst>
          </p:cNvPr>
          <p:cNvCxnSpPr>
            <a:cxnSpLocks/>
          </p:cNvCxnSpPr>
          <p:nvPr/>
        </p:nvCxnSpPr>
        <p:spPr>
          <a:xfrm flipV="1">
            <a:off x="8216997" y="934582"/>
            <a:ext cx="0" cy="98411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483A1332-4CA1-0B8E-8D14-0DA240D9F7EC}"/>
              </a:ext>
            </a:extLst>
          </p:cNvPr>
          <p:cNvSpPr/>
          <p:nvPr/>
        </p:nvSpPr>
        <p:spPr>
          <a:xfrm>
            <a:off x="7946667" y="1180284"/>
            <a:ext cx="564309" cy="550698"/>
          </a:xfrm>
          <a:prstGeom prst="ellipse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</a:t>
            </a:r>
            <a:r>
              <a:rPr lang="en-US" baseline="30000" dirty="0">
                <a:solidFill>
                  <a:schemeClr val="bg1"/>
                </a:solidFill>
              </a:rPr>
              <a:t>-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4597E63-1D29-32DB-CCB2-FEC51962E4D0}"/>
              </a:ext>
            </a:extLst>
          </p:cNvPr>
          <p:cNvCxnSpPr>
            <a:cxnSpLocks/>
          </p:cNvCxnSpPr>
          <p:nvPr/>
        </p:nvCxnSpPr>
        <p:spPr>
          <a:xfrm flipV="1">
            <a:off x="8781319" y="950117"/>
            <a:ext cx="0" cy="98411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B67DDC85-84CA-5D8D-2EE9-94E9703AA25C}"/>
              </a:ext>
            </a:extLst>
          </p:cNvPr>
          <p:cNvSpPr/>
          <p:nvPr/>
        </p:nvSpPr>
        <p:spPr>
          <a:xfrm>
            <a:off x="8510989" y="1195819"/>
            <a:ext cx="564309" cy="550698"/>
          </a:xfrm>
          <a:prstGeom prst="ellipse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</a:t>
            </a:r>
            <a:r>
              <a:rPr lang="en-US" baseline="30000" dirty="0">
                <a:solidFill>
                  <a:schemeClr val="bg1"/>
                </a:solidFill>
              </a:rPr>
              <a:t>+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5B12D7D-1BE5-AE02-7687-18D4D9B18F7C}"/>
              </a:ext>
            </a:extLst>
          </p:cNvPr>
          <p:cNvCxnSpPr>
            <a:cxnSpLocks/>
          </p:cNvCxnSpPr>
          <p:nvPr/>
        </p:nvCxnSpPr>
        <p:spPr>
          <a:xfrm>
            <a:off x="8510976" y="5264874"/>
            <a:ext cx="0" cy="964703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85CF7E2B-9278-7625-10F6-422401F5112A}"/>
              </a:ext>
            </a:extLst>
          </p:cNvPr>
          <p:cNvSpPr/>
          <p:nvPr/>
        </p:nvSpPr>
        <p:spPr>
          <a:xfrm>
            <a:off x="8216997" y="5475634"/>
            <a:ext cx="564309" cy="550698"/>
          </a:xfrm>
          <a:prstGeom prst="ellipse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</a:t>
            </a:r>
            <a:r>
              <a:rPr lang="en-US" baseline="30000" dirty="0">
                <a:solidFill>
                  <a:schemeClr val="bg1"/>
                </a:solidFill>
              </a:rPr>
              <a:t>-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664FFC0-F465-CF04-5537-47953C50DAB4}"/>
              </a:ext>
            </a:extLst>
          </p:cNvPr>
          <p:cNvCxnSpPr>
            <a:cxnSpLocks/>
          </p:cNvCxnSpPr>
          <p:nvPr/>
        </p:nvCxnSpPr>
        <p:spPr>
          <a:xfrm flipV="1">
            <a:off x="9075311" y="5243271"/>
            <a:ext cx="0" cy="98411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21121C1A-BFEE-5441-EF74-3270D515C684}"/>
              </a:ext>
            </a:extLst>
          </p:cNvPr>
          <p:cNvSpPr/>
          <p:nvPr/>
        </p:nvSpPr>
        <p:spPr>
          <a:xfrm>
            <a:off x="8781319" y="5491169"/>
            <a:ext cx="564309" cy="550698"/>
          </a:xfrm>
          <a:prstGeom prst="ellipse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</a:t>
            </a:r>
            <a:r>
              <a:rPr lang="en-US" baseline="30000" dirty="0">
                <a:solidFill>
                  <a:schemeClr val="bg1"/>
                </a:solidFill>
              </a:rPr>
              <a:t>+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D05003F-4C80-EEAE-B360-83061388D245}"/>
              </a:ext>
            </a:extLst>
          </p:cNvPr>
          <p:cNvSpPr txBox="1"/>
          <p:nvPr/>
        </p:nvSpPr>
        <p:spPr>
          <a:xfrm>
            <a:off x="8805603" y="1124199"/>
            <a:ext cx="28774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Spin-1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(Ortho-Positronium)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7E19C73-0F2E-24AC-3DE7-B613B8DBA429}"/>
              </a:ext>
            </a:extLst>
          </p:cNvPr>
          <p:cNvSpPr txBox="1"/>
          <p:nvPr/>
        </p:nvSpPr>
        <p:spPr>
          <a:xfrm>
            <a:off x="9075298" y="5389217"/>
            <a:ext cx="28774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Spin-0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(Para-Positronium)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FB28E3-1E46-A7B6-A78E-DF3A2D358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77979-8F22-B74E-AA8B-49C35D55EEB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16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/>
      <p:bldP spid="15" grpId="0"/>
      <p:bldP spid="7" grpId="0" animBg="1"/>
      <p:bldP spid="12" grpId="0" animBg="1"/>
      <p:bldP spid="16" grpId="0" animBg="1"/>
      <p:bldP spid="18" grpId="0" animBg="1"/>
      <p:bldP spid="37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FDC71-0847-E0FB-59C7-A36D68FC4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437"/>
            <a:ext cx="12192000" cy="5827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Setup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D2F5DE3-E568-94FD-0AE8-430F87C63DF8}"/>
              </a:ext>
            </a:extLst>
          </p:cNvPr>
          <p:cNvCxnSpPr>
            <a:cxnSpLocks/>
          </p:cNvCxnSpPr>
          <p:nvPr/>
        </p:nvCxnSpPr>
        <p:spPr>
          <a:xfrm flipH="1">
            <a:off x="2254466" y="1559553"/>
            <a:ext cx="877479" cy="78432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machine with a piece of wood&#10;&#10;Description automatically generated">
            <a:extLst>
              <a:ext uri="{FF2B5EF4-FFF2-40B4-BE49-F238E27FC236}">
                <a16:creationId xmlns:a16="http://schemas.microsoft.com/office/drawing/2014/main" id="{648C47B2-4B2A-ACAA-75E1-A440D3FD7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459" y="608574"/>
            <a:ext cx="5722101" cy="42915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521227-B1BE-71CA-75C2-DA70106462F5}"/>
              </a:ext>
            </a:extLst>
          </p:cNvPr>
          <p:cNvSpPr/>
          <p:nvPr/>
        </p:nvSpPr>
        <p:spPr>
          <a:xfrm>
            <a:off x="8254544" y="2140567"/>
            <a:ext cx="689113" cy="194144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BEE7CB5-B682-7D7A-083B-7ABF770E9012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8388652" y="2334711"/>
            <a:ext cx="210449" cy="306790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Magnetic Disk 11">
            <a:extLst>
              <a:ext uri="{FF2B5EF4-FFF2-40B4-BE49-F238E27FC236}">
                <a16:creationId xmlns:a16="http://schemas.microsoft.com/office/drawing/2014/main" id="{E194CC3D-8F39-8A3F-7E35-399D46DB6C64}"/>
              </a:ext>
            </a:extLst>
          </p:cNvPr>
          <p:cNvSpPr/>
          <p:nvPr/>
        </p:nvSpPr>
        <p:spPr>
          <a:xfrm>
            <a:off x="6799805" y="5635960"/>
            <a:ext cx="4498165" cy="566057"/>
          </a:xfrm>
          <a:prstGeom prst="flowChartMagneticDisk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30FB24E-7DA1-8E66-398F-E29443FAFEE4}"/>
              </a:ext>
            </a:extLst>
          </p:cNvPr>
          <p:cNvSpPr/>
          <p:nvPr/>
        </p:nvSpPr>
        <p:spPr>
          <a:xfrm>
            <a:off x="8599101" y="5918988"/>
            <a:ext cx="899571" cy="161457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13007B-739B-81F9-9637-71218671D376}"/>
              </a:ext>
            </a:extLst>
          </p:cNvPr>
          <p:cNvSpPr txBox="1"/>
          <p:nvPr/>
        </p:nvSpPr>
        <p:spPr>
          <a:xfrm>
            <a:off x="8599101" y="6357549"/>
            <a:ext cx="899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26 mm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207B260-369F-3AD9-6001-8A925F8AFBEC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6799805" y="6516403"/>
            <a:ext cx="1799296" cy="2581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2186177-91A4-6F37-D0D4-FBE51106271E}"/>
              </a:ext>
            </a:extLst>
          </p:cNvPr>
          <p:cNvCxnSpPr>
            <a:cxnSpLocks/>
          </p:cNvCxnSpPr>
          <p:nvPr/>
        </p:nvCxnSpPr>
        <p:spPr>
          <a:xfrm>
            <a:off x="9498672" y="6542215"/>
            <a:ext cx="1799298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19A6EC52-5E62-C014-497B-E072E59CBE6A}"/>
              </a:ext>
            </a:extLst>
          </p:cNvPr>
          <p:cNvSpPr txBox="1"/>
          <p:nvPr/>
        </p:nvSpPr>
        <p:spPr>
          <a:xfrm>
            <a:off x="5882755" y="5725785"/>
            <a:ext cx="992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3.2 mm 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91D5B99-11AF-F731-1192-6314B303DB48}"/>
              </a:ext>
            </a:extLst>
          </p:cNvPr>
          <p:cNvCxnSpPr>
            <a:cxnSpLocks/>
          </p:cNvCxnSpPr>
          <p:nvPr/>
        </p:nvCxnSpPr>
        <p:spPr>
          <a:xfrm flipV="1">
            <a:off x="6378976" y="5635959"/>
            <a:ext cx="0" cy="126246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FB76CA6-E445-58D6-53BE-0F4BF656F9D2}"/>
              </a:ext>
            </a:extLst>
          </p:cNvPr>
          <p:cNvCxnSpPr>
            <a:cxnSpLocks/>
          </p:cNvCxnSpPr>
          <p:nvPr/>
        </p:nvCxnSpPr>
        <p:spPr>
          <a:xfrm>
            <a:off x="6378976" y="6080445"/>
            <a:ext cx="0" cy="12157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00AFB278-1CD1-44D8-C39E-C778A72BBCA2}"/>
              </a:ext>
            </a:extLst>
          </p:cNvPr>
          <p:cNvSpPr txBox="1"/>
          <p:nvPr/>
        </p:nvSpPr>
        <p:spPr>
          <a:xfrm>
            <a:off x="8388652" y="5587285"/>
            <a:ext cx="13958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Na-22 (~4.5 µCi)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7263F8D-EC80-21CB-FDD1-321E47D14507}"/>
              </a:ext>
            </a:extLst>
          </p:cNvPr>
          <p:cNvSpPr txBox="1"/>
          <p:nvPr/>
        </p:nvSpPr>
        <p:spPr>
          <a:xfrm>
            <a:off x="169067" y="5034110"/>
            <a:ext cx="5713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setup: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Na-22 Button source placed in isocenter of PET scanner.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 30-minute data acquisition!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PMMA case acts as medium for Ps formation.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 placed horizontally to maximize formation area.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processed into triple coincidences to search for o-Ps → 3𝛾</a:t>
            </a:r>
          </a:p>
        </p:txBody>
      </p:sp>
      <p:sp>
        <p:nvSpPr>
          <p:cNvPr id="57" name="Curved Down Arrow 56">
            <a:extLst>
              <a:ext uri="{FF2B5EF4-FFF2-40B4-BE49-F238E27FC236}">
                <a16:creationId xmlns:a16="http://schemas.microsoft.com/office/drawing/2014/main" id="{E634914B-A571-B951-E3A2-26150BEB931F}"/>
              </a:ext>
            </a:extLst>
          </p:cNvPr>
          <p:cNvSpPr/>
          <p:nvPr/>
        </p:nvSpPr>
        <p:spPr>
          <a:xfrm rot="19065888">
            <a:off x="7400580" y="5856116"/>
            <a:ext cx="320929" cy="123526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Curved Down Arrow 57">
            <a:extLst>
              <a:ext uri="{FF2B5EF4-FFF2-40B4-BE49-F238E27FC236}">
                <a16:creationId xmlns:a16="http://schemas.microsoft.com/office/drawing/2014/main" id="{60070746-DE0B-FC48-DADE-45B51046CB5E}"/>
              </a:ext>
            </a:extLst>
          </p:cNvPr>
          <p:cNvSpPr/>
          <p:nvPr/>
        </p:nvSpPr>
        <p:spPr>
          <a:xfrm rot="8233619">
            <a:off x="7592466" y="6033355"/>
            <a:ext cx="320929" cy="123526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FA82576-4DF3-CDE8-51D9-4DF8DD40D470}"/>
              </a:ext>
            </a:extLst>
          </p:cNvPr>
          <p:cNvSpPr txBox="1"/>
          <p:nvPr/>
        </p:nvSpPr>
        <p:spPr>
          <a:xfrm>
            <a:off x="7651775" y="5733737"/>
            <a:ext cx="389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e+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FE19DF1-609B-9A0E-7116-98D797DF2B53}"/>
              </a:ext>
            </a:extLst>
          </p:cNvPr>
          <p:cNvSpPr txBox="1"/>
          <p:nvPr/>
        </p:nvSpPr>
        <p:spPr>
          <a:xfrm>
            <a:off x="7399676" y="5963521"/>
            <a:ext cx="389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e-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7DD023E-4AB2-6AD1-7A45-1E9FB9DA086F}"/>
              </a:ext>
            </a:extLst>
          </p:cNvPr>
          <p:cNvCxnSpPr>
            <a:cxnSpLocks/>
          </p:cNvCxnSpPr>
          <p:nvPr/>
        </p:nvCxnSpPr>
        <p:spPr>
          <a:xfrm>
            <a:off x="1426129" y="2394832"/>
            <a:ext cx="1384853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Antimatter – PhysicsOpenLab">
            <a:extLst>
              <a:ext uri="{FF2B5EF4-FFF2-40B4-BE49-F238E27FC236}">
                <a16:creationId xmlns:a16="http://schemas.microsoft.com/office/drawing/2014/main" id="{0E21AF34-1A3A-38E5-CA43-71AD095B8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50" y="881755"/>
            <a:ext cx="4512664" cy="374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273D4B-66BB-0363-1D39-5DF025E2E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77979-8F22-B74E-AA8B-49C35D55EEB9}" type="slidenum">
              <a:rPr lang="en-US" smtClean="0"/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7D2B4A-8C2C-801E-0677-10D324FF3B99}"/>
              </a:ext>
            </a:extLst>
          </p:cNvPr>
          <p:cNvSpPr txBox="1"/>
          <p:nvPr/>
        </p:nvSpPr>
        <p:spPr>
          <a:xfrm>
            <a:off x="708499" y="4627266"/>
            <a:ext cx="42049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taken from https://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physicsopenlab.org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/2016/05/22/webcam-particle-detector-measurements/ </a:t>
            </a:r>
          </a:p>
        </p:txBody>
      </p:sp>
    </p:spTree>
    <p:extLst>
      <p:ext uri="{BB962C8B-B14F-4D97-AF65-F5344CB8AC3E}">
        <p14:creationId xmlns:p14="http://schemas.microsoft.com/office/powerpoint/2010/main" val="238509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5" grpId="0" animBg="1"/>
      <p:bldP spid="17" grpId="0"/>
      <p:bldP spid="40" grpId="0"/>
      <p:bldP spid="51" grpId="0"/>
      <p:bldP spid="57" grpId="0" animBg="1"/>
      <p:bldP spid="58" grpId="0" animBg="1"/>
      <p:bldP spid="59" grpId="0"/>
      <p:bldP spid="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FDC71-0847-E0FB-59C7-A36D68FC4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732"/>
            <a:ext cx="12192000" cy="5827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Geant4 Simulations</a:t>
            </a:r>
          </a:p>
        </p:txBody>
      </p:sp>
      <p:pic>
        <p:nvPicPr>
          <p:cNvPr id="5" name="Picture 4" descr="A blue grid with green lines&#10;&#10;Description automatically generated">
            <a:extLst>
              <a:ext uri="{FF2B5EF4-FFF2-40B4-BE49-F238E27FC236}">
                <a16:creationId xmlns:a16="http://schemas.microsoft.com/office/drawing/2014/main" id="{74498C12-768B-F21D-67DE-0BCAF7F31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681965">
            <a:off x="967411" y="1087786"/>
            <a:ext cx="3936531" cy="5010912"/>
          </a:xfrm>
          <a:prstGeom prst="rect">
            <a:avLst/>
          </a:prstGeom>
        </p:spPr>
      </p:pic>
      <p:pic>
        <p:nvPicPr>
          <p:cNvPr id="8" name="Picture 7" descr="A graph of energy&#10;&#10;Description automatically generated">
            <a:extLst>
              <a:ext uri="{FF2B5EF4-FFF2-40B4-BE49-F238E27FC236}">
                <a16:creationId xmlns:a16="http://schemas.microsoft.com/office/drawing/2014/main" id="{493696A5-17BB-7E54-CF87-24B637A00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301" y="778667"/>
            <a:ext cx="5782722" cy="5597936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96641F-6190-CE1C-A0B5-6C7F00F54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77979-8F22-B74E-AA8B-49C35D55EEB9}" type="slidenum">
              <a:rPr lang="en-US" smtClean="0"/>
              <a:t>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93F271-E4ED-ECDE-1C62-C6852B2D2AF1}"/>
              </a:ext>
            </a:extLst>
          </p:cNvPr>
          <p:cNvSpPr txBox="1"/>
          <p:nvPr/>
        </p:nvSpPr>
        <p:spPr>
          <a:xfrm>
            <a:off x="1169916" y="1271160"/>
            <a:ext cx="3719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o-Ps single photon energy spectrum as predicted by nrQED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2443F8-9A98-196C-C552-72CC684DE6F4}"/>
              </a:ext>
            </a:extLst>
          </p:cNvPr>
          <p:cNvSpPr txBox="1"/>
          <p:nvPr/>
        </p:nvSpPr>
        <p:spPr>
          <a:xfrm>
            <a:off x="362624" y="5356007"/>
            <a:ext cx="5334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TPPT research PET scanner in GEANT4</a:t>
            </a:r>
          </a:p>
        </p:txBody>
      </p:sp>
    </p:spTree>
    <p:extLst>
      <p:ext uri="{BB962C8B-B14F-4D97-AF65-F5344CB8AC3E}">
        <p14:creationId xmlns:p14="http://schemas.microsoft.com/office/powerpoint/2010/main" val="1794194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nergy spectrum of photons originating from three-photon annihilation... |  Download Scientific Diagram">
            <a:extLst>
              <a:ext uri="{FF2B5EF4-FFF2-40B4-BE49-F238E27FC236}">
                <a16:creationId xmlns:a16="http://schemas.microsoft.com/office/drawing/2014/main" id="{0FBD89DD-6751-5B2F-B296-74CFD76A5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45" y="830694"/>
            <a:ext cx="5356873" cy="548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AFDC71-0847-E0FB-59C7-A36D68FC4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732"/>
            <a:ext cx="12192000" cy="5827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Geant4 Simulations</a:t>
            </a:r>
          </a:p>
        </p:txBody>
      </p:sp>
      <p:pic>
        <p:nvPicPr>
          <p:cNvPr id="8" name="Picture 7" descr="A graph of energy&#10;&#10;Description automatically generated">
            <a:extLst>
              <a:ext uri="{FF2B5EF4-FFF2-40B4-BE49-F238E27FC236}">
                <a16:creationId xmlns:a16="http://schemas.microsoft.com/office/drawing/2014/main" id="{493696A5-17BB-7E54-CF87-24B637A00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301" y="778667"/>
            <a:ext cx="5782722" cy="5597936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96641F-6190-CE1C-A0B5-6C7F00F54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77979-8F22-B74E-AA8B-49C35D55EEB9}" type="slidenum">
              <a:rPr lang="en-US" smtClean="0"/>
              <a:t>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93F271-E4ED-ECDE-1C62-C6852B2D2AF1}"/>
              </a:ext>
            </a:extLst>
          </p:cNvPr>
          <p:cNvSpPr txBox="1"/>
          <p:nvPr/>
        </p:nvSpPr>
        <p:spPr>
          <a:xfrm>
            <a:off x="1169915" y="1271160"/>
            <a:ext cx="3866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o-Ps single photon energy spectrum as predicted by non-relativistic quantum electrodynamics [3].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4D16BF-789A-6FBD-57ED-F5872A8EB462}"/>
              </a:ext>
            </a:extLst>
          </p:cNvPr>
          <p:cNvSpPr txBox="1"/>
          <p:nvPr/>
        </p:nvSpPr>
        <p:spPr>
          <a:xfrm>
            <a:off x="1526376" y="6318720"/>
            <a:ext cx="3153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taken from D.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Kaminska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 (2016) [4]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4A815A-E749-A2C1-9F4C-6CF425CA34D4}"/>
              </a:ext>
            </a:extLst>
          </p:cNvPr>
          <p:cNvSpPr txBox="1"/>
          <p:nvPr/>
        </p:nvSpPr>
        <p:spPr>
          <a:xfrm>
            <a:off x="3505200" y="68441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056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6DF4B2D-ACAE-DE5F-6856-5D585F91CC8B}"/>
              </a:ext>
            </a:extLst>
          </p:cNvPr>
          <p:cNvCxnSpPr>
            <a:cxnSpLocks/>
          </p:cNvCxnSpPr>
          <p:nvPr/>
        </p:nvCxnSpPr>
        <p:spPr>
          <a:xfrm flipV="1">
            <a:off x="8466215" y="696623"/>
            <a:ext cx="400447" cy="283850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diagram of a circular object&#10;&#10;Description automatically generated">
            <a:extLst>
              <a:ext uri="{FF2B5EF4-FFF2-40B4-BE49-F238E27FC236}">
                <a16:creationId xmlns:a16="http://schemas.microsoft.com/office/drawing/2014/main" id="{BAFDA1B2-7392-1E11-E293-1E797C2C2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25" b="90814" l="1953" r="94922">
                        <a14:foregroundMark x1="65104" y1="11549" x2="89844" y2="46457"/>
                        <a14:foregroundMark x1="72396" y1="2625" x2="72396" y2="2625"/>
                        <a14:foregroundMark x1="23177" y1="4724" x2="24219" y2="9186"/>
                        <a14:foregroundMark x1="92448" y1="49869" x2="92448" y2="60892"/>
                        <a14:foregroundMark x1="94922" y1="55643" x2="95182" y2="61417"/>
                        <a14:foregroundMark x1="84635" y1="88714" x2="85417" y2="91076"/>
                        <a14:foregroundMark x1="12370" y1="89239" x2="12630" y2="90814"/>
                        <a14:foregroundMark x1="10417" y1="38058" x2="5078" y2="54331"/>
                        <a14:foregroundMark x1="5078" y1="54331" x2="11068" y2="69291"/>
                        <a14:foregroundMark x1="1953" y1="58268" x2="1953" y2="60630"/>
                        <a14:backgroundMark x1="97656" y1="787" x2="97786" y2="20472"/>
                        <a14:backgroundMark x1="97786" y1="20472" x2="91406" y2="152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3087751" y="1723073"/>
            <a:ext cx="6685636" cy="3316702"/>
          </a:xfrm>
          <a:prstGeom prst="rect">
            <a:avLst/>
          </a:prstGeom>
        </p:spPr>
      </p:pic>
      <p:pic>
        <p:nvPicPr>
          <p:cNvPr id="19" name="Picture 18" descr="A diagram of a circular object&#10;&#10;Description automatically generated">
            <a:extLst>
              <a:ext uri="{FF2B5EF4-FFF2-40B4-BE49-F238E27FC236}">
                <a16:creationId xmlns:a16="http://schemas.microsoft.com/office/drawing/2014/main" id="{75A6D4BD-3B6A-F62A-D5E2-B9CED9D05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25" b="90814" l="1953" r="94922">
                        <a14:foregroundMark x1="65104" y1="11549" x2="89844" y2="46457"/>
                        <a14:foregroundMark x1="72396" y1="2625" x2="72396" y2="2625"/>
                        <a14:foregroundMark x1="23177" y1="4724" x2="24219" y2="9186"/>
                        <a14:foregroundMark x1="92448" y1="49869" x2="92448" y2="60892"/>
                        <a14:foregroundMark x1="94922" y1="55643" x2="95182" y2="61417"/>
                        <a14:foregroundMark x1="84635" y1="88714" x2="85417" y2="91076"/>
                        <a14:foregroundMark x1="12370" y1="89239" x2="12630" y2="90814"/>
                        <a14:foregroundMark x1="10417" y1="38058" x2="5078" y2="54331"/>
                        <a14:foregroundMark x1="5078" y1="54331" x2="11068" y2="69291"/>
                        <a14:foregroundMark x1="1953" y1="58268" x2="1953" y2="60630"/>
                        <a14:backgroundMark x1="97656" y1="787" x2="97786" y2="20472"/>
                        <a14:backgroundMark x1="97786" y1="20472" x2="91406" y2="152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7182195" y="1856828"/>
            <a:ext cx="6685640" cy="331670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71FABB-677F-879E-79CF-87CFF323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0167" y="8479"/>
            <a:ext cx="2743200" cy="365125"/>
          </a:xfrm>
        </p:spPr>
        <p:txBody>
          <a:bodyPr/>
          <a:lstStyle/>
          <a:p>
            <a:fld id="{1E977979-8F22-B74E-AA8B-49C35D55EEB9}" type="slidenum">
              <a:rPr lang="en-US" smtClean="0"/>
              <a:t>7</a:t>
            </a:fld>
            <a:endParaRPr lang="en-US" dirty="0"/>
          </a:p>
        </p:txBody>
      </p:sp>
      <p:sp>
        <p:nvSpPr>
          <p:cNvPr id="30" name="Explosion 1 29">
            <a:extLst>
              <a:ext uri="{FF2B5EF4-FFF2-40B4-BE49-F238E27FC236}">
                <a16:creationId xmlns:a16="http://schemas.microsoft.com/office/drawing/2014/main" id="{35BDC3E7-7619-6C45-D731-63B245B99195}"/>
              </a:ext>
            </a:extLst>
          </p:cNvPr>
          <p:cNvSpPr/>
          <p:nvPr/>
        </p:nvSpPr>
        <p:spPr>
          <a:xfrm>
            <a:off x="9885793" y="1993439"/>
            <a:ext cx="92098" cy="89781"/>
          </a:xfrm>
          <a:prstGeom prst="irregularSeal1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Explosion 1 30">
            <a:extLst>
              <a:ext uri="{FF2B5EF4-FFF2-40B4-BE49-F238E27FC236}">
                <a16:creationId xmlns:a16="http://schemas.microsoft.com/office/drawing/2014/main" id="{B7B7342A-5F36-48C5-19D4-C261DDFD8BA7}"/>
              </a:ext>
            </a:extLst>
          </p:cNvPr>
          <p:cNvSpPr/>
          <p:nvPr/>
        </p:nvSpPr>
        <p:spPr>
          <a:xfrm>
            <a:off x="9871977" y="4828149"/>
            <a:ext cx="92098" cy="89781"/>
          </a:xfrm>
          <a:prstGeom prst="irregularSeal1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Explosion 1 31">
            <a:extLst>
              <a:ext uri="{FF2B5EF4-FFF2-40B4-BE49-F238E27FC236}">
                <a16:creationId xmlns:a16="http://schemas.microsoft.com/office/drawing/2014/main" id="{678378D6-63B5-7D8C-0FFE-E7775B0CB24C}"/>
              </a:ext>
            </a:extLst>
          </p:cNvPr>
          <p:cNvSpPr/>
          <p:nvPr/>
        </p:nvSpPr>
        <p:spPr>
          <a:xfrm>
            <a:off x="6455962" y="3587700"/>
            <a:ext cx="92098" cy="89781"/>
          </a:xfrm>
          <a:prstGeom prst="irregularSeal1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50F8E33-D2DF-65DA-AB01-ED160491CB2F}"/>
              </a:ext>
            </a:extLst>
          </p:cNvPr>
          <p:cNvSpPr txBox="1"/>
          <p:nvPr/>
        </p:nvSpPr>
        <p:spPr>
          <a:xfrm>
            <a:off x="187134" y="834102"/>
            <a:ext cx="4356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True event: o-Ps→3𝛾 and all three photons interact. *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4206C3-1AC4-C87C-CF78-B56419A5D136}"/>
              </a:ext>
            </a:extLst>
          </p:cNvPr>
          <p:cNvSpPr txBox="1">
            <a:spLocks/>
          </p:cNvSpPr>
          <p:nvPr/>
        </p:nvSpPr>
        <p:spPr>
          <a:xfrm>
            <a:off x="-79489" y="73760"/>
            <a:ext cx="5542771" cy="582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Triple Coincident Events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8268361-F4DD-270A-DAE1-8268BD200B69}"/>
              </a:ext>
            </a:extLst>
          </p:cNvPr>
          <p:cNvCxnSpPr>
            <a:cxnSpLocks/>
          </p:cNvCxnSpPr>
          <p:nvPr/>
        </p:nvCxnSpPr>
        <p:spPr>
          <a:xfrm flipV="1">
            <a:off x="253110" y="5745587"/>
            <a:ext cx="754562" cy="4527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5874E6E7-2DD5-51B5-8048-CF6567522F33}"/>
              </a:ext>
            </a:extLst>
          </p:cNvPr>
          <p:cNvSpPr txBox="1"/>
          <p:nvPr/>
        </p:nvSpPr>
        <p:spPr>
          <a:xfrm>
            <a:off x="1078121" y="5567338"/>
            <a:ext cx="257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Annihilation Gammas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D3B077A-BEAE-D217-87E8-C2B5E88FCE16}"/>
              </a:ext>
            </a:extLst>
          </p:cNvPr>
          <p:cNvCxnSpPr>
            <a:cxnSpLocks/>
          </p:cNvCxnSpPr>
          <p:nvPr/>
        </p:nvCxnSpPr>
        <p:spPr>
          <a:xfrm>
            <a:off x="261201" y="6121336"/>
            <a:ext cx="754562" cy="0"/>
          </a:xfrm>
          <a:prstGeom prst="line">
            <a:avLst/>
          </a:prstGeom>
          <a:ln w="127000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C49D797D-BA7C-FFE2-FAA3-DF0E5A4AB6D3}"/>
              </a:ext>
            </a:extLst>
          </p:cNvPr>
          <p:cNvSpPr txBox="1"/>
          <p:nvPr/>
        </p:nvSpPr>
        <p:spPr>
          <a:xfrm>
            <a:off x="1078121" y="5936670"/>
            <a:ext cx="257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Scattered Gammas 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33B0F1F-7D84-F669-B968-28807C902385}"/>
              </a:ext>
            </a:extLst>
          </p:cNvPr>
          <p:cNvCxnSpPr>
            <a:cxnSpLocks/>
          </p:cNvCxnSpPr>
          <p:nvPr/>
        </p:nvCxnSpPr>
        <p:spPr>
          <a:xfrm flipV="1">
            <a:off x="241614" y="6491364"/>
            <a:ext cx="754562" cy="2447"/>
          </a:xfrm>
          <a:prstGeom prst="line">
            <a:avLst/>
          </a:prstGeom>
          <a:ln w="127000">
            <a:solidFill>
              <a:srgbClr val="00B0F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802B101B-3550-DB6E-B579-63B090634039}"/>
              </a:ext>
            </a:extLst>
          </p:cNvPr>
          <p:cNvSpPr txBox="1"/>
          <p:nvPr/>
        </p:nvSpPr>
        <p:spPr>
          <a:xfrm>
            <a:off x="1058533" y="6306698"/>
            <a:ext cx="257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Prompt Gammas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8CE52B-9EE3-B5A5-4905-6AFC0FD790F4}"/>
              </a:ext>
            </a:extLst>
          </p:cNvPr>
          <p:cNvSpPr/>
          <p:nvPr/>
        </p:nvSpPr>
        <p:spPr>
          <a:xfrm rot="13686751">
            <a:off x="9780303" y="1950760"/>
            <a:ext cx="307790" cy="157822"/>
          </a:xfrm>
          <a:prstGeom prst="rect">
            <a:avLst/>
          </a:prstGeom>
          <a:solidFill>
            <a:srgbClr val="00FA00"/>
          </a:solidFill>
          <a:ln>
            <a:solidFill>
              <a:srgbClr val="00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BFF8F6-CEF6-31AA-22EA-3F6EE80BC323}"/>
              </a:ext>
            </a:extLst>
          </p:cNvPr>
          <p:cNvSpPr/>
          <p:nvPr/>
        </p:nvSpPr>
        <p:spPr>
          <a:xfrm rot="18709954">
            <a:off x="9777947" y="4789262"/>
            <a:ext cx="307790" cy="157822"/>
          </a:xfrm>
          <a:prstGeom prst="rect">
            <a:avLst/>
          </a:prstGeom>
          <a:solidFill>
            <a:srgbClr val="00FA00"/>
          </a:solidFill>
          <a:ln>
            <a:solidFill>
              <a:srgbClr val="00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250BF5-0DAA-9196-3707-F6030E651CDB}"/>
              </a:ext>
            </a:extLst>
          </p:cNvPr>
          <p:cNvSpPr/>
          <p:nvPr/>
        </p:nvSpPr>
        <p:spPr>
          <a:xfrm rot="16006543">
            <a:off x="6357982" y="3541948"/>
            <a:ext cx="307790" cy="157822"/>
          </a:xfrm>
          <a:prstGeom prst="rect">
            <a:avLst/>
          </a:prstGeom>
          <a:solidFill>
            <a:srgbClr val="00FA00"/>
          </a:solidFill>
          <a:ln>
            <a:solidFill>
              <a:srgbClr val="00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DB5451-C4DC-3E70-E7C0-C70EBD6E54F0}"/>
              </a:ext>
            </a:extLst>
          </p:cNvPr>
          <p:cNvSpPr txBox="1"/>
          <p:nvPr/>
        </p:nvSpPr>
        <p:spPr>
          <a:xfrm>
            <a:off x="357188" y="22431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91AF542-4458-53AC-7404-C4CA44499F8E}"/>
              </a:ext>
            </a:extLst>
          </p:cNvPr>
          <p:cNvCxnSpPr>
            <a:cxnSpLocks/>
          </p:cNvCxnSpPr>
          <p:nvPr/>
        </p:nvCxnSpPr>
        <p:spPr>
          <a:xfrm>
            <a:off x="8500952" y="3524447"/>
            <a:ext cx="1440756" cy="1357861"/>
          </a:xfrm>
          <a:prstGeom prst="straightConnector1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DD78268-A001-02F6-B572-651520F2BDE6}"/>
              </a:ext>
            </a:extLst>
          </p:cNvPr>
          <p:cNvCxnSpPr>
            <a:cxnSpLocks/>
          </p:cNvCxnSpPr>
          <p:nvPr/>
        </p:nvCxnSpPr>
        <p:spPr>
          <a:xfrm flipV="1">
            <a:off x="8477791" y="2040349"/>
            <a:ext cx="1440756" cy="1484098"/>
          </a:xfrm>
          <a:prstGeom prst="straightConnector1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4F56DE6-1FD1-53CB-9234-49140132B052}"/>
              </a:ext>
            </a:extLst>
          </p:cNvPr>
          <p:cNvCxnSpPr>
            <a:cxnSpLocks/>
          </p:cNvCxnSpPr>
          <p:nvPr/>
        </p:nvCxnSpPr>
        <p:spPr>
          <a:xfrm flipH="1">
            <a:off x="6502011" y="3526466"/>
            <a:ext cx="1975780" cy="122469"/>
          </a:xfrm>
          <a:prstGeom prst="straightConnector1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5D099AB8-892F-BE13-8572-07FD1B870589}"/>
              </a:ext>
            </a:extLst>
          </p:cNvPr>
          <p:cNvSpPr/>
          <p:nvPr/>
        </p:nvSpPr>
        <p:spPr>
          <a:xfrm>
            <a:off x="8346257" y="3381424"/>
            <a:ext cx="263069" cy="267511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7AE172-059E-18A7-8682-D15B3C5E4FA1}"/>
              </a:ext>
            </a:extLst>
          </p:cNvPr>
          <p:cNvSpPr txBox="1"/>
          <p:nvPr/>
        </p:nvSpPr>
        <p:spPr>
          <a:xfrm>
            <a:off x="218757" y="4767565"/>
            <a:ext cx="4255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Also, o-Ps events where a photon misses but scattering adds a third signal.</a:t>
            </a:r>
          </a:p>
        </p:txBody>
      </p:sp>
    </p:spTree>
    <p:extLst>
      <p:ext uri="{BB962C8B-B14F-4D97-AF65-F5344CB8AC3E}">
        <p14:creationId xmlns:p14="http://schemas.microsoft.com/office/powerpoint/2010/main" val="1679521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6DF4B2D-ACAE-DE5F-6856-5D585F91CC8B}"/>
              </a:ext>
            </a:extLst>
          </p:cNvPr>
          <p:cNvCxnSpPr>
            <a:cxnSpLocks/>
          </p:cNvCxnSpPr>
          <p:nvPr/>
        </p:nvCxnSpPr>
        <p:spPr>
          <a:xfrm flipV="1">
            <a:off x="8466215" y="696623"/>
            <a:ext cx="400447" cy="283850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diagram of a circular object&#10;&#10;Description automatically generated">
            <a:extLst>
              <a:ext uri="{FF2B5EF4-FFF2-40B4-BE49-F238E27FC236}">
                <a16:creationId xmlns:a16="http://schemas.microsoft.com/office/drawing/2014/main" id="{BAFDA1B2-7392-1E11-E293-1E797C2C2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25" b="90814" l="1953" r="94922">
                        <a14:foregroundMark x1="65104" y1="11549" x2="89844" y2="46457"/>
                        <a14:foregroundMark x1="72396" y1="2625" x2="72396" y2="2625"/>
                        <a14:foregroundMark x1="23177" y1="4724" x2="24219" y2="9186"/>
                        <a14:foregroundMark x1="92448" y1="49869" x2="92448" y2="60892"/>
                        <a14:foregroundMark x1="94922" y1="55643" x2="95182" y2="61417"/>
                        <a14:foregroundMark x1="84635" y1="88714" x2="85417" y2="91076"/>
                        <a14:foregroundMark x1="12370" y1="89239" x2="12630" y2="90814"/>
                        <a14:foregroundMark x1="10417" y1="38058" x2="5078" y2="54331"/>
                        <a14:foregroundMark x1="5078" y1="54331" x2="11068" y2="69291"/>
                        <a14:foregroundMark x1="1953" y1="58268" x2="1953" y2="60630"/>
                        <a14:backgroundMark x1="97656" y1="787" x2="97786" y2="20472"/>
                        <a14:backgroundMark x1="97786" y1="20472" x2="91406" y2="152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3087751" y="1723073"/>
            <a:ext cx="6685636" cy="3316702"/>
          </a:xfrm>
          <a:prstGeom prst="rect">
            <a:avLst/>
          </a:prstGeom>
        </p:spPr>
      </p:pic>
      <p:pic>
        <p:nvPicPr>
          <p:cNvPr id="19" name="Picture 18" descr="A diagram of a circular object&#10;&#10;Description automatically generated">
            <a:extLst>
              <a:ext uri="{FF2B5EF4-FFF2-40B4-BE49-F238E27FC236}">
                <a16:creationId xmlns:a16="http://schemas.microsoft.com/office/drawing/2014/main" id="{75A6D4BD-3B6A-F62A-D5E2-B9CED9D05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25" b="90814" l="1953" r="94922">
                        <a14:foregroundMark x1="65104" y1="11549" x2="89844" y2="46457"/>
                        <a14:foregroundMark x1="72396" y1="2625" x2="72396" y2="2625"/>
                        <a14:foregroundMark x1="23177" y1="4724" x2="24219" y2="9186"/>
                        <a14:foregroundMark x1="92448" y1="49869" x2="92448" y2="60892"/>
                        <a14:foregroundMark x1="94922" y1="55643" x2="95182" y2="61417"/>
                        <a14:foregroundMark x1="84635" y1="88714" x2="85417" y2="91076"/>
                        <a14:foregroundMark x1="12370" y1="89239" x2="12630" y2="90814"/>
                        <a14:foregroundMark x1="10417" y1="38058" x2="5078" y2="54331"/>
                        <a14:foregroundMark x1="5078" y1="54331" x2="11068" y2="69291"/>
                        <a14:foregroundMark x1="1953" y1="58268" x2="1953" y2="60630"/>
                        <a14:backgroundMark x1="97656" y1="787" x2="97786" y2="20472"/>
                        <a14:backgroundMark x1="97786" y1="20472" x2="91406" y2="152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7182195" y="1856828"/>
            <a:ext cx="6685640" cy="331670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71FABB-677F-879E-79CF-87CFF323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0167" y="8479"/>
            <a:ext cx="2743200" cy="365125"/>
          </a:xfrm>
        </p:spPr>
        <p:txBody>
          <a:bodyPr/>
          <a:lstStyle/>
          <a:p>
            <a:fld id="{1E977979-8F22-B74E-AA8B-49C35D55EEB9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4206C3-1AC4-C87C-CF78-B56419A5D136}"/>
              </a:ext>
            </a:extLst>
          </p:cNvPr>
          <p:cNvSpPr txBox="1">
            <a:spLocks/>
          </p:cNvSpPr>
          <p:nvPr/>
        </p:nvSpPr>
        <p:spPr>
          <a:xfrm>
            <a:off x="-79489" y="73760"/>
            <a:ext cx="5542771" cy="582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Triple Coincident Events</a:t>
            </a:r>
          </a:p>
        </p:txBody>
      </p:sp>
      <p:sp>
        <p:nvSpPr>
          <p:cNvPr id="29" name="Explosion 1 28">
            <a:extLst>
              <a:ext uri="{FF2B5EF4-FFF2-40B4-BE49-F238E27FC236}">
                <a16:creationId xmlns:a16="http://schemas.microsoft.com/office/drawing/2014/main" id="{A31FAB68-CEAA-F3F5-0FF9-22085A633584}"/>
              </a:ext>
            </a:extLst>
          </p:cNvPr>
          <p:cNvSpPr/>
          <p:nvPr/>
        </p:nvSpPr>
        <p:spPr>
          <a:xfrm>
            <a:off x="10255239" y="2559039"/>
            <a:ext cx="92098" cy="89781"/>
          </a:xfrm>
          <a:prstGeom prst="irregularSeal1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Explosion 1 32">
            <a:extLst>
              <a:ext uri="{FF2B5EF4-FFF2-40B4-BE49-F238E27FC236}">
                <a16:creationId xmlns:a16="http://schemas.microsoft.com/office/drawing/2014/main" id="{3688ACEA-D2D0-2803-7708-FEC4F99EA939}"/>
              </a:ext>
            </a:extLst>
          </p:cNvPr>
          <p:cNvSpPr/>
          <p:nvPr/>
        </p:nvSpPr>
        <p:spPr>
          <a:xfrm>
            <a:off x="10255239" y="4284222"/>
            <a:ext cx="92098" cy="89781"/>
          </a:xfrm>
          <a:prstGeom prst="irregularSeal1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Explosion 1 33">
            <a:extLst>
              <a:ext uri="{FF2B5EF4-FFF2-40B4-BE49-F238E27FC236}">
                <a16:creationId xmlns:a16="http://schemas.microsoft.com/office/drawing/2014/main" id="{77E85809-1BEC-814F-9F79-3461FB9F1B52}"/>
              </a:ext>
            </a:extLst>
          </p:cNvPr>
          <p:cNvSpPr/>
          <p:nvPr/>
        </p:nvSpPr>
        <p:spPr>
          <a:xfrm>
            <a:off x="6595713" y="2648820"/>
            <a:ext cx="92098" cy="89781"/>
          </a:xfrm>
          <a:prstGeom prst="irregularSeal1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8268361-F4DD-270A-DAE1-8268BD200B69}"/>
              </a:ext>
            </a:extLst>
          </p:cNvPr>
          <p:cNvCxnSpPr>
            <a:cxnSpLocks/>
          </p:cNvCxnSpPr>
          <p:nvPr/>
        </p:nvCxnSpPr>
        <p:spPr>
          <a:xfrm flipV="1">
            <a:off x="253110" y="5745587"/>
            <a:ext cx="754562" cy="4527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5874E6E7-2DD5-51B5-8048-CF6567522F33}"/>
              </a:ext>
            </a:extLst>
          </p:cNvPr>
          <p:cNvSpPr txBox="1"/>
          <p:nvPr/>
        </p:nvSpPr>
        <p:spPr>
          <a:xfrm>
            <a:off x="1078121" y="5567338"/>
            <a:ext cx="257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Annihilation Gammas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D3B077A-BEAE-D217-87E8-C2B5E88FCE16}"/>
              </a:ext>
            </a:extLst>
          </p:cNvPr>
          <p:cNvCxnSpPr>
            <a:cxnSpLocks/>
          </p:cNvCxnSpPr>
          <p:nvPr/>
        </p:nvCxnSpPr>
        <p:spPr>
          <a:xfrm>
            <a:off x="261201" y="6121336"/>
            <a:ext cx="754562" cy="0"/>
          </a:xfrm>
          <a:prstGeom prst="line">
            <a:avLst/>
          </a:prstGeom>
          <a:ln w="127000"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C49D797D-BA7C-FFE2-FAA3-DF0E5A4AB6D3}"/>
              </a:ext>
            </a:extLst>
          </p:cNvPr>
          <p:cNvSpPr txBox="1"/>
          <p:nvPr/>
        </p:nvSpPr>
        <p:spPr>
          <a:xfrm>
            <a:off x="1078121" y="5936670"/>
            <a:ext cx="257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Scattered Gammas 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33B0F1F-7D84-F669-B968-28807C902385}"/>
              </a:ext>
            </a:extLst>
          </p:cNvPr>
          <p:cNvCxnSpPr>
            <a:cxnSpLocks/>
          </p:cNvCxnSpPr>
          <p:nvPr/>
        </p:nvCxnSpPr>
        <p:spPr>
          <a:xfrm flipV="1">
            <a:off x="241614" y="6491364"/>
            <a:ext cx="754562" cy="2447"/>
          </a:xfrm>
          <a:prstGeom prst="line">
            <a:avLst/>
          </a:prstGeom>
          <a:ln w="127000">
            <a:solidFill>
              <a:srgbClr val="00B0F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802B101B-3550-DB6E-B579-63B090634039}"/>
              </a:ext>
            </a:extLst>
          </p:cNvPr>
          <p:cNvSpPr txBox="1"/>
          <p:nvPr/>
        </p:nvSpPr>
        <p:spPr>
          <a:xfrm>
            <a:off x="1058533" y="6306698"/>
            <a:ext cx="257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Prompt Gammas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0A23C1-3B17-597D-B241-7B4A990274A5}"/>
              </a:ext>
            </a:extLst>
          </p:cNvPr>
          <p:cNvSpPr/>
          <p:nvPr/>
        </p:nvSpPr>
        <p:spPr>
          <a:xfrm rot="17552276">
            <a:off x="10129890" y="4205309"/>
            <a:ext cx="307790" cy="157822"/>
          </a:xfrm>
          <a:prstGeom prst="rect">
            <a:avLst/>
          </a:prstGeom>
          <a:solidFill>
            <a:srgbClr val="00FA00"/>
          </a:solidFill>
          <a:ln>
            <a:solidFill>
              <a:srgbClr val="00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8746DB-E247-75B5-AD47-9E7F91656783}"/>
              </a:ext>
            </a:extLst>
          </p:cNvPr>
          <p:cNvSpPr/>
          <p:nvPr/>
        </p:nvSpPr>
        <p:spPr>
          <a:xfrm rot="14913035">
            <a:off x="10132040" y="2542480"/>
            <a:ext cx="307790" cy="157822"/>
          </a:xfrm>
          <a:prstGeom prst="rect">
            <a:avLst/>
          </a:prstGeom>
          <a:solidFill>
            <a:srgbClr val="00FA00"/>
          </a:solidFill>
          <a:ln>
            <a:solidFill>
              <a:srgbClr val="00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945F198-5F55-3875-AE4C-9FD2B3803F06}"/>
              </a:ext>
            </a:extLst>
          </p:cNvPr>
          <p:cNvCxnSpPr>
            <a:cxnSpLocks/>
          </p:cNvCxnSpPr>
          <p:nvPr/>
        </p:nvCxnSpPr>
        <p:spPr>
          <a:xfrm>
            <a:off x="10301288" y="2593075"/>
            <a:ext cx="0" cy="1736038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EDC1D74-D4A0-42B8-F3D8-396B62F89A56}"/>
              </a:ext>
            </a:extLst>
          </p:cNvPr>
          <p:cNvSpPr/>
          <p:nvPr/>
        </p:nvSpPr>
        <p:spPr>
          <a:xfrm rot="17560993">
            <a:off x="6513513" y="2534007"/>
            <a:ext cx="307790" cy="161280"/>
          </a:xfrm>
          <a:prstGeom prst="rect">
            <a:avLst/>
          </a:prstGeom>
          <a:solidFill>
            <a:srgbClr val="00FA00"/>
          </a:solidFill>
          <a:ln>
            <a:solidFill>
              <a:srgbClr val="00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308BB083-1F74-0AD2-F854-CDCD623EB3E1}"/>
              </a:ext>
            </a:extLst>
          </p:cNvPr>
          <p:cNvCxnSpPr>
            <a:cxnSpLocks/>
          </p:cNvCxnSpPr>
          <p:nvPr/>
        </p:nvCxnSpPr>
        <p:spPr>
          <a:xfrm>
            <a:off x="6634820" y="2704566"/>
            <a:ext cx="3666468" cy="1624547"/>
          </a:xfrm>
          <a:prstGeom prst="straightConnector1">
            <a:avLst/>
          </a:prstGeom>
          <a:ln w="38100">
            <a:solidFill>
              <a:srgbClr val="FF0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5D099AB8-892F-BE13-8572-07FD1B870589}"/>
              </a:ext>
            </a:extLst>
          </p:cNvPr>
          <p:cNvSpPr/>
          <p:nvPr/>
        </p:nvSpPr>
        <p:spPr>
          <a:xfrm>
            <a:off x="8346257" y="3381424"/>
            <a:ext cx="263069" cy="267511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E86AB5-55F6-1648-5E18-0B511655F372}"/>
              </a:ext>
            </a:extLst>
          </p:cNvPr>
          <p:cNvSpPr txBox="1"/>
          <p:nvPr/>
        </p:nvSpPr>
        <p:spPr>
          <a:xfrm>
            <a:off x="187134" y="834102"/>
            <a:ext cx="4356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True event: o-Ps→3𝛾 and all three photons interact. *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7314E9-DCE7-9F05-050F-3BEBD4496AB0}"/>
              </a:ext>
            </a:extLst>
          </p:cNvPr>
          <p:cNvSpPr txBox="1"/>
          <p:nvPr/>
        </p:nvSpPr>
        <p:spPr>
          <a:xfrm>
            <a:off x="218757" y="4767565"/>
            <a:ext cx="4255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Also, o-Ps events where a photon misses but scattering adds a third signal.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C6DD06-7653-0955-2E28-4B0F600A882A}"/>
              </a:ext>
            </a:extLst>
          </p:cNvPr>
          <p:cNvSpPr txBox="1"/>
          <p:nvPr/>
        </p:nvSpPr>
        <p:spPr>
          <a:xfrm>
            <a:off x="187134" y="1763906"/>
            <a:ext cx="4356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False event: Back-to-back photons interact + a Compton Scatter </a:t>
            </a:r>
          </a:p>
        </p:txBody>
      </p:sp>
    </p:spTree>
    <p:extLst>
      <p:ext uri="{BB962C8B-B14F-4D97-AF65-F5344CB8AC3E}">
        <p14:creationId xmlns:p14="http://schemas.microsoft.com/office/powerpoint/2010/main" val="10461122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10050</TotalTime>
  <Words>1604</Words>
  <Application>Microsoft Macintosh PowerPoint</Application>
  <PresentationFormat>Widescreen</PresentationFormat>
  <Paragraphs>271</Paragraphs>
  <Slides>26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Aptos</vt:lpstr>
      <vt:lpstr>Aptos Display</vt:lpstr>
      <vt:lpstr>Arial</vt:lpstr>
      <vt:lpstr>Cambria Math</vt:lpstr>
      <vt:lpstr>Courier New</vt:lpstr>
      <vt:lpstr>Times New Roman</vt:lpstr>
      <vt:lpstr>Wingdings</vt:lpstr>
      <vt:lpstr>Office Theme</vt:lpstr>
      <vt:lpstr>Ortho-Positronium Detection with a  High-Resolution PET Scanner</vt:lpstr>
      <vt:lpstr>Time-of-Flight PET for Proton Therapy (TPPT)</vt:lpstr>
      <vt:lpstr>TPPT Research PET Scanner Metrics</vt:lpstr>
      <vt:lpstr>Ortho-Positronium (o-Ps): Why Three Photons?</vt:lpstr>
      <vt:lpstr>Experimental Setup</vt:lpstr>
      <vt:lpstr>Geant4 Simulations</vt:lpstr>
      <vt:lpstr>Geant4 Simulations</vt:lpstr>
      <vt:lpstr>PowerPoint Presentation</vt:lpstr>
      <vt:lpstr>PowerPoint Presentation</vt:lpstr>
      <vt:lpstr>PowerPoint Presentation</vt:lpstr>
      <vt:lpstr>PowerPoint Presentation</vt:lpstr>
      <vt:lpstr>Filtering Techniques</vt:lpstr>
      <vt:lpstr>Filtering Techniques</vt:lpstr>
      <vt:lpstr>Momentum Conservation</vt:lpstr>
      <vt:lpstr>Momentum Reconstruction in Geant4: 2𝛾 Events</vt:lpstr>
      <vt:lpstr>Momentum Reconstruction in Geant4: 3𝛾 Events</vt:lpstr>
      <vt:lpstr>Momentum Reconstruction</vt:lpstr>
      <vt:lpstr>Time-of-Flight + Control Study</vt:lpstr>
      <vt:lpstr>Time-of-Flight + Control Study</vt:lpstr>
      <vt:lpstr>Conclusion &amp; Next Steps</vt:lpstr>
      <vt:lpstr>Dziękuję za uwagę</vt:lpstr>
      <vt:lpstr>PowerPoint Presentation</vt:lpstr>
      <vt:lpstr>Back-up Slides</vt:lpstr>
      <vt:lpstr>Photopeak Normalization and Alignment</vt:lpstr>
      <vt:lpstr>Energy Cut</vt:lpstr>
      <vt:lpstr>Simulated Energy Spectra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Abouzahr, Firas</dc:creator>
  <cp:lastModifiedBy>Abouzahr, Firas</cp:lastModifiedBy>
  <cp:revision>52</cp:revision>
  <dcterms:created xsi:type="dcterms:W3CDTF">2024-06-09T21:13:28Z</dcterms:created>
  <dcterms:modified xsi:type="dcterms:W3CDTF">2024-07-04T20:57:48Z</dcterms:modified>
</cp:coreProperties>
</file>