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6"/>
  </p:notesMasterIdLst>
  <p:sldIdLst>
    <p:sldId id="258" r:id="rId3"/>
    <p:sldId id="276" r:id="rId4"/>
    <p:sldId id="304" r:id="rId5"/>
    <p:sldId id="305" r:id="rId6"/>
    <p:sldId id="260" r:id="rId7"/>
    <p:sldId id="307" r:id="rId8"/>
    <p:sldId id="308" r:id="rId9"/>
    <p:sldId id="309" r:id="rId10"/>
    <p:sldId id="323" r:id="rId11"/>
    <p:sldId id="263" r:id="rId12"/>
    <p:sldId id="294" r:id="rId13"/>
    <p:sldId id="296" r:id="rId14"/>
    <p:sldId id="297" r:id="rId15"/>
    <p:sldId id="298" r:id="rId16"/>
    <p:sldId id="299" r:id="rId17"/>
    <p:sldId id="300" r:id="rId18"/>
    <p:sldId id="311" r:id="rId19"/>
    <p:sldId id="312" r:id="rId20"/>
    <p:sldId id="313" r:id="rId21"/>
    <p:sldId id="268" r:id="rId22"/>
    <p:sldId id="282" r:id="rId23"/>
    <p:sldId id="283" r:id="rId24"/>
    <p:sldId id="285" r:id="rId25"/>
    <p:sldId id="325" r:id="rId26"/>
    <p:sldId id="293" r:id="rId27"/>
    <p:sldId id="318" r:id="rId28"/>
    <p:sldId id="320" r:id="rId29"/>
    <p:sldId id="324" r:id="rId30"/>
    <p:sldId id="327" r:id="rId31"/>
    <p:sldId id="328" r:id="rId32"/>
    <p:sldId id="321" r:id="rId33"/>
    <p:sldId id="270" r:id="rId34"/>
    <p:sldId id="33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241"/>
    <a:srgbClr val="D9F2D0"/>
    <a:srgbClr val="82153D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theme" Target="theme/theme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1458E-6F79-4577-8EDB-0C27E7AA9638}" type="datetimeFigureOut"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E4E1C-4358-47F4-87F1-99E2E05340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005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480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644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383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424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602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452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png" /><Relationship Id="rId4" Type="http://schemas.openxmlformats.org/officeDocument/2006/relationships/image" Target="../media/image17.jpe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eg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 /><Relationship Id="rId3" Type="http://schemas.openxmlformats.org/officeDocument/2006/relationships/image" Target="../media/image33.png" /><Relationship Id="rId7" Type="http://schemas.openxmlformats.org/officeDocument/2006/relationships/image" Target="../media/image37.jpe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36.png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48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5" Type="http://schemas.openxmlformats.org/officeDocument/2006/relationships/image" Target="../media/image10.png" /><Relationship Id="rId4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655644" y="3881328"/>
            <a:ext cx="10880203" cy="91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rgbClr val="CABFE7"/>
              </a:buClr>
              <a:buSzPct val="100000"/>
            </a:pPr>
            <a:r>
              <a:rPr lang="en-US" sz="2000" b="1">
                <a:solidFill>
                  <a:srgbClr val="CABFE7"/>
                </a:solidFill>
                <a:latin typeface="Times New Roman"/>
              </a:rPr>
              <a:t>Ana Marija Kožuljević</a:t>
            </a:r>
            <a:r>
              <a:rPr lang="en-US" sz="2000" baseline="30000">
                <a:solidFill>
                  <a:srgbClr val="CABFE7"/>
                </a:solidFill>
                <a:latin typeface="Times New Roman"/>
              </a:rPr>
              <a:t>1</a:t>
            </a:r>
            <a:r>
              <a:rPr lang="en-US" sz="2000">
                <a:solidFill>
                  <a:srgbClr val="CABFE7"/>
                </a:solidFill>
                <a:latin typeface="Times New Roman"/>
              </a:rPr>
              <a:t>, Tomislav Bokulić</a:t>
            </a:r>
            <a:r>
              <a:rPr lang="en-US" sz="2000" baseline="30000">
                <a:solidFill>
                  <a:srgbClr val="CABFE7"/>
                </a:solidFill>
                <a:latin typeface="Times New Roman"/>
              </a:rPr>
              <a:t>1</a:t>
            </a:r>
            <a:r>
              <a:rPr lang="en-US" sz="2000">
                <a:solidFill>
                  <a:srgbClr val="CABFE7"/>
                </a:solidFill>
                <a:latin typeface="Times New Roman"/>
              </a:rPr>
              <a:t>, Darko Grošev</a:t>
            </a:r>
            <a:r>
              <a:rPr lang="en-US" sz="2000" baseline="30000">
                <a:solidFill>
                  <a:srgbClr val="CABFE7"/>
                </a:solidFill>
                <a:latin typeface="Times New Roman"/>
              </a:rPr>
              <a:t>2</a:t>
            </a:r>
            <a:r>
              <a:rPr lang="en-US" sz="2000">
                <a:solidFill>
                  <a:srgbClr val="CABFE7"/>
                </a:solidFill>
                <a:latin typeface="Times New Roman"/>
              </a:rPr>
              <a:t>, Zdenka Kuncic</a:t>
            </a:r>
            <a:r>
              <a:rPr lang="en-US" sz="2000" baseline="30000">
                <a:solidFill>
                  <a:srgbClr val="CABFE7"/>
                </a:solidFill>
                <a:latin typeface="Times New Roman"/>
              </a:rPr>
              <a:t>3</a:t>
            </a:r>
            <a:r>
              <a:rPr lang="en-US" sz="2000">
                <a:solidFill>
                  <a:srgbClr val="CABFE7"/>
                </a:solidFill>
                <a:latin typeface="Times New Roman"/>
              </a:rPr>
              <a:t>, Siddharth Parashari</a:t>
            </a:r>
            <a:r>
              <a:rPr lang="en-US" sz="2000" baseline="30000">
                <a:solidFill>
                  <a:srgbClr val="CABFE7"/>
                </a:solidFill>
                <a:latin typeface="Times New Roman"/>
              </a:rPr>
              <a:t>1</a:t>
            </a:r>
            <a:r>
              <a:rPr lang="en-US" sz="2000">
                <a:solidFill>
                  <a:srgbClr val="CABFE7"/>
                </a:solidFill>
                <a:latin typeface="Times New Roman"/>
              </a:rPr>
              <a:t>, Luka Pavelić</a:t>
            </a:r>
            <a:r>
              <a:rPr lang="en-US" sz="2000" baseline="30000">
                <a:solidFill>
                  <a:srgbClr val="CABFE7"/>
                </a:solidFill>
                <a:latin typeface="Times New Roman"/>
              </a:rPr>
              <a:t>4</a:t>
            </a:r>
            <a:r>
              <a:rPr lang="en-US" sz="2000">
                <a:solidFill>
                  <a:srgbClr val="CABFE7"/>
                </a:solidFill>
                <a:latin typeface="Times New Roman"/>
              </a:rPr>
              <a:t>, Marijan Žuvić</a:t>
            </a:r>
            <a:r>
              <a:rPr lang="en-US" sz="2000" baseline="30000">
                <a:solidFill>
                  <a:srgbClr val="CABFE7"/>
                </a:solidFill>
                <a:latin typeface="Times New Roman"/>
              </a:rPr>
              <a:t>2</a:t>
            </a:r>
            <a:r>
              <a:rPr lang="en-US" sz="2000">
                <a:solidFill>
                  <a:srgbClr val="CABFE7"/>
                </a:solidFill>
                <a:latin typeface="Times New Roman"/>
              </a:rPr>
              <a:t> and Mihael Makek</a:t>
            </a:r>
            <a:r>
              <a:rPr lang="en-US" sz="2000" baseline="30000">
                <a:solidFill>
                  <a:srgbClr val="CABFE7"/>
                </a:solidFill>
                <a:latin typeface="Times New Roman"/>
              </a:rPr>
              <a:t>1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000">
              <a:solidFill>
                <a:srgbClr val="CABFE7"/>
              </a:solidFill>
              <a:latin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43667" y="5669310"/>
            <a:ext cx="11694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 baseline="30000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1</a:t>
            </a:r>
            <a:r>
              <a:rPr lang="en-US" sz="1400" b="0" i="0" u="none" strike="noStrike" cap="none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 Department of Physics, Faculty of Science, University of Zagreb, Zagreb, Croatia</a:t>
            </a:r>
            <a:endParaRPr lang="en-US" sz="1400" b="0" i="0" u="none" strike="noStrike" cap="none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r>
              <a:rPr lang="en-US" sz="1400" baseline="3000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2 </a:t>
            </a:r>
            <a:r>
              <a:rPr lang="en-US" sz="140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Department of Nuclear Medicine and Radiation Protection, University Hospital Centre Zagreb, Zagreb, Croatia</a:t>
            </a:r>
            <a:endParaRPr lang="en-US" sz="1400">
              <a:solidFill>
                <a:schemeClr val="bg1"/>
              </a:solidFill>
              <a:latin typeface="Times New Roman"/>
              <a:cs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400" baseline="30000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3 </a:t>
            </a:r>
            <a:r>
              <a:rPr lang="en-US" sz="1400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School</a:t>
            </a:r>
            <a:r>
              <a:rPr lang="en-US" sz="1400" b="0" i="0" u="none" strike="noStrike" cap="none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 of Physics, The University of Sydney, Sydney, NSW</a:t>
            </a:r>
            <a:r>
              <a:rPr lang="en-US" sz="1400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, Australia</a:t>
            </a:r>
            <a:endParaRPr sz="1400" b="0" i="0" u="none" strike="noStrike" cap="none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n-US" sz="1400" baseline="30000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4 </a:t>
            </a:r>
            <a:r>
              <a:rPr lang="en-US" sz="1400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Institute</a:t>
            </a:r>
            <a:r>
              <a:rPr lang="en-US" sz="1400" b="0" i="0" u="none" strike="noStrike" cap="none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 for Medical Research and Occupational Health, Zagreb, Croatia</a:t>
            </a:r>
            <a:endParaRPr sz="1400" b="0" i="0" u="none" strike="noStrike" cap="none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-133345" y="4790940"/>
            <a:ext cx="1251225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5</a:t>
            </a:r>
            <a:r>
              <a:rPr lang="en-US" sz="1600" baseline="30000">
                <a:solidFill>
                  <a:schemeClr val="bg1"/>
                </a:solidFill>
                <a:ea typeface="+mn-lt"/>
                <a:cs typeface="+mn-lt"/>
                <a:sym typeface="Calibri"/>
              </a:rPr>
              <a:t>th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Jagiellonian Symposium on Advances in Particle Physics and Medicine</a:t>
            </a:r>
            <a:endParaRPr lang="en-US"/>
          </a:p>
          <a:p>
            <a:pPr algn="ctr"/>
            <a:r>
              <a:rPr lang="en-US" sz="1400">
                <a:solidFill>
                  <a:schemeClr val="bg1"/>
                </a:solidFill>
                <a:latin typeface="Times New Roman"/>
                <a:cs typeface="Times New Roman"/>
              </a:rPr>
              <a:t>June 29 – July 7, 2024</a:t>
            </a:r>
            <a:endParaRPr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8" name="Google Shape;88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12" y="279515"/>
            <a:ext cx="2929861" cy="13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7175" y="295242"/>
            <a:ext cx="3653050" cy="133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5037" y="279515"/>
            <a:ext cx="1405150" cy="13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9925E4-1302-1889-24C3-4075E9CA3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68" y="2332713"/>
            <a:ext cx="11793205" cy="924133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Times New Roman"/>
                <a:ea typeface="+mj-lt"/>
                <a:cs typeface="Times New Roman"/>
              </a:rPr>
              <a:t>Positron emission tomography imaging using polarization-correlated annihilation quanta – an experimental study</a:t>
            </a:r>
            <a:endParaRPr lang="en-US"/>
          </a:p>
        </p:txBody>
      </p:sp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7F832EF-1342-1845-59DB-854B296E7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7823" y="331135"/>
            <a:ext cx="3283688" cy="1239742"/>
          </a:xfrm>
          <a:prstGeom prst="rect">
            <a:avLst/>
          </a:prstGeom>
        </p:spPr>
      </p:pic>
      <p:sp>
        <p:nvSpPr>
          <p:cNvPr id="4" name="Google Shape;141;p4">
            <a:extLst>
              <a:ext uri="{FF2B5EF4-FFF2-40B4-BE49-F238E27FC236}">
                <a16:creationId xmlns:a16="http://schemas.microsoft.com/office/drawing/2014/main" id="{5F46B4F5-F8D5-5F6E-176D-3B2A6C11853B}"/>
              </a:ext>
            </a:extLst>
          </p:cNvPr>
          <p:cNvSpPr/>
          <p:nvPr/>
        </p:nvSpPr>
        <p:spPr>
          <a:xfrm>
            <a:off x="241706" y="2011877"/>
            <a:ext cx="11761619" cy="142750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85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3884403" y="76519"/>
            <a:ext cx="748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bg1"/>
                </a:solidFill>
                <a:latin typeface="Times New Roman"/>
              </a:rPr>
              <a:t>Laboratory setup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7509535" y="2603454"/>
            <a:ext cx="455332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Scintillating crystals</a:t>
            </a:r>
            <a:endParaRPr sz="1400" b="0" i="0" u="none" strike="noStrike" cap="none">
              <a:solidFill>
                <a:schemeClr val="bg1"/>
              </a:solidFill>
              <a:latin typeface="Times New Roman"/>
              <a:ea typeface="Arial"/>
              <a:cs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err="1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GaGG:Ce</a:t>
            </a:r>
            <a:endParaRPr sz="2000" b="0" i="0" u="none" strike="noStrike" cap="none" err="1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bg1"/>
                </a:solidFill>
                <a:latin typeface="Times New Roman"/>
                <a:ea typeface="Calibri"/>
                <a:cs typeface="Calibri"/>
                <a:sym typeface="Calibri"/>
              </a:rPr>
              <a:t> 8.1% ± 0.5% at 511 keV</a:t>
            </a:r>
            <a:endParaRPr sz="2000" b="0" i="0" u="none" strike="noStrike" cap="none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Silicon Photomultiplier (</a:t>
            </a:r>
            <a:r>
              <a:rPr lang="en-US" sz="200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SiPM</a:t>
            </a: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marL="342900" indent="-342900">
              <a:buFont typeface="Arial,Sans-Serif"/>
              <a:buChar char="•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(Hamamatsu Photonics, Japan, model S13361-0808AE), 1:1 coupling</a:t>
            </a:r>
            <a:endParaRPr lang="en-US" sz="14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ToFPET2 ASIC read-out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1806F-B6AF-B56F-0D26-2259EEAC14A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18152" y="6356350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E5863-D37C-F0E2-5D84-70C7C4288A30}"/>
              </a:ext>
            </a:extLst>
          </p:cNvPr>
          <p:cNvSpPr txBox="1"/>
          <p:nvPr/>
        </p:nvSpPr>
        <p:spPr>
          <a:xfrm>
            <a:off x="853964" y="5719988"/>
            <a:ext cx="66575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solidFill>
                  <a:schemeClr val="bg1"/>
                </a:solidFill>
                <a:latin typeface="Times New Roman"/>
                <a:cs typeface="Arial"/>
              </a:rPr>
              <a:t>Parashari</a:t>
            </a:r>
            <a:r>
              <a:rPr lang="en-US" sz="1600">
                <a:solidFill>
                  <a:schemeClr val="bg1"/>
                </a:solidFill>
                <a:latin typeface="Times New Roman"/>
                <a:cs typeface="Arial"/>
              </a:rPr>
              <a:t> </a:t>
            </a:r>
            <a:r>
              <a:rPr lang="en-US" sz="1600" i="1">
                <a:solidFill>
                  <a:schemeClr val="bg1"/>
                </a:solidFill>
                <a:latin typeface="Times New Roman"/>
                <a:cs typeface="Arial"/>
              </a:rPr>
              <a:t>et al.</a:t>
            </a:r>
            <a:r>
              <a:rPr lang="en-US" sz="1600">
                <a:solidFill>
                  <a:schemeClr val="bg1"/>
                </a:solidFill>
                <a:latin typeface="Times New Roman"/>
                <a:cs typeface="Arial"/>
              </a:rPr>
              <a:t>, </a:t>
            </a:r>
            <a:r>
              <a:rPr lang="en-US" sz="160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Nucl</a:t>
            </a:r>
            <a:r>
              <a:rPr lang="en-US" sz="160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Instrum. Methods Phys. Res. A (2022) 167186 </a:t>
            </a:r>
          </a:p>
          <a:p>
            <a:endParaRPr lang="en-US" sz="1600">
              <a:solidFill>
                <a:schemeClr val="bg1"/>
              </a:solidFill>
              <a:latin typeface="Times New Roman"/>
              <a:cs typeface="Arial"/>
            </a:endParaRPr>
          </a:p>
        </p:txBody>
      </p:sp>
      <p:sp>
        <p:nvSpPr>
          <p:cNvPr id="5" name="Google Shape;141;p4">
            <a:extLst>
              <a:ext uri="{FF2B5EF4-FFF2-40B4-BE49-F238E27FC236}">
                <a16:creationId xmlns:a16="http://schemas.microsoft.com/office/drawing/2014/main" id="{F2699E26-C560-6FDC-EA48-268C0663A009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649" r="-88" b="251"/>
          <a:stretch/>
        </p:blipFill>
        <p:spPr>
          <a:xfrm>
            <a:off x="600632" y="1399572"/>
            <a:ext cx="6374001" cy="4083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155A5-9A6D-A90A-EE7D-87B524820483}"/>
              </a:ext>
            </a:extLst>
          </p:cNvPr>
          <p:cNvSpPr txBox="1"/>
          <p:nvPr/>
        </p:nvSpPr>
        <p:spPr>
          <a:xfrm>
            <a:off x="7506729" y="1482811"/>
            <a:ext cx="35566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Times New Roman"/>
              </a:rPr>
              <a:t>Pixelated Compton polarimeters in one layer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6CC7-8DCE-32EF-58DA-F5D065EE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30" y="125892"/>
            <a:ext cx="3480999" cy="82452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Data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5CAB-21D1-5197-A288-F2C972FACE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0321" y="6356350"/>
            <a:ext cx="268117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AA388E-D554-5AD2-EB18-C986B9AF68E7}"/>
              </a:ext>
            </a:extLst>
          </p:cNvPr>
          <p:cNvGrpSpPr/>
          <p:nvPr/>
        </p:nvGrpSpPr>
        <p:grpSpPr>
          <a:xfrm>
            <a:off x="127417" y="122987"/>
            <a:ext cx="11929400" cy="6608345"/>
            <a:chOff x="127417" y="112549"/>
            <a:chExt cx="11929400" cy="6608345"/>
          </a:xfrm>
        </p:grpSpPr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4872CAA3-1368-AA67-2AB1-0068F9CA8008}"/>
                </a:ext>
              </a:extLst>
            </p:cNvPr>
            <p:cNvSpPr/>
            <p:nvPr/>
          </p:nvSpPr>
          <p:spPr>
            <a:xfrm>
              <a:off x="283535" y="4022650"/>
              <a:ext cx="1231604" cy="611372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Times New Roman"/>
                  <a:cs typeface="Times New Roman"/>
                </a:rPr>
                <a:t>EVENT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EED632-B526-3A68-1027-79D43440112E}"/>
                </a:ext>
              </a:extLst>
            </p:cNvPr>
            <p:cNvCxnSpPr/>
            <p:nvPr/>
          </p:nvCxnSpPr>
          <p:spPr>
            <a:xfrm flipV="1">
              <a:off x="1500963" y="3487480"/>
              <a:ext cx="692889" cy="78680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BDE9AD2-963B-5DD1-6B7E-98FE5572466A}"/>
                </a:ext>
              </a:extLst>
            </p:cNvPr>
            <p:cNvCxnSpPr>
              <a:cxnSpLocks/>
            </p:cNvCxnSpPr>
            <p:nvPr/>
          </p:nvCxnSpPr>
          <p:spPr>
            <a:xfrm>
              <a:off x="1500962" y="4327450"/>
              <a:ext cx="692891" cy="816936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Google Shape;141;p4">
              <a:extLst>
                <a:ext uri="{FF2B5EF4-FFF2-40B4-BE49-F238E27FC236}">
                  <a16:creationId xmlns:a16="http://schemas.microsoft.com/office/drawing/2014/main" id="{E9CBDE11-8200-33B6-279F-E3D869BC6A98}"/>
                </a:ext>
              </a:extLst>
            </p:cNvPr>
            <p:cNvSpPr/>
            <p:nvPr/>
          </p:nvSpPr>
          <p:spPr>
            <a:xfrm>
              <a:off x="127417" y="112549"/>
              <a:ext cx="11929400" cy="6608345"/>
            </a:xfrm>
            <a:prstGeom prst="rect">
              <a:avLst/>
            </a:prstGeom>
            <a:noFill/>
            <a:ln w="2857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2E6004F5-16FB-8F0D-6A95-1690169AD8DF}"/>
              </a:ext>
            </a:extLst>
          </p:cNvPr>
          <p:cNvSpPr/>
          <p:nvPr/>
        </p:nvSpPr>
        <p:spPr>
          <a:xfrm>
            <a:off x="2232836" y="4750785"/>
            <a:ext cx="2091314" cy="78996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latin typeface="Times New Roman"/>
                <a:cs typeface="Times New Roman"/>
              </a:rPr>
              <a:t>1 pixel fired per module with 511</a:t>
            </a:r>
            <a:r>
              <a:rPr lang="en" sz="1600">
                <a:latin typeface="Times New Roman"/>
                <a:ea typeface="+mn-lt"/>
                <a:cs typeface="Times New Roman"/>
              </a:rPr>
              <a:t>±3σ</a:t>
            </a:r>
            <a:r>
              <a:rPr lang="en" sz="1600">
                <a:latin typeface="Times New Roman"/>
                <a:cs typeface="Times New Roman"/>
              </a:rPr>
              <a:t> </a:t>
            </a:r>
            <a:r>
              <a:rPr lang="en-US" sz="1600">
                <a:latin typeface="Times New Roman"/>
                <a:cs typeface="Times New Roman"/>
              </a:rPr>
              <a:t>keV deposited energy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2BD824-EF09-FF09-39A4-B35AFCB9621A}"/>
              </a:ext>
            </a:extLst>
          </p:cNvPr>
          <p:cNvSpPr txBox="1"/>
          <p:nvPr/>
        </p:nvSpPr>
        <p:spPr>
          <a:xfrm>
            <a:off x="1060861" y="5971375"/>
            <a:ext cx="4764721" cy="37977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Selection of events with photoelectric interaction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221ADE7-F6CE-39C6-2242-E1FF76B1682F}"/>
              </a:ext>
            </a:extLst>
          </p:cNvPr>
          <p:cNvSpPr/>
          <p:nvPr/>
        </p:nvSpPr>
        <p:spPr>
          <a:xfrm rot="16200000">
            <a:off x="3145944" y="4837236"/>
            <a:ext cx="274673" cy="1913858"/>
          </a:xfrm>
          <a:prstGeom prst="leftBrac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F7B44633-6A5F-377F-9365-4CD2412B51B9}"/>
              </a:ext>
            </a:extLst>
          </p:cNvPr>
          <p:cNvSpPr/>
          <p:nvPr/>
        </p:nvSpPr>
        <p:spPr>
          <a:xfrm>
            <a:off x="2232836" y="3063443"/>
            <a:ext cx="1950699" cy="72222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Times New Roman"/>
                <a:cs typeface="Times New Roman"/>
              </a:rPr>
              <a:t>2 pixels fired per module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8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D4F28B2-1E74-6F8E-65BE-16D36C6A4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" t="472" r="113" b="-141"/>
          <a:stretch/>
        </p:blipFill>
        <p:spPr>
          <a:xfrm>
            <a:off x="7597215" y="337234"/>
            <a:ext cx="4236589" cy="3362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66CC7-8DCE-32EF-58DA-F5D065EE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30" y="125892"/>
            <a:ext cx="3480999" cy="82452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Data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5CAB-21D1-5197-A288-F2C972FACE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0321" y="6356350"/>
            <a:ext cx="268117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2E6004F5-16FB-8F0D-6A95-1690169AD8DF}"/>
              </a:ext>
            </a:extLst>
          </p:cNvPr>
          <p:cNvSpPr/>
          <p:nvPr/>
        </p:nvSpPr>
        <p:spPr>
          <a:xfrm>
            <a:off x="2232836" y="4750785"/>
            <a:ext cx="2091314" cy="78996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latin typeface="Times New Roman"/>
                <a:cs typeface="Times New Roman"/>
              </a:rPr>
              <a:t>1 pixel fired per module with 511</a:t>
            </a:r>
            <a:r>
              <a:rPr lang="en" sz="1600">
                <a:latin typeface="Times New Roman"/>
                <a:ea typeface="+mn-lt"/>
                <a:cs typeface="Times New Roman"/>
              </a:rPr>
              <a:t>±3σ</a:t>
            </a:r>
            <a:r>
              <a:rPr lang="en" sz="1600">
                <a:latin typeface="Times New Roman"/>
                <a:cs typeface="Times New Roman"/>
              </a:rPr>
              <a:t> </a:t>
            </a:r>
            <a:r>
              <a:rPr lang="en-US" sz="1600">
                <a:latin typeface="Times New Roman"/>
                <a:cs typeface="Times New Roman"/>
              </a:rPr>
              <a:t>keV deposited energy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2BD824-EF09-FF09-39A4-B35AFCB9621A}"/>
              </a:ext>
            </a:extLst>
          </p:cNvPr>
          <p:cNvSpPr txBox="1"/>
          <p:nvPr/>
        </p:nvSpPr>
        <p:spPr>
          <a:xfrm>
            <a:off x="1071158" y="5878699"/>
            <a:ext cx="4764721" cy="37977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Selection of events with photoelectric interaction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221ADE7-F6CE-39C6-2242-E1FF76B1682F}"/>
              </a:ext>
            </a:extLst>
          </p:cNvPr>
          <p:cNvSpPr/>
          <p:nvPr/>
        </p:nvSpPr>
        <p:spPr>
          <a:xfrm rot="16200000">
            <a:off x="3145944" y="4785750"/>
            <a:ext cx="274673" cy="1913858"/>
          </a:xfrm>
          <a:prstGeom prst="leftBrac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F7B44633-6A5F-377F-9365-4CD2412B51B9}"/>
              </a:ext>
            </a:extLst>
          </p:cNvPr>
          <p:cNvSpPr/>
          <p:nvPr/>
        </p:nvSpPr>
        <p:spPr>
          <a:xfrm>
            <a:off x="2232836" y="3063443"/>
            <a:ext cx="1950699" cy="72222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Times New Roman"/>
                <a:cs typeface="Times New Roman"/>
              </a:rPr>
              <a:t>2 pixels fired per module 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55F6A6-3F77-DFA8-1115-A2C25629A783}"/>
              </a:ext>
            </a:extLst>
          </p:cNvPr>
          <p:cNvCxnSpPr>
            <a:cxnSpLocks/>
          </p:cNvCxnSpPr>
          <p:nvPr/>
        </p:nvCxnSpPr>
        <p:spPr>
          <a:xfrm>
            <a:off x="4231151" y="3391684"/>
            <a:ext cx="391634" cy="177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2B705F58-E6D6-03A3-1E85-C73A8231B8C0}"/>
              </a:ext>
            </a:extLst>
          </p:cNvPr>
          <p:cNvSpPr/>
          <p:nvPr/>
        </p:nvSpPr>
        <p:spPr>
          <a:xfrm>
            <a:off x="4702343" y="3026684"/>
            <a:ext cx="1942745" cy="73359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latin typeface="Times New Roman"/>
                <a:cs typeface="Times New Roman"/>
              </a:rPr>
              <a:t>elliptical cut with sum of deposited energies 511</a:t>
            </a:r>
            <a:r>
              <a:rPr lang="en" sz="1600">
                <a:latin typeface="Times New Roman"/>
                <a:cs typeface="Times New Roman"/>
              </a:rPr>
              <a:t>±3σ </a:t>
            </a:r>
            <a:r>
              <a:rPr lang="en-US" sz="1600">
                <a:latin typeface="Times New Roman"/>
                <a:cs typeface="Times New Roman"/>
              </a:rPr>
              <a:t>keV</a:t>
            </a:r>
          </a:p>
        </p:txBody>
      </p:sp>
      <p:pic>
        <p:nvPicPr>
          <p:cNvPr id="7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3216761A-90E7-0E2F-7C29-DFF67EFA0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252" y="328228"/>
            <a:ext cx="3866121" cy="2523095"/>
          </a:xfrm>
          <a:prstGeom prst="rect">
            <a:avLst/>
          </a:prstGeom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D526C325-C814-93EB-B92C-61DFDDAC5572}"/>
              </a:ext>
            </a:extLst>
          </p:cNvPr>
          <p:cNvSpPr txBox="1"/>
          <p:nvPr/>
        </p:nvSpPr>
        <p:spPr>
          <a:xfrm rot="16200000">
            <a:off x="3345432" y="440606"/>
            <a:ext cx="887949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cs typeface="Calibri"/>
              </a:rPr>
              <a:t>Counts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872CAA3-1368-AA67-2AB1-0068F9CA8008}"/>
              </a:ext>
            </a:extLst>
          </p:cNvPr>
          <p:cNvSpPr/>
          <p:nvPr/>
        </p:nvSpPr>
        <p:spPr>
          <a:xfrm>
            <a:off x="324724" y="4022791"/>
            <a:ext cx="1231604" cy="611372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/>
                <a:cs typeface="Times New Roman"/>
              </a:rPr>
              <a:t>EVENT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EED632-B526-3A68-1027-79D43440112E}"/>
              </a:ext>
            </a:extLst>
          </p:cNvPr>
          <p:cNvCxnSpPr/>
          <p:nvPr/>
        </p:nvCxnSpPr>
        <p:spPr>
          <a:xfrm flipV="1">
            <a:off x="1542152" y="3487621"/>
            <a:ext cx="692889" cy="786808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DE9AD2-963B-5DD1-6B7E-98FE5572466A}"/>
              </a:ext>
            </a:extLst>
          </p:cNvPr>
          <p:cNvCxnSpPr>
            <a:cxnSpLocks/>
          </p:cNvCxnSpPr>
          <p:nvPr/>
        </p:nvCxnSpPr>
        <p:spPr>
          <a:xfrm>
            <a:off x="1542151" y="4327591"/>
            <a:ext cx="692891" cy="816936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41;p4">
            <a:extLst>
              <a:ext uri="{FF2B5EF4-FFF2-40B4-BE49-F238E27FC236}">
                <a16:creationId xmlns:a16="http://schemas.microsoft.com/office/drawing/2014/main" id="{E9CBDE11-8200-33B6-279F-E3D869BC6A98}"/>
              </a:ext>
            </a:extLst>
          </p:cNvPr>
          <p:cNvSpPr/>
          <p:nvPr/>
        </p:nvSpPr>
        <p:spPr>
          <a:xfrm>
            <a:off x="127417" y="92095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539D9ED-A4CD-4E67-1A44-C371408E9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993" y="3679483"/>
            <a:ext cx="3226145" cy="50817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C7D879B-36F6-88C6-CE63-5118597FFF57}"/>
              </a:ext>
            </a:extLst>
          </p:cNvPr>
          <p:cNvSpPr/>
          <p:nvPr/>
        </p:nvSpPr>
        <p:spPr>
          <a:xfrm rot="7620000">
            <a:off x="8848515" y="1345488"/>
            <a:ext cx="772297" cy="187410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B9A208-9851-2685-338D-E48CE9A00700}"/>
              </a:ext>
            </a:extLst>
          </p:cNvPr>
          <p:cNvCxnSpPr>
            <a:cxnSpLocks/>
          </p:cNvCxnSpPr>
          <p:nvPr/>
        </p:nvCxnSpPr>
        <p:spPr>
          <a:xfrm flipV="1">
            <a:off x="9617674" y="1410731"/>
            <a:ext cx="669325" cy="10296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099C74-482F-C486-BBAB-5F35B6017765}"/>
              </a:ext>
            </a:extLst>
          </p:cNvPr>
          <p:cNvCxnSpPr>
            <a:cxnSpLocks/>
          </p:cNvCxnSpPr>
          <p:nvPr/>
        </p:nvCxnSpPr>
        <p:spPr>
          <a:xfrm>
            <a:off x="8474673" y="1719646"/>
            <a:ext cx="1503406" cy="1153299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9">
            <a:extLst>
              <a:ext uri="{FF2B5EF4-FFF2-40B4-BE49-F238E27FC236}">
                <a16:creationId xmlns:a16="http://schemas.microsoft.com/office/drawing/2014/main" id="{651BCE2B-EFB7-1C45-6C48-4B1649690C09}"/>
              </a:ext>
            </a:extLst>
          </p:cNvPr>
          <p:cNvSpPr txBox="1"/>
          <p:nvPr/>
        </p:nvSpPr>
        <p:spPr>
          <a:xfrm>
            <a:off x="10342661" y="1229371"/>
            <a:ext cx="38375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0000"/>
                </a:solidFill>
                <a:cs typeface="Calibri"/>
              </a:rPr>
              <a:t>b</a:t>
            </a:r>
            <a:endParaRPr lang="en-US" sz="1800" i="1">
              <a:solidFill>
                <a:srgbClr val="000000"/>
              </a:solidFill>
              <a:cs typeface="Calibri"/>
            </a:endParaRPr>
          </a:p>
        </p:txBody>
      </p:sp>
      <p:sp>
        <p:nvSpPr>
          <p:cNvPr id="31" name="Google Shape;224;p9">
            <a:extLst>
              <a:ext uri="{FF2B5EF4-FFF2-40B4-BE49-F238E27FC236}">
                <a16:creationId xmlns:a16="http://schemas.microsoft.com/office/drawing/2014/main" id="{D1972DCF-077A-2D93-42D6-CFD2D1220DD8}"/>
              </a:ext>
            </a:extLst>
          </p:cNvPr>
          <p:cNvSpPr txBox="1"/>
          <p:nvPr/>
        </p:nvSpPr>
        <p:spPr>
          <a:xfrm>
            <a:off x="7868659" y="4824542"/>
            <a:ext cx="39223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C000"/>
                </a:solidFill>
                <a:latin typeface="Times New Roman"/>
                <a:ea typeface="Calibri"/>
                <a:cs typeface="Calibri"/>
                <a:sym typeface="Calibri"/>
              </a:rPr>
              <a:t>First pixel -</a:t>
            </a:r>
            <a:endParaRPr lang="en-US" sz="1800" b="0" i="0" u="none" strike="noStrike" cap="none">
              <a:solidFill>
                <a:srgbClr val="FFC000"/>
              </a:solidFill>
              <a:latin typeface="Times New Roman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C000"/>
                </a:solidFill>
                <a:latin typeface="Times New Roman"/>
                <a:ea typeface="Calibri"/>
                <a:cs typeface="Calibri"/>
                <a:sym typeface="Calibri"/>
              </a:rPr>
              <a:t> lower energy deposition!</a:t>
            </a:r>
            <a:endParaRPr sz="1800" b="0" i="0" u="none" strike="noStrike" cap="none">
              <a:solidFill>
                <a:srgbClr val="FFC000"/>
              </a:solidFill>
              <a:latin typeface="Times New Roman"/>
              <a:ea typeface="Calibri"/>
              <a:cs typeface="Calibri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65A090FA-8682-4925-81BC-85245A155272}"/>
              </a:ext>
            </a:extLst>
          </p:cNvPr>
          <p:cNvSpPr txBox="1"/>
          <p:nvPr/>
        </p:nvSpPr>
        <p:spPr>
          <a:xfrm>
            <a:off x="8448374" y="5763881"/>
            <a:ext cx="2987109" cy="8002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C000"/>
                </a:solidFill>
                <a:latin typeface="Times New Roman"/>
                <a:cs typeface="Arial"/>
              </a:rPr>
              <a:t>True for ~55% of the events </a:t>
            </a:r>
            <a:endParaRPr lang="en-US" sz="140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r>
              <a:rPr lang="en-US" sz="1400">
                <a:solidFill>
                  <a:srgbClr val="FFC000"/>
                </a:solidFill>
                <a:latin typeface="Times New Roman"/>
                <a:cs typeface="Arial"/>
              </a:rPr>
              <a:t>(</a:t>
            </a:r>
            <a:r>
              <a:rPr lang="en-US" sz="1400">
                <a:solidFill>
                  <a:srgbClr val="FFC000"/>
                </a:solidFill>
                <a:latin typeface="Times New Roman"/>
                <a:cs typeface="Times New Roman"/>
              </a:rPr>
              <a:t>A. M. Kožuljević </a:t>
            </a:r>
            <a:r>
              <a:rPr lang="en-US" sz="1400" i="1">
                <a:solidFill>
                  <a:srgbClr val="FFC000"/>
                </a:solidFill>
                <a:latin typeface="Times New Roman"/>
                <a:cs typeface="Times New Roman"/>
              </a:rPr>
              <a:t>et al</a:t>
            </a:r>
            <a:r>
              <a:rPr lang="en-US" sz="1400">
                <a:solidFill>
                  <a:srgbClr val="FFC000"/>
                </a:solidFill>
                <a:latin typeface="Times New Roman"/>
                <a:cs typeface="Times New Roman"/>
              </a:rPr>
              <a:t>., Condensed Matter (2021), 6, 43</a:t>
            </a:r>
            <a:r>
              <a:rPr lang="en-US" sz="1400">
                <a:solidFill>
                  <a:srgbClr val="FFC000"/>
                </a:solidFill>
                <a:latin typeface="Times New Roman"/>
                <a:cs typeface="Arial"/>
              </a:rPr>
              <a:t>)</a:t>
            </a:r>
            <a:endParaRPr lang="en-US" sz="140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11F267BB-46B5-2F14-4298-CA1FE1210BDC}"/>
              </a:ext>
            </a:extLst>
          </p:cNvPr>
          <p:cNvSpPr/>
          <p:nvPr/>
        </p:nvSpPr>
        <p:spPr>
          <a:xfrm>
            <a:off x="9716678" y="5540069"/>
            <a:ext cx="234233" cy="1988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BF7223-763E-48B0-F842-EEAAC50DCC04}"/>
              </a:ext>
            </a:extLst>
          </p:cNvPr>
          <p:cNvCxnSpPr/>
          <p:nvPr/>
        </p:nvCxnSpPr>
        <p:spPr>
          <a:xfrm flipV="1">
            <a:off x="9617676" y="1163594"/>
            <a:ext cx="669325" cy="1029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9">
            <a:extLst>
              <a:ext uri="{FF2B5EF4-FFF2-40B4-BE49-F238E27FC236}">
                <a16:creationId xmlns:a16="http://schemas.microsoft.com/office/drawing/2014/main" id="{ABA283E5-9F26-0501-B66A-BD6397CFEBCC}"/>
              </a:ext>
            </a:extLst>
          </p:cNvPr>
          <p:cNvSpPr txBox="1"/>
          <p:nvPr/>
        </p:nvSpPr>
        <p:spPr>
          <a:xfrm>
            <a:off x="10342662" y="982236"/>
            <a:ext cx="38375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>
                <a:solidFill>
                  <a:srgbClr val="000000"/>
                </a:solidFill>
                <a:cs typeface="Calibri"/>
              </a:rPr>
              <a:t>a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ED9955C8-BC51-38D0-30C9-E4F6178018DF}"/>
              </a:ext>
            </a:extLst>
          </p:cNvPr>
          <p:cNvSpPr/>
          <p:nvPr/>
        </p:nvSpPr>
        <p:spPr>
          <a:xfrm rot="16200000">
            <a:off x="4305587" y="2539002"/>
            <a:ext cx="407581" cy="2930178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B7A8BCFB-DF0C-3FC6-AE8E-E06DCFB9B2A0}"/>
              </a:ext>
            </a:extLst>
          </p:cNvPr>
          <p:cNvSpPr txBox="1"/>
          <p:nvPr/>
        </p:nvSpPr>
        <p:spPr>
          <a:xfrm>
            <a:off x="3201261" y="4199141"/>
            <a:ext cx="2636875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Compton scattering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2202E-14B2-298B-F408-B1608BB6EF59}"/>
              </a:ext>
            </a:extLst>
          </p:cNvPr>
          <p:cNvSpPr txBox="1"/>
          <p:nvPr/>
        </p:nvSpPr>
        <p:spPr>
          <a:xfrm>
            <a:off x="1503406" y="947352"/>
            <a:ext cx="2218037" cy="1344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bg1"/>
                </a:solidFill>
                <a:latin typeface="Times New Roman"/>
                <a:cs typeface="Times New Roman"/>
              </a:rPr>
              <a:t>Selection of events with two pixels fired with sum of deposited energies 511±3σ keV</a:t>
            </a:r>
          </a:p>
          <a:p>
            <a:endParaRPr lang="en-US" sz="1600" i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41F39-79F6-D095-EDE6-06B2239597B3}"/>
              </a:ext>
            </a:extLst>
          </p:cNvPr>
          <p:cNvSpPr txBox="1"/>
          <p:nvPr/>
        </p:nvSpPr>
        <p:spPr>
          <a:xfrm>
            <a:off x="7558216" y="4149811"/>
            <a:ext cx="45555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>
                <a:solidFill>
                  <a:schemeClr val="bg1"/>
                </a:solidFill>
                <a:latin typeface="Times New Roman"/>
                <a:cs typeface="Times New Roman"/>
              </a:rPr>
              <a:t>Selection of Compton events with two pixels fired with sum of deposited energies 511±3σ keV</a:t>
            </a:r>
            <a:endParaRPr lang="en-US" i="1"/>
          </a:p>
          <a:p>
            <a:endParaRPr lang="en-US" sz="1600" i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637FD6-1EE1-649B-BFD7-A3327BA9ED4F}"/>
              </a:ext>
            </a:extLst>
          </p:cNvPr>
          <p:cNvCxnSpPr>
            <a:cxnSpLocks/>
          </p:cNvCxnSpPr>
          <p:nvPr/>
        </p:nvCxnSpPr>
        <p:spPr>
          <a:xfrm flipV="1">
            <a:off x="8989540" y="1987378"/>
            <a:ext cx="483975" cy="61783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8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6CC7-8DCE-32EF-58DA-F5D065EE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30" y="125892"/>
            <a:ext cx="3480999" cy="82452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Data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5CAB-21D1-5197-A288-F2C972FACE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0321" y="6356350"/>
            <a:ext cx="268117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AA388E-D554-5AD2-EB18-C986B9AF68E7}"/>
              </a:ext>
            </a:extLst>
          </p:cNvPr>
          <p:cNvGrpSpPr/>
          <p:nvPr/>
        </p:nvGrpSpPr>
        <p:grpSpPr>
          <a:xfrm>
            <a:off x="106822" y="133284"/>
            <a:ext cx="11929400" cy="6608345"/>
            <a:chOff x="127417" y="112549"/>
            <a:chExt cx="11929400" cy="6608345"/>
          </a:xfrm>
        </p:grpSpPr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4872CAA3-1368-AA67-2AB1-0068F9CA8008}"/>
                </a:ext>
              </a:extLst>
            </p:cNvPr>
            <p:cNvSpPr/>
            <p:nvPr/>
          </p:nvSpPr>
          <p:spPr>
            <a:xfrm>
              <a:off x="283535" y="4022650"/>
              <a:ext cx="1231604" cy="611372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Times New Roman"/>
                  <a:cs typeface="Times New Roman"/>
                </a:rPr>
                <a:t>EVENT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1108FEFE-3B82-7E4F-8F2F-6126CDC3AF8E}"/>
                </a:ext>
              </a:extLst>
            </p:cNvPr>
            <p:cNvSpPr/>
            <p:nvPr/>
          </p:nvSpPr>
          <p:spPr>
            <a:xfrm>
              <a:off x="2232836" y="2960329"/>
              <a:ext cx="1950699" cy="722226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latin typeface="Times New Roman"/>
                  <a:cs typeface="Times New Roman"/>
                </a:rPr>
                <a:t>2 pixels fired per module </a:t>
              </a:r>
              <a:endParaRPr lang="en-US"/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F3A09286-E1D6-C979-1798-6A44158D8302}"/>
                </a:ext>
              </a:extLst>
            </p:cNvPr>
            <p:cNvSpPr/>
            <p:nvPr/>
          </p:nvSpPr>
          <p:spPr>
            <a:xfrm>
              <a:off x="2232836" y="4740347"/>
              <a:ext cx="2091314" cy="789969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Times New Roman"/>
                  <a:cs typeface="Times New Roman"/>
                </a:rPr>
                <a:t>1 pixel fired per module with 511</a:t>
              </a:r>
              <a:r>
                <a:rPr lang="en" sz="1600">
                  <a:latin typeface="Times New Roman"/>
                  <a:ea typeface="+mn-lt"/>
                  <a:cs typeface="Times New Roman"/>
                </a:rPr>
                <a:t>±3σ</a:t>
              </a:r>
              <a:r>
                <a:rPr lang="en" sz="1600">
                  <a:latin typeface="Times New Roman"/>
                  <a:cs typeface="Times New Roman"/>
                </a:rPr>
                <a:t> </a:t>
              </a:r>
              <a:r>
                <a:rPr lang="en-US" sz="1600">
                  <a:latin typeface="Times New Roman"/>
                  <a:cs typeface="Times New Roman"/>
                </a:rPr>
                <a:t>keV deposited energy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EED632-B526-3A68-1027-79D43440112E}"/>
                </a:ext>
              </a:extLst>
            </p:cNvPr>
            <p:cNvCxnSpPr/>
            <p:nvPr/>
          </p:nvCxnSpPr>
          <p:spPr>
            <a:xfrm flipV="1">
              <a:off x="1500963" y="3487480"/>
              <a:ext cx="692889" cy="78680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BDE9AD2-963B-5DD1-6B7E-98FE5572466A}"/>
                </a:ext>
              </a:extLst>
            </p:cNvPr>
            <p:cNvCxnSpPr>
              <a:cxnSpLocks/>
            </p:cNvCxnSpPr>
            <p:nvPr/>
          </p:nvCxnSpPr>
          <p:spPr>
            <a:xfrm>
              <a:off x="1500962" y="4327450"/>
              <a:ext cx="692891" cy="816936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8D259707-82E9-9C8B-3B84-508F51BEC47C}"/>
                </a:ext>
              </a:extLst>
            </p:cNvPr>
            <p:cNvSpPr/>
            <p:nvPr/>
          </p:nvSpPr>
          <p:spPr>
            <a:xfrm>
              <a:off x="4702343" y="2964760"/>
              <a:ext cx="1942745" cy="733596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Times New Roman"/>
                  <a:cs typeface="Times New Roman"/>
                </a:rPr>
                <a:t>elliptical cut with sum of deposited energies 511</a:t>
              </a:r>
              <a:r>
                <a:rPr lang="en" sz="1600">
                  <a:latin typeface="Times New Roman"/>
                  <a:cs typeface="Times New Roman"/>
                </a:rPr>
                <a:t>±3σ </a:t>
              </a:r>
              <a:r>
                <a:rPr lang="en-US" sz="1600">
                  <a:latin typeface="Times New Roman"/>
                  <a:cs typeface="Times New Roman"/>
                </a:rPr>
                <a:t>keV</a:t>
              </a: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4DA59A98-850E-FCC6-E6C4-0918AFA62104}"/>
                </a:ext>
              </a:extLst>
            </p:cNvPr>
            <p:cNvSpPr/>
            <p:nvPr/>
          </p:nvSpPr>
          <p:spPr>
            <a:xfrm>
              <a:off x="7153583" y="2962069"/>
              <a:ext cx="1719658" cy="733598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Times New Roman"/>
                  <a:cs typeface="Times New Roman"/>
                </a:rPr>
                <a:t>Θ angle reconstruction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68747AE-09B7-289E-60DE-CBDE73CE0A87}"/>
                </a:ext>
              </a:extLst>
            </p:cNvPr>
            <p:cNvCxnSpPr>
              <a:cxnSpLocks/>
            </p:cNvCxnSpPr>
            <p:nvPr/>
          </p:nvCxnSpPr>
          <p:spPr>
            <a:xfrm>
              <a:off x="4231151" y="3381246"/>
              <a:ext cx="391634" cy="1774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E7FF338-08E3-6A22-FF58-74D66DFD6AFF}"/>
                </a:ext>
              </a:extLst>
            </p:cNvPr>
            <p:cNvCxnSpPr>
              <a:cxnSpLocks/>
            </p:cNvCxnSpPr>
            <p:nvPr/>
          </p:nvCxnSpPr>
          <p:spPr>
            <a:xfrm>
              <a:off x="6705805" y="3351054"/>
              <a:ext cx="391634" cy="1774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0C929C00-F912-856D-9BC4-ACBDD375746C}"/>
                </a:ext>
              </a:extLst>
            </p:cNvPr>
            <p:cNvSpPr/>
            <p:nvPr/>
          </p:nvSpPr>
          <p:spPr>
            <a:xfrm rot="16200000">
              <a:off x="3104755" y="4785609"/>
              <a:ext cx="274673" cy="1913858"/>
            </a:xfrm>
            <a:prstGeom prst="leftBrac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B06DDB-25C4-FB03-9613-358CBB361663}"/>
                </a:ext>
              </a:extLst>
            </p:cNvPr>
            <p:cNvSpPr txBox="1"/>
            <p:nvPr/>
          </p:nvSpPr>
          <p:spPr>
            <a:xfrm>
              <a:off x="937293" y="5950640"/>
              <a:ext cx="4764721" cy="379770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/>
                  <a:cs typeface="Times New Roman"/>
                </a:rPr>
                <a:t>Selection of events with photoelectric interaction</a:t>
              </a:r>
            </a:p>
          </p:txBody>
        </p:sp>
        <p:sp>
          <p:nvSpPr>
            <p:cNvPr id="24" name="Google Shape;141;p4">
              <a:extLst>
                <a:ext uri="{FF2B5EF4-FFF2-40B4-BE49-F238E27FC236}">
                  <a16:creationId xmlns:a16="http://schemas.microsoft.com/office/drawing/2014/main" id="{E9CBDE11-8200-33B6-279F-E3D869BC6A98}"/>
                </a:ext>
              </a:extLst>
            </p:cNvPr>
            <p:cNvSpPr/>
            <p:nvPr/>
          </p:nvSpPr>
          <p:spPr>
            <a:xfrm>
              <a:off x="127417" y="112549"/>
              <a:ext cx="11929400" cy="6608345"/>
            </a:xfrm>
            <a:prstGeom prst="rect">
              <a:avLst/>
            </a:prstGeom>
            <a:noFill/>
            <a:ln w="2857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890ACA8D-4C81-CCCE-746D-E16E1316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50" y="277067"/>
            <a:ext cx="5166980" cy="26245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D526C325-C814-93EB-B92C-61DFDDAC5572}"/>
              </a:ext>
            </a:extLst>
          </p:cNvPr>
          <p:cNvSpPr txBox="1"/>
          <p:nvPr/>
        </p:nvSpPr>
        <p:spPr>
          <a:xfrm rot="16200000">
            <a:off x="5585092" y="484397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pic>
        <p:nvPicPr>
          <p:cNvPr id="21" name="Picture 2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3C70CE2-9C9A-0D0F-FD04-47B4DF8E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7" y="954560"/>
            <a:ext cx="2981325" cy="685800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3C265E67-A1E0-BA98-ABEE-279007C5B556}"/>
              </a:ext>
            </a:extLst>
          </p:cNvPr>
          <p:cNvSpPr/>
          <p:nvPr/>
        </p:nvSpPr>
        <p:spPr>
          <a:xfrm rot="16200000">
            <a:off x="4295290" y="2477218"/>
            <a:ext cx="407581" cy="2930178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607B5C80-8F55-B432-9C94-0F3BF1EFD58A}"/>
              </a:ext>
            </a:extLst>
          </p:cNvPr>
          <p:cNvSpPr txBox="1"/>
          <p:nvPr/>
        </p:nvSpPr>
        <p:spPr>
          <a:xfrm>
            <a:off x="3190964" y="4147655"/>
            <a:ext cx="2636875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Compton scattering events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2A950C-9A98-8B19-A523-F4700DDA6140}"/>
              </a:ext>
            </a:extLst>
          </p:cNvPr>
          <p:cNvSpPr txBox="1"/>
          <p:nvPr/>
        </p:nvSpPr>
        <p:spPr>
          <a:xfrm>
            <a:off x="2605217" y="1709353"/>
            <a:ext cx="321687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bg1"/>
                </a:solidFill>
                <a:latin typeface="Times New Roman"/>
                <a:cs typeface="Times New Roman"/>
              </a:rPr>
              <a:t>Distribution of the selected events' Compton scattering angles </a:t>
            </a:r>
            <a:r>
              <a:rPr lang="en-US" i="1">
                <a:solidFill>
                  <a:schemeClr val="bg1"/>
                </a:solidFill>
                <a:latin typeface="Times New Roman"/>
                <a:cs typeface="Times New Roman"/>
              </a:rPr>
              <a:t>Θ</a:t>
            </a:r>
            <a:endParaRPr lang="en-US" sz="1600" i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16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5D88294F-0802-6282-9B58-A9A7107BCF49}"/>
              </a:ext>
            </a:extLst>
          </p:cNvPr>
          <p:cNvSpPr txBox="1"/>
          <p:nvPr/>
        </p:nvSpPr>
        <p:spPr>
          <a:xfrm>
            <a:off x="10445819" y="2678983"/>
            <a:ext cx="274320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θ [</a:t>
            </a:r>
            <a:r>
              <a:rPr lang="en-US" sz="1200" i="1">
                <a:cs typeface="Calibri"/>
              </a:rPr>
              <a:t>° </a:t>
            </a:r>
            <a:r>
              <a:rPr lang="en-US" sz="1200">
                <a:cs typeface="Calibri"/>
              </a:rPr>
              <a:t>]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5498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6CC7-8DCE-32EF-58DA-F5D065EE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30" y="125892"/>
            <a:ext cx="3480999" cy="82452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Data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5CAB-21D1-5197-A288-F2C972FACE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0321" y="6356350"/>
            <a:ext cx="2681177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AA388E-D554-5AD2-EB18-C986B9AF68E7}"/>
              </a:ext>
            </a:extLst>
          </p:cNvPr>
          <p:cNvGrpSpPr/>
          <p:nvPr/>
        </p:nvGrpSpPr>
        <p:grpSpPr>
          <a:xfrm>
            <a:off x="106822" y="133284"/>
            <a:ext cx="11929400" cy="6608345"/>
            <a:chOff x="127417" y="112549"/>
            <a:chExt cx="11929400" cy="6608345"/>
          </a:xfrm>
        </p:grpSpPr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4872CAA3-1368-AA67-2AB1-0068F9CA8008}"/>
                </a:ext>
              </a:extLst>
            </p:cNvPr>
            <p:cNvSpPr/>
            <p:nvPr/>
          </p:nvSpPr>
          <p:spPr>
            <a:xfrm>
              <a:off x="283535" y="4022650"/>
              <a:ext cx="1231604" cy="611372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Times New Roman"/>
                  <a:cs typeface="Times New Roman"/>
                </a:rPr>
                <a:t>EVENT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1108FEFE-3B82-7E4F-8F2F-6126CDC3AF8E}"/>
                </a:ext>
              </a:extLst>
            </p:cNvPr>
            <p:cNvSpPr/>
            <p:nvPr/>
          </p:nvSpPr>
          <p:spPr>
            <a:xfrm>
              <a:off x="2232836" y="2960329"/>
              <a:ext cx="1950699" cy="722226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latin typeface="Times New Roman"/>
                  <a:cs typeface="Times New Roman"/>
                </a:rPr>
                <a:t>2 pixels fired per module </a:t>
              </a:r>
              <a:endParaRPr lang="en-US"/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F3A09286-E1D6-C979-1798-6A44158D8302}"/>
                </a:ext>
              </a:extLst>
            </p:cNvPr>
            <p:cNvSpPr/>
            <p:nvPr/>
          </p:nvSpPr>
          <p:spPr>
            <a:xfrm>
              <a:off x="2232836" y="4740347"/>
              <a:ext cx="2091314" cy="789969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Times New Roman"/>
                  <a:cs typeface="Times New Roman"/>
                </a:rPr>
                <a:t>1 pixel fired per module with 511</a:t>
              </a:r>
              <a:r>
                <a:rPr lang="en" sz="1600">
                  <a:latin typeface="Times New Roman"/>
                  <a:ea typeface="+mn-lt"/>
                  <a:cs typeface="Times New Roman"/>
                </a:rPr>
                <a:t>±3σ</a:t>
              </a:r>
              <a:r>
                <a:rPr lang="en" sz="1600">
                  <a:latin typeface="Times New Roman"/>
                  <a:cs typeface="Times New Roman"/>
                </a:rPr>
                <a:t> </a:t>
              </a:r>
              <a:r>
                <a:rPr lang="en-US" sz="1600">
                  <a:latin typeface="Times New Roman"/>
                  <a:cs typeface="Times New Roman"/>
                </a:rPr>
                <a:t>keV deposited energy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EED632-B526-3A68-1027-79D43440112E}"/>
                </a:ext>
              </a:extLst>
            </p:cNvPr>
            <p:cNvCxnSpPr/>
            <p:nvPr/>
          </p:nvCxnSpPr>
          <p:spPr>
            <a:xfrm flipV="1">
              <a:off x="1500963" y="3487480"/>
              <a:ext cx="692889" cy="78680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BDE9AD2-963B-5DD1-6B7E-98FE5572466A}"/>
                </a:ext>
              </a:extLst>
            </p:cNvPr>
            <p:cNvCxnSpPr>
              <a:cxnSpLocks/>
            </p:cNvCxnSpPr>
            <p:nvPr/>
          </p:nvCxnSpPr>
          <p:spPr>
            <a:xfrm>
              <a:off x="1500962" y="4327450"/>
              <a:ext cx="692891" cy="816936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8D259707-82E9-9C8B-3B84-508F51BEC47C}"/>
                </a:ext>
              </a:extLst>
            </p:cNvPr>
            <p:cNvSpPr/>
            <p:nvPr/>
          </p:nvSpPr>
          <p:spPr>
            <a:xfrm>
              <a:off x="4702343" y="2964760"/>
              <a:ext cx="1942745" cy="733596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Times New Roman"/>
                  <a:cs typeface="Times New Roman"/>
                </a:rPr>
                <a:t>elliptical cut with sum of deposited energies 511</a:t>
              </a:r>
              <a:r>
                <a:rPr lang="en" sz="1600">
                  <a:latin typeface="Times New Roman"/>
                  <a:cs typeface="Times New Roman"/>
                </a:rPr>
                <a:t>±3σ </a:t>
              </a:r>
              <a:r>
                <a:rPr lang="en-US" sz="1600">
                  <a:latin typeface="Times New Roman"/>
                  <a:cs typeface="Times New Roman"/>
                </a:rPr>
                <a:t>keV</a:t>
              </a: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4DA59A98-850E-FCC6-E6C4-0918AFA62104}"/>
                </a:ext>
              </a:extLst>
            </p:cNvPr>
            <p:cNvSpPr/>
            <p:nvPr/>
          </p:nvSpPr>
          <p:spPr>
            <a:xfrm>
              <a:off x="7153583" y="2962069"/>
              <a:ext cx="1719658" cy="733598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Times New Roman"/>
                  <a:cs typeface="Times New Roman"/>
                </a:rPr>
                <a:t>Θ angle reconstruction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68747AE-09B7-289E-60DE-CBDE73CE0A87}"/>
                </a:ext>
              </a:extLst>
            </p:cNvPr>
            <p:cNvCxnSpPr>
              <a:cxnSpLocks/>
            </p:cNvCxnSpPr>
            <p:nvPr/>
          </p:nvCxnSpPr>
          <p:spPr>
            <a:xfrm>
              <a:off x="4231151" y="3381246"/>
              <a:ext cx="391634" cy="1774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E7FF338-08E3-6A22-FF58-74D66DFD6AFF}"/>
                </a:ext>
              </a:extLst>
            </p:cNvPr>
            <p:cNvCxnSpPr>
              <a:cxnSpLocks/>
            </p:cNvCxnSpPr>
            <p:nvPr/>
          </p:nvCxnSpPr>
          <p:spPr>
            <a:xfrm>
              <a:off x="6705805" y="3351054"/>
              <a:ext cx="391634" cy="1774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0C929C00-F912-856D-9BC4-ACBDD375746C}"/>
                </a:ext>
              </a:extLst>
            </p:cNvPr>
            <p:cNvSpPr/>
            <p:nvPr/>
          </p:nvSpPr>
          <p:spPr>
            <a:xfrm rot="16200000">
              <a:off x="3104755" y="4785609"/>
              <a:ext cx="274673" cy="1913858"/>
            </a:xfrm>
            <a:prstGeom prst="leftBrac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B06DDB-25C4-FB03-9613-358CBB361663}"/>
                </a:ext>
              </a:extLst>
            </p:cNvPr>
            <p:cNvSpPr txBox="1"/>
            <p:nvPr/>
          </p:nvSpPr>
          <p:spPr>
            <a:xfrm>
              <a:off x="937293" y="5950640"/>
              <a:ext cx="4764721" cy="379770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/>
                  <a:cs typeface="Times New Roman"/>
                </a:rPr>
                <a:t>Selection of events with photoelectric interaction</a:t>
              </a:r>
            </a:p>
          </p:txBody>
        </p:sp>
        <p:sp>
          <p:nvSpPr>
            <p:cNvPr id="24" name="Google Shape;141;p4">
              <a:extLst>
                <a:ext uri="{FF2B5EF4-FFF2-40B4-BE49-F238E27FC236}">
                  <a16:creationId xmlns:a16="http://schemas.microsoft.com/office/drawing/2014/main" id="{E9CBDE11-8200-33B6-279F-E3D869BC6A98}"/>
                </a:ext>
              </a:extLst>
            </p:cNvPr>
            <p:cNvSpPr/>
            <p:nvPr/>
          </p:nvSpPr>
          <p:spPr>
            <a:xfrm>
              <a:off x="127417" y="112549"/>
              <a:ext cx="11929400" cy="6608345"/>
            </a:xfrm>
            <a:prstGeom prst="rect">
              <a:avLst/>
            </a:prstGeom>
            <a:noFill/>
            <a:ln w="2857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890ACA8D-4C81-CCCE-746D-E16E1316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50" y="266771"/>
            <a:ext cx="5105196" cy="261427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D526C325-C814-93EB-B92C-61DFDDAC5572}"/>
              </a:ext>
            </a:extLst>
          </p:cNvPr>
          <p:cNvSpPr txBox="1"/>
          <p:nvPr/>
        </p:nvSpPr>
        <p:spPr>
          <a:xfrm rot="16200000">
            <a:off x="5585092" y="474100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pic>
        <p:nvPicPr>
          <p:cNvPr id="21" name="Picture 2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3C70CE2-9C9A-0D0F-FD04-47B4DF8E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7" y="954560"/>
            <a:ext cx="2981325" cy="685800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566CCC83-4E45-46C7-7146-5D8E9730B15D}"/>
              </a:ext>
            </a:extLst>
          </p:cNvPr>
          <p:cNvSpPr txBox="1"/>
          <p:nvPr/>
        </p:nvSpPr>
        <p:spPr>
          <a:xfrm>
            <a:off x="10528197" y="2606902"/>
            <a:ext cx="274320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θ [</a:t>
            </a:r>
            <a:r>
              <a:rPr lang="en-US" sz="1200" i="1">
                <a:cs typeface="Calibri"/>
              </a:rPr>
              <a:t>° </a:t>
            </a:r>
            <a:r>
              <a:rPr lang="en-US" sz="1200">
                <a:cs typeface="Calibri"/>
              </a:rPr>
              <a:t>]</a:t>
            </a:r>
            <a:endParaRPr lang="en-US" sz="1200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F728BC-0656-B734-2FF1-148D066E8FEF}"/>
              </a:ext>
            </a:extLst>
          </p:cNvPr>
          <p:cNvSpPr/>
          <p:nvPr/>
        </p:nvSpPr>
        <p:spPr>
          <a:xfrm>
            <a:off x="9343663" y="2986018"/>
            <a:ext cx="1825253" cy="754473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>
                <a:solidFill>
                  <a:schemeClr val="bg1"/>
                </a:solidFill>
                <a:latin typeface="Times New Roman"/>
                <a:cs typeface="Arial"/>
              </a:rPr>
              <a:t>ϕ angle reconstruction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0C2E8A-DF8E-5A3C-53B5-7F48EBFC4DAF}"/>
              </a:ext>
            </a:extLst>
          </p:cNvPr>
          <p:cNvCxnSpPr>
            <a:cxnSpLocks/>
          </p:cNvCxnSpPr>
          <p:nvPr/>
        </p:nvCxnSpPr>
        <p:spPr>
          <a:xfrm>
            <a:off x="8893191" y="3409367"/>
            <a:ext cx="391634" cy="177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183A6D3-1162-AC60-926B-5B24863A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002" y="4989555"/>
            <a:ext cx="1609725" cy="647700"/>
          </a:xfrm>
          <a:prstGeom prst="rect">
            <a:avLst/>
          </a:prstGeom>
        </p:spPr>
      </p:pic>
      <p:sp>
        <p:nvSpPr>
          <p:cNvPr id="32" name="Left Brace 31">
            <a:extLst>
              <a:ext uri="{FF2B5EF4-FFF2-40B4-BE49-F238E27FC236}">
                <a16:creationId xmlns:a16="http://schemas.microsoft.com/office/drawing/2014/main" id="{A27117D5-348D-69ED-3FA7-5614D39385D3}"/>
              </a:ext>
            </a:extLst>
          </p:cNvPr>
          <p:cNvSpPr/>
          <p:nvPr/>
        </p:nvSpPr>
        <p:spPr>
          <a:xfrm rot="16200000">
            <a:off x="4295290" y="2477218"/>
            <a:ext cx="407581" cy="2930178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813B55D3-8E7F-62D9-5F90-759A99596B13}"/>
              </a:ext>
            </a:extLst>
          </p:cNvPr>
          <p:cNvSpPr txBox="1"/>
          <p:nvPr/>
        </p:nvSpPr>
        <p:spPr>
          <a:xfrm>
            <a:off x="3190964" y="4147655"/>
            <a:ext cx="2636875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Compton scattering events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41F4F5-FF13-920F-B1AF-7B1BBE813E70}"/>
              </a:ext>
            </a:extLst>
          </p:cNvPr>
          <p:cNvSpPr txBox="1"/>
          <p:nvPr/>
        </p:nvSpPr>
        <p:spPr>
          <a:xfrm>
            <a:off x="2605217" y="1709353"/>
            <a:ext cx="321687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bg1"/>
                </a:solidFill>
                <a:latin typeface="Times New Roman"/>
                <a:cs typeface="Times New Roman"/>
              </a:rPr>
              <a:t>Distribution of the selected events' Compton scattering angles </a:t>
            </a:r>
            <a:r>
              <a:rPr lang="en-US" i="1">
                <a:solidFill>
                  <a:schemeClr val="bg1"/>
                </a:solidFill>
                <a:latin typeface="Times New Roman"/>
                <a:cs typeface="Times New Roman"/>
              </a:rPr>
              <a:t>Θ</a:t>
            </a:r>
            <a:endParaRPr lang="en-US" sz="1600" i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1600" i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9" name="Picture 28" descr="A diagram of a function&#10;&#10;Description automatically generated">
            <a:extLst>
              <a:ext uri="{FF2B5EF4-FFF2-40B4-BE49-F238E27FC236}">
                <a16:creationId xmlns:a16="http://schemas.microsoft.com/office/drawing/2014/main" id="{BA1BA82C-570A-1283-9AF6-42671C6D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546" y="3935627"/>
            <a:ext cx="2734963" cy="27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6CC7-8DCE-32EF-58DA-F5D065EE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30" y="125892"/>
            <a:ext cx="3480999" cy="82452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Data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5CAB-21D1-5197-A288-F2C972FACE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0321" y="6356350"/>
            <a:ext cx="268117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AA388E-D554-5AD2-EB18-C986B9AF68E7}"/>
              </a:ext>
            </a:extLst>
          </p:cNvPr>
          <p:cNvGrpSpPr/>
          <p:nvPr/>
        </p:nvGrpSpPr>
        <p:grpSpPr>
          <a:xfrm>
            <a:off x="106822" y="133284"/>
            <a:ext cx="11960291" cy="6587751"/>
            <a:chOff x="127417" y="112549"/>
            <a:chExt cx="11929400" cy="6608345"/>
          </a:xfrm>
        </p:grpSpPr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4872CAA3-1368-AA67-2AB1-0068F9CA8008}"/>
                </a:ext>
              </a:extLst>
            </p:cNvPr>
            <p:cNvSpPr/>
            <p:nvPr/>
          </p:nvSpPr>
          <p:spPr>
            <a:xfrm>
              <a:off x="283535" y="4022650"/>
              <a:ext cx="1231604" cy="611372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Times New Roman"/>
                  <a:cs typeface="Times New Roman"/>
                </a:rPr>
                <a:t>EVENT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1108FEFE-3B82-7E4F-8F2F-6126CDC3AF8E}"/>
                </a:ext>
              </a:extLst>
            </p:cNvPr>
            <p:cNvSpPr/>
            <p:nvPr/>
          </p:nvSpPr>
          <p:spPr>
            <a:xfrm>
              <a:off x="2232836" y="2960329"/>
              <a:ext cx="1950699" cy="722226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latin typeface="Times New Roman"/>
                  <a:cs typeface="Times New Roman"/>
                </a:rPr>
                <a:t>2 pixels fired per module </a:t>
              </a:r>
              <a:endParaRPr lang="en-US"/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F3A09286-E1D6-C979-1798-6A44158D8302}"/>
                </a:ext>
              </a:extLst>
            </p:cNvPr>
            <p:cNvSpPr/>
            <p:nvPr/>
          </p:nvSpPr>
          <p:spPr>
            <a:xfrm>
              <a:off x="2232836" y="4740347"/>
              <a:ext cx="2091314" cy="789969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Times New Roman"/>
                  <a:cs typeface="Times New Roman"/>
                </a:rPr>
                <a:t>1 pixel fired per module with 511</a:t>
              </a:r>
              <a:r>
                <a:rPr lang="en" sz="1600">
                  <a:latin typeface="Times New Roman"/>
                  <a:ea typeface="+mn-lt"/>
                  <a:cs typeface="Times New Roman"/>
                </a:rPr>
                <a:t>±3σ</a:t>
              </a:r>
              <a:r>
                <a:rPr lang="en" sz="1600">
                  <a:latin typeface="Times New Roman"/>
                  <a:cs typeface="Times New Roman"/>
                </a:rPr>
                <a:t> </a:t>
              </a:r>
              <a:r>
                <a:rPr lang="en-US" sz="1600">
                  <a:latin typeface="Times New Roman"/>
                  <a:cs typeface="Times New Roman"/>
                </a:rPr>
                <a:t>keV deposited energy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EED632-B526-3A68-1027-79D43440112E}"/>
                </a:ext>
              </a:extLst>
            </p:cNvPr>
            <p:cNvCxnSpPr/>
            <p:nvPr/>
          </p:nvCxnSpPr>
          <p:spPr>
            <a:xfrm flipV="1">
              <a:off x="1500963" y="3487480"/>
              <a:ext cx="692889" cy="78680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BDE9AD2-963B-5DD1-6B7E-98FE5572466A}"/>
                </a:ext>
              </a:extLst>
            </p:cNvPr>
            <p:cNvCxnSpPr>
              <a:cxnSpLocks/>
            </p:cNvCxnSpPr>
            <p:nvPr/>
          </p:nvCxnSpPr>
          <p:spPr>
            <a:xfrm>
              <a:off x="1500962" y="4327450"/>
              <a:ext cx="692891" cy="816936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8D259707-82E9-9C8B-3B84-508F51BEC47C}"/>
                </a:ext>
              </a:extLst>
            </p:cNvPr>
            <p:cNvSpPr/>
            <p:nvPr/>
          </p:nvSpPr>
          <p:spPr>
            <a:xfrm>
              <a:off x="4702343" y="2964760"/>
              <a:ext cx="1942745" cy="733596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Times New Roman"/>
                  <a:cs typeface="Times New Roman"/>
                </a:rPr>
                <a:t>elliptical cut with sum of deposited energies 511</a:t>
              </a:r>
              <a:r>
                <a:rPr lang="en" sz="1600">
                  <a:latin typeface="Times New Roman"/>
                  <a:cs typeface="Times New Roman"/>
                </a:rPr>
                <a:t>±3σ </a:t>
              </a:r>
              <a:r>
                <a:rPr lang="en-US" sz="1600">
                  <a:latin typeface="Times New Roman"/>
                  <a:cs typeface="Times New Roman"/>
                </a:rPr>
                <a:t>keV</a:t>
              </a: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4DA59A98-850E-FCC6-E6C4-0918AFA62104}"/>
                </a:ext>
              </a:extLst>
            </p:cNvPr>
            <p:cNvSpPr/>
            <p:nvPr/>
          </p:nvSpPr>
          <p:spPr>
            <a:xfrm>
              <a:off x="7153583" y="2962069"/>
              <a:ext cx="1719658" cy="733598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Times New Roman"/>
                  <a:cs typeface="Times New Roman"/>
                </a:rPr>
                <a:t>Θ angle reconstruction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68747AE-09B7-289E-60DE-CBDE73CE0A87}"/>
                </a:ext>
              </a:extLst>
            </p:cNvPr>
            <p:cNvCxnSpPr>
              <a:cxnSpLocks/>
            </p:cNvCxnSpPr>
            <p:nvPr/>
          </p:nvCxnSpPr>
          <p:spPr>
            <a:xfrm>
              <a:off x="4231151" y="3381246"/>
              <a:ext cx="391634" cy="1774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E7FF338-08E3-6A22-FF58-74D66DFD6AFF}"/>
                </a:ext>
              </a:extLst>
            </p:cNvPr>
            <p:cNvCxnSpPr>
              <a:cxnSpLocks/>
            </p:cNvCxnSpPr>
            <p:nvPr/>
          </p:nvCxnSpPr>
          <p:spPr>
            <a:xfrm>
              <a:off x="6705805" y="3351054"/>
              <a:ext cx="391634" cy="1774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0C929C00-F912-856D-9BC4-ACBDD375746C}"/>
                </a:ext>
              </a:extLst>
            </p:cNvPr>
            <p:cNvSpPr/>
            <p:nvPr/>
          </p:nvSpPr>
          <p:spPr>
            <a:xfrm rot="16200000">
              <a:off x="3104755" y="4785609"/>
              <a:ext cx="274673" cy="1913858"/>
            </a:xfrm>
            <a:prstGeom prst="leftBrac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B06DDB-25C4-FB03-9613-358CBB361663}"/>
                </a:ext>
              </a:extLst>
            </p:cNvPr>
            <p:cNvSpPr txBox="1"/>
            <p:nvPr/>
          </p:nvSpPr>
          <p:spPr>
            <a:xfrm>
              <a:off x="937293" y="5950640"/>
              <a:ext cx="4764721" cy="379770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/>
                  <a:cs typeface="Times New Roman"/>
                </a:rPr>
                <a:t>Selection of events with photoelectric interaction</a:t>
              </a:r>
            </a:p>
          </p:txBody>
        </p:sp>
        <p:sp>
          <p:nvSpPr>
            <p:cNvPr id="24" name="Google Shape;141;p4">
              <a:extLst>
                <a:ext uri="{FF2B5EF4-FFF2-40B4-BE49-F238E27FC236}">
                  <a16:creationId xmlns:a16="http://schemas.microsoft.com/office/drawing/2014/main" id="{E9CBDE11-8200-33B6-279F-E3D869BC6A98}"/>
                </a:ext>
              </a:extLst>
            </p:cNvPr>
            <p:cNvSpPr/>
            <p:nvPr/>
          </p:nvSpPr>
          <p:spPr>
            <a:xfrm>
              <a:off x="127417" y="112549"/>
              <a:ext cx="11929400" cy="6608345"/>
            </a:xfrm>
            <a:prstGeom prst="rect">
              <a:avLst/>
            </a:prstGeom>
            <a:noFill/>
            <a:ln w="2857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TextBox 16">
            <a:extLst>
              <a:ext uri="{FF2B5EF4-FFF2-40B4-BE49-F238E27FC236}">
                <a16:creationId xmlns:a16="http://schemas.microsoft.com/office/drawing/2014/main" id="{D526C325-C814-93EB-B92C-61DFDDAC5572}"/>
              </a:ext>
            </a:extLst>
          </p:cNvPr>
          <p:cNvSpPr txBox="1"/>
          <p:nvPr/>
        </p:nvSpPr>
        <p:spPr>
          <a:xfrm rot="16200000">
            <a:off x="5482119" y="484397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566CCC83-4E45-46C7-7146-5D8E9730B15D}"/>
              </a:ext>
            </a:extLst>
          </p:cNvPr>
          <p:cNvSpPr txBox="1"/>
          <p:nvPr/>
        </p:nvSpPr>
        <p:spPr>
          <a:xfrm>
            <a:off x="10198684" y="2596604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cs typeface="Calibri"/>
              </a:rPr>
              <a:t>θ [</a:t>
            </a:r>
            <a:r>
              <a:rPr lang="en-US" sz="1400" i="1">
                <a:cs typeface="Calibri"/>
              </a:rPr>
              <a:t>° </a:t>
            </a:r>
            <a:r>
              <a:rPr lang="en-US" sz="1400">
                <a:cs typeface="Calibri"/>
              </a:rPr>
              <a:t>]</a:t>
            </a:r>
            <a:endParaRPr lang="en-US" sz="1400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F728BC-0656-B734-2FF1-148D066E8FEF}"/>
              </a:ext>
            </a:extLst>
          </p:cNvPr>
          <p:cNvSpPr/>
          <p:nvPr/>
        </p:nvSpPr>
        <p:spPr>
          <a:xfrm>
            <a:off x="9343663" y="2986018"/>
            <a:ext cx="1825253" cy="754473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>
                <a:solidFill>
                  <a:schemeClr val="bg1"/>
                </a:solidFill>
                <a:latin typeface="Times New Roman"/>
                <a:cs typeface="Arial"/>
              </a:rPr>
              <a:t>ϕ angle reconstruction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0C2E8A-DF8E-5A3C-53B5-7F48EBFC4DAF}"/>
              </a:ext>
            </a:extLst>
          </p:cNvPr>
          <p:cNvCxnSpPr>
            <a:cxnSpLocks/>
          </p:cNvCxnSpPr>
          <p:nvPr/>
        </p:nvCxnSpPr>
        <p:spPr>
          <a:xfrm>
            <a:off x="8893191" y="3409367"/>
            <a:ext cx="391634" cy="1774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A27117D5-348D-69ED-3FA7-5614D39385D3}"/>
              </a:ext>
            </a:extLst>
          </p:cNvPr>
          <p:cNvSpPr/>
          <p:nvPr/>
        </p:nvSpPr>
        <p:spPr>
          <a:xfrm rot="16200000">
            <a:off x="4295290" y="2477218"/>
            <a:ext cx="407581" cy="2930178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813B55D3-8E7F-62D9-5F90-759A99596B13}"/>
              </a:ext>
            </a:extLst>
          </p:cNvPr>
          <p:cNvSpPr txBox="1"/>
          <p:nvPr/>
        </p:nvSpPr>
        <p:spPr>
          <a:xfrm>
            <a:off x="3190964" y="4147655"/>
            <a:ext cx="2636875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Compton scattering events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ED9955C8-BC51-38D0-30C9-E4F6178018DF}"/>
              </a:ext>
            </a:extLst>
          </p:cNvPr>
          <p:cNvSpPr/>
          <p:nvPr/>
        </p:nvSpPr>
        <p:spPr>
          <a:xfrm rot="5400000">
            <a:off x="6395938" y="-1240105"/>
            <a:ext cx="407581" cy="7584555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D1767B08-A218-1595-09AA-C6000C47E34D}"/>
              </a:ext>
            </a:extLst>
          </p:cNvPr>
          <p:cNvSpPr txBox="1"/>
          <p:nvPr/>
        </p:nvSpPr>
        <p:spPr>
          <a:xfrm>
            <a:off x="4088985" y="1970854"/>
            <a:ext cx="503806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Selection of events with correlations in polarizations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958D24B8-9B07-C9E4-220F-F87B4D4F8D3D}"/>
              </a:ext>
            </a:extLst>
          </p:cNvPr>
          <p:cNvSpPr/>
          <p:nvPr/>
        </p:nvSpPr>
        <p:spPr>
          <a:xfrm rot="16200000">
            <a:off x="7204138" y="4191123"/>
            <a:ext cx="316611" cy="6004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E6326B-1D16-59EC-A3EB-8A25C5201DD7}"/>
              </a:ext>
            </a:extLst>
          </p:cNvPr>
          <p:cNvSpPr txBox="1"/>
          <p:nvPr/>
        </p:nvSpPr>
        <p:spPr>
          <a:xfrm>
            <a:off x="7834186" y="3982993"/>
            <a:ext cx="402006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C000"/>
                </a:solidFill>
                <a:latin typeface="Times New Roman"/>
                <a:cs typeface="Times New Roman"/>
              </a:rPr>
              <a:t>Azimuthal angle difference: ϕ</a:t>
            </a:r>
            <a:r>
              <a:rPr lang="en-US" sz="3200" baseline="-25000">
                <a:solidFill>
                  <a:srgbClr val="FFC000"/>
                </a:solidFill>
                <a:latin typeface="Times New Roman"/>
                <a:cs typeface="Times New Roman"/>
              </a:rPr>
              <a:t> 1</a:t>
            </a:r>
            <a:r>
              <a:rPr lang="en-US" sz="3200">
                <a:solidFill>
                  <a:srgbClr val="FFC000"/>
                </a:solidFill>
                <a:latin typeface="Times New Roman"/>
                <a:cs typeface="Times New Roman"/>
              </a:rPr>
              <a:t>- ϕ</a:t>
            </a:r>
            <a:r>
              <a:rPr lang="en-US" sz="3200" baseline="-25000">
                <a:solidFill>
                  <a:srgbClr val="FFC000"/>
                </a:solidFill>
                <a:latin typeface="Times New Roman"/>
                <a:cs typeface="Times New Roman"/>
              </a:rPr>
              <a:t> 2 </a:t>
            </a:r>
          </a:p>
        </p:txBody>
      </p:sp>
    </p:spTree>
    <p:extLst>
      <p:ext uri="{BB962C8B-B14F-4D97-AF65-F5344CB8AC3E}">
        <p14:creationId xmlns:p14="http://schemas.microsoft.com/office/powerpoint/2010/main" val="2170708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6CC7-8DCE-32EF-58DA-F5D065EE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555" y="2324"/>
            <a:ext cx="9041539" cy="84511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Polarization correlations - reconstruction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5CAB-21D1-5197-A288-F2C972FACE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0321" y="6356350"/>
            <a:ext cx="2681177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lang="en-US"/>
          </a:p>
        </p:txBody>
      </p:sp>
      <p:sp>
        <p:nvSpPr>
          <p:cNvPr id="6" name="Google Shape;141;p4">
            <a:extLst>
              <a:ext uri="{FF2B5EF4-FFF2-40B4-BE49-F238E27FC236}">
                <a16:creationId xmlns:a16="http://schemas.microsoft.com/office/drawing/2014/main" id="{8066763F-F80D-6EFC-3531-8B1E62E32DED}"/>
              </a:ext>
            </a:extLst>
          </p:cNvPr>
          <p:cNvSpPr/>
          <p:nvPr/>
        </p:nvSpPr>
        <p:spPr>
          <a:xfrm>
            <a:off x="127417" y="112549"/>
            <a:ext cx="11939697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5BE824-957F-2368-F829-1953F08C390F}"/>
              </a:ext>
            </a:extLst>
          </p:cNvPr>
          <p:cNvGrpSpPr/>
          <p:nvPr/>
        </p:nvGrpSpPr>
        <p:grpSpPr>
          <a:xfrm>
            <a:off x="5366626" y="843740"/>
            <a:ext cx="6826232" cy="5958152"/>
            <a:chOff x="5366626" y="843740"/>
            <a:chExt cx="6826232" cy="59581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D7E8D8F-EF57-B9C2-23A2-99F2D32822A1}"/>
                </a:ext>
              </a:extLst>
            </p:cNvPr>
            <p:cNvGrpSpPr/>
            <p:nvPr/>
          </p:nvGrpSpPr>
          <p:grpSpPr>
            <a:xfrm>
              <a:off x="5366626" y="843740"/>
              <a:ext cx="6826232" cy="5958152"/>
              <a:chOff x="5366626" y="843740"/>
              <a:chExt cx="6826232" cy="595815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9FD3DC2-4F55-F319-FB78-1F5DC7DF23C3}"/>
                  </a:ext>
                </a:extLst>
              </p:cNvPr>
              <p:cNvGrpSpPr/>
              <p:nvPr/>
            </p:nvGrpSpPr>
            <p:grpSpPr>
              <a:xfrm>
                <a:off x="5366626" y="843740"/>
                <a:ext cx="6826232" cy="5958152"/>
                <a:chOff x="4392045" y="1311682"/>
                <a:chExt cx="7269015" cy="5894183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9987E705-4C56-1910-FD4C-E9A40A4F777D}"/>
                    </a:ext>
                  </a:extLst>
                </p:cNvPr>
                <p:cNvGrpSpPr/>
                <p:nvPr/>
              </p:nvGrpSpPr>
              <p:grpSpPr>
                <a:xfrm>
                  <a:off x="4392045" y="1311682"/>
                  <a:ext cx="7269015" cy="5894183"/>
                  <a:chOff x="4392045" y="1311682"/>
                  <a:chExt cx="7269015" cy="5894183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BE7A8961-D140-63C8-CC01-D31E9B2C6D81}"/>
                      </a:ext>
                    </a:extLst>
                  </p:cNvPr>
                  <p:cNvGrpSpPr/>
                  <p:nvPr/>
                </p:nvGrpSpPr>
                <p:grpSpPr>
                  <a:xfrm>
                    <a:off x="4966445" y="1311682"/>
                    <a:ext cx="6211754" cy="848166"/>
                    <a:chOff x="4966445" y="1311682"/>
                    <a:chExt cx="6211754" cy="848166"/>
                  </a:xfrm>
                </p:grpSpPr>
                <p:pic>
                  <p:nvPicPr>
                    <p:cNvPr id="29" name="Picture 28" descr="Text&#10;&#10;Description automatically generated">
                      <a:extLst>
                        <a:ext uri="{FF2B5EF4-FFF2-40B4-BE49-F238E27FC236}">
                          <a16:creationId xmlns:a16="http://schemas.microsoft.com/office/drawing/2014/main" id="{ADDA7381-C71E-1629-6D5F-CFB88A3540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8586197" y="1352228"/>
                      <a:ext cx="2592002" cy="64503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1" name="Google Shape;220;p9">
                      <a:extLst>
                        <a:ext uri="{FF2B5EF4-FFF2-40B4-BE49-F238E27FC236}">
                          <a16:creationId xmlns:a16="http://schemas.microsoft.com/office/drawing/2014/main" id="{0733119C-481E-5426-AD4D-56F5B328C0A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4966445" y="1311682"/>
                      <a:ext cx="4660063" cy="8481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rm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SzPts val="4400"/>
                      </a:pPr>
                      <a:r>
                        <a:rPr lang="en-US" sz="2000" kern="0">
                          <a:solidFill>
                            <a:schemeClr val="bg1"/>
                          </a:solidFill>
                          <a:latin typeface="Times New Roman"/>
                        </a:rPr>
                        <a:t>After the acceptance correction</a:t>
                      </a:r>
                      <a:endParaRPr lang="en-US" sz="2000" ker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28" name="Google Shape;227;p9">
                    <a:extLst>
                      <a:ext uri="{FF2B5EF4-FFF2-40B4-BE49-F238E27FC236}">
                        <a16:creationId xmlns:a16="http://schemas.microsoft.com/office/drawing/2014/main" id="{34F126FF-46FE-8C5A-B10F-224AA0F7919A}"/>
                      </a:ext>
                    </a:extLst>
                  </p:cNvPr>
                  <p:cNvSpPr txBox="1"/>
                  <p:nvPr/>
                </p:nvSpPr>
                <p:spPr>
                  <a:xfrm>
                    <a:off x="4392045" y="5196388"/>
                    <a:ext cx="7269015" cy="20094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SzPts val="1800"/>
                    </a:pPr>
                    <a:r>
                      <a:rPr lang="en-US" sz="1800" b="0" i="1" u="none" strike="noStrike" cap="none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Distribution of the azimuthal angle differences</a:t>
                    </a:r>
                    <a:endParaRPr lang="en-US" sz="1400" i="1">
                      <a:solidFill>
                        <a:schemeClr val="lt1"/>
                      </a:solidFill>
                      <a:latin typeface="Times New Roman"/>
                      <a:ea typeface="Calibri"/>
                      <a:cs typeface="Arial"/>
                    </a:endParaRPr>
                  </a:p>
                  <a:p>
                    <a:pPr algn="ctr">
                      <a:buSzPts val="1800"/>
                    </a:pPr>
                    <a:r>
                      <a:rPr lang="en-US" i="1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 </a:t>
                    </a:r>
                    <a:r>
                      <a:rPr lang="en-US" sz="1800" b="0" i="1" u="none" strike="noStrike" cap="none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after</a:t>
                    </a:r>
                    <a:r>
                      <a:rPr lang="en-US" i="1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 </a:t>
                    </a:r>
                    <a:r>
                      <a:rPr lang="en-US" sz="1800" b="0" i="1" u="none" strike="noStrike" cap="none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both gammas undergo Compton </a:t>
                    </a:r>
                    <a:r>
                      <a:rPr lang="en-US" i="1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scattering </a:t>
                    </a:r>
                    <a:endParaRPr lang="en-US" sz="1400" i="1">
                      <a:solidFill>
                        <a:schemeClr val="lt1"/>
                      </a:solidFill>
                      <a:latin typeface="Times New Roman"/>
                      <a:ea typeface="Calibri"/>
                      <a:cs typeface="Arial"/>
                      <a:sym typeface="Calibri"/>
                    </a:endParaRPr>
                  </a:p>
                  <a:p>
                    <a:pPr algn="ctr">
                      <a:buSzPts val="1800"/>
                    </a:pPr>
                    <a:r>
                      <a:rPr lang="en-US" i="1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(from measurements)</a:t>
                    </a:r>
                    <a:endParaRPr lang="en-US" sz="1400" i="1">
                      <a:solidFill>
                        <a:schemeClr val="lt1"/>
                      </a:solidFill>
                      <a:latin typeface="Times New Roman"/>
                      <a:ea typeface="Calibri"/>
                      <a:cs typeface="Arial"/>
                    </a:endParaRPr>
                  </a:p>
                  <a:p>
                    <a:pPr algn="ctr">
                      <a:buSzPts val="1800"/>
                    </a:pPr>
                    <a:endParaRPr lang="en-US">
                      <a:solidFill>
                        <a:schemeClr val="lt1"/>
                      </a:solidFill>
                      <a:latin typeface="Times New Roman"/>
                      <a:ea typeface="Calibri"/>
                      <a:cs typeface="Calibri"/>
                      <a:sym typeface="Calibri"/>
                    </a:endParaRPr>
                  </a:p>
                  <a:p>
                    <a:pPr>
                      <a:buSzPts val="1800"/>
                    </a:pPr>
                    <a:r>
                      <a:rPr lang="en-US" b="1">
                        <a:solidFill>
                          <a:srgbClr val="8BC4E0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          Blue</a:t>
                    </a:r>
                    <a:r>
                      <a:rPr lang="en-US" sz="18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 – measured data </a:t>
                    </a:r>
                    <a:endParaRPr lang="en-US" sz="1400" b="0" i="0" u="none" strike="noStrike" cap="none">
                      <a:solidFill>
                        <a:schemeClr val="lt1"/>
                      </a:solidFill>
                      <a:latin typeface="Times New Roman"/>
                      <a:ea typeface="Arial"/>
                      <a:cs typeface="Arial"/>
                    </a:endParaRPr>
                  </a:p>
                  <a:p>
                    <a:pPr>
                      <a:buClr>
                        <a:srgbClr val="000000"/>
                      </a:buClr>
                      <a:buSzPts val="1800"/>
                    </a:pPr>
                    <a:r>
                      <a:rPr lang="en-US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          </a:t>
                    </a:r>
                    <a:r>
                      <a:rPr lang="en-US" sz="1800" b="1" i="0" u="none" strike="noStrike" cap="none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Red</a:t>
                    </a:r>
                    <a:r>
                      <a:rPr lang="en-US" sz="18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en-US" sz="18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Calibri"/>
                        <a:cs typeface="Calibri"/>
                        <a:sym typeface="Calibri"/>
                      </a:rPr>
                      <a:t>– Klein-Nishina fit function </a:t>
                    </a:r>
                    <a:endParaRPr sz="1400" b="0" i="0" u="none" strike="noStrike" cap="none">
                      <a:solidFill>
                        <a:schemeClr val="lt1"/>
                      </a:solidFill>
                      <a:latin typeface="Times New Roman"/>
                      <a:ea typeface="Arial"/>
                      <a:cs typeface="Arial"/>
                    </a:endParaRPr>
                  </a:p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Times New Roman"/>
                      <a:ea typeface="Calibri"/>
                      <a:cs typeface="Calibri"/>
                    </a:endParaRPr>
                  </a:p>
                </p:txBody>
              </p:sp>
            </p:grpSp>
            <p:pic>
              <p:nvPicPr>
                <p:cNvPr id="26" name="Picture 25" descr="A picture containing clock&#10;&#10;Description automatically generated">
                  <a:extLst>
                    <a:ext uri="{FF2B5EF4-FFF2-40B4-BE49-F238E27FC236}">
                      <a16:creationId xmlns:a16="http://schemas.microsoft.com/office/drawing/2014/main" id="{F42910A0-AF06-C1C3-D49F-5528C5E080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02507" y="6255825"/>
                  <a:ext cx="3048594" cy="385747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 descr="A graph with red and blue lines&#10;&#10;Description automatically generated">
                <a:extLst>
                  <a:ext uri="{FF2B5EF4-FFF2-40B4-BE49-F238E27FC236}">
                    <a16:creationId xmlns:a16="http://schemas.microsoft.com/office/drawing/2014/main" id="{435B94CA-C4D8-0353-CCC1-7BA957328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2070" y="1716246"/>
                <a:ext cx="5089072" cy="2935651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0AA111-008B-A4F4-8AA2-80B93E322390}"/>
                </a:ext>
              </a:extLst>
            </p:cNvPr>
            <p:cNvSpPr/>
            <p:nvPr/>
          </p:nvSpPr>
          <p:spPr>
            <a:xfrm>
              <a:off x="8781041" y="3888491"/>
              <a:ext cx="1950356" cy="426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err="1">
                  <a:solidFill>
                    <a:schemeClr val="tx1"/>
                  </a:solidFill>
                  <a:latin typeface="Times New Roman"/>
                  <a:cs typeface="Times New Roman"/>
                </a:rPr>
                <a:t>GAGG:Ce</a:t>
              </a:r>
              <a:r>
                <a:rPr lang="en-US">
                  <a:solidFill>
                    <a:schemeClr val="tx1"/>
                  </a:solidFill>
                  <a:latin typeface="Times New Roman"/>
                  <a:cs typeface="Times New Roman"/>
                </a:rPr>
                <a:t> 2.9 mm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14A51A-0770-3B76-230C-57EB53B23309}"/>
              </a:ext>
            </a:extLst>
          </p:cNvPr>
          <p:cNvGrpSpPr/>
          <p:nvPr/>
        </p:nvGrpSpPr>
        <p:grpSpPr>
          <a:xfrm>
            <a:off x="197757" y="1423641"/>
            <a:ext cx="5709556" cy="4732410"/>
            <a:chOff x="197757" y="843069"/>
            <a:chExt cx="5709556" cy="4732410"/>
          </a:xfrm>
        </p:grpSpPr>
        <p:pic>
          <p:nvPicPr>
            <p:cNvPr id="8" name="Picture 7" descr="A graph of a number of polarization&#10;&#10;Description automatically generated">
              <a:extLst>
                <a:ext uri="{FF2B5EF4-FFF2-40B4-BE49-F238E27FC236}">
                  <a16:creationId xmlns:a16="http://schemas.microsoft.com/office/drawing/2014/main" id="{1945A7E7-9745-7592-D5E6-86431AA4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629" y="1117599"/>
              <a:ext cx="5104741" cy="3497943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91EFAE52-142B-3FC1-1A6F-29C006C55972}"/>
                </a:ext>
              </a:extLst>
            </p:cNvPr>
            <p:cNvSpPr txBox="1"/>
            <p:nvPr/>
          </p:nvSpPr>
          <p:spPr>
            <a:xfrm>
              <a:off x="493844" y="843069"/>
              <a:ext cx="4615743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  <a:latin typeface="Times New Roman"/>
                  <a:cs typeface="Times New Roman"/>
                </a:rPr>
                <a:t>A. M. </a:t>
              </a:r>
              <a:r>
                <a:rPr lang="en-US" sz="1200" err="1">
                  <a:solidFill>
                    <a:schemeClr val="bg1"/>
                  </a:solidFill>
                  <a:latin typeface="Times New Roman"/>
                  <a:cs typeface="Times New Roman"/>
                </a:rPr>
                <a:t>Kožuljević</a:t>
              </a:r>
              <a:r>
                <a:rPr lang="en-US" sz="120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200" i="1">
                  <a:solidFill>
                    <a:schemeClr val="bg1"/>
                  </a:solidFill>
                  <a:latin typeface="Times New Roman"/>
                  <a:cs typeface="Times New Roman"/>
                </a:rPr>
                <a:t>et al</a:t>
              </a:r>
              <a:r>
                <a:rPr lang="en-US" sz="1200">
                  <a:solidFill>
                    <a:schemeClr val="bg1"/>
                  </a:solidFill>
                  <a:latin typeface="Times New Roman"/>
                  <a:cs typeface="Times New Roman"/>
                </a:rPr>
                <a:t>., Condensed Matter (2021), 6, 43</a:t>
              </a:r>
              <a:endParaRPr lang="en-US" sz="1200">
                <a:solidFill>
                  <a:schemeClr val="bg1"/>
                </a:solidFill>
                <a:latin typeface="Times New Roman"/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CB4925-B29B-6EC1-BEE6-5758FBEA4872}"/>
                </a:ext>
              </a:extLst>
            </p:cNvPr>
            <p:cNvSpPr txBox="1"/>
            <p:nvPr/>
          </p:nvSpPr>
          <p:spPr>
            <a:xfrm>
              <a:off x="197757" y="4652149"/>
              <a:ext cx="5709556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An example of N(ϕ</a:t>
              </a:r>
              <a:r>
                <a:rPr lang="en-US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- ϕ</a:t>
              </a:r>
              <a:r>
                <a:rPr lang="en-US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2 </a:t>
              </a:r>
              <a:r>
                <a:rPr lang="en-US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) distribution for correlated gamma photons in GAGG detector module for  </a:t>
              </a:r>
              <a:r>
                <a:rPr lang="en-US" dirty="0">
                  <a:solidFill>
                    <a:schemeClr val="lt1"/>
                  </a:solidFill>
                  <a:latin typeface="Times New Roman"/>
                  <a:cs typeface="Times New Roman"/>
                </a:rPr>
                <a:t>Θ</a:t>
              </a:r>
              <a:r>
                <a:rPr lang="en-US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= 82</a:t>
              </a:r>
              <a:r>
                <a:rPr lang="en-US" dirty="0">
                  <a:solidFill>
                    <a:schemeClr val="lt1"/>
                  </a:solidFill>
                  <a:latin typeface="Times New Roman"/>
                  <a:cs typeface="Times New Roman"/>
                </a:rPr>
                <a:t>°</a:t>
              </a:r>
              <a:r>
                <a:rPr lang="en-US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compared to the simulated distribution for non-correlated photons.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7C32F7-D824-7FD9-427C-C9C7EBB6DB47}"/>
              </a:ext>
            </a:extLst>
          </p:cNvPr>
          <p:cNvSpPr txBox="1"/>
          <p:nvPr/>
        </p:nvSpPr>
        <p:spPr>
          <a:xfrm>
            <a:off x="436786" y="1022799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/>
                <a:cs typeface="Times New Roman"/>
              </a:rPr>
              <a:t>Acceptance correction:</a:t>
            </a:r>
          </a:p>
        </p:txBody>
      </p:sp>
    </p:spTree>
    <p:extLst>
      <p:ext uri="{BB962C8B-B14F-4D97-AF65-F5344CB8AC3E}">
        <p14:creationId xmlns:p14="http://schemas.microsoft.com/office/powerpoint/2010/main" val="16460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6CC7-8DCE-32EF-58DA-F5D065EE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582" y="2324"/>
            <a:ext cx="8763512" cy="84511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Polarization correlations - addendum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5CAB-21D1-5197-A288-F2C972FACE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0321" y="6356350"/>
            <a:ext cx="2681177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lang="en-US"/>
          </a:p>
        </p:txBody>
      </p:sp>
      <p:sp>
        <p:nvSpPr>
          <p:cNvPr id="6" name="Google Shape;141;p4">
            <a:extLst>
              <a:ext uri="{FF2B5EF4-FFF2-40B4-BE49-F238E27FC236}">
                <a16:creationId xmlns:a16="http://schemas.microsoft.com/office/drawing/2014/main" id="{A189516B-ECFF-B1A2-9560-C480D4EA2C85}"/>
              </a:ext>
            </a:extLst>
          </p:cNvPr>
          <p:cNvSpPr/>
          <p:nvPr/>
        </p:nvSpPr>
        <p:spPr>
          <a:xfrm>
            <a:off x="96526" y="71360"/>
            <a:ext cx="11970588" cy="6721614"/>
          </a:xfrm>
          <a:prstGeom prst="rect">
            <a:avLst/>
          </a:prstGeom>
          <a:noFill/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diagram of a device&#10;&#10;Description automatically generated">
            <a:extLst>
              <a:ext uri="{FF2B5EF4-FFF2-40B4-BE49-F238E27FC236}">
                <a16:creationId xmlns:a16="http://schemas.microsoft.com/office/drawing/2014/main" id="{5348CE26-95DB-D976-CC25-7718EC814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" b="48033"/>
          <a:stretch/>
        </p:blipFill>
        <p:spPr>
          <a:xfrm>
            <a:off x="555489" y="1330412"/>
            <a:ext cx="4995341" cy="27011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25680C-8FE8-6945-8B85-0A745A4649B3}"/>
              </a:ext>
            </a:extLst>
          </p:cNvPr>
          <p:cNvSpPr/>
          <p:nvPr/>
        </p:nvSpPr>
        <p:spPr>
          <a:xfrm>
            <a:off x="556053" y="3799700"/>
            <a:ext cx="216243" cy="236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7EE29-9475-76C8-A735-E44910A5FE60}"/>
              </a:ext>
            </a:extLst>
          </p:cNvPr>
          <p:cNvSpPr txBox="1"/>
          <p:nvPr/>
        </p:nvSpPr>
        <p:spPr>
          <a:xfrm>
            <a:off x="473675" y="4036540"/>
            <a:ext cx="49983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Times New Roman"/>
                <a:cs typeface="Times New Roman"/>
              </a:rPr>
              <a:t>Experimental setup for measuring polarization correlations after one of the annihilation photons undergoes previous scatter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52E5E-7BCE-8E7F-C45F-B6E2BF561B92}"/>
              </a:ext>
            </a:extLst>
          </p:cNvPr>
          <p:cNvSpPr txBox="1"/>
          <p:nvPr/>
        </p:nvSpPr>
        <p:spPr>
          <a:xfrm>
            <a:off x="401593" y="844379"/>
            <a:ext cx="530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  <a:latin typeface="Times New Roman"/>
                <a:cs typeface="Times New Roman"/>
              </a:rPr>
              <a:t>Parashari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 et al. (2024)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Physics Letters B, 852:138628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6CC7-8DCE-32EF-58DA-F5D065EE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582" y="2324"/>
            <a:ext cx="8763512" cy="84511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Polarization correlations - addendum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5CAB-21D1-5197-A288-F2C972FACE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0321" y="6356350"/>
            <a:ext cx="2681177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lang="en-US"/>
          </a:p>
        </p:txBody>
      </p:sp>
      <p:sp>
        <p:nvSpPr>
          <p:cNvPr id="6" name="Google Shape;141;p4">
            <a:extLst>
              <a:ext uri="{FF2B5EF4-FFF2-40B4-BE49-F238E27FC236}">
                <a16:creationId xmlns:a16="http://schemas.microsoft.com/office/drawing/2014/main" id="{A189516B-ECFF-B1A2-9560-C480D4EA2C85}"/>
              </a:ext>
            </a:extLst>
          </p:cNvPr>
          <p:cNvSpPr/>
          <p:nvPr/>
        </p:nvSpPr>
        <p:spPr>
          <a:xfrm>
            <a:off x="96526" y="71360"/>
            <a:ext cx="11970588" cy="6721614"/>
          </a:xfrm>
          <a:prstGeom prst="rect">
            <a:avLst/>
          </a:prstGeom>
          <a:noFill/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diagram of a device&#10;&#10;Description automatically generated">
            <a:extLst>
              <a:ext uri="{FF2B5EF4-FFF2-40B4-BE49-F238E27FC236}">
                <a16:creationId xmlns:a16="http://schemas.microsoft.com/office/drawing/2014/main" id="{5348CE26-95DB-D976-CC25-7718EC814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" b="48033"/>
          <a:stretch/>
        </p:blipFill>
        <p:spPr>
          <a:xfrm>
            <a:off x="473111" y="1320115"/>
            <a:ext cx="4995341" cy="2701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066D0-AECE-672D-8495-35D4C5FB0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61" y="939115"/>
            <a:ext cx="6083195" cy="49797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25680C-8FE8-6945-8B85-0A745A4649B3}"/>
              </a:ext>
            </a:extLst>
          </p:cNvPr>
          <p:cNvSpPr/>
          <p:nvPr/>
        </p:nvSpPr>
        <p:spPr>
          <a:xfrm>
            <a:off x="473675" y="3789403"/>
            <a:ext cx="216243" cy="236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93C3A-9AB5-076E-BA11-50F4B95592E6}"/>
              </a:ext>
            </a:extLst>
          </p:cNvPr>
          <p:cNvSpPr txBox="1"/>
          <p:nvPr/>
        </p:nvSpPr>
        <p:spPr>
          <a:xfrm>
            <a:off x="5684107" y="5920944"/>
            <a:ext cx="60898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Azimuthal angle difference distributions observed for different Compton scattering angles of the scattered annihilation photons</a:t>
            </a:r>
            <a:endParaRPr lang="en-US" sz="1600" i="1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7EE29-9475-76C8-A735-E44910A5FE60}"/>
              </a:ext>
            </a:extLst>
          </p:cNvPr>
          <p:cNvSpPr txBox="1"/>
          <p:nvPr/>
        </p:nvSpPr>
        <p:spPr>
          <a:xfrm>
            <a:off x="473675" y="4026243"/>
            <a:ext cx="49983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Times New Roman"/>
                <a:cs typeface="Times New Roman"/>
              </a:rPr>
              <a:t>Experimental setup for measuring polarization correlations after one of the annihilation photons undergoes previous scatter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C3FAF-8A4B-9353-B550-AB7C6A8C1177}"/>
              </a:ext>
            </a:extLst>
          </p:cNvPr>
          <p:cNvSpPr txBox="1"/>
          <p:nvPr/>
        </p:nvSpPr>
        <p:spPr>
          <a:xfrm>
            <a:off x="473675" y="4633782"/>
            <a:ext cx="49983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C000"/>
                </a:solidFill>
                <a:latin typeface="Times New Roman"/>
                <a:cs typeface="Times New Roman"/>
              </a:rPr>
              <a:t>Polarization correlations observed even after the scatter of one of the annihilation gammas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DD1DE-F860-2F74-D0B3-AEC2C3E899FF}"/>
              </a:ext>
            </a:extLst>
          </p:cNvPr>
          <p:cNvSpPr txBox="1"/>
          <p:nvPr/>
        </p:nvSpPr>
        <p:spPr>
          <a:xfrm>
            <a:off x="319215" y="844379"/>
            <a:ext cx="530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  <a:latin typeface="Times New Roman"/>
                <a:cs typeface="Times New Roman"/>
              </a:rPr>
              <a:t>Parashari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 et al. (2024)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Physics Letters B, 852:138628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8296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6CC7-8DCE-32EF-58DA-F5D065EE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582" y="2324"/>
            <a:ext cx="8763512" cy="84511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Polarization correlations - addendum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5CAB-21D1-5197-A288-F2C972FACE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0321" y="6356350"/>
            <a:ext cx="268117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6" name="Google Shape;141;p4">
            <a:extLst>
              <a:ext uri="{FF2B5EF4-FFF2-40B4-BE49-F238E27FC236}">
                <a16:creationId xmlns:a16="http://schemas.microsoft.com/office/drawing/2014/main" id="{A189516B-ECFF-B1A2-9560-C480D4EA2C85}"/>
              </a:ext>
            </a:extLst>
          </p:cNvPr>
          <p:cNvSpPr/>
          <p:nvPr/>
        </p:nvSpPr>
        <p:spPr>
          <a:xfrm>
            <a:off x="96526" y="71360"/>
            <a:ext cx="11970588" cy="6721614"/>
          </a:xfrm>
          <a:prstGeom prst="rect">
            <a:avLst/>
          </a:prstGeom>
          <a:noFill/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diagram of a device&#10;&#10;Description automatically generated">
            <a:extLst>
              <a:ext uri="{FF2B5EF4-FFF2-40B4-BE49-F238E27FC236}">
                <a16:creationId xmlns:a16="http://schemas.microsoft.com/office/drawing/2014/main" id="{5348CE26-95DB-D976-CC25-7718EC814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" b="48033"/>
          <a:stretch/>
        </p:blipFill>
        <p:spPr>
          <a:xfrm>
            <a:off x="473111" y="1402493"/>
            <a:ext cx="4995341" cy="2701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066D0-AECE-672D-8495-35D4C5FB0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61" y="1031791"/>
            <a:ext cx="6083195" cy="49797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25680C-8FE8-6945-8B85-0A745A4649B3}"/>
              </a:ext>
            </a:extLst>
          </p:cNvPr>
          <p:cNvSpPr/>
          <p:nvPr/>
        </p:nvSpPr>
        <p:spPr>
          <a:xfrm>
            <a:off x="473675" y="3871781"/>
            <a:ext cx="216243" cy="236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93C3A-9AB5-076E-BA11-50F4B95592E6}"/>
              </a:ext>
            </a:extLst>
          </p:cNvPr>
          <p:cNvSpPr txBox="1"/>
          <p:nvPr/>
        </p:nvSpPr>
        <p:spPr>
          <a:xfrm>
            <a:off x="5684107" y="6065106"/>
            <a:ext cx="60898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Azimuthal angle difference distributions observed for different Compton scattering angles of the scattered annihilation photons</a:t>
            </a:r>
            <a:endParaRPr lang="en-US" sz="1600" i="1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7EE29-9475-76C8-A735-E44910A5FE60}"/>
              </a:ext>
            </a:extLst>
          </p:cNvPr>
          <p:cNvSpPr txBox="1"/>
          <p:nvPr/>
        </p:nvSpPr>
        <p:spPr>
          <a:xfrm>
            <a:off x="473675" y="4108622"/>
            <a:ext cx="49983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Times New Roman"/>
                <a:cs typeface="Times New Roman"/>
              </a:rPr>
              <a:t>Experimental setup for measuring polarization correlations after one of the annihilation photons undergoes previous scatter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C3FAF-8A4B-9353-B550-AB7C6A8C1177}"/>
              </a:ext>
            </a:extLst>
          </p:cNvPr>
          <p:cNvSpPr txBox="1"/>
          <p:nvPr/>
        </p:nvSpPr>
        <p:spPr>
          <a:xfrm>
            <a:off x="339810" y="4695566"/>
            <a:ext cx="49983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Times New Roman"/>
                <a:cs typeface="Times New Roman"/>
              </a:rPr>
              <a:t>Polarization correlations observed even after the scatter of one of the annihilation gammas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44494-E763-DC8F-5A15-9A741FE3D8C9}"/>
              </a:ext>
            </a:extLst>
          </p:cNvPr>
          <p:cNvSpPr txBox="1"/>
          <p:nvPr/>
        </p:nvSpPr>
        <p:spPr>
          <a:xfrm>
            <a:off x="61782" y="5406078"/>
            <a:ext cx="556465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C000"/>
                </a:solidFill>
                <a:latin typeface="Times New Roman"/>
                <a:cs typeface="Times New Roman"/>
              </a:rPr>
              <a:t>Limits the ability of the method to reduce background by eliminating scatter coincidences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15D44-11A0-EA83-DF48-E5FBC00FC14C}"/>
              </a:ext>
            </a:extLst>
          </p:cNvPr>
          <p:cNvSpPr txBox="1"/>
          <p:nvPr/>
        </p:nvSpPr>
        <p:spPr>
          <a:xfrm>
            <a:off x="319215" y="844379"/>
            <a:ext cx="530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  <a:latin typeface="Times New Roman"/>
                <a:cs typeface="Times New Roman"/>
              </a:rPr>
              <a:t>Parashari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 et al. (2024)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Physics Letters B, 852:138628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FAEA4-2AC0-7CC9-D2D2-49C11176DF87}"/>
              </a:ext>
            </a:extLst>
          </p:cNvPr>
          <p:cNvSpPr txBox="1"/>
          <p:nvPr/>
        </p:nvSpPr>
        <p:spPr>
          <a:xfrm>
            <a:off x="195645" y="6085699"/>
            <a:ext cx="52763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imes New Roman"/>
                <a:cs typeface="Times New Roman"/>
              </a:rPr>
              <a:t>The method is still applicable for random and multiple coincidences</a:t>
            </a:r>
          </a:p>
        </p:txBody>
      </p:sp>
    </p:spTree>
    <p:extLst>
      <p:ext uri="{BB962C8B-B14F-4D97-AF65-F5344CB8AC3E}">
        <p14:creationId xmlns:p14="http://schemas.microsoft.com/office/powerpoint/2010/main" val="194887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475095" y="649453"/>
            <a:ext cx="34415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bg1"/>
                </a:solidFill>
                <a:latin typeface="Times New Roman"/>
              </a:rPr>
              <a:t>Motivation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96" name="Google Shape;96;p2" descr="A picture containing shap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92925" y="312054"/>
            <a:ext cx="5787421" cy="199963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7" name="Google Shape;97;p2"/>
          <p:cNvSpPr txBox="1"/>
          <p:nvPr/>
        </p:nvSpPr>
        <p:spPr>
          <a:xfrm>
            <a:off x="686939" y="2643115"/>
            <a:ext cx="6553197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Two gammas from positronium annihilation have:</a:t>
            </a:r>
            <a:endParaRPr lang="en-US"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511 keV energy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Arial"/>
              <a:cs typeface="Arial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opposite momenta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Arial"/>
              <a:cs typeface="Arial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orthogonal polarizations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57E2E-776E-1BFA-9706-ED8757E376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03262" y="6376142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" name="Google Shape;141;p4">
            <a:extLst>
              <a:ext uri="{FF2B5EF4-FFF2-40B4-BE49-F238E27FC236}">
                <a16:creationId xmlns:a16="http://schemas.microsoft.com/office/drawing/2014/main" id="{3B67D0E7-9382-81F6-89A8-23D834AA3E89}"/>
              </a:ext>
            </a:extLst>
          </p:cNvPr>
          <p:cNvSpPr/>
          <p:nvPr/>
        </p:nvSpPr>
        <p:spPr>
          <a:xfrm>
            <a:off x="137715" y="112549"/>
            <a:ext cx="11906799" cy="6628939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55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"/>
          <p:cNvSpPr txBox="1">
            <a:spLocks noGrp="1"/>
          </p:cNvSpPr>
          <p:nvPr>
            <p:ph type="title"/>
          </p:nvPr>
        </p:nvSpPr>
        <p:spPr>
          <a:xfrm>
            <a:off x="3299325" y="-88621"/>
            <a:ext cx="601704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bg1"/>
                </a:solidFill>
                <a:latin typeface="Times New Roman"/>
              </a:rPr>
              <a:t>The PET Demonstrator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400744" y="1007799"/>
            <a:ext cx="885019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Four super-modules </a:t>
            </a:r>
            <a:r>
              <a:rPr lang="en-US" sz="2000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of 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segmented scintillators</a:t>
            </a:r>
            <a:endParaRPr lang="en-US" sz="2000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  <a:p>
            <a:pPr marL="800100" lvl="1" indent="-34290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16 x 16 pixels in each module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B44E0-F152-8BD6-55FC-6D3E58BF348E}"/>
              </a:ext>
            </a:extLst>
          </p:cNvPr>
          <p:cNvSpPr txBox="1"/>
          <p:nvPr/>
        </p:nvSpPr>
        <p:spPr>
          <a:xfrm>
            <a:off x="6749644" y="1026987"/>
            <a:ext cx="512298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000">
                <a:solidFill>
                  <a:srgbClr val="FFFFFF"/>
                </a:solidFill>
                <a:latin typeface="Times New Roman"/>
                <a:cs typeface="Arial"/>
              </a:rPr>
              <a:t> Diameter range: 420 – 700 mm​</a:t>
            </a:r>
          </a:p>
          <a:p>
            <a:pPr>
              <a:buChar char="•"/>
            </a:pPr>
            <a:r>
              <a:rPr lang="en-US" sz="2000">
                <a:solidFill>
                  <a:srgbClr val="FFFFFF"/>
                </a:solidFill>
                <a:latin typeface="Times New Roman"/>
                <a:cs typeface="Arial"/>
              </a:rPr>
              <a:t> Precise rotation around the scanner axis​</a:t>
            </a:r>
          </a:p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3FF52-185F-C6A9-711B-F184B113C61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3300" y="6356350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rgbClr val="FFFFFF"/>
                </a:solidFill>
                <a:latin typeface="Times New Roman"/>
              </a:rPr>
              <a:t>13</a:t>
            </a:r>
            <a:endParaRPr lang="en-US"/>
          </a:p>
        </p:txBody>
      </p:sp>
      <p:sp>
        <p:nvSpPr>
          <p:cNvPr id="8" name="Google Shape;141;p4">
            <a:extLst>
              <a:ext uri="{FF2B5EF4-FFF2-40B4-BE49-F238E27FC236}">
                <a16:creationId xmlns:a16="http://schemas.microsoft.com/office/drawing/2014/main" id="{B6486D3C-E31B-3649-54E9-9DADFBE008D1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8AD29C8-F5AB-DC2A-22EE-5D40E99C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2" y="2033497"/>
            <a:ext cx="5630926" cy="4206504"/>
          </a:xfrm>
          <a:prstGeom prst="rect">
            <a:avLst/>
          </a:prstGeom>
        </p:spPr>
      </p:pic>
      <p:pic>
        <p:nvPicPr>
          <p:cNvPr id="3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F22D7C83-E92E-3133-8E27-CF8D4D4B7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75" y="2037827"/>
            <a:ext cx="5543796" cy="42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6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17A7-CB6B-1DD8-45A0-D6BA7337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19" y="-36470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Preliminary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7C03B-6E3F-748F-0F65-795E9EF73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119" y="1078950"/>
            <a:ext cx="10515600" cy="16400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Two Ge-68 line sources in aluminum encapsulation</a:t>
            </a:r>
          </a:p>
          <a:p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Epoxy phantom, 3 cm in diameter</a:t>
            </a:r>
          </a:p>
          <a:p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Data acquired with 3.2 mm matrix pitch </a:t>
            </a: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GaGG:Ce</a:t>
            </a:r>
            <a:r>
              <a:rPr lang="en-US">
                <a:solidFill>
                  <a:srgbClr val="FFFFFF"/>
                </a:solidFill>
                <a:latin typeface="Times New Roman"/>
                <a:cs typeface="Times New Roman"/>
              </a:rPr>
              <a:t> modules</a:t>
            </a:r>
          </a:p>
          <a:p>
            <a:endParaRPr lang="en-US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F3934-DB86-B31B-A2F8-89ED02E545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8" y="6303187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2D52D0-AE62-962C-92B5-4E56D7898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96588"/>
              </p:ext>
            </p:extLst>
          </p:nvPr>
        </p:nvGraphicFramePr>
        <p:xfrm>
          <a:off x="393633" y="4171123"/>
          <a:ext cx="9202030" cy="1695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015">
                  <a:extLst>
                    <a:ext uri="{9D8B030D-6E8A-4147-A177-3AD203B41FA5}">
                      <a16:colId xmlns:a16="http://schemas.microsoft.com/office/drawing/2014/main" val="3738993477"/>
                    </a:ext>
                  </a:extLst>
                </a:gridCol>
                <a:gridCol w="4601015">
                  <a:extLst>
                    <a:ext uri="{9D8B030D-6E8A-4147-A177-3AD203B41FA5}">
                      <a16:colId xmlns:a16="http://schemas.microsoft.com/office/drawing/2014/main" val="2943307648"/>
                    </a:ext>
                  </a:extLst>
                </a:gridCol>
              </a:tblGrid>
              <a:tr h="56523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/>
                        </a:rPr>
                        <a:t>Diameter: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/>
                        </a:rPr>
                        <a:t>430 mm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41618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Times New Roman"/>
                        </a:rPr>
                        <a:t>Number of positions (angle):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>
                          <a:latin typeface="Times New Roman"/>
                        </a:rPr>
                        <a:t>12 (15 deg)</a:t>
                      </a:r>
                      <a:endParaRPr lang="en-US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869398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Time of acquisition (per position):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>
                          <a:latin typeface="Times New Roman"/>
                        </a:rPr>
                        <a:t>~ 2.3 h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5813783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EE32B770-0457-8052-1687-E0E8083519B3}"/>
              </a:ext>
            </a:extLst>
          </p:cNvPr>
          <p:cNvGrpSpPr/>
          <p:nvPr/>
        </p:nvGrpSpPr>
        <p:grpSpPr>
          <a:xfrm>
            <a:off x="10224977" y="1293626"/>
            <a:ext cx="1373370" cy="4279603"/>
            <a:chOff x="9268047" y="850603"/>
            <a:chExt cx="1373370" cy="42796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B166BD-A970-9A80-1201-91C96FACCD21}"/>
                </a:ext>
              </a:extLst>
            </p:cNvPr>
            <p:cNvGrpSpPr/>
            <p:nvPr/>
          </p:nvGrpSpPr>
          <p:grpSpPr>
            <a:xfrm>
              <a:off x="9268047" y="850603"/>
              <a:ext cx="1373370" cy="4279603"/>
              <a:chOff x="8727558" y="682254"/>
              <a:chExt cx="1373370" cy="427960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BAFE391-9392-658C-1DF1-52AC7B9532BE}"/>
                  </a:ext>
                </a:extLst>
              </p:cNvPr>
              <p:cNvGrpSpPr/>
              <p:nvPr/>
            </p:nvGrpSpPr>
            <p:grpSpPr>
              <a:xfrm>
                <a:off x="8727558" y="682254"/>
                <a:ext cx="1373370" cy="4279603"/>
                <a:chOff x="10304721" y="2445487"/>
                <a:chExt cx="1373370" cy="4279603"/>
              </a:xfrm>
            </p:grpSpPr>
            <p:sp>
              <p:nvSpPr>
                <p:cNvPr id="15" name="Cylinder 14">
                  <a:extLst>
                    <a:ext uri="{FF2B5EF4-FFF2-40B4-BE49-F238E27FC236}">
                      <a16:creationId xmlns:a16="http://schemas.microsoft.com/office/drawing/2014/main" id="{BA5F3C27-8E03-F949-E50A-E8C10FE8B3BF}"/>
                    </a:ext>
                  </a:extLst>
                </p:cNvPr>
                <p:cNvSpPr/>
                <p:nvPr/>
              </p:nvSpPr>
              <p:spPr>
                <a:xfrm>
                  <a:off x="11341396" y="4944139"/>
                  <a:ext cx="132906" cy="173665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" name="Cylinder 13">
                  <a:extLst>
                    <a:ext uri="{FF2B5EF4-FFF2-40B4-BE49-F238E27FC236}">
                      <a16:creationId xmlns:a16="http://schemas.microsoft.com/office/drawing/2014/main" id="{6D07A383-F18B-AE0F-4789-F7CF5079D9E0}"/>
                    </a:ext>
                  </a:extLst>
                </p:cNvPr>
                <p:cNvSpPr/>
                <p:nvPr/>
              </p:nvSpPr>
              <p:spPr>
                <a:xfrm>
                  <a:off x="10473070" y="4988440"/>
                  <a:ext cx="132906" cy="173665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" name="Cylinder 5">
                  <a:extLst>
                    <a:ext uri="{FF2B5EF4-FFF2-40B4-BE49-F238E27FC236}">
                      <a16:creationId xmlns:a16="http://schemas.microsoft.com/office/drawing/2014/main" id="{29A94A3A-5F5A-80D7-1310-5B0E8529347D}"/>
                    </a:ext>
                  </a:extLst>
                </p:cNvPr>
                <p:cNvSpPr/>
                <p:nvPr/>
              </p:nvSpPr>
              <p:spPr>
                <a:xfrm>
                  <a:off x="10304721" y="4031513"/>
                  <a:ext cx="1373370" cy="1825253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" name="Cylinder 12">
                  <a:extLst>
                    <a:ext uri="{FF2B5EF4-FFF2-40B4-BE49-F238E27FC236}">
                      <a16:creationId xmlns:a16="http://schemas.microsoft.com/office/drawing/2014/main" id="{8763DDDD-D820-9787-CD36-1503C0ACE66E}"/>
                    </a:ext>
                  </a:extLst>
                </p:cNvPr>
                <p:cNvSpPr/>
                <p:nvPr/>
              </p:nvSpPr>
              <p:spPr>
                <a:xfrm>
                  <a:off x="11305954" y="2445487"/>
                  <a:ext cx="132906" cy="173665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2" name="Cylinder 11">
                  <a:extLst>
                    <a:ext uri="{FF2B5EF4-FFF2-40B4-BE49-F238E27FC236}">
                      <a16:creationId xmlns:a16="http://schemas.microsoft.com/office/drawing/2014/main" id="{3A74E1BF-F9B0-24A3-DAA0-3A09D6D2FA69}"/>
                    </a:ext>
                  </a:extLst>
                </p:cNvPr>
                <p:cNvSpPr/>
                <p:nvPr/>
              </p:nvSpPr>
              <p:spPr>
                <a:xfrm>
                  <a:off x="10535094" y="2489790"/>
                  <a:ext cx="132906" cy="173665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523229F-06FF-4FE3-06D6-450CFDCE763B}"/>
                  </a:ext>
                </a:extLst>
              </p:cNvPr>
              <p:cNvGrpSpPr/>
              <p:nvPr/>
            </p:nvGrpSpPr>
            <p:grpSpPr>
              <a:xfrm>
                <a:off x="8913626" y="2312580"/>
                <a:ext cx="1010094" cy="239235"/>
                <a:chOff x="9338928" y="4802370"/>
                <a:chExt cx="1010094" cy="239235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0DAC205-4F87-776F-9C75-0CDF5CCE1A07}"/>
                    </a:ext>
                  </a:extLst>
                </p:cNvPr>
                <p:cNvSpPr/>
                <p:nvPr/>
              </p:nvSpPr>
              <p:spPr>
                <a:xfrm>
                  <a:off x="9338928" y="4917558"/>
                  <a:ext cx="221513" cy="8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B88F3DA-590C-85CF-33F2-8070789AE434}"/>
                    </a:ext>
                  </a:extLst>
                </p:cNvPr>
                <p:cNvSpPr/>
                <p:nvPr/>
              </p:nvSpPr>
              <p:spPr>
                <a:xfrm>
                  <a:off x="9684486" y="4952999"/>
                  <a:ext cx="256954" cy="8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B078A37-4ADF-631A-D0E0-28881AE519B3}"/>
                    </a:ext>
                  </a:extLst>
                </p:cNvPr>
                <p:cNvSpPr/>
                <p:nvPr/>
              </p:nvSpPr>
              <p:spPr>
                <a:xfrm>
                  <a:off x="9702206" y="4802370"/>
                  <a:ext cx="256954" cy="8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CA8D69A-8E1A-FC30-2BD6-9C327FE32270}"/>
                    </a:ext>
                  </a:extLst>
                </p:cNvPr>
                <p:cNvSpPr/>
                <p:nvPr/>
              </p:nvSpPr>
              <p:spPr>
                <a:xfrm>
                  <a:off x="10092068" y="4882115"/>
                  <a:ext cx="256954" cy="8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56B75FCF-BC13-DC59-8032-45EDAD90E9D2}"/>
                </a:ext>
              </a:extLst>
            </p:cNvPr>
            <p:cNvSpPr/>
            <p:nvPr/>
          </p:nvSpPr>
          <p:spPr>
            <a:xfrm>
              <a:off x="9491332" y="887818"/>
              <a:ext cx="132906" cy="1780952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22" name="Cylinder 21">
              <a:extLst>
                <a:ext uri="{FF2B5EF4-FFF2-40B4-BE49-F238E27FC236}">
                  <a16:creationId xmlns:a16="http://schemas.microsoft.com/office/drawing/2014/main" id="{937F5100-68E8-2F34-734E-28A79B37D715}"/>
                </a:ext>
              </a:extLst>
            </p:cNvPr>
            <p:cNvSpPr/>
            <p:nvPr/>
          </p:nvSpPr>
          <p:spPr>
            <a:xfrm>
              <a:off x="10279913" y="852376"/>
              <a:ext cx="106325" cy="1780952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24" name="Google Shape;141;p4">
            <a:extLst>
              <a:ext uri="{FF2B5EF4-FFF2-40B4-BE49-F238E27FC236}">
                <a16:creationId xmlns:a16="http://schemas.microsoft.com/office/drawing/2014/main" id="{541FEE1E-C4F4-FCD6-35D4-E0A9CCCEFFAA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Calibri"/>
              <a:cs typeface="Times New Roman"/>
              <a:sym typeface="Calibri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BDD5498-1193-757D-9315-135ECCF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34362"/>
              </p:ext>
            </p:extLst>
          </p:nvPr>
        </p:nvGraphicFramePr>
        <p:xfrm>
          <a:off x="381241" y="3035010"/>
          <a:ext cx="9205302" cy="11326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02651">
                  <a:extLst>
                    <a:ext uri="{9D8B030D-6E8A-4147-A177-3AD203B41FA5}">
                      <a16:colId xmlns:a16="http://schemas.microsoft.com/office/drawing/2014/main" val="4025197333"/>
                    </a:ext>
                  </a:extLst>
                </a:gridCol>
                <a:gridCol w="4602651">
                  <a:extLst>
                    <a:ext uri="{9D8B030D-6E8A-4147-A177-3AD203B41FA5}">
                      <a16:colId xmlns:a16="http://schemas.microsoft.com/office/drawing/2014/main" val="378250999"/>
                    </a:ext>
                  </a:extLst>
                </a:gridCol>
              </a:tblGrid>
              <a:tr h="5663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Activity (each source):</a:t>
                      </a:r>
                      <a:endParaRPr lang="en-US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84582" marR="84582" marT="42291" marB="42291" anchor="ctr">
                    <a:lnL w="11744">
                      <a:solidFill>
                        <a:srgbClr val="FFFFFF"/>
                      </a:solidFill>
                    </a:lnL>
                    <a:lnR w="11744">
                      <a:solidFill>
                        <a:srgbClr val="FFFFFF"/>
                      </a:solidFill>
                    </a:lnR>
                    <a:lnT w="11744">
                      <a:solidFill>
                        <a:srgbClr val="FFFFFF"/>
                      </a:solidFill>
                    </a:lnT>
                    <a:lnB w="35243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45.5 MBq</a:t>
                      </a:r>
                      <a:endParaRPr lang="en-US" b="0" i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84582" marR="84582" marT="42291" marB="42291" anchor="ctr">
                    <a:lnL w="11744">
                      <a:solidFill>
                        <a:srgbClr val="FFFFFF"/>
                      </a:solidFill>
                    </a:lnL>
                    <a:lnR w="11744">
                      <a:solidFill>
                        <a:srgbClr val="FFFFFF"/>
                      </a:solidFill>
                    </a:lnR>
                    <a:lnT w="11744">
                      <a:solidFill>
                        <a:srgbClr val="FFFFFF"/>
                      </a:solidFill>
                    </a:lnT>
                    <a:lnB w="35243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49638"/>
                  </a:ext>
                </a:extLst>
              </a:tr>
              <a:tr h="5663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Distance between the sources: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582" marR="84582" marT="42291" marB="42291" anchor="ctr">
                    <a:lnL w="11744">
                      <a:solidFill>
                        <a:srgbClr val="FFFFFF"/>
                      </a:solidFill>
                    </a:lnL>
                    <a:lnR w="11744">
                      <a:solidFill>
                        <a:srgbClr val="FFFFFF"/>
                      </a:solidFill>
                    </a:lnR>
                    <a:lnT w="35243">
                      <a:solidFill>
                        <a:srgbClr val="FFFFFF"/>
                      </a:solidFill>
                    </a:lnT>
                    <a:lnB w="11744">
                      <a:solidFill>
                        <a:srgbClr val="FFFFFF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~ 2 cm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582" marR="84582" marT="42291" marB="42291" anchor="ctr">
                    <a:lnL w="11744">
                      <a:solidFill>
                        <a:srgbClr val="FFFFFF"/>
                      </a:solidFill>
                    </a:lnL>
                    <a:lnR w="11744">
                      <a:solidFill>
                        <a:srgbClr val="FFFFFF"/>
                      </a:solidFill>
                    </a:lnR>
                    <a:lnT w="35243">
                      <a:solidFill>
                        <a:srgbClr val="FFFFFF"/>
                      </a:solidFill>
                    </a:lnT>
                    <a:lnB w="11744">
                      <a:solidFill>
                        <a:srgbClr val="FFFFFF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02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93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1D9D4-746B-759C-76F9-64124099E57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8" y="6374071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lang="en-US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B825A37D-B5DF-E422-244B-18035304F581}"/>
              </a:ext>
            </a:extLst>
          </p:cNvPr>
          <p:cNvSpPr txBox="1"/>
          <p:nvPr/>
        </p:nvSpPr>
        <p:spPr>
          <a:xfrm>
            <a:off x="6202203" y="1216200"/>
            <a:ext cx="5852746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>
                <a:solidFill>
                  <a:schemeClr val="bg1"/>
                </a:solidFill>
                <a:latin typeface="Times New Roman"/>
                <a:cs typeface="Times New Roman"/>
              </a:rPr>
              <a:t>Images reconstructed from events which are selected</a:t>
            </a:r>
          </a:p>
          <a:p>
            <a:pPr algn="ctr"/>
            <a:r>
              <a:rPr lang="en-US" i="1">
                <a:solidFill>
                  <a:schemeClr val="bg1"/>
                </a:solidFill>
                <a:latin typeface="Times New Roman"/>
                <a:cs typeface="Times New Roman"/>
              </a:rPr>
              <a:t> as the ones with polarization correlations where </a:t>
            </a:r>
          </a:p>
          <a:p>
            <a:pPr algn="ctr"/>
            <a:r>
              <a:rPr lang="en-US" sz="1600" i="1">
                <a:solidFill>
                  <a:schemeClr val="bg1"/>
                </a:solidFill>
                <a:latin typeface="Times New Roman"/>
                <a:cs typeface="Times New Roman"/>
              </a:rPr>
              <a:t>Θ∈[72,90], |Δϕ|∈[70, 110] </a:t>
            </a:r>
            <a:endParaRPr lang="en-US" i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i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8F9FDDD3-066D-6E51-6154-81BE2D3AF1DE}"/>
              </a:ext>
            </a:extLst>
          </p:cNvPr>
          <p:cNvSpPr txBox="1"/>
          <p:nvPr/>
        </p:nvSpPr>
        <p:spPr>
          <a:xfrm>
            <a:off x="552922" y="1368504"/>
            <a:ext cx="512879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>
                <a:solidFill>
                  <a:schemeClr val="bg1"/>
                </a:solidFill>
                <a:latin typeface="Times New Roman"/>
                <a:cs typeface="Arial"/>
              </a:rPr>
              <a:t>Images reconstructed from events which are selected as the single-pixel (PE) events</a:t>
            </a:r>
          </a:p>
        </p:txBody>
      </p:sp>
      <p:sp>
        <p:nvSpPr>
          <p:cNvPr id="18" name="Google Shape;141;p4">
            <a:extLst>
              <a:ext uri="{FF2B5EF4-FFF2-40B4-BE49-F238E27FC236}">
                <a16:creationId xmlns:a16="http://schemas.microsoft.com/office/drawing/2014/main" id="{01A17F89-3164-3F89-0B17-893AEE77F498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Times New Roman"/>
              <a:sym typeface="Calibri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ACB90542-FDF1-DBF5-37B9-C5F91D6D94B6}"/>
              </a:ext>
            </a:extLst>
          </p:cNvPr>
          <p:cNvSpPr txBox="1"/>
          <p:nvPr/>
        </p:nvSpPr>
        <p:spPr>
          <a:xfrm>
            <a:off x="-106054" y="110391"/>
            <a:ext cx="915391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  <a:sym typeface="Calibri"/>
              </a:rPr>
              <a:t>Extended sources (2 Ge-68 sources in stainless steel, 45.5 MBq each)</a:t>
            </a:r>
            <a:endParaRPr lang="en-US" sz="2400">
              <a:solidFill>
                <a:srgbClr val="FFC000"/>
              </a:solidFill>
              <a:latin typeface="Times New Roman"/>
              <a:cs typeface="Calibri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6798648E-9A2B-2A36-322D-ABE02996E378}"/>
              </a:ext>
            </a:extLst>
          </p:cNvPr>
          <p:cNvSpPr txBox="1"/>
          <p:nvPr/>
        </p:nvSpPr>
        <p:spPr>
          <a:xfrm>
            <a:off x="1891581" y="6284679"/>
            <a:ext cx="274319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a &amp; d - coronal view 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EE4363A0-8B9C-89CA-4B6D-3836E07B74C3}"/>
              </a:ext>
            </a:extLst>
          </p:cNvPr>
          <p:cNvSpPr txBox="1"/>
          <p:nvPr/>
        </p:nvSpPr>
        <p:spPr>
          <a:xfrm>
            <a:off x="5287311" y="6287195"/>
            <a:ext cx="258662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b &amp; e – sagittal view 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A757031D-640B-6D9A-CCA6-2FFFCE5789B8}"/>
              </a:ext>
            </a:extLst>
          </p:cNvPr>
          <p:cNvSpPr txBox="1"/>
          <p:nvPr/>
        </p:nvSpPr>
        <p:spPr>
          <a:xfrm>
            <a:off x="8806953" y="6286783"/>
            <a:ext cx="274319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c &amp; f - axial view 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4969539C-1A9D-4F93-4835-B064A86498D6}"/>
              </a:ext>
            </a:extLst>
          </p:cNvPr>
          <p:cNvSpPr txBox="1"/>
          <p:nvPr/>
        </p:nvSpPr>
        <p:spPr>
          <a:xfrm>
            <a:off x="-348854" y="417386"/>
            <a:ext cx="915391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  <a:sym typeface="Calibri"/>
              </a:rPr>
              <a:t>OMEGA software (MATLAB), OSEM</a:t>
            </a:r>
            <a:r>
              <a:rPr lang="en-US" sz="2400">
                <a:solidFill>
                  <a:srgbClr val="FFFFFF"/>
                </a:solidFill>
                <a:latin typeface="Times New Roman"/>
                <a:cs typeface="Calibri"/>
                <a:sym typeface="Calibri"/>
              </a:rPr>
              <a:t> - </a:t>
            </a:r>
            <a:r>
              <a:rPr lang="en-US" sz="2400" b="1">
                <a:solidFill>
                  <a:srgbClr val="FFFFFF"/>
                </a:solidFill>
                <a:latin typeface="Times New Roman"/>
                <a:cs typeface="Calibri"/>
                <a:sym typeface="Calibri"/>
              </a:rPr>
              <a:t>NO CORRECTIONS!</a:t>
            </a:r>
            <a:r>
              <a:rPr lang="en-US" sz="2400">
                <a:solidFill>
                  <a:srgbClr val="FFFFFF"/>
                </a:solidFill>
                <a:latin typeface="Times New Roman"/>
                <a:cs typeface="Calibri"/>
                <a:sym typeface="Calibri"/>
              </a:rPr>
              <a:t> </a:t>
            </a:r>
            <a:endParaRPr lang="en-US" sz="2400">
              <a:solidFill>
                <a:srgbClr val="FFFFFF"/>
              </a:solidFill>
              <a:latin typeface="Times New Roman"/>
              <a:cs typeface="Calibri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6582D181-E820-0A42-D694-B9791FA26665}"/>
              </a:ext>
            </a:extLst>
          </p:cNvPr>
          <p:cNvSpPr txBox="1"/>
          <p:nvPr/>
        </p:nvSpPr>
        <p:spPr>
          <a:xfrm>
            <a:off x="127326" y="726433"/>
            <a:ext cx="980514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128x128 pixels; FOV: 20x20 cm</a:t>
            </a:r>
            <a:r>
              <a:rPr lang="en-US" sz="2400" baseline="30000">
                <a:solidFill>
                  <a:srgbClr val="FFC000"/>
                </a:solidFill>
                <a:latin typeface="Times New Roman"/>
                <a:cs typeface="Calibri"/>
              </a:rPr>
              <a:t>2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, 31 slices; OSEM: 10 iterations, 6 subsets</a:t>
            </a:r>
            <a:endParaRPr lang="en-US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32C9165C-5273-E747-2616-C94DD9EFB9AF}"/>
              </a:ext>
            </a:extLst>
          </p:cNvPr>
          <p:cNvSpPr txBox="1"/>
          <p:nvPr/>
        </p:nvSpPr>
        <p:spPr>
          <a:xfrm>
            <a:off x="9481578" y="110055"/>
            <a:ext cx="243250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RAW IMAGES!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1A85B4E4-F469-CBA9-CDCC-AE10017096B6}"/>
              </a:ext>
            </a:extLst>
          </p:cNvPr>
          <p:cNvSpPr txBox="1"/>
          <p:nvPr/>
        </p:nvSpPr>
        <p:spPr>
          <a:xfrm>
            <a:off x="9481578" y="456017"/>
            <a:ext cx="243250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Preliminary results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9AF6E6A4-CA1F-4E16-4F7B-AA7EA29E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2" y="2169885"/>
            <a:ext cx="4848338" cy="4114800"/>
          </a:xfrm>
          <a:prstGeom prst="rect">
            <a:avLst/>
          </a:prstGeom>
        </p:spPr>
      </p:pic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642A0FA1-E00F-19F1-EA93-3D62A853D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690" y="2169885"/>
            <a:ext cx="501647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FFB9-4895-E145-4FF9-0513AADC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99" y="200392"/>
            <a:ext cx="10515600" cy="86627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/>
                <a:cs typeface="Times New Roman"/>
              </a:rPr>
              <a:t>Study of the spatial resolution of the novel PET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36E6-EEC1-C4D9-8A6D-7763069026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7" y="6365211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16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4DD5E2-CA05-BFDF-6902-010B45345405}"/>
              </a:ext>
            </a:extLst>
          </p:cNvPr>
          <p:cNvSpPr txBox="1"/>
          <p:nvPr/>
        </p:nvSpPr>
        <p:spPr>
          <a:xfrm>
            <a:off x="772661" y="6172892"/>
            <a:ext cx="485739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>
                <a:solidFill>
                  <a:schemeClr val="bg1"/>
                </a:solidFill>
                <a:latin typeface="Times New Roman"/>
                <a:cs typeface="Arial"/>
              </a:rPr>
              <a:t>Image profile from single-pixel (PE)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1FF7FC-1CE1-E802-C34D-FA7F6B740FCC}"/>
              </a:ext>
            </a:extLst>
          </p:cNvPr>
          <p:cNvSpPr txBox="1"/>
          <p:nvPr/>
        </p:nvSpPr>
        <p:spPr>
          <a:xfrm>
            <a:off x="6258387" y="6036488"/>
            <a:ext cx="4692637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>
                <a:solidFill>
                  <a:schemeClr val="bg1"/>
                </a:solidFill>
                <a:latin typeface="Times New Roman"/>
                <a:cs typeface="Arial"/>
              </a:rPr>
              <a:t>Image profile from events with polarization correlations where </a:t>
            </a:r>
            <a:r>
              <a:rPr lang="en-US" sz="1600" i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Θ∈[72,90], |Δϕ|∈[70, 110] </a:t>
            </a:r>
            <a:endParaRPr lang="en-US" sz="1600" i="1">
              <a:solidFill>
                <a:schemeClr val="bg1"/>
              </a:solidFill>
              <a:latin typeface="Times New Roman"/>
              <a:cs typeface="Arial"/>
            </a:endParaRPr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3C042DB8-C6FB-32E6-E6E5-2D21535ACF1E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079E01A-2454-58D8-898D-13DDB66D2408}"/>
              </a:ext>
            </a:extLst>
          </p:cNvPr>
          <p:cNvSpPr txBox="1"/>
          <p:nvPr/>
        </p:nvSpPr>
        <p:spPr>
          <a:xfrm>
            <a:off x="9635101" y="200323"/>
            <a:ext cx="243250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Preliminary results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4112CDB-8DB1-1464-DA3D-57848729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24" y="1072979"/>
            <a:ext cx="4532395" cy="4835610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071BDEF5-38FB-EF8D-5482-E65D985FF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3" y="1072978"/>
            <a:ext cx="4552991" cy="48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2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FFB9-4895-E145-4FF9-0513AADC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99" y="200392"/>
            <a:ext cx="10515600" cy="86627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/>
                <a:cs typeface="Times New Roman"/>
              </a:rPr>
              <a:t>Study of the spatial resolution of the novel PET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36E6-EEC1-C4D9-8A6D-7763069026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7" y="6365211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16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4DD5E2-CA05-BFDF-6902-010B45345405}"/>
              </a:ext>
            </a:extLst>
          </p:cNvPr>
          <p:cNvSpPr txBox="1"/>
          <p:nvPr/>
        </p:nvSpPr>
        <p:spPr>
          <a:xfrm>
            <a:off x="772661" y="6172892"/>
            <a:ext cx="485739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>
                <a:solidFill>
                  <a:schemeClr val="bg1"/>
                </a:solidFill>
                <a:latin typeface="Times New Roman"/>
                <a:cs typeface="Arial"/>
              </a:rPr>
              <a:t>Image profile from single-pixel (PE)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1FF7FC-1CE1-E802-C34D-FA7F6B740FCC}"/>
              </a:ext>
            </a:extLst>
          </p:cNvPr>
          <p:cNvSpPr txBox="1"/>
          <p:nvPr/>
        </p:nvSpPr>
        <p:spPr>
          <a:xfrm>
            <a:off x="6258387" y="6036488"/>
            <a:ext cx="4692637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>
                <a:solidFill>
                  <a:schemeClr val="bg1"/>
                </a:solidFill>
                <a:latin typeface="Times New Roman"/>
                <a:cs typeface="Arial"/>
              </a:rPr>
              <a:t>Image profile from events with polarization correlations where </a:t>
            </a:r>
            <a:r>
              <a:rPr lang="en-US" sz="1600" i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Θ∈[72,90], |Δϕ|∈[70, 110] </a:t>
            </a:r>
            <a:endParaRPr lang="en-US" sz="1600" i="1">
              <a:solidFill>
                <a:schemeClr val="bg1"/>
              </a:solidFill>
              <a:latin typeface="Times New Roman"/>
              <a:cs typeface="Arial"/>
            </a:endParaRPr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3C042DB8-C6FB-32E6-E6E5-2D21535ACF1E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079E01A-2454-58D8-898D-13DDB66D2408}"/>
              </a:ext>
            </a:extLst>
          </p:cNvPr>
          <p:cNvSpPr txBox="1"/>
          <p:nvPr/>
        </p:nvSpPr>
        <p:spPr>
          <a:xfrm>
            <a:off x="9635101" y="200323"/>
            <a:ext cx="243250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Preliminary results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4112CDB-8DB1-1464-DA3D-57848729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24" y="1072979"/>
            <a:ext cx="4532395" cy="4835610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071BDEF5-38FB-EF8D-5482-E65D985FF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3" y="1072978"/>
            <a:ext cx="4552991" cy="4835611"/>
          </a:xfrm>
          <a:prstGeom prst="rect">
            <a:avLst/>
          </a:prstGeom>
        </p:spPr>
      </p:pic>
      <p:pic>
        <p:nvPicPr>
          <p:cNvPr id="8" name="Picture 7" descr="A red and blue lines on a beige surface&#10;&#10;Description automatically generated">
            <a:extLst>
              <a:ext uri="{FF2B5EF4-FFF2-40B4-BE49-F238E27FC236}">
                <a16:creationId xmlns:a16="http://schemas.microsoft.com/office/drawing/2014/main" id="{30ECA7DB-8579-42E9-5AF7-4AFE676A8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506" y="2828796"/>
            <a:ext cx="3470961" cy="1323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42F378-A5BB-AC6B-DB34-C81C2BECF1ED}"/>
              </a:ext>
            </a:extLst>
          </p:cNvPr>
          <p:cNvSpPr txBox="1"/>
          <p:nvPr/>
        </p:nvSpPr>
        <p:spPr>
          <a:xfrm>
            <a:off x="7825945" y="2955324"/>
            <a:ext cx="171347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LOR ambiguity</a:t>
            </a:r>
          </a:p>
        </p:txBody>
      </p:sp>
    </p:spTree>
    <p:extLst>
      <p:ext uri="{BB962C8B-B14F-4D97-AF65-F5344CB8AC3E}">
        <p14:creationId xmlns:p14="http://schemas.microsoft.com/office/powerpoint/2010/main" val="26545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8FD11-B467-1EDA-B870-D7263192C8C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63944" y="6347407"/>
            <a:ext cx="2833436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cs typeface="Times New Roman"/>
              </a:rPr>
              <a:t>17</a:t>
            </a:r>
            <a:endParaRPr lang="en-US" sz="1800">
              <a:latin typeface="Times New Roman"/>
              <a:cs typeface="Times New Roman"/>
            </a:endParaRPr>
          </a:p>
        </p:txBody>
      </p:sp>
      <p:pic>
        <p:nvPicPr>
          <p:cNvPr id="14" name="Picture 13" descr="A close-up of a plastic device&#10;&#10;Description automatically generated">
            <a:extLst>
              <a:ext uri="{FF2B5EF4-FFF2-40B4-BE49-F238E27FC236}">
                <a16:creationId xmlns:a16="http://schemas.microsoft.com/office/drawing/2014/main" id="{50AA71A0-CCA4-8D40-A6CF-2E7C06C5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604" y="331471"/>
            <a:ext cx="3060031" cy="1732046"/>
          </a:xfrm>
          <a:prstGeom prst="rect">
            <a:avLst/>
          </a:prstGeom>
        </p:spPr>
      </p:pic>
      <p:sp>
        <p:nvSpPr>
          <p:cNvPr id="7" name="Google Shape;141;p4">
            <a:extLst>
              <a:ext uri="{FF2B5EF4-FFF2-40B4-BE49-F238E27FC236}">
                <a16:creationId xmlns:a16="http://schemas.microsoft.com/office/drawing/2014/main" id="{1805F1AB-E8BA-CF39-A582-6D4DBB469FA1}"/>
              </a:ext>
            </a:extLst>
          </p:cNvPr>
          <p:cNvSpPr/>
          <p:nvPr/>
        </p:nvSpPr>
        <p:spPr>
          <a:xfrm>
            <a:off x="127417" y="102003"/>
            <a:ext cx="11929400" cy="668933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Times New Roman"/>
              <a:sym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CB2010-23AB-94AF-27C6-162DE6DDE7DC}"/>
              </a:ext>
            </a:extLst>
          </p:cNvPr>
          <p:cNvSpPr txBox="1">
            <a:spLocks/>
          </p:cNvSpPr>
          <p:nvPr/>
        </p:nvSpPr>
        <p:spPr>
          <a:xfrm>
            <a:off x="129495" y="-105986"/>
            <a:ext cx="7962404" cy="866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Times New Roman"/>
                <a:cs typeface="Times New Roman"/>
              </a:rPr>
              <a:t>NEMA NU-4 Small Animal Phantom</a:t>
            </a:r>
          </a:p>
        </p:txBody>
      </p:sp>
      <p:pic>
        <p:nvPicPr>
          <p:cNvPr id="2" name="Picture 1" descr="PE_2_cold_128x128xfov200_10it16sub.png">
            <a:extLst>
              <a:ext uri="{FF2B5EF4-FFF2-40B4-BE49-F238E27FC236}">
                <a16:creationId xmlns:a16="http://schemas.microsoft.com/office/drawing/2014/main" id="{BC4DC184-3D9D-ECC1-14EF-56CCA7B20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629" y="875187"/>
            <a:ext cx="3702628" cy="2697679"/>
          </a:xfrm>
          <a:prstGeom prst="rect">
            <a:avLst/>
          </a:prstGeom>
        </p:spPr>
      </p:pic>
      <p:pic>
        <p:nvPicPr>
          <p:cNvPr id="3" name="Picture 2" descr="PE_rods_128x128x200_10it16sub.png">
            <a:extLst>
              <a:ext uri="{FF2B5EF4-FFF2-40B4-BE49-F238E27FC236}">
                <a16:creationId xmlns:a16="http://schemas.microsoft.com/office/drawing/2014/main" id="{5794B9DC-D23D-9F56-C386-4E5A6984C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9" y="869619"/>
            <a:ext cx="3708441" cy="2707575"/>
          </a:xfrm>
          <a:prstGeom prst="rect">
            <a:avLst/>
          </a:prstGeom>
        </p:spPr>
      </p:pic>
      <p:pic>
        <p:nvPicPr>
          <p:cNvPr id="5" name="Picture 4" descr="POLCOR_rods_75x75x195_3it16sub.png">
            <a:extLst>
              <a:ext uri="{FF2B5EF4-FFF2-40B4-BE49-F238E27FC236}">
                <a16:creationId xmlns:a16="http://schemas.microsoft.com/office/drawing/2014/main" id="{FD427A92-D5CE-2730-B7CA-CABFB228C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71" y="3664652"/>
            <a:ext cx="3668856" cy="2773878"/>
          </a:xfrm>
          <a:prstGeom prst="rect">
            <a:avLst/>
          </a:prstGeom>
        </p:spPr>
      </p:pic>
      <p:pic>
        <p:nvPicPr>
          <p:cNvPr id="6" name="Picture 5" descr="POLCOR_2cold_128x128xfov200_10it16subit.png">
            <a:extLst>
              <a:ext uri="{FF2B5EF4-FFF2-40B4-BE49-F238E27FC236}">
                <a16:creationId xmlns:a16="http://schemas.microsoft.com/office/drawing/2014/main" id="{6826CC94-C9E4-B6CA-BE08-83BC37368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719" y="3668981"/>
            <a:ext cx="3712523" cy="2784146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941A5850-2A53-8658-D94A-3B5D87BE7788}"/>
              </a:ext>
            </a:extLst>
          </p:cNvPr>
          <p:cNvSpPr txBox="1"/>
          <p:nvPr/>
        </p:nvSpPr>
        <p:spPr>
          <a:xfrm>
            <a:off x="974313" y="2929366"/>
            <a:ext cx="38375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a)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0928E4C-FB93-647C-114D-0B3395A23914}"/>
              </a:ext>
            </a:extLst>
          </p:cNvPr>
          <p:cNvSpPr txBox="1"/>
          <p:nvPr/>
        </p:nvSpPr>
        <p:spPr>
          <a:xfrm>
            <a:off x="4734832" y="2929366"/>
            <a:ext cx="38375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A0C96DD-7814-812C-8EF2-1218D62E0F48}"/>
              </a:ext>
            </a:extLst>
          </p:cNvPr>
          <p:cNvSpPr txBox="1"/>
          <p:nvPr/>
        </p:nvSpPr>
        <p:spPr>
          <a:xfrm flipH="1">
            <a:off x="962223" y="5759651"/>
            <a:ext cx="39803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22AA215-9041-D968-DA1A-CDD6DF1AB7CE}"/>
              </a:ext>
            </a:extLst>
          </p:cNvPr>
          <p:cNvSpPr txBox="1"/>
          <p:nvPr/>
        </p:nvSpPr>
        <p:spPr>
          <a:xfrm>
            <a:off x="4734832" y="5759651"/>
            <a:ext cx="38375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8FF280C-C436-AE7A-7278-FD7939510E5B}"/>
              </a:ext>
            </a:extLst>
          </p:cNvPr>
          <p:cNvSpPr txBox="1"/>
          <p:nvPr/>
        </p:nvSpPr>
        <p:spPr>
          <a:xfrm>
            <a:off x="7864413" y="3426116"/>
            <a:ext cx="3567223" cy="89255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Times New Roman"/>
                <a:cs typeface="Times New Roman"/>
              </a:rPr>
              <a:t>a) and b): Photoelectric events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128x128 pixels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FOV: 200 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8FF280C-C436-AE7A-7278-FD7939510E5B}"/>
              </a:ext>
            </a:extLst>
          </p:cNvPr>
          <p:cNvSpPr txBox="1"/>
          <p:nvPr/>
        </p:nvSpPr>
        <p:spPr>
          <a:xfrm>
            <a:off x="7868742" y="4291405"/>
            <a:ext cx="4418288" cy="89255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Times New Roman"/>
                <a:cs typeface="Times New Roman"/>
              </a:rPr>
              <a:t>c) and d): Polarization correlated events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75x75 pixels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FOV: 195 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4ECEE083-A4EB-0B89-467D-6B1E7E4BE560}"/>
              </a:ext>
            </a:extLst>
          </p:cNvPr>
          <p:cNvSpPr txBox="1"/>
          <p:nvPr/>
        </p:nvSpPr>
        <p:spPr>
          <a:xfrm>
            <a:off x="7868743" y="5054609"/>
            <a:ext cx="4418288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FFC000"/>
                </a:solidFill>
                <a:latin typeface="Times New Roman"/>
                <a:cs typeface="Times New Roman"/>
              </a:rPr>
              <a:t>Initial activity: ~ 400 MBq Ga-68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FFC000"/>
                </a:solidFill>
                <a:latin typeface="Times New Roman"/>
                <a:cs typeface="Times New Roman"/>
              </a:rPr>
              <a:t>Number of positions: 12 (15 deg)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FFC000"/>
                </a:solidFill>
                <a:latin typeface="Times New Roman"/>
                <a:cs typeface="Times New Roman"/>
              </a:rPr>
              <a:t>Total acquisition length: ~ 1h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FFC000"/>
                </a:solidFill>
                <a:latin typeface="Times New Roman"/>
                <a:cs typeface="Times New Roman"/>
              </a:rPr>
              <a:t>3.2 mm detector matrix pitch </a:t>
            </a:r>
          </a:p>
        </p:txBody>
      </p:sp>
      <p:pic>
        <p:nvPicPr>
          <p:cNvPr id="16" name="Picture 15" descr="A diagram of a mechanical device&#10;&#10;Description automatically generated">
            <a:extLst>
              <a:ext uri="{FF2B5EF4-FFF2-40B4-BE49-F238E27FC236}">
                <a16:creationId xmlns:a16="http://schemas.microsoft.com/office/drawing/2014/main" id="{CDC307A6-D6A8-070A-8138-E27D07E1D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156" y="2354036"/>
            <a:ext cx="2048988" cy="1071253"/>
          </a:xfrm>
          <a:prstGeom prst="rect">
            <a:avLst/>
          </a:prstGeom>
        </p:spPr>
      </p:pic>
      <p:pic>
        <p:nvPicPr>
          <p:cNvPr id="19" name="Picture 18" descr="A diagram of a mechanical device&#10;&#10;Description automatically generated">
            <a:extLst>
              <a:ext uri="{FF2B5EF4-FFF2-40B4-BE49-F238E27FC236}">
                <a16:creationId xmlns:a16="http://schemas.microsoft.com/office/drawing/2014/main" id="{34D18A42-43A4-05A8-4745-5F0ADF64F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2742" y="2358800"/>
            <a:ext cx="2084491" cy="1061728"/>
          </a:xfrm>
          <a:prstGeom prst="rect">
            <a:avLst/>
          </a:prstGeom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95688E39-EF0C-2D2F-5750-0E947FA5166A}"/>
              </a:ext>
            </a:extLst>
          </p:cNvPr>
          <p:cNvSpPr txBox="1"/>
          <p:nvPr/>
        </p:nvSpPr>
        <p:spPr>
          <a:xfrm>
            <a:off x="1792306" y="409746"/>
            <a:ext cx="420390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Preliminary results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4D2CD43F-6462-69F3-A125-33079F8EE4BF}"/>
              </a:ext>
            </a:extLst>
          </p:cNvPr>
          <p:cNvSpPr txBox="1"/>
          <p:nvPr/>
        </p:nvSpPr>
        <p:spPr>
          <a:xfrm>
            <a:off x="8188572" y="1989236"/>
            <a:ext cx="135357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b) and d)</a:t>
            </a:r>
            <a:endParaRPr lang="en-US"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D510FDD8-9325-1760-5673-440B07BE4D56}"/>
              </a:ext>
            </a:extLst>
          </p:cNvPr>
          <p:cNvSpPr txBox="1"/>
          <p:nvPr/>
        </p:nvSpPr>
        <p:spPr>
          <a:xfrm>
            <a:off x="10365714" y="1989236"/>
            <a:ext cx="135357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a) and c)</a:t>
            </a:r>
            <a:endParaRPr lang="en-US"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2473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36E6-EEC1-C4D9-8A6D-7763069026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7" y="6365211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18</a:t>
            </a:r>
            <a:endParaRPr lang="en-US"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3C042DB8-C6FB-32E6-E6E5-2D21535ACF1E}"/>
              </a:ext>
            </a:extLst>
          </p:cNvPr>
          <p:cNvSpPr/>
          <p:nvPr/>
        </p:nvSpPr>
        <p:spPr>
          <a:xfrm>
            <a:off x="137313" y="122445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0FF7A-0850-438A-452B-F23B204AF528}"/>
              </a:ext>
            </a:extLst>
          </p:cNvPr>
          <p:cNvSpPr txBox="1"/>
          <p:nvPr/>
        </p:nvSpPr>
        <p:spPr>
          <a:xfrm>
            <a:off x="6099556" y="1094211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7C7DA-F1A0-2EE0-2FCA-6AD9543FC217}"/>
              </a:ext>
            </a:extLst>
          </p:cNvPr>
          <p:cNvSpPr txBox="1"/>
          <p:nvPr/>
        </p:nvSpPr>
        <p:spPr>
          <a:xfrm>
            <a:off x="399400" y="1094211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B919DA-7357-9C3C-74FD-6E70B3D868E3}"/>
              </a:ext>
            </a:extLst>
          </p:cNvPr>
          <p:cNvSpPr txBox="1">
            <a:spLocks/>
          </p:cNvSpPr>
          <p:nvPr/>
        </p:nvSpPr>
        <p:spPr>
          <a:xfrm>
            <a:off x="583109" y="-1944"/>
            <a:ext cx="11219693" cy="86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Times New Roman"/>
                <a:cs typeface="Times New Roman"/>
              </a:rPr>
              <a:t>Signal to random background ratio (from coincidence time spectra)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3572B-1845-02F1-1521-7CCEE3985314}"/>
              </a:ext>
            </a:extLst>
          </p:cNvPr>
          <p:cNvSpPr txBox="1"/>
          <p:nvPr/>
        </p:nvSpPr>
        <p:spPr>
          <a:xfrm rot="-5400000">
            <a:off x="58645" y="1225169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13EAE-6270-AA8C-56F5-689ACFABCADA}"/>
              </a:ext>
            </a:extLst>
          </p:cNvPr>
          <p:cNvSpPr txBox="1"/>
          <p:nvPr/>
        </p:nvSpPr>
        <p:spPr>
          <a:xfrm rot="-5400000">
            <a:off x="5846215" y="1225168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40824-D888-352A-1B69-FB832F935ADA}"/>
              </a:ext>
            </a:extLst>
          </p:cNvPr>
          <p:cNvGrpSpPr/>
          <p:nvPr/>
        </p:nvGrpSpPr>
        <p:grpSpPr>
          <a:xfrm>
            <a:off x="319536" y="854529"/>
            <a:ext cx="11552926" cy="4667234"/>
            <a:chOff x="246965" y="854529"/>
            <a:chExt cx="11552926" cy="46672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F5CF3B-2799-090D-C9BC-1646839A65D9}"/>
                </a:ext>
              </a:extLst>
            </p:cNvPr>
            <p:cNvSpPr txBox="1"/>
            <p:nvPr/>
          </p:nvSpPr>
          <p:spPr>
            <a:xfrm>
              <a:off x="5970062" y="4739028"/>
              <a:ext cx="5753258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i="1">
                  <a:solidFill>
                    <a:schemeClr val="bg1"/>
                  </a:solidFill>
                  <a:latin typeface="Times New Roman"/>
                  <a:cs typeface="Arial"/>
                </a:rPr>
                <a:t>Coincidence time spectrum from events with polarization correlations where </a:t>
              </a:r>
              <a:r>
                <a:rPr lang="en-US" sz="1600" i="1">
                  <a:solidFill>
                    <a:schemeClr val="bg1"/>
                  </a:solidFill>
                  <a:latin typeface="Times New Roman"/>
                  <a:ea typeface="+mn-lt"/>
                  <a:cs typeface="+mn-lt"/>
                </a:rPr>
                <a:t>Θ∈[72,90], |</a:t>
              </a:r>
              <a:r>
                <a:rPr lang="en-US" sz="1600" i="1" err="1">
                  <a:solidFill>
                    <a:schemeClr val="bg1"/>
                  </a:solidFill>
                  <a:latin typeface="Times New Roman"/>
                  <a:ea typeface="+mn-lt"/>
                  <a:cs typeface="+mn-lt"/>
                </a:rPr>
                <a:t>Δϕ</a:t>
              </a:r>
              <a:r>
                <a:rPr lang="en-US" sz="1600" i="1">
                  <a:solidFill>
                    <a:schemeClr val="bg1"/>
                  </a:solidFill>
                  <a:latin typeface="Times New Roman"/>
                  <a:ea typeface="+mn-lt"/>
                  <a:cs typeface="+mn-lt"/>
                </a:rPr>
                <a:t>|∈[70, 110] </a:t>
              </a:r>
              <a:endParaRPr lang="en-US" sz="1600" i="1">
                <a:solidFill>
                  <a:schemeClr val="bg1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E42E63-57A5-49D0-5176-16D8788C68D2}"/>
                </a:ext>
              </a:extLst>
            </p:cNvPr>
            <p:cNvSpPr txBox="1"/>
            <p:nvPr/>
          </p:nvSpPr>
          <p:spPr>
            <a:xfrm>
              <a:off x="333557" y="4875432"/>
              <a:ext cx="5583105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i="1">
                  <a:solidFill>
                    <a:schemeClr val="bg1"/>
                  </a:solidFill>
                  <a:latin typeface="Times New Roman"/>
                  <a:cs typeface="Arial"/>
                </a:rPr>
                <a:t>Coincidence time spectrum from </a:t>
              </a:r>
              <a:r>
                <a:rPr lang="en-US" i="1">
                  <a:solidFill>
                    <a:schemeClr val="bg1"/>
                  </a:solidFill>
                  <a:latin typeface="Times New Roman"/>
                  <a:cs typeface="Times New Roman"/>
                </a:rPr>
                <a:t>single-pixel (PE) events</a:t>
              </a:r>
              <a:endParaRPr lang="en-US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i="1">
                <a:solidFill>
                  <a:schemeClr val="bg1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" name="Picture 1" descr="A graph of a graph&#10;&#10;Description automatically generated">
              <a:extLst>
                <a:ext uri="{FF2B5EF4-FFF2-40B4-BE49-F238E27FC236}">
                  <a16:creationId xmlns:a16="http://schemas.microsoft.com/office/drawing/2014/main" id="{41F02DCD-A401-203A-1B53-BD5D1E846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7108" y="854529"/>
              <a:ext cx="5692783" cy="3878943"/>
            </a:xfrm>
            <a:prstGeom prst="rect">
              <a:avLst/>
            </a:prstGeom>
          </p:spPr>
        </p:pic>
        <p:pic>
          <p:nvPicPr>
            <p:cNvPr id="15" name="Picture 14" descr="A graph of a graph&#10;&#10;Description automatically generated">
              <a:extLst>
                <a:ext uri="{FF2B5EF4-FFF2-40B4-BE49-F238E27FC236}">
                  <a16:creationId xmlns:a16="http://schemas.microsoft.com/office/drawing/2014/main" id="{B0F22086-EA7C-709A-A8C7-472D94654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965" y="863600"/>
              <a:ext cx="5801640" cy="387894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3CBA8C-41AA-C424-F7FB-998DA6553A21}"/>
              </a:ext>
            </a:extLst>
          </p:cNvPr>
          <p:cNvSpPr txBox="1"/>
          <p:nvPr/>
        </p:nvSpPr>
        <p:spPr>
          <a:xfrm rot="-5400000">
            <a:off x="40501" y="1066419"/>
            <a:ext cx="6910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132F12-D251-33CD-8306-B00959FD0EE7}"/>
              </a:ext>
            </a:extLst>
          </p:cNvPr>
          <p:cNvSpPr txBox="1"/>
          <p:nvPr/>
        </p:nvSpPr>
        <p:spPr>
          <a:xfrm rot="-5400000">
            <a:off x="5891572" y="1093632"/>
            <a:ext cx="6910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86DC82-6569-9CDF-1665-07738748DD82}"/>
              </a:ext>
            </a:extLst>
          </p:cNvPr>
          <p:cNvSpPr txBox="1"/>
          <p:nvPr/>
        </p:nvSpPr>
        <p:spPr>
          <a:xfrm>
            <a:off x="578757" y="5522685"/>
            <a:ext cx="8077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/>
                <a:cs typeface="Times New Roman"/>
              </a:rPr>
              <a:t>Gaussian fit to the peak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3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36E6-EEC1-C4D9-8A6D-7763069026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7" y="6365211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19</a:t>
            </a:r>
            <a:endParaRPr lang="en-US"/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3C042DB8-C6FB-32E6-E6E5-2D21535ACF1E}"/>
              </a:ext>
            </a:extLst>
          </p:cNvPr>
          <p:cNvSpPr/>
          <p:nvPr/>
        </p:nvSpPr>
        <p:spPr>
          <a:xfrm>
            <a:off x="137313" y="142237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28418-C2AE-5F44-41EA-153A980FE761}"/>
              </a:ext>
            </a:extLst>
          </p:cNvPr>
          <p:cNvSpPr txBox="1"/>
          <p:nvPr/>
        </p:nvSpPr>
        <p:spPr>
          <a:xfrm>
            <a:off x="7240283" y="5534811"/>
            <a:ext cx="41745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</a:rPr>
              <a:t>SBR = (</a:t>
            </a:r>
            <a:r>
              <a:rPr lang="en-US" sz="2800">
                <a:solidFill>
                  <a:srgbClr val="92D050"/>
                </a:solidFill>
                <a:latin typeface="Times New Roman"/>
              </a:rPr>
              <a:t>A</a:t>
            </a:r>
            <a:r>
              <a:rPr lang="en-US" sz="2800" baseline="-25000">
                <a:solidFill>
                  <a:srgbClr val="92D050"/>
                </a:solidFill>
                <a:latin typeface="Times New Roman"/>
              </a:rPr>
              <a:t>tot</a:t>
            </a:r>
            <a:r>
              <a:rPr lang="en-US" sz="2800">
                <a:solidFill>
                  <a:srgbClr val="FF0000"/>
                </a:solidFill>
                <a:latin typeface="Times New Roman"/>
              </a:rPr>
              <a:t>-</a:t>
            </a:r>
            <a:r>
              <a:rPr lang="en-US" sz="2800">
                <a:solidFill>
                  <a:srgbClr val="00B0F0"/>
                </a:solidFill>
                <a:latin typeface="Times New Roman"/>
              </a:rPr>
              <a:t>A</a:t>
            </a:r>
            <a:r>
              <a:rPr lang="en-US" sz="2800" baseline="-25000">
                <a:solidFill>
                  <a:srgbClr val="00B0F0"/>
                </a:solidFill>
                <a:latin typeface="Times New Roman"/>
              </a:rPr>
              <a:t>BG</a:t>
            </a:r>
            <a:r>
              <a:rPr lang="en-US" sz="2800">
                <a:solidFill>
                  <a:srgbClr val="FF0000"/>
                </a:solidFill>
                <a:latin typeface="Times New Roman"/>
              </a:rPr>
              <a:t>)/</a:t>
            </a:r>
            <a:r>
              <a:rPr lang="en-US" sz="2800">
                <a:solidFill>
                  <a:srgbClr val="00B0F0"/>
                </a:solidFill>
                <a:latin typeface="Times New Roman"/>
              </a:rPr>
              <a:t>A</a:t>
            </a:r>
            <a:r>
              <a:rPr lang="en-US" sz="2800" baseline="-25000">
                <a:solidFill>
                  <a:srgbClr val="00B0F0"/>
                </a:solidFill>
                <a:latin typeface="Times New Roman"/>
              </a:rPr>
              <a:t>BG</a:t>
            </a:r>
            <a:r>
              <a:rPr lang="en-US" sz="2800">
                <a:solidFill>
                  <a:srgbClr val="FF0000"/>
                </a:solidFill>
                <a:latin typeface="Times New Roman"/>
              </a:rPr>
              <a:t>​</a:t>
            </a:r>
            <a:endParaRPr lang="en-US" sz="2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EDA871-2AEF-4C07-AA01-32DA01EAC5C9}"/>
              </a:ext>
            </a:extLst>
          </p:cNvPr>
          <p:cNvGrpSpPr/>
          <p:nvPr/>
        </p:nvGrpSpPr>
        <p:grpSpPr>
          <a:xfrm>
            <a:off x="355110" y="5280722"/>
            <a:ext cx="6596420" cy="1358490"/>
            <a:chOff x="7632356" y="3040859"/>
            <a:chExt cx="6596420" cy="135849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3E9AF09-7297-A2F4-9E6F-753BE83F0D7E}"/>
                </a:ext>
              </a:extLst>
            </p:cNvPr>
            <p:cNvCxnSpPr/>
            <p:nvPr/>
          </p:nvCxnSpPr>
          <p:spPr>
            <a:xfrm>
              <a:off x="7654208" y="3210210"/>
              <a:ext cx="1219639" cy="9464"/>
            </a:xfrm>
            <a:prstGeom prst="straightConnector1">
              <a:avLst/>
            </a:prstGeom>
            <a:ln>
              <a:solidFill>
                <a:srgbClr val="92D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A16CF69-679A-D2ED-7DC7-1AAED757CCCD}"/>
                </a:ext>
              </a:extLst>
            </p:cNvPr>
            <p:cNvCxnSpPr/>
            <p:nvPr/>
          </p:nvCxnSpPr>
          <p:spPr>
            <a:xfrm flipV="1">
              <a:off x="7632356" y="3603652"/>
              <a:ext cx="1228710" cy="2059"/>
            </a:xfrm>
            <a:prstGeom prst="straightConnector1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35">
              <a:extLst>
                <a:ext uri="{FF2B5EF4-FFF2-40B4-BE49-F238E27FC236}">
                  <a16:creationId xmlns:a16="http://schemas.microsoft.com/office/drawing/2014/main" id="{7E2943AC-415F-F3E9-C109-442395F295BE}"/>
                </a:ext>
              </a:extLst>
            </p:cNvPr>
            <p:cNvSpPr txBox="1"/>
            <p:nvPr/>
          </p:nvSpPr>
          <p:spPr>
            <a:xfrm>
              <a:off x="9081358" y="3040859"/>
              <a:ext cx="3109355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  <a:latin typeface="Times New Roman"/>
                  <a:cs typeface="Arial"/>
                </a:rPr>
                <a:t>Total</a:t>
              </a:r>
              <a:r>
                <a:rPr lang="en-US">
                  <a:solidFill>
                    <a:schemeClr val="bg1"/>
                  </a:solidFill>
                  <a:cs typeface="Arial"/>
                </a:rPr>
                <a:t> signal (|</a:t>
              </a:r>
              <a:r>
                <a:rPr lang="en-US" b="1" err="1">
                  <a:solidFill>
                    <a:schemeClr val="bg1"/>
                  </a:solidFill>
                  <a:ea typeface="+mn-lt"/>
                  <a:cs typeface="Arial"/>
                </a:rPr>
                <a:t>Δt</a:t>
              </a:r>
              <a:r>
                <a:rPr lang="en-US" b="1">
                  <a:solidFill>
                    <a:schemeClr val="bg1"/>
                  </a:solidFill>
                  <a:ea typeface="+mn-lt"/>
                  <a:cs typeface="Arial"/>
                </a:rPr>
                <a:t>|</a:t>
              </a:r>
              <a:r>
                <a:rPr lang="en-US" b="1">
                  <a:solidFill>
                    <a:schemeClr val="bg1"/>
                  </a:solidFill>
                  <a:ea typeface="+mn-lt"/>
                  <a:cs typeface="+mn-lt"/>
                </a:rPr>
                <a:t> &lt; mean ± 3σ)</a:t>
              </a:r>
              <a:endParaRPr lang="en-US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1" name="TextBox 36">
              <a:extLst>
                <a:ext uri="{FF2B5EF4-FFF2-40B4-BE49-F238E27FC236}">
                  <a16:creationId xmlns:a16="http://schemas.microsoft.com/office/drawing/2014/main" id="{2097C33C-D568-6B9A-E6A8-F94DDF6C4014}"/>
                </a:ext>
              </a:extLst>
            </p:cNvPr>
            <p:cNvSpPr txBox="1"/>
            <p:nvPr/>
          </p:nvSpPr>
          <p:spPr>
            <a:xfrm>
              <a:off x="9132847" y="3476019"/>
              <a:ext cx="5095929" cy="92333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  <a:latin typeface="Times New Roman"/>
                  <a:cs typeface="Arial"/>
                </a:rPr>
                <a:t>Background</a:t>
              </a:r>
              <a:r>
                <a:rPr lang="en-US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en-US">
                  <a:solidFill>
                    <a:schemeClr val="bg1"/>
                  </a:solidFill>
                  <a:latin typeface="Times New Roman"/>
                  <a:cs typeface="Arial"/>
                </a:rPr>
                <a:t>signal  </a:t>
              </a:r>
              <a:endParaRPr lang="en-US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r>
                <a:rPr lang="en-US">
                  <a:solidFill>
                    <a:schemeClr val="bg1"/>
                  </a:solidFill>
                  <a:latin typeface="Times New Roman"/>
                  <a:cs typeface="Arial"/>
                </a:rPr>
                <a:t>(Left</a:t>
              </a:r>
              <a:r>
                <a:rPr lang="en-US">
                  <a:solidFill>
                    <a:schemeClr val="bg1"/>
                  </a:solidFill>
                  <a:latin typeface="Times New Roman"/>
                  <a:ea typeface="+mn-lt"/>
                  <a:cs typeface="Arial"/>
                </a:rPr>
                <a:t>: </a:t>
              </a:r>
              <a:r>
                <a:rPr lang="en-US" b="1" err="1">
                  <a:solidFill>
                    <a:schemeClr val="bg1"/>
                  </a:solidFill>
                  <a:ea typeface="+mn-lt"/>
                  <a:cs typeface="+mn-lt"/>
                </a:rPr>
                <a:t>Δt</a:t>
              </a:r>
              <a:r>
                <a:rPr lang="en-US" b="1">
                  <a:solidFill>
                    <a:schemeClr val="bg1"/>
                  </a:solidFill>
                  <a:ea typeface="+mn-lt"/>
                  <a:cs typeface="+mn-lt"/>
                </a:rPr>
                <a:t> &lt; mean - 15σ and  </a:t>
              </a:r>
              <a:r>
                <a:rPr lang="en-US" b="1" err="1">
                  <a:solidFill>
                    <a:schemeClr val="bg1"/>
                  </a:solidFill>
                  <a:ea typeface="+mn-lt"/>
                  <a:cs typeface="+mn-lt"/>
                </a:rPr>
                <a:t>Δt</a:t>
              </a:r>
              <a:r>
                <a:rPr lang="en-US" b="1">
                  <a:solidFill>
                    <a:schemeClr val="bg1"/>
                  </a:solidFill>
                  <a:ea typeface="+mn-lt"/>
                  <a:cs typeface="+mn-lt"/>
                </a:rPr>
                <a:t> &gt; mean - 21σ,</a:t>
              </a:r>
              <a:endParaRPr lang="en-US">
                <a:solidFill>
                  <a:schemeClr val="bg1"/>
                </a:solidFill>
                <a:ea typeface="+mn-lt"/>
                <a:cs typeface="+mn-lt"/>
              </a:endParaRPr>
            </a:p>
            <a:p>
              <a:r>
                <a:rPr lang="en-US">
                  <a:solidFill>
                    <a:schemeClr val="bg1"/>
                  </a:solidFill>
                  <a:ea typeface="+mn-lt"/>
                  <a:cs typeface="+mn-lt"/>
                </a:rPr>
                <a:t>Right:</a:t>
              </a:r>
              <a:r>
                <a:rPr lang="en-US" b="1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a typeface="+mn-lt"/>
                  <a:cs typeface="+mn-lt"/>
                </a:rPr>
                <a:t>Δt</a:t>
              </a:r>
              <a:r>
                <a:rPr lang="en-US" b="1">
                  <a:solidFill>
                    <a:schemeClr val="bg1"/>
                  </a:solidFill>
                  <a:ea typeface="+mn-lt"/>
                  <a:cs typeface="+mn-lt"/>
                </a:rPr>
                <a:t> &gt; mean + 15σ and  </a:t>
              </a:r>
              <a:r>
                <a:rPr lang="en-US" b="1" err="1">
                  <a:solidFill>
                    <a:schemeClr val="bg1"/>
                  </a:solidFill>
                  <a:ea typeface="+mn-lt"/>
                  <a:cs typeface="+mn-lt"/>
                </a:rPr>
                <a:t>Δt</a:t>
              </a:r>
              <a:r>
                <a:rPr lang="en-US" b="1">
                  <a:solidFill>
                    <a:schemeClr val="bg1"/>
                  </a:solidFill>
                  <a:ea typeface="+mn-lt"/>
                  <a:cs typeface="+mn-lt"/>
                </a:rPr>
                <a:t> &lt; mean + 21σ)</a:t>
              </a:r>
              <a:endParaRPr lang="en-US">
                <a:solidFill>
                  <a:schemeClr val="bg1"/>
                </a:solidFill>
                <a:ea typeface="+mn-lt"/>
                <a:cs typeface="+mn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5266A1B-CC82-64C3-ECBD-252434478F4A}"/>
              </a:ext>
            </a:extLst>
          </p:cNvPr>
          <p:cNvSpPr txBox="1"/>
          <p:nvPr/>
        </p:nvSpPr>
        <p:spPr>
          <a:xfrm>
            <a:off x="6099556" y="1094211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73889B-ED3E-B56C-C15D-CAA73A8E9DF6}"/>
              </a:ext>
            </a:extLst>
          </p:cNvPr>
          <p:cNvSpPr txBox="1"/>
          <p:nvPr/>
        </p:nvSpPr>
        <p:spPr>
          <a:xfrm>
            <a:off x="403359" y="1098169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A53EC84-DC13-1B0C-2ABC-68E8D9C8D021}"/>
              </a:ext>
            </a:extLst>
          </p:cNvPr>
          <p:cNvSpPr txBox="1">
            <a:spLocks/>
          </p:cNvSpPr>
          <p:nvPr/>
        </p:nvSpPr>
        <p:spPr>
          <a:xfrm>
            <a:off x="397758" y="121624"/>
            <a:ext cx="11219693" cy="86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Times New Roman"/>
                <a:cs typeface="Times New Roman"/>
              </a:rPr>
              <a:t>Signal to random background ratio (from coincidence time spectra)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6F00C4-3B37-EE89-5D75-06945745B308}"/>
              </a:ext>
            </a:extLst>
          </p:cNvPr>
          <p:cNvGrpSpPr/>
          <p:nvPr/>
        </p:nvGrpSpPr>
        <p:grpSpPr>
          <a:xfrm>
            <a:off x="339641" y="812113"/>
            <a:ext cx="11522034" cy="4658163"/>
            <a:chOff x="277857" y="853303"/>
            <a:chExt cx="11522034" cy="46581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4DAF26-2402-4160-4B9B-1AF4662E25ED}"/>
                </a:ext>
              </a:extLst>
            </p:cNvPr>
            <p:cNvSpPr txBox="1"/>
            <p:nvPr/>
          </p:nvSpPr>
          <p:spPr>
            <a:xfrm>
              <a:off x="5970062" y="4739028"/>
              <a:ext cx="5753258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i="1">
                  <a:solidFill>
                    <a:schemeClr val="bg1"/>
                  </a:solidFill>
                  <a:latin typeface="Times New Roman"/>
                  <a:cs typeface="Arial"/>
                </a:rPr>
                <a:t>Coincidence time spectrum from events with polarization correlations where </a:t>
              </a:r>
              <a:r>
                <a:rPr lang="en-US" sz="1600" i="1">
                  <a:solidFill>
                    <a:schemeClr val="bg1"/>
                  </a:solidFill>
                  <a:latin typeface="Times New Roman"/>
                  <a:ea typeface="+mn-lt"/>
                  <a:cs typeface="+mn-lt"/>
                </a:rPr>
                <a:t>Θ∈[72,90], |</a:t>
              </a:r>
              <a:r>
                <a:rPr lang="en-US" sz="1600" i="1" err="1">
                  <a:solidFill>
                    <a:schemeClr val="bg1"/>
                  </a:solidFill>
                  <a:latin typeface="Times New Roman"/>
                  <a:ea typeface="+mn-lt"/>
                  <a:cs typeface="+mn-lt"/>
                </a:rPr>
                <a:t>Δϕ</a:t>
              </a:r>
              <a:r>
                <a:rPr lang="en-US" sz="1600" i="1">
                  <a:solidFill>
                    <a:schemeClr val="bg1"/>
                  </a:solidFill>
                  <a:latin typeface="Times New Roman"/>
                  <a:ea typeface="+mn-lt"/>
                  <a:cs typeface="+mn-lt"/>
                </a:rPr>
                <a:t>|∈[70, 110] </a:t>
              </a:r>
              <a:endParaRPr lang="en-US" sz="1600" i="1">
                <a:solidFill>
                  <a:schemeClr val="bg1"/>
                </a:solidFill>
                <a:latin typeface="Times New Roman"/>
                <a:cs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05E024-887E-C723-C58E-E683DAB58F77}"/>
                </a:ext>
              </a:extLst>
            </p:cNvPr>
            <p:cNvSpPr txBox="1"/>
            <p:nvPr/>
          </p:nvSpPr>
          <p:spPr>
            <a:xfrm>
              <a:off x="298988" y="4865135"/>
              <a:ext cx="5701769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i="1">
                  <a:solidFill>
                    <a:schemeClr val="bg1"/>
                  </a:solidFill>
                  <a:latin typeface="Times New Roman"/>
                  <a:cs typeface="Arial"/>
                </a:rPr>
                <a:t>Coincidence time spectrum from </a:t>
              </a:r>
              <a:r>
                <a:rPr lang="en-US" i="1">
                  <a:solidFill>
                    <a:schemeClr val="bg1"/>
                  </a:solidFill>
                  <a:latin typeface="Times New Roman"/>
                  <a:cs typeface="Times New Roman"/>
                </a:rPr>
                <a:t>single-pixel (PE) events</a:t>
              </a:r>
              <a:endParaRPr lang="en-US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i="1">
                <a:solidFill>
                  <a:schemeClr val="bg1"/>
                </a:solidFill>
                <a:latin typeface="Times New Roman"/>
                <a:cs typeface="Arial"/>
              </a:endParaRPr>
            </a:p>
          </p:txBody>
        </p:sp>
        <p:pic>
          <p:nvPicPr>
            <p:cNvPr id="29" name="Picture 28" descr="A graph of a graph&#10;&#10;Description automatically generated">
              <a:extLst>
                <a:ext uri="{FF2B5EF4-FFF2-40B4-BE49-F238E27FC236}">
                  <a16:creationId xmlns:a16="http://schemas.microsoft.com/office/drawing/2014/main" id="{4BE076E1-5B8C-818F-E5BF-481070D3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7108" y="854529"/>
              <a:ext cx="5692783" cy="3878943"/>
            </a:xfrm>
            <a:prstGeom prst="rect">
              <a:avLst/>
            </a:prstGeom>
          </p:spPr>
        </p:pic>
        <p:pic>
          <p:nvPicPr>
            <p:cNvPr id="30" name="Picture 29" descr="A graph of a graph&#10;&#10;Description automatically generated">
              <a:extLst>
                <a:ext uri="{FF2B5EF4-FFF2-40B4-BE49-F238E27FC236}">
                  <a16:creationId xmlns:a16="http://schemas.microsoft.com/office/drawing/2014/main" id="{8AC466B3-84F7-D6D4-F0E7-4461FB452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57" y="853303"/>
              <a:ext cx="5801640" cy="3878943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7FB5FD3-BC06-F081-3AAA-CE1A2D2C7AF0}"/>
              </a:ext>
            </a:extLst>
          </p:cNvPr>
          <p:cNvSpPr txBox="1"/>
          <p:nvPr/>
        </p:nvSpPr>
        <p:spPr>
          <a:xfrm rot="-5400000">
            <a:off x="61096" y="1093633"/>
            <a:ext cx="6910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ACB8CA-31BA-7647-9C33-0CBE872FED79}"/>
              </a:ext>
            </a:extLst>
          </p:cNvPr>
          <p:cNvSpPr txBox="1"/>
          <p:nvPr/>
        </p:nvSpPr>
        <p:spPr>
          <a:xfrm rot="-5400000">
            <a:off x="5899663" y="1093633"/>
            <a:ext cx="691075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Counts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8FA8A7-957C-A2C9-C4F8-36EC29B626FC}"/>
              </a:ext>
            </a:extLst>
          </p:cNvPr>
          <p:cNvCxnSpPr/>
          <p:nvPr/>
        </p:nvCxnSpPr>
        <p:spPr>
          <a:xfrm>
            <a:off x="3340523" y="989284"/>
            <a:ext cx="35451" cy="3335490"/>
          </a:xfrm>
          <a:prstGeom prst="straightConnector1">
            <a:avLst/>
          </a:prstGeom>
          <a:ln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1396AAB-94B2-114D-5C7F-218E9E63EB8F}"/>
              </a:ext>
            </a:extLst>
          </p:cNvPr>
          <p:cNvCxnSpPr>
            <a:cxnSpLocks/>
          </p:cNvCxnSpPr>
          <p:nvPr/>
        </p:nvCxnSpPr>
        <p:spPr>
          <a:xfrm>
            <a:off x="3196361" y="989284"/>
            <a:ext cx="35451" cy="3335490"/>
          </a:xfrm>
          <a:prstGeom prst="straightConnector1">
            <a:avLst/>
          </a:prstGeom>
          <a:ln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B32E5F-8E93-9239-64E3-F776F58219BA}"/>
              </a:ext>
            </a:extLst>
          </p:cNvPr>
          <p:cNvCxnSpPr>
            <a:cxnSpLocks/>
          </p:cNvCxnSpPr>
          <p:nvPr/>
        </p:nvCxnSpPr>
        <p:spPr>
          <a:xfrm>
            <a:off x="9096712" y="978986"/>
            <a:ext cx="35451" cy="3335490"/>
          </a:xfrm>
          <a:prstGeom prst="straightConnector1">
            <a:avLst/>
          </a:prstGeom>
          <a:ln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0D2E89-0C6B-9B6A-5078-D6A86903962D}"/>
              </a:ext>
            </a:extLst>
          </p:cNvPr>
          <p:cNvCxnSpPr>
            <a:cxnSpLocks/>
          </p:cNvCxnSpPr>
          <p:nvPr/>
        </p:nvCxnSpPr>
        <p:spPr>
          <a:xfrm>
            <a:off x="8952550" y="978986"/>
            <a:ext cx="35451" cy="3335490"/>
          </a:xfrm>
          <a:prstGeom prst="straightConnector1">
            <a:avLst/>
          </a:prstGeom>
          <a:ln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7F68336-B031-0286-D966-742A77EFDB23}"/>
              </a:ext>
            </a:extLst>
          </p:cNvPr>
          <p:cNvCxnSpPr>
            <a:cxnSpLocks/>
          </p:cNvCxnSpPr>
          <p:nvPr/>
        </p:nvCxnSpPr>
        <p:spPr>
          <a:xfrm>
            <a:off x="3628847" y="989284"/>
            <a:ext cx="35451" cy="3335490"/>
          </a:xfrm>
          <a:prstGeom prst="straightConnector1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B0D6D28-6D96-1B9F-EA74-253217602BC9}"/>
              </a:ext>
            </a:extLst>
          </p:cNvPr>
          <p:cNvCxnSpPr>
            <a:cxnSpLocks/>
          </p:cNvCxnSpPr>
          <p:nvPr/>
        </p:nvCxnSpPr>
        <p:spPr>
          <a:xfrm>
            <a:off x="3484685" y="989284"/>
            <a:ext cx="35451" cy="3335490"/>
          </a:xfrm>
          <a:prstGeom prst="straightConnector1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17780E-7C4E-9AC1-D535-F4268737BB9A}"/>
              </a:ext>
            </a:extLst>
          </p:cNvPr>
          <p:cNvCxnSpPr>
            <a:cxnSpLocks/>
          </p:cNvCxnSpPr>
          <p:nvPr/>
        </p:nvCxnSpPr>
        <p:spPr>
          <a:xfrm>
            <a:off x="3031604" y="978987"/>
            <a:ext cx="35451" cy="3335490"/>
          </a:xfrm>
          <a:prstGeom prst="straightConnector1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28CBF0F-53CA-97A2-F88F-F3F93F19A1ED}"/>
              </a:ext>
            </a:extLst>
          </p:cNvPr>
          <p:cNvCxnSpPr>
            <a:cxnSpLocks/>
          </p:cNvCxnSpPr>
          <p:nvPr/>
        </p:nvCxnSpPr>
        <p:spPr>
          <a:xfrm>
            <a:off x="2887441" y="978987"/>
            <a:ext cx="35451" cy="3335490"/>
          </a:xfrm>
          <a:prstGeom prst="straightConnector1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92E41EC-0656-51B2-793B-AD153CFE9230}"/>
              </a:ext>
            </a:extLst>
          </p:cNvPr>
          <p:cNvCxnSpPr>
            <a:cxnSpLocks/>
          </p:cNvCxnSpPr>
          <p:nvPr/>
        </p:nvCxnSpPr>
        <p:spPr>
          <a:xfrm>
            <a:off x="8787793" y="999581"/>
            <a:ext cx="35451" cy="3335490"/>
          </a:xfrm>
          <a:prstGeom prst="straightConnector1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F41A795-FE8D-2173-8C33-0E3D7F1260EC}"/>
              </a:ext>
            </a:extLst>
          </p:cNvPr>
          <p:cNvCxnSpPr>
            <a:cxnSpLocks/>
          </p:cNvCxnSpPr>
          <p:nvPr/>
        </p:nvCxnSpPr>
        <p:spPr>
          <a:xfrm>
            <a:off x="8643631" y="999581"/>
            <a:ext cx="35451" cy="3335490"/>
          </a:xfrm>
          <a:prstGeom prst="straightConnector1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D49D3FC-DA4D-E2D5-D8D5-79CCC062D7F9}"/>
              </a:ext>
            </a:extLst>
          </p:cNvPr>
          <p:cNvCxnSpPr>
            <a:cxnSpLocks/>
          </p:cNvCxnSpPr>
          <p:nvPr/>
        </p:nvCxnSpPr>
        <p:spPr>
          <a:xfrm>
            <a:off x="9395333" y="989283"/>
            <a:ext cx="35451" cy="3335490"/>
          </a:xfrm>
          <a:prstGeom prst="straightConnector1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EC87E4A-6E8F-5A8C-B1E2-D0DA208A0BAB}"/>
              </a:ext>
            </a:extLst>
          </p:cNvPr>
          <p:cNvCxnSpPr>
            <a:cxnSpLocks/>
          </p:cNvCxnSpPr>
          <p:nvPr/>
        </p:nvCxnSpPr>
        <p:spPr>
          <a:xfrm>
            <a:off x="9251171" y="989283"/>
            <a:ext cx="35451" cy="3335490"/>
          </a:xfrm>
          <a:prstGeom prst="straightConnector1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40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36E6-EEC1-C4D9-8A6D-7763069026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7" y="6365211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3C042DB8-C6FB-32E6-E6E5-2D21535ACF1E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40562A91-4421-AEC7-E241-95398E5A3E54}"/>
              </a:ext>
            </a:extLst>
          </p:cNvPr>
          <p:cNvSpPr txBox="1"/>
          <p:nvPr/>
        </p:nvSpPr>
        <p:spPr>
          <a:xfrm>
            <a:off x="835593" y="518603"/>
            <a:ext cx="1015574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Preliminary results for 2 line Ge-68 sources in a phantom, 430 mm diameter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Calibri"/>
              </a:rPr>
              <a:t>, total activity ~90 MBq</a:t>
            </a:r>
            <a:endParaRPr lang="en-US" sz="2400">
              <a:solidFill>
                <a:srgbClr val="FFC000"/>
              </a:solidFill>
              <a:latin typeface="Times New Roman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40B9A-72DA-7BD3-EE47-B3D52FA1ED4E}"/>
              </a:ext>
            </a:extLst>
          </p:cNvPr>
          <p:cNvSpPr txBox="1"/>
          <p:nvPr/>
        </p:nvSpPr>
        <p:spPr>
          <a:xfrm>
            <a:off x="6099556" y="1094211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2854C5-54DD-77AB-31B1-0799EA00DE74}"/>
              </a:ext>
            </a:extLst>
          </p:cNvPr>
          <p:cNvSpPr txBox="1"/>
          <p:nvPr/>
        </p:nvSpPr>
        <p:spPr>
          <a:xfrm>
            <a:off x="413255" y="1098169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F6BC0E3-1133-0AAC-E757-E1E17D41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09" y="-1944"/>
            <a:ext cx="11219693" cy="865876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/>
                <a:cs typeface="Times New Roman"/>
              </a:rPr>
              <a:t>Signal to random background ratio (from coincidence time spectra)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F05A96-43B7-332D-C59B-55A6DC024353}"/>
              </a:ext>
            </a:extLst>
          </p:cNvPr>
          <p:cNvGrpSpPr/>
          <p:nvPr/>
        </p:nvGrpSpPr>
        <p:grpSpPr>
          <a:xfrm>
            <a:off x="226541" y="3809012"/>
            <a:ext cx="5694405" cy="2339461"/>
            <a:chOff x="350109" y="3922282"/>
            <a:chExt cx="5694405" cy="2339461"/>
          </a:xfrm>
        </p:grpSpPr>
        <p:pic>
          <p:nvPicPr>
            <p:cNvPr id="9" name="Picture 8" descr="A graph with numbers and lines&#10;&#10;Description automatically generated">
              <a:extLst>
                <a:ext uri="{FF2B5EF4-FFF2-40B4-BE49-F238E27FC236}">
                  <a16:creationId xmlns:a16="http://schemas.microsoft.com/office/drawing/2014/main" id="{54ABB552-ED76-A19D-E3F4-887A8AE97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109" y="3922282"/>
              <a:ext cx="5694405" cy="233946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3BB42A-7C44-22E2-2838-02206276A5E6}"/>
                </a:ext>
              </a:extLst>
            </p:cNvPr>
            <p:cNvSpPr/>
            <p:nvPr/>
          </p:nvSpPr>
          <p:spPr>
            <a:xfrm>
              <a:off x="1095524" y="4192605"/>
              <a:ext cx="2386939" cy="454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BE9A4B4-FB72-BF9B-3308-01E418EB239A}"/>
              </a:ext>
            </a:extLst>
          </p:cNvPr>
          <p:cNvSpPr txBox="1"/>
          <p:nvPr/>
        </p:nvSpPr>
        <p:spPr>
          <a:xfrm>
            <a:off x="585111" y="4054592"/>
            <a:ext cx="492947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i="1">
                <a:latin typeface="Times New Roman"/>
                <a:cs typeface="Arial"/>
              </a:rPr>
              <a:t>Selection of events with polarization correlations where </a:t>
            </a:r>
            <a:r>
              <a:rPr lang="en-US" sz="1400" i="1">
                <a:latin typeface="Times New Roman"/>
                <a:ea typeface="+mn-lt"/>
                <a:cs typeface="+mn-lt"/>
              </a:rPr>
              <a:t>Θ∈[72,90], |</a:t>
            </a:r>
            <a:r>
              <a:rPr lang="en-US" sz="1400" i="1" err="1">
                <a:latin typeface="Times New Roman"/>
                <a:ea typeface="+mn-lt"/>
                <a:cs typeface="+mn-lt"/>
              </a:rPr>
              <a:t>Δϕ</a:t>
            </a:r>
            <a:r>
              <a:rPr lang="en-US" sz="1400" i="1">
                <a:latin typeface="Times New Roman"/>
                <a:ea typeface="+mn-lt"/>
                <a:cs typeface="+mn-lt"/>
              </a:rPr>
              <a:t>|∈[-20, 20] </a:t>
            </a:r>
            <a:endParaRPr lang="en-US" sz="1400" i="1">
              <a:latin typeface="Times New Roman"/>
              <a:cs typeface="Arial"/>
            </a:endParaRPr>
          </a:p>
        </p:txBody>
      </p:sp>
      <p:pic>
        <p:nvPicPr>
          <p:cNvPr id="2" name="Picture 1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D142CAF8-C695-DD12-4282-068FA5451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8" y="1378851"/>
            <a:ext cx="5673809" cy="2185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6281EA-84DA-6EA9-FCE7-185073CD8380}"/>
              </a:ext>
            </a:extLst>
          </p:cNvPr>
          <p:cNvSpPr/>
          <p:nvPr/>
        </p:nvSpPr>
        <p:spPr>
          <a:xfrm>
            <a:off x="925608" y="1624393"/>
            <a:ext cx="2440458" cy="401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545D9-02A2-A7D2-9532-55FD6EFF5542}"/>
              </a:ext>
            </a:extLst>
          </p:cNvPr>
          <p:cNvSpPr txBox="1"/>
          <p:nvPr/>
        </p:nvSpPr>
        <p:spPr>
          <a:xfrm>
            <a:off x="583906" y="1564652"/>
            <a:ext cx="501185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i="1">
                <a:latin typeface="Times New Roman"/>
                <a:cs typeface="Arial"/>
              </a:rPr>
              <a:t>Selection of events with polarization correlations where </a:t>
            </a:r>
            <a:r>
              <a:rPr lang="en-US" sz="1400" i="1">
                <a:latin typeface="Times New Roman"/>
                <a:ea typeface="+mn-lt"/>
                <a:cs typeface="+mn-lt"/>
              </a:rPr>
              <a:t>Θ∈[72,90], |</a:t>
            </a:r>
            <a:r>
              <a:rPr lang="en-US" sz="1400" i="1" err="1">
                <a:latin typeface="Times New Roman"/>
                <a:ea typeface="+mn-lt"/>
                <a:cs typeface="+mn-lt"/>
              </a:rPr>
              <a:t>Δϕ</a:t>
            </a:r>
            <a:r>
              <a:rPr lang="en-US" sz="1400" i="1">
                <a:latin typeface="Times New Roman"/>
                <a:ea typeface="+mn-lt"/>
                <a:cs typeface="+mn-lt"/>
              </a:rPr>
              <a:t>|∈[70, 110] </a:t>
            </a:r>
            <a:endParaRPr lang="en-US" sz="1400" i="1">
              <a:latin typeface="Times New Roman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95898-092D-0B76-6BF4-4B6410F5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229" y="1381897"/>
            <a:ext cx="5666407" cy="411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6D90BC-F756-E0E8-21C7-3B2533CC709B}"/>
              </a:ext>
            </a:extLst>
          </p:cNvPr>
          <p:cNvSpPr/>
          <p:nvPr/>
        </p:nvSpPr>
        <p:spPr>
          <a:xfrm>
            <a:off x="1634582" y="2080053"/>
            <a:ext cx="528037" cy="1266567"/>
          </a:xfrm>
          <a:prstGeom prst="rect">
            <a:avLst/>
          </a:prstGeom>
          <a:solidFill>
            <a:srgbClr val="D9F2D0">
              <a:alpha val="3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EE334E-FB44-2A30-37A2-02E7B5F11785}"/>
              </a:ext>
            </a:extLst>
          </p:cNvPr>
          <p:cNvSpPr/>
          <p:nvPr/>
        </p:nvSpPr>
        <p:spPr>
          <a:xfrm>
            <a:off x="3867036" y="2077994"/>
            <a:ext cx="528037" cy="1266567"/>
          </a:xfrm>
          <a:prstGeom prst="rect">
            <a:avLst/>
          </a:prstGeom>
          <a:solidFill>
            <a:srgbClr val="D9F2D0">
              <a:alpha val="3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91B6D7-5262-6A8C-CAA5-B5464C1A1491}"/>
              </a:ext>
            </a:extLst>
          </p:cNvPr>
          <p:cNvSpPr/>
          <p:nvPr/>
        </p:nvSpPr>
        <p:spPr>
          <a:xfrm>
            <a:off x="821721" y="4734696"/>
            <a:ext cx="195649" cy="1194487"/>
          </a:xfrm>
          <a:prstGeom prst="rect">
            <a:avLst/>
          </a:prstGeom>
          <a:solidFill>
            <a:srgbClr val="82153D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BD85B9-4309-DAF0-E315-46241A06B018}"/>
              </a:ext>
            </a:extLst>
          </p:cNvPr>
          <p:cNvSpPr/>
          <p:nvPr/>
        </p:nvSpPr>
        <p:spPr>
          <a:xfrm>
            <a:off x="2739080" y="4654376"/>
            <a:ext cx="514864" cy="1245973"/>
          </a:xfrm>
          <a:prstGeom prst="rect">
            <a:avLst/>
          </a:prstGeom>
          <a:solidFill>
            <a:srgbClr val="82153D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198A43-CBC9-0B72-7340-1FA42DEDE78E}"/>
              </a:ext>
            </a:extLst>
          </p:cNvPr>
          <p:cNvSpPr/>
          <p:nvPr/>
        </p:nvSpPr>
        <p:spPr>
          <a:xfrm>
            <a:off x="5146641" y="4724451"/>
            <a:ext cx="207952" cy="1196493"/>
          </a:xfrm>
          <a:prstGeom prst="rect">
            <a:avLst/>
          </a:prstGeom>
          <a:solidFill>
            <a:srgbClr val="82153D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353C6F-2EFA-23CC-303F-830EC6557347}"/>
              </a:ext>
            </a:extLst>
          </p:cNvPr>
          <p:cNvSpPr txBox="1"/>
          <p:nvPr/>
        </p:nvSpPr>
        <p:spPr>
          <a:xfrm rot="16200000">
            <a:off x="5968756" y="1573647"/>
            <a:ext cx="647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SBR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B606E4-56C5-617B-73DF-27C036B85C91}"/>
              </a:ext>
            </a:extLst>
          </p:cNvPr>
          <p:cNvSpPr txBox="1"/>
          <p:nvPr/>
        </p:nvSpPr>
        <p:spPr>
          <a:xfrm>
            <a:off x="10452983" y="5132098"/>
            <a:ext cx="12645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Position #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95FBF7-8433-ACB0-4C12-4340260EB075}"/>
              </a:ext>
            </a:extLst>
          </p:cNvPr>
          <p:cNvSpPr txBox="1"/>
          <p:nvPr/>
        </p:nvSpPr>
        <p:spPr>
          <a:xfrm>
            <a:off x="6186617" y="5496697"/>
            <a:ext cx="578090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Times New Roman"/>
                <a:cs typeface="Times New Roman"/>
              </a:rPr>
              <a:t>SBR vs. Data-acquisition position on the ring for 2 line Ge-68 sources with phantom at 430 mm diameter. Comparison between single-pixel events, and events with polarization correlations at selected 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|</a:t>
            </a:r>
            <a:r>
              <a:rPr lang="en-US" i="1" err="1">
                <a:solidFill>
                  <a:srgbClr val="FFFFFF"/>
                </a:solidFill>
                <a:latin typeface="Times New Roman"/>
                <a:cs typeface="Times New Roman"/>
              </a:rPr>
              <a:t>Δϕ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|.</a:t>
            </a:r>
            <a:endParaRPr lang="en-US" sz="16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132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36E6-EEC1-C4D9-8A6D-7763069026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7" y="6365211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3C042DB8-C6FB-32E6-E6E5-2D21535ACF1E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40562A91-4421-AEC7-E241-95398E5A3E54}"/>
              </a:ext>
            </a:extLst>
          </p:cNvPr>
          <p:cNvSpPr txBox="1"/>
          <p:nvPr/>
        </p:nvSpPr>
        <p:spPr>
          <a:xfrm>
            <a:off x="825296" y="518603"/>
            <a:ext cx="1015574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Preliminary results for 2 line Ge-68 sources in a phantom, 430 mm diameter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Calibri"/>
              </a:rPr>
              <a:t>, total activity ~90 MBq</a:t>
            </a:r>
            <a:endParaRPr lang="en-US" sz="2400">
              <a:solidFill>
                <a:srgbClr val="FFC000"/>
              </a:solidFill>
              <a:latin typeface="Times New Roman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40B9A-72DA-7BD3-EE47-B3D52FA1ED4E}"/>
              </a:ext>
            </a:extLst>
          </p:cNvPr>
          <p:cNvSpPr txBox="1"/>
          <p:nvPr/>
        </p:nvSpPr>
        <p:spPr>
          <a:xfrm>
            <a:off x="6099556" y="1094211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2854C5-54DD-77AB-31B1-0799EA00DE74}"/>
              </a:ext>
            </a:extLst>
          </p:cNvPr>
          <p:cNvSpPr txBox="1"/>
          <p:nvPr/>
        </p:nvSpPr>
        <p:spPr>
          <a:xfrm>
            <a:off x="413255" y="1098169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F6BC0E3-1133-0AAC-E757-E1E17D41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09" y="-1944"/>
            <a:ext cx="11219693" cy="865876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/>
                <a:cs typeface="Times New Roman"/>
              </a:rPr>
              <a:t>Signal to random background ratio (from coincidence time spectra)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BB244-9998-5FB5-1892-7D547D75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7" y="1348065"/>
            <a:ext cx="5666407" cy="411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9D2ECB-DBDE-28F9-6734-B61457D72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165" y="1317173"/>
            <a:ext cx="5666407" cy="4114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AC55E6-7B73-1987-09AA-4E740EB33A66}"/>
              </a:ext>
            </a:extLst>
          </p:cNvPr>
          <p:cNvSpPr txBox="1"/>
          <p:nvPr/>
        </p:nvSpPr>
        <p:spPr>
          <a:xfrm>
            <a:off x="10365702" y="5097038"/>
            <a:ext cx="12439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Position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45DAB-596B-AFD7-AFB1-BC123474C12F}"/>
              </a:ext>
            </a:extLst>
          </p:cNvPr>
          <p:cNvSpPr txBox="1"/>
          <p:nvPr/>
        </p:nvSpPr>
        <p:spPr>
          <a:xfrm>
            <a:off x="4541354" y="5097038"/>
            <a:ext cx="12645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Position #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79F9CA-9767-2B30-CDBC-57022E71EE6E}"/>
              </a:ext>
            </a:extLst>
          </p:cNvPr>
          <p:cNvSpPr txBox="1"/>
          <p:nvPr/>
        </p:nvSpPr>
        <p:spPr>
          <a:xfrm rot="16200000">
            <a:off x="6049173" y="1415019"/>
            <a:ext cx="647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SBR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D6204D-E110-7D8F-DE25-D737DB2F52B6}"/>
              </a:ext>
            </a:extLst>
          </p:cNvPr>
          <p:cNvSpPr txBox="1"/>
          <p:nvPr/>
        </p:nvSpPr>
        <p:spPr>
          <a:xfrm rot="16200000">
            <a:off x="211978" y="1435026"/>
            <a:ext cx="647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SBR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F7CFCD-E01B-1368-68A0-3C3C2C815CA7}"/>
              </a:ext>
            </a:extLst>
          </p:cNvPr>
          <p:cNvSpPr txBox="1"/>
          <p:nvPr/>
        </p:nvSpPr>
        <p:spPr>
          <a:xfrm>
            <a:off x="6011563" y="5404021"/>
            <a:ext cx="60589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Times New Roman"/>
                <a:cs typeface="Times New Roman"/>
              </a:rPr>
              <a:t>SBR vs. Data-acquisition position on the ring for 2 line Ge-68 sources with phantom at 430 mm diameter. 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Comparison between single-pixel events, and events with polarization correlations at selected pixel distances d.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D04575-ACFB-4B05-21A9-F38312BBD59B}"/>
              </a:ext>
            </a:extLst>
          </p:cNvPr>
          <p:cNvSpPr txBox="1"/>
          <p:nvPr/>
        </p:nvSpPr>
        <p:spPr>
          <a:xfrm>
            <a:off x="125333" y="5399265"/>
            <a:ext cx="605893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Times New Roman"/>
                <a:cs typeface="Times New Roman"/>
              </a:rPr>
              <a:t>SBR vs. Data-acquisition position on the ring for 2 line Ge-68 sources with phantom at 430 mm diameter. 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Comparison between single-pixel events, and events with polarization correlations at selected </a:t>
            </a:r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Θ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67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475095" y="649453"/>
            <a:ext cx="34415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bg1"/>
                </a:solidFill>
                <a:latin typeface="Times New Roman"/>
              </a:rPr>
              <a:t>Motivation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96" name="Google Shape;96;p2" descr="A picture containing shap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92925" y="312054"/>
            <a:ext cx="5787421" cy="199963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7" name="Google Shape;97;p2"/>
          <p:cNvSpPr txBox="1"/>
          <p:nvPr/>
        </p:nvSpPr>
        <p:spPr>
          <a:xfrm>
            <a:off x="686939" y="2643115"/>
            <a:ext cx="6553197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Two gammas from positronium annihilation have:</a:t>
            </a:r>
            <a:endParaRPr lang="en-US"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511 keV energy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Arial"/>
              <a:cs typeface="Arial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opposite momenta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Arial"/>
              <a:cs typeface="Arial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orthogonal polarizations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</p:txBody>
      </p:sp>
      <p:grpSp>
        <p:nvGrpSpPr>
          <p:cNvPr id="98" name="Google Shape;98;p2"/>
          <p:cNvGrpSpPr/>
          <p:nvPr/>
        </p:nvGrpSpPr>
        <p:grpSpPr>
          <a:xfrm>
            <a:off x="7351594" y="2643114"/>
            <a:ext cx="4193985" cy="2261461"/>
            <a:chOff x="4724400" y="2631742"/>
            <a:chExt cx="3656815" cy="1670127"/>
          </a:xfrm>
        </p:grpSpPr>
        <p:sp>
          <p:nvSpPr>
            <p:cNvPr id="99" name="Google Shape;99;p2"/>
            <p:cNvSpPr txBox="1"/>
            <p:nvPr/>
          </p:nvSpPr>
          <p:spPr>
            <a:xfrm>
              <a:off x="4724400" y="2631742"/>
              <a:ext cx="2870882" cy="340917"/>
            </a:xfrm>
            <a:prstGeom prst="rect">
              <a:avLst/>
            </a:prstGeom>
            <a:solidFill>
              <a:srgbClr val="30A7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Implemented in PET</a:t>
              </a:r>
              <a:endParaRPr lang="en-US" sz="18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</a:endParaRPr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5638015" y="3178262"/>
              <a:ext cx="2743200" cy="29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B050"/>
                  </a:solidFill>
                  <a:latin typeface="Times New Roman"/>
                  <a:ea typeface="Calibri"/>
                  <a:cs typeface="Calibri"/>
                  <a:sym typeface="Calibri"/>
                </a:rPr>
                <a:t>YES</a:t>
              </a:r>
              <a:endParaRPr sz="2000" b="1" i="0" u="none" strike="noStrike" cap="none">
                <a:solidFill>
                  <a:srgbClr val="00B050"/>
                </a:solidFill>
                <a:latin typeface="Times New Rom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5638014" y="3598023"/>
              <a:ext cx="2663589" cy="29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B050"/>
                  </a:solidFill>
                  <a:latin typeface="Times New Roman"/>
                  <a:ea typeface="Calibri"/>
                  <a:cs typeface="Calibri"/>
                  <a:sym typeface="Calibri"/>
                </a:rPr>
                <a:t>YES</a:t>
              </a: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5638015" y="4006411"/>
              <a:ext cx="2743200" cy="29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Times New Roman"/>
                  <a:ea typeface="Calibri"/>
                  <a:cs typeface="Calibri"/>
                  <a:sym typeface="Calibri"/>
                </a:rPr>
                <a:t>NO</a:t>
              </a:r>
              <a:endParaRPr sz="2000" b="1" i="0" u="none" strike="noStrike" cap="none">
                <a:solidFill>
                  <a:srgbClr val="FF0000"/>
                </a:solidFill>
                <a:latin typeface="Times New Roman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57E2E-776E-1BFA-9706-ED8757E376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03262" y="6376142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" name="Google Shape;141;p4">
            <a:extLst>
              <a:ext uri="{FF2B5EF4-FFF2-40B4-BE49-F238E27FC236}">
                <a16:creationId xmlns:a16="http://schemas.microsoft.com/office/drawing/2014/main" id="{3B67D0E7-9382-81F6-89A8-23D834AA3E89}"/>
              </a:ext>
            </a:extLst>
          </p:cNvPr>
          <p:cNvSpPr/>
          <p:nvPr/>
        </p:nvSpPr>
        <p:spPr>
          <a:xfrm>
            <a:off x="137715" y="112549"/>
            <a:ext cx="11906799" cy="6628939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552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36E6-EEC1-C4D9-8A6D-7763069026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7" y="6365211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22</a:t>
            </a:r>
            <a:endParaRPr lang="en-US"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3C042DB8-C6FB-32E6-E6E5-2D21535ACF1E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40562A91-4421-AEC7-E241-95398E5A3E54}"/>
              </a:ext>
            </a:extLst>
          </p:cNvPr>
          <p:cNvSpPr txBox="1"/>
          <p:nvPr/>
        </p:nvSpPr>
        <p:spPr>
          <a:xfrm>
            <a:off x="825296" y="518603"/>
            <a:ext cx="1015574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Preliminary results for NEMA phantom</a:t>
            </a:r>
            <a:r>
              <a:rPr lang="en-US" sz="2400" dirty="0">
                <a:solidFill>
                  <a:srgbClr val="FFC000"/>
                </a:solidFill>
                <a:latin typeface="Times New Roman"/>
                <a:cs typeface="Calibri"/>
              </a:rPr>
              <a:t> filled with Ga-68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, 430 mm diameter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40B9A-72DA-7BD3-EE47-B3D52FA1ED4E}"/>
              </a:ext>
            </a:extLst>
          </p:cNvPr>
          <p:cNvSpPr txBox="1"/>
          <p:nvPr/>
        </p:nvSpPr>
        <p:spPr>
          <a:xfrm>
            <a:off x="6099556" y="1094211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2854C5-54DD-77AB-31B1-0799EA00DE74}"/>
              </a:ext>
            </a:extLst>
          </p:cNvPr>
          <p:cNvSpPr txBox="1"/>
          <p:nvPr/>
        </p:nvSpPr>
        <p:spPr>
          <a:xfrm>
            <a:off x="413255" y="1098169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F6BC0E3-1133-0AAC-E757-E1E17D41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09" y="-1944"/>
            <a:ext cx="11219693" cy="865876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/>
                <a:cs typeface="Times New Roman"/>
              </a:rPr>
              <a:t>Signal to random background ratio (from coincidence time spectra)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08A319-DFD1-256C-37AA-8B080453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0" y="1444907"/>
            <a:ext cx="5666407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3E292C-7193-BDCD-9B9F-4E090F751307}"/>
              </a:ext>
            </a:extLst>
          </p:cNvPr>
          <p:cNvSpPr txBox="1"/>
          <p:nvPr/>
        </p:nvSpPr>
        <p:spPr>
          <a:xfrm rot="16200000">
            <a:off x="5968756" y="1583944"/>
            <a:ext cx="647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SBR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412857-9CA4-F198-FADE-4DB478B09547}"/>
              </a:ext>
            </a:extLst>
          </p:cNvPr>
          <p:cNvSpPr txBox="1"/>
          <p:nvPr/>
        </p:nvSpPr>
        <p:spPr>
          <a:xfrm>
            <a:off x="10350011" y="5111503"/>
            <a:ext cx="12645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Position #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391308-ADC8-FE63-0F7A-C6D1BA78B652}"/>
              </a:ext>
            </a:extLst>
          </p:cNvPr>
          <p:cNvSpPr txBox="1"/>
          <p:nvPr/>
        </p:nvSpPr>
        <p:spPr>
          <a:xfrm>
            <a:off x="320981" y="5564023"/>
            <a:ext cx="557495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SBR vs. Data-acquisition position on the ring for NEMA phantom at 430 mm diameter. Comparison between single-pixel events, and events with polarization correlations at selected 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|</a:t>
            </a:r>
            <a:r>
              <a:rPr lang="en-US" i="1" dirty="0" err="1">
                <a:solidFill>
                  <a:schemeClr val="bg1"/>
                </a:solidFill>
                <a:latin typeface="Times New Roman"/>
                <a:cs typeface="Times New Roman"/>
              </a:rPr>
              <a:t>Δϕ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|.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F5385CEB-9960-370D-46AC-BD141164DA80}"/>
              </a:ext>
            </a:extLst>
          </p:cNvPr>
          <p:cNvSpPr txBox="1"/>
          <p:nvPr/>
        </p:nvSpPr>
        <p:spPr>
          <a:xfrm>
            <a:off x="825296" y="858414"/>
            <a:ext cx="1015574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C000"/>
                </a:solidFill>
                <a:latin typeface="Times New Roman"/>
                <a:cs typeface="Calibri"/>
              </a:rPr>
              <a:t>Initial activity ~400 MBq, final activity ~200 MBq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1CD7B3-9C87-8F02-B092-CF4A0E95CA9E}"/>
              </a:ext>
            </a:extLst>
          </p:cNvPr>
          <p:cNvSpPr txBox="1"/>
          <p:nvPr/>
        </p:nvSpPr>
        <p:spPr>
          <a:xfrm>
            <a:off x="5933009" y="5543427"/>
            <a:ext cx="60589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SBR vs. Data-acquisition position on the ring for NEMA phantom at 430 mm diameter. Comparison between single-pixel events, and events with polarization correlations at selected </a:t>
            </a:r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Θ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193E9-4958-1012-3BDD-FBFE48EC2023}"/>
              </a:ext>
            </a:extLst>
          </p:cNvPr>
          <p:cNvSpPr txBox="1"/>
          <p:nvPr/>
        </p:nvSpPr>
        <p:spPr>
          <a:xfrm rot="16200000">
            <a:off x="191383" y="1579188"/>
            <a:ext cx="647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SBR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DBDD9C-E17C-1BA2-FC7C-35B720A7FD47}"/>
              </a:ext>
            </a:extLst>
          </p:cNvPr>
          <p:cNvSpPr txBox="1"/>
          <p:nvPr/>
        </p:nvSpPr>
        <p:spPr>
          <a:xfrm>
            <a:off x="4520760" y="5189714"/>
            <a:ext cx="12645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Position #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B502C4-40BA-B6BA-7A6E-59C0AF03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869" y="1453242"/>
            <a:ext cx="5666407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BE45EA-933C-3DC2-C861-6CA0AFAFEAE7}"/>
              </a:ext>
            </a:extLst>
          </p:cNvPr>
          <p:cNvSpPr txBox="1"/>
          <p:nvPr/>
        </p:nvSpPr>
        <p:spPr>
          <a:xfrm rot="16200000">
            <a:off x="6060597" y="1579187"/>
            <a:ext cx="647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SBR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72562-7F1C-DD96-429F-455F9E4E1454}"/>
              </a:ext>
            </a:extLst>
          </p:cNvPr>
          <p:cNvSpPr txBox="1"/>
          <p:nvPr/>
        </p:nvSpPr>
        <p:spPr>
          <a:xfrm>
            <a:off x="10435331" y="5198784"/>
            <a:ext cx="12645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Position #</a:t>
            </a:r>
          </a:p>
        </p:txBody>
      </p:sp>
    </p:spTree>
    <p:extLst>
      <p:ext uri="{BB962C8B-B14F-4D97-AF65-F5344CB8AC3E}">
        <p14:creationId xmlns:p14="http://schemas.microsoft.com/office/powerpoint/2010/main" val="506535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0B9E-E401-6CD2-AD4B-C18E80A5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97FAE-99B5-18D2-C7D1-82CA8504A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Times New Roman"/>
                <a:cs typeface="Times New Roman"/>
              </a:rPr>
              <a:t>It is possible to measure polarization correlations of the annihilation quanta using </a:t>
            </a:r>
            <a:r>
              <a:rPr lang="en-US">
                <a:solidFill>
                  <a:srgbClr val="FFC000"/>
                </a:solidFill>
                <a:latin typeface="Times New Roman"/>
                <a:cs typeface="Times New Roman"/>
              </a:rPr>
              <a:t>single-layer Compton polarimeters</a:t>
            </a:r>
            <a:r>
              <a:rPr lang="en-US">
                <a:latin typeface="Times New Roman"/>
                <a:cs typeface="Times New Roman"/>
              </a:rPr>
              <a:t>.</a:t>
            </a:r>
          </a:p>
          <a:p>
            <a:pPr marL="114300" indent="0">
              <a:buNone/>
            </a:pP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We have demonstrated that image reconstruction </a:t>
            </a:r>
            <a:r>
              <a:rPr lang="en-US">
                <a:solidFill>
                  <a:srgbClr val="FFC000"/>
                </a:solidFill>
                <a:latin typeface="Times New Roman"/>
                <a:cs typeface="Times New Roman"/>
              </a:rPr>
              <a:t>solely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>
                <a:solidFill>
                  <a:srgbClr val="FFC000"/>
                </a:solidFill>
                <a:latin typeface="Times New Roman"/>
                <a:cs typeface="Times New Roman"/>
              </a:rPr>
              <a:t>from polarization correlated annihilation quanta</a:t>
            </a:r>
            <a:r>
              <a:rPr lang="en-US">
                <a:latin typeface="Times New Roman"/>
                <a:cs typeface="Times New Roman"/>
              </a:rPr>
              <a:t> is possible.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>
                <a:latin typeface="Times New Roman"/>
                <a:cs typeface="Times New Roman"/>
              </a:rPr>
              <a:t>Limiting factor: LOR ambiguity</a:t>
            </a:r>
          </a:p>
          <a:p>
            <a:pPr marL="114300" indent="0">
              <a:buNone/>
            </a:pPr>
            <a:endParaRPr lang="en-US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Signal to random background ratio </a:t>
            </a:r>
            <a:r>
              <a:rPr lang="en-US">
                <a:latin typeface="Times New Roman"/>
                <a:cs typeface="Times New Roman"/>
              </a:rPr>
              <a:t>from coincidence time spectra of correlated events </a:t>
            </a:r>
            <a:r>
              <a:rPr lang="en-US" dirty="0">
                <a:latin typeface="Times New Roman"/>
                <a:cs typeface="Times New Roman"/>
              </a:rPr>
              <a:t>selected for Θ∈[72,90], |</a:t>
            </a:r>
            <a:r>
              <a:rPr lang="en-US" dirty="0" err="1">
                <a:latin typeface="Times New Roman"/>
                <a:cs typeface="Times New Roman"/>
              </a:rPr>
              <a:t>Δϕ</a:t>
            </a:r>
            <a:r>
              <a:rPr lang="en-US" dirty="0">
                <a:latin typeface="Times New Roman"/>
                <a:cs typeface="Times New Roman"/>
              </a:rPr>
              <a:t>|∈[70, 110] </a:t>
            </a:r>
            <a:r>
              <a:rPr lang="en-US">
                <a:latin typeface="Times New Roman"/>
                <a:cs typeface="Times New Roman"/>
              </a:rPr>
              <a:t>exhibits </a:t>
            </a:r>
            <a:r>
              <a:rPr lang="en-US">
                <a:solidFill>
                  <a:srgbClr val="FFC000"/>
                </a:solidFill>
                <a:latin typeface="Times New Roman"/>
                <a:cs typeface="Times New Roman"/>
              </a:rPr>
              <a:t>higher values</a:t>
            </a:r>
            <a:r>
              <a:rPr lang="en-US">
                <a:latin typeface="Times New Roman"/>
                <a:cs typeface="Times New Roman"/>
              </a:rPr>
              <a:t> when compared to events with PE</a:t>
            </a:r>
            <a:r>
              <a:rPr lang="en-US" dirty="0">
                <a:latin typeface="Times New Roman"/>
                <a:cs typeface="Times New Roman"/>
              </a:rPr>
              <a:t> and other choices of Θ and |</a:t>
            </a:r>
            <a:r>
              <a:rPr lang="en-US" dirty="0" err="1">
                <a:latin typeface="Times New Roman"/>
                <a:cs typeface="Times New Roman"/>
              </a:rPr>
              <a:t>Δϕ</a:t>
            </a:r>
            <a:r>
              <a:rPr lang="en-US" dirty="0">
                <a:latin typeface="Times New Roman"/>
                <a:cs typeface="Times New Roman"/>
              </a:rPr>
              <a:t>|.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6A4D8-A23B-0B34-E546-DF5CDE809B0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15646" y="627660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cs typeface="Times New Roman"/>
              </a:rPr>
              <a:t>23</a:t>
            </a:r>
            <a:endParaRPr lang="en-US" sz="1800">
              <a:latin typeface="Times New Roman"/>
              <a:cs typeface="Times New Roman"/>
            </a:endParaRPr>
          </a:p>
        </p:txBody>
      </p:sp>
      <p:sp>
        <p:nvSpPr>
          <p:cNvPr id="6" name="Google Shape;141;p4">
            <a:extLst>
              <a:ext uri="{FF2B5EF4-FFF2-40B4-BE49-F238E27FC236}">
                <a16:creationId xmlns:a16="http://schemas.microsoft.com/office/drawing/2014/main" id="{F4AC9594-5A9A-C54D-DBAF-58B54D91CEE6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014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1134792" y="1090123"/>
            <a:ext cx="3384644" cy="193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/>
              <a:t>Thank</a:t>
            </a:r>
            <a:r>
              <a:rPr lang="en-US"/>
              <a:t> </a:t>
            </a:r>
            <a:r>
              <a:rPr lang="en-US" sz="5400"/>
              <a:t>you!</a:t>
            </a:r>
            <a:endParaRPr/>
          </a:p>
        </p:txBody>
      </p:sp>
      <p:sp>
        <p:nvSpPr>
          <p:cNvPr id="288" name="Google Shape;288;p14"/>
          <p:cNvSpPr txBox="1"/>
          <p:nvPr/>
        </p:nvSpPr>
        <p:spPr>
          <a:xfrm>
            <a:off x="879925" y="3032885"/>
            <a:ext cx="389958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work was supported by the “Research Cooperability” Program of the Croatian Science</a:t>
            </a:r>
            <a:br>
              <a:rPr lang="en-US" sz="1800" b="0" i="0" u="none" strike="noStrike" cap="none">
                <a:latin typeface="Calibri"/>
                <a:ea typeface="Calibri"/>
                <a:cs typeface="Calibri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Foundation funded by the European Union from the European Social Fund under the Operational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Efficient Human Resources 2014–2020, </a:t>
            </a:r>
            <a:endParaRPr lang="en-US" sz="1400">
              <a:solidFill>
                <a:schemeClr val="lt1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ctr">
              <a:buSzPts val="1800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number PZS-2019-02-5829.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89" name="Google Shape;289;p1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7137" y="1635671"/>
            <a:ext cx="2725483" cy="131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6806" y="3097429"/>
            <a:ext cx="6038531" cy="21404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1;p4">
            <a:extLst>
              <a:ext uri="{FF2B5EF4-FFF2-40B4-BE49-F238E27FC236}">
                <a16:creationId xmlns:a16="http://schemas.microsoft.com/office/drawing/2014/main" id="{82D9282F-5CB8-60F2-B148-CBF77CBD10E5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103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36E6-EEC1-C4D9-8A6D-7763069026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8297" y="6365211"/>
            <a:ext cx="2743200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23</a:t>
            </a:r>
            <a:endParaRPr lang="en-US"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3C042DB8-C6FB-32E6-E6E5-2D21535ACF1E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40562A91-4421-AEC7-E241-95398E5A3E54}"/>
              </a:ext>
            </a:extLst>
          </p:cNvPr>
          <p:cNvSpPr txBox="1"/>
          <p:nvPr/>
        </p:nvSpPr>
        <p:spPr>
          <a:xfrm>
            <a:off x="825296" y="518603"/>
            <a:ext cx="1015574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Calibri"/>
              </a:rPr>
              <a:t>Preliminary results for 2 line Ge-68 sources in a phantom, 620 mm diameter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40B9A-72DA-7BD3-EE47-B3D52FA1ED4E}"/>
              </a:ext>
            </a:extLst>
          </p:cNvPr>
          <p:cNvSpPr txBox="1"/>
          <p:nvPr/>
        </p:nvSpPr>
        <p:spPr>
          <a:xfrm>
            <a:off x="6099556" y="1094211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2854C5-54DD-77AB-31B1-0799EA00DE74}"/>
              </a:ext>
            </a:extLst>
          </p:cNvPr>
          <p:cNvSpPr txBox="1"/>
          <p:nvPr/>
        </p:nvSpPr>
        <p:spPr>
          <a:xfrm>
            <a:off x="413255" y="1098169"/>
            <a:ext cx="68200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lphaLcPeriod"/>
            </a:pPr>
            <a:r>
              <a:rPr lang="en-US" sz="1200">
                <a:cs typeface="Calibri"/>
              </a:rPr>
              <a:t>u.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F6BC0E3-1133-0AAC-E757-E1E17D41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09" y="-1944"/>
            <a:ext cx="11219693" cy="865876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/>
                <a:cs typeface="Times New Roman"/>
              </a:rPr>
              <a:t>Signal to random background ratio (from coincidence time spectra)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AC55E6-7B73-1987-09AA-4E740EB33A66}"/>
              </a:ext>
            </a:extLst>
          </p:cNvPr>
          <p:cNvSpPr txBox="1"/>
          <p:nvPr/>
        </p:nvSpPr>
        <p:spPr>
          <a:xfrm>
            <a:off x="10540756" y="5066146"/>
            <a:ext cx="12645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Position #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45DAB-596B-AFD7-AFB1-BC123474C12F}"/>
              </a:ext>
            </a:extLst>
          </p:cNvPr>
          <p:cNvSpPr txBox="1"/>
          <p:nvPr/>
        </p:nvSpPr>
        <p:spPr>
          <a:xfrm>
            <a:off x="4644327" y="5066146"/>
            <a:ext cx="12645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Position #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79F9CA-9767-2B30-CDBC-57022E71EE6E}"/>
              </a:ext>
            </a:extLst>
          </p:cNvPr>
          <p:cNvSpPr txBox="1"/>
          <p:nvPr/>
        </p:nvSpPr>
        <p:spPr>
          <a:xfrm rot="16200000">
            <a:off x="6059470" y="1528290"/>
            <a:ext cx="647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SBR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D6204D-E110-7D8F-DE25-D737DB2F52B6}"/>
              </a:ext>
            </a:extLst>
          </p:cNvPr>
          <p:cNvSpPr txBox="1"/>
          <p:nvPr/>
        </p:nvSpPr>
        <p:spPr>
          <a:xfrm rot="16200000">
            <a:off x="242870" y="1517405"/>
            <a:ext cx="647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SBR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E5F673-CA32-862E-A3E9-05F82581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46" y="1237735"/>
            <a:ext cx="5666407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EEDEA-BDDF-044B-B0AA-7A4F3895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24" y="1237735"/>
            <a:ext cx="5666407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01110-A59A-15B4-09BD-87083FCAD2B0}"/>
              </a:ext>
            </a:extLst>
          </p:cNvPr>
          <p:cNvSpPr txBox="1"/>
          <p:nvPr/>
        </p:nvSpPr>
        <p:spPr>
          <a:xfrm>
            <a:off x="6083887" y="5433198"/>
            <a:ext cx="597753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Times New Roman"/>
                <a:cs typeface="Times New Roman"/>
              </a:rPr>
              <a:t>SBR vs. Data-acquisition position on the ring for 2 line Ge-68 sources with phantom at 620 mm diameter. 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Comparison between single-pixel events, and events with polarization correlations at selected |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Δϕ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|.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17994-E49A-1E5D-9091-CAB2D94AB9CF}"/>
              </a:ext>
            </a:extLst>
          </p:cNvPr>
          <p:cNvSpPr txBox="1"/>
          <p:nvPr/>
        </p:nvSpPr>
        <p:spPr>
          <a:xfrm>
            <a:off x="245714" y="5432854"/>
            <a:ext cx="595031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Times New Roman"/>
                <a:cs typeface="Times New Roman"/>
              </a:rPr>
              <a:t>SBR vs. Data-acquisition position on the ring for 2 line Ge-68 sources (no phantom) at 620 mm diameter. Comparison between single-pixel events, and events with polarization correlations at selected |</a:t>
            </a:r>
            <a:r>
              <a:rPr lang="en-US" i="1" err="1">
                <a:solidFill>
                  <a:srgbClr val="FFFFFF"/>
                </a:solidFill>
                <a:latin typeface="Times New Roman"/>
                <a:cs typeface="Times New Roman"/>
              </a:rPr>
              <a:t>Δϕ</a:t>
            </a:r>
            <a:r>
              <a:rPr lang="en-US" i="1">
                <a:solidFill>
                  <a:srgbClr val="FFFFFF"/>
                </a:solidFill>
                <a:latin typeface="Times New Roman"/>
                <a:cs typeface="Times New Roman"/>
              </a:rPr>
              <a:t>|.</a:t>
            </a:r>
            <a:endParaRPr lang="en-US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41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475095" y="649453"/>
            <a:ext cx="34415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bg1"/>
                </a:solidFill>
                <a:latin typeface="Times New Roman"/>
              </a:rPr>
              <a:t>Motivation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96" name="Google Shape;96;p2" descr="A picture containing shap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92925" y="312054"/>
            <a:ext cx="5787421" cy="199963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7" name="Google Shape;97;p2"/>
          <p:cNvSpPr txBox="1"/>
          <p:nvPr/>
        </p:nvSpPr>
        <p:spPr>
          <a:xfrm>
            <a:off x="686939" y="2643115"/>
            <a:ext cx="6553197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Two gammas from positronium annihilation have:</a:t>
            </a:r>
            <a:endParaRPr lang="en-US"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511 keV energy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Arial"/>
              <a:cs typeface="Arial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opposite momenta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Arial"/>
              <a:cs typeface="Arial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orthogonal polarizations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</p:txBody>
      </p:sp>
      <p:grpSp>
        <p:nvGrpSpPr>
          <p:cNvPr id="98" name="Google Shape;98;p2"/>
          <p:cNvGrpSpPr/>
          <p:nvPr/>
        </p:nvGrpSpPr>
        <p:grpSpPr>
          <a:xfrm>
            <a:off x="7351594" y="2643114"/>
            <a:ext cx="4193985" cy="2261461"/>
            <a:chOff x="4724400" y="2631742"/>
            <a:chExt cx="3656815" cy="1670127"/>
          </a:xfrm>
        </p:grpSpPr>
        <p:sp>
          <p:nvSpPr>
            <p:cNvPr id="99" name="Google Shape;99;p2"/>
            <p:cNvSpPr txBox="1"/>
            <p:nvPr/>
          </p:nvSpPr>
          <p:spPr>
            <a:xfrm>
              <a:off x="4724400" y="2631742"/>
              <a:ext cx="2870882" cy="340917"/>
            </a:xfrm>
            <a:prstGeom prst="rect">
              <a:avLst/>
            </a:prstGeom>
            <a:solidFill>
              <a:srgbClr val="30A7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Implemented in PET</a:t>
              </a:r>
              <a:endParaRPr lang="en-US" sz="18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</a:endParaRPr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5638015" y="3178262"/>
              <a:ext cx="2743200" cy="29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B050"/>
                  </a:solidFill>
                  <a:latin typeface="Times New Roman"/>
                  <a:ea typeface="Calibri"/>
                  <a:cs typeface="Calibri"/>
                  <a:sym typeface="Calibri"/>
                </a:rPr>
                <a:t>YES</a:t>
              </a:r>
              <a:endParaRPr sz="2000" b="1" i="0" u="none" strike="noStrike" cap="none">
                <a:solidFill>
                  <a:srgbClr val="00B050"/>
                </a:solidFill>
                <a:latin typeface="Times New Rom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5638014" y="3598023"/>
              <a:ext cx="2663589" cy="29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B050"/>
                  </a:solidFill>
                  <a:latin typeface="Times New Roman"/>
                  <a:ea typeface="Calibri"/>
                  <a:cs typeface="Calibri"/>
                  <a:sym typeface="Calibri"/>
                </a:rPr>
                <a:t>YES</a:t>
              </a: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5638015" y="4006411"/>
              <a:ext cx="2743200" cy="29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FF0000"/>
                  </a:solidFill>
                  <a:latin typeface="Times New Roman"/>
                  <a:ea typeface="Calibri"/>
                  <a:cs typeface="Calibri"/>
                  <a:sym typeface="Calibri"/>
                </a:rPr>
                <a:t>NO</a:t>
              </a:r>
              <a:endParaRPr sz="2000" b="1" i="0" u="none" strike="noStrike" cap="none">
                <a:solidFill>
                  <a:srgbClr val="FF0000"/>
                </a:solidFill>
                <a:latin typeface="Times New Roman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240844" y="5074625"/>
            <a:ext cx="11713916" cy="1696859"/>
            <a:chOff x="-9112" y="5323311"/>
            <a:chExt cx="11713916" cy="1696859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341641" y="5489239"/>
              <a:ext cx="769282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Polarization correlations could be used as an additional handle to reduce background in PET </a:t>
              </a:r>
              <a:endParaRPr lang="en-US" sz="2400" b="1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222616" y="5654654"/>
              <a:ext cx="978089" cy="4890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1D7F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9314171" y="5367692"/>
              <a:ext cx="2390633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FFC000"/>
                  </a:solidFill>
                  <a:latin typeface="Times New Roman"/>
                  <a:ea typeface="Calibri"/>
                  <a:cs typeface="Calibri"/>
                  <a:sym typeface="Calibri"/>
                </a:rPr>
                <a:t>Improved image quality</a:t>
              </a:r>
              <a:endParaRPr sz="2800" b="0" i="0" u="none" strike="noStrike" cap="none">
                <a:solidFill>
                  <a:srgbClr val="FFC000"/>
                </a:solidFill>
                <a:latin typeface="Times New Rom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9112" y="6496990"/>
              <a:ext cx="1159783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*McNamara A et al. (2014) Phys. Med. Biol., 59: 7587; </a:t>
              </a:r>
              <a:r>
                <a:rPr lang="en-US" sz="1400" b="0" i="0" u="none" strike="noStrike" cap="none" err="1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Toghyani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 M et al. (2016) Phys. Med. Biol., 61: 5803; Watts DP et al. (2021) Nat. Commun., 12: 2646</a:t>
              </a:r>
              <a:r>
                <a:rPr lang="en-US" sz="1400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;</a:t>
              </a:r>
              <a:endParaRPr lang="en-US" sz="1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endParaRPr>
            </a:p>
            <a:p>
              <a:pPr>
                <a:buSzPts val="1400"/>
              </a:pPr>
              <a:r>
                <a:rPr lang="en-US" sz="1400">
                  <a:solidFill>
                    <a:schemeClr val="lt1"/>
                  </a:solidFill>
                  <a:latin typeface="Times New Roman"/>
                  <a:ea typeface="Calibri"/>
                  <a:cs typeface="Calibri"/>
                </a:rPr>
                <a:t>Kim D et al. (2023) JINST, </a:t>
              </a:r>
              <a:r>
                <a:rPr lang="en-US" sz="1400">
                  <a:solidFill>
                    <a:schemeClr val="lt1"/>
                  </a:solidFill>
                  <a:ea typeface="+mn-lt"/>
                  <a:cs typeface="+mn-lt"/>
                </a:rPr>
                <a:t>18(07):P07007</a:t>
              </a:r>
              <a:endParaRPr lang="en-US" sz="1400">
                <a:solidFill>
                  <a:schemeClr val="lt1"/>
                </a:solidFill>
                <a:latin typeface="Times New Roman"/>
                <a:ea typeface="Calibri"/>
                <a:cs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409571" y="5323311"/>
              <a:ext cx="2212922" cy="1039311"/>
            </a:xfrm>
            <a:prstGeom prst="rect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57E2E-776E-1BFA-9706-ED8757E376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03262" y="6376142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" name="Google Shape;141;p4">
            <a:extLst>
              <a:ext uri="{FF2B5EF4-FFF2-40B4-BE49-F238E27FC236}">
                <a16:creationId xmlns:a16="http://schemas.microsoft.com/office/drawing/2014/main" id="{3B67D0E7-9382-81F6-89A8-23D834AA3E89}"/>
              </a:ext>
            </a:extLst>
          </p:cNvPr>
          <p:cNvSpPr/>
          <p:nvPr/>
        </p:nvSpPr>
        <p:spPr>
          <a:xfrm>
            <a:off x="137715" y="112549"/>
            <a:ext cx="11906799" cy="6628939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2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597695" y="-416614"/>
            <a:ext cx="1098644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latin typeface="Times New Roman"/>
              </a:rPr>
              <a:t>Azimuthal correlations of annihilation quanta</a:t>
            </a:r>
          </a:p>
        </p:txBody>
      </p:sp>
      <p:sp>
        <p:nvSpPr>
          <p:cNvPr id="125" name="Google Shape;125;p4"/>
          <p:cNvSpPr txBox="1"/>
          <p:nvPr/>
        </p:nvSpPr>
        <p:spPr>
          <a:xfrm>
            <a:off x="1277390" y="905065"/>
            <a:ext cx="7271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Double Klein-Nishina differential cross section:​</a:t>
            </a:r>
            <a:endParaRPr lang="en-US" sz="24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</p:txBody>
      </p:sp>
      <p:pic>
        <p:nvPicPr>
          <p:cNvPr id="126" name="Google Shape;126;p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626" y="1580171"/>
            <a:ext cx="4943340" cy="59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8428" y="1580397"/>
            <a:ext cx="3848636" cy="595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1;p4">
            <a:extLst>
              <a:ext uri="{FF2B5EF4-FFF2-40B4-BE49-F238E27FC236}">
                <a16:creationId xmlns:a16="http://schemas.microsoft.com/office/drawing/2014/main" id="{3CCD3023-3F0C-E77D-808D-D2E6D724ADDC}"/>
              </a:ext>
            </a:extLst>
          </p:cNvPr>
          <p:cNvSpPr/>
          <p:nvPr/>
        </p:nvSpPr>
        <p:spPr>
          <a:xfrm>
            <a:off x="148012" y="121730"/>
            <a:ext cx="11923816" cy="659916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5A5F727-521B-700B-CBA9-A3D80581485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5829" y="6393073"/>
            <a:ext cx="2743200" cy="365125"/>
          </a:xfrm>
        </p:spPr>
        <p:txBody>
          <a:bodyPr/>
          <a:lstStyle/>
          <a:p>
            <a:r>
              <a:rPr lang="en-US" sz="1800">
                <a:latin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7106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597695" y="-416614"/>
            <a:ext cx="1098644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latin typeface="Times New Roman"/>
              </a:rPr>
              <a:t>Azimuthal correlations of annihilation quanta</a:t>
            </a:r>
          </a:p>
        </p:txBody>
      </p:sp>
      <p:sp>
        <p:nvSpPr>
          <p:cNvPr id="125" name="Google Shape;125;p4"/>
          <p:cNvSpPr txBox="1"/>
          <p:nvPr/>
        </p:nvSpPr>
        <p:spPr>
          <a:xfrm>
            <a:off x="1277390" y="905065"/>
            <a:ext cx="7271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Double Klein-Nishina differential cross section:​</a:t>
            </a:r>
            <a:endParaRPr lang="en-US" sz="24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</p:txBody>
      </p:sp>
      <p:pic>
        <p:nvPicPr>
          <p:cNvPr id="126" name="Google Shape;126;p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626" y="1580171"/>
            <a:ext cx="4943340" cy="59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8428" y="1580397"/>
            <a:ext cx="3848636" cy="595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4"/>
          <p:cNvGrpSpPr/>
          <p:nvPr/>
        </p:nvGrpSpPr>
        <p:grpSpPr>
          <a:xfrm>
            <a:off x="5552746" y="2022195"/>
            <a:ext cx="3962544" cy="672381"/>
            <a:chOff x="5552746" y="2022197"/>
            <a:chExt cx="3962544" cy="672381"/>
          </a:xfrm>
        </p:grpSpPr>
        <p:sp>
          <p:nvSpPr>
            <p:cNvPr id="129" name="Google Shape;129;p4"/>
            <p:cNvSpPr txBox="1"/>
            <p:nvPr/>
          </p:nvSpPr>
          <p:spPr>
            <a:xfrm>
              <a:off x="6098014" y="2232913"/>
              <a:ext cx="34172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Maximum at |φ</a:t>
              </a:r>
              <a:r>
                <a:rPr lang="en-US" sz="2400" b="0" i="0" u="none" strike="noStrike" cap="none" baseline="-25000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1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-φ</a:t>
              </a:r>
              <a:r>
                <a:rPr lang="en-US" sz="2400" b="0" i="0" u="none" strike="noStrike" cap="none" baseline="-25000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|=90°</a:t>
              </a:r>
              <a:endParaRPr lang="en-US" sz="1400" b="0" i="0" u="none" strike="noStrike" cap="none">
                <a:solidFill>
                  <a:schemeClr val="lt1"/>
                </a:solidFill>
                <a:latin typeface="Times New Roman"/>
                <a:ea typeface="Arial"/>
                <a:cs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5400000">
              <a:off x="5542013" y="2032929"/>
              <a:ext cx="515156" cy="493691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accent1"/>
            </a:solidFill>
            <a:ln w="12700" cap="flat" cmpd="sng">
              <a:solidFill>
                <a:srgbClr val="1D7F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141;p4">
            <a:extLst>
              <a:ext uri="{FF2B5EF4-FFF2-40B4-BE49-F238E27FC236}">
                <a16:creationId xmlns:a16="http://schemas.microsoft.com/office/drawing/2014/main" id="{3CCD3023-3F0C-E77D-808D-D2E6D724ADDC}"/>
              </a:ext>
            </a:extLst>
          </p:cNvPr>
          <p:cNvSpPr/>
          <p:nvPr/>
        </p:nvSpPr>
        <p:spPr>
          <a:xfrm>
            <a:off x="148012" y="121730"/>
            <a:ext cx="11923816" cy="659916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5A5F727-521B-700B-CBA9-A3D80581485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5829" y="6393073"/>
            <a:ext cx="2743200" cy="365125"/>
          </a:xfrm>
        </p:spPr>
        <p:txBody>
          <a:bodyPr/>
          <a:lstStyle/>
          <a:p>
            <a:r>
              <a:rPr lang="en-US" sz="1800">
                <a:latin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034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597695" y="-416614"/>
            <a:ext cx="1098644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latin typeface="Times New Roman"/>
              </a:rPr>
              <a:t>Azimuthal correlations of annihilation quanta</a:t>
            </a:r>
          </a:p>
        </p:txBody>
      </p:sp>
      <p:sp>
        <p:nvSpPr>
          <p:cNvPr id="125" name="Google Shape;125;p4"/>
          <p:cNvSpPr txBox="1"/>
          <p:nvPr/>
        </p:nvSpPr>
        <p:spPr>
          <a:xfrm>
            <a:off x="1277390" y="905065"/>
            <a:ext cx="7271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Double Klein-Nishina differential cross section:​</a:t>
            </a:r>
            <a:endParaRPr lang="en-US" sz="24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</p:txBody>
      </p:sp>
      <p:pic>
        <p:nvPicPr>
          <p:cNvPr id="126" name="Google Shape;126;p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626" y="1580171"/>
            <a:ext cx="4943340" cy="59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8428" y="1580397"/>
            <a:ext cx="3848636" cy="595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4"/>
          <p:cNvGrpSpPr/>
          <p:nvPr/>
        </p:nvGrpSpPr>
        <p:grpSpPr>
          <a:xfrm>
            <a:off x="5552746" y="2022195"/>
            <a:ext cx="3962544" cy="672381"/>
            <a:chOff x="5552746" y="2022197"/>
            <a:chExt cx="3962544" cy="672381"/>
          </a:xfrm>
        </p:grpSpPr>
        <p:sp>
          <p:nvSpPr>
            <p:cNvPr id="129" name="Google Shape;129;p4"/>
            <p:cNvSpPr txBox="1"/>
            <p:nvPr/>
          </p:nvSpPr>
          <p:spPr>
            <a:xfrm>
              <a:off x="6098014" y="2232913"/>
              <a:ext cx="34172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Maximum at |φ</a:t>
              </a:r>
              <a:r>
                <a:rPr lang="en-US" sz="2400" b="0" i="0" u="none" strike="noStrike" cap="none" baseline="-25000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1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-φ</a:t>
              </a:r>
              <a:r>
                <a:rPr lang="en-US" sz="2400" b="0" i="0" u="none" strike="noStrike" cap="none" baseline="-25000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|=90°</a:t>
              </a:r>
              <a:endParaRPr lang="en-US" sz="1400" b="0" i="0" u="none" strike="noStrike" cap="none">
                <a:solidFill>
                  <a:schemeClr val="lt1"/>
                </a:solidFill>
                <a:latin typeface="Times New Roman"/>
                <a:ea typeface="Arial"/>
                <a:cs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5400000">
              <a:off x="5542013" y="2032929"/>
              <a:ext cx="515156" cy="493691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accent1"/>
            </a:solidFill>
            <a:ln w="12700" cap="flat" cmpd="sng">
              <a:solidFill>
                <a:srgbClr val="1D7F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4"/>
          <p:cNvGrpSpPr/>
          <p:nvPr/>
        </p:nvGrpSpPr>
        <p:grpSpPr>
          <a:xfrm>
            <a:off x="2422864" y="1438515"/>
            <a:ext cx="8069831" cy="2208623"/>
            <a:chOff x="2422864" y="1438515"/>
            <a:chExt cx="8069831" cy="2208623"/>
          </a:xfrm>
        </p:grpSpPr>
        <p:sp>
          <p:nvSpPr>
            <p:cNvPr id="132" name="Google Shape;132;p4"/>
            <p:cNvSpPr txBox="1"/>
            <p:nvPr/>
          </p:nvSpPr>
          <p:spPr>
            <a:xfrm>
              <a:off x="2422864" y="3073604"/>
              <a:ext cx="42975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C000"/>
                  </a:solidFill>
                  <a:latin typeface="Times New Roman"/>
                  <a:ea typeface="Calibri"/>
                  <a:cs typeface="Calibri"/>
                  <a:sym typeface="Calibri"/>
                </a:rPr>
                <a:t>Polarimetric modulation factor:</a:t>
              </a:r>
              <a:endParaRPr lang="en-US" sz="2000" b="0" i="0" u="none" strike="noStrike" cap="none">
                <a:solidFill>
                  <a:srgbClr val="FFC000"/>
                </a:solidFill>
                <a:latin typeface="Times New Roman"/>
                <a:ea typeface="Calibri"/>
                <a:cs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861925" y="1438515"/>
              <a:ext cx="984818" cy="833827"/>
            </a:xfrm>
            <a:prstGeom prst="ellipse">
              <a:avLst/>
            </a:prstGeom>
            <a:noFill/>
            <a:ln w="28575" cap="flat" cmpd="sng">
              <a:solidFill>
                <a:srgbClr val="1D7F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279375" y="2277741"/>
              <a:ext cx="150255" cy="83712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1D7F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 descr="A picture containing 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44582" y="3042020"/>
              <a:ext cx="3848113" cy="605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141;p4">
            <a:extLst>
              <a:ext uri="{FF2B5EF4-FFF2-40B4-BE49-F238E27FC236}">
                <a16:creationId xmlns:a16="http://schemas.microsoft.com/office/drawing/2014/main" id="{3CCD3023-3F0C-E77D-808D-D2E6D724ADDC}"/>
              </a:ext>
            </a:extLst>
          </p:cNvPr>
          <p:cNvSpPr/>
          <p:nvPr/>
        </p:nvSpPr>
        <p:spPr>
          <a:xfrm>
            <a:off x="148012" y="121730"/>
            <a:ext cx="11923816" cy="659916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5A5F727-521B-700B-CBA9-A3D80581485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5829" y="6393073"/>
            <a:ext cx="2743200" cy="365125"/>
          </a:xfrm>
        </p:spPr>
        <p:txBody>
          <a:bodyPr/>
          <a:lstStyle/>
          <a:p>
            <a:r>
              <a:rPr lang="en-US" sz="1800">
                <a:latin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559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597695" y="-416614"/>
            <a:ext cx="1098644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latin typeface="Times New Roman"/>
              </a:rPr>
              <a:t>Azimuthal correlations of annihilation quanta</a:t>
            </a:r>
          </a:p>
        </p:txBody>
      </p:sp>
      <p:sp>
        <p:nvSpPr>
          <p:cNvPr id="125" name="Google Shape;125;p4"/>
          <p:cNvSpPr txBox="1"/>
          <p:nvPr/>
        </p:nvSpPr>
        <p:spPr>
          <a:xfrm>
            <a:off x="1277390" y="905065"/>
            <a:ext cx="7271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Calibri"/>
                <a:cs typeface="Calibri"/>
                <a:sym typeface="Calibri"/>
              </a:rPr>
              <a:t>Double Klein-Nishina differential cross section:​</a:t>
            </a:r>
            <a:endParaRPr lang="en-US" sz="2400" b="0" i="0" u="none" strike="noStrike" cap="none">
              <a:solidFill>
                <a:schemeClr val="lt1"/>
              </a:solidFill>
              <a:latin typeface="Times New Roman"/>
              <a:ea typeface="Calibri"/>
              <a:cs typeface="Calibri"/>
            </a:endParaRPr>
          </a:p>
        </p:txBody>
      </p:sp>
      <p:pic>
        <p:nvPicPr>
          <p:cNvPr id="126" name="Google Shape;126;p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626" y="1580171"/>
            <a:ext cx="4943340" cy="59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8428" y="1580397"/>
            <a:ext cx="3848636" cy="595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4"/>
          <p:cNvGrpSpPr/>
          <p:nvPr/>
        </p:nvGrpSpPr>
        <p:grpSpPr>
          <a:xfrm>
            <a:off x="5552746" y="2022195"/>
            <a:ext cx="3962544" cy="672381"/>
            <a:chOff x="5552746" y="2022197"/>
            <a:chExt cx="3962544" cy="672381"/>
          </a:xfrm>
        </p:grpSpPr>
        <p:sp>
          <p:nvSpPr>
            <p:cNvPr id="129" name="Google Shape;129;p4"/>
            <p:cNvSpPr txBox="1"/>
            <p:nvPr/>
          </p:nvSpPr>
          <p:spPr>
            <a:xfrm>
              <a:off x="6098014" y="2232913"/>
              <a:ext cx="34172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Maximum at |φ</a:t>
              </a:r>
              <a:r>
                <a:rPr lang="en-US" sz="2400" b="0" i="0" u="none" strike="noStrike" cap="none" baseline="-25000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1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-φ</a:t>
              </a:r>
              <a:r>
                <a:rPr lang="en-US" sz="2400" b="0" i="0" u="none" strike="noStrike" cap="none" baseline="-25000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2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  <a:sym typeface="Calibri"/>
                </a:rPr>
                <a:t>|=90°</a:t>
              </a:r>
              <a:endParaRPr lang="en-US" sz="1400" b="0" i="0" u="none" strike="noStrike" cap="none">
                <a:solidFill>
                  <a:schemeClr val="lt1"/>
                </a:solidFill>
                <a:latin typeface="Times New Roman"/>
                <a:ea typeface="Arial"/>
                <a:cs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5400000">
              <a:off x="5542013" y="2032929"/>
              <a:ext cx="515156" cy="493691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accent1"/>
            </a:solidFill>
            <a:ln w="12700" cap="flat" cmpd="sng">
              <a:solidFill>
                <a:srgbClr val="1D7F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4"/>
          <p:cNvGrpSpPr/>
          <p:nvPr/>
        </p:nvGrpSpPr>
        <p:grpSpPr>
          <a:xfrm>
            <a:off x="2422864" y="1438515"/>
            <a:ext cx="8069831" cy="2208623"/>
            <a:chOff x="2422864" y="1438515"/>
            <a:chExt cx="8069831" cy="2208623"/>
          </a:xfrm>
        </p:grpSpPr>
        <p:sp>
          <p:nvSpPr>
            <p:cNvPr id="132" name="Google Shape;132;p4"/>
            <p:cNvSpPr txBox="1"/>
            <p:nvPr/>
          </p:nvSpPr>
          <p:spPr>
            <a:xfrm>
              <a:off x="2422864" y="3073604"/>
              <a:ext cx="42975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C000"/>
                  </a:solidFill>
                  <a:latin typeface="Times New Roman"/>
                  <a:ea typeface="Calibri"/>
                  <a:cs typeface="Calibri"/>
                  <a:sym typeface="Calibri"/>
                </a:rPr>
                <a:t>Polarimetric modulation factor:</a:t>
              </a:r>
              <a:endParaRPr lang="en-US" sz="2000" b="0" i="0" u="none" strike="noStrike" cap="none">
                <a:solidFill>
                  <a:srgbClr val="FFC000"/>
                </a:solidFill>
                <a:latin typeface="Times New Roman"/>
                <a:ea typeface="Calibri"/>
                <a:cs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861925" y="1438515"/>
              <a:ext cx="984818" cy="833827"/>
            </a:xfrm>
            <a:prstGeom prst="ellipse">
              <a:avLst/>
            </a:prstGeom>
            <a:noFill/>
            <a:ln w="28575" cap="flat" cmpd="sng">
              <a:solidFill>
                <a:srgbClr val="1D7F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279375" y="2277741"/>
              <a:ext cx="150255" cy="83712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1D7F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 descr="A picture containing 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44582" y="3042020"/>
              <a:ext cx="3848113" cy="605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4"/>
          <p:cNvSpPr txBox="1"/>
          <p:nvPr/>
        </p:nvSpPr>
        <p:spPr>
          <a:xfrm>
            <a:off x="4957345" y="6036695"/>
            <a:ext cx="2743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Δφ [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773A2F-EBC1-F806-9704-6A87B302DDDA}"/>
              </a:ext>
            </a:extLst>
          </p:cNvPr>
          <p:cNvGrpSpPr/>
          <p:nvPr/>
        </p:nvGrpSpPr>
        <p:grpSpPr>
          <a:xfrm>
            <a:off x="550843" y="3663876"/>
            <a:ext cx="10448044" cy="3040154"/>
            <a:chOff x="550843" y="3663876"/>
            <a:chExt cx="10448044" cy="3040154"/>
          </a:xfrm>
        </p:grpSpPr>
        <p:grpSp>
          <p:nvGrpSpPr>
            <p:cNvPr id="136" name="Google Shape;136;p4"/>
            <p:cNvGrpSpPr/>
            <p:nvPr/>
          </p:nvGrpSpPr>
          <p:grpSpPr>
            <a:xfrm>
              <a:off x="1390003" y="3663876"/>
              <a:ext cx="9608884" cy="2805863"/>
              <a:chOff x="1114471" y="3696239"/>
              <a:chExt cx="9443621" cy="2805863"/>
            </a:xfrm>
          </p:grpSpPr>
          <p:sp>
            <p:nvSpPr>
              <p:cNvPr id="137" name="Google Shape;137;p4"/>
              <p:cNvSpPr txBox="1"/>
              <p:nvPr/>
            </p:nvSpPr>
            <p:spPr>
              <a:xfrm>
                <a:off x="7147392" y="4320865"/>
                <a:ext cx="34107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Char char="•"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r>
                  <a:rPr lang="en-US" sz="2400" b="0" i="0" u="none" strike="noStrike" cap="none">
                    <a:solidFill>
                      <a:schemeClr val="lt1"/>
                    </a:solidFill>
                    <a:latin typeface="Times New Roman"/>
                    <a:ea typeface="Calibri"/>
                    <a:cs typeface="Calibri"/>
                    <a:sym typeface="Calibri"/>
                  </a:rPr>
                  <a:t>Max for Θ</a:t>
                </a:r>
                <a:r>
                  <a:rPr lang="en-US" sz="2400" b="0" i="0" u="none" strike="noStrike" cap="none" baseline="-25000">
                    <a:solidFill>
                      <a:schemeClr val="lt1"/>
                    </a:solidFill>
                    <a:latin typeface="Times New Roman"/>
                    <a:ea typeface="Calibri"/>
                    <a:cs typeface="Calibri"/>
                    <a:sym typeface="Calibri"/>
                  </a:rPr>
                  <a:t>1</a:t>
                </a:r>
                <a:r>
                  <a:rPr lang="en-US" sz="2400" b="0" i="0" u="none" strike="noStrike" cap="none">
                    <a:solidFill>
                      <a:schemeClr val="lt1"/>
                    </a:solidFill>
                    <a:latin typeface="Times New Roman"/>
                    <a:ea typeface="Calibri"/>
                    <a:cs typeface="Calibri"/>
                    <a:sym typeface="Calibri"/>
                  </a:rPr>
                  <a:t>= Θ</a:t>
                </a:r>
                <a:r>
                  <a:rPr lang="en-US" sz="2400" b="0" i="0" u="none" strike="noStrike" cap="none" baseline="-25000">
                    <a:solidFill>
                      <a:schemeClr val="lt1"/>
                    </a:solidFill>
                    <a:latin typeface="Times New Roman"/>
                    <a:ea typeface="Calibri"/>
                    <a:cs typeface="Calibri"/>
                    <a:sym typeface="Calibri"/>
                  </a:rPr>
                  <a:t>2</a:t>
                </a:r>
                <a:r>
                  <a:rPr lang="en-US" sz="2400" b="0" i="0" u="none" strike="noStrike" cap="none">
                    <a:solidFill>
                      <a:schemeClr val="lt1"/>
                    </a:solidFill>
                    <a:latin typeface="Times New Roman"/>
                    <a:ea typeface="Calibri"/>
                    <a:cs typeface="Calibri"/>
                    <a:sym typeface="Calibri"/>
                  </a:rPr>
                  <a:t>= </a:t>
                </a:r>
                <a:r>
                  <a:rPr lang="en-US" sz="2400">
                    <a:solidFill>
                      <a:schemeClr val="lt1"/>
                    </a:solidFill>
                    <a:latin typeface="Times New Roman"/>
                    <a:ea typeface="Calibri"/>
                    <a:cs typeface="Calibri"/>
                    <a:sym typeface="Calibri"/>
                  </a:rPr>
                  <a:t>~</a:t>
                </a:r>
                <a:r>
                  <a:rPr lang="en-US" sz="2400" b="0" i="0" u="none" strike="noStrike" cap="none">
                    <a:solidFill>
                      <a:schemeClr val="lt1"/>
                    </a:solidFill>
                    <a:latin typeface="Times New Roman"/>
                    <a:ea typeface="Calibri"/>
                    <a:cs typeface="Calibri"/>
                    <a:sym typeface="Calibri"/>
                  </a:rPr>
                  <a:t>82°:</a:t>
                </a:r>
                <a:endParaRPr lang="en-US" sz="18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chemeClr val="lt1"/>
                    </a:solidFill>
                    <a:latin typeface="Times New Roman"/>
                    <a:ea typeface="Calibri"/>
                    <a:cs typeface="Calibri"/>
                    <a:sym typeface="Calibri"/>
                  </a:rPr>
                  <a:t>              μ = 0.48</a:t>
                </a: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Calibri"/>
                  <a:cs typeface="Calibri"/>
                </a:endParaRPr>
              </a:p>
              <a:p>
                <a:pPr marL="457200" marR="0" lvl="1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8" name="Google Shape;138;p4" descr="Chart, line chart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114471" y="3696239"/>
                <a:ext cx="4176534" cy="26801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4"/>
              <p:cNvSpPr txBox="1"/>
              <p:nvPr/>
            </p:nvSpPr>
            <p:spPr>
              <a:xfrm>
                <a:off x="7235780" y="5572259"/>
                <a:ext cx="316176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FFC000"/>
                    </a:solidFill>
                    <a:latin typeface="Times New Roman"/>
                    <a:ea typeface="Calibri"/>
                    <a:cs typeface="Calibri"/>
                    <a:sym typeface="Calibri"/>
                  </a:rPr>
                  <a:t>Background events will lack such correlation!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Times New Roman"/>
                  <a:ea typeface="Arial"/>
                  <a:cs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7184356" y="5473402"/>
                <a:ext cx="3264600" cy="1028700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A4E2B7D-373D-872D-668A-358516AB8264}"/>
                </a:ext>
              </a:extLst>
            </p:cNvPr>
            <p:cNvSpPr txBox="1"/>
            <p:nvPr/>
          </p:nvSpPr>
          <p:spPr>
            <a:xfrm>
              <a:off x="550843" y="6334698"/>
              <a:ext cx="596563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/>
                  <a:cs typeface="Arial"/>
                </a:rPr>
                <a:t>Double K-N function with polarimetric modulation factor 0.48</a:t>
              </a:r>
              <a:endParaRPr lang="en-US" i="1">
                <a:solidFill>
                  <a:schemeClr val="bg1"/>
                </a:solidFill>
                <a:latin typeface="Times New Roman"/>
              </a:endParaRPr>
            </a:p>
          </p:txBody>
        </p:sp>
      </p:grpSp>
      <p:sp>
        <p:nvSpPr>
          <p:cNvPr id="3" name="Google Shape;142;p4">
            <a:extLst>
              <a:ext uri="{FF2B5EF4-FFF2-40B4-BE49-F238E27FC236}">
                <a16:creationId xmlns:a16="http://schemas.microsoft.com/office/drawing/2014/main" id="{093EBDCB-3819-93DD-6E59-DB9194E14691}"/>
              </a:ext>
            </a:extLst>
          </p:cNvPr>
          <p:cNvSpPr txBox="1"/>
          <p:nvPr/>
        </p:nvSpPr>
        <p:spPr>
          <a:xfrm>
            <a:off x="1386043" y="3640525"/>
            <a:ext cx="2743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err="1">
                <a:solidFill>
                  <a:schemeClr val="dk1"/>
                </a:solidFill>
                <a:latin typeface="Century Gothic"/>
                <a:ea typeface="Calibri"/>
                <a:cs typeface="Calibri"/>
              </a:rPr>
              <a:t>a.u</a:t>
            </a:r>
            <a:r>
              <a:rPr lang="en-US" sz="1600">
                <a:solidFill>
                  <a:schemeClr val="dk1"/>
                </a:solidFill>
                <a:latin typeface="Century Gothic"/>
                <a:ea typeface="Calibri"/>
                <a:cs typeface="Calibri"/>
              </a:rPr>
              <a:t>.</a:t>
            </a:r>
            <a:endParaRPr lang="en-US" sz="1600" b="0" i="0" u="none" strike="noStrike" cap="none">
              <a:solidFill>
                <a:schemeClr val="dk1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5" name="Google Shape;141;p4">
            <a:extLst>
              <a:ext uri="{FF2B5EF4-FFF2-40B4-BE49-F238E27FC236}">
                <a16:creationId xmlns:a16="http://schemas.microsoft.com/office/drawing/2014/main" id="{3CCD3023-3F0C-E77D-808D-D2E6D724ADDC}"/>
              </a:ext>
            </a:extLst>
          </p:cNvPr>
          <p:cNvSpPr/>
          <p:nvPr/>
        </p:nvSpPr>
        <p:spPr>
          <a:xfrm>
            <a:off x="148012" y="121730"/>
            <a:ext cx="11923816" cy="659916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5A5F727-521B-700B-CBA9-A3D80581485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25829" y="6393073"/>
            <a:ext cx="2743200" cy="365125"/>
          </a:xfrm>
        </p:spPr>
        <p:txBody>
          <a:bodyPr/>
          <a:lstStyle/>
          <a:p>
            <a:r>
              <a:rPr lang="en-US" sz="1800">
                <a:latin typeface="Times New Roman"/>
              </a:rPr>
              <a:t>4</a:t>
            </a:r>
          </a:p>
        </p:txBody>
      </p:sp>
      <p:sp>
        <p:nvSpPr>
          <p:cNvPr id="6" name="Google Shape;142;p4">
            <a:extLst>
              <a:ext uri="{FF2B5EF4-FFF2-40B4-BE49-F238E27FC236}">
                <a16:creationId xmlns:a16="http://schemas.microsoft.com/office/drawing/2014/main" id="{97BDC9C0-9ACB-E20D-4AB8-C418ED8079EB}"/>
              </a:ext>
            </a:extLst>
          </p:cNvPr>
          <p:cNvSpPr txBox="1"/>
          <p:nvPr/>
        </p:nvSpPr>
        <p:spPr>
          <a:xfrm>
            <a:off x="4956627" y="6038611"/>
            <a:ext cx="9179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Δφ [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81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-20231217-WA0003">
            <a:hlinkClick r:id="" action="ppaction://media"/>
            <a:extLst>
              <a:ext uri="{FF2B5EF4-FFF2-40B4-BE49-F238E27FC236}">
                <a16:creationId xmlns:a16="http://schemas.microsoft.com/office/drawing/2014/main" id="{BD5E4CE8-A40D-F8D5-49E2-F245FC5B9A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830" y="1324233"/>
            <a:ext cx="7454043" cy="4240427"/>
          </a:xfrm>
          <a:prstGeom prst="rect">
            <a:avLst/>
          </a:prstGeom>
        </p:spPr>
      </p:pic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3884403" y="76519"/>
            <a:ext cx="748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bg1"/>
                </a:solidFill>
                <a:latin typeface="Times New Roman"/>
              </a:rPr>
              <a:t>Laboratory setup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1806F-B6AF-B56F-0D26-2259EEAC14A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18152" y="6356350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E5863-D37C-F0E2-5D84-70C7C4288A30}"/>
              </a:ext>
            </a:extLst>
          </p:cNvPr>
          <p:cNvSpPr txBox="1"/>
          <p:nvPr/>
        </p:nvSpPr>
        <p:spPr>
          <a:xfrm>
            <a:off x="853964" y="5719988"/>
            <a:ext cx="665758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/>
                <a:cs typeface="Arial"/>
              </a:rPr>
              <a:t>Video made by Ena </a:t>
            </a:r>
            <a:r>
              <a:rPr lang="en-US" sz="1600" err="1">
                <a:solidFill>
                  <a:schemeClr val="bg1"/>
                </a:solidFill>
                <a:latin typeface="Times New Roman"/>
                <a:cs typeface="Arial"/>
              </a:rPr>
              <a:t>Piškorić</a:t>
            </a:r>
            <a:endParaRPr lang="en-US" sz="1600" err="1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</p:txBody>
      </p:sp>
      <p:sp>
        <p:nvSpPr>
          <p:cNvPr id="5" name="Google Shape;141;p4">
            <a:extLst>
              <a:ext uri="{FF2B5EF4-FFF2-40B4-BE49-F238E27FC236}">
                <a16:creationId xmlns:a16="http://schemas.microsoft.com/office/drawing/2014/main" id="{F2699E26-C560-6FDC-EA48-268C0663A009}"/>
              </a:ext>
            </a:extLst>
          </p:cNvPr>
          <p:cNvSpPr/>
          <p:nvPr/>
        </p:nvSpPr>
        <p:spPr>
          <a:xfrm>
            <a:off x="127417" y="112549"/>
            <a:ext cx="11929400" cy="6608345"/>
          </a:xfrm>
          <a:prstGeom prst="rect">
            <a:avLst/>
          </a:prstGeom>
          <a:noFill/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155A5-9A6D-A90A-EE7D-87B524820483}"/>
              </a:ext>
            </a:extLst>
          </p:cNvPr>
          <p:cNvSpPr txBox="1"/>
          <p:nvPr/>
        </p:nvSpPr>
        <p:spPr>
          <a:xfrm>
            <a:off x="7815648" y="1709352"/>
            <a:ext cx="35566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C000"/>
                </a:solidFill>
                <a:latin typeface="Times New Roman"/>
                <a:cs typeface="Times New Roman"/>
              </a:rPr>
              <a:t>Pixelated Compton polarimeters in one layer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33</Slides>
  <Notes>12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Office Theme</vt:lpstr>
      <vt:lpstr>Positron emission tomography imaging using polarization-correlated annihilation quanta – an experimental study</vt:lpstr>
      <vt:lpstr>Motivation</vt:lpstr>
      <vt:lpstr>Motivation</vt:lpstr>
      <vt:lpstr>Motivation</vt:lpstr>
      <vt:lpstr>Azimuthal correlations of annihilation quanta</vt:lpstr>
      <vt:lpstr>Azimuthal correlations of annihilation quanta</vt:lpstr>
      <vt:lpstr>Azimuthal correlations of annihilation quanta</vt:lpstr>
      <vt:lpstr>Azimuthal correlations of annihilation quanta</vt:lpstr>
      <vt:lpstr>Laboratory setup</vt:lpstr>
      <vt:lpstr>Laboratory setup</vt:lpstr>
      <vt:lpstr>Data selection</vt:lpstr>
      <vt:lpstr>Data selection</vt:lpstr>
      <vt:lpstr>Data selection</vt:lpstr>
      <vt:lpstr>Data selection</vt:lpstr>
      <vt:lpstr>Data selection</vt:lpstr>
      <vt:lpstr>Polarization correlations - reconstruction</vt:lpstr>
      <vt:lpstr>Polarization correlations - addendum</vt:lpstr>
      <vt:lpstr>Polarization correlations - addendum</vt:lpstr>
      <vt:lpstr>Polarization correlations - addendum</vt:lpstr>
      <vt:lpstr>The PET Demonstrator</vt:lpstr>
      <vt:lpstr>Preliminary results</vt:lpstr>
      <vt:lpstr>PowerPoint Presentation</vt:lpstr>
      <vt:lpstr>Study of the spatial resolution of the novel PET device</vt:lpstr>
      <vt:lpstr>Study of the spatial resolution of the novel PET device</vt:lpstr>
      <vt:lpstr>PowerPoint Presentation</vt:lpstr>
      <vt:lpstr>PowerPoint Presentation</vt:lpstr>
      <vt:lpstr>PowerPoint Presentation</vt:lpstr>
      <vt:lpstr>Signal to random background ratio (from coincidence time spectra)</vt:lpstr>
      <vt:lpstr>Signal to random background ratio (from coincidence time spectra)</vt:lpstr>
      <vt:lpstr>Signal to random background ratio (from coincidence time spectra)</vt:lpstr>
      <vt:lpstr>Conclusions</vt:lpstr>
      <vt:lpstr>Thank you!</vt:lpstr>
      <vt:lpstr>Signal to random background ratio (from coincidence time spectra)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Ana Marija Kožuljević</cp:lastModifiedBy>
  <cp:revision>1</cp:revision>
  <dcterms:created xsi:type="dcterms:W3CDTF">2024-05-23T11:02:33Z</dcterms:created>
  <dcterms:modified xsi:type="dcterms:W3CDTF">2024-07-03T11:26:46Z</dcterms:modified>
</cp:coreProperties>
</file>