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6" r:id="rId4"/>
    <p:sldMasterId id="2147483720" r:id="rId5"/>
    <p:sldMasterId id="2147483732" r:id="rId6"/>
    <p:sldMasterId id="2147483744" r:id="rId7"/>
    <p:sldMasterId id="2147483756" r:id="rId8"/>
  </p:sldMasterIdLst>
  <p:notesMasterIdLst>
    <p:notesMasterId r:id="rId39"/>
  </p:notesMasterIdLst>
  <p:sldIdLst>
    <p:sldId id="283" r:id="rId9"/>
    <p:sldId id="284" r:id="rId10"/>
    <p:sldId id="320" r:id="rId11"/>
    <p:sldId id="315" r:id="rId12"/>
    <p:sldId id="298" r:id="rId13"/>
    <p:sldId id="329" r:id="rId14"/>
    <p:sldId id="318" r:id="rId15"/>
    <p:sldId id="317" r:id="rId16"/>
    <p:sldId id="314" r:id="rId17"/>
    <p:sldId id="285" r:id="rId18"/>
    <p:sldId id="261" r:id="rId19"/>
    <p:sldId id="262" r:id="rId20"/>
    <p:sldId id="264" r:id="rId21"/>
    <p:sldId id="326" r:id="rId22"/>
    <p:sldId id="256" r:id="rId23"/>
    <p:sldId id="293" r:id="rId24"/>
    <p:sldId id="304" r:id="rId25"/>
    <p:sldId id="312" r:id="rId26"/>
    <p:sldId id="313" r:id="rId27"/>
    <p:sldId id="303" r:id="rId28"/>
    <p:sldId id="295" r:id="rId29"/>
    <p:sldId id="301" r:id="rId30"/>
    <p:sldId id="266" r:id="rId31"/>
    <p:sldId id="327" r:id="rId32"/>
    <p:sldId id="328" r:id="rId33"/>
    <p:sldId id="300" r:id="rId34"/>
    <p:sldId id="286" r:id="rId35"/>
    <p:sldId id="311" r:id="rId36"/>
    <p:sldId id="294" r:id="rId37"/>
    <p:sldId id="310" r:id="rId38"/>
  </p:sldIdLst>
  <p:sldSz cx="9144000" cy="5143500" type="screen16x9"/>
  <p:notesSz cx="6858000" cy="9144000"/>
  <p:defaultTextStyle>
    <a:defPPr>
      <a:defRPr lang="en-US"/>
    </a:defPPr>
    <a:lvl1pPr marL="0" algn="l" defTabSz="456254" rtl="0" eaLnBrk="1" latinLnBrk="0" hangingPunct="1">
      <a:defRPr sz="1800" kern="1200">
        <a:solidFill>
          <a:schemeClr val="tx1"/>
        </a:solidFill>
        <a:latin typeface="+mn-lt"/>
        <a:ea typeface="+mn-ea"/>
        <a:cs typeface="+mn-cs"/>
      </a:defRPr>
    </a:lvl1pPr>
    <a:lvl2pPr marL="456254" algn="l" defTabSz="456254" rtl="0" eaLnBrk="1" latinLnBrk="0" hangingPunct="1">
      <a:defRPr sz="1800" kern="1200">
        <a:solidFill>
          <a:schemeClr val="tx1"/>
        </a:solidFill>
        <a:latin typeface="+mn-lt"/>
        <a:ea typeface="+mn-ea"/>
        <a:cs typeface="+mn-cs"/>
      </a:defRPr>
    </a:lvl2pPr>
    <a:lvl3pPr marL="912623" algn="l" defTabSz="456254" rtl="0" eaLnBrk="1" latinLnBrk="0" hangingPunct="1">
      <a:defRPr sz="1800" kern="1200">
        <a:solidFill>
          <a:schemeClr val="tx1"/>
        </a:solidFill>
        <a:latin typeface="+mn-lt"/>
        <a:ea typeface="+mn-ea"/>
        <a:cs typeface="+mn-cs"/>
      </a:defRPr>
    </a:lvl3pPr>
    <a:lvl4pPr marL="1368914" algn="l" defTabSz="456254" rtl="0" eaLnBrk="1" latinLnBrk="0" hangingPunct="1">
      <a:defRPr sz="1800" kern="1200">
        <a:solidFill>
          <a:schemeClr val="tx1"/>
        </a:solidFill>
        <a:latin typeface="+mn-lt"/>
        <a:ea typeface="+mn-ea"/>
        <a:cs typeface="+mn-cs"/>
      </a:defRPr>
    </a:lvl4pPr>
    <a:lvl5pPr marL="1825244" algn="l" defTabSz="456254" rtl="0" eaLnBrk="1" latinLnBrk="0" hangingPunct="1">
      <a:defRPr sz="1800" kern="1200">
        <a:solidFill>
          <a:schemeClr val="tx1"/>
        </a:solidFill>
        <a:latin typeface="+mn-lt"/>
        <a:ea typeface="+mn-ea"/>
        <a:cs typeface="+mn-cs"/>
      </a:defRPr>
    </a:lvl5pPr>
    <a:lvl6pPr marL="2281497" algn="l" defTabSz="456254" rtl="0" eaLnBrk="1" latinLnBrk="0" hangingPunct="1">
      <a:defRPr sz="1800" kern="1200">
        <a:solidFill>
          <a:schemeClr val="tx1"/>
        </a:solidFill>
        <a:latin typeface="+mn-lt"/>
        <a:ea typeface="+mn-ea"/>
        <a:cs typeface="+mn-cs"/>
      </a:defRPr>
    </a:lvl6pPr>
    <a:lvl7pPr marL="2737751" algn="l" defTabSz="456254" rtl="0" eaLnBrk="1" latinLnBrk="0" hangingPunct="1">
      <a:defRPr sz="1800" kern="1200">
        <a:solidFill>
          <a:schemeClr val="tx1"/>
        </a:solidFill>
        <a:latin typeface="+mn-lt"/>
        <a:ea typeface="+mn-ea"/>
        <a:cs typeface="+mn-cs"/>
      </a:defRPr>
    </a:lvl7pPr>
    <a:lvl8pPr marL="3194085" algn="l" defTabSz="456254" rtl="0" eaLnBrk="1" latinLnBrk="0" hangingPunct="1">
      <a:defRPr sz="1800" kern="1200">
        <a:solidFill>
          <a:schemeClr val="tx1"/>
        </a:solidFill>
        <a:latin typeface="+mn-lt"/>
        <a:ea typeface="+mn-ea"/>
        <a:cs typeface="+mn-cs"/>
      </a:defRPr>
    </a:lvl8pPr>
    <a:lvl9pPr marL="3650397" algn="l" defTabSz="4562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14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4" autoAdjust="0"/>
    <p:restoredTop sz="87370"/>
  </p:normalViewPr>
  <p:slideViewPr>
    <p:cSldViewPr snapToGrid="0" snapToObjects="1">
      <p:cViewPr varScale="1">
        <p:scale>
          <a:sx n="124" d="100"/>
          <a:sy n="124" d="100"/>
        </p:scale>
        <p:origin x="184" y="25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jkarp:Library:Containers:com.apple.mail:Data:Library:Mail%20Downloads:09B7F7CA-A10D-4196-AE33-0773953C1820:NEMA_standard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jkarp:Library:Containers:com.apple.mail:Data:Library:Mail%20Downloads:09B7F7CA-A10D-4196-AE33-0773953C1820:NEMA_standard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327739244144901"/>
          <c:y val="3.9172885835459401E-2"/>
          <c:w val="0.75530995886108099"/>
          <c:h val="0.64385629165874803"/>
        </c:manualLayout>
      </c:layout>
      <c:scatterChart>
        <c:scatterStyle val="lineMarker"/>
        <c:varyColors val="0"/>
        <c:ser>
          <c:idx val="0"/>
          <c:order val="0"/>
          <c:tx>
            <c:strRef>
              <c:f>'Count Rate Meas'!$S$2</c:f>
              <c:strCache>
                <c:ptCount val="1"/>
                <c:pt idx="0">
                  <c:v>True (kcps)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'Count Rate Meas'!$O$82:$O$104</c:f>
              <c:numCache>
                <c:formatCode>0.00</c:formatCode>
                <c:ptCount val="23"/>
                <c:pt idx="0">
                  <c:v>44.709742785719698</c:v>
                </c:pt>
                <c:pt idx="1">
                  <c:v>42.51175956231836</c:v>
                </c:pt>
                <c:pt idx="2">
                  <c:v>40.42183176373824</c:v>
                </c:pt>
                <c:pt idx="3">
                  <c:v>37.953307308541142</c:v>
                </c:pt>
                <c:pt idx="4">
                  <c:v>35.860793910701169</c:v>
                </c:pt>
                <c:pt idx="5">
                  <c:v>33.883648912367043</c:v>
                </c:pt>
                <c:pt idx="6">
                  <c:v>31.81440532983034</c:v>
                </c:pt>
                <c:pt idx="7">
                  <c:v>29.683889778856141</c:v>
                </c:pt>
                <c:pt idx="8">
                  <c:v>27.696048480815019</c:v>
                </c:pt>
                <c:pt idx="9">
                  <c:v>23.363001130436601</c:v>
                </c:pt>
                <c:pt idx="10">
                  <c:v>21.122360415192801</c:v>
                </c:pt>
                <c:pt idx="11">
                  <c:v>19.09660950741759</c:v>
                </c:pt>
                <c:pt idx="12">
                  <c:v>16.941824456183529</c:v>
                </c:pt>
                <c:pt idx="13">
                  <c:v>14.841944889428079</c:v>
                </c:pt>
                <c:pt idx="14">
                  <c:v>12.75885032925037</c:v>
                </c:pt>
                <c:pt idx="15">
                  <c:v>10.62793989057962</c:v>
                </c:pt>
                <c:pt idx="16">
                  <c:v>8.4709122280917661</c:v>
                </c:pt>
                <c:pt idx="17">
                  <c:v>6.339352638247516</c:v>
                </c:pt>
                <c:pt idx="18">
                  <c:v>4.235456114045884</c:v>
                </c:pt>
                <c:pt idx="19">
                  <c:v>3.0520742673290449</c:v>
                </c:pt>
                <c:pt idx="20">
                  <c:v>2.1177280570229411</c:v>
                </c:pt>
                <c:pt idx="21">
                  <c:v>1.4974598698299331</c:v>
                </c:pt>
                <c:pt idx="22">
                  <c:v>1.1277336984946451</c:v>
                </c:pt>
              </c:numCache>
            </c:numRef>
          </c:xVal>
          <c:yVal>
            <c:numRef>
              <c:f>'Count Rate Meas'!$S$82:$S$104</c:f>
              <c:numCache>
                <c:formatCode>General</c:formatCode>
                <c:ptCount val="23"/>
                <c:pt idx="0">
                  <c:v>5766.49162213</c:v>
                </c:pt>
                <c:pt idx="1">
                  <c:v>5529.2503945293347</c:v>
                </c:pt>
                <c:pt idx="2">
                  <c:v>5297.4317269464873</c:v>
                </c:pt>
                <c:pt idx="3">
                  <c:v>5035.1001435000007</c:v>
                </c:pt>
                <c:pt idx="4">
                  <c:v>4803.7469210756699</c:v>
                </c:pt>
                <c:pt idx="5">
                  <c:v>4573.197788067333</c:v>
                </c:pt>
                <c:pt idx="6">
                  <c:v>4349.7628013229996</c:v>
                </c:pt>
                <c:pt idx="7">
                  <c:v>4105.8509991840001</c:v>
                </c:pt>
                <c:pt idx="8">
                  <c:v>3862.9732051786659</c:v>
                </c:pt>
                <c:pt idx="9">
                  <c:v>3332.147586913778</c:v>
                </c:pt>
                <c:pt idx="10">
                  <c:v>3053.968752007333</c:v>
                </c:pt>
                <c:pt idx="11">
                  <c:v>2794.3842623044452</c:v>
                </c:pt>
                <c:pt idx="12">
                  <c:v>2491.6808671559888</c:v>
                </c:pt>
                <c:pt idx="13">
                  <c:v>2219.1832189400002</c:v>
                </c:pt>
                <c:pt idx="14">
                  <c:v>1923.6060910495</c:v>
                </c:pt>
                <c:pt idx="15">
                  <c:v>1623.22806324</c:v>
                </c:pt>
                <c:pt idx="16">
                  <c:v>1305.0448308499999</c:v>
                </c:pt>
                <c:pt idx="17">
                  <c:v>985.84454194366685</c:v>
                </c:pt>
                <c:pt idx="18">
                  <c:v>662.42145346926645</c:v>
                </c:pt>
                <c:pt idx="19">
                  <c:v>479.09753845449887</c:v>
                </c:pt>
                <c:pt idx="20">
                  <c:v>334.85977013370001</c:v>
                </c:pt>
                <c:pt idx="21">
                  <c:v>232.66417646511661</c:v>
                </c:pt>
                <c:pt idx="22">
                  <c:v>176.32062419546659</c:v>
                </c:pt>
              </c:numCache>
            </c:numRef>
          </c:yVal>
          <c:smooth val="0"/>
          <c:extLst>
            <c:ext xmlns:c16="http://schemas.microsoft.com/office/drawing/2014/chart" uri="{C3380CC4-5D6E-409C-BE32-E72D297353CC}">
              <c16:uniqueId val="{00000000-5553-D94B-A0F0-269E151C14EC}"/>
            </c:ext>
          </c:extLst>
        </c:ser>
        <c:ser>
          <c:idx val="1"/>
          <c:order val="1"/>
          <c:tx>
            <c:strRef>
              <c:f>'Count Rate Meas'!$T$2</c:f>
              <c:strCache>
                <c:ptCount val="1"/>
                <c:pt idx="0">
                  <c:v>Scatter (kcps)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'Count Rate Meas'!$O$82:$O$104</c:f>
              <c:numCache>
                <c:formatCode>0.00</c:formatCode>
                <c:ptCount val="23"/>
                <c:pt idx="0">
                  <c:v>44.709742785719698</c:v>
                </c:pt>
                <c:pt idx="1">
                  <c:v>42.51175956231836</c:v>
                </c:pt>
                <c:pt idx="2">
                  <c:v>40.42183176373824</c:v>
                </c:pt>
                <c:pt idx="3">
                  <c:v>37.953307308541142</c:v>
                </c:pt>
                <c:pt idx="4">
                  <c:v>35.860793910701169</c:v>
                </c:pt>
                <c:pt idx="5">
                  <c:v>33.883648912367043</c:v>
                </c:pt>
                <c:pt idx="6">
                  <c:v>31.81440532983034</c:v>
                </c:pt>
                <c:pt idx="7">
                  <c:v>29.683889778856141</c:v>
                </c:pt>
                <c:pt idx="8">
                  <c:v>27.696048480815019</c:v>
                </c:pt>
                <c:pt idx="9">
                  <c:v>23.363001130436601</c:v>
                </c:pt>
                <c:pt idx="10">
                  <c:v>21.122360415192801</c:v>
                </c:pt>
                <c:pt idx="11">
                  <c:v>19.09660950741759</c:v>
                </c:pt>
                <c:pt idx="12">
                  <c:v>16.941824456183529</c:v>
                </c:pt>
                <c:pt idx="13">
                  <c:v>14.841944889428079</c:v>
                </c:pt>
                <c:pt idx="14">
                  <c:v>12.75885032925037</c:v>
                </c:pt>
                <c:pt idx="15">
                  <c:v>10.62793989057962</c:v>
                </c:pt>
                <c:pt idx="16">
                  <c:v>8.4709122280917661</c:v>
                </c:pt>
                <c:pt idx="17">
                  <c:v>6.339352638247516</c:v>
                </c:pt>
                <c:pt idx="18">
                  <c:v>4.235456114045884</c:v>
                </c:pt>
                <c:pt idx="19">
                  <c:v>3.0520742673290449</c:v>
                </c:pt>
                <c:pt idx="20">
                  <c:v>2.1177280570229411</c:v>
                </c:pt>
                <c:pt idx="21">
                  <c:v>1.4974598698299331</c:v>
                </c:pt>
                <c:pt idx="22">
                  <c:v>1.1277336984946451</c:v>
                </c:pt>
              </c:numCache>
            </c:numRef>
          </c:xVal>
          <c:yVal>
            <c:numRef>
              <c:f>'Count Rate Meas'!$T$82:$T$104</c:f>
              <c:numCache>
                <c:formatCode>General</c:formatCode>
                <c:ptCount val="23"/>
                <c:pt idx="0">
                  <c:v>2914.32312787</c:v>
                </c:pt>
                <c:pt idx="1">
                  <c:v>2747.822738804</c:v>
                </c:pt>
                <c:pt idx="2">
                  <c:v>2612.3703230535002</c:v>
                </c:pt>
                <c:pt idx="3">
                  <c:v>2460.9548565</c:v>
                </c:pt>
                <c:pt idx="4">
                  <c:v>2333.1098455910001</c:v>
                </c:pt>
                <c:pt idx="5">
                  <c:v>2210.854945266</c:v>
                </c:pt>
                <c:pt idx="6">
                  <c:v>2104.0827153436662</c:v>
                </c:pt>
                <c:pt idx="7">
                  <c:v>1983.0252008160001</c:v>
                </c:pt>
                <c:pt idx="8">
                  <c:v>1861.306928154667</c:v>
                </c:pt>
                <c:pt idx="9">
                  <c:v>1598.815457530666</c:v>
                </c:pt>
                <c:pt idx="10">
                  <c:v>1465.274114659333</c:v>
                </c:pt>
                <c:pt idx="11">
                  <c:v>1334.678126584444</c:v>
                </c:pt>
                <c:pt idx="12">
                  <c:v>1191.404432844</c:v>
                </c:pt>
                <c:pt idx="13">
                  <c:v>1056.122247726667</c:v>
                </c:pt>
                <c:pt idx="14">
                  <c:v>914.32446728383286</c:v>
                </c:pt>
                <c:pt idx="15">
                  <c:v>769.85473676000004</c:v>
                </c:pt>
                <c:pt idx="16">
                  <c:v>617.24833581666701</c:v>
                </c:pt>
                <c:pt idx="17">
                  <c:v>465.33534138966661</c:v>
                </c:pt>
                <c:pt idx="18">
                  <c:v>311.82803319739998</c:v>
                </c:pt>
                <c:pt idx="19">
                  <c:v>225.3851448788333</c:v>
                </c:pt>
                <c:pt idx="20">
                  <c:v>157.24093986630001</c:v>
                </c:pt>
                <c:pt idx="21">
                  <c:v>108.62075520155</c:v>
                </c:pt>
                <c:pt idx="22">
                  <c:v>82.472049137866406</c:v>
                </c:pt>
              </c:numCache>
            </c:numRef>
          </c:yVal>
          <c:smooth val="0"/>
          <c:extLst>
            <c:ext xmlns:c16="http://schemas.microsoft.com/office/drawing/2014/chart" uri="{C3380CC4-5D6E-409C-BE32-E72D297353CC}">
              <c16:uniqueId val="{00000001-5553-D94B-A0F0-269E151C14EC}"/>
            </c:ext>
          </c:extLst>
        </c:ser>
        <c:ser>
          <c:idx val="2"/>
          <c:order val="2"/>
          <c:tx>
            <c:strRef>
              <c:f>'Count Rate Meas'!$U$2</c:f>
              <c:strCache>
                <c:ptCount val="1"/>
                <c:pt idx="0">
                  <c:v>Randoms (kcps)</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'Count Rate Meas'!$O$82:$O$104</c:f>
              <c:numCache>
                <c:formatCode>0.00</c:formatCode>
                <c:ptCount val="23"/>
                <c:pt idx="0">
                  <c:v>44.709742785719698</c:v>
                </c:pt>
                <c:pt idx="1">
                  <c:v>42.51175956231836</c:v>
                </c:pt>
                <c:pt idx="2">
                  <c:v>40.42183176373824</c:v>
                </c:pt>
                <c:pt idx="3">
                  <c:v>37.953307308541142</c:v>
                </c:pt>
                <c:pt idx="4">
                  <c:v>35.860793910701169</c:v>
                </c:pt>
                <c:pt idx="5">
                  <c:v>33.883648912367043</c:v>
                </c:pt>
                <c:pt idx="6">
                  <c:v>31.81440532983034</c:v>
                </c:pt>
                <c:pt idx="7">
                  <c:v>29.683889778856141</c:v>
                </c:pt>
                <c:pt idx="8">
                  <c:v>27.696048480815019</c:v>
                </c:pt>
                <c:pt idx="9">
                  <c:v>23.363001130436601</c:v>
                </c:pt>
                <c:pt idx="10">
                  <c:v>21.122360415192801</c:v>
                </c:pt>
                <c:pt idx="11">
                  <c:v>19.09660950741759</c:v>
                </c:pt>
                <c:pt idx="12">
                  <c:v>16.941824456183529</c:v>
                </c:pt>
                <c:pt idx="13">
                  <c:v>14.841944889428079</c:v>
                </c:pt>
                <c:pt idx="14">
                  <c:v>12.75885032925037</c:v>
                </c:pt>
                <c:pt idx="15">
                  <c:v>10.62793989057962</c:v>
                </c:pt>
                <c:pt idx="16">
                  <c:v>8.4709122280917661</c:v>
                </c:pt>
                <c:pt idx="17">
                  <c:v>6.339352638247516</c:v>
                </c:pt>
                <c:pt idx="18">
                  <c:v>4.235456114045884</c:v>
                </c:pt>
                <c:pt idx="19">
                  <c:v>3.0520742673290449</c:v>
                </c:pt>
                <c:pt idx="20">
                  <c:v>2.1177280570229411</c:v>
                </c:pt>
                <c:pt idx="21">
                  <c:v>1.4974598698299331</c:v>
                </c:pt>
                <c:pt idx="22">
                  <c:v>1.1277336984946451</c:v>
                </c:pt>
              </c:numCache>
            </c:numRef>
          </c:xVal>
          <c:yVal>
            <c:numRef>
              <c:f>'Count Rate Meas'!$U$82:$U$104</c:f>
              <c:numCache>
                <c:formatCode>General</c:formatCode>
                <c:ptCount val="23"/>
                <c:pt idx="0">
                  <c:v>18398.766416666669</c:v>
                </c:pt>
                <c:pt idx="1">
                  <c:v>16646.033866666668</c:v>
                </c:pt>
                <c:pt idx="2">
                  <c:v>15086.6149</c:v>
                </c:pt>
                <c:pt idx="3">
                  <c:v>13404.140149999999</c:v>
                </c:pt>
                <c:pt idx="4">
                  <c:v>12038.03516666667</c:v>
                </c:pt>
                <c:pt idx="5">
                  <c:v>10763.90678333333</c:v>
                </c:pt>
                <c:pt idx="6">
                  <c:v>9635.3853833333087</c:v>
                </c:pt>
                <c:pt idx="7">
                  <c:v>8476.4194000000007</c:v>
                </c:pt>
                <c:pt idx="8">
                  <c:v>7413.8085111111113</c:v>
                </c:pt>
                <c:pt idx="9">
                  <c:v>5374.4011</c:v>
                </c:pt>
                <c:pt idx="10">
                  <c:v>4469.254455555556</c:v>
                </c:pt>
                <c:pt idx="11">
                  <c:v>3697.0179222222218</c:v>
                </c:pt>
                <c:pt idx="12">
                  <c:v>2914.3202666666662</c:v>
                </c:pt>
                <c:pt idx="13">
                  <c:v>2290.9942500000002</c:v>
                </c:pt>
                <c:pt idx="14">
                  <c:v>1711.966366666667</c:v>
                </c:pt>
                <c:pt idx="15">
                  <c:v>1218.4454249999999</c:v>
                </c:pt>
                <c:pt idx="16">
                  <c:v>791.41407777777795</c:v>
                </c:pt>
                <c:pt idx="17">
                  <c:v>460.01119444444362</c:v>
                </c:pt>
                <c:pt idx="18">
                  <c:v>217.76789333333329</c:v>
                </c:pt>
                <c:pt idx="19">
                  <c:v>121.51728</c:v>
                </c:pt>
                <c:pt idx="20">
                  <c:v>65.660273333333336</c:v>
                </c:pt>
                <c:pt idx="21">
                  <c:v>36.52658666666656</c:v>
                </c:pt>
                <c:pt idx="22">
                  <c:v>24.088774999999998</c:v>
                </c:pt>
              </c:numCache>
            </c:numRef>
          </c:yVal>
          <c:smooth val="0"/>
          <c:extLst>
            <c:ext xmlns:c16="http://schemas.microsoft.com/office/drawing/2014/chart" uri="{C3380CC4-5D6E-409C-BE32-E72D297353CC}">
              <c16:uniqueId val="{00000002-5553-D94B-A0F0-269E151C14EC}"/>
            </c:ext>
          </c:extLst>
        </c:ser>
        <c:ser>
          <c:idx val="3"/>
          <c:order val="3"/>
          <c:tx>
            <c:strRef>
              <c:f>'Count Rate Meas'!$V$2</c:f>
              <c:strCache>
                <c:ptCount val="1"/>
                <c:pt idx="0">
                  <c:v>NECR (kcps)</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'Count Rate Meas'!$O$82:$O$104</c:f>
              <c:numCache>
                <c:formatCode>0.00</c:formatCode>
                <c:ptCount val="23"/>
                <c:pt idx="0">
                  <c:v>44.709742785719698</c:v>
                </c:pt>
                <c:pt idx="1">
                  <c:v>42.51175956231836</c:v>
                </c:pt>
                <c:pt idx="2">
                  <c:v>40.42183176373824</c:v>
                </c:pt>
                <c:pt idx="3">
                  <c:v>37.953307308541142</c:v>
                </c:pt>
                <c:pt idx="4">
                  <c:v>35.860793910701169</c:v>
                </c:pt>
                <c:pt idx="5">
                  <c:v>33.883648912367043</c:v>
                </c:pt>
                <c:pt idx="6">
                  <c:v>31.81440532983034</c:v>
                </c:pt>
                <c:pt idx="7">
                  <c:v>29.683889778856141</c:v>
                </c:pt>
                <c:pt idx="8">
                  <c:v>27.696048480815019</c:v>
                </c:pt>
                <c:pt idx="9">
                  <c:v>23.363001130436601</c:v>
                </c:pt>
                <c:pt idx="10">
                  <c:v>21.122360415192801</c:v>
                </c:pt>
                <c:pt idx="11">
                  <c:v>19.09660950741759</c:v>
                </c:pt>
                <c:pt idx="12">
                  <c:v>16.941824456183529</c:v>
                </c:pt>
                <c:pt idx="13">
                  <c:v>14.841944889428079</c:v>
                </c:pt>
                <c:pt idx="14">
                  <c:v>12.75885032925037</c:v>
                </c:pt>
                <c:pt idx="15">
                  <c:v>10.62793989057962</c:v>
                </c:pt>
                <c:pt idx="16">
                  <c:v>8.4709122280917661</c:v>
                </c:pt>
                <c:pt idx="17">
                  <c:v>6.339352638247516</c:v>
                </c:pt>
                <c:pt idx="18">
                  <c:v>4.235456114045884</c:v>
                </c:pt>
                <c:pt idx="19">
                  <c:v>3.0520742673290449</c:v>
                </c:pt>
                <c:pt idx="20">
                  <c:v>2.1177280570229411</c:v>
                </c:pt>
                <c:pt idx="21">
                  <c:v>1.4974598698299331</c:v>
                </c:pt>
                <c:pt idx="22">
                  <c:v>1.1277336984946451</c:v>
                </c:pt>
              </c:numCache>
            </c:numRef>
          </c:xVal>
          <c:yVal>
            <c:numRef>
              <c:f>'Count Rate Meas'!$V$82:$V$104</c:f>
              <c:numCache>
                <c:formatCode>General</c:formatCode>
                <c:ptCount val="23"/>
                <c:pt idx="0">
                  <c:v>1227.951991703151</c:v>
                </c:pt>
                <c:pt idx="1">
                  <c:v>1226.6773129611331</c:v>
                </c:pt>
                <c:pt idx="2">
                  <c:v>1220.3111016240009</c:v>
                </c:pt>
                <c:pt idx="3">
                  <c:v>1213.014197863781</c:v>
                </c:pt>
                <c:pt idx="4">
                  <c:v>1203.447954855433</c:v>
                </c:pt>
                <c:pt idx="5">
                  <c:v>1191.8273454483499</c:v>
                </c:pt>
                <c:pt idx="6">
                  <c:v>1175.968978590103</c:v>
                </c:pt>
                <c:pt idx="7">
                  <c:v>1157.4095638333799</c:v>
                </c:pt>
                <c:pt idx="8">
                  <c:v>1135.824425285673</c:v>
                </c:pt>
                <c:pt idx="9">
                  <c:v>1077.420204210928</c:v>
                </c:pt>
                <c:pt idx="10">
                  <c:v>1037.6289610921731</c:v>
                </c:pt>
                <c:pt idx="11">
                  <c:v>997.76428237370442</c:v>
                </c:pt>
                <c:pt idx="12">
                  <c:v>941.04773172041041</c:v>
                </c:pt>
                <c:pt idx="13">
                  <c:v>884.748290588646</c:v>
                </c:pt>
                <c:pt idx="14">
                  <c:v>813.26246605525739</c:v>
                </c:pt>
                <c:pt idx="15">
                  <c:v>729.5718546654532</c:v>
                </c:pt>
                <c:pt idx="16">
                  <c:v>627.60712822468656</c:v>
                </c:pt>
                <c:pt idx="17">
                  <c:v>508.52553267995307</c:v>
                </c:pt>
                <c:pt idx="18">
                  <c:v>368.11726857232202</c:v>
                </c:pt>
                <c:pt idx="19">
                  <c:v>277.88675731518362</c:v>
                </c:pt>
                <c:pt idx="20">
                  <c:v>201.03784417452121</c:v>
                </c:pt>
                <c:pt idx="21">
                  <c:v>143.27943004223371</c:v>
                </c:pt>
                <c:pt idx="22">
                  <c:v>109.9010299185308</c:v>
                </c:pt>
              </c:numCache>
            </c:numRef>
          </c:yVal>
          <c:smooth val="0"/>
          <c:extLst>
            <c:ext xmlns:c16="http://schemas.microsoft.com/office/drawing/2014/chart" uri="{C3380CC4-5D6E-409C-BE32-E72D297353CC}">
              <c16:uniqueId val="{00000003-5553-D94B-A0F0-269E151C14EC}"/>
            </c:ext>
          </c:extLst>
        </c:ser>
        <c:dLbls>
          <c:showLegendKey val="0"/>
          <c:showVal val="0"/>
          <c:showCatName val="0"/>
          <c:showSerName val="0"/>
          <c:showPercent val="0"/>
          <c:showBubbleSize val="0"/>
        </c:dLbls>
        <c:axId val="2132819368"/>
        <c:axId val="2132828808"/>
      </c:scatterChart>
      <c:valAx>
        <c:axId val="21328193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400" dirty="0"/>
                  <a:t>Activity Concentration</a:t>
                </a:r>
                <a:r>
                  <a:rPr lang="en-US" sz="1400" baseline="0" dirty="0"/>
                  <a:t> (</a:t>
                </a:r>
                <a:r>
                  <a:rPr lang="en-US" sz="1400" baseline="0" dirty="0" err="1"/>
                  <a:t>kBq</a:t>
                </a:r>
                <a:r>
                  <a:rPr lang="en-US" sz="1400" baseline="0" dirty="0"/>
                  <a:t>/cc)</a:t>
                </a:r>
              </a:p>
            </c:rich>
          </c:tx>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2828808"/>
        <c:crosses val="autoZero"/>
        <c:crossBetween val="midCat"/>
      </c:valAx>
      <c:valAx>
        <c:axId val="2132828808"/>
        <c:scaling>
          <c:orientation val="minMax"/>
          <c:max val="8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Count Rate (</a:t>
                </a:r>
                <a:r>
                  <a:rPr lang="en-US" sz="1600" dirty="0" err="1"/>
                  <a:t>kcps</a:t>
                </a:r>
                <a:r>
                  <a:rPr lang="en-US" sz="1600" dirty="0"/>
                  <a:t>)</a:t>
                </a:r>
              </a:p>
            </c:rich>
          </c:tx>
          <c:layout>
            <c:manualLayout>
              <c:xMode val="edge"/>
              <c:yMode val="edge"/>
              <c:x val="5.7646572166537803E-3"/>
              <c:y val="0.1608236513208529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2819368"/>
        <c:crosses val="autoZero"/>
        <c:crossBetween val="midCat"/>
        <c:majorUnit val="1000"/>
      </c:valAx>
      <c:spPr>
        <a:noFill/>
        <a:ln>
          <a:noFill/>
        </a:ln>
        <a:effectLst/>
      </c:spPr>
    </c:plotArea>
    <c:legend>
      <c:legendPos val="b"/>
      <c:layout>
        <c:manualLayout>
          <c:xMode val="edge"/>
          <c:yMode val="edge"/>
          <c:x val="0"/>
          <c:y val="0.89579893055570603"/>
          <c:w val="0.973829578726639"/>
          <c:h val="0.1042010694442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007773937406299"/>
          <c:y val="3.6046423962357001E-2"/>
          <c:w val="0.75188376544874702"/>
          <c:h val="0.64698275288597595"/>
        </c:manualLayout>
      </c:layout>
      <c:scatterChart>
        <c:scatterStyle val="lineMarker"/>
        <c:varyColors val="0"/>
        <c:ser>
          <c:idx val="0"/>
          <c:order val="0"/>
          <c:tx>
            <c:strRef>
              <c:f>'Count Rate Meas'!$S$2</c:f>
              <c:strCache>
                <c:ptCount val="1"/>
                <c:pt idx="0">
                  <c:v>True (kcps)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'Count Rate Meas'!$O$82:$O$104</c:f>
              <c:numCache>
                <c:formatCode>0.00</c:formatCode>
                <c:ptCount val="23"/>
                <c:pt idx="0">
                  <c:v>44.709742785719698</c:v>
                </c:pt>
                <c:pt idx="1">
                  <c:v>42.51175956231836</c:v>
                </c:pt>
                <c:pt idx="2">
                  <c:v>40.42183176373824</c:v>
                </c:pt>
                <c:pt idx="3">
                  <c:v>37.953307308541142</c:v>
                </c:pt>
                <c:pt idx="4">
                  <c:v>35.860793910701169</c:v>
                </c:pt>
                <c:pt idx="5">
                  <c:v>33.883648912367043</c:v>
                </c:pt>
                <c:pt idx="6">
                  <c:v>31.81440532983034</c:v>
                </c:pt>
                <c:pt idx="7">
                  <c:v>29.683889778856141</c:v>
                </c:pt>
                <c:pt idx="8">
                  <c:v>27.696048480815019</c:v>
                </c:pt>
                <c:pt idx="9">
                  <c:v>23.363001130436601</c:v>
                </c:pt>
                <c:pt idx="10">
                  <c:v>21.122360415192801</c:v>
                </c:pt>
                <c:pt idx="11">
                  <c:v>19.09660950741759</c:v>
                </c:pt>
                <c:pt idx="12">
                  <c:v>16.941824456183529</c:v>
                </c:pt>
                <c:pt idx="13">
                  <c:v>14.841944889428079</c:v>
                </c:pt>
                <c:pt idx="14">
                  <c:v>12.75885032925037</c:v>
                </c:pt>
                <c:pt idx="15">
                  <c:v>10.62793989057962</c:v>
                </c:pt>
                <c:pt idx="16">
                  <c:v>8.4709122280917661</c:v>
                </c:pt>
                <c:pt idx="17">
                  <c:v>6.339352638247516</c:v>
                </c:pt>
                <c:pt idx="18">
                  <c:v>4.235456114045884</c:v>
                </c:pt>
                <c:pt idx="19">
                  <c:v>3.0520742673290449</c:v>
                </c:pt>
                <c:pt idx="20">
                  <c:v>2.1177280570229411</c:v>
                </c:pt>
                <c:pt idx="21">
                  <c:v>1.4974598698299331</c:v>
                </c:pt>
                <c:pt idx="22">
                  <c:v>1.1277336984946451</c:v>
                </c:pt>
              </c:numCache>
            </c:numRef>
          </c:xVal>
          <c:yVal>
            <c:numRef>
              <c:f>'Count Rate Meas'!$S$82:$S$104</c:f>
              <c:numCache>
                <c:formatCode>General</c:formatCode>
                <c:ptCount val="23"/>
                <c:pt idx="0">
                  <c:v>5766.49162213</c:v>
                </c:pt>
                <c:pt idx="1">
                  <c:v>5529.2503945293347</c:v>
                </c:pt>
                <c:pt idx="2">
                  <c:v>5297.4317269464873</c:v>
                </c:pt>
                <c:pt idx="3">
                  <c:v>5035.1001435000007</c:v>
                </c:pt>
                <c:pt idx="4">
                  <c:v>4803.7469210756699</c:v>
                </c:pt>
                <c:pt idx="5">
                  <c:v>4573.197788067333</c:v>
                </c:pt>
                <c:pt idx="6">
                  <c:v>4349.7628013229996</c:v>
                </c:pt>
                <c:pt idx="7">
                  <c:v>4105.8509991840001</c:v>
                </c:pt>
                <c:pt idx="8">
                  <c:v>3862.9732051786659</c:v>
                </c:pt>
                <c:pt idx="9">
                  <c:v>3332.147586913778</c:v>
                </c:pt>
                <c:pt idx="10">
                  <c:v>3053.968752007333</c:v>
                </c:pt>
                <c:pt idx="11">
                  <c:v>2794.3842623044452</c:v>
                </c:pt>
                <c:pt idx="12">
                  <c:v>2491.6808671559888</c:v>
                </c:pt>
                <c:pt idx="13">
                  <c:v>2219.1832189400002</c:v>
                </c:pt>
                <c:pt idx="14">
                  <c:v>1923.6060910495</c:v>
                </c:pt>
                <c:pt idx="15">
                  <c:v>1623.22806324</c:v>
                </c:pt>
                <c:pt idx="16">
                  <c:v>1305.0448308499999</c:v>
                </c:pt>
                <c:pt idx="17">
                  <c:v>985.84454194366685</c:v>
                </c:pt>
                <c:pt idx="18">
                  <c:v>662.42145346926645</c:v>
                </c:pt>
                <c:pt idx="19">
                  <c:v>479.09753845449887</c:v>
                </c:pt>
                <c:pt idx="20">
                  <c:v>334.85977013370001</c:v>
                </c:pt>
                <c:pt idx="21">
                  <c:v>232.66417646511661</c:v>
                </c:pt>
                <c:pt idx="22">
                  <c:v>176.32062419546659</c:v>
                </c:pt>
              </c:numCache>
            </c:numRef>
          </c:yVal>
          <c:smooth val="0"/>
          <c:extLst>
            <c:ext xmlns:c16="http://schemas.microsoft.com/office/drawing/2014/chart" uri="{C3380CC4-5D6E-409C-BE32-E72D297353CC}">
              <c16:uniqueId val="{00000000-5553-D94B-A0F0-269E151C14EC}"/>
            </c:ext>
          </c:extLst>
        </c:ser>
        <c:ser>
          <c:idx val="1"/>
          <c:order val="1"/>
          <c:tx>
            <c:strRef>
              <c:f>'Count Rate Meas'!$T$2</c:f>
              <c:strCache>
                <c:ptCount val="1"/>
                <c:pt idx="0">
                  <c:v>Scatter (kcps)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'Count Rate Meas'!$O$82:$O$104</c:f>
              <c:numCache>
                <c:formatCode>0.00</c:formatCode>
                <c:ptCount val="23"/>
                <c:pt idx="0">
                  <c:v>44.709742785719698</c:v>
                </c:pt>
                <c:pt idx="1">
                  <c:v>42.51175956231836</c:v>
                </c:pt>
                <c:pt idx="2">
                  <c:v>40.42183176373824</c:v>
                </c:pt>
                <c:pt idx="3">
                  <c:v>37.953307308541142</c:v>
                </c:pt>
                <c:pt idx="4">
                  <c:v>35.860793910701169</c:v>
                </c:pt>
                <c:pt idx="5">
                  <c:v>33.883648912367043</c:v>
                </c:pt>
                <c:pt idx="6">
                  <c:v>31.81440532983034</c:v>
                </c:pt>
                <c:pt idx="7">
                  <c:v>29.683889778856141</c:v>
                </c:pt>
                <c:pt idx="8">
                  <c:v>27.696048480815019</c:v>
                </c:pt>
                <c:pt idx="9">
                  <c:v>23.363001130436601</c:v>
                </c:pt>
                <c:pt idx="10">
                  <c:v>21.122360415192801</c:v>
                </c:pt>
                <c:pt idx="11">
                  <c:v>19.09660950741759</c:v>
                </c:pt>
                <c:pt idx="12">
                  <c:v>16.941824456183529</c:v>
                </c:pt>
                <c:pt idx="13">
                  <c:v>14.841944889428079</c:v>
                </c:pt>
                <c:pt idx="14">
                  <c:v>12.75885032925037</c:v>
                </c:pt>
                <c:pt idx="15">
                  <c:v>10.62793989057962</c:v>
                </c:pt>
                <c:pt idx="16">
                  <c:v>8.4709122280917661</c:v>
                </c:pt>
                <c:pt idx="17">
                  <c:v>6.339352638247516</c:v>
                </c:pt>
                <c:pt idx="18">
                  <c:v>4.235456114045884</c:v>
                </c:pt>
                <c:pt idx="19">
                  <c:v>3.0520742673290449</c:v>
                </c:pt>
                <c:pt idx="20">
                  <c:v>2.1177280570229411</c:v>
                </c:pt>
                <c:pt idx="21">
                  <c:v>1.4974598698299331</c:v>
                </c:pt>
                <c:pt idx="22">
                  <c:v>1.1277336984946451</c:v>
                </c:pt>
              </c:numCache>
            </c:numRef>
          </c:xVal>
          <c:yVal>
            <c:numRef>
              <c:f>'Count Rate Meas'!$T$82:$T$104</c:f>
              <c:numCache>
                <c:formatCode>General</c:formatCode>
                <c:ptCount val="23"/>
                <c:pt idx="0">
                  <c:v>2914.32312787</c:v>
                </c:pt>
                <c:pt idx="1">
                  <c:v>2747.822738804</c:v>
                </c:pt>
                <c:pt idx="2">
                  <c:v>2612.3703230535002</c:v>
                </c:pt>
                <c:pt idx="3">
                  <c:v>2460.9548565</c:v>
                </c:pt>
                <c:pt idx="4">
                  <c:v>2333.1098455910001</c:v>
                </c:pt>
                <c:pt idx="5">
                  <c:v>2210.854945266</c:v>
                </c:pt>
                <c:pt idx="6">
                  <c:v>2104.0827153436662</c:v>
                </c:pt>
                <c:pt idx="7">
                  <c:v>1983.0252008160001</c:v>
                </c:pt>
                <c:pt idx="8">
                  <c:v>1861.306928154667</c:v>
                </c:pt>
                <c:pt idx="9">
                  <c:v>1598.815457530666</c:v>
                </c:pt>
                <c:pt idx="10">
                  <c:v>1465.274114659333</c:v>
                </c:pt>
                <c:pt idx="11">
                  <c:v>1334.678126584444</c:v>
                </c:pt>
                <c:pt idx="12">
                  <c:v>1191.404432844</c:v>
                </c:pt>
                <c:pt idx="13">
                  <c:v>1056.122247726667</c:v>
                </c:pt>
                <c:pt idx="14">
                  <c:v>914.32446728383286</c:v>
                </c:pt>
                <c:pt idx="15">
                  <c:v>769.85473676000004</c:v>
                </c:pt>
                <c:pt idx="16">
                  <c:v>617.24833581666701</c:v>
                </c:pt>
                <c:pt idx="17">
                  <c:v>465.33534138966661</c:v>
                </c:pt>
                <c:pt idx="18">
                  <c:v>311.82803319739998</c:v>
                </c:pt>
                <c:pt idx="19">
                  <c:v>225.3851448788333</c:v>
                </c:pt>
                <c:pt idx="20">
                  <c:v>157.24093986630001</c:v>
                </c:pt>
                <c:pt idx="21">
                  <c:v>108.62075520155</c:v>
                </c:pt>
                <c:pt idx="22">
                  <c:v>82.472049137866406</c:v>
                </c:pt>
              </c:numCache>
            </c:numRef>
          </c:yVal>
          <c:smooth val="0"/>
          <c:extLst>
            <c:ext xmlns:c16="http://schemas.microsoft.com/office/drawing/2014/chart" uri="{C3380CC4-5D6E-409C-BE32-E72D297353CC}">
              <c16:uniqueId val="{00000001-5553-D94B-A0F0-269E151C14EC}"/>
            </c:ext>
          </c:extLst>
        </c:ser>
        <c:ser>
          <c:idx val="2"/>
          <c:order val="2"/>
          <c:tx>
            <c:strRef>
              <c:f>'Count Rate Meas'!$U$2</c:f>
              <c:strCache>
                <c:ptCount val="1"/>
                <c:pt idx="0">
                  <c:v>Randoms (kcps)</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'Count Rate Meas'!$O$82:$O$104</c:f>
              <c:numCache>
                <c:formatCode>0.00</c:formatCode>
                <c:ptCount val="23"/>
                <c:pt idx="0">
                  <c:v>44.709742785719698</c:v>
                </c:pt>
                <c:pt idx="1">
                  <c:v>42.51175956231836</c:v>
                </c:pt>
                <c:pt idx="2">
                  <c:v>40.42183176373824</c:v>
                </c:pt>
                <c:pt idx="3">
                  <c:v>37.953307308541142</c:v>
                </c:pt>
                <c:pt idx="4">
                  <c:v>35.860793910701169</c:v>
                </c:pt>
                <c:pt idx="5">
                  <c:v>33.883648912367043</c:v>
                </c:pt>
                <c:pt idx="6">
                  <c:v>31.81440532983034</c:v>
                </c:pt>
                <c:pt idx="7">
                  <c:v>29.683889778856141</c:v>
                </c:pt>
                <c:pt idx="8">
                  <c:v>27.696048480815019</c:v>
                </c:pt>
                <c:pt idx="9">
                  <c:v>23.363001130436601</c:v>
                </c:pt>
                <c:pt idx="10">
                  <c:v>21.122360415192801</c:v>
                </c:pt>
                <c:pt idx="11">
                  <c:v>19.09660950741759</c:v>
                </c:pt>
                <c:pt idx="12">
                  <c:v>16.941824456183529</c:v>
                </c:pt>
                <c:pt idx="13">
                  <c:v>14.841944889428079</c:v>
                </c:pt>
                <c:pt idx="14">
                  <c:v>12.75885032925037</c:v>
                </c:pt>
                <c:pt idx="15">
                  <c:v>10.62793989057962</c:v>
                </c:pt>
                <c:pt idx="16">
                  <c:v>8.4709122280917661</c:v>
                </c:pt>
                <c:pt idx="17">
                  <c:v>6.339352638247516</c:v>
                </c:pt>
                <c:pt idx="18">
                  <c:v>4.235456114045884</c:v>
                </c:pt>
                <c:pt idx="19">
                  <c:v>3.0520742673290449</c:v>
                </c:pt>
                <c:pt idx="20">
                  <c:v>2.1177280570229411</c:v>
                </c:pt>
                <c:pt idx="21">
                  <c:v>1.4974598698299331</c:v>
                </c:pt>
                <c:pt idx="22">
                  <c:v>1.1277336984946451</c:v>
                </c:pt>
              </c:numCache>
            </c:numRef>
          </c:xVal>
          <c:yVal>
            <c:numRef>
              <c:f>'Count Rate Meas'!$U$82:$U$104</c:f>
              <c:numCache>
                <c:formatCode>General</c:formatCode>
                <c:ptCount val="23"/>
                <c:pt idx="0">
                  <c:v>18398.766416666669</c:v>
                </c:pt>
                <c:pt idx="1">
                  <c:v>16646.033866666668</c:v>
                </c:pt>
                <c:pt idx="2">
                  <c:v>15086.6149</c:v>
                </c:pt>
                <c:pt idx="3">
                  <c:v>13404.140149999999</c:v>
                </c:pt>
                <c:pt idx="4">
                  <c:v>12038.03516666667</c:v>
                </c:pt>
                <c:pt idx="5">
                  <c:v>10763.90678333333</c:v>
                </c:pt>
                <c:pt idx="6">
                  <c:v>9635.3853833333087</c:v>
                </c:pt>
                <c:pt idx="7">
                  <c:v>8476.4194000000007</c:v>
                </c:pt>
                <c:pt idx="8">
                  <c:v>7413.8085111111113</c:v>
                </c:pt>
                <c:pt idx="9">
                  <c:v>5374.4011</c:v>
                </c:pt>
                <c:pt idx="10">
                  <c:v>4469.254455555556</c:v>
                </c:pt>
                <c:pt idx="11">
                  <c:v>3697.0179222222218</c:v>
                </c:pt>
                <c:pt idx="12">
                  <c:v>2914.3202666666662</c:v>
                </c:pt>
                <c:pt idx="13">
                  <c:v>2290.9942500000002</c:v>
                </c:pt>
                <c:pt idx="14">
                  <c:v>1711.966366666667</c:v>
                </c:pt>
                <c:pt idx="15">
                  <c:v>1218.4454249999999</c:v>
                </c:pt>
                <c:pt idx="16">
                  <c:v>791.41407777777795</c:v>
                </c:pt>
                <c:pt idx="17">
                  <c:v>460.01119444444362</c:v>
                </c:pt>
                <c:pt idx="18">
                  <c:v>217.76789333333329</c:v>
                </c:pt>
                <c:pt idx="19">
                  <c:v>121.51728</c:v>
                </c:pt>
                <c:pt idx="20">
                  <c:v>65.660273333333336</c:v>
                </c:pt>
                <c:pt idx="21">
                  <c:v>36.52658666666656</c:v>
                </c:pt>
                <c:pt idx="22">
                  <c:v>24.088774999999998</c:v>
                </c:pt>
              </c:numCache>
            </c:numRef>
          </c:yVal>
          <c:smooth val="0"/>
          <c:extLst>
            <c:ext xmlns:c16="http://schemas.microsoft.com/office/drawing/2014/chart" uri="{C3380CC4-5D6E-409C-BE32-E72D297353CC}">
              <c16:uniqueId val="{00000002-5553-D94B-A0F0-269E151C14EC}"/>
            </c:ext>
          </c:extLst>
        </c:ser>
        <c:ser>
          <c:idx val="3"/>
          <c:order val="3"/>
          <c:tx>
            <c:strRef>
              <c:f>'Count Rate Meas'!$V$2</c:f>
              <c:strCache>
                <c:ptCount val="1"/>
                <c:pt idx="0">
                  <c:v>NECR (kcps)</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'Count Rate Meas'!$O$82:$O$104</c:f>
              <c:numCache>
                <c:formatCode>0.00</c:formatCode>
                <c:ptCount val="23"/>
                <c:pt idx="0">
                  <c:v>44.709742785719698</c:v>
                </c:pt>
                <c:pt idx="1">
                  <c:v>42.51175956231836</c:v>
                </c:pt>
                <c:pt idx="2">
                  <c:v>40.42183176373824</c:v>
                </c:pt>
                <c:pt idx="3">
                  <c:v>37.953307308541142</c:v>
                </c:pt>
                <c:pt idx="4">
                  <c:v>35.860793910701169</c:v>
                </c:pt>
                <c:pt idx="5">
                  <c:v>33.883648912367043</c:v>
                </c:pt>
                <c:pt idx="6">
                  <c:v>31.81440532983034</c:v>
                </c:pt>
                <c:pt idx="7">
                  <c:v>29.683889778856141</c:v>
                </c:pt>
                <c:pt idx="8">
                  <c:v>27.696048480815019</c:v>
                </c:pt>
                <c:pt idx="9">
                  <c:v>23.363001130436601</c:v>
                </c:pt>
                <c:pt idx="10">
                  <c:v>21.122360415192801</c:v>
                </c:pt>
                <c:pt idx="11">
                  <c:v>19.09660950741759</c:v>
                </c:pt>
                <c:pt idx="12">
                  <c:v>16.941824456183529</c:v>
                </c:pt>
                <c:pt idx="13">
                  <c:v>14.841944889428079</c:v>
                </c:pt>
                <c:pt idx="14">
                  <c:v>12.75885032925037</c:v>
                </c:pt>
                <c:pt idx="15">
                  <c:v>10.62793989057962</c:v>
                </c:pt>
                <c:pt idx="16">
                  <c:v>8.4709122280917661</c:v>
                </c:pt>
                <c:pt idx="17">
                  <c:v>6.339352638247516</c:v>
                </c:pt>
                <c:pt idx="18">
                  <c:v>4.235456114045884</c:v>
                </c:pt>
                <c:pt idx="19">
                  <c:v>3.0520742673290449</c:v>
                </c:pt>
                <c:pt idx="20">
                  <c:v>2.1177280570229411</c:v>
                </c:pt>
                <c:pt idx="21">
                  <c:v>1.4974598698299331</c:v>
                </c:pt>
                <c:pt idx="22">
                  <c:v>1.1277336984946451</c:v>
                </c:pt>
              </c:numCache>
            </c:numRef>
          </c:xVal>
          <c:yVal>
            <c:numRef>
              <c:f>'Count Rate Meas'!$V$82:$V$104</c:f>
              <c:numCache>
                <c:formatCode>General</c:formatCode>
                <c:ptCount val="23"/>
                <c:pt idx="0">
                  <c:v>1227.951991703151</c:v>
                </c:pt>
                <c:pt idx="1">
                  <c:v>1226.6773129611331</c:v>
                </c:pt>
                <c:pt idx="2">
                  <c:v>1220.3111016240009</c:v>
                </c:pt>
                <c:pt idx="3">
                  <c:v>1213.014197863781</c:v>
                </c:pt>
                <c:pt idx="4">
                  <c:v>1203.447954855433</c:v>
                </c:pt>
                <c:pt idx="5">
                  <c:v>1191.8273454483499</c:v>
                </c:pt>
                <c:pt idx="6">
                  <c:v>1175.968978590103</c:v>
                </c:pt>
                <c:pt idx="7">
                  <c:v>1157.4095638333799</c:v>
                </c:pt>
                <c:pt idx="8">
                  <c:v>1135.824425285673</c:v>
                </c:pt>
                <c:pt idx="9">
                  <c:v>1077.420204210928</c:v>
                </c:pt>
                <c:pt idx="10">
                  <c:v>1037.6289610921731</c:v>
                </c:pt>
                <c:pt idx="11">
                  <c:v>997.76428237370442</c:v>
                </c:pt>
                <c:pt idx="12">
                  <c:v>941.04773172041041</c:v>
                </c:pt>
                <c:pt idx="13">
                  <c:v>884.748290588646</c:v>
                </c:pt>
                <c:pt idx="14">
                  <c:v>813.26246605525739</c:v>
                </c:pt>
                <c:pt idx="15">
                  <c:v>729.5718546654532</c:v>
                </c:pt>
                <c:pt idx="16">
                  <c:v>627.60712822468656</c:v>
                </c:pt>
                <c:pt idx="17">
                  <c:v>508.52553267995307</c:v>
                </c:pt>
                <c:pt idx="18">
                  <c:v>368.11726857232202</c:v>
                </c:pt>
                <c:pt idx="19">
                  <c:v>277.88675731518362</c:v>
                </c:pt>
                <c:pt idx="20">
                  <c:v>201.03784417452121</c:v>
                </c:pt>
                <c:pt idx="21">
                  <c:v>143.27943004223371</c:v>
                </c:pt>
                <c:pt idx="22">
                  <c:v>109.9010299185308</c:v>
                </c:pt>
              </c:numCache>
            </c:numRef>
          </c:yVal>
          <c:smooth val="0"/>
          <c:extLst>
            <c:ext xmlns:c16="http://schemas.microsoft.com/office/drawing/2014/chart" uri="{C3380CC4-5D6E-409C-BE32-E72D297353CC}">
              <c16:uniqueId val="{00000003-5553-D94B-A0F0-269E151C14EC}"/>
            </c:ext>
          </c:extLst>
        </c:ser>
        <c:dLbls>
          <c:showLegendKey val="0"/>
          <c:showVal val="0"/>
          <c:showCatName val="0"/>
          <c:showSerName val="0"/>
          <c:showPercent val="0"/>
          <c:showBubbleSize val="0"/>
        </c:dLbls>
        <c:axId val="-2135846376"/>
        <c:axId val="-2135855928"/>
      </c:scatterChart>
      <c:valAx>
        <c:axId val="-2135846376"/>
        <c:scaling>
          <c:orientation val="minMax"/>
          <c:max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400" dirty="0"/>
                  <a:t>Activity Concentration</a:t>
                </a:r>
                <a:r>
                  <a:rPr lang="en-US" sz="1400" baseline="0" dirty="0"/>
                  <a:t> (</a:t>
                </a:r>
                <a:r>
                  <a:rPr lang="en-US" sz="1400" baseline="0" dirty="0" err="1"/>
                  <a:t>kBq</a:t>
                </a:r>
                <a:r>
                  <a:rPr lang="en-US" sz="1400" baseline="0" dirty="0"/>
                  <a:t>/cc)</a:t>
                </a:r>
              </a:p>
            </c:rich>
          </c:tx>
          <c:overlay val="0"/>
          <c:spPr>
            <a:noFill/>
            <a:ln>
              <a:noFill/>
            </a:ln>
            <a:effectLst/>
          </c:sp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5855928"/>
        <c:crosses val="autoZero"/>
        <c:crossBetween val="midCat"/>
      </c:valAx>
      <c:valAx>
        <c:axId val="-2135855928"/>
        <c:scaling>
          <c:orientation val="minMax"/>
          <c:max val="3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Count Rate (</a:t>
                </a:r>
                <a:r>
                  <a:rPr lang="en-US" sz="1600" dirty="0" err="1"/>
                  <a:t>kcps</a:t>
                </a:r>
                <a:r>
                  <a:rPr lang="en-US" sz="1600" dirty="0"/>
                  <a:t>)</a:t>
                </a:r>
              </a:p>
            </c:rich>
          </c:tx>
          <c:layout>
            <c:manualLayout>
              <c:xMode val="edge"/>
              <c:yMode val="edge"/>
              <c:x val="3.5649450534222102E-3"/>
              <c:y val="0.1754135472353209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5846376"/>
        <c:crosses val="autoZero"/>
        <c:crossBetween val="midCat"/>
        <c:majorUnit val="500"/>
      </c:valAx>
      <c:spPr>
        <a:noFill/>
        <a:ln>
          <a:noFill/>
        </a:ln>
        <a:effectLst/>
      </c:spPr>
    </c:plotArea>
    <c:legend>
      <c:legendPos val="b"/>
      <c:layout>
        <c:manualLayout>
          <c:xMode val="edge"/>
          <c:yMode val="edge"/>
          <c:x val="3.0194980668228E-2"/>
          <c:y val="0.89092666025302103"/>
          <c:w val="0.96307608449624205"/>
          <c:h val="7.572500622819509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C7D22A-2B33-754D-8683-755FA0CBE7EA}" type="datetimeFigureOut">
              <a:rPr lang="en-US" smtClean="0"/>
              <a:t>6/23/19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C1D86E-7185-5641-9980-FAF250EEC79C}" type="slidenum">
              <a:rPr lang="en-US" smtClean="0"/>
              <a:t>‹#›</a:t>
            </a:fld>
            <a:endParaRPr lang="en-US"/>
          </a:p>
        </p:txBody>
      </p:sp>
    </p:spTree>
    <p:extLst>
      <p:ext uri="{BB962C8B-B14F-4D97-AF65-F5344CB8AC3E}">
        <p14:creationId xmlns:p14="http://schemas.microsoft.com/office/powerpoint/2010/main" val="4198346150"/>
      </p:ext>
    </p:extLst>
  </p:cSld>
  <p:clrMap bg1="lt1" tx1="dk1" bg2="lt2" tx2="dk2" accent1="accent1" accent2="accent2" accent3="accent3" accent4="accent4" accent5="accent5" accent6="accent6" hlink="hlink" folHlink="folHlink"/>
  <p:notesStyle>
    <a:lvl1pPr marL="0" algn="l" defTabSz="456254" rtl="0" eaLnBrk="1" latinLnBrk="0" hangingPunct="1">
      <a:defRPr sz="1200" kern="1200">
        <a:solidFill>
          <a:schemeClr val="tx1"/>
        </a:solidFill>
        <a:latin typeface="+mn-lt"/>
        <a:ea typeface="+mn-ea"/>
        <a:cs typeface="+mn-cs"/>
      </a:defRPr>
    </a:lvl1pPr>
    <a:lvl2pPr marL="456254" algn="l" defTabSz="456254" rtl="0" eaLnBrk="1" latinLnBrk="0" hangingPunct="1">
      <a:defRPr sz="1200" kern="1200">
        <a:solidFill>
          <a:schemeClr val="tx1"/>
        </a:solidFill>
        <a:latin typeface="+mn-lt"/>
        <a:ea typeface="+mn-ea"/>
        <a:cs typeface="+mn-cs"/>
      </a:defRPr>
    </a:lvl2pPr>
    <a:lvl3pPr marL="912623" algn="l" defTabSz="456254" rtl="0" eaLnBrk="1" latinLnBrk="0" hangingPunct="1">
      <a:defRPr sz="1200" kern="1200">
        <a:solidFill>
          <a:schemeClr val="tx1"/>
        </a:solidFill>
        <a:latin typeface="+mn-lt"/>
        <a:ea typeface="+mn-ea"/>
        <a:cs typeface="+mn-cs"/>
      </a:defRPr>
    </a:lvl3pPr>
    <a:lvl4pPr marL="1368914" algn="l" defTabSz="456254" rtl="0" eaLnBrk="1" latinLnBrk="0" hangingPunct="1">
      <a:defRPr sz="1200" kern="1200">
        <a:solidFill>
          <a:schemeClr val="tx1"/>
        </a:solidFill>
        <a:latin typeface="+mn-lt"/>
        <a:ea typeface="+mn-ea"/>
        <a:cs typeface="+mn-cs"/>
      </a:defRPr>
    </a:lvl4pPr>
    <a:lvl5pPr marL="1825244" algn="l" defTabSz="456254" rtl="0" eaLnBrk="1" latinLnBrk="0" hangingPunct="1">
      <a:defRPr sz="1200" kern="1200">
        <a:solidFill>
          <a:schemeClr val="tx1"/>
        </a:solidFill>
        <a:latin typeface="+mn-lt"/>
        <a:ea typeface="+mn-ea"/>
        <a:cs typeface="+mn-cs"/>
      </a:defRPr>
    </a:lvl5pPr>
    <a:lvl6pPr marL="2281497" algn="l" defTabSz="456254" rtl="0" eaLnBrk="1" latinLnBrk="0" hangingPunct="1">
      <a:defRPr sz="1200" kern="1200">
        <a:solidFill>
          <a:schemeClr val="tx1"/>
        </a:solidFill>
        <a:latin typeface="+mn-lt"/>
        <a:ea typeface="+mn-ea"/>
        <a:cs typeface="+mn-cs"/>
      </a:defRPr>
    </a:lvl6pPr>
    <a:lvl7pPr marL="2737751" algn="l" defTabSz="456254" rtl="0" eaLnBrk="1" latinLnBrk="0" hangingPunct="1">
      <a:defRPr sz="1200" kern="1200">
        <a:solidFill>
          <a:schemeClr val="tx1"/>
        </a:solidFill>
        <a:latin typeface="+mn-lt"/>
        <a:ea typeface="+mn-ea"/>
        <a:cs typeface="+mn-cs"/>
      </a:defRPr>
    </a:lvl7pPr>
    <a:lvl8pPr marL="3194085" algn="l" defTabSz="456254" rtl="0" eaLnBrk="1" latinLnBrk="0" hangingPunct="1">
      <a:defRPr sz="1200" kern="1200">
        <a:solidFill>
          <a:schemeClr val="tx1"/>
        </a:solidFill>
        <a:latin typeface="+mn-lt"/>
        <a:ea typeface="+mn-ea"/>
        <a:cs typeface="+mn-cs"/>
      </a:defRPr>
    </a:lvl8pPr>
    <a:lvl9pPr marL="3650397" algn="l" defTabSz="4562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Discuss</a:t>
            </a:r>
            <a:r>
              <a:rPr lang="en-US" baseline="0" dirty="0"/>
              <a:t> the design of a new scanner with large axial FOV</a:t>
            </a:r>
          </a:p>
          <a:p>
            <a:pPr marL="171450" indent="-171450">
              <a:buFontTx/>
              <a:buChar char="-"/>
            </a:pPr>
            <a:r>
              <a:rPr lang="en-US" baseline="0" dirty="0"/>
              <a:t>Acknowledge the many people that have contributed to this project</a:t>
            </a:r>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2575553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4023388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4023388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1941805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941805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Last</a:t>
            </a:r>
            <a:r>
              <a:rPr lang="en-US" baseline="0" dirty="0"/>
              <a:t> summer we initiated human studies </a:t>
            </a:r>
            <a:r>
              <a:rPr lang="mr-IN" baseline="0" dirty="0"/>
              <a:t>–</a:t>
            </a:r>
            <a:r>
              <a:rPr lang="en-US" baseline="0" dirty="0"/>
              <a:t> the true test of a new system.</a:t>
            </a:r>
          </a:p>
          <a:p>
            <a:pPr marL="171450" indent="-171450">
              <a:buFontTx/>
              <a:buChar char="-"/>
            </a:pPr>
            <a:r>
              <a:rPr lang="en-US" baseline="0" dirty="0"/>
              <a:t>To date we have performed 10 studies, both static and dynamic, including a couple of clinical patients and research subjects with new tracers. You will see more of these from the next speakers.</a:t>
            </a:r>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2942493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C1D86E-7185-5641-9980-FAF250EEC79C}" type="slidenum">
              <a:rPr lang="en-US" smtClean="0"/>
              <a:t>18</a:t>
            </a:fld>
            <a:endParaRPr lang="en-US"/>
          </a:p>
        </p:txBody>
      </p:sp>
    </p:spTree>
    <p:extLst>
      <p:ext uri="{BB962C8B-B14F-4D97-AF65-F5344CB8AC3E}">
        <p14:creationId xmlns:p14="http://schemas.microsoft.com/office/powerpoint/2010/main" val="3497750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C1D86E-7185-5641-9980-FAF250EEC79C}" type="slidenum">
              <a:rPr lang="en-US" smtClean="0"/>
              <a:t>19</a:t>
            </a:fld>
            <a:endParaRPr lang="en-US"/>
          </a:p>
        </p:txBody>
      </p:sp>
    </p:spTree>
    <p:extLst>
      <p:ext uri="{BB962C8B-B14F-4D97-AF65-F5344CB8AC3E}">
        <p14:creationId xmlns:p14="http://schemas.microsoft.com/office/powerpoint/2010/main" val="3497750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Studies to optimize the trade-offs in scanner design</a:t>
            </a:r>
            <a:r>
              <a:rPr lang="en-US" baseline="0" dirty="0"/>
              <a:t> – different for large FOV compared to clinical systems</a:t>
            </a:r>
          </a:p>
          <a:p>
            <a:pPr marL="171450" indent="-171450">
              <a:buFontTx/>
              <a:buChar char="-"/>
            </a:pPr>
            <a:r>
              <a:rPr lang="en-US" baseline="0" dirty="0"/>
              <a:t>TOF benefit most appreciated for low activity (or low dose)</a:t>
            </a:r>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941805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There</a:t>
            </a:r>
            <a:r>
              <a:rPr lang="en-US" baseline="0" dirty="0"/>
              <a:t> are several immediate tasks to complete the PennPET Explorer </a:t>
            </a:r>
            <a:r>
              <a:rPr lang="mr-IN" baseline="0" dirty="0"/>
              <a:t>–</a:t>
            </a:r>
            <a:r>
              <a:rPr lang="en-US" baseline="0" dirty="0"/>
              <a:t> it is currently being upgraded from 3 to 6 rings, without gaps, and will be integrated with a CT in a new facility in the next 2 months.</a:t>
            </a:r>
          </a:p>
          <a:p>
            <a:pPr marL="171450" indent="-171450">
              <a:buFontTx/>
              <a:buChar char="-"/>
            </a:pPr>
            <a:r>
              <a:rPr lang="en-US" baseline="0" dirty="0"/>
              <a:t>The validation of the design will continue once it is operational again, in an effort to optimize the performance of our instrument, and also address more general questions for long axial FOV PET.</a:t>
            </a:r>
          </a:p>
          <a:p>
            <a:pPr marL="171450" indent="-171450">
              <a:buFontTx/>
              <a:buChar char="-"/>
            </a:pPr>
            <a:r>
              <a:rPr lang="en-US" baseline="0" dirty="0"/>
              <a:t>This includes demonstration of the benefits of high sensitivity and larger axial coverage, as applied to various tracers that are used to study both fast and slow biology. More will be said about this in the following talks</a:t>
            </a:r>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776091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93881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4023388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501804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71643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Same patient first scanned on </a:t>
            </a:r>
            <a:r>
              <a:rPr lang="en-US" sz="1200" kern="1200" dirty="0" err="1">
                <a:solidFill>
                  <a:schemeClr val="tx1"/>
                </a:solidFill>
                <a:effectLst/>
                <a:latin typeface="+mn-lt"/>
                <a:ea typeface="+mn-ea"/>
                <a:cs typeface="+mn-cs"/>
              </a:rPr>
              <a:t>mCT</a:t>
            </a:r>
            <a:r>
              <a:rPr lang="en-US" sz="1200" kern="1200" dirty="0">
                <a:solidFill>
                  <a:schemeClr val="tx1"/>
                </a:solidFill>
                <a:effectLst/>
                <a:latin typeface="+mn-lt"/>
                <a:ea typeface="+mn-ea"/>
                <a:cs typeface="+mn-cs"/>
              </a:rPr>
              <a:t> (12.4 </a:t>
            </a:r>
            <a:r>
              <a:rPr lang="en-US" sz="1200" kern="1200" dirty="0" err="1">
                <a:solidFill>
                  <a:schemeClr val="tx1"/>
                </a:solidFill>
                <a:effectLst/>
                <a:latin typeface="+mn-lt"/>
                <a:ea typeface="+mn-ea"/>
                <a:cs typeface="+mn-cs"/>
              </a:rPr>
              <a:t>mCi</a:t>
            </a:r>
            <a:r>
              <a:rPr lang="en-US" sz="1200" kern="1200" dirty="0">
                <a:solidFill>
                  <a:schemeClr val="tx1"/>
                </a:solidFill>
                <a:effectLst/>
                <a:latin typeface="+mn-lt"/>
                <a:ea typeface="+mn-ea"/>
                <a:cs typeface="+mn-cs"/>
              </a:rPr>
              <a:t>, uptake: 51 min, CBM, scan duration: 616 s) and 6 months post-treatment scanned on the Vision (15.0 </a:t>
            </a:r>
            <a:r>
              <a:rPr lang="en-US" sz="1200" kern="1200" dirty="0" err="1">
                <a:solidFill>
                  <a:schemeClr val="tx1"/>
                </a:solidFill>
                <a:effectLst/>
                <a:latin typeface="+mn-lt"/>
                <a:ea typeface="+mn-ea"/>
                <a:cs typeface="+mn-cs"/>
              </a:rPr>
              <a:t>mCi</a:t>
            </a:r>
            <a:r>
              <a:rPr lang="en-US" sz="1200" kern="1200" dirty="0">
                <a:solidFill>
                  <a:schemeClr val="tx1"/>
                </a:solidFill>
                <a:effectLst/>
                <a:latin typeface="+mn-lt"/>
                <a:ea typeface="+mn-ea"/>
                <a:cs typeface="+mn-cs"/>
              </a:rPr>
              <a:t>, uptake 66 min, CBM, scan duration: 426 s) showing disease progression.</a:t>
            </a:r>
          </a:p>
          <a:p>
            <a:pPr lvl="0"/>
            <a:r>
              <a:rPr lang="en-US" sz="1200" kern="1200" dirty="0">
                <a:solidFill>
                  <a:schemeClr val="tx1"/>
                </a:solidFill>
                <a:effectLst/>
                <a:latin typeface="+mn-lt"/>
                <a:ea typeface="+mn-ea"/>
                <a:cs typeface="+mn-cs"/>
              </a:rPr>
              <a:t>Both used a 5 mm Gaussian post-reconstruction filter.</a:t>
            </a:r>
          </a:p>
          <a:p>
            <a:r>
              <a:rPr lang="en-US" sz="1200" kern="1200" dirty="0">
                <a:solidFill>
                  <a:schemeClr val="tx1"/>
                </a:solidFill>
                <a:effectLst/>
                <a:latin typeface="+mn-lt"/>
                <a:ea typeface="+mn-ea"/>
                <a:cs typeface="+mn-cs"/>
              </a:rPr>
              <a:t>Despite a shorter imaging time, reduced noise and sharper rib definition in the Vision image visible due to improved physical performance.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1075619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101115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Brief review benefits of large axial FOV</a:t>
            </a:r>
          </a:p>
          <a:p>
            <a:pPr marL="171450" indent="-171450">
              <a:buFontTx/>
              <a:buChar char="-"/>
            </a:pPr>
            <a:r>
              <a:rPr lang="en-US" dirty="0"/>
              <a:t>Need</a:t>
            </a:r>
            <a:r>
              <a:rPr lang="en-US" baseline="0" dirty="0"/>
              <a:t> to understand the difference of benefit gained per axial slice (point source gain) </a:t>
            </a:r>
            <a:r>
              <a:rPr lang="en-US" baseline="0" dirty="0" err="1"/>
              <a:t>vs</a:t>
            </a:r>
            <a:r>
              <a:rPr lang="en-US" baseline="0" dirty="0"/>
              <a:t> total body</a:t>
            </a:r>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t>5</a:t>
            </a:fld>
            <a:endParaRPr lang="en-US"/>
          </a:p>
        </p:txBody>
      </p:sp>
    </p:spTree>
    <p:extLst>
      <p:ext uri="{BB962C8B-B14F-4D97-AF65-F5344CB8AC3E}">
        <p14:creationId xmlns:p14="http://schemas.microsoft.com/office/powerpoint/2010/main" val="2875924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1264593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1723350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142204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75EED-7F7A-492B-8011-65A872AD1F86}"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745589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0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254" indent="0" algn="ctr">
              <a:buNone/>
              <a:defRPr>
                <a:solidFill>
                  <a:schemeClr val="tx1">
                    <a:tint val="75000"/>
                  </a:schemeClr>
                </a:solidFill>
              </a:defRPr>
            </a:lvl2pPr>
            <a:lvl3pPr marL="912623" indent="0" algn="ctr">
              <a:buNone/>
              <a:defRPr>
                <a:solidFill>
                  <a:schemeClr val="tx1">
                    <a:tint val="75000"/>
                  </a:schemeClr>
                </a:solidFill>
              </a:defRPr>
            </a:lvl3pPr>
            <a:lvl4pPr marL="1368914" indent="0" algn="ctr">
              <a:buNone/>
              <a:defRPr>
                <a:solidFill>
                  <a:schemeClr val="tx1">
                    <a:tint val="75000"/>
                  </a:schemeClr>
                </a:solidFill>
              </a:defRPr>
            </a:lvl4pPr>
            <a:lvl5pPr marL="1825244" indent="0" algn="ctr">
              <a:buNone/>
              <a:defRPr>
                <a:solidFill>
                  <a:schemeClr val="tx1">
                    <a:tint val="75000"/>
                  </a:schemeClr>
                </a:solidFill>
              </a:defRPr>
            </a:lvl5pPr>
            <a:lvl6pPr marL="2281497" indent="0" algn="ctr">
              <a:buNone/>
              <a:defRPr>
                <a:solidFill>
                  <a:schemeClr val="tx1">
                    <a:tint val="75000"/>
                  </a:schemeClr>
                </a:solidFill>
              </a:defRPr>
            </a:lvl6pPr>
            <a:lvl7pPr marL="2737751" indent="0" algn="ctr">
              <a:buNone/>
              <a:defRPr>
                <a:solidFill>
                  <a:schemeClr val="tx1">
                    <a:tint val="75000"/>
                  </a:schemeClr>
                </a:solidFill>
              </a:defRPr>
            </a:lvl7pPr>
            <a:lvl8pPr marL="3194085" indent="0" algn="ctr">
              <a:buNone/>
              <a:defRPr>
                <a:solidFill>
                  <a:schemeClr val="tx1">
                    <a:tint val="75000"/>
                  </a:schemeClr>
                </a:solidFill>
              </a:defRPr>
            </a:lvl8pPr>
            <a:lvl9pPr marL="36503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BA27CB-03F9-644E-BE47-B6FD5135F6DB}" type="datetimeFigureOut">
              <a:rPr lang="en-US" smtClean="0"/>
              <a:t>6/23/19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C6B70-1198-BA49-A4CF-9D9B2E5885F1}" type="slidenum">
              <a:rPr lang="en-US" smtClean="0"/>
              <a:t>‹#›</a:t>
            </a:fld>
            <a:endParaRPr lang="en-US"/>
          </a:p>
        </p:txBody>
      </p:sp>
    </p:spTree>
    <p:extLst>
      <p:ext uri="{BB962C8B-B14F-4D97-AF65-F5344CB8AC3E}">
        <p14:creationId xmlns:p14="http://schemas.microsoft.com/office/powerpoint/2010/main" val="277949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BA27CB-03F9-644E-BE47-B6FD5135F6DB}" type="datetimeFigureOut">
              <a:rPr lang="en-US" smtClean="0"/>
              <a:t>6/23/19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C6B70-1198-BA49-A4CF-9D9B2E5885F1}" type="slidenum">
              <a:rPr lang="en-US" smtClean="0"/>
              <a:t>‹#›</a:t>
            </a:fld>
            <a:endParaRPr lang="en-US"/>
          </a:p>
        </p:txBody>
      </p:sp>
    </p:spTree>
    <p:extLst>
      <p:ext uri="{BB962C8B-B14F-4D97-AF65-F5344CB8AC3E}">
        <p14:creationId xmlns:p14="http://schemas.microsoft.com/office/powerpoint/2010/main" val="456585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BA27CB-03F9-644E-BE47-B6FD5135F6DB}" type="datetimeFigureOut">
              <a:rPr lang="en-US" smtClean="0"/>
              <a:t>6/23/19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C6B70-1198-BA49-A4CF-9D9B2E5885F1}" type="slidenum">
              <a:rPr lang="en-US" smtClean="0"/>
              <a:t>‹#›</a:t>
            </a:fld>
            <a:endParaRPr lang="en-US"/>
          </a:p>
        </p:txBody>
      </p:sp>
    </p:spTree>
    <p:extLst>
      <p:ext uri="{BB962C8B-B14F-4D97-AF65-F5344CB8AC3E}">
        <p14:creationId xmlns:p14="http://schemas.microsoft.com/office/powerpoint/2010/main" val="749241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908E-8EA9-48A2-8CE9-87FFCA0308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C79EFF-B8D3-4578-BE51-B8B44E30C61B}"/>
              </a:ext>
            </a:extLst>
          </p:cNvPr>
          <p:cNvSpPr>
            <a:spLocks noGrp="1"/>
          </p:cNvSpPr>
          <p:nvPr>
            <p:ph type="subTitle" idx="1"/>
          </p:nvPr>
        </p:nvSpPr>
        <p:spPr>
          <a:xfrm>
            <a:off x="1143000" y="2701528"/>
            <a:ext cx="6858000" cy="1241822"/>
          </a:xfrm>
        </p:spPr>
        <p:txBody>
          <a:bodyPr/>
          <a:lstStyle>
            <a:lvl1pPr marL="0" indent="0" algn="ctr">
              <a:buNone/>
              <a:defRPr sz="1800"/>
            </a:lvl1pPr>
            <a:lvl2pPr marL="342200" indent="0" algn="ctr">
              <a:buNone/>
              <a:defRPr sz="1500"/>
            </a:lvl2pPr>
            <a:lvl3pPr marL="684474" indent="0" algn="ctr">
              <a:buNone/>
              <a:defRPr sz="1400"/>
            </a:lvl3pPr>
            <a:lvl4pPr marL="1026711" indent="0" algn="ctr">
              <a:buNone/>
              <a:defRPr sz="1200"/>
            </a:lvl4pPr>
            <a:lvl5pPr marL="1368948" indent="0" algn="ctr">
              <a:buNone/>
              <a:defRPr sz="1200"/>
            </a:lvl5pPr>
            <a:lvl6pPr marL="1711223" indent="0" algn="ctr">
              <a:buNone/>
              <a:defRPr sz="1200"/>
            </a:lvl6pPr>
            <a:lvl7pPr marL="2053421" indent="0" algn="ctr">
              <a:buNone/>
              <a:defRPr sz="1200"/>
            </a:lvl7pPr>
            <a:lvl8pPr marL="2395620" indent="0" algn="ctr">
              <a:buNone/>
              <a:defRPr sz="1200"/>
            </a:lvl8pPr>
            <a:lvl9pPr marL="273782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39C041-3352-4FDB-A070-814803B1605C}"/>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1B52897-E011-44F7-A612-19D19132772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E4BA3F7-4A6F-4D4F-8EF3-8427335D99A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1659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8AB2-CBE4-4978-9685-8E19E906D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41A3D-7874-4E26-8376-FB871AA6C9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2D667-117E-4FC2-B101-CB97CB3FC35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727A27-A937-4C87-A58C-5DB434DDDEC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30CA00E-6ECF-48EE-A7AB-49B81F0520D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726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F16E-755F-456A-8E42-8FC32478D10D}"/>
              </a:ext>
            </a:extLst>
          </p:cNvPr>
          <p:cNvSpPr>
            <a:spLocks noGrp="1"/>
          </p:cNvSpPr>
          <p:nvPr>
            <p:ph type="title"/>
          </p:nvPr>
        </p:nvSpPr>
        <p:spPr>
          <a:xfrm>
            <a:off x="623888" y="128238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F53007-268D-43D4-8768-B053ADC38EAE}"/>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200" indent="0">
              <a:buNone/>
              <a:defRPr sz="1500">
                <a:solidFill>
                  <a:schemeClr val="tx1">
                    <a:tint val="75000"/>
                  </a:schemeClr>
                </a:solidFill>
              </a:defRPr>
            </a:lvl2pPr>
            <a:lvl3pPr marL="684474" indent="0">
              <a:buNone/>
              <a:defRPr sz="1400">
                <a:solidFill>
                  <a:schemeClr val="tx1">
                    <a:tint val="75000"/>
                  </a:schemeClr>
                </a:solidFill>
              </a:defRPr>
            </a:lvl3pPr>
            <a:lvl4pPr marL="1026711" indent="0">
              <a:buNone/>
              <a:defRPr sz="1200">
                <a:solidFill>
                  <a:schemeClr val="tx1">
                    <a:tint val="75000"/>
                  </a:schemeClr>
                </a:solidFill>
              </a:defRPr>
            </a:lvl4pPr>
            <a:lvl5pPr marL="1368948" indent="0">
              <a:buNone/>
              <a:defRPr sz="1200">
                <a:solidFill>
                  <a:schemeClr val="tx1">
                    <a:tint val="75000"/>
                  </a:schemeClr>
                </a:solidFill>
              </a:defRPr>
            </a:lvl5pPr>
            <a:lvl6pPr marL="1711223" indent="0">
              <a:buNone/>
              <a:defRPr sz="1200">
                <a:solidFill>
                  <a:schemeClr val="tx1">
                    <a:tint val="75000"/>
                  </a:schemeClr>
                </a:solidFill>
              </a:defRPr>
            </a:lvl6pPr>
            <a:lvl7pPr marL="2053421" indent="0">
              <a:buNone/>
              <a:defRPr sz="1200">
                <a:solidFill>
                  <a:schemeClr val="tx1">
                    <a:tint val="75000"/>
                  </a:schemeClr>
                </a:solidFill>
              </a:defRPr>
            </a:lvl7pPr>
            <a:lvl8pPr marL="2395620" indent="0">
              <a:buNone/>
              <a:defRPr sz="1200">
                <a:solidFill>
                  <a:schemeClr val="tx1">
                    <a:tint val="75000"/>
                  </a:schemeClr>
                </a:solidFill>
              </a:defRPr>
            </a:lvl8pPr>
            <a:lvl9pPr marL="273782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73648C-4E36-49FC-9455-D72EC4E6EA33}"/>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35B813-B3F9-4FDD-8325-6F4703C5222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1D62C84-F20E-4773-9C6F-31427EB86A42}"/>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394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782-2CE7-4969-9A61-42BF69871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377C1-6A0B-4C61-B5C4-86A23154862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6DECC-D30F-488A-BEEE-36DA9DBBA69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D9B19-5FA2-4C38-A84E-33AAD0BFAB58}"/>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9A2EC32E-3710-446A-A1A7-059CF9F4ACEF}"/>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3872BD-20C8-4688-8178-B9F1BFBFFE40}"/>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7311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E62B-810E-4036-9182-D9616427390A}"/>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206EB-1EE9-481A-97FB-A3E97EECE39C}"/>
              </a:ext>
            </a:extLst>
          </p:cNvPr>
          <p:cNvSpPr>
            <a:spLocks noGrp="1"/>
          </p:cNvSpPr>
          <p:nvPr>
            <p:ph type="body" idx="1"/>
          </p:nvPr>
        </p:nvSpPr>
        <p:spPr>
          <a:xfrm>
            <a:off x="629842" y="1260872"/>
            <a:ext cx="3868340" cy="617934"/>
          </a:xfrm>
        </p:spPr>
        <p:txBody>
          <a:bodyPr anchor="b"/>
          <a:lstStyle>
            <a:lvl1pPr marL="0" indent="0">
              <a:buNone/>
              <a:defRPr sz="1800" b="1"/>
            </a:lvl1pPr>
            <a:lvl2pPr marL="342200" indent="0">
              <a:buNone/>
              <a:defRPr sz="1500" b="1"/>
            </a:lvl2pPr>
            <a:lvl3pPr marL="684474" indent="0">
              <a:buNone/>
              <a:defRPr sz="1400" b="1"/>
            </a:lvl3pPr>
            <a:lvl4pPr marL="1026711" indent="0">
              <a:buNone/>
              <a:defRPr sz="1200" b="1"/>
            </a:lvl4pPr>
            <a:lvl5pPr marL="1368948" indent="0">
              <a:buNone/>
              <a:defRPr sz="1200" b="1"/>
            </a:lvl5pPr>
            <a:lvl6pPr marL="1711223" indent="0">
              <a:buNone/>
              <a:defRPr sz="1200" b="1"/>
            </a:lvl6pPr>
            <a:lvl7pPr marL="2053421" indent="0">
              <a:buNone/>
              <a:defRPr sz="1200" b="1"/>
            </a:lvl7pPr>
            <a:lvl8pPr marL="2395620" indent="0">
              <a:buNone/>
              <a:defRPr sz="1200" b="1"/>
            </a:lvl8pPr>
            <a:lvl9pPr marL="273782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D7DA1DB-30E1-4F21-A572-050B3854D3D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CF5C3-43E4-4254-AD42-8F87C7FC83E6}"/>
              </a:ext>
            </a:extLst>
          </p:cNvPr>
          <p:cNvSpPr>
            <a:spLocks noGrp="1"/>
          </p:cNvSpPr>
          <p:nvPr>
            <p:ph type="body" sz="quarter" idx="3"/>
          </p:nvPr>
        </p:nvSpPr>
        <p:spPr>
          <a:xfrm>
            <a:off x="4629157" y="1260872"/>
            <a:ext cx="3887391" cy="617934"/>
          </a:xfrm>
        </p:spPr>
        <p:txBody>
          <a:bodyPr anchor="b"/>
          <a:lstStyle>
            <a:lvl1pPr marL="0" indent="0">
              <a:buNone/>
              <a:defRPr sz="1800" b="1"/>
            </a:lvl1pPr>
            <a:lvl2pPr marL="342200" indent="0">
              <a:buNone/>
              <a:defRPr sz="1500" b="1"/>
            </a:lvl2pPr>
            <a:lvl3pPr marL="684474" indent="0">
              <a:buNone/>
              <a:defRPr sz="1400" b="1"/>
            </a:lvl3pPr>
            <a:lvl4pPr marL="1026711" indent="0">
              <a:buNone/>
              <a:defRPr sz="1200" b="1"/>
            </a:lvl4pPr>
            <a:lvl5pPr marL="1368948" indent="0">
              <a:buNone/>
              <a:defRPr sz="1200" b="1"/>
            </a:lvl5pPr>
            <a:lvl6pPr marL="1711223" indent="0">
              <a:buNone/>
              <a:defRPr sz="1200" b="1"/>
            </a:lvl6pPr>
            <a:lvl7pPr marL="2053421" indent="0">
              <a:buNone/>
              <a:defRPr sz="1200" b="1"/>
            </a:lvl7pPr>
            <a:lvl8pPr marL="2395620" indent="0">
              <a:buNone/>
              <a:defRPr sz="1200" b="1"/>
            </a:lvl8pPr>
            <a:lvl9pPr marL="273782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86072D2-A37A-4964-9551-FB3B6054F46D}"/>
              </a:ext>
            </a:extLst>
          </p:cNvPr>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629FE0-C88C-4E79-A8B9-55A0844DCA3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5A7F6C9-F547-472F-9A03-73CA44FE67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3394CD70-9990-445E-A0BA-78E2B9C69BC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9965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AE85-42F7-4B02-9AE0-0BAFB711C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AB4F7-0364-4475-95D9-ABA268F2BA5B}"/>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E32A5C3A-5E91-4781-8375-D71F24544BF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0445E9B8-CB27-4382-941E-8149BD81CF75}"/>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2301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72FEE-1328-49B8-809F-BC50D5DD48E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60D16096-FF9A-4E73-96DB-D9CA8BCD9A6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E435E6EB-D3EB-4C4A-9636-D0E094F39A8B}"/>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8673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9156-B18F-4DF5-BDF0-1A337DF3E30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B50926-A904-4278-94A8-F67D839A19CC}"/>
              </a:ext>
            </a:extLst>
          </p:cNvPr>
          <p:cNvSpPr>
            <a:spLocks noGrp="1"/>
          </p:cNvSpPr>
          <p:nvPr>
            <p:ph idx="1"/>
          </p:nvPr>
        </p:nvSpPr>
        <p:spPr>
          <a:xfrm>
            <a:off x="3887391" y="74065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7F516-A3A4-4FFB-9EE2-4941326409AC}"/>
              </a:ext>
            </a:extLst>
          </p:cNvPr>
          <p:cNvSpPr>
            <a:spLocks noGrp="1"/>
          </p:cNvSpPr>
          <p:nvPr>
            <p:ph type="body" sz="half" idx="2"/>
          </p:nvPr>
        </p:nvSpPr>
        <p:spPr>
          <a:xfrm>
            <a:off x="629841" y="1543052"/>
            <a:ext cx="2949178" cy="2858691"/>
          </a:xfrm>
        </p:spPr>
        <p:txBody>
          <a:bodyPr/>
          <a:lstStyle>
            <a:lvl1pPr marL="0" indent="0">
              <a:buNone/>
              <a:defRPr sz="1200"/>
            </a:lvl1pPr>
            <a:lvl2pPr marL="342200" indent="0">
              <a:buNone/>
              <a:defRPr sz="1100"/>
            </a:lvl2pPr>
            <a:lvl3pPr marL="684474" indent="0">
              <a:buNone/>
              <a:defRPr sz="900"/>
            </a:lvl3pPr>
            <a:lvl4pPr marL="1026711" indent="0">
              <a:buNone/>
              <a:defRPr sz="800"/>
            </a:lvl4pPr>
            <a:lvl5pPr marL="1368948" indent="0">
              <a:buNone/>
              <a:defRPr sz="800"/>
            </a:lvl5pPr>
            <a:lvl6pPr marL="1711223" indent="0">
              <a:buNone/>
              <a:defRPr sz="800"/>
            </a:lvl6pPr>
            <a:lvl7pPr marL="2053421" indent="0">
              <a:buNone/>
              <a:defRPr sz="800"/>
            </a:lvl7pPr>
            <a:lvl8pPr marL="2395620" indent="0">
              <a:buNone/>
              <a:defRPr sz="800"/>
            </a:lvl8pPr>
            <a:lvl9pPr marL="273782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C05AAE2F-131A-483C-9732-0CA3976778CD}"/>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4BFBC461-51E0-433B-87CD-FBAEAE65AD3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8279989-960E-4AE3-B1B0-4197649CABF4}"/>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449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BA27CB-03F9-644E-BE47-B6FD5135F6DB}" type="datetimeFigureOut">
              <a:rPr lang="en-US" smtClean="0"/>
              <a:t>6/23/19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C6B70-1198-BA49-A4CF-9D9B2E5885F1}" type="slidenum">
              <a:rPr lang="en-US" smtClean="0"/>
              <a:t>‹#›</a:t>
            </a:fld>
            <a:endParaRPr lang="en-US"/>
          </a:p>
        </p:txBody>
      </p:sp>
    </p:spTree>
    <p:extLst>
      <p:ext uri="{BB962C8B-B14F-4D97-AF65-F5344CB8AC3E}">
        <p14:creationId xmlns:p14="http://schemas.microsoft.com/office/powerpoint/2010/main" val="4009085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59BF-86BA-4C4A-BEDC-EA3F605A87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798E5E-0513-4A17-A37B-E1BD599D12A2}"/>
              </a:ext>
            </a:extLst>
          </p:cNvPr>
          <p:cNvSpPr>
            <a:spLocks noGrp="1"/>
          </p:cNvSpPr>
          <p:nvPr>
            <p:ph type="pic" idx="1"/>
          </p:nvPr>
        </p:nvSpPr>
        <p:spPr>
          <a:xfrm>
            <a:off x="3887391" y="740653"/>
            <a:ext cx="4629150" cy="3655219"/>
          </a:xfrm>
        </p:spPr>
        <p:txBody>
          <a:bodyPr/>
          <a:lstStyle>
            <a:lvl1pPr marL="0" indent="0">
              <a:buNone/>
              <a:defRPr sz="2400"/>
            </a:lvl1pPr>
            <a:lvl2pPr marL="342200" indent="0">
              <a:buNone/>
              <a:defRPr sz="2100"/>
            </a:lvl2pPr>
            <a:lvl3pPr marL="684474" indent="0">
              <a:buNone/>
              <a:defRPr sz="1800"/>
            </a:lvl3pPr>
            <a:lvl4pPr marL="1026711" indent="0">
              <a:buNone/>
              <a:defRPr sz="1500"/>
            </a:lvl4pPr>
            <a:lvl5pPr marL="1368948" indent="0">
              <a:buNone/>
              <a:defRPr sz="1500"/>
            </a:lvl5pPr>
            <a:lvl6pPr marL="1711223" indent="0">
              <a:buNone/>
              <a:defRPr sz="1500"/>
            </a:lvl6pPr>
            <a:lvl7pPr marL="2053421" indent="0">
              <a:buNone/>
              <a:defRPr sz="1500"/>
            </a:lvl7pPr>
            <a:lvl8pPr marL="2395620" indent="0">
              <a:buNone/>
              <a:defRPr sz="1500"/>
            </a:lvl8pPr>
            <a:lvl9pPr marL="2737820" indent="0">
              <a:buNone/>
              <a:defRPr sz="1500"/>
            </a:lvl9pPr>
          </a:lstStyle>
          <a:p>
            <a:endParaRPr lang="en-US"/>
          </a:p>
        </p:txBody>
      </p:sp>
      <p:sp>
        <p:nvSpPr>
          <p:cNvPr id="4" name="Text Placeholder 3">
            <a:extLst>
              <a:ext uri="{FF2B5EF4-FFF2-40B4-BE49-F238E27FC236}">
                <a16:creationId xmlns:a16="http://schemas.microsoft.com/office/drawing/2014/main" id="{EF8999F3-9CD7-4ACE-9A30-62E9DD032BBB}"/>
              </a:ext>
            </a:extLst>
          </p:cNvPr>
          <p:cNvSpPr>
            <a:spLocks noGrp="1"/>
          </p:cNvSpPr>
          <p:nvPr>
            <p:ph type="body" sz="half" idx="2"/>
          </p:nvPr>
        </p:nvSpPr>
        <p:spPr>
          <a:xfrm>
            <a:off x="629841" y="1543052"/>
            <a:ext cx="2949178" cy="2858691"/>
          </a:xfrm>
        </p:spPr>
        <p:txBody>
          <a:bodyPr/>
          <a:lstStyle>
            <a:lvl1pPr marL="0" indent="0">
              <a:buNone/>
              <a:defRPr sz="1200"/>
            </a:lvl1pPr>
            <a:lvl2pPr marL="342200" indent="0">
              <a:buNone/>
              <a:defRPr sz="1100"/>
            </a:lvl2pPr>
            <a:lvl3pPr marL="684474" indent="0">
              <a:buNone/>
              <a:defRPr sz="900"/>
            </a:lvl3pPr>
            <a:lvl4pPr marL="1026711" indent="0">
              <a:buNone/>
              <a:defRPr sz="800"/>
            </a:lvl4pPr>
            <a:lvl5pPr marL="1368948" indent="0">
              <a:buNone/>
              <a:defRPr sz="800"/>
            </a:lvl5pPr>
            <a:lvl6pPr marL="1711223" indent="0">
              <a:buNone/>
              <a:defRPr sz="800"/>
            </a:lvl6pPr>
            <a:lvl7pPr marL="2053421" indent="0">
              <a:buNone/>
              <a:defRPr sz="800"/>
            </a:lvl7pPr>
            <a:lvl8pPr marL="2395620" indent="0">
              <a:buNone/>
              <a:defRPr sz="800"/>
            </a:lvl8pPr>
            <a:lvl9pPr marL="273782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A48D63BD-35F4-4261-9599-42A079EBF6B7}"/>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B8D4DCE3-17BD-47E5-92D2-4BF787AAB39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32FCB6F-40C9-4124-9916-1E4A84BCA148}"/>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4389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FCB5-3EEC-446D-831B-266A2C33A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6074C6-C40B-4135-A05C-C1BB8B7D20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56D6B-59B4-4D06-8340-E799E3622A8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C528E18-D39B-4AEC-84D2-A3396585A5F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B05DC2B-820C-4983-8C85-09317B002D2F}"/>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3850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E0AD5-74D4-4C70-88F0-16125EFBF283}"/>
              </a:ext>
            </a:extLst>
          </p:cNvPr>
          <p:cNvSpPr>
            <a:spLocks noGrp="1"/>
          </p:cNvSpPr>
          <p:nvPr>
            <p:ph type="title" orient="vert"/>
          </p:nvPr>
        </p:nvSpPr>
        <p:spPr>
          <a:xfrm>
            <a:off x="6543676" y="27392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6E2382-A4DA-44CB-9AA2-6494C059571F}"/>
              </a:ext>
            </a:extLst>
          </p:cNvPr>
          <p:cNvSpPr>
            <a:spLocks noGrp="1"/>
          </p:cNvSpPr>
          <p:nvPr>
            <p:ph type="body" orient="vert" idx="1"/>
          </p:nvPr>
        </p:nvSpPr>
        <p:spPr>
          <a:xfrm>
            <a:off x="628660" y="27392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6004C-6845-4801-A01C-60E59A646161}"/>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561892D-89E8-4353-A517-6A64B8E9120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F4739-5CFB-45F7-8CB8-CBDFC43EF24A}"/>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7564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908E-8EA9-48A2-8CE9-87FFCA0308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C79EFF-B8D3-4578-BE51-B8B44E30C61B}"/>
              </a:ext>
            </a:extLst>
          </p:cNvPr>
          <p:cNvSpPr>
            <a:spLocks noGrp="1"/>
          </p:cNvSpPr>
          <p:nvPr>
            <p:ph type="subTitle" idx="1"/>
          </p:nvPr>
        </p:nvSpPr>
        <p:spPr>
          <a:xfrm>
            <a:off x="1143000" y="2701528"/>
            <a:ext cx="6858000" cy="1241822"/>
          </a:xfrm>
        </p:spPr>
        <p:txBody>
          <a:bodyPr/>
          <a:lstStyle>
            <a:lvl1pPr marL="0" indent="0" algn="ctr">
              <a:buNone/>
              <a:defRPr sz="1800"/>
            </a:lvl1pPr>
            <a:lvl2pPr marL="342245" indent="0" algn="ctr">
              <a:buNone/>
              <a:defRPr sz="1500"/>
            </a:lvl2pPr>
            <a:lvl3pPr marL="684559" indent="0" algn="ctr">
              <a:buNone/>
              <a:defRPr sz="1400"/>
            </a:lvl3pPr>
            <a:lvl4pPr marL="1026839" indent="0" algn="ctr">
              <a:buNone/>
              <a:defRPr sz="1200"/>
            </a:lvl4pPr>
            <a:lvl5pPr marL="1369118" indent="0" algn="ctr">
              <a:buNone/>
              <a:defRPr sz="1200"/>
            </a:lvl5pPr>
            <a:lvl6pPr marL="1711433" indent="0" algn="ctr">
              <a:buNone/>
              <a:defRPr sz="1200"/>
            </a:lvl6pPr>
            <a:lvl7pPr marL="2053676" indent="0" algn="ctr">
              <a:buNone/>
              <a:defRPr sz="1200"/>
            </a:lvl7pPr>
            <a:lvl8pPr marL="2395920" indent="0" algn="ctr">
              <a:buNone/>
              <a:defRPr sz="1200"/>
            </a:lvl8pPr>
            <a:lvl9pPr marL="273816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39C041-3352-4FDB-A070-814803B1605C}"/>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1B52897-E011-44F7-A612-19D19132772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E4BA3F7-4A6F-4D4F-8EF3-8427335D99A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2872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8AB2-CBE4-4978-9685-8E19E906D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41A3D-7874-4E26-8376-FB871AA6C9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2D667-117E-4FC2-B101-CB97CB3FC35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727A27-A937-4C87-A58C-5DB434DDDEC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30CA00E-6ECF-48EE-A7AB-49B81F0520D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3182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F16E-755F-456A-8E42-8FC32478D10D}"/>
              </a:ext>
            </a:extLst>
          </p:cNvPr>
          <p:cNvSpPr>
            <a:spLocks noGrp="1"/>
          </p:cNvSpPr>
          <p:nvPr>
            <p:ph type="title"/>
          </p:nvPr>
        </p:nvSpPr>
        <p:spPr>
          <a:xfrm>
            <a:off x="623888" y="1282382"/>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F53007-268D-43D4-8768-B053ADC38EAE}"/>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245" indent="0">
              <a:buNone/>
              <a:defRPr sz="1500">
                <a:solidFill>
                  <a:schemeClr val="tx1">
                    <a:tint val="75000"/>
                  </a:schemeClr>
                </a:solidFill>
              </a:defRPr>
            </a:lvl2pPr>
            <a:lvl3pPr marL="684559" indent="0">
              <a:buNone/>
              <a:defRPr sz="1400">
                <a:solidFill>
                  <a:schemeClr val="tx1">
                    <a:tint val="75000"/>
                  </a:schemeClr>
                </a:solidFill>
              </a:defRPr>
            </a:lvl3pPr>
            <a:lvl4pPr marL="1026839" indent="0">
              <a:buNone/>
              <a:defRPr sz="1200">
                <a:solidFill>
                  <a:schemeClr val="tx1">
                    <a:tint val="75000"/>
                  </a:schemeClr>
                </a:solidFill>
              </a:defRPr>
            </a:lvl4pPr>
            <a:lvl5pPr marL="1369118" indent="0">
              <a:buNone/>
              <a:defRPr sz="1200">
                <a:solidFill>
                  <a:schemeClr val="tx1">
                    <a:tint val="75000"/>
                  </a:schemeClr>
                </a:solidFill>
              </a:defRPr>
            </a:lvl5pPr>
            <a:lvl6pPr marL="1711433" indent="0">
              <a:buNone/>
              <a:defRPr sz="1200">
                <a:solidFill>
                  <a:schemeClr val="tx1">
                    <a:tint val="75000"/>
                  </a:schemeClr>
                </a:solidFill>
              </a:defRPr>
            </a:lvl6pPr>
            <a:lvl7pPr marL="2053676" indent="0">
              <a:buNone/>
              <a:defRPr sz="1200">
                <a:solidFill>
                  <a:schemeClr val="tx1">
                    <a:tint val="75000"/>
                  </a:schemeClr>
                </a:solidFill>
              </a:defRPr>
            </a:lvl7pPr>
            <a:lvl8pPr marL="2395920" indent="0">
              <a:buNone/>
              <a:defRPr sz="1200">
                <a:solidFill>
                  <a:schemeClr val="tx1">
                    <a:tint val="75000"/>
                  </a:schemeClr>
                </a:solidFill>
              </a:defRPr>
            </a:lvl8pPr>
            <a:lvl9pPr marL="2738165"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73648C-4E36-49FC-9455-D72EC4E6EA33}"/>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35B813-B3F9-4FDD-8325-6F4703C5222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1D62C84-F20E-4773-9C6F-31427EB86A42}"/>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7016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782-2CE7-4969-9A61-42BF69871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377C1-6A0B-4C61-B5C4-86A23154862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6DECC-D30F-488A-BEEE-36DA9DBBA69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D9B19-5FA2-4C38-A84E-33AAD0BFAB58}"/>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9A2EC32E-3710-446A-A1A7-059CF9F4ACEF}"/>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3872BD-20C8-4688-8178-B9F1BFBFFE40}"/>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5306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E62B-810E-4036-9182-D9616427390A}"/>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206EB-1EE9-481A-97FB-A3E97EECE39C}"/>
              </a:ext>
            </a:extLst>
          </p:cNvPr>
          <p:cNvSpPr>
            <a:spLocks noGrp="1"/>
          </p:cNvSpPr>
          <p:nvPr>
            <p:ph type="body" idx="1"/>
          </p:nvPr>
        </p:nvSpPr>
        <p:spPr>
          <a:xfrm>
            <a:off x="629842" y="1260872"/>
            <a:ext cx="3868340" cy="617934"/>
          </a:xfrm>
        </p:spPr>
        <p:txBody>
          <a:bodyPr anchor="b"/>
          <a:lstStyle>
            <a:lvl1pPr marL="0" indent="0">
              <a:buNone/>
              <a:defRPr sz="1800" b="1"/>
            </a:lvl1pPr>
            <a:lvl2pPr marL="342245" indent="0">
              <a:buNone/>
              <a:defRPr sz="1500" b="1"/>
            </a:lvl2pPr>
            <a:lvl3pPr marL="684559" indent="0">
              <a:buNone/>
              <a:defRPr sz="1400" b="1"/>
            </a:lvl3pPr>
            <a:lvl4pPr marL="1026839" indent="0">
              <a:buNone/>
              <a:defRPr sz="1200" b="1"/>
            </a:lvl4pPr>
            <a:lvl5pPr marL="1369118" indent="0">
              <a:buNone/>
              <a:defRPr sz="1200" b="1"/>
            </a:lvl5pPr>
            <a:lvl6pPr marL="1711433" indent="0">
              <a:buNone/>
              <a:defRPr sz="1200" b="1"/>
            </a:lvl6pPr>
            <a:lvl7pPr marL="2053676" indent="0">
              <a:buNone/>
              <a:defRPr sz="1200" b="1"/>
            </a:lvl7pPr>
            <a:lvl8pPr marL="2395920" indent="0">
              <a:buNone/>
              <a:defRPr sz="1200" b="1"/>
            </a:lvl8pPr>
            <a:lvl9pPr marL="2738165"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D7DA1DB-30E1-4F21-A572-050B3854D3D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CF5C3-43E4-4254-AD42-8F87C7FC83E6}"/>
              </a:ext>
            </a:extLst>
          </p:cNvPr>
          <p:cNvSpPr>
            <a:spLocks noGrp="1"/>
          </p:cNvSpPr>
          <p:nvPr>
            <p:ph type="body" sz="quarter" idx="3"/>
          </p:nvPr>
        </p:nvSpPr>
        <p:spPr>
          <a:xfrm>
            <a:off x="4629157" y="1260872"/>
            <a:ext cx="3887391" cy="617934"/>
          </a:xfrm>
        </p:spPr>
        <p:txBody>
          <a:bodyPr anchor="b"/>
          <a:lstStyle>
            <a:lvl1pPr marL="0" indent="0">
              <a:buNone/>
              <a:defRPr sz="1800" b="1"/>
            </a:lvl1pPr>
            <a:lvl2pPr marL="342245" indent="0">
              <a:buNone/>
              <a:defRPr sz="1500" b="1"/>
            </a:lvl2pPr>
            <a:lvl3pPr marL="684559" indent="0">
              <a:buNone/>
              <a:defRPr sz="1400" b="1"/>
            </a:lvl3pPr>
            <a:lvl4pPr marL="1026839" indent="0">
              <a:buNone/>
              <a:defRPr sz="1200" b="1"/>
            </a:lvl4pPr>
            <a:lvl5pPr marL="1369118" indent="0">
              <a:buNone/>
              <a:defRPr sz="1200" b="1"/>
            </a:lvl5pPr>
            <a:lvl6pPr marL="1711433" indent="0">
              <a:buNone/>
              <a:defRPr sz="1200" b="1"/>
            </a:lvl6pPr>
            <a:lvl7pPr marL="2053676" indent="0">
              <a:buNone/>
              <a:defRPr sz="1200" b="1"/>
            </a:lvl7pPr>
            <a:lvl8pPr marL="2395920" indent="0">
              <a:buNone/>
              <a:defRPr sz="1200" b="1"/>
            </a:lvl8pPr>
            <a:lvl9pPr marL="2738165"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86072D2-A37A-4964-9551-FB3B6054F46D}"/>
              </a:ext>
            </a:extLst>
          </p:cNvPr>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629FE0-C88C-4E79-A8B9-55A0844DCA3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5A7F6C9-F547-472F-9A03-73CA44FE67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3394CD70-9990-445E-A0BA-78E2B9C69BC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6921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AE85-42F7-4B02-9AE0-0BAFB711C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AB4F7-0364-4475-95D9-ABA268F2BA5B}"/>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E32A5C3A-5E91-4781-8375-D71F24544BF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0445E9B8-CB27-4382-941E-8149BD81CF75}"/>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6290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72FEE-1328-49B8-809F-BC50D5DD48E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60D16096-FF9A-4E73-96DB-D9CA8BCD9A6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E435E6EB-D3EB-4C4A-9636-D0E094F39A8B}"/>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4776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254" indent="0">
              <a:buNone/>
              <a:defRPr sz="1800">
                <a:solidFill>
                  <a:schemeClr val="tx1">
                    <a:tint val="75000"/>
                  </a:schemeClr>
                </a:solidFill>
              </a:defRPr>
            </a:lvl2pPr>
            <a:lvl3pPr marL="912623" indent="0">
              <a:buNone/>
              <a:defRPr sz="1600">
                <a:solidFill>
                  <a:schemeClr val="tx1">
                    <a:tint val="75000"/>
                  </a:schemeClr>
                </a:solidFill>
              </a:defRPr>
            </a:lvl3pPr>
            <a:lvl4pPr marL="1368914" indent="0">
              <a:buNone/>
              <a:defRPr sz="1400">
                <a:solidFill>
                  <a:schemeClr val="tx1">
                    <a:tint val="75000"/>
                  </a:schemeClr>
                </a:solidFill>
              </a:defRPr>
            </a:lvl4pPr>
            <a:lvl5pPr marL="1825244" indent="0">
              <a:buNone/>
              <a:defRPr sz="1400">
                <a:solidFill>
                  <a:schemeClr val="tx1">
                    <a:tint val="75000"/>
                  </a:schemeClr>
                </a:solidFill>
              </a:defRPr>
            </a:lvl5pPr>
            <a:lvl6pPr marL="2281497" indent="0">
              <a:buNone/>
              <a:defRPr sz="1400">
                <a:solidFill>
                  <a:schemeClr val="tx1">
                    <a:tint val="75000"/>
                  </a:schemeClr>
                </a:solidFill>
              </a:defRPr>
            </a:lvl6pPr>
            <a:lvl7pPr marL="2737751" indent="0">
              <a:buNone/>
              <a:defRPr sz="1400">
                <a:solidFill>
                  <a:schemeClr val="tx1">
                    <a:tint val="75000"/>
                  </a:schemeClr>
                </a:solidFill>
              </a:defRPr>
            </a:lvl7pPr>
            <a:lvl8pPr marL="3194085" indent="0">
              <a:buNone/>
              <a:defRPr sz="1400">
                <a:solidFill>
                  <a:schemeClr val="tx1">
                    <a:tint val="75000"/>
                  </a:schemeClr>
                </a:solidFill>
              </a:defRPr>
            </a:lvl8pPr>
            <a:lvl9pPr marL="365039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BA27CB-03F9-644E-BE47-B6FD5135F6DB}" type="datetimeFigureOut">
              <a:rPr lang="en-US" smtClean="0"/>
              <a:t>6/23/19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C6B70-1198-BA49-A4CF-9D9B2E5885F1}" type="slidenum">
              <a:rPr lang="en-US" smtClean="0"/>
              <a:t>‹#›</a:t>
            </a:fld>
            <a:endParaRPr lang="en-US"/>
          </a:p>
        </p:txBody>
      </p:sp>
    </p:spTree>
    <p:extLst>
      <p:ext uri="{BB962C8B-B14F-4D97-AF65-F5344CB8AC3E}">
        <p14:creationId xmlns:p14="http://schemas.microsoft.com/office/powerpoint/2010/main" val="1036814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9156-B18F-4DF5-BDF0-1A337DF3E30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B50926-A904-4278-94A8-F67D839A19CC}"/>
              </a:ext>
            </a:extLst>
          </p:cNvPr>
          <p:cNvSpPr>
            <a:spLocks noGrp="1"/>
          </p:cNvSpPr>
          <p:nvPr>
            <p:ph idx="1"/>
          </p:nvPr>
        </p:nvSpPr>
        <p:spPr>
          <a:xfrm>
            <a:off x="3887391" y="74064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7F516-A3A4-4FFB-9EE2-4941326409AC}"/>
              </a:ext>
            </a:extLst>
          </p:cNvPr>
          <p:cNvSpPr>
            <a:spLocks noGrp="1"/>
          </p:cNvSpPr>
          <p:nvPr>
            <p:ph type="body" sz="half" idx="2"/>
          </p:nvPr>
        </p:nvSpPr>
        <p:spPr>
          <a:xfrm>
            <a:off x="629841" y="1543052"/>
            <a:ext cx="2949178" cy="2858691"/>
          </a:xfrm>
        </p:spPr>
        <p:txBody>
          <a:bodyPr/>
          <a:lstStyle>
            <a:lvl1pPr marL="0" indent="0">
              <a:buNone/>
              <a:defRPr sz="1200"/>
            </a:lvl1pPr>
            <a:lvl2pPr marL="342245" indent="0">
              <a:buNone/>
              <a:defRPr sz="1100"/>
            </a:lvl2pPr>
            <a:lvl3pPr marL="684559" indent="0">
              <a:buNone/>
              <a:defRPr sz="900"/>
            </a:lvl3pPr>
            <a:lvl4pPr marL="1026839" indent="0">
              <a:buNone/>
              <a:defRPr sz="800"/>
            </a:lvl4pPr>
            <a:lvl5pPr marL="1369118" indent="0">
              <a:buNone/>
              <a:defRPr sz="800"/>
            </a:lvl5pPr>
            <a:lvl6pPr marL="1711433" indent="0">
              <a:buNone/>
              <a:defRPr sz="800"/>
            </a:lvl6pPr>
            <a:lvl7pPr marL="2053676" indent="0">
              <a:buNone/>
              <a:defRPr sz="800"/>
            </a:lvl7pPr>
            <a:lvl8pPr marL="2395920" indent="0">
              <a:buNone/>
              <a:defRPr sz="800"/>
            </a:lvl8pPr>
            <a:lvl9pPr marL="2738165"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C05AAE2F-131A-483C-9732-0CA3976778CD}"/>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4BFBC461-51E0-433B-87CD-FBAEAE65AD3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8279989-960E-4AE3-B1B0-4197649CABF4}"/>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1583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59BF-86BA-4C4A-BEDC-EA3F605A87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798E5E-0513-4A17-A37B-E1BD599D12A2}"/>
              </a:ext>
            </a:extLst>
          </p:cNvPr>
          <p:cNvSpPr>
            <a:spLocks noGrp="1"/>
          </p:cNvSpPr>
          <p:nvPr>
            <p:ph type="pic" idx="1"/>
          </p:nvPr>
        </p:nvSpPr>
        <p:spPr>
          <a:xfrm>
            <a:off x="3887391" y="740648"/>
            <a:ext cx="4629150" cy="3655219"/>
          </a:xfrm>
        </p:spPr>
        <p:txBody>
          <a:bodyPr/>
          <a:lstStyle>
            <a:lvl1pPr marL="0" indent="0">
              <a:buNone/>
              <a:defRPr sz="2400"/>
            </a:lvl1pPr>
            <a:lvl2pPr marL="342245" indent="0">
              <a:buNone/>
              <a:defRPr sz="2100"/>
            </a:lvl2pPr>
            <a:lvl3pPr marL="684559" indent="0">
              <a:buNone/>
              <a:defRPr sz="1800"/>
            </a:lvl3pPr>
            <a:lvl4pPr marL="1026839" indent="0">
              <a:buNone/>
              <a:defRPr sz="1500"/>
            </a:lvl4pPr>
            <a:lvl5pPr marL="1369118" indent="0">
              <a:buNone/>
              <a:defRPr sz="1500"/>
            </a:lvl5pPr>
            <a:lvl6pPr marL="1711433" indent="0">
              <a:buNone/>
              <a:defRPr sz="1500"/>
            </a:lvl6pPr>
            <a:lvl7pPr marL="2053676" indent="0">
              <a:buNone/>
              <a:defRPr sz="1500"/>
            </a:lvl7pPr>
            <a:lvl8pPr marL="2395920" indent="0">
              <a:buNone/>
              <a:defRPr sz="1500"/>
            </a:lvl8pPr>
            <a:lvl9pPr marL="2738165" indent="0">
              <a:buNone/>
              <a:defRPr sz="1500"/>
            </a:lvl9pPr>
          </a:lstStyle>
          <a:p>
            <a:endParaRPr lang="en-US"/>
          </a:p>
        </p:txBody>
      </p:sp>
      <p:sp>
        <p:nvSpPr>
          <p:cNvPr id="4" name="Text Placeholder 3">
            <a:extLst>
              <a:ext uri="{FF2B5EF4-FFF2-40B4-BE49-F238E27FC236}">
                <a16:creationId xmlns:a16="http://schemas.microsoft.com/office/drawing/2014/main" id="{EF8999F3-9CD7-4ACE-9A30-62E9DD032BBB}"/>
              </a:ext>
            </a:extLst>
          </p:cNvPr>
          <p:cNvSpPr>
            <a:spLocks noGrp="1"/>
          </p:cNvSpPr>
          <p:nvPr>
            <p:ph type="body" sz="half" idx="2"/>
          </p:nvPr>
        </p:nvSpPr>
        <p:spPr>
          <a:xfrm>
            <a:off x="629841" y="1543052"/>
            <a:ext cx="2949178" cy="2858691"/>
          </a:xfrm>
        </p:spPr>
        <p:txBody>
          <a:bodyPr/>
          <a:lstStyle>
            <a:lvl1pPr marL="0" indent="0">
              <a:buNone/>
              <a:defRPr sz="1200"/>
            </a:lvl1pPr>
            <a:lvl2pPr marL="342245" indent="0">
              <a:buNone/>
              <a:defRPr sz="1100"/>
            </a:lvl2pPr>
            <a:lvl3pPr marL="684559" indent="0">
              <a:buNone/>
              <a:defRPr sz="900"/>
            </a:lvl3pPr>
            <a:lvl4pPr marL="1026839" indent="0">
              <a:buNone/>
              <a:defRPr sz="800"/>
            </a:lvl4pPr>
            <a:lvl5pPr marL="1369118" indent="0">
              <a:buNone/>
              <a:defRPr sz="800"/>
            </a:lvl5pPr>
            <a:lvl6pPr marL="1711433" indent="0">
              <a:buNone/>
              <a:defRPr sz="800"/>
            </a:lvl6pPr>
            <a:lvl7pPr marL="2053676" indent="0">
              <a:buNone/>
              <a:defRPr sz="800"/>
            </a:lvl7pPr>
            <a:lvl8pPr marL="2395920" indent="0">
              <a:buNone/>
              <a:defRPr sz="800"/>
            </a:lvl8pPr>
            <a:lvl9pPr marL="2738165"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A48D63BD-35F4-4261-9599-42A079EBF6B7}"/>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B8D4DCE3-17BD-47E5-92D2-4BF787AAB39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32FCB6F-40C9-4124-9916-1E4A84BCA148}"/>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491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FCB5-3EEC-446D-831B-266A2C33A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6074C6-C40B-4135-A05C-C1BB8B7D20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56D6B-59B4-4D06-8340-E799E3622A8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C528E18-D39B-4AEC-84D2-A3396585A5F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B05DC2B-820C-4983-8C85-09317B002D2F}"/>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3605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E0AD5-74D4-4C70-88F0-16125EFBF283}"/>
              </a:ext>
            </a:extLst>
          </p:cNvPr>
          <p:cNvSpPr>
            <a:spLocks noGrp="1"/>
          </p:cNvSpPr>
          <p:nvPr>
            <p:ph type="title" orient="vert"/>
          </p:nvPr>
        </p:nvSpPr>
        <p:spPr>
          <a:xfrm>
            <a:off x="6543676" y="273921"/>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6E2382-A4DA-44CB-9AA2-6494C059571F}"/>
              </a:ext>
            </a:extLst>
          </p:cNvPr>
          <p:cNvSpPr>
            <a:spLocks noGrp="1"/>
          </p:cNvSpPr>
          <p:nvPr>
            <p:ph type="body" orient="vert" idx="1"/>
          </p:nvPr>
        </p:nvSpPr>
        <p:spPr>
          <a:xfrm>
            <a:off x="628660" y="273921"/>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6004C-6845-4801-A01C-60E59A646161}"/>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561892D-89E8-4353-A517-6A64B8E9120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F4739-5CFB-45F7-8CB8-CBDFC43EF24A}"/>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1654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908E-8EA9-48A2-8CE9-87FFCA0308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C79EFF-B8D3-4578-BE51-B8B44E30C61B}"/>
              </a:ext>
            </a:extLst>
          </p:cNvPr>
          <p:cNvSpPr>
            <a:spLocks noGrp="1"/>
          </p:cNvSpPr>
          <p:nvPr>
            <p:ph type="subTitle" idx="1"/>
          </p:nvPr>
        </p:nvSpPr>
        <p:spPr>
          <a:xfrm>
            <a:off x="1143000" y="2701528"/>
            <a:ext cx="6858000" cy="1241822"/>
          </a:xfrm>
        </p:spPr>
        <p:txBody>
          <a:bodyPr/>
          <a:lstStyle>
            <a:lvl1pPr marL="0" indent="0" algn="ctr">
              <a:buNone/>
              <a:defRPr sz="1800"/>
            </a:lvl1pPr>
            <a:lvl2pPr marL="342362" indent="0" algn="ctr">
              <a:buNone/>
              <a:defRPr sz="1500"/>
            </a:lvl2pPr>
            <a:lvl3pPr marL="684780" indent="0" algn="ctr">
              <a:buNone/>
              <a:defRPr sz="1400"/>
            </a:lvl3pPr>
            <a:lvl4pPr marL="1027170" indent="0" algn="ctr">
              <a:buNone/>
              <a:defRPr sz="1200"/>
            </a:lvl4pPr>
            <a:lvl5pPr marL="1369560" indent="0" algn="ctr">
              <a:buNone/>
              <a:defRPr sz="1200"/>
            </a:lvl5pPr>
            <a:lvl6pPr marL="1711979" indent="0" algn="ctr">
              <a:buNone/>
              <a:defRPr sz="1200"/>
            </a:lvl6pPr>
            <a:lvl7pPr marL="2054339" indent="0" algn="ctr">
              <a:buNone/>
              <a:defRPr sz="1200"/>
            </a:lvl7pPr>
            <a:lvl8pPr marL="2396700" indent="0" algn="ctr">
              <a:buNone/>
              <a:defRPr sz="1200"/>
            </a:lvl8pPr>
            <a:lvl9pPr marL="273906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39C041-3352-4FDB-A070-814803B1605C}"/>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1B52897-E011-44F7-A612-19D19132772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E4BA3F7-4A6F-4D4F-8EF3-8427335D99A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3690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8AB2-CBE4-4978-9685-8E19E906D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41A3D-7874-4E26-8376-FB871AA6C9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2D667-117E-4FC2-B101-CB97CB3FC35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727A27-A937-4C87-A58C-5DB434DDDEC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30CA00E-6ECF-48EE-A7AB-49B81F0520D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8705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F16E-755F-456A-8E42-8FC32478D10D}"/>
              </a:ext>
            </a:extLst>
          </p:cNvPr>
          <p:cNvSpPr>
            <a:spLocks noGrp="1"/>
          </p:cNvSpPr>
          <p:nvPr>
            <p:ph type="title"/>
          </p:nvPr>
        </p:nvSpPr>
        <p:spPr>
          <a:xfrm>
            <a:off x="623888" y="1282369"/>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F53007-268D-43D4-8768-B053ADC38EAE}"/>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362" indent="0">
              <a:buNone/>
              <a:defRPr sz="1500">
                <a:solidFill>
                  <a:schemeClr val="tx1">
                    <a:tint val="75000"/>
                  </a:schemeClr>
                </a:solidFill>
              </a:defRPr>
            </a:lvl2pPr>
            <a:lvl3pPr marL="684780" indent="0">
              <a:buNone/>
              <a:defRPr sz="1400">
                <a:solidFill>
                  <a:schemeClr val="tx1">
                    <a:tint val="75000"/>
                  </a:schemeClr>
                </a:solidFill>
              </a:defRPr>
            </a:lvl3pPr>
            <a:lvl4pPr marL="1027170" indent="0">
              <a:buNone/>
              <a:defRPr sz="1200">
                <a:solidFill>
                  <a:schemeClr val="tx1">
                    <a:tint val="75000"/>
                  </a:schemeClr>
                </a:solidFill>
              </a:defRPr>
            </a:lvl4pPr>
            <a:lvl5pPr marL="1369560" indent="0">
              <a:buNone/>
              <a:defRPr sz="1200">
                <a:solidFill>
                  <a:schemeClr val="tx1">
                    <a:tint val="75000"/>
                  </a:schemeClr>
                </a:solidFill>
              </a:defRPr>
            </a:lvl5pPr>
            <a:lvl6pPr marL="1711979" indent="0">
              <a:buNone/>
              <a:defRPr sz="1200">
                <a:solidFill>
                  <a:schemeClr val="tx1">
                    <a:tint val="75000"/>
                  </a:schemeClr>
                </a:solidFill>
              </a:defRPr>
            </a:lvl6pPr>
            <a:lvl7pPr marL="2054339" indent="0">
              <a:buNone/>
              <a:defRPr sz="1200">
                <a:solidFill>
                  <a:schemeClr val="tx1">
                    <a:tint val="75000"/>
                  </a:schemeClr>
                </a:solidFill>
              </a:defRPr>
            </a:lvl7pPr>
            <a:lvl8pPr marL="2396700" indent="0">
              <a:buNone/>
              <a:defRPr sz="1200">
                <a:solidFill>
                  <a:schemeClr val="tx1">
                    <a:tint val="75000"/>
                  </a:schemeClr>
                </a:solidFill>
              </a:defRPr>
            </a:lvl8pPr>
            <a:lvl9pPr marL="273906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73648C-4E36-49FC-9455-D72EC4E6EA33}"/>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35B813-B3F9-4FDD-8325-6F4703C5222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1D62C84-F20E-4773-9C6F-31427EB86A42}"/>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0335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782-2CE7-4969-9A61-42BF69871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377C1-6A0B-4C61-B5C4-86A23154862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6DECC-D30F-488A-BEEE-36DA9DBBA69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D9B19-5FA2-4C38-A84E-33AAD0BFAB58}"/>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9A2EC32E-3710-446A-A1A7-059CF9F4ACEF}"/>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3872BD-20C8-4688-8178-B9F1BFBFFE40}"/>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5122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E62B-810E-4036-9182-D9616427390A}"/>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206EB-1EE9-481A-97FB-A3E97EECE39C}"/>
              </a:ext>
            </a:extLst>
          </p:cNvPr>
          <p:cNvSpPr>
            <a:spLocks noGrp="1"/>
          </p:cNvSpPr>
          <p:nvPr>
            <p:ph type="body" idx="1"/>
          </p:nvPr>
        </p:nvSpPr>
        <p:spPr>
          <a:xfrm>
            <a:off x="629842" y="1260872"/>
            <a:ext cx="3868340" cy="617934"/>
          </a:xfrm>
        </p:spPr>
        <p:txBody>
          <a:bodyPr anchor="b"/>
          <a:lstStyle>
            <a:lvl1pPr marL="0" indent="0">
              <a:buNone/>
              <a:defRPr sz="1800" b="1"/>
            </a:lvl1pPr>
            <a:lvl2pPr marL="342362" indent="0">
              <a:buNone/>
              <a:defRPr sz="1500" b="1"/>
            </a:lvl2pPr>
            <a:lvl3pPr marL="684780" indent="0">
              <a:buNone/>
              <a:defRPr sz="1400" b="1"/>
            </a:lvl3pPr>
            <a:lvl4pPr marL="1027170" indent="0">
              <a:buNone/>
              <a:defRPr sz="1200" b="1"/>
            </a:lvl4pPr>
            <a:lvl5pPr marL="1369560" indent="0">
              <a:buNone/>
              <a:defRPr sz="1200" b="1"/>
            </a:lvl5pPr>
            <a:lvl6pPr marL="1711979" indent="0">
              <a:buNone/>
              <a:defRPr sz="1200" b="1"/>
            </a:lvl6pPr>
            <a:lvl7pPr marL="2054339" indent="0">
              <a:buNone/>
              <a:defRPr sz="1200" b="1"/>
            </a:lvl7pPr>
            <a:lvl8pPr marL="2396700" indent="0">
              <a:buNone/>
              <a:defRPr sz="1200" b="1"/>
            </a:lvl8pPr>
            <a:lvl9pPr marL="273906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D7DA1DB-30E1-4F21-A572-050B3854D3D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CF5C3-43E4-4254-AD42-8F87C7FC83E6}"/>
              </a:ext>
            </a:extLst>
          </p:cNvPr>
          <p:cNvSpPr>
            <a:spLocks noGrp="1"/>
          </p:cNvSpPr>
          <p:nvPr>
            <p:ph type="body" sz="quarter" idx="3"/>
          </p:nvPr>
        </p:nvSpPr>
        <p:spPr>
          <a:xfrm>
            <a:off x="4629157" y="1260872"/>
            <a:ext cx="3887391" cy="617934"/>
          </a:xfrm>
        </p:spPr>
        <p:txBody>
          <a:bodyPr anchor="b"/>
          <a:lstStyle>
            <a:lvl1pPr marL="0" indent="0">
              <a:buNone/>
              <a:defRPr sz="1800" b="1"/>
            </a:lvl1pPr>
            <a:lvl2pPr marL="342362" indent="0">
              <a:buNone/>
              <a:defRPr sz="1500" b="1"/>
            </a:lvl2pPr>
            <a:lvl3pPr marL="684780" indent="0">
              <a:buNone/>
              <a:defRPr sz="1400" b="1"/>
            </a:lvl3pPr>
            <a:lvl4pPr marL="1027170" indent="0">
              <a:buNone/>
              <a:defRPr sz="1200" b="1"/>
            </a:lvl4pPr>
            <a:lvl5pPr marL="1369560" indent="0">
              <a:buNone/>
              <a:defRPr sz="1200" b="1"/>
            </a:lvl5pPr>
            <a:lvl6pPr marL="1711979" indent="0">
              <a:buNone/>
              <a:defRPr sz="1200" b="1"/>
            </a:lvl6pPr>
            <a:lvl7pPr marL="2054339" indent="0">
              <a:buNone/>
              <a:defRPr sz="1200" b="1"/>
            </a:lvl7pPr>
            <a:lvl8pPr marL="2396700" indent="0">
              <a:buNone/>
              <a:defRPr sz="1200" b="1"/>
            </a:lvl8pPr>
            <a:lvl9pPr marL="273906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86072D2-A37A-4964-9551-FB3B6054F46D}"/>
              </a:ext>
            </a:extLst>
          </p:cNvPr>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629FE0-C88C-4E79-A8B9-55A0844DCA3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5A7F6C9-F547-472F-9A03-73CA44FE67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3394CD70-9990-445E-A0BA-78E2B9C69BC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9594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AE85-42F7-4B02-9AE0-0BAFB711C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AB4F7-0364-4475-95D9-ABA268F2BA5B}"/>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E32A5C3A-5E91-4781-8375-D71F24544BF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0445E9B8-CB27-4382-941E-8149BD81CF75}"/>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43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BA27CB-03F9-644E-BE47-B6FD5135F6DB}" type="datetimeFigureOut">
              <a:rPr lang="en-US" smtClean="0"/>
              <a:t>6/23/19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C6B70-1198-BA49-A4CF-9D9B2E5885F1}" type="slidenum">
              <a:rPr lang="en-US" smtClean="0"/>
              <a:t>‹#›</a:t>
            </a:fld>
            <a:endParaRPr lang="en-US"/>
          </a:p>
        </p:txBody>
      </p:sp>
    </p:spTree>
    <p:extLst>
      <p:ext uri="{BB962C8B-B14F-4D97-AF65-F5344CB8AC3E}">
        <p14:creationId xmlns:p14="http://schemas.microsoft.com/office/powerpoint/2010/main" val="3569586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72FEE-1328-49B8-809F-BC50D5DD48E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60D16096-FF9A-4E73-96DB-D9CA8BCD9A6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E435E6EB-D3EB-4C4A-9636-D0E094F39A8B}"/>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0957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9156-B18F-4DF5-BDF0-1A337DF3E30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B50926-A904-4278-94A8-F67D839A19CC}"/>
              </a:ext>
            </a:extLst>
          </p:cNvPr>
          <p:cNvSpPr>
            <a:spLocks noGrp="1"/>
          </p:cNvSpPr>
          <p:nvPr>
            <p:ph idx="1"/>
          </p:nvPr>
        </p:nvSpPr>
        <p:spPr>
          <a:xfrm>
            <a:off x="3887391" y="74063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7F516-A3A4-4FFB-9EE2-4941326409AC}"/>
              </a:ext>
            </a:extLst>
          </p:cNvPr>
          <p:cNvSpPr>
            <a:spLocks noGrp="1"/>
          </p:cNvSpPr>
          <p:nvPr>
            <p:ph type="body" sz="half" idx="2"/>
          </p:nvPr>
        </p:nvSpPr>
        <p:spPr>
          <a:xfrm>
            <a:off x="629841" y="1543052"/>
            <a:ext cx="2949178" cy="2858691"/>
          </a:xfrm>
        </p:spPr>
        <p:txBody>
          <a:bodyPr/>
          <a:lstStyle>
            <a:lvl1pPr marL="0" indent="0">
              <a:buNone/>
              <a:defRPr sz="1200"/>
            </a:lvl1pPr>
            <a:lvl2pPr marL="342362" indent="0">
              <a:buNone/>
              <a:defRPr sz="1100"/>
            </a:lvl2pPr>
            <a:lvl3pPr marL="684780" indent="0">
              <a:buNone/>
              <a:defRPr sz="900"/>
            </a:lvl3pPr>
            <a:lvl4pPr marL="1027170" indent="0">
              <a:buNone/>
              <a:defRPr sz="800"/>
            </a:lvl4pPr>
            <a:lvl5pPr marL="1369560" indent="0">
              <a:buNone/>
              <a:defRPr sz="800"/>
            </a:lvl5pPr>
            <a:lvl6pPr marL="1711979" indent="0">
              <a:buNone/>
              <a:defRPr sz="800"/>
            </a:lvl6pPr>
            <a:lvl7pPr marL="2054339" indent="0">
              <a:buNone/>
              <a:defRPr sz="800"/>
            </a:lvl7pPr>
            <a:lvl8pPr marL="2396700" indent="0">
              <a:buNone/>
              <a:defRPr sz="800"/>
            </a:lvl8pPr>
            <a:lvl9pPr marL="2739062"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C05AAE2F-131A-483C-9732-0CA3976778CD}"/>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4BFBC461-51E0-433B-87CD-FBAEAE65AD3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8279989-960E-4AE3-B1B0-4197649CABF4}"/>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9628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59BF-86BA-4C4A-BEDC-EA3F605A87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798E5E-0513-4A17-A37B-E1BD599D12A2}"/>
              </a:ext>
            </a:extLst>
          </p:cNvPr>
          <p:cNvSpPr>
            <a:spLocks noGrp="1"/>
          </p:cNvSpPr>
          <p:nvPr>
            <p:ph type="pic" idx="1"/>
          </p:nvPr>
        </p:nvSpPr>
        <p:spPr>
          <a:xfrm>
            <a:off x="3887391" y="740635"/>
            <a:ext cx="4629150" cy="3655219"/>
          </a:xfrm>
        </p:spPr>
        <p:txBody>
          <a:bodyPr/>
          <a:lstStyle>
            <a:lvl1pPr marL="0" indent="0">
              <a:buNone/>
              <a:defRPr sz="2400"/>
            </a:lvl1pPr>
            <a:lvl2pPr marL="342362" indent="0">
              <a:buNone/>
              <a:defRPr sz="2100"/>
            </a:lvl2pPr>
            <a:lvl3pPr marL="684780" indent="0">
              <a:buNone/>
              <a:defRPr sz="1800"/>
            </a:lvl3pPr>
            <a:lvl4pPr marL="1027170" indent="0">
              <a:buNone/>
              <a:defRPr sz="1500"/>
            </a:lvl4pPr>
            <a:lvl5pPr marL="1369560" indent="0">
              <a:buNone/>
              <a:defRPr sz="1500"/>
            </a:lvl5pPr>
            <a:lvl6pPr marL="1711979" indent="0">
              <a:buNone/>
              <a:defRPr sz="1500"/>
            </a:lvl6pPr>
            <a:lvl7pPr marL="2054339" indent="0">
              <a:buNone/>
              <a:defRPr sz="1500"/>
            </a:lvl7pPr>
            <a:lvl8pPr marL="2396700" indent="0">
              <a:buNone/>
              <a:defRPr sz="1500"/>
            </a:lvl8pPr>
            <a:lvl9pPr marL="2739062" indent="0">
              <a:buNone/>
              <a:defRPr sz="1500"/>
            </a:lvl9pPr>
          </a:lstStyle>
          <a:p>
            <a:endParaRPr lang="en-US"/>
          </a:p>
        </p:txBody>
      </p:sp>
      <p:sp>
        <p:nvSpPr>
          <p:cNvPr id="4" name="Text Placeholder 3">
            <a:extLst>
              <a:ext uri="{FF2B5EF4-FFF2-40B4-BE49-F238E27FC236}">
                <a16:creationId xmlns:a16="http://schemas.microsoft.com/office/drawing/2014/main" id="{EF8999F3-9CD7-4ACE-9A30-62E9DD032BBB}"/>
              </a:ext>
            </a:extLst>
          </p:cNvPr>
          <p:cNvSpPr>
            <a:spLocks noGrp="1"/>
          </p:cNvSpPr>
          <p:nvPr>
            <p:ph type="body" sz="half" idx="2"/>
          </p:nvPr>
        </p:nvSpPr>
        <p:spPr>
          <a:xfrm>
            <a:off x="629841" y="1543052"/>
            <a:ext cx="2949178" cy="2858691"/>
          </a:xfrm>
        </p:spPr>
        <p:txBody>
          <a:bodyPr/>
          <a:lstStyle>
            <a:lvl1pPr marL="0" indent="0">
              <a:buNone/>
              <a:defRPr sz="1200"/>
            </a:lvl1pPr>
            <a:lvl2pPr marL="342362" indent="0">
              <a:buNone/>
              <a:defRPr sz="1100"/>
            </a:lvl2pPr>
            <a:lvl3pPr marL="684780" indent="0">
              <a:buNone/>
              <a:defRPr sz="900"/>
            </a:lvl3pPr>
            <a:lvl4pPr marL="1027170" indent="0">
              <a:buNone/>
              <a:defRPr sz="800"/>
            </a:lvl4pPr>
            <a:lvl5pPr marL="1369560" indent="0">
              <a:buNone/>
              <a:defRPr sz="800"/>
            </a:lvl5pPr>
            <a:lvl6pPr marL="1711979" indent="0">
              <a:buNone/>
              <a:defRPr sz="800"/>
            </a:lvl6pPr>
            <a:lvl7pPr marL="2054339" indent="0">
              <a:buNone/>
              <a:defRPr sz="800"/>
            </a:lvl7pPr>
            <a:lvl8pPr marL="2396700" indent="0">
              <a:buNone/>
              <a:defRPr sz="800"/>
            </a:lvl8pPr>
            <a:lvl9pPr marL="2739062"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A48D63BD-35F4-4261-9599-42A079EBF6B7}"/>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B8D4DCE3-17BD-47E5-92D2-4BF787AAB39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32FCB6F-40C9-4124-9916-1E4A84BCA148}"/>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072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FCB5-3EEC-446D-831B-266A2C33A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6074C6-C40B-4135-A05C-C1BB8B7D20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56D6B-59B4-4D06-8340-E799E3622A8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C528E18-D39B-4AEC-84D2-A3396585A5F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B05DC2B-820C-4983-8C85-09317B002D2F}"/>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1900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E0AD5-74D4-4C70-88F0-16125EFBF283}"/>
              </a:ext>
            </a:extLst>
          </p:cNvPr>
          <p:cNvSpPr>
            <a:spLocks noGrp="1"/>
          </p:cNvSpPr>
          <p:nvPr>
            <p:ph type="title" orient="vert"/>
          </p:nvPr>
        </p:nvSpPr>
        <p:spPr>
          <a:xfrm>
            <a:off x="6543676" y="27390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6E2382-A4DA-44CB-9AA2-6494C059571F}"/>
              </a:ext>
            </a:extLst>
          </p:cNvPr>
          <p:cNvSpPr>
            <a:spLocks noGrp="1"/>
          </p:cNvSpPr>
          <p:nvPr>
            <p:ph type="body" orient="vert" idx="1"/>
          </p:nvPr>
        </p:nvSpPr>
        <p:spPr>
          <a:xfrm>
            <a:off x="628660" y="27390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6004C-6845-4801-A01C-60E59A646161}"/>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561892D-89E8-4353-A517-6A64B8E9120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F4739-5CFB-45F7-8CB8-CBDFC43EF24A}"/>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5777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908E-8EA9-48A2-8CE9-87FFCA0308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C79EFF-B8D3-4578-BE51-B8B44E30C61B}"/>
              </a:ext>
            </a:extLst>
          </p:cNvPr>
          <p:cNvSpPr>
            <a:spLocks noGrp="1"/>
          </p:cNvSpPr>
          <p:nvPr>
            <p:ph type="subTitle" idx="1"/>
          </p:nvPr>
        </p:nvSpPr>
        <p:spPr>
          <a:xfrm>
            <a:off x="1143000" y="2701528"/>
            <a:ext cx="6858000" cy="1241822"/>
          </a:xfrm>
        </p:spPr>
        <p:txBody>
          <a:bodyPr/>
          <a:lstStyle>
            <a:lvl1pPr marL="0" indent="0" algn="ctr">
              <a:buNone/>
              <a:defRPr sz="1800"/>
            </a:lvl1pPr>
            <a:lvl2pPr marL="342515" indent="0" algn="ctr">
              <a:buNone/>
              <a:defRPr sz="1500"/>
            </a:lvl2pPr>
            <a:lvl3pPr marL="685069" indent="0" algn="ctr">
              <a:buNone/>
              <a:defRPr sz="1400"/>
            </a:lvl3pPr>
            <a:lvl4pPr marL="1027604" indent="0" algn="ctr">
              <a:buNone/>
              <a:defRPr sz="1200"/>
            </a:lvl4pPr>
            <a:lvl5pPr marL="1370138" indent="0" algn="ctr">
              <a:buNone/>
              <a:defRPr sz="1200"/>
            </a:lvl5pPr>
            <a:lvl6pPr marL="1712693" indent="0" algn="ctr">
              <a:buNone/>
              <a:defRPr sz="1200"/>
            </a:lvl6pPr>
            <a:lvl7pPr marL="2055206" indent="0" algn="ctr">
              <a:buNone/>
              <a:defRPr sz="1200"/>
            </a:lvl7pPr>
            <a:lvl8pPr marL="2397720" indent="0" algn="ctr">
              <a:buNone/>
              <a:defRPr sz="1200"/>
            </a:lvl8pPr>
            <a:lvl9pPr marL="274023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39C041-3352-4FDB-A070-814803B1605C}"/>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1B52897-E011-44F7-A612-19D19132772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E4BA3F7-4A6F-4D4F-8EF3-8427335D99A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0204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8AB2-CBE4-4978-9685-8E19E906D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41A3D-7874-4E26-8376-FB871AA6C9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2D667-117E-4FC2-B101-CB97CB3FC35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727A27-A937-4C87-A58C-5DB434DDDEC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30CA00E-6ECF-48EE-A7AB-49B81F0520D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14224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F16E-755F-456A-8E42-8FC32478D10D}"/>
              </a:ext>
            </a:extLst>
          </p:cNvPr>
          <p:cNvSpPr>
            <a:spLocks noGrp="1"/>
          </p:cNvSpPr>
          <p:nvPr>
            <p:ph type="title"/>
          </p:nvPr>
        </p:nvSpPr>
        <p:spPr>
          <a:xfrm>
            <a:off x="623888" y="1282352"/>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F53007-268D-43D4-8768-B053ADC38EAE}"/>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515" indent="0">
              <a:buNone/>
              <a:defRPr sz="1500">
                <a:solidFill>
                  <a:schemeClr val="tx1">
                    <a:tint val="75000"/>
                  </a:schemeClr>
                </a:solidFill>
              </a:defRPr>
            </a:lvl2pPr>
            <a:lvl3pPr marL="685069" indent="0">
              <a:buNone/>
              <a:defRPr sz="1400">
                <a:solidFill>
                  <a:schemeClr val="tx1">
                    <a:tint val="75000"/>
                  </a:schemeClr>
                </a:solidFill>
              </a:defRPr>
            </a:lvl3pPr>
            <a:lvl4pPr marL="1027604" indent="0">
              <a:buNone/>
              <a:defRPr sz="1200">
                <a:solidFill>
                  <a:schemeClr val="tx1">
                    <a:tint val="75000"/>
                  </a:schemeClr>
                </a:solidFill>
              </a:defRPr>
            </a:lvl4pPr>
            <a:lvl5pPr marL="1370138" indent="0">
              <a:buNone/>
              <a:defRPr sz="1200">
                <a:solidFill>
                  <a:schemeClr val="tx1">
                    <a:tint val="75000"/>
                  </a:schemeClr>
                </a:solidFill>
              </a:defRPr>
            </a:lvl5pPr>
            <a:lvl6pPr marL="1712693" indent="0">
              <a:buNone/>
              <a:defRPr sz="1200">
                <a:solidFill>
                  <a:schemeClr val="tx1">
                    <a:tint val="75000"/>
                  </a:schemeClr>
                </a:solidFill>
              </a:defRPr>
            </a:lvl6pPr>
            <a:lvl7pPr marL="2055206" indent="0">
              <a:buNone/>
              <a:defRPr sz="1200">
                <a:solidFill>
                  <a:schemeClr val="tx1">
                    <a:tint val="75000"/>
                  </a:schemeClr>
                </a:solidFill>
              </a:defRPr>
            </a:lvl7pPr>
            <a:lvl8pPr marL="2397720" indent="0">
              <a:buNone/>
              <a:defRPr sz="1200">
                <a:solidFill>
                  <a:schemeClr val="tx1">
                    <a:tint val="75000"/>
                  </a:schemeClr>
                </a:solidFill>
              </a:defRPr>
            </a:lvl8pPr>
            <a:lvl9pPr marL="2740235"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73648C-4E36-49FC-9455-D72EC4E6EA33}"/>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35B813-B3F9-4FDD-8325-6F4703C5222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1D62C84-F20E-4773-9C6F-31427EB86A42}"/>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44309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782-2CE7-4969-9A61-42BF69871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377C1-6A0B-4C61-B5C4-86A23154862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6DECC-D30F-488A-BEEE-36DA9DBBA69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D9B19-5FA2-4C38-A84E-33AAD0BFAB58}"/>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9A2EC32E-3710-446A-A1A7-059CF9F4ACEF}"/>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3872BD-20C8-4688-8178-B9F1BFBFFE40}"/>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8480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E62B-810E-4036-9182-D9616427390A}"/>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206EB-1EE9-481A-97FB-A3E97EECE39C}"/>
              </a:ext>
            </a:extLst>
          </p:cNvPr>
          <p:cNvSpPr>
            <a:spLocks noGrp="1"/>
          </p:cNvSpPr>
          <p:nvPr>
            <p:ph type="body" idx="1"/>
          </p:nvPr>
        </p:nvSpPr>
        <p:spPr>
          <a:xfrm>
            <a:off x="629842" y="1260872"/>
            <a:ext cx="3868340" cy="617934"/>
          </a:xfrm>
        </p:spPr>
        <p:txBody>
          <a:bodyPr anchor="b"/>
          <a:lstStyle>
            <a:lvl1pPr marL="0" indent="0">
              <a:buNone/>
              <a:defRPr sz="1800" b="1"/>
            </a:lvl1pPr>
            <a:lvl2pPr marL="342515" indent="0">
              <a:buNone/>
              <a:defRPr sz="1500" b="1"/>
            </a:lvl2pPr>
            <a:lvl3pPr marL="685069" indent="0">
              <a:buNone/>
              <a:defRPr sz="1400" b="1"/>
            </a:lvl3pPr>
            <a:lvl4pPr marL="1027604" indent="0">
              <a:buNone/>
              <a:defRPr sz="1200" b="1"/>
            </a:lvl4pPr>
            <a:lvl5pPr marL="1370138" indent="0">
              <a:buNone/>
              <a:defRPr sz="1200" b="1"/>
            </a:lvl5pPr>
            <a:lvl6pPr marL="1712693" indent="0">
              <a:buNone/>
              <a:defRPr sz="1200" b="1"/>
            </a:lvl6pPr>
            <a:lvl7pPr marL="2055206" indent="0">
              <a:buNone/>
              <a:defRPr sz="1200" b="1"/>
            </a:lvl7pPr>
            <a:lvl8pPr marL="2397720" indent="0">
              <a:buNone/>
              <a:defRPr sz="1200" b="1"/>
            </a:lvl8pPr>
            <a:lvl9pPr marL="2740235"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D7DA1DB-30E1-4F21-A572-050B3854D3D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CF5C3-43E4-4254-AD42-8F87C7FC83E6}"/>
              </a:ext>
            </a:extLst>
          </p:cNvPr>
          <p:cNvSpPr>
            <a:spLocks noGrp="1"/>
          </p:cNvSpPr>
          <p:nvPr>
            <p:ph type="body" sz="quarter" idx="3"/>
          </p:nvPr>
        </p:nvSpPr>
        <p:spPr>
          <a:xfrm>
            <a:off x="4629157" y="1260872"/>
            <a:ext cx="3887391" cy="617934"/>
          </a:xfrm>
        </p:spPr>
        <p:txBody>
          <a:bodyPr anchor="b"/>
          <a:lstStyle>
            <a:lvl1pPr marL="0" indent="0">
              <a:buNone/>
              <a:defRPr sz="1800" b="1"/>
            </a:lvl1pPr>
            <a:lvl2pPr marL="342515" indent="0">
              <a:buNone/>
              <a:defRPr sz="1500" b="1"/>
            </a:lvl2pPr>
            <a:lvl3pPr marL="685069" indent="0">
              <a:buNone/>
              <a:defRPr sz="1400" b="1"/>
            </a:lvl3pPr>
            <a:lvl4pPr marL="1027604" indent="0">
              <a:buNone/>
              <a:defRPr sz="1200" b="1"/>
            </a:lvl4pPr>
            <a:lvl5pPr marL="1370138" indent="0">
              <a:buNone/>
              <a:defRPr sz="1200" b="1"/>
            </a:lvl5pPr>
            <a:lvl6pPr marL="1712693" indent="0">
              <a:buNone/>
              <a:defRPr sz="1200" b="1"/>
            </a:lvl6pPr>
            <a:lvl7pPr marL="2055206" indent="0">
              <a:buNone/>
              <a:defRPr sz="1200" b="1"/>
            </a:lvl7pPr>
            <a:lvl8pPr marL="2397720" indent="0">
              <a:buNone/>
              <a:defRPr sz="1200" b="1"/>
            </a:lvl8pPr>
            <a:lvl9pPr marL="2740235"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86072D2-A37A-4964-9551-FB3B6054F46D}"/>
              </a:ext>
            </a:extLst>
          </p:cNvPr>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629FE0-C88C-4E79-A8B9-55A0844DCA3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5A7F6C9-F547-472F-9A03-73CA44FE67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3394CD70-9990-445E-A0BA-78E2B9C69BC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110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254" indent="0">
              <a:buNone/>
              <a:defRPr sz="2000" b="1"/>
            </a:lvl2pPr>
            <a:lvl3pPr marL="912623" indent="0">
              <a:buNone/>
              <a:defRPr sz="1800" b="1"/>
            </a:lvl3pPr>
            <a:lvl4pPr marL="1368914" indent="0">
              <a:buNone/>
              <a:defRPr sz="1600" b="1"/>
            </a:lvl4pPr>
            <a:lvl5pPr marL="1825244" indent="0">
              <a:buNone/>
              <a:defRPr sz="1600" b="1"/>
            </a:lvl5pPr>
            <a:lvl6pPr marL="2281497" indent="0">
              <a:buNone/>
              <a:defRPr sz="1600" b="1"/>
            </a:lvl6pPr>
            <a:lvl7pPr marL="2737751" indent="0">
              <a:buNone/>
              <a:defRPr sz="1600" b="1"/>
            </a:lvl7pPr>
            <a:lvl8pPr marL="3194085" indent="0">
              <a:buNone/>
              <a:defRPr sz="1600" b="1"/>
            </a:lvl8pPr>
            <a:lvl9pPr marL="36503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1" y="1151335"/>
            <a:ext cx="4041775" cy="479822"/>
          </a:xfrm>
        </p:spPr>
        <p:txBody>
          <a:bodyPr anchor="b"/>
          <a:lstStyle>
            <a:lvl1pPr marL="0" indent="0">
              <a:buNone/>
              <a:defRPr sz="2400" b="1"/>
            </a:lvl1pPr>
            <a:lvl2pPr marL="456254" indent="0">
              <a:buNone/>
              <a:defRPr sz="2000" b="1"/>
            </a:lvl2pPr>
            <a:lvl3pPr marL="912623" indent="0">
              <a:buNone/>
              <a:defRPr sz="1800" b="1"/>
            </a:lvl3pPr>
            <a:lvl4pPr marL="1368914" indent="0">
              <a:buNone/>
              <a:defRPr sz="1600" b="1"/>
            </a:lvl4pPr>
            <a:lvl5pPr marL="1825244" indent="0">
              <a:buNone/>
              <a:defRPr sz="1600" b="1"/>
            </a:lvl5pPr>
            <a:lvl6pPr marL="2281497" indent="0">
              <a:buNone/>
              <a:defRPr sz="1600" b="1"/>
            </a:lvl6pPr>
            <a:lvl7pPr marL="2737751" indent="0">
              <a:buNone/>
              <a:defRPr sz="1600" b="1"/>
            </a:lvl7pPr>
            <a:lvl8pPr marL="3194085" indent="0">
              <a:buNone/>
              <a:defRPr sz="1600" b="1"/>
            </a:lvl8pPr>
            <a:lvl9pPr marL="36503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BA27CB-03F9-644E-BE47-B6FD5135F6DB}" type="datetimeFigureOut">
              <a:rPr lang="en-US" smtClean="0"/>
              <a:t>6/23/19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C6B70-1198-BA49-A4CF-9D9B2E5885F1}" type="slidenum">
              <a:rPr lang="en-US" smtClean="0"/>
              <a:t>‹#›</a:t>
            </a:fld>
            <a:endParaRPr lang="en-US"/>
          </a:p>
        </p:txBody>
      </p:sp>
    </p:spTree>
    <p:extLst>
      <p:ext uri="{BB962C8B-B14F-4D97-AF65-F5344CB8AC3E}">
        <p14:creationId xmlns:p14="http://schemas.microsoft.com/office/powerpoint/2010/main" val="41565146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AE85-42F7-4B02-9AE0-0BAFB711C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AB4F7-0364-4475-95D9-ABA268F2BA5B}"/>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E32A5C3A-5E91-4781-8375-D71F24544BF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0445E9B8-CB27-4382-941E-8149BD81CF75}"/>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8259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72FEE-1328-49B8-809F-BC50D5DD48E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60D16096-FF9A-4E73-96DB-D9CA8BCD9A6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E435E6EB-D3EB-4C4A-9636-D0E094F39A8B}"/>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4127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9156-B18F-4DF5-BDF0-1A337DF3E30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B50926-A904-4278-94A8-F67D839A19CC}"/>
              </a:ext>
            </a:extLst>
          </p:cNvPr>
          <p:cNvSpPr>
            <a:spLocks noGrp="1"/>
          </p:cNvSpPr>
          <p:nvPr>
            <p:ph idx="1"/>
          </p:nvPr>
        </p:nvSpPr>
        <p:spPr>
          <a:xfrm>
            <a:off x="3887391" y="74061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7F516-A3A4-4FFB-9EE2-4941326409AC}"/>
              </a:ext>
            </a:extLst>
          </p:cNvPr>
          <p:cNvSpPr>
            <a:spLocks noGrp="1"/>
          </p:cNvSpPr>
          <p:nvPr>
            <p:ph type="body" sz="half" idx="2"/>
          </p:nvPr>
        </p:nvSpPr>
        <p:spPr>
          <a:xfrm>
            <a:off x="629841" y="1543052"/>
            <a:ext cx="2949178" cy="2858691"/>
          </a:xfrm>
        </p:spPr>
        <p:txBody>
          <a:bodyPr/>
          <a:lstStyle>
            <a:lvl1pPr marL="0" indent="0">
              <a:buNone/>
              <a:defRPr sz="1200"/>
            </a:lvl1pPr>
            <a:lvl2pPr marL="342515" indent="0">
              <a:buNone/>
              <a:defRPr sz="1100"/>
            </a:lvl2pPr>
            <a:lvl3pPr marL="685069" indent="0">
              <a:buNone/>
              <a:defRPr sz="900"/>
            </a:lvl3pPr>
            <a:lvl4pPr marL="1027604" indent="0">
              <a:buNone/>
              <a:defRPr sz="800"/>
            </a:lvl4pPr>
            <a:lvl5pPr marL="1370138" indent="0">
              <a:buNone/>
              <a:defRPr sz="800"/>
            </a:lvl5pPr>
            <a:lvl6pPr marL="1712693" indent="0">
              <a:buNone/>
              <a:defRPr sz="800"/>
            </a:lvl6pPr>
            <a:lvl7pPr marL="2055206" indent="0">
              <a:buNone/>
              <a:defRPr sz="800"/>
            </a:lvl7pPr>
            <a:lvl8pPr marL="2397720" indent="0">
              <a:buNone/>
              <a:defRPr sz="800"/>
            </a:lvl8pPr>
            <a:lvl9pPr marL="2740235"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C05AAE2F-131A-483C-9732-0CA3976778CD}"/>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4BFBC461-51E0-433B-87CD-FBAEAE65AD3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8279989-960E-4AE3-B1B0-4197649CABF4}"/>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0105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59BF-86BA-4C4A-BEDC-EA3F605A87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798E5E-0513-4A17-A37B-E1BD599D12A2}"/>
              </a:ext>
            </a:extLst>
          </p:cNvPr>
          <p:cNvSpPr>
            <a:spLocks noGrp="1"/>
          </p:cNvSpPr>
          <p:nvPr>
            <p:ph type="pic" idx="1"/>
          </p:nvPr>
        </p:nvSpPr>
        <p:spPr>
          <a:xfrm>
            <a:off x="3887391" y="740618"/>
            <a:ext cx="4629150" cy="3655219"/>
          </a:xfrm>
        </p:spPr>
        <p:txBody>
          <a:bodyPr/>
          <a:lstStyle>
            <a:lvl1pPr marL="0" indent="0">
              <a:buNone/>
              <a:defRPr sz="2400"/>
            </a:lvl1pPr>
            <a:lvl2pPr marL="342515" indent="0">
              <a:buNone/>
              <a:defRPr sz="2100"/>
            </a:lvl2pPr>
            <a:lvl3pPr marL="685069" indent="0">
              <a:buNone/>
              <a:defRPr sz="1800"/>
            </a:lvl3pPr>
            <a:lvl4pPr marL="1027604" indent="0">
              <a:buNone/>
              <a:defRPr sz="1500"/>
            </a:lvl4pPr>
            <a:lvl5pPr marL="1370138" indent="0">
              <a:buNone/>
              <a:defRPr sz="1500"/>
            </a:lvl5pPr>
            <a:lvl6pPr marL="1712693" indent="0">
              <a:buNone/>
              <a:defRPr sz="1500"/>
            </a:lvl6pPr>
            <a:lvl7pPr marL="2055206" indent="0">
              <a:buNone/>
              <a:defRPr sz="1500"/>
            </a:lvl7pPr>
            <a:lvl8pPr marL="2397720" indent="0">
              <a:buNone/>
              <a:defRPr sz="1500"/>
            </a:lvl8pPr>
            <a:lvl9pPr marL="2740235" indent="0">
              <a:buNone/>
              <a:defRPr sz="1500"/>
            </a:lvl9pPr>
          </a:lstStyle>
          <a:p>
            <a:endParaRPr lang="en-US"/>
          </a:p>
        </p:txBody>
      </p:sp>
      <p:sp>
        <p:nvSpPr>
          <p:cNvPr id="4" name="Text Placeholder 3">
            <a:extLst>
              <a:ext uri="{FF2B5EF4-FFF2-40B4-BE49-F238E27FC236}">
                <a16:creationId xmlns:a16="http://schemas.microsoft.com/office/drawing/2014/main" id="{EF8999F3-9CD7-4ACE-9A30-62E9DD032BBB}"/>
              </a:ext>
            </a:extLst>
          </p:cNvPr>
          <p:cNvSpPr>
            <a:spLocks noGrp="1"/>
          </p:cNvSpPr>
          <p:nvPr>
            <p:ph type="body" sz="half" idx="2"/>
          </p:nvPr>
        </p:nvSpPr>
        <p:spPr>
          <a:xfrm>
            <a:off x="629841" y="1543052"/>
            <a:ext cx="2949178" cy="2858691"/>
          </a:xfrm>
        </p:spPr>
        <p:txBody>
          <a:bodyPr/>
          <a:lstStyle>
            <a:lvl1pPr marL="0" indent="0">
              <a:buNone/>
              <a:defRPr sz="1200"/>
            </a:lvl1pPr>
            <a:lvl2pPr marL="342515" indent="0">
              <a:buNone/>
              <a:defRPr sz="1100"/>
            </a:lvl2pPr>
            <a:lvl3pPr marL="685069" indent="0">
              <a:buNone/>
              <a:defRPr sz="900"/>
            </a:lvl3pPr>
            <a:lvl4pPr marL="1027604" indent="0">
              <a:buNone/>
              <a:defRPr sz="800"/>
            </a:lvl4pPr>
            <a:lvl5pPr marL="1370138" indent="0">
              <a:buNone/>
              <a:defRPr sz="800"/>
            </a:lvl5pPr>
            <a:lvl6pPr marL="1712693" indent="0">
              <a:buNone/>
              <a:defRPr sz="800"/>
            </a:lvl6pPr>
            <a:lvl7pPr marL="2055206" indent="0">
              <a:buNone/>
              <a:defRPr sz="800"/>
            </a:lvl7pPr>
            <a:lvl8pPr marL="2397720" indent="0">
              <a:buNone/>
              <a:defRPr sz="800"/>
            </a:lvl8pPr>
            <a:lvl9pPr marL="2740235"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A48D63BD-35F4-4261-9599-42A079EBF6B7}"/>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B8D4DCE3-17BD-47E5-92D2-4BF787AAB39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32FCB6F-40C9-4124-9916-1E4A84BCA148}"/>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6318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FCB5-3EEC-446D-831B-266A2C33A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6074C6-C40B-4135-A05C-C1BB8B7D20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56D6B-59B4-4D06-8340-E799E3622A8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C528E18-D39B-4AEC-84D2-A3396585A5F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B05DC2B-820C-4983-8C85-09317B002D2F}"/>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06996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E0AD5-74D4-4C70-88F0-16125EFBF283}"/>
              </a:ext>
            </a:extLst>
          </p:cNvPr>
          <p:cNvSpPr>
            <a:spLocks noGrp="1"/>
          </p:cNvSpPr>
          <p:nvPr>
            <p:ph type="title" orient="vert"/>
          </p:nvPr>
        </p:nvSpPr>
        <p:spPr>
          <a:xfrm>
            <a:off x="6543676" y="273891"/>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6E2382-A4DA-44CB-9AA2-6494C059571F}"/>
              </a:ext>
            </a:extLst>
          </p:cNvPr>
          <p:cNvSpPr>
            <a:spLocks noGrp="1"/>
          </p:cNvSpPr>
          <p:nvPr>
            <p:ph type="body" orient="vert" idx="1"/>
          </p:nvPr>
        </p:nvSpPr>
        <p:spPr>
          <a:xfrm>
            <a:off x="628660" y="273891"/>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6004C-6845-4801-A01C-60E59A646161}"/>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561892D-89E8-4353-A517-6A64B8E9120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F4739-5CFB-45F7-8CB8-CBDFC43EF24A}"/>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2019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908E-8EA9-48A2-8CE9-87FFCA0308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C79EFF-B8D3-4578-BE51-B8B44E30C61B}"/>
              </a:ext>
            </a:extLst>
          </p:cNvPr>
          <p:cNvSpPr>
            <a:spLocks noGrp="1"/>
          </p:cNvSpPr>
          <p:nvPr>
            <p:ph type="subTitle" idx="1"/>
          </p:nvPr>
        </p:nvSpPr>
        <p:spPr>
          <a:xfrm>
            <a:off x="1143000" y="2701528"/>
            <a:ext cx="6858000" cy="1241822"/>
          </a:xfrm>
        </p:spPr>
        <p:txBody>
          <a:bodyPr/>
          <a:lstStyle>
            <a:lvl1pPr marL="0" indent="0" algn="ctr">
              <a:buNone/>
              <a:defRPr sz="1800"/>
            </a:lvl1pPr>
            <a:lvl2pPr marL="342578" indent="0" algn="ctr">
              <a:buNone/>
              <a:defRPr sz="1500"/>
            </a:lvl2pPr>
            <a:lvl3pPr marL="685188" indent="0" algn="ctr">
              <a:buNone/>
              <a:defRPr sz="1400"/>
            </a:lvl3pPr>
            <a:lvl4pPr marL="1027782" indent="0" algn="ctr">
              <a:buNone/>
              <a:defRPr sz="1200"/>
            </a:lvl4pPr>
            <a:lvl5pPr marL="1370376" indent="0" algn="ctr">
              <a:buNone/>
              <a:defRPr sz="1200"/>
            </a:lvl5pPr>
            <a:lvl6pPr marL="1712987" indent="0" algn="ctr">
              <a:buNone/>
              <a:defRPr sz="1200"/>
            </a:lvl6pPr>
            <a:lvl7pPr marL="2055563" indent="0" algn="ctr">
              <a:buNone/>
              <a:defRPr sz="1200"/>
            </a:lvl7pPr>
            <a:lvl8pPr marL="2398140" indent="0" algn="ctr">
              <a:buNone/>
              <a:defRPr sz="1200"/>
            </a:lvl8pPr>
            <a:lvl9pPr marL="274071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39C041-3352-4FDB-A070-814803B1605C}"/>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1B52897-E011-44F7-A612-19D19132772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E4BA3F7-4A6F-4D4F-8EF3-8427335D99A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5241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8AB2-CBE4-4978-9685-8E19E906D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41A3D-7874-4E26-8376-FB871AA6C9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2D667-117E-4FC2-B101-CB97CB3FC35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727A27-A937-4C87-A58C-5DB434DDDEC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30CA00E-6ECF-48EE-A7AB-49B81F0520D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17336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F16E-755F-456A-8E42-8FC32478D10D}"/>
              </a:ext>
            </a:extLst>
          </p:cNvPr>
          <p:cNvSpPr>
            <a:spLocks noGrp="1"/>
          </p:cNvSpPr>
          <p:nvPr>
            <p:ph type="title"/>
          </p:nvPr>
        </p:nvSpPr>
        <p:spPr>
          <a:xfrm>
            <a:off x="623888" y="1282342"/>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F53007-268D-43D4-8768-B053ADC38EAE}"/>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578" indent="0">
              <a:buNone/>
              <a:defRPr sz="1500">
                <a:solidFill>
                  <a:schemeClr val="tx1">
                    <a:tint val="75000"/>
                  </a:schemeClr>
                </a:solidFill>
              </a:defRPr>
            </a:lvl2pPr>
            <a:lvl3pPr marL="685188" indent="0">
              <a:buNone/>
              <a:defRPr sz="1400">
                <a:solidFill>
                  <a:schemeClr val="tx1">
                    <a:tint val="75000"/>
                  </a:schemeClr>
                </a:solidFill>
              </a:defRPr>
            </a:lvl3pPr>
            <a:lvl4pPr marL="1027782" indent="0">
              <a:buNone/>
              <a:defRPr sz="1200">
                <a:solidFill>
                  <a:schemeClr val="tx1">
                    <a:tint val="75000"/>
                  </a:schemeClr>
                </a:solidFill>
              </a:defRPr>
            </a:lvl4pPr>
            <a:lvl5pPr marL="1370376" indent="0">
              <a:buNone/>
              <a:defRPr sz="1200">
                <a:solidFill>
                  <a:schemeClr val="tx1">
                    <a:tint val="75000"/>
                  </a:schemeClr>
                </a:solidFill>
              </a:defRPr>
            </a:lvl5pPr>
            <a:lvl6pPr marL="1712987" indent="0">
              <a:buNone/>
              <a:defRPr sz="1200">
                <a:solidFill>
                  <a:schemeClr val="tx1">
                    <a:tint val="75000"/>
                  </a:schemeClr>
                </a:solidFill>
              </a:defRPr>
            </a:lvl6pPr>
            <a:lvl7pPr marL="2055563" indent="0">
              <a:buNone/>
              <a:defRPr sz="1200">
                <a:solidFill>
                  <a:schemeClr val="tx1">
                    <a:tint val="75000"/>
                  </a:schemeClr>
                </a:solidFill>
              </a:defRPr>
            </a:lvl7pPr>
            <a:lvl8pPr marL="2398140" indent="0">
              <a:buNone/>
              <a:defRPr sz="1200">
                <a:solidFill>
                  <a:schemeClr val="tx1">
                    <a:tint val="75000"/>
                  </a:schemeClr>
                </a:solidFill>
              </a:defRPr>
            </a:lvl8pPr>
            <a:lvl9pPr marL="274071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73648C-4E36-49FC-9455-D72EC4E6EA33}"/>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35B813-B3F9-4FDD-8325-6F4703C5222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1D62C84-F20E-4773-9C6F-31427EB86A42}"/>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0981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782-2CE7-4969-9A61-42BF69871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377C1-6A0B-4C61-B5C4-86A23154862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6DECC-D30F-488A-BEEE-36DA9DBBA69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D9B19-5FA2-4C38-A84E-33AAD0BFAB58}"/>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9A2EC32E-3710-446A-A1A7-059CF9F4ACEF}"/>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3872BD-20C8-4688-8178-B9F1BFBFFE40}"/>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067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BA27CB-03F9-644E-BE47-B6FD5135F6DB}" type="datetimeFigureOut">
              <a:rPr lang="en-US" smtClean="0"/>
              <a:t>6/23/19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C6B70-1198-BA49-A4CF-9D9B2E5885F1}" type="slidenum">
              <a:rPr lang="en-US" smtClean="0"/>
              <a:t>‹#›</a:t>
            </a:fld>
            <a:endParaRPr lang="en-US"/>
          </a:p>
        </p:txBody>
      </p:sp>
    </p:spTree>
    <p:extLst>
      <p:ext uri="{BB962C8B-B14F-4D97-AF65-F5344CB8AC3E}">
        <p14:creationId xmlns:p14="http://schemas.microsoft.com/office/powerpoint/2010/main" val="1561044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E62B-810E-4036-9182-D9616427390A}"/>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206EB-1EE9-481A-97FB-A3E97EECE39C}"/>
              </a:ext>
            </a:extLst>
          </p:cNvPr>
          <p:cNvSpPr>
            <a:spLocks noGrp="1"/>
          </p:cNvSpPr>
          <p:nvPr>
            <p:ph type="body" idx="1"/>
          </p:nvPr>
        </p:nvSpPr>
        <p:spPr>
          <a:xfrm>
            <a:off x="629842" y="1260872"/>
            <a:ext cx="3868340" cy="617934"/>
          </a:xfrm>
        </p:spPr>
        <p:txBody>
          <a:bodyPr anchor="b"/>
          <a:lstStyle>
            <a:lvl1pPr marL="0" indent="0">
              <a:buNone/>
              <a:defRPr sz="1800" b="1"/>
            </a:lvl1pPr>
            <a:lvl2pPr marL="342578" indent="0">
              <a:buNone/>
              <a:defRPr sz="1500" b="1"/>
            </a:lvl2pPr>
            <a:lvl3pPr marL="685188" indent="0">
              <a:buNone/>
              <a:defRPr sz="1400" b="1"/>
            </a:lvl3pPr>
            <a:lvl4pPr marL="1027782" indent="0">
              <a:buNone/>
              <a:defRPr sz="1200" b="1"/>
            </a:lvl4pPr>
            <a:lvl5pPr marL="1370376" indent="0">
              <a:buNone/>
              <a:defRPr sz="1200" b="1"/>
            </a:lvl5pPr>
            <a:lvl6pPr marL="1712987" indent="0">
              <a:buNone/>
              <a:defRPr sz="1200" b="1"/>
            </a:lvl6pPr>
            <a:lvl7pPr marL="2055563" indent="0">
              <a:buNone/>
              <a:defRPr sz="1200" b="1"/>
            </a:lvl7pPr>
            <a:lvl8pPr marL="2398140" indent="0">
              <a:buNone/>
              <a:defRPr sz="1200" b="1"/>
            </a:lvl8pPr>
            <a:lvl9pPr marL="274071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D7DA1DB-30E1-4F21-A572-050B3854D3D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CF5C3-43E4-4254-AD42-8F87C7FC83E6}"/>
              </a:ext>
            </a:extLst>
          </p:cNvPr>
          <p:cNvSpPr>
            <a:spLocks noGrp="1"/>
          </p:cNvSpPr>
          <p:nvPr>
            <p:ph type="body" sz="quarter" idx="3"/>
          </p:nvPr>
        </p:nvSpPr>
        <p:spPr>
          <a:xfrm>
            <a:off x="4629154" y="1260872"/>
            <a:ext cx="3887391" cy="617934"/>
          </a:xfrm>
        </p:spPr>
        <p:txBody>
          <a:bodyPr anchor="b"/>
          <a:lstStyle>
            <a:lvl1pPr marL="0" indent="0">
              <a:buNone/>
              <a:defRPr sz="1800" b="1"/>
            </a:lvl1pPr>
            <a:lvl2pPr marL="342578" indent="0">
              <a:buNone/>
              <a:defRPr sz="1500" b="1"/>
            </a:lvl2pPr>
            <a:lvl3pPr marL="685188" indent="0">
              <a:buNone/>
              <a:defRPr sz="1400" b="1"/>
            </a:lvl3pPr>
            <a:lvl4pPr marL="1027782" indent="0">
              <a:buNone/>
              <a:defRPr sz="1200" b="1"/>
            </a:lvl4pPr>
            <a:lvl5pPr marL="1370376" indent="0">
              <a:buNone/>
              <a:defRPr sz="1200" b="1"/>
            </a:lvl5pPr>
            <a:lvl6pPr marL="1712987" indent="0">
              <a:buNone/>
              <a:defRPr sz="1200" b="1"/>
            </a:lvl6pPr>
            <a:lvl7pPr marL="2055563" indent="0">
              <a:buNone/>
              <a:defRPr sz="1200" b="1"/>
            </a:lvl7pPr>
            <a:lvl8pPr marL="2398140" indent="0">
              <a:buNone/>
              <a:defRPr sz="1200" b="1"/>
            </a:lvl8pPr>
            <a:lvl9pPr marL="274071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86072D2-A37A-4964-9551-FB3B6054F46D}"/>
              </a:ext>
            </a:extLst>
          </p:cNvPr>
          <p:cNvSpPr>
            <a:spLocks noGrp="1"/>
          </p:cNvSpPr>
          <p:nvPr>
            <p:ph sz="quarter" idx="4"/>
          </p:nvPr>
        </p:nvSpPr>
        <p:spPr>
          <a:xfrm>
            <a:off x="4629154"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629FE0-C88C-4E79-A8B9-55A0844DCA3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5A7F6C9-F547-472F-9A03-73CA44FE67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3394CD70-9990-445E-A0BA-78E2B9C69BC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3257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AE85-42F7-4B02-9AE0-0BAFB711C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AB4F7-0364-4475-95D9-ABA268F2BA5B}"/>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E32A5C3A-5E91-4781-8375-D71F24544BF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0445E9B8-CB27-4382-941E-8149BD81CF75}"/>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4527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72FEE-1328-49B8-809F-BC50D5DD48E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60D16096-FF9A-4E73-96DB-D9CA8BCD9A6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E435E6EB-D3EB-4C4A-9636-D0E094F39A8B}"/>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2305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9156-B18F-4DF5-BDF0-1A337DF3E30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B50926-A904-4278-94A8-F67D839A19CC}"/>
              </a:ext>
            </a:extLst>
          </p:cNvPr>
          <p:cNvSpPr>
            <a:spLocks noGrp="1"/>
          </p:cNvSpPr>
          <p:nvPr>
            <p:ph idx="1"/>
          </p:nvPr>
        </p:nvSpPr>
        <p:spPr>
          <a:xfrm>
            <a:off x="3887391" y="74060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7F516-A3A4-4FFB-9EE2-4941326409AC}"/>
              </a:ext>
            </a:extLst>
          </p:cNvPr>
          <p:cNvSpPr>
            <a:spLocks noGrp="1"/>
          </p:cNvSpPr>
          <p:nvPr>
            <p:ph type="body" sz="half" idx="2"/>
          </p:nvPr>
        </p:nvSpPr>
        <p:spPr>
          <a:xfrm>
            <a:off x="629841" y="1543052"/>
            <a:ext cx="2949178" cy="2858691"/>
          </a:xfrm>
        </p:spPr>
        <p:txBody>
          <a:bodyPr/>
          <a:lstStyle>
            <a:lvl1pPr marL="0" indent="0">
              <a:buNone/>
              <a:defRPr sz="1200"/>
            </a:lvl1pPr>
            <a:lvl2pPr marL="342578" indent="0">
              <a:buNone/>
              <a:defRPr sz="1100"/>
            </a:lvl2pPr>
            <a:lvl3pPr marL="685188" indent="0">
              <a:buNone/>
              <a:defRPr sz="900"/>
            </a:lvl3pPr>
            <a:lvl4pPr marL="1027782" indent="0">
              <a:buNone/>
              <a:defRPr sz="800"/>
            </a:lvl4pPr>
            <a:lvl5pPr marL="1370376" indent="0">
              <a:buNone/>
              <a:defRPr sz="800"/>
            </a:lvl5pPr>
            <a:lvl6pPr marL="1712987" indent="0">
              <a:buNone/>
              <a:defRPr sz="800"/>
            </a:lvl6pPr>
            <a:lvl7pPr marL="2055563" indent="0">
              <a:buNone/>
              <a:defRPr sz="800"/>
            </a:lvl7pPr>
            <a:lvl8pPr marL="2398140" indent="0">
              <a:buNone/>
              <a:defRPr sz="800"/>
            </a:lvl8pPr>
            <a:lvl9pPr marL="2740718"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C05AAE2F-131A-483C-9732-0CA3976778CD}"/>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4BFBC461-51E0-433B-87CD-FBAEAE65AD3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8279989-960E-4AE3-B1B0-4197649CABF4}"/>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29931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59BF-86BA-4C4A-BEDC-EA3F605A87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798E5E-0513-4A17-A37B-E1BD599D12A2}"/>
              </a:ext>
            </a:extLst>
          </p:cNvPr>
          <p:cNvSpPr>
            <a:spLocks noGrp="1"/>
          </p:cNvSpPr>
          <p:nvPr>
            <p:ph type="pic" idx="1"/>
          </p:nvPr>
        </p:nvSpPr>
        <p:spPr>
          <a:xfrm>
            <a:off x="3887391" y="740608"/>
            <a:ext cx="4629150" cy="3655219"/>
          </a:xfrm>
        </p:spPr>
        <p:txBody>
          <a:bodyPr/>
          <a:lstStyle>
            <a:lvl1pPr marL="0" indent="0">
              <a:buNone/>
              <a:defRPr sz="2400"/>
            </a:lvl1pPr>
            <a:lvl2pPr marL="342578" indent="0">
              <a:buNone/>
              <a:defRPr sz="2100"/>
            </a:lvl2pPr>
            <a:lvl3pPr marL="685188" indent="0">
              <a:buNone/>
              <a:defRPr sz="1800"/>
            </a:lvl3pPr>
            <a:lvl4pPr marL="1027782" indent="0">
              <a:buNone/>
              <a:defRPr sz="1500"/>
            </a:lvl4pPr>
            <a:lvl5pPr marL="1370376" indent="0">
              <a:buNone/>
              <a:defRPr sz="1500"/>
            </a:lvl5pPr>
            <a:lvl6pPr marL="1712987" indent="0">
              <a:buNone/>
              <a:defRPr sz="1500"/>
            </a:lvl6pPr>
            <a:lvl7pPr marL="2055563" indent="0">
              <a:buNone/>
              <a:defRPr sz="1500"/>
            </a:lvl7pPr>
            <a:lvl8pPr marL="2398140" indent="0">
              <a:buNone/>
              <a:defRPr sz="1500"/>
            </a:lvl8pPr>
            <a:lvl9pPr marL="2740718" indent="0">
              <a:buNone/>
              <a:defRPr sz="1500"/>
            </a:lvl9pPr>
          </a:lstStyle>
          <a:p>
            <a:endParaRPr lang="en-US"/>
          </a:p>
        </p:txBody>
      </p:sp>
      <p:sp>
        <p:nvSpPr>
          <p:cNvPr id="4" name="Text Placeholder 3">
            <a:extLst>
              <a:ext uri="{FF2B5EF4-FFF2-40B4-BE49-F238E27FC236}">
                <a16:creationId xmlns:a16="http://schemas.microsoft.com/office/drawing/2014/main" id="{EF8999F3-9CD7-4ACE-9A30-62E9DD032BBB}"/>
              </a:ext>
            </a:extLst>
          </p:cNvPr>
          <p:cNvSpPr>
            <a:spLocks noGrp="1"/>
          </p:cNvSpPr>
          <p:nvPr>
            <p:ph type="body" sz="half" idx="2"/>
          </p:nvPr>
        </p:nvSpPr>
        <p:spPr>
          <a:xfrm>
            <a:off x="629841" y="1543052"/>
            <a:ext cx="2949178" cy="2858691"/>
          </a:xfrm>
        </p:spPr>
        <p:txBody>
          <a:bodyPr/>
          <a:lstStyle>
            <a:lvl1pPr marL="0" indent="0">
              <a:buNone/>
              <a:defRPr sz="1200"/>
            </a:lvl1pPr>
            <a:lvl2pPr marL="342578" indent="0">
              <a:buNone/>
              <a:defRPr sz="1100"/>
            </a:lvl2pPr>
            <a:lvl3pPr marL="685188" indent="0">
              <a:buNone/>
              <a:defRPr sz="900"/>
            </a:lvl3pPr>
            <a:lvl4pPr marL="1027782" indent="0">
              <a:buNone/>
              <a:defRPr sz="800"/>
            </a:lvl4pPr>
            <a:lvl5pPr marL="1370376" indent="0">
              <a:buNone/>
              <a:defRPr sz="800"/>
            </a:lvl5pPr>
            <a:lvl6pPr marL="1712987" indent="0">
              <a:buNone/>
              <a:defRPr sz="800"/>
            </a:lvl6pPr>
            <a:lvl7pPr marL="2055563" indent="0">
              <a:buNone/>
              <a:defRPr sz="800"/>
            </a:lvl7pPr>
            <a:lvl8pPr marL="2398140" indent="0">
              <a:buNone/>
              <a:defRPr sz="800"/>
            </a:lvl8pPr>
            <a:lvl9pPr marL="2740718"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A48D63BD-35F4-4261-9599-42A079EBF6B7}"/>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B8D4DCE3-17BD-47E5-92D2-4BF787AAB39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32FCB6F-40C9-4124-9916-1E4A84BCA148}"/>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8825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FCB5-3EEC-446D-831B-266A2C33A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6074C6-C40B-4135-A05C-C1BB8B7D20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56D6B-59B4-4D06-8340-E799E3622A8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C528E18-D39B-4AEC-84D2-A3396585A5F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B05DC2B-820C-4983-8C85-09317B002D2F}"/>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43747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E0AD5-74D4-4C70-88F0-16125EFBF283}"/>
              </a:ext>
            </a:extLst>
          </p:cNvPr>
          <p:cNvSpPr>
            <a:spLocks noGrp="1"/>
          </p:cNvSpPr>
          <p:nvPr>
            <p:ph type="title" orient="vert"/>
          </p:nvPr>
        </p:nvSpPr>
        <p:spPr>
          <a:xfrm>
            <a:off x="6543676" y="273881"/>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6E2382-A4DA-44CB-9AA2-6494C059571F}"/>
              </a:ext>
            </a:extLst>
          </p:cNvPr>
          <p:cNvSpPr>
            <a:spLocks noGrp="1"/>
          </p:cNvSpPr>
          <p:nvPr>
            <p:ph type="body" orient="vert" idx="1"/>
          </p:nvPr>
        </p:nvSpPr>
        <p:spPr>
          <a:xfrm>
            <a:off x="628654" y="273881"/>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6004C-6845-4801-A01C-60E59A646161}"/>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561892D-89E8-4353-A517-6A64B8E9120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F4739-5CFB-45F7-8CB8-CBDFC43EF24A}"/>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63911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908E-8EA9-48A2-8CE9-87FFCA0308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C79EFF-B8D3-4578-BE51-B8B44E30C61B}"/>
              </a:ext>
            </a:extLst>
          </p:cNvPr>
          <p:cNvSpPr>
            <a:spLocks noGrp="1"/>
          </p:cNvSpPr>
          <p:nvPr>
            <p:ph type="subTitle" idx="1"/>
          </p:nvPr>
        </p:nvSpPr>
        <p:spPr>
          <a:xfrm>
            <a:off x="1143000" y="2701528"/>
            <a:ext cx="6858000" cy="1241822"/>
          </a:xfrm>
        </p:spPr>
        <p:txBody>
          <a:bodyPr/>
          <a:lstStyle>
            <a:lvl1pPr marL="0" indent="0" algn="ctr">
              <a:buNone/>
              <a:defRPr sz="1800"/>
            </a:lvl1pPr>
            <a:lvl2pPr marL="342677" indent="0" algn="ctr">
              <a:buNone/>
              <a:defRPr sz="1500"/>
            </a:lvl2pPr>
            <a:lvl3pPr marL="685375" indent="0" algn="ctr">
              <a:buNone/>
              <a:defRPr sz="1400"/>
            </a:lvl3pPr>
            <a:lvl4pPr marL="1028063" indent="0" algn="ctr">
              <a:buNone/>
              <a:defRPr sz="1200"/>
            </a:lvl4pPr>
            <a:lvl5pPr marL="1370750" indent="0" algn="ctr">
              <a:buNone/>
              <a:defRPr sz="1200"/>
            </a:lvl5pPr>
            <a:lvl6pPr marL="1713449" indent="0" algn="ctr">
              <a:buNone/>
              <a:defRPr sz="1200"/>
            </a:lvl6pPr>
            <a:lvl7pPr marL="2056124" indent="0" algn="ctr">
              <a:buNone/>
              <a:defRPr sz="1200"/>
            </a:lvl7pPr>
            <a:lvl8pPr marL="2398800" indent="0" algn="ctr">
              <a:buNone/>
              <a:defRPr sz="1200"/>
            </a:lvl8pPr>
            <a:lvl9pPr marL="274147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39C041-3352-4FDB-A070-814803B1605C}"/>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1B52897-E011-44F7-A612-19D19132772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E4BA3F7-4A6F-4D4F-8EF3-8427335D99A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10387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8AB2-CBE4-4978-9685-8E19E906D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41A3D-7874-4E26-8376-FB871AA6C9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2D667-117E-4FC2-B101-CB97CB3FC35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727A27-A937-4C87-A58C-5DB434DDDEC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30CA00E-6ECF-48EE-A7AB-49B81F0520D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637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F16E-755F-456A-8E42-8FC32478D10D}"/>
              </a:ext>
            </a:extLst>
          </p:cNvPr>
          <p:cNvSpPr>
            <a:spLocks noGrp="1"/>
          </p:cNvSpPr>
          <p:nvPr>
            <p:ph type="title"/>
          </p:nvPr>
        </p:nvSpPr>
        <p:spPr>
          <a:xfrm>
            <a:off x="623888" y="1282331"/>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F53007-268D-43D4-8768-B053ADC38EAE}"/>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77" indent="0">
              <a:buNone/>
              <a:defRPr sz="1500">
                <a:solidFill>
                  <a:schemeClr val="tx1">
                    <a:tint val="75000"/>
                  </a:schemeClr>
                </a:solidFill>
              </a:defRPr>
            </a:lvl2pPr>
            <a:lvl3pPr marL="685375" indent="0">
              <a:buNone/>
              <a:defRPr sz="1400">
                <a:solidFill>
                  <a:schemeClr val="tx1">
                    <a:tint val="75000"/>
                  </a:schemeClr>
                </a:solidFill>
              </a:defRPr>
            </a:lvl3pPr>
            <a:lvl4pPr marL="1028063" indent="0">
              <a:buNone/>
              <a:defRPr sz="1200">
                <a:solidFill>
                  <a:schemeClr val="tx1">
                    <a:tint val="75000"/>
                  </a:schemeClr>
                </a:solidFill>
              </a:defRPr>
            </a:lvl4pPr>
            <a:lvl5pPr marL="1370750" indent="0">
              <a:buNone/>
              <a:defRPr sz="1200">
                <a:solidFill>
                  <a:schemeClr val="tx1">
                    <a:tint val="75000"/>
                  </a:schemeClr>
                </a:solidFill>
              </a:defRPr>
            </a:lvl5pPr>
            <a:lvl6pPr marL="1713449" indent="0">
              <a:buNone/>
              <a:defRPr sz="1200">
                <a:solidFill>
                  <a:schemeClr val="tx1">
                    <a:tint val="75000"/>
                  </a:schemeClr>
                </a:solidFill>
              </a:defRPr>
            </a:lvl6pPr>
            <a:lvl7pPr marL="2056124" indent="0">
              <a:buNone/>
              <a:defRPr sz="1200">
                <a:solidFill>
                  <a:schemeClr val="tx1">
                    <a:tint val="75000"/>
                  </a:schemeClr>
                </a:solidFill>
              </a:defRPr>
            </a:lvl7pPr>
            <a:lvl8pPr marL="2398800" indent="0">
              <a:buNone/>
              <a:defRPr sz="1200">
                <a:solidFill>
                  <a:schemeClr val="tx1">
                    <a:tint val="75000"/>
                  </a:schemeClr>
                </a:solidFill>
              </a:defRPr>
            </a:lvl8pPr>
            <a:lvl9pPr marL="274147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73648C-4E36-49FC-9455-D72EC4E6EA33}"/>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35B813-B3F9-4FDD-8325-6F4703C5222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1D62C84-F20E-4773-9C6F-31427EB86A42}"/>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68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A27CB-03F9-644E-BE47-B6FD5135F6DB}" type="datetimeFigureOut">
              <a:rPr lang="en-US" smtClean="0"/>
              <a:t>6/23/19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C6B70-1198-BA49-A4CF-9D9B2E5885F1}" type="slidenum">
              <a:rPr lang="en-US" smtClean="0"/>
              <a:t>‹#›</a:t>
            </a:fld>
            <a:endParaRPr lang="en-US"/>
          </a:p>
        </p:txBody>
      </p:sp>
    </p:spTree>
    <p:extLst>
      <p:ext uri="{BB962C8B-B14F-4D97-AF65-F5344CB8AC3E}">
        <p14:creationId xmlns:p14="http://schemas.microsoft.com/office/powerpoint/2010/main" val="33422055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782-2CE7-4969-9A61-42BF69871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377C1-6A0B-4C61-B5C4-86A23154862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6DECC-D30F-488A-BEEE-36DA9DBBA69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D9B19-5FA2-4C38-A84E-33AAD0BFAB58}"/>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9A2EC32E-3710-446A-A1A7-059CF9F4ACEF}"/>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3872BD-20C8-4688-8178-B9F1BFBFFE40}"/>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02726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E62B-810E-4036-9182-D9616427390A}"/>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206EB-1EE9-481A-97FB-A3E97EECE39C}"/>
              </a:ext>
            </a:extLst>
          </p:cNvPr>
          <p:cNvSpPr>
            <a:spLocks noGrp="1"/>
          </p:cNvSpPr>
          <p:nvPr>
            <p:ph type="body" idx="1"/>
          </p:nvPr>
        </p:nvSpPr>
        <p:spPr>
          <a:xfrm>
            <a:off x="629842" y="1260872"/>
            <a:ext cx="3868340" cy="617934"/>
          </a:xfrm>
        </p:spPr>
        <p:txBody>
          <a:bodyPr anchor="b"/>
          <a:lstStyle>
            <a:lvl1pPr marL="0" indent="0">
              <a:buNone/>
              <a:defRPr sz="1800" b="1"/>
            </a:lvl1pPr>
            <a:lvl2pPr marL="342677" indent="0">
              <a:buNone/>
              <a:defRPr sz="1500" b="1"/>
            </a:lvl2pPr>
            <a:lvl3pPr marL="685375" indent="0">
              <a:buNone/>
              <a:defRPr sz="1400" b="1"/>
            </a:lvl3pPr>
            <a:lvl4pPr marL="1028063" indent="0">
              <a:buNone/>
              <a:defRPr sz="1200" b="1"/>
            </a:lvl4pPr>
            <a:lvl5pPr marL="1370750" indent="0">
              <a:buNone/>
              <a:defRPr sz="1200" b="1"/>
            </a:lvl5pPr>
            <a:lvl6pPr marL="1713449" indent="0">
              <a:buNone/>
              <a:defRPr sz="1200" b="1"/>
            </a:lvl6pPr>
            <a:lvl7pPr marL="2056124" indent="0">
              <a:buNone/>
              <a:defRPr sz="1200" b="1"/>
            </a:lvl7pPr>
            <a:lvl8pPr marL="2398800" indent="0">
              <a:buNone/>
              <a:defRPr sz="1200" b="1"/>
            </a:lvl8pPr>
            <a:lvl9pPr marL="274147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D7DA1DB-30E1-4F21-A572-050B3854D3D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CF5C3-43E4-4254-AD42-8F87C7FC83E6}"/>
              </a:ext>
            </a:extLst>
          </p:cNvPr>
          <p:cNvSpPr>
            <a:spLocks noGrp="1"/>
          </p:cNvSpPr>
          <p:nvPr>
            <p:ph type="body" sz="quarter" idx="3"/>
          </p:nvPr>
        </p:nvSpPr>
        <p:spPr>
          <a:xfrm>
            <a:off x="4629154" y="1260872"/>
            <a:ext cx="3887391" cy="617934"/>
          </a:xfrm>
        </p:spPr>
        <p:txBody>
          <a:bodyPr anchor="b"/>
          <a:lstStyle>
            <a:lvl1pPr marL="0" indent="0">
              <a:buNone/>
              <a:defRPr sz="1800" b="1"/>
            </a:lvl1pPr>
            <a:lvl2pPr marL="342677" indent="0">
              <a:buNone/>
              <a:defRPr sz="1500" b="1"/>
            </a:lvl2pPr>
            <a:lvl3pPr marL="685375" indent="0">
              <a:buNone/>
              <a:defRPr sz="1400" b="1"/>
            </a:lvl3pPr>
            <a:lvl4pPr marL="1028063" indent="0">
              <a:buNone/>
              <a:defRPr sz="1200" b="1"/>
            </a:lvl4pPr>
            <a:lvl5pPr marL="1370750" indent="0">
              <a:buNone/>
              <a:defRPr sz="1200" b="1"/>
            </a:lvl5pPr>
            <a:lvl6pPr marL="1713449" indent="0">
              <a:buNone/>
              <a:defRPr sz="1200" b="1"/>
            </a:lvl6pPr>
            <a:lvl7pPr marL="2056124" indent="0">
              <a:buNone/>
              <a:defRPr sz="1200" b="1"/>
            </a:lvl7pPr>
            <a:lvl8pPr marL="2398800" indent="0">
              <a:buNone/>
              <a:defRPr sz="1200" b="1"/>
            </a:lvl8pPr>
            <a:lvl9pPr marL="274147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86072D2-A37A-4964-9551-FB3B6054F46D}"/>
              </a:ext>
            </a:extLst>
          </p:cNvPr>
          <p:cNvSpPr>
            <a:spLocks noGrp="1"/>
          </p:cNvSpPr>
          <p:nvPr>
            <p:ph sz="quarter" idx="4"/>
          </p:nvPr>
        </p:nvSpPr>
        <p:spPr>
          <a:xfrm>
            <a:off x="4629154"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629FE0-C88C-4E79-A8B9-55A0844DCA3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5A7F6C9-F547-472F-9A03-73CA44FE67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3394CD70-9990-445E-A0BA-78E2B9C69BC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70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AE85-42F7-4B02-9AE0-0BAFB711C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AB4F7-0364-4475-95D9-ABA268F2BA5B}"/>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E32A5C3A-5E91-4781-8375-D71F24544BF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0445E9B8-CB27-4382-941E-8149BD81CF75}"/>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6397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72FEE-1328-49B8-809F-BC50D5DD48E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60D16096-FF9A-4E73-96DB-D9CA8BCD9A6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E435E6EB-D3EB-4C4A-9636-D0E094F39A8B}"/>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08314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9156-B18F-4DF5-BDF0-1A337DF3E30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B50926-A904-4278-94A8-F67D839A19CC}"/>
              </a:ext>
            </a:extLst>
          </p:cNvPr>
          <p:cNvSpPr>
            <a:spLocks noGrp="1"/>
          </p:cNvSpPr>
          <p:nvPr>
            <p:ph idx="1"/>
          </p:nvPr>
        </p:nvSpPr>
        <p:spPr>
          <a:xfrm>
            <a:off x="3887391" y="74059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7F516-A3A4-4FFB-9EE2-4941326409AC}"/>
              </a:ext>
            </a:extLst>
          </p:cNvPr>
          <p:cNvSpPr>
            <a:spLocks noGrp="1"/>
          </p:cNvSpPr>
          <p:nvPr>
            <p:ph type="body" sz="half" idx="2"/>
          </p:nvPr>
        </p:nvSpPr>
        <p:spPr>
          <a:xfrm>
            <a:off x="629841" y="1543052"/>
            <a:ext cx="2949178" cy="2858691"/>
          </a:xfrm>
        </p:spPr>
        <p:txBody>
          <a:bodyPr/>
          <a:lstStyle>
            <a:lvl1pPr marL="0" indent="0">
              <a:buNone/>
              <a:defRPr sz="1200"/>
            </a:lvl1pPr>
            <a:lvl2pPr marL="342677" indent="0">
              <a:buNone/>
              <a:defRPr sz="1100"/>
            </a:lvl2pPr>
            <a:lvl3pPr marL="685375" indent="0">
              <a:buNone/>
              <a:defRPr sz="900"/>
            </a:lvl3pPr>
            <a:lvl4pPr marL="1028063" indent="0">
              <a:buNone/>
              <a:defRPr sz="800"/>
            </a:lvl4pPr>
            <a:lvl5pPr marL="1370750" indent="0">
              <a:buNone/>
              <a:defRPr sz="800"/>
            </a:lvl5pPr>
            <a:lvl6pPr marL="1713449" indent="0">
              <a:buNone/>
              <a:defRPr sz="800"/>
            </a:lvl6pPr>
            <a:lvl7pPr marL="2056124" indent="0">
              <a:buNone/>
              <a:defRPr sz="800"/>
            </a:lvl7pPr>
            <a:lvl8pPr marL="2398800" indent="0">
              <a:buNone/>
              <a:defRPr sz="800"/>
            </a:lvl8pPr>
            <a:lvl9pPr marL="2741477"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C05AAE2F-131A-483C-9732-0CA3976778CD}"/>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4BFBC461-51E0-433B-87CD-FBAEAE65AD3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8279989-960E-4AE3-B1B0-4197649CABF4}"/>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57968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59BF-86BA-4C4A-BEDC-EA3F605A87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798E5E-0513-4A17-A37B-E1BD599D12A2}"/>
              </a:ext>
            </a:extLst>
          </p:cNvPr>
          <p:cNvSpPr>
            <a:spLocks noGrp="1"/>
          </p:cNvSpPr>
          <p:nvPr>
            <p:ph type="pic" idx="1"/>
          </p:nvPr>
        </p:nvSpPr>
        <p:spPr>
          <a:xfrm>
            <a:off x="3887391" y="740597"/>
            <a:ext cx="4629150" cy="3655219"/>
          </a:xfrm>
        </p:spPr>
        <p:txBody>
          <a:bodyPr/>
          <a:lstStyle>
            <a:lvl1pPr marL="0" indent="0">
              <a:buNone/>
              <a:defRPr sz="2400"/>
            </a:lvl1pPr>
            <a:lvl2pPr marL="342677" indent="0">
              <a:buNone/>
              <a:defRPr sz="2100"/>
            </a:lvl2pPr>
            <a:lvl3pPr marL="685375" indent="0">
              <a:buNone/>
              <a:defRPr sz="1800"/>
            </a:lvl3pPr>
            <a:lvl4pPr marL="1028063" indent="0">
              <a:buNone/>
              <a:defRPr sz="1500"/>
            </a:lvl4pPr>
            <a:lvl5pPr marL="1370750" indent="0">
              <a:buNone/>
              <a:defRPr sz="1500"/>
            </a:lvl5pPr>
            <a:lvl6pPr marL="1713449" indent="0">
              <a:buNone/>
              <a:defRPr sz="1500"/>
            </a:lvl6pPr>
            <a:lvl7pPr marL="2056124" indent="0">
              <a:buNone/>
              <a:defRPr sz="1500"/>
            </a:lvl7pPr>
            <a:lvl8pPr marL="2398800" indent="0">
              <a:buNone/>
              <a:defRPr sz="1500"/>
            </a:lvl8pPr>
            <a:lvl9pPr marL="2741477" indent="0">
              <a:buNone/>
              <a:defRPr sz="1500"/>
            </a:lvl9pPr>
          </a:lstStyle>
          <a:p>
            <a:endParaRPr lang="en-US"/>
          </a:p>
        </p:txBody>
      </p:sp>
      <p:sp>
        <p:nvSpPr>
          <p:cNvPr id="4" name="Text Placeholder 3">
            <a:extLst>
              <a:ext uri="{FF2B5EF4-FFF2-40B4-BE49-F238E27FC236}">
                <a16:creationId xmlns:a16="http://schemas.microsoft.com/office/drawing/2014/main" id="{EF8999F3-9CD7-4ACE-9A30-62E9DD032BBB}"/>
              </a:ext>
            </a:extLst>
          </p:cNvPr>
          <p:cNvSpPr>
            <a:spLocks noGrp="1"/>
          </p:cNvSpPr>
          <p:nvPr>
            <p:ph type="body" sz="half" idx="2"/>
          </p:nvPr>
        </p:nvSpPr>
        <p:spPr>
          <a:xfrm>
            <a:off x="629841" y="1543052"/>
            <a:ext cx="2949178" cy="2858691"/>
          </a:xfrm>
        </p:spPr>
        <p:txBody>
          <a:bodyPr/>
          <a:lstStyle>
            <a:lvl1pPr marL="0" indent="0">
              <a:buNone/>
              <a:defRPr sz="1200"/>
            </a:lvl1pPr>
            <a:lvl2pPr marL="342677" indent="0">
              <a:buNone/>
              <a:defRPr sz="1100"/>
            </a:lvl2pPr>
            <a:lvl3pPr marL="685375" indent="0">
              <a:buNone/>
              <a:defRPr sz="900"/>
            </a:lvl3pPr>
            <a:lvl4pPr marL="1028063" indent="0">
              <a:buNone/>
              <a:defRPr sz="800"/>
            </a:lvl4pPr>
            <a:lvl5pPr marL="1370750" indent="0">
              <a:buNone/>
              <a:defRPr sz="800"/>
            </a:lvl5pPr>
            <a:lvl6pPr marL="1713449" indent="0">
              <a:buNone/>
              <a:defRPr sz="800"/>
            </a:lvl6pPr>
            <a:lvl7pPr marL="2056124" indent="0">
              <a:buNone/>
              <a:defRPr sz="800"/>
            </a:lvl7pPr>
            <a:lvl8pPr marL="2398800" indent="0">
              <a:buNone/>
              <a:defRPr sz="800"/>
            </a:lvl8pPr>
            <a:lvl9pPr marL="2741477"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A48D63BD-35F4-4261-9599-42A079EBF6B7}"/>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B8D4DCE3-17BD-47E5-92D2-4BF787AAB39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32FCB6F-40C9-4124-9916-1E4A84BCA148}"/>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598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FCB5-3EEC-446D-831B-266A2C33A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6074C6-C40B-4135-A05C-C1BB8B7D20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56D6B-59B4-4D06-8340-E799E3622A8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C528E18-D39B-4AEC-84D2-A3396585A5F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B05DC2B-820C-4983-8C85-09317B002D2F}"/>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48243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E0AD5-74D4-4C70-88F0-16125EFBF283}"/>
              </a:ext>
            </a:extLst>
          </p:cNvPr>
          <p:cNvSpPr>
            <a:spLocks noGrp="1"/>
          </p:cNvSpPr>
          <p:nvPr>
            <p:ph type="title" orient="vert"/>
          </p:nvPr>
        </p:nvSpPr>
        <p:spPr>
          <a:xfrm>
            <a:off x="6543676" y="273870"/>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6E2382-A4DA-44CB-9AA2-6494C059571F}"/>
              </a:ext>
            </a:extLst>
          </p:cNvPr>
          <p:cNvSpPr>
            <a:spLocks noGrp="1"/>
          </p:cNvSpPr>
          <p:nvPr>
            <p:ph type="body" orient="vert" idx="1"/>
          </p:nvPr>
        </p:nvSpPr>
        <p:spPr>
          <a:xfrm>
            <a:off x="628654" y="273870"/>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6004C-6845-4801-A01C-60E59A646161}"/>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561892D-89E8-4353-A517-6A64B8E9120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F4739-5CFB-45F7-8CB8-CBDFC43EF24A}"/>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58173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908E-8EA9-48A2-8CE9-87FFCA0308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C79EFF-B8D3-4578-BE51-B8B44E30C61B}"/>
              </a:ext>
            </a:extLst>
          </p:cNvPr>
          <p:cNvSpPr>
            <a:spLocks noGrp="1"/>
          </p:cNvSpPr>
          <p:nvPr>
            <p:ph type="subTitle" idx="1"/>
          </p:nvPr>
        </p:nvSpPr>
        <p:spPr>
          <a:xfrm>
            <a:off x="1143000" y="2701528"/>
            <a:ext cx="6858000" cy="1241822"/>
          </a:xfrm>
        </p:spPr>
        <p:txBody>
          <a:bodyPr/>
          <a:lstStyle>
            <a:lvl1pPr marL="0" indent="0" algn="ctr">
              <a:buNone/>
              <a:defRPr sz="1800"/>
            </a:lvl1pPr>
            <a:lvl2pPr marL="342785" indent="0" algn="ctr">
              <a:buNone/>
              <a:defRPr sz="1500"/>
            </a:lvl2pPr>
            <a:lvl3pPr marL="685579" indent="0" algn="ctr">
              <a:buNone/>
              <a:defRPr sz="1400"/>
            </a:lvl3pPr>
            <a:lvl4pPr marL="1028369" indent="0" algn="ctr">
              <a:buNone/>
              <a:defRPr sz="1200"/>
            </a:lvl4pPr>
            <a:lvl5pPr marL="1371158" indent="0" algn="ctr">
              <a:buNone/>
              <a:defRPr sz="1200"/>
            </a:lvl5pPr>
            <a:lvl6pPr marL="1713953" indent="0" algn="ctr">
              <a:buNone/>
              <a:defRPr sz="1200"/>
            </a:lvl6pPr>
            <a:lvl7pPr marL="2056736" indent="0" algn="ctr">
              <a:buNone/>
              <a:defRPr sz="1200"/>
            </a:lvl7pPr>
            <a:lvl8pPr marL="2399520" indent="0" algn="ctr">
              <a:buNone/>
              <a:defRPr sz="1200"/>
            </a:lvl8pPr>
            <a:lvl9pPr marL="274230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39C041-3352-4FDB-A070-814803B1605C}"/>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1B52897-E011-44F7-A612-19D19132772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E4BA3F7-4A6F-4D4F-8EF3-8427335D99A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43180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8AB2-CBE4-4978-9685-8E19E906D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41A3D-7874-4E26-8376-FB871AA6C9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2D667-117E-4FC2-B101-CB97CB3FC35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C727A27-A937-4C87-A58C-5DB434DDDEC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30CA00E-6ECF-48EE-A7AB-49B81F0520D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563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7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076328"/>
            <a:ext cx="3008313" cy="3518297"/>
          </a:xfrm>
        </p:spPr>
        <p:txBody>
          <a:bodyPr/>
          <a:lstStyle>
            <a:lvl1pPr marL="0" indent="0">
              <a:buNone/>
              <a:defRPr sz="1400"/>
            </a:lvl1pPr>
            <a:lvl2pPr marL="456254" indent="0">
              <a:buNone/>
              <a:defRPr sz="1200"/>
            </a:lvl2pPr>
            <a:lvl3pPr marL="912623" indent="0">
              <a:buNone/>
              <a:defRPr sz="1000"/>
            </a:lvl3pPr>
            <a:lvl4pPr marL="1368914" indent="0">
              <a:buNone/>
              <a:defRPr sz="900"/>
            </a:lvl4pPr>
            <a:lvl5pPr marL="1825244" indent="0">
              <a:buNone/>
              <a:defRPr sz="900"/>
            </a:lvl5pPr>
            <a:lvl6pPr marL="2281497" indent="0">
              <a:buNone/>
              <a:defRPr sz="900"/>
            </a:lvl6pPr>
            <a:lvl7pPr marL="2737751" indent="0">
              <a:buNone/>
              <a:defRPr sz="900"/>
            </a:lvl7pPr>
            <a:lvl8pPr marL="3194085" indent="0">
              <a:buNone/>
              <a:defRPr sz="900"/>
            </a:lvl8pPr>
            <a:lvl9pPr marL="365039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BA27CB-03F9-644E-BE47-B6FD5135F6DB}" type="datetimeFigureOut">
              <a:rPr lang="en-US" smtClean="0"/>
              <a:t>6/23/19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C6B70-1198-BA49-A4CF-9D9B2E5885F1}" type="slidenum">
              <a:rPr lang="en-US" smtClean="0"/>
              <a:t>‹#›</a:t>
            </a:fld>
            <a:endParaRPr lang="en-US"/>
          </a:p>
        </p:txBody>
      </p:sp>
    </p:spTree>
    <p:extLst>
      <p:ext uri="{BB962C8B-B14F-4D97-AF65-F5344CB8AC3E}">
        <p14:creationId xmlns:p14="http://schemas.microsoft.com/office/powerpoint/2010/main" val="19031422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F16E-755F-456A-8E42-8FC32478D10D}"/>
              </a:ext>
            </a:extLst>
          </p:cNvPr>
          <p:cNvSpPr>
            <a:spLocks noGrp="1"/>
          </p:cNvSpPr>
          <p:nvPr>
            <p:ph type="title"/>
          </p:nvPr>
        </p:nvSpPr>
        <p:spPr>
          <a:xfrm>
            <a:off x="623888" y="1282319"/>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F53007-268D-43D4-8768-B053ADC38EAE}"/>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85" indent="0">
              <a:buNone/>
              <a:defRPr sz="1500">
                <a:solidFill>
                  <a:schemeClr val="tx1">
                    <a:tint val="75000"/>
                  </a:schemeClr>
                </a:solidFill>
              </a:defRPr>
            </a:lvl2pPr>
            <a:lvl3pPr marL="685579" indent="0">
              <a:buNone/>
              <a:defRPr sz="1400">
                <a:solidFill>
                  <a:schemeClr val="tx1">
                    <a:tint val="75000"/>
                  </a:schemeClr>
                </a:solidFill>
              </a:defRPr>
            </a:lvl3pPr>
            <a:lvl4pPr marL="1028369" indent="0">
              <a:buNone/>
              <a:defRPr sz="1200">
                <a:solidFill>
                  <a:schemeClr val="tx1">
                    <a:tint val="75000"/>
                  </a:schemeClr>
                </a:solidFill>
              </a:defRPr>
            </a:lvl4pPr>
            <a:lvl5pPr marL="1371158" indent="0">
              <a:buNone/>
              <a:defRPr sz="1200">
                <a:solidFill>
                  <a:schemeClr val="tx1">
                    <a:tint val="75000"/>
                  </a:schemeClr>
                </a:solidFill>
              </a:defRPr>
            </a:lvl5pPr>
            <a:lvl6pPr marL="1713953" indent="0">
              <a:buNone/>
              <a:defRPr sz="1200">
                <a:solidFill>
                  <a:schemeClr val="tx1">
                    <a:tint val="75000"/>
                  </a:schemeClr>
                </a:solidFill>
              </a:defRPr>
            </a:lvl6pPr>
            <a:lvl7pPr marL="2056736" indent="0">
              <a:buNone/>
              <a:defRPr sz="1200">
                <a:solidFill>
                  <a:schemeClr val="tx1">
                    <a:tint val="75000"/>
                  </a:schemeClr>
                </a:solidFill>
              </a:defRPr>
            </a:lvl7pPr>
            <a:lvl8pPr marL="2399520" indent="0">
              <a:buNone/>
              <a:defRPr sz="1200">
                <a:solidFill>
                  <a:schemeClr val="tx1">
                    <a:tint val="75000"/>
                  </a:schemeClr>
                </a:solidFill>
              </a:defRPr>
            </a:lvl8pPr>
            <a:lvl9pPr marL="2742305"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73648C-4E36-49FC-9455-D72EC4E6EA33}"/>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A35B813-B3F9-4FDD-8325-6F4703C5222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1D62C84-F20E-4773-9C6F-31427EB86A42}"/>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71718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782-2CE7-4969-9A61-42BF69871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377C1-6A0B-4C61-B5C4-86A23154862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6DECC-D30F-488A-BEEE-36DA9DBBA69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D9B19-5FA2-4C38-A84E-33AAD0BFAB58}"/>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9A2EC32E-3710-446A-A1A7-059CF9F4ACEF}"/>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F3872BD-20C8-4688-8178-B9F1BFBFFE40}"/>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03647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E62B-810E-4036-9182-D9616427390A}"/>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206EB-1EE9-481A-97FB-A3E97EECE39C}"/>
              </a:ext>
            </a:extLst>
          </p:cNvPr>
          <p:cNvSpPr>
            <a:spLocks noGrp="1"/>
          </p:cNvSpPr>
          <p:nvPr>
            <p:ph type="body" idx="1"/>
          </p:nvPr>
        </p:nvSpPr>
        <p:spPr>
          <a:xfrm>
            <a:off x="629842" y="1260872"/>
            <a:ext cx="3868340" cy="617934"/>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D7DA1DB-30E1-4F21-A572-050B3854D3D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CF5C3-43E4-4254-AD42-8F87C7FC83E6}"/>
              </a:ext>
            </a:extLst>
          </p:cNvPr>
          <p:cNvSpPr>
            <a:spLocks noGrp="1"/>
          </p:cNvSpPr>
          <p:nvPr>
            <p:ph type="body" sz="quarter" idx="3"/>
          </p:nvPr>
        </p:nvSpPr>
        <p:spPr>
          <a:xfrm>
            <a:off x="4629154" y="1260872"/>
            <a:ext cx="3887391" cy="617934"/>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86072D2-A37A-4964-9551-FB3B6054F46D}"/>
              </a:ext>
            </a:extLst>
          </p:cNvPr>
          <p:cNvSpPr>
            <a:spLocks noGrp="1"/>
          </p:cNvSpPr>
          <p:nvPr>
            <p:ph sz="quarter" idx="4"/>
          </p:nvPr>
        </p:nvSpPr>
        <p:spPr>
          <a:xfrm>
            <a:off x="4629154"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629FE0-C88C-4E79-A8B9-55A0844DCA3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85A7F6C9-F547-472F-9A03-73CA44FE67AD}"/>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3394CD70-9990-445E-A0BA-78E2B9C69BC9}"/>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08553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AE85-42F7-4B02-9AE0-0BAFB711C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AB4F7-0364-4475-95D9-ABA268F2BA5B}"/>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E32A5C3A-5E91-4781-8375-D71F24544BF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0445E9B8-CB27-4382-941E-8149BD81CF75}"/>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12986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72FEE-1328-49B8-809F-BC50D5DD48EE}"/>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60D16096-FF9A-4E73-96DB-D9CA8BCD9A6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E435E6EB-D3EB-4C4A-9636-D0E094F39A8B}"/>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47627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9156-B18F-4DF5-BDF0-1A337DF3E30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6B50926-A904-4278-94A8-F67D839A19CC}"/>
              </a:ext>
            </a:extLst>
          </p:cNvPr>
          <p:cNvSpPr>
            <a:spLocks noGrp="1"/>
          </p:cNvSpPr>
          <p:nvPr>
            <p:ph idx="1"/>
          </p:nvPr>
        </p:nvSpPr>
        <p:spPr>
          <a:xfrm>
            <a:off x="3887391" y="74058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7F516-A3A4-4FFB-9EE2-4941326409AC}"/>
              </a:ext>
            </a:extLst>
          </p:cNvPr>
          <p:cNvSpPr>
            <a:spLocks noGrp="1"/>
          </p:cNvSpPr>
          <p:nvPr>
            <p:ph type="body" sz="half" idx="2"/>
          </p:nvPr>
        </p:nvSpPr>
        <p:spPr>
          <a:xfrm>
            <a:off x="629841" y="1543052"/>
            <a:ext cx="2949178" cy="2858691"/>
          </a:xfrm>
        </p:spPr>
        <p:txBody>
          <a:bodyPr/>
          <a:lstStyle>
            <a:lvl1pPr marL="0" indent="0">
              <a:buNone/>
              <a:defRPr sz="1200"/>
            </a:lvl1pPr>
            <a:lvl2pPr marL="342785" indent="0">
              <a:buNone/>
              <a:defRPr sz="1100"/>
            </a:lvl2pPr>
            <a:lvl3pPr marL="685579" indent="0">
              <a:buNone/>
              <a:defRPr sz="900"/>
            </a:lvl3pPr>
            <a:lvl4pPr marL="1028369" indent="0">
              <a:buNone/>
              <a:defRPr sz="800"/>
            </a:lvl4pPr>
            <a:lvl5pPr marL="1371158" indent="0">
              <a:buNone/>
              <a:defRPr sz="800"/>
            </a:lvl5pPr>
            <a:lvl6pPr marL="1713953" indent="0">
              <a:buNone/>
              <a:defRPr sz="800"/>
            </a:lvl6pPr>
            <a:lvl7pPr marL="2056736" indent="0">
              <a:buNone/>
              <a:defRPr sz="800"/>
            </a:lvl7pPr>
            <a:lvl8pPr marL="2399520" indent="0">
              <a:buNone/>
              <a:defRPr sz="800"/>
            </a:lvl8pPr>
            <a:lvl9pPr marL="2742305"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C05AAE2F-131A-483C-9732-0CA3976778CD}"/>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4BFBC461-51E0-433B-87CD-FBAEAE65AD35}"/>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B8279989-960E-4AE3-B1B0-4197649CABF4}"/>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7030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59BF-86BA-4C4A-BEDC-EA3F605A87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798E5E-0513-4A17-A37B-E1BD599D12A2}"/>
              </a:ext>
            </a:extLst>
          </p:cNvPr>
          <p:cNvSpPr>
            <a:spLocks noGrp="1"/>
          </p:cNvSpPr>
          <p:nvPr>
            <p:ph type="pic" idx="1"/>
          </p:nvPr>
        </p:nvSpPr>
        <p:spPr>
          <a:xfrm>
            <a:off x="3887391" y="740585"/>
            <a:ext cx="4629150" cy="3655219"/>
          </a:xfrm>
        </p:spPr>
        <p:txBody>
          <a:bodyPr/>
          <a:lstStyle>
            <a:lvl1pPr marL="0" indent="0">
              <a:buNone/>
              <a:defRPr sz="2400"/>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endParaRPr lang="en-US"/>
          </a:p>
        </p:txBody>
      </p:sp>
      <p:sp>
        <p:nvSpPr>
          <p:cNvPr id="4" name="Text Placeholder 3">
            <a:extLst>
              <a:ext uri="{FF2B5EF4-FFF2-40B4-BE49-F238E27FC236}">
                <a16:creationId xmlns:a16="http://schemas.microsoft.com/office/drawing/2014/main" id="{EF8999F3-9CD7-4ACE-9A30-62E9DD032BBB}"/>
              </a:ext>
            </a:extLst>
          </p:cNvPr>
          <p:cNvSpPr>
            <a:spLocks noGrp="1"/>
          </p:cNvSpPr>
          <p:nvPr>
            <p:ph type="body" sz="half" idx="2"/>
          </p:nvPr>
        </p:nvSpPr>
        <p:spPr>
          <a:xfrm>
            <a:off x="629841" y="1543052"/>
            <a:ext cx="2949178" cy="2858691"/>
          </a:xfrm>
        </p:spPr>
        <p:txBody>
          <a:bodyPr/>
          <a:lstStyle>
            <a:lvl1pPr marL="0" indent="0">
              <a:buNone/>
              <a:defRPr sz="1200"/>
            </a:lvl1pPr>
            <a:lvl2pPr marL="342785" indent="0">
              <a:buNone/>
              <a:defRPr sz="1100"/>
            </a:lvl2pPr>
            <a:lvl3pPr marL="685579" indent="0">
              <a:buNone/>
              <a:defRPr sz="900"/>
            </a:lvl3pPr>
            <a:lvl4pPr marL="1028369" indent="0">
              <a:buNone/>
              <a:defRPr sz="800"/>
            </a:lvl4pPr>
            <a:lvl5pPr marL="1371158" indent="0">
              <a:buNone/>
              <a:defRPr sz="800"/>
            </a:lvl5pPr>
            <a:lvl6pPr marL="1713953" indent="0">
              <a:buNone/>
              <a:defRPr sz="800"/>
            </a:lvl6pPr>
            <a:lvl7pPr marL="2056736" indent="0">
              <a:buNone/>
              <a:defRPr sz="800"/>
            </a:lvl7pPr>
            <a:lvl8pPr marL="2399520" indent="0">
              <a:buNone/>
              <a:defRPr sz="800"/>
            </a:lvl8pPr>
            <a:lvl9pPr marL="2742305"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A48D63BD-35F4-4261-9599-42A079EBF6B7}"/>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B8D4DCE3-17BD-47E5-92D2-4BF787AAB39B}"/>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732FCB6F-40C9-4124-9916-1E4A84BCA148}"/>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2014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FCB5-3EEC-446D-831B-266A2C33A0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6074C6-C40B-4135-A05C-C1BB8B7D20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56D6B-59B4-4D06-8340-E799E3622A82}"/>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C528E18-D39B-4AEC-84D2-A3396585A5F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B05DC2B-820C-4983-8C85-09317B002D2F}"/>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59536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E0AD5-74D4-4C70-88F0-16125EFBF283}"/>
              </a:ext>
            </a:extLst>
          </p:cNvPr>
          <p:cNvSpPr>
            <a:spLocks noGrp="1"/>
          </p:cNvSpPr>
          <p:nvPr>
            <p:ph type="title" orient="vert"/>
          </p:nvPr>
        </p:nvSpPr>
        <p:spPr>
          <a:xfrm>
            <a:off x="6543676" y="27385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6E2382-A4DA-44CB-9AA2-6494C059571F}"/>
              </a:ext>
            </a:extLst>
          </p:cNvPr>
          <p:cNvSpPr>
            <a:spLocks noGrp="1"/>
          </p:cNvSpPr>
          <p:nvPr>
            <p:ph type="body" orient="vert" idx="1"/>
          </p:nvPr>
        </p:nvSpPr>
        <p:spPr>
          <a:xfrm>
            <a:off x="628654" y="27385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6004C-6845-4801-A01C-60E59A646161}"/>
              </a:ext>
            </a:extLst>
          </p:cNvPr>
          <p:cNvSpPr>
            <a:spLocks noGrp="1"/>
          </p:cNvSpPr>
          <p:nvPr>
            <p:ph type="dt" sz="half" idx="10"/>
          </p:nvPr>
        </p:nvSpPr>
        <p:spPr/>
        <p:txBody>
          <a:bodyPr/>
          <a:lstStyle/>
          <a:p>
            <a:fld id="{D1B79F68-07EF-4D71-94F6-B3F6BE1B0C57}" type="datetimeFigureOut">
              <a:rPr lang="en-US" smtClean="0">
                <a:solidFill>
                  <a:prstClr val="black">
                    <a:tint val="75000"/>
                  </a:prstClr>
                </a:solidFill>
                <a:latin typeface="Calibri"/>
              </a:rPr>
              <a:pPr/>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561892D-89E8-4353-A517-6A64B8E9120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F4739-5CFB-45F7-8CB8-CBDFC43EF24A}"/>
              </a:ext>
            </a:extLst>
          </p:cNvPr>
          <p:cNvSpPr>
            <a:spLocks noGrp="1"/>
          </p:cNvSpPr>
          <p:nvPr>
            <p:ph type="sldNum" sz="quarter" idx="12"/>
          </p:nvPr>
        </p:nvSpPr>
        <p:spPr/>
        <p:txBody>
          <a:bodyPr/>
          <a:lstStyle/>
          <a:p>
            <a:fld id="{495C1F3B-464D-4669-9C38-E8283F4DB1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787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254" indent="0">
              <a:buNone/>
              <a:defRPr sz="2800"/>
            </a:lvl2pPr>
            <a:lvl3pPr marL="912623" indent="0">
              <a:buNone/>
              <a:defRPr sz="2400"/>
            </a:lvl3pPr>
            <a:lvl4pPr marL="1368914" indent="0">
              <a:buNone/>
              <a:defRPr sz="2000"/>
            </a:lvl4pPr>
            <a:lvl5pPr marL="1825244" indent="0">
              <a:buNone/>
              <a:defRPr sz="2000"/>
            </a:lvl5pPr>
            <a:lvl6pPr marL="2281497" indent="0">
              <a:buNone/>
              <a:defRPr sz="2000"/>
            </a:lvl6pPr>
            <a:lvl7pPr marL="2737751" indent="0">
              <a:buNone/>
              <a:defRPr sz="2000"/>
            </a:lvl7pPr>
            <a:lvl8pPr marL="3194085" indent="0">
              <a:buNone/>
              <a:defRPr sz="2000"/>
            </a:lvl8pPr>
            <a:lvl9pPr marL="3650397" indent="0">
              <a:buNone/>
              <a:defRPr sz="2000"/>
            </a:lvl9pPr>
          </a:lstStyle>
          <a:p>
            <a:endParaRPr lang="en-US"/>
          </a:p>
        </p:txBody>
      </p:sp>
      <p:sp>
        <p:nvSpPr>
          <p:cNvPr id="4" name="Text Placeholder 3"/>
          <p:cNvSpPr>
            <a:spLocks noGrp="1"/>
          </p:cNvSpPr>
          <p:nvPr>
            <p:ph type="body" sz="half" idx="2"/>
          </p:nvPr>
        </p:nvSpPr>
        <p:spPr>
          <a:xfrm>
            <a:off x="1792288" y="4025586"/>
            <a:ext cx="5486400" cy="603647"/>
          </a:xfrm>
        </p:spPr>
        <p:txBody>
          <a:bodyPr/>
          <a:lstStyle>
            <a:lvl1pPr marL="0" indent="0">
              <a:buNone/>
              <a:defRPr sz="1400"/>
            </a:lvl1pPr>
            <a:lvl2pPr marL="456254" indent="0">
              <a:buNone/>
              <a:defRPr sz="1200"/>
            </a:lvl2pPr>
            <a:lvl3pPr marL="912623" indent="0">
              <a:buNone/>
              <a:defRPr sz="1000"/>
            </a:lvl3pPr>
            <a:lvl4pPr marL="1368914" indent="0">
              <a:buNone/>
              <a:defRPr sz="900"/>
            </a:lvl4pPr>
            <a:lvl5pPr marL="1825244" indent="0">
              <a:buNone/>
              <a:defRPr sz="900"/>
            </a:lvl5pPr>
            <a:lvl6pPr marL="2281497" indent="0">
              <a:buNone/>
              <a:defRPr sz="900"/>
            </a:lvl6pPr>
            <a:lvl7pPr marL="2737751" indent="0">
              <a:buNone/>
              <a:defRPr sz="900"/>
            </a:lvl7pPr>
            <a:lvl8pPr marL="3194085" indent="0">
              <a:buNone/>
              <a:defRPr sz="900"/>
            </a:lvl8pPr>
            <a:lvl9pPr marL="365039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BA27CB-03F9-644E-BE47-B6FD5135F6DB}" type="datetimeFigureOut">
              <a:rPr lang="en-US" smtClean="0"/>
              <a:t>6/23/19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C6B70-1198-BA49-A4CF-9D9B2E5885F1}" type="slidenum">
              <a:rPr lang="en-US" smtClean="0"/>
              <a:t>‹#›</a:t>
            </a:fld>
            <a:endParaRPr lang="en-US"/>
          </a:p>
        </p:txBody>
      </p:sp>
    </p:spTree>
    <p:extLst>
      <p:ext uri="{BB962C8B-B14F-4D97-AF65-F5344CB8AC3E}">
        <p14:creationId xmlns:p14="http://schemas.microsoft.com/office/powerpoint/2010/main" val="27971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282" tIns="45641" rIns="91282" bIns="4564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282" tIns="45641" rIns="91282" bIns="456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282" tIns="45641" rIns="91282" bIns="45641" rtlCol="0" anchor="ctr"/>
          <a:lstStyle>
            <a:lvl1pPr algn="l">
              <a:defRPr sz="1200">
                <a:solidFill>
                  <a:schemeClr val="tx1">
                    <a:tint val="75000"/>
                  </a:schemeClr>
                </a:solidFill>
              </a:defRPr>
            </a:lvl1pPr>
          </a:lstStyle>
          <a:p>
            <a:fld id="{D2BA27CB-03F9-644E-BE47-B6FD5135F6DB}" type="datetimeFigureOut">
              <a:rPr lang="en-US" smtClean="0"/>
              <a:t>6/23/19</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282" tIns="45641" rIns="91282" bIns="4564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282" tIns="45641" rIns="91282" bIns="45641" rtlCol="0" anchor="ctr"/>
          <a:lstStyle>
            <a:lvl1pPr algn="r">
              <a:defRPr sz="1200">
                <a:solidFill>
                  <a:schemeClr val="tx1">
                    <a:tint val="75000"/>
                  </a:schemeClr>
                </a:solidFill>
              </a:defRPr>
            </a:lvl1pPr>
          </a:lstStyle>
          <a:p>
            <a:fld id="{1C9C6B70-1198-BA49-A4CF-9D9B2E5885F1}" type="slidenum">
              <a:rPr lang="en-US" smtClean="0"/>
              <a:t>‹#›</a:t>
            </a:fld>
            <a:endParaRPr lang="en-US"/>
          </a:p>
        </p:txBody>
      </p:sp>
    </p:spTree>
    <p:extLst>
      <p:ext uri="{BB962C8B-B14F-4D97-AF65-F5344CB8AC3E}">
        <p14:creationId xmlns:p14="http://schemas.microsoft.com/office/powerpoint/2010/main" val="82288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6254" rtl="0" eaLnBrk="1" latinLnBrk="0" hangingPunct="1">
        <a:spcBef>
          <a:spcPct val="0"/>
        </a:spcBef>
        <a:buNone/>
        <a:defRPr sz="4400" kern="1200">
          <a:solidFill>
            <a:schemeClr val="tx1"/>
          </a:solidFill>
          <a:latin typeface="+mj-lt"/>
          <a:ea typeface="+mj-ea"/>
          <a:cs typeface="+mj-cs"/>
        </a:defRPr>
      </a:lvl1pPr>
    </p:titleStyle>
    <p:bodyStyle>
      <a:lvl1pPr marL="342191" indent="-342191" algn="l" defTabSz="456254" rtl="0" eaLnBrk="1" latinLnBrk="0" hangingPunct="1">
        <a:spcBef>
          <a:spcPct val="20000"/>
        </a:spcBef>
        <a:buFont typeface="Arial"/>
        <a:buChar char="•"/>
        <a:defRPr sz="3200" kern="1200">
          <a:solidFill>
            <a:schemeClr val="tx1"/>
          </a:solidFill>
          <a:latin typeface="+mn-lt"/>
          <a:ea typeface="+mn-ea"/>
          <a:cs typeface="+mn-cs"/>
        </a:defRPr>
      </a:lvl1pPr>
      <a:lvl2pPr marL="741527" indent="-285197" algn="l" defTabSz="456254" rtl="0" eaLnBrk="1" latinLnBrk="0" hangingPunct="1">
        <a:spcBef>
          <a:spcPct val="20000"/>
        </a:spcBef>
        <a:buFont typeface="Arial"/>
        <a:buChar char="–"/>
        <a:defRPr sz="2800" kern="1200">
          <a:solidFill>
            <a:schemeClr val="tx1"/>
          </a:solidFill>
          <a:latin typeface="+mn-lt"/>
          <a:ea typeface="+mn-ea"/>
          <a:cs typeface="+mn-cs"/>
        </a:defRPr>
      </a:lvl2pPr>
      <a:lvl3pPr marL="1140749" indent="-228126" algn="l" defTabSz="456254" rtl="0" eaLnBrk="1" latinLnBrk="0" hangingPunct="1">
        <a:spcBef>
          <a:spcPct val="20000"/>
        </a:spcBef>
        <a:buFont typeface="Arial"/>
        <a:buChar char="•"/>
        <a:defRPr sz="2400" kern="1200">
          <a:solidFill>
            <a:schemeClr val="tx1"/>
          </a:solidFill>
          <a:latin typeface="+mn-lt"/>
          <a:ea typeface="+mn-ea"/>
          <a:cs typeface="+mn-cs"/>
        </a:defRPr>
      </a:lvl3pPr>
      <a:lvl4pPr marL="1597040" indent="-228126" algn="l" defTabSz="456254" rtl="0" eaLnBrk="1" latinLnBrk="0" hangingPunct="1">
        <a:spcBef>
          <a:spcPct val="20000"/>
        </a:spcBef>
        <a:buFont typeface="Arial"/>
        <a:buChar char="–"/>
        <a:defRPr sz="2000" kern="1200">
          <a:solidFill>
            <a:schemeClr val="tx1"/>
          </a:solidFill>
          <a:latin typeface="+mn-lt"/>
          <a:ea typeface="+mn-ea"/>
          <a:cs typeface="+mn-cs"/>
        </a:defRPr>
      </a:lvl4pPr>
      <a:lvl5pPr marL="2053370" indent="-228126" algn="l" defTabSz="456254" rtl="0" eaLnBrk="1" latinLnBrk="0" hangingPunct="1">
        <a:spcBef>
          <a:spcPct val="20000"/>
        </a:spcBef>
        <a:buFont typeface="Arial"/>
        <a:buChar char="»"/>
        <a:defRPr sz="2000" kern="1200">
          <a:solidFill>
            <a:schemeClr val="tx1"/>
          </a:solidFill>
          <a:latin typeface="+mn-lt"/>
          <a:ea typeface="+mn-ea"/>
          <a:cs typeface="+mn-cs"/>
        </a:defRPr>
      </a:lvl5pPr>
      <a:lvl6pPr marL="2509623" indent="-228126" algn="l" defTabSz="456254" rtl="0" eaLnBrk="1" latinLnBrk="0" hangingPunct="1">
        <a:spcBef>
          <a:spcPct val="20000"/>
        </a:spcBef>
        <a:buFont typeface="Arial"/>
        <a:buChar char="•"/>
        <a:defRPr sz="2000" kern="1200">
          <a:solidFill>
            <a:schemeClr val="tx1"/>
          </a:solidFill>
          <a:latin typeface="+mn-lt"/>
          <a:ea typeface="+mn-ea"/>
          <a:cs typeface="+mn-cs"/>
        </a:defRPr>
      </a:lvl6pPr>
      <a:lvl7pPr marL="2965954" indent="-228126" algn="l" defTabSz="456254" rtl="0" eaLnBrk="1" latinLnBrk="0" hangingPunct="1">
        <a:spcBef>
          <a:spcPct val="20000"/>
        </a:spcBef>
        <a:buFont typeface="Arial"/>
        <a:buChar char="•"/>
        <a:defRPr sz="2000" kern="1200">
          <a:solidFill>
            <a:schemeClr val="tx1"/>
          </a:solidFill>
          <a:latin typeface="+mn-lt"/>
          <a:ea typeface="+mn-ea"/>
          <a:cs typeface="+mn-cs"/>
        </a:defRPr>
      </a:lvl7pPr>
      <a:lvl8pPr marL="3422246" indent="-228126" algn="l" defTabSz="456254" rtl="0" eaLnBrk="1" latinLnBrk="0" hangingPunct="1">
        <a:spcBef>
          <a:spcPct val="20000"/>
        </a:spcBef>
        <a:buFont typeface="Arial"/>
        <a:buChar char="•"/>
        <a:defRPr sz="2000" kern="1200">
          <a:solidFill>
            <a:schemeClr val="tx1"/>
          </a:solidFill>
          <a:latin typeface="+mn-lt"/>
          <a:ea typeface="+mn-ea"/>
          <a:cs typeface="+mn-cs"/>
        </a:defRPr>
      </a:lvl8pPr>
      <a:lvl9pPr marL="3878537" indent="-228126" algn="l" defTabSz="4562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254" rtl="0" eaLnBrk="1" latinLnBrk="0" hangingPunct="1">
        <a:defRPr sz="1800" kern="1200">
          <a:solidFill>
            <a:schemeClr val="tx1"/>
          </a:solidFill>
          <a:latin typeface="+mn-lt"/>
          <a:ea typeface="+mn-ea"/>
          <a:cs typeface="+mn-cs"/>
        </a:defRPr>
      </a:lvl1pPr>
      <a:lvl2pPr marL="456254" algn="l" defTabSz="456254" rtl="0" eaLnBrk="1" latinLnBrk="0" hangingPunct="1">
        <a:defRPr sz="1800" kern="1200">
          <a:solidFill>
            <a:schemeClr val="tx1"/>
          </a:solidFill>
          <a:latin typeface="+mn-lt"/>
          <a:ea typeface="+mn-ea"/>
          <a:cs typeface="+mn-cs"/>
        </a:defRPr>
      </a:lvl2pPr>
      <a:lvl3pPr marL="912623" algn="l" defTabSz="456254" rtl="0" eaLnBrk="1" latinLnBrk="0" hangingPunct="1">
        <a:defRPr sz="1800" kern="1200">
          <a:solidFill>
            <a:schemeClr val="tx1"/>
          </a:solidFill>
          <a:latin typeface="+mn-lt"/>
          <a:ea typeface="+mn-ea"/>
          <a:cs typeface="+mn-cs"/>
        </a:defRPr>
      </a:lvl3pPr>
      <a:lvl4pPr marL="1368914" algn="l" defTabSz="456254" rtl="0" eaLnBrk="1" latinLnBrk="0" hangingPunct="1">
        <a:defRPr sz="1800" kern="1200">
          <a:solidFill>
            <a:schemeClr val="tx1"/>
          </a:solidFill>
          <a:latin typeface="+mn-lt"/>
          <a:ea typeface="+mn-ea"/>
          <a:cs typeface="+mn-cs"/>
        </a:defRPr>
      </a:lvl4pPr>
      <a:lvl5pPr marL="1825244" algn="l" defTabSz="456254" rtl="0" eaLnBrk="1" latinLnBrk="0" hangingPunct="1">
        <a:defRPr sz="1800" kern="1200">
          <a:solidFill>
            <a:schemeClr val="tx1"/>
          </a:solidFill>
          <a:latin typeface="+mn-lt"/>
          <a:ea typeface="+mn-ea"/>
          <a:cs typeface="+mn-cs"/>
        </a:defRPr>
      </a:lvl5pPr>
      <a:lvl6pPr marL="2281497" algn="l" defTabSz="456254" rtl="0" eaLnBrk="1" latinLnBrk="0" hangingPunct="1">
        <a:defRPr sz="1800" kern="1200">
          <a:solidFill>
            <a:schemeClr val="tx1"/>
          </a:solidFill>
          <a:latin typeface="+mn-lt"/>
          <a:ea typeface="+mn-ea"/>
          <a:cs typeface="+mn-cs"/>
        </a:defRPr>
      </a:lvl6pPr>
      <a:lvl7pPr marL="2737751" algn="l" defTabSz="456254" rtl="0" eaLnBrk="1" latinLnBrk="0" hangingPunct="1">
        <a:defRPr sz="1800" kern="1200">
          <a:solidFill>
            <a:schemeClr val="tx1"/>
          </a:solidFill>
          <a:latin typeface="+mn-lt"/>
          <a:ea typeface="+mn-ea"/>
          <a:cs typeface="+mn-cs"/>
        </a:defRPr>
      </a:lvl7pPr>
      <a:lvl8pPr marL="3194085" algn="l" defTabSz="456254" rtl="0" eaLnBrk="1" latinLnBrk="0" hangingPunct="1">
        <a:defRPr sz="1800" kern="1200">
          <a:solidFill>
            <a:schemeClr val="tx1"/>
          </a:solidFill>
          <a:latin typeface="+mn-lt"/>
          <a:ea typeface="+mn-ea"/>
          <a:cs typeface="+mn-cs"/>
        </a:defRPr>
      </a:lvl8pPr>
      <a:lvl9pPr marL="3650397" algn="l" defTabSz="4562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7E72-8FD2-431A-8B3E-F0B72E7B32F1}"/>
              </a:ext>
            </a:extLst>
          </p:cNvPr>
          <p:cNvSpPr>
            <a:spLocks noGrp="1"/>
          </p:cNvSpPr>
          <p:nvPr>
            <p:ph type="title"/>
          </p:nvPr>
        </p:nvSpPr>
        <p:spPr>
          <a:xfrm>
            <a:off x="628650" y="273847"/>
            <a:ext cx="7886700" cy="994172"/>
          </a:xfrm>
          <a:prstGeom prst="rect">
            <a:avLst/>
          </a:prstGeom>
        </p:spPr>
        <p:txBody>
          <a:bodyPr vert="horz" lIns="68463" tIns="34289" rIns="68463"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89FFA-40F1-4138-9D46-07CAD1B27DAB}"/>
              </a:ext>
            </a:extLst>
          </p:cNvPr>
          <p:cNvSpPr>
            <a:spLocks noGrp="1"/>
          </p:cNvSpPr>
          <p:nvPr>
            <p:ph type="body" idx="1"/>
          </p:nvPr>
        </p:nvSpPr>
        <p:spPr>
          <a:xfrm>
            <a:off x="628650" y="1369219"/>
            <a:ext cx="7886700" cy="3263504"/>
          </a:xfrm>
          <a:prstGeom prst="rect">
            <a:avLst/>
          </a:prstGeom>
        </p:spPr>
        <p:txBody>
          <a:bodyPr vert="horz" lIns="68463" tIns="34289" rIns="68463"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FC1D-C06C-4A20-96B3-58D9D921BA1C}"/>
              </a:ext>
            </a:extLst>
          </p:cNvPr>
          <p:cNvSpPr>
            <a:spLocks noGrp="1"/>
          </p:cNvSpPr>
          <p:nvPr>
            <p:ph type="dt" sz="half" idx="2"/>
          </p:nvPr>
        </p:nvSpPr>
        <p:spPr>
          <a:xfrm>
            <a:off x="628650" y="4767264"/>
            <a:ext cx="2057400" cy="273844"/>
          </a:xfrm>
          <a:prstGeom prst="rect">
            <a:avLst/>
          </a:prstGeom>
        </p:spPr>
        <p:txBody>
          <a:bodyPr vert="horz" lIns="68463" tIns="34289" rIns="68463" bIns="34289" rtlCol="0" anchor="ctr"/>
          <a:lstStyle>
            <a:lvl1pPr algn="l">
              <a:defRPr sz="900">
                <a:solidFill>
                  <a:schemeClr val="tx1">
                    <a:tint val="75000"/>
                  </a:schemeClr>
                </a:solidFill>
              </a:defRPr>
            </a:lvl1pPr>
          </a:lstStyle>
          <a:p>
            <a:pPr defTabSz="684474"/>
            <a:fld id="{D1B79F68-07EF-4D71-94F6-B3F6BE1B0C57}" type="datetimeFigureOut">
              <a:rPr lang="en-US" smtClean="0">
                <a:solidFill>
                  <a:prstClr val="black">
                    <a:tint val="75000"/>
                  </a:prstClr>
                </a:solidFill>
                <a:latin typeface="Calibri"/>
              </a:rPr>
              <a:pPr defTabSz="684474"/>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6435223-6A6D-4931-A974-3C68A9A18529}"/>
              </a:ext>
            </a:extLst>
          </p:cNvPr>
          <p:cNvSpPr>
            <a:spLocks noGrp="1"/>
          </p:cNvSpPr>
          <p:nvPr>
            <p:ph type="ftr" sz="quarter" idx="3"/>
          </p:nvPr>
        </p:nvSpPr>
        <p:spPr>
          <a:xfrm>
            <a:off x="3028950" y="4767264"/>
            <a:ext cx="3086100" cy="273844"/>
          </a:xfrm>
          <a:prstGeom prst="rect">
            <a:avLst/>
          </a:prstGeom>
        </p:spPr>
        <p:txBody>
          <a:bodyPr vert="horz" lIns="68463" tIns="34289" rIns="68463" bIns="34289" rtlCol="0" anchor="ctr"/>
          <a:lstStyle>
            <a:lvl1pPr algn="ctr">
              <a:defRPr sz="900">
                <a:solidFill>
                  <a:schemeClr val="tx1">
                    <a:tint val="75000"/>
                  </a:schemeClr>
                </a:solidFill>
              </a:defRPr>
            </a:lvl1pPr>
          </a:lstStyle>
          <a:p>
            <a:pPr defTabSz="684474"/>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BC2E0FE-E2AF-4B45-8120-4AD795E02641}"/>
              </a:ext>
            </a:extLst>
          </p:cNvPr>
          <p:cNvSpPr>
            <a:spLocks noGrp="1"/>
          </p:cNvSpPr>
          <p:nvPr>
            <p:ph type="sldNum" sz="quarter" idx="4"/>
          </p:nvPr>
        </p:nvSpPr>
        <p:spPr>
          <a:xfrm>
            <a:off x="6457950" y="4767264"/>
            <a:ext cx="2057400" cy="273844"/>
          </a:xfrm>
          <a:prstGeom prst="rect">
            <a:avLst/>
          </a:prstGeom>
        </p:spPr>
        <p:txBody>
          <a:bodyPr vert="horz" lIns="68463" tIns="34289" rIns="68463" bIns="34289" rtlCol="0" anchor="ctr"/>
          <a:lstStyle>
            <a:lvl1pPr algn="r">
              <a:defRPr sz="900">
                <a:solidFill>
                  <a:schemeClr val="tx1">
                    <a:tint val="75000"/>
                  </a:schemeClr>
                </a:solidFill>
              </a:defRPr>
            </a:lvl1pPr>
          </a:lstStyle>
          <a:p>
            <a:pPr defTabSz="684474"/>
            <a:fld id="{495C1F3B-464D-4669-9C38-E8283F4DB128}" type="slidenum">
              <a:rPr lang="en-US" smtClean="0">
                <a:solidFill>
                  <a:prstClr val="black">
                    <a:tint val="75000"/>
                  </a:prstClr>
                </a:solidFill>
                <a:latin typeface="Calibri"/>
              </a:rPr>
              <a:pPr defTabSz="684474"/>
              <a:t>‹#›</a:t>
            </a:fld>
            <a:endParaRPr lang="en-US">
              <a:solidFill>
                <a:prstClr val="black">
                  <a:tint val="75000"/>
                </a:prstClr>
              </a:solidFill>
              <a:latin typeface="Calibri"/>
            </a:endParaRPr>
          </a:p>
        </p:txBody>
      </p:sp>
    </p:spTree>
    <p:extLst>
      <p:ext uri="{BB962C8B-B14F-4D97-AF65-F5344CB8AC3E}">
        <p14:creationId xmlns:p14="http://schemas.microsoft.com/office/powerpoint/2010/main" val="613225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447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38" indent="-171138" algn="l" defTabSz="68447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413" indent="-171138" algn="l" defTabSz="68447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611" indent="-171138" algn="l" defTabSz="68447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7810" indent="-171138" algn="l" defTabSz="68447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010" indent="-171138" algn="l" defTabSz="68447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284" indent="-171138" algn="l" defTabSz="68447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4522" indent="-171138" algn="l" defTabSz="68447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6758" indent="-171138" algn="l" defTabSz="68447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033" indent="-171138" algn="l" defTabSz="68447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474" rtl="0" eaLnBrk="1" latinLnBrk="0" hangingPunct="1">
        <a:defRPr sz="1400" kern="1200">
          <a:solidFill>
            <a:schemeClr val="tx1"/>
          </a:solidFill>
          <a:latin typeface="+mn-lt"/>
          <a:ea typeface="+mn-ea"/>
          <a:cs typeface="+mn-cs"/>
        </a:defRPr>
      </a:lvl1pPr>
      <a:lvl2pPr marL="342200" algn="l" defTabSz="684474" rtl="0" eaLnBrk="1" latinLnBrk="0" hangingPunct="1">
        <a:defRPr sz="1400" kern="1200">
          <a:solidFill>
            <a:schemeClr val="tx1"/>
          </a:solidFill>
          <a:latin typeface="+mn-lt"/>
          <a:ea typeface="+mn-ea"/>
          <a:cs typeface="+mn-cs"/>
        </a:defRPr>
      </a:lvl2pPr>
      <a:lvl3pPr marL="684474" algn="l" defTabSz="684474" rtl="0" eaLnBrk="1" latinLnBrk="0" hangingPunct="1">
        <a:defRPr sz="1400" kern="1200">
          <a:solidFill>
            <a:schemeClr val="tx1"/>
          </a:solidFill>
          <a:latin typeface="+mn-lt"/>
          <a:ea typeface="+mn-ea"/>
          <a:cs typeface="+mn-cs"/>
        </a:defRPr>
      </a:lvl3pPr>
      <a:lvl4pPr marL="1026711" algn="l" defTabSz="684474" rtl="0" eaLnBrk="1" latinLnBrk="0" hangingPunct="1">
        <a:defRPr sz="1400" kern="1200">
          <a:solidFill>
            <a:schemeClr val="tx1"/>
          </a:solidFill>
          <a:latin typeface="+mn-lt"/>
          <a:ea typeface="+mn-ea"/>
          <a:cs typeface="+mn-cs"/>
        </a:defRPr>
      </a:lvl4pPr>
      <a:lvl5pPr marL="1368948" algn="l" defTabSz="684474" rtl="0" eaLnBrk="1" latinLnBrk="0" hangingPunct="1">
        <a:defRPr sz="1400" kern="1200">
          <a:solidFill>
            <a:schemeClr val="tx1"/>
          </a:solidFill>
          <a:latin typeface="+mn-lt"/>
          <a:ea typeface="+mn-ea"/>
          <a:cs typeface="+mn-cs"/>
        </a:defRPr>
      </a:lvl5pPr>
      <a:lvl6pPr marL="1711223" algn="l" defTabSz="684474" rtl="0" eaLnBrk="1" latinLnBrk="0" hangingPunct="1">
        <a:defRPr sz="1400" kern="1200">
          <a:solidFill>
            <a:schemeClr val="tx1"/>
          </a:solidFill>
          <a:latin typeface="+mn-lt"/>
          <a:ea typeface="+mn-ea"/>
          <a:cs typeface="+mn-cs"/>
        </a:defRPr>
      </a:lvl6pPr>
      <a:lvl7pPr marL="2053421" algn="l" defTabSz="684474" rtl="0" eaLnBrk="1" latinLnBrk="0" hangingPunct="1">
        <a:defRPr sz="1400" kern="1200">
          <a:solidFill>
            <a:schemeClr val="tx1"/>
          </a:solidFill>
          <a:latin typeface="+mn-lt"/>
          <a:ea typeface="+mn-ea"/>
          <a:cs typeface="+mn-cs"/>
        </a:defRPr>
      </a:lvl7pPr>
      <a:lvl8pPr marL="2395620" algn="l" defTabSz="684474" rtl="0" eaLnBrk="1" latinLnBrk="0" hangingPunct="1">
        <a:defRPr sz="1400" kern="1200">
          <a:solidFill>
            <a:schemeClr val="tx1"/>
          </a:solidFill>
          <a:latin typeface="+mn-lt"/>
          <a:ea typeface="+mn-ea"/>
          <a:cs typeface="+mn-cs"/>
        </a:defRPr>
      </a:lvl8pPr>
      <a:lvl9pPr marL="2737820" algn="l" defTabSz="68447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7E72-8FD2-431A-8B3E-F0B72E7B32F1}"/>
              </a:ext>
            </a:extLst>
          </p:cNvPr>
          <p:cNvSpPr>
            <a:spLocks noGrp="1"/>
          </p:cNvSpPr>
          <p:nvPr>
            <p:ph type="title"/>
          </p:nvPr>
        </p:nvSpPr>
        <p:spPr>
          <a:xfrm>
            <a:off x="628650" y="273847"/>
            <a:ext cx="7886700" cy="994172"/>
          </a:xfrm>
          <a:prstGeom prst="rect">
            <a:avLst/>
          </a:prstGeom>
        </p:spPr>
        <p:txBody>
          <a:bodyPr vert="horz" lIns="68471" tIns="34289" rIns="68471"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89FFA-40F1-4138-9D46-07CAD1B27DAB}"/>
              </a:ext>
            </a:extLst>
          </p:cNvPr>
          <p:cNvSpPr>
            <a:spLocks noGrp="1"/>
          </p:cNvSpPr>
          <p:nvPr>
            <p:ph type="body" idx="1"/>
          </p:nvPr>
        </p:nvSpPr>
        <p:spPr>
          <a:xfrm>
            <a:off x="628650" y="1369219"/>
            <a:ext cx="7886700" cy="3263504"/>
          </a:xfrm>
          <a:prstGeom prst="rect">
            <a:avLst/>
          </a:prstGeom>
        </p:spPr>
        <p:txBody>
          <a:bodyPr vert="horz" lIns="68471" tIns="34289" rIns="68471"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FC1D-C06C-4A20-96B3-58D9D921BA1C}"/>
              </a:ext>
            </a:extLst>
          </p:cNvPr>
          <p:cNvSpPr>
            <a:spLocks noGrp="1"/>
          </p:cNvSpPr>
          <p:nvPr>
            <p:ph type="dt" sz="half" idx="2"/>
          </p:nvPr>
        </p:nvSpPr>
        <p:spPr>
          <a:xfrm>
            <a:off x="628650" y="4767264"/>
            <a:ext cx="2057400" cy="273844"/>
          </a:xfrm>
          <a:prstGeom prst="rect">
            <a:avLst/>
          </a:prstGeom>
        </p:spPr>
        <p:txBody>
          <a:bodyPr vert="horz" lIns="68471" tIns="34289" rIns="68471" bIns="34289" rtlCol="0" anchor="ctr"/>
          <a:lstStyle>
            <a:lvl1pPr algn="l">
              <a:defRPr sz="900">
                <a:solidFill>
                  <a:schemeClr val="tx1">
                    <a:tint val="75000"/>
                  </a:schemeClr>
                </a:solidFill>
              </a:defRPr>
            </a:lvl1pPr>
          </a:lstStyle>
          <a:p>
            <a:pPr defTabSz="684559"/>
            <a:fld id="{D1B79F68-07EF-4D71-94F6-B3F6BE1B0C57}" type="datetimeFigureOut">
              <a:rPr lang="en-US" smtClean="0">
                <a:solidFill>
                  <a:prstClr val="black">
                    <a:tint val="75000"/>
                  </a:prstClr>
                </a:solidFill>
                <a:latin typeface="Calibri"/>
              </a:rPr>
              <a:pPr defTabSz="684559"/>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6435223-6A6D-4931-A974-3C68A9A18529}"/>
              </a:ext>
            </a:extLst>
          </p:cNvPr>
          <p:cNvSpPr>
            <a:spLocks noGrp="1"/>
          </p:cNvSpPr>
          <p:nvPr>
            <p:ph type="ftr" sz="quarter" idx="3"/>
          </p:nvPr>
        </p:nvSpPr>
        <p:spPr>
          <a:xfrm>
            <a:off x="3028950" y="4767264"/>
            <a:ext cx="3086100" cy="273844"/>
          </a:xfrm>
          <a:prstGeom prst="rect">
            <a:avLst/>
          </a:prstGeom>
        </p:spPr>
        <p:txBody>
          <a:bodyPr vert="horz" lIns="68471" tIns="34289" rIns="68471" bIns="34289" rtlCol="0" anchor="ctr"/>
          <a:lstStyle>
            <a:lvl1pPr algn="ctr">
              <a:defRPr sz="900">
                <a:solidFill>
                  <a:schemeClr val="tx1">
                    <a:tint val="75000"/>
                  </a:schemeClr>
                </a:solidFill>
              </a:defRPr>
            </a:lvl1pPr>
          </a:lstStyle>
          <a:p>
            <a:pPr defTabSz="684559"/>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BC2E0FE-E2AF-4B45-8120-4AD795E02641}"/>
              </a:ext>
            </a:extLst>
          </p:cNvPr>
          <p:cNvSpPr>
            <a:spLocks noGrp="1"/>
          </p:cNvSpPr>
          <p:nvPr>
            <p:ph type="sldNum" sz="quarter" idx="4"/>
          </p:nvPr>
        </p:nvSpPr>
        <p:spPr>
          <a:xfrm>
            <a:off x="6457950" y="4767264"/>
            <a:ext cx="2057400" cy="273844"/>
          </a:xfrm>
          <a:prstGeom prst="rect">
            <a:avLst/>
          </a:prstGeom>
        </p:spPr>
        <p:txBody>
          <a:bodyPr vert="horz" lIns="68471" tIns="34289" rIns="68471" bIns="34289" rtlCol="0" anchor="ctr"/>
          <a:lstStyle>
            <a:lvl1pPr algn="r">
              <a:defRPr sz="900">
                <a:solidFill>
                  <a:schemeClr val="tx1">
                    <a:tint val="75000"/>
                  </a:schemeClr>
                </a:solidFill>
              </a:defRPr>
            </a:lvl1pPr>
          </a:lstStyle>
          <a:p>
            <a:pPr defTabSz="684559"/>
            <a:fld id="{495C1F3B-464D-4669-9C38-E8283F4DB128}" type="slidenum">
              <a:rPr lang="en-US" smtClean="0">
                <a:solidFill>
                  <a:prstClr val="black">
                    <a:tint val="75000"/>
                  </a:prstClr>
                </a:solidFill>
                <a:latin typeface="Calibri"/>
              </a:rPr>
              <a:pPr defTabSz="684559"/>
              <a:t>‹#›</a:t>
            </a:fld>
            <a:endParaRPr lang="en-US">
              <a:solidFill>
                <a:prstClr val="black">
                  <a:tint val="75000"/>
                </a:prstClr>
              </a:solidFill>
              <a:latin typeface="Calibri"/>
            </a:endParaRPr>
          </a:p>
        </p:txBody>
      </p:sp>
    </p:spTree>
    <p:extLst>
      <p:ext uri="{BB962C8B-B14F-4D97-AF65-F5344CB8AC3E}">
        <p14:creationId xmlns:p14="http://schemas.microsoft.com/office/powerpoint/2010/main" val="523395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455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58" indent="-171158" algn="l" defTabSz="68455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473" indent="-171158" algn="l" defTabSz="68455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716" indent="-171158" algn="l" defTabSz="68455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7960" indent="-171158"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205" indent="-171158"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519" indent="-171158"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4799" indent="-171158"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078" indent="-171158"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393" indent="-171158" algn="l" defTabSz="68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559" rtl="0" eaLnBrk="1" latinLnBrk="0" hangingPunct="1">
        <a:defRPr sz="1400" kern="1200">
          <a:solidFill>
            <a:schemeClr val="tx1"/>
          </a:solidFill>
          <a:latin typeface="+mn-lt"/>
          <a:ea typeface="+mn-ea"/>
          <a:cs typeface="+mn-cs"/>
        </a:defRPr>
      </a:lvl1pPr>
      <a:lvl2pPr marL="342245" algn="l" defTabSz="684559" rtl="0" eaLnBrk="1" latinLnBrk="0" hangingPunct="1">
        <a:defRPr sz="1400" kern="1200">
          <a:solidFill>
            <a:schemeClr val="tx1"/>
          </a:solidFill>
          <a:latin typeface="+mn-lt"/>
          <a:ea typeface="+mn-ea"/>
          <a:cs typeface="+mn-cs"/>
        </a:defRPr>
      </a:lvl2pPr>
      <a:lvl3pPr marL="684559" algn="l" defTabSz="684559" rtl="0" eaLnBrk="1" latinLnBrk="0" hangingPunct="1">
        <a:defRPr sz="1400" kern="1200">
          <a:solidFill>
            <a:schemeClr val="tx1"/>
          </a:solidFill>
          <a:latin typeface="+mn-lt"/>
          <a:ea typeface="+mn-ea"/>
          <a:cs typeface="+mn-cs"/>
        </a:defRPr>
      </a:lvl3pPr>
      <a:lvl4pPr marL="1026839" algn="l" defTabSz="684559" rtl="0" eaLnBrk="1" latinLnBrk="0" hangingPunct="1">
        <a:defRPr sz="1400" kern="1200">
          <a:solidFill>
            <a:schemeClr val="tx1"/>
          </a:solidFill>
          <a:latin typeface="+mn-lt"/>
          <a:ea typeface="+mn-ea"/>
          <a:cs typeface="+mn-cs"/>
        </a:defRPr>
      </a:lvl4pPr>
      <a:lvl5pPr marL="1369118" algn="l" defTabSz="684559" rtl="0" eaLnBrk="1" latinLnBrk="0" hangingPunct="1">
        <a:defRPr sz="1400" kern="1200">
          <a:solidFill>
            <a:schemeClr val="tx1"/>
          </a:solidFill>
          <a:latin typeface="+mn-lt"/>
          <a:ea typeface="+mn-ea"/>
          <a:cs typeface="+mn-cs"/>
        </a:defRPr>
      </a:lvl5pPr>
      <a:lvl6pPr marL="1711433" algn="l" defTabSz="684559" rtl="0" eaLnBrk="1" latinLnBrk="0" hangingPunct="1">
        <a:defRPr sz="1400" kern="1200">
          <a:solidFill>
            <a:schemeClr val="tx1"/>
          </a:solidFill>
          <a:latin typeface="+mn-lt"/>
          <a:ea typeface="+mn-ea"/>
          <a:cs typeface="+mn-cs"/>
        </a:defRPr>
      </a:lvl6pPr>
      <a:lvl7pPr marL="2053676" algn="l" defTabSz="684559" rtl="0" eaLnBrk="1" latinLnBrk="0" hangingPunct="1">
        <a:defRPr sz="1400" kern="1200">
          <a:solidFill>
            <a:schemeClr val="tx1"/>
          </a:solidFill>
          <a:latin typeface="+mn-lt"/>
          <a:ea typeface="+mn-ea"/>
          <a:cs typeface="+mn-cs"/>
        </a:defRPr>
      </a:lvl7pPr>
      <a:lvl8pPr marL="2395920" algn="l" defTabSz="684559" rtl="0" eaLnBrk="1" latinLnBrk="0" hangingPunct="1">
        <a:defRPr sz="1400" kern="1200">
          <a:solidFill>
            <a:schemeClr val="tx1"/>
          </a:solidFill>
          <a:latin typeface="+mn-lt"/>
          <a:ea typeface="+mn-ea"/>
          <a:cs typeface="+mn-cs"/>
        </a:defRPr>
      </a:lvl8pPr>
      <a:lvl9pPr marL="2738165" algn="l" defTabSz="68455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7E72-8FD2-431A-8B3E-F0B72E7B32F1}"/>
              </a:ext>
            </a:extLst>
          </p:cNvPr>
          <p:cNvSpPr>
            <a:spLocks noGrp="1"/>
          </p:cNvSpPr>
          <p:nvPr>
            <p:ph type="title"/>
          </p:nvPr>
        </p:nvSpPr>
        <p:spPr>
          <a:xfrm>
            <a:off x="628650" y="273847"/>
            <a:ext cx="7886700" cy="994172"/>
          </a:xfrm>
          <a:prstGeom prst="rect">
            <a:avLst/>
          </a:prstGeom>
        </p:spPr>
        <p:txBody>
          <a:bodyPr vert="horz" lIns="68490" tIns="34289" rIns="68490"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89FFA-40F1-4138-9D46-07CAD1B27DAB}"/>
              </a:ext>
            </a:extLst>
          </p:cNvPr>
          <p:cNvSpPr>
            <a:spLocks noGrp="1"/>
          </p:cNvSpPr>
          <p:nvPr>
            <p:ph type="body" idx="1"/>
          </p:nvPr>
        </p:nvSpPr>
        <p:spPr>
          <a:xfrm>
            <a:off x="628650" y="1369219"/>
            <a:ext cx="7886700" cy="3263504"/>
          </a:xfrm>
          <a:prstGeom prst="rect">
            <a:avLst/>
          </a:prstGeom>
        </p:spPr>
        <p:txBody>
          <a:bodyPr vert="horz" lIns="68490" tIns="34289" rIns="68490"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FC1D-C06C-4A20-96B3-58D9D921BA1C}"/>
              </a:ext>
            </a:extLst>
          </p:cNvPr>
          <p:cNvSpPr>
            <a:spLocks noGrp="1"/>
          </p:cNvSpPr>
          <p:nvPr>
            <p:ph type="dt" sz="half" idx="2"/>
          </p:nvPr>
        </p:nvSpPr>
        <p:spPr>
          <a:xfrm>
            <a:off x="628650" y="4767264"/>
            <a:ext cx="2057400" cy="273844"/>
          </a:xfrm>
          <a:prstGeom prst="rect">
            <a:avLst/>
          </a:prstGeom>
        </p:spPr>
        <p:txBody>
          <a:bodyPr vert="horz" lIns="68490" tIns="34289" rIns="68490" bIns="34289" rtlCol="0" anchor="ctr"/>
          <a:lstStyle>
            <a:lvl1pPr algn="l">
              <a:defRPr sz="900">
                <a:solidFill>
                  <a:schemeClr val="tx1">
                    <a:tint val="75000"/>
                  </a:schemeClr>
                </a:solidFill>
              </a:defRPr>
            </a:lvl1pPr>
          </a:lstStyle>
          <a:p>
            <a:pPr defTabSz="684780"/>
            <a:fld id="{D1B79F68-07EF-4D71-94F6-B3F6BE1B0C57}" type="datetimeFigureOut">
              <a:rPr lang="en-US" smtClean="0">
                <a:solidFill>
                  <a:prstClr val="black">
                    <a:tint val="75000"/>
                  </a:prstClr>
                </a:solidFill>
                <a:latin typeface="Calibri"/>
              </a:rPr>
              <a:pPr defTabSz="684780"/>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6435223-6A6D-4931-A974-3C68A9A18529}"/>
              </a:ext>
            </a:extLst>
          </p:cNvPr>
          <p:cNvSpPr>
            <a:spLocks noGrp="1"/>
          </p:cNvSpPr>
          <p:nvPr>
            <p:ph type="ftr" sz="quarter" idx="3"/>
          </p:nvPr>
        </p:nvSpPr>
        <p:spPr>
          <a:xfrm>
            <a:off x="3028950" y="4767264"/>
            <a:ext cx="3086100" cy="273844"/>
          </a:xfrm>
          <a:prstGeom prst="rect">
            <a:avLst/>
          </a:prstGeom>
        </p:spPr>
        <p:txBody>
          <a:bodyPr vert="horz" lIns="68490" tIns="34289" rIns="68490" bIns="34289" rtlCol="0" anchor="ctr"/>
          <a:lstStyle>
            <a:lvl1pPr algn="ctr">
              <a:defRPr sz="900">
                <a:solidFill>
                  <a:schemeClr val="tx1">
                    <a:tint val="75000"/>
                  </a:schemeClr>
                </a:solidFill>
              </a:defRPr>
            </a:lvl1pPr>
          </a:lstStyle>
          <a:p>
            <a:pPr defTabSz="684780"/>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BC2E0FE-E2AF-4B45-8120-4AD795E02641}"/>
              </a:ext>
            </a:extLst>
          </p:cNvPr>
          <p:cNvSpPr>
            <a:spLocks noGrp="1"/>
          </p:cNvSpPr>
          <p:nvPr>
            <p:ph type="sldNum" sz="quarter" idx="4"/>
          </p:nvPr>
        </p:nvSpPr>
        <p:spPr>
          <a:xfrm>
            <a:off x="6457950" y="4767264"/>
            <a:ext cx="2057400" cy="273844"/>
          </a:xfrm>
          <a:prstGeom prst="rect">
            <a:avLst/>
          </a:prstGeom>
        </p:spPr>
        <p:txBody>
          <a:bodyPr vert="horz" lIns="68490" tIns="34289" rIns="68490" bIns="34289" rtlCol="0" anchor="ctr"/>
          <a:lstStyle>
            <a:lvl1pPr algn="r">
              <a:defRPr sz="900">
                <a:solidFill>
                  <a:schemeClr val="tx1">
                    <a:tint val="75000"/>
                  </a:schemeClr>
                </a:solidFill>
              </a:defRPr>
            </a:lvl1pPr>
          </a:lstStyle>
          <a:p>
            <a:pPr defTabSz="684780"/>
            <a:fld id="{495C1F3B-464D-4669-9C38-E8283F4DB128}" type="slidenum">
              <a:rPr lang="en-US" smtClean="0">
                <a:solidFill>
                  <a:prstClr val="black">
                    <a:tint val="75000"/>
                  </a:prstClr>
                </a:solidFill>
                <a:latin typeface="Calibri"/>
              </a:rPr>
              <a:pPr defTabSz="684780"/>
              <a:t>‹#›</a:t>
            </a:fld>
            <a:endParaRPr lang="en-US">
              <a:solidFill>
                <a:prstClr val="black">
                  <a:tint val="75000"/>
                </a:prstClr>
              </a:solidFill>
              <a:latin typeface="Calibri"/>
            </a:endParaRPr>
          </a:p>
        </p:txBody>
      </p:sp>
    </p:spTree>
    <p:extLst>
      <p:ext uri="{BB962C8B-B14F-4D97-AF65-F5344CB8AC3E}">
        <p14:creationId xmlns:p14="http://schemas.microsoft.com/office/powerpoint/2010/main" val="11871714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478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10" indent="-171210" algn="l" defTabSz="68478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629" indent="-171210" algn="l" defTabSz="68478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989" indent="-171210" algn="l" defTabSz="68478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350" indent="-171210" algn="l" defTabSz="68478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712" indent="-171210" algn="l" defTabSz="68478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130" indent="-171210" algn="l" defTabSz="68478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520" indent="-171210" algn="l" defTabSz="68478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910" indent="-171210" algn="l" defTabSz="68478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329" indent="-171210" algn="l" defTabSz="68478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780" rtl="0" eaLnBrk="1" latinLnBrk="0" hangingPunct="1">
        <a:defRPr sz="1400" kern="1200">
          <a:solidFill>
            <a:schemeClr val="tx1"/>
          </a:solidFill>
          <a:latin typeface="+mn-lt"/>
          <a:ea typeface="+mn-ea"/>
          <a:cs typeface="+mn-cs"/>
        </a:defRPr>
      </a:lvl1pPr>
      <a:lvl2pPr marL="342362" algn="l" defTabSz="684780" rtl="0" eaLnBrk="1" latinLnBrk="0" hangingPunct="1">
        <a:defRPr sz="1400" kern="1200">
          <a:solidFill>
            <a:schemeClr val="tx1"/>
          </a:solidFill>
          <a:latin typeface="+mn-lt"/>
          <a:ea typeface="+mn-ea"/>
          <a:cs typeface="+mn-cs"/>
        </a:defRPr>
      </a:lvl2pPr>
      <a:lvl3pPr marL="684780" algn="l" defTabSz="684780" rtl="0" eaLnBrk="1" latinLnBrk="0" hangingPunct="1">
        <a:defRPr sz="1400" kern="1200">
          <a:solidFill>
            <a:schemeClr val="tx1"/>
          </a:solidFill>
          <a:latin typeface="+mn-lt"/>
          <a:ea typeface="+mn-ea"/>
          <a:cs typeface="+mn-cs"/>
        </a:defRPr>
      </a:lvl3pPr>
      <a:lvl4pPr marL="1027170" algn="l" defTabSz="684780" rtl="0" eaLnBrk="1" latinLnBrk="0" hangingPunct="1">
        <a:defRPr sz="1400" kern="1200">
          <a:solidFill>
            <a:schemeClr val="tx1"/>
          </a:solidFill>
          <a:latin typeface="+mn-lt"/>
          <a:ea typeface="+mn-ea"/>
          <a:cs typeface="+mn-cs"/>
        </a:defRPr>
      </a:lvl4pPr>
      <a:lvl5pPr marL="1369560" algn="l" defTabSz="684780" rtl="0" eaLnBrk="1" latinLnBrk="0" hangingPunct="1">
        <a:defRPr sz="1400" kern="1200">
          <a:solidFill>
            <a:schemeClr val="tx1"/>
          </a:solidFill>
          <a:latin typeface="+mn-lt"/>
          <a:ea typeface="+mn-ea"/>
          <a:cs typeface="+mn-cs"/>
        </a:defRPr>
      </a:lvl5pPr>
      <a:lvl6pPr marL="1711979" algn="l" defTabSz="684780" rtl="0" eaLnBrk="1" latinLnBrk="0" hangingPunct="1">
        <a:defRPr sz="1400" kern="1200">
          <a:solidFill>
            <a:schemeClr val="tx1"/>
          </a:solidFill>
          <a:latin typeface="+mn-lt"/>
          <a:ea typeface="+mn-ea"/>
          <a:cs typeface="+mn-cs"/>
        </a:defRPr>
      </a:lvl6pPr>
      <a:lvl7pPr marL="2054339" algn="l" defTabSz="684780" rtl="0" eaLnBrk="1" latinLnBrk="0" hangingPunct="1">
        <a:defRPr sz="1400" kern="1200">
          <a:solidFill>
            <a:schemeClr val="tx1"/>
          </a:solidFill>
          <a:latin typeface="+mn-lt"/>
          <a:ea typeface="+mn-ea"/>
          <a:cs typeface="+mn-cs"/>
        </a:defRPr>
      </a:lvl7pPr>
      <a:lvl8pPr marL="2396700" algn="l" defTabSz="684780" rtl="0" eaLnBrk="1" latinLnBrk="0" hangingPunct="1">
        <a:defRPr sz="1400" kern="1200">
          <a:solidFill>
            <a:schemeClr val="tx1"/>
          </a:solidFill>
          <a:latin typeface="+mn-lt"/>
          <a:ea typeface="+mn-ea"/>
          <a:cs typeface="+mn-cs"/>
        </a:defRPr>
      </a:lvl8pPr>
      <a:lvl9pPr marL="2739062" algn="l" defTabSz="68478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7E72-8FD2-431A-8B3E-F0B72E7B32F1}"/>
              </a:ext>
            </a:extLst>
          </p:cNvPr>
          <p:cNvSpPr>
            <a:spLocks noGrp="1"/>
          </p:cNvSpPr>
          <p:nvPr>
            <p:ph type="title"/>
          </p:nvPr>
        </p:nvSpPr>
        <p:spPr>
          <a:xfrm>
            <a:off x="628650" y="273847"/>
            <a:ext cx="7886700" cy="994172"/>
          </a:xfrm>
          <a:prstGeom prst="rect">
            <a:avLst/>
          </a:prstGeom>
        </p:spPr>
        <p:txBody>
          <a:bodyPr vert="horz" lIns="68516" tIns="34289" rIns="68516"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89FFA-40F1-4138-9D46-07CAD1B27DAB}"/>
              </a:ext>
            </a:extLst>
          </p:cNvPr>
          <p:cNvSpPr>
            <a:spLocks noGrp="1"/>
          </p:cNvSpPr>
          <p:nvPr>
            <p:ph type="body" idx="1"/>
          </p:nvPr>
        </p:nvSpPr>
        <p:spPr>
          <a:xfrm>
            <a:off x="628650" y="1369219"/>
            <a:ext cx="7886700" cy="3263504"/>
          </a:xfrm>
          <a:prstGeom prst="rect">
            <a:avLst/>
          </a:prstGeom>
        </p:spPr>
        <p:txBody>
          <a:bodyPr vert="horz" lIns="68516" tIns="34289" rIns="68516"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FC1D-C06C-4A20-96B3-58D9D921BA1C}"/>
              </a:ext>
            </a:extLst>
          </p:cNvPr>
          <p:cNvSpPr>
            <a:spLocks noGrp="1"/>
          </p:cNvSpPr>
          <p:nvPr>
            <p:ph type="dt" sz="half" idx="2"/>
          </p:nvPr>
        </p:nvSpPr>
        <p:spPr>
          <a:xfrm>
            <a:off x="628650" y="4767264"/>
            <a:ext cx="2057400" cy="273844"/>
          </a:xfrm>
          <a:prstGeom prst="rect">
            <a:avLst/>
          </a:prstGeom>
        </p:spPr>
        <p:txBody>
          <a:bodyPr vert="horz" lIns="68516" tIns="34289" rIns="68516" bIns="34289" rtlCol="0" anchor="ctr"/>
          <a:lstStyle>
            <a:lvl1pPr algn="l">
              <a:defRPr sz="900">
                <a:solidFill>
                  <a:schemeClr val="tx1">
                    <a:tint val="75000"/>
                  </a:schemeClr>
                </a:solidFill>
              </a:defRPr>
            </a:lvl1pPr>
          </a:lstStyle>
          <a:p>
            <a:pPr defTabSz="685069"/>
            <a:fld id="{D1B79F68-07EF-4D71-94F6-B3F6BE1B0C57}" type="datetimeFigureOut">
              <a:rPr lang="en-US" smtClean="0">
                <a:solidFill>
                  <a:prstClr val="black">
                    <a:tint val="75000"/>
                  </a:prstClr>
                </a:solidFill>
                <a:latin typeface="Calibri"/>
              </a:rPr>
              <a:pPr defTabSz="685069"/>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6435223-6A6D-4931-A974-3C68A9A18529}"/>
              </a:ext>
            </a:extLst>
          </p:cNvPr>
          <p:cNvSpPr>
            <a:spLocks noGrp="1"/>
          </p:cNvSpPr>
          <p:nvPr>
            <p:ph type="ftr" sz="quarter" idx="3"/>
          </p:nvPr>
        </p:nvSpPr>
        <p:spPr>
          <a:xfrm>
            <a:off x="3028950" y="4767264"/>
            <a:ext cx="3086100" cy="273844"/>
          </a:xfrm>
          <a:prstGeom prst="rect">
            <a:avLst/>
          </a:prstGeom>
        </p:spPr>
        <p:txBody>
          <a:bodyPr vert="horz" lIns="68516" tIns="34289" rIns="68516" bIns="34289" rtlCol="0" anchor="ctr"/>
          <a:lstStyle>
            <a:lvl1pPr algn="ctr">
              <a:defRPr sz="900">
                <a:solidFill>
                  <a:schemeClr val="tx1">
                    <a:tint val="75000"/>
                  </a:schemeClr>
                </a:solidFill>
              </a:defRPr>
            </a:lvl1pPr>
          </a:lstStyle>
          <a:p>
            <a:pPr defTabSz="685069"/>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BC2E0FE-E2AF-4B45-8120-4AD795E02641}"/>
              </a:ext>
            </a:extLst>
          </p:cNvPr>
          <p:cNvSpPr>
            <a:spLocks noGrp="1"/>
          </p:cNvSpPr>
          <p:nvPr>
            <p:ph type="sldNum" sz="quarter" idx="4"/>
          </p:nvPr>
        </p:nvSpPr>
        <p:spPr>
          <a:xfrm>
            <a:off x="6457950" y="4767264"/>
            <a:ext cx="2057400" cy="273844"/>
          </a:xfrm>
          <a:prstGeom prst="rect">
            <a:avLst/>
          </a:prstGeom>
        </p:spPr>
        <p:txBody>
          <a:bodyPr vert="horz" lIns="68516" tIns="34289" rIns="68516" bIns="34289" rtlCol="0" anchor="ctr"/>
          <a:lstStyle>
            <a:lvl1pPr algn="r">
              <a:defRPr sz="900">
                <a:solidFill>
                  <a:schemeClr val="tx1">
                    <a:tint val="75000"/>
                  </a:schemeClr>
                </a:solidFill>
              </a:defRPr>
            </a:lvl1pPr>
          </a:lstStyle>
          <a:p>
            <a:pPr defTabSz="685069"/>
            <a:fld id="{495C1F3B-464D-4669-9C38-E8283F4DB128}" type="slidenum">
              <a:rPr lang="en-US" smtClean="0">
                <a:solidFill>
                  <a:prstClr val="black">
                    <a:tint val="75000"/>
                  </a:prstClr>
                </a:solidFill>
                <a:latin typeface="Calibri"/>
              </a:rPr>
              <a:pPr defTabSz="685069"/>
              <a:t>‹#›</a:t>
            </a:fld>
            <a:endParaRPr lang="en-US">
              <a:solidFill>
                <a:prstClr val="black">
                  <a:tint val="75000"/>
                </a:prstClr>
              </a:solidFill>
              <a:latin typeface="Calibri"/>
            </a:endParaRPr>
          </a:p>
        </p:txBody>
      </p:sp>
    </p:spTree>
    <p:extLst>
      <p:ext uri="{BB962C8B-B14F-4D97-AF65-F5344CB8AC3E}">
        <p14:creationId xmlns:p14="http://schemas.microsoft.com/office/powerpoint/2010/main" val="17150772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06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78" indent="-171278" algn="l" defTabSz="68506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833" indent="-171278" algn="l" defTabSz="68506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346" indent="-171278" algn="l" defTabSz="68506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860" indent="-171278" algn="l" defTabSz="6850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375" indent="-171278" algn="l" defTabSz="6850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929" indent="-171278" algn="l" defTabSz="6850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464" indent="-171278" algn="l" defTabSz="6850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8998" indent="-171278" algn="l" defTabSz="6850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1553" indent="-171278" algn="l" defTabSz="68506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069" rtl="0" eaLnBrk="1" latinLnBrk="0" hangingPunct="1">
        <a:defRPr sz="1400" kern="1200">
          <a:solidFill>
            <a:schemeClr val="tx1"/>
          </a:solidFill>
          <a:latin typeface="+mn-lt"/>
          <a:ea typeface="+mn-ea"/>
          <a:cs typeface="+mn-cs"/>
        </a:defRPr>
      </a:lvl1pPr>
      <a:lvl2pPr marL="342515" algn="l" defTabSz="685069" rtl="0" eaLnBrk="1" latinLnBrk="0" hangingPunct="1">
        <a:defRPr sz="1400" kern="1200">
          <a:solidFill>
            <a:schemeClr val="tx1"/>
          </a:solidFill>
          <a:latin typeface="+mn-lt"/>
          <a:ea typeface="+mn-ea"/>
          <a:cs typeface="+mn-cs"/>
        </a:defRPr>
      </a:lvl2pPr>
      <a:lvl3pPr marL="685069" algn="l" defTabSz="685069" rtl="0" eaLnBrk="1" latinLnBrk="0" hangingPunct="1">
        <a:defRPr sz="1400" kern="1200">
          <a:solidFill>
            <a:schemeClr val="tx1"/>
          </a:solidFill>
          <a:latin typeface="+mn-lt"/>
          <a:ea typeface="+mn-ea"/>
          <a:cs typeface="+mn-cs"/>
        </a:defRPr>
      </a:lvl3pPr>
      <a:lvl4pPr marL="1027604" algn="l" defTabSz="685069" rtl="0" eaLnBrk="1" latinLnBrk="0" hangingPunct="1">
        <a:defRPr sz="1400" kern="1200">
          <a:solidFill>
            <a:schemeClr val="tx1"/>
          </a:solidFill>
          <a:latin typeface="+mn-lt"/>
          <a:ea typeface="+mn-ea"/>
          <a:cs typeface="+mn-cs"/>
        </a:defRPr>
      </a:lvl4pPr>
      <a:lvl5pPr marL="1370138" algn="l" defTabSz="685069" rtl="0" eaLnBrk="1" latinLnBrk="0" hangingPunct="1">
        <a:defRPr sz="1400" kern="1200">
          <a:solidFill>
            <a:schemeClr val="tx1"/>
          </a:solidFill>
          <a:latin typeface="+mn-lt"/>
          <a:ea typeface="+mn-ea"/>
          <a:cs typeface="+mn-cs"/>
        </a:defRPr>
      </a:lvl5pPr>
      <a:lvl6pPr marL="1712693" algn="l" defTabSz="685069" rtl="0" eaLnBrk="1" latinLnBrk="0" hangingPunct="1">
        <a:defRPr sz="1400" kern="1200">
          <a:solidFill>
            <a:schemeClr val="tx1"/>
          </a:solidFill>
          <a:latin typeface="+mn-lt"/>
          <a:ea typeface="+mn-ea"/>
          <a:cs typeface="+mn-cs"/>
        </a:defRPr>
      </a:lvl6pPr>
      <a:lvl7pPr marL="2055206" algn="l" defTabSz="685069" rtl="0" eaLnBrk="1" latinLnBrk="0" hangingPunct="1">
        <a:defRPr sz="1400" kern="1200">
          <a:solidFill>
            <a:schemeClr val="tx1"/>
          </a:solidFill>
          <a:latin typeface="+mn-lt"/>
          <a:ea typeface="+mn-ea"/>
          <a:cs typeface="+mn-cs"/>
        </a:defRPr>
      </a:lvl7pPr>
      <a:lvl8pPr marL="2397720" algn="l" defTabSz="685069" rtl="0" eaLnBrk="1" latinLnBrk="0" hangingPunct="1">
        <a:defRPr sz="1400" kern="1200">
          <a:solidFill>
            <a:schemeClr val="tx1"/>
          </a:solidFill>
          <a:latin typeface="+mn-lt"/>
          <a:ea typeface="+mn-ea"/>
          <a:cs typeface="+mn-cs"/>
        </a:defRPr>
      </a:lvl8pPr>
      <a:lvl9pPr marL="2740235" algn="l" defTabSz="685069"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7E72-8FD2-431A-8B3E-F0B72E7B32F1}"/>
              </a:ext>
            </a:extLst>
          </p:cNvPr>
          <p:cNvSpPr>
            <a:spLocks noGrp="1"/>
          </p:cNvSpPr>
          <p:nvPr>
            <p:ph type="title"/>
          </p:nvPr>
        </p:nvSpPr>
        <p:spPr>
          <a:xfrm>
            <a:off x="628650" y="273847"/>
            <a:ext cx="7886700" cy="994172"/>
          </a:xfrm>
          <a:prstGeom prst="rect">
            <a:avLst/>
          </a:prstGeom>
        </p:spPr>
        <p:txBody>
          <a:bodyPr vert="horz" lIns="68526" tIns="34289" rIns="68526"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89FFA-40F1-4138-9D46-07CAD1B27DAB}"/>
              </a:ext>
            </a:extLst>
          </p:cNvPr>
          <p:cNvSpPr>
            <a:spLocks noGrp="1"/>
          </p:cNvSpPr>
          <p:nvPr>
            <p:ph type="body" idx="1"/>
          </p:nvPr>
        </p:nvSpPr>
        <p:spPr>
          <a:xfrm>
            <a:off x="628650" y="1369219"/>
            <a:ext cx="7886700" cy="3263504"/>
          </a:xfrm>
          <a:prstGeom prst="rect">
            <a:avLst/>
          </a:prstGeom>
        </p:spPr>
        <p:txBody>
          <a:bodyPr vert="horz" lIns="68526" tIns="34289" rIns="68526"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FC1D-C06C-4A20-96B3-58D9D921BA1C}"/>
              </a:ext>
            </a:extLst>
          </p:cNvPr>
          <p:cNvSpPr>
            <a:spLocks noGrp="1"/>
          </p:cNvSpPr>
          <p:nvPr>
            <p:ph type="dt" sz="half" idx="2"/>
          </p:nvPr>
        </p:nvSpPr>
        <p:spPr>
          <a:xfrm>
            <a:off x="628650" y="4767264"/>
            <a:ext cx="2057400" cy="273844"/>
          </a:xfrm>
          <a:prstGeom prst="rect">
            <a:avLst/>
          </a:prstGeom>
        </p:spPr>
        <p:txBody>
          <a:bodyPr vert="horz" lIns="68526" tIns="34289" rIns="68526" bIns="34289" rtlCol="0" anchor="ctr"/>
          <a:lstStyle>
            <a:lvl1pPr algn="l">
              <a:defRPr sz="900">
                <a:solidFill>
                  <a:schemeClr val="tx1">
                    <a:tint val="75000"/>
                  </a:schemeClr>
                </a:solidFill>
              </a:defRPr>
            </a:lvl1pPr>
          </a:lstStyle>
          <a:p>
            <a:pPr defTabSz="685188"/>
            <a:fld id="{D1B79F68-07EF-4D71-94F6-B3F6BE1B0C57}" type="datetimeFigureOut">
              <a:rPr lang="en-US" smtClean="0">
                <a:solidFill>
                  <a:prstClr val="black">
                    <a:tint val="75000"/>
                  </a:prstClr>
                </a:solidFill>
                <a:latin typeface="Calibri"/>
              </a:rPr>
              <a:pPr defTabSz="685188"/>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6435223-6A6D-4931-A974-3C68A9A18529}"/>
              </a:ext>
            </a:extLst>
          </p:cNvPr>
          <p:cNvSpPr>
            <a:spLocks noGrp="1"/>
          </p:cNvSpPr>
          <p:nvPr>
            <p:ph type="ftr" sz="quarter" idx="3"/>
          </p:nvPr>
        </p:nvSpPr>
        <p:spPr>
          <a:xfrm>
            <a:off x="3028950" y="4767264"/>
            <a:ext cx="3086100" cy="273844"/>
          </a:xfrm>
          <a:prstGeom prst="rect">
            <a:avLst/>
          </a:prstGeom>
        </p:spPr>
        <p:txBody>
          <a:bodyPr vert="horz" lIns="68526" tIns="34289" rIns="68526" bIns="34289" rtlCol="0" anchor="ctr"/>
          <a:lstStyle>
            <a:lvl1pPr algn="ctr">
              <a:defRPr sz="900">
                <a:solidFill>
                  <a:schemeClr val="tx1">
                    <a:tint val="75000"/>
                  </a:schemeClr>
                </a:solidFill>
              </a:defRPr>
            </a:lvl1pPr>
          </a:lstStyle>
          <a:p>
            <a:pPr defTabSz="685188"/>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BC2E0FE-E2AF-4B45-8120-4AD795E02641}"/>
              </a:ext>
            </a:extLst>
          </p:cNvPr>
          <p:cNvSpPr>
            <a:spLocks noGrp="1"/>
          </p:cNvSpPr>
          <p:nvPr>
            <p:ph type="sldNum" sz="quarter" idx="4"/>
          </p:nvPr>
        </p:nvSpPr>
        <p:spPr>
          <a:xfrm>
            <a:off x="6457950" y="4767264"/>
            <a:ext cx="2057400" cy="273844"/>
          </a:xfrm>
          <a:prstGeom prst="rect">
            <a:avLst/>
          </a:prstGeom>
        </p:spPr>
        <p:txBody>
          <a:bodyPr vert="horz" lIns="68526" tIns="34289" rIns="68526" bIns="34289" rtlCol="0" anchor="ctr"/>
          <a:lstStyle>
            <a:lvl1pPr algn="r">
              <a:defRPr sz="900">
                <a:solidFill>
                  <a:schemeClr val="tx1">
                    <a:tint val="75000"/>
                  </a:schemeClr>
                </a:solidFill>
              </a:defRPr>
            </a:lvl1pPr>
          </a:lstStyle>
          <a:p>
            <a:pPr defTabSz="685188"/>
            <a:fld id="{495C1F3B-464D-4669-9C38-E8283F4DB128}" type="slidenum">
              <a:rPr lang="en-US" smtClean="0">
                <a:solidFill>
                  <a:prstClr val="black">
                    <a:tint val="75000"/>
                  </a:prstClr>
                </a:solidFill>
                <a:latin typeface="Calibri"/>
              </a:rPr>
              <a:pPr defTabSz="685188"/>
              <a:t>‹#›</a:t>
            </a:fld>
            <a:endParaRPr lang="en-US">
              <a:solidFill>
                <a:prstClr val="black">
                  <a:tint val="75000"/>
                </a:prstClr>
              </a:solidFill>
              <a:latin typeface="Calibri"/>
            </a:endParaRPr>
          </a:p>
        </p:txBody>
      </p:sp>
    </p:spTree>
    <p:extLst>
      <p:ext uri="{BB962C8B-B14F-4D97-AF65-F5344CB8AC3E}">
        <p14:creationId xmlns:p14="http://schemas.microsoft.com/office/powerpoint/2010/main" val="36434625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18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6" indent="-171306" algn="l" defTabSz="68518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17" indent="-171306" algn="l" defTabSz="68518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493" indent="-171306" algn="l" defTabSz="68518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070"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648"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258"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852"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446"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057" indent="-171306" algn="l" defTabSz="68518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188" rtl="0" eaLnBrk="1" latinLnBrk="0" hangingPunct="1">
        <a:defRPr sz="1400" kern="1200">
          <a:solidFill>
            <a:schemeClr val="tx1"/>
          </a:solidFill>
          <a:latin typeface="+mn-lt"/>
          <a:ea typeface="+mn-ea"/>
          <a:cs typeface="+mn-cs"/>
        </a:defRPr>
      </a:lvl1pPr>
      <a:lvl2pPr marL="342578" algn="l" defTabSz="685188" rtl="0" eaLnBrk="1" latinLnBrk="0" hangingPunct="1">
        <a:defRPr sz="1400" kern="1200">
          <a:solidFill>
            <a:schemeClr val="tx1"/>
          </a:solidFill>
          <a:latin typeface="+mn-lt"/>
          <a:ea typeface="+mn-ea"/>
          <a:cs typeface="+mn-cs"/>
        </a:defRPr>
      </a:lvl2pPr>
      <a:lvl3pPr marL="685188" algn="l" defTabSz="685188" rtl="0" eaLnBrk="1" latinLnBrk="0" hangingPunct="1">
        <a:defRPr sz="1400" kern="1200">
          <a:solidFill>
            <a:schemeClr val="tx1"/>
          </a:solidFill>
          <a:latin typeface="+mn-lt"/>
          <a:ea typeface="+mn-ea"/>
          <a:cs typeface="+mn-cs"/>
        </a:defRPr>
      </a:lvl3pPr>
      <a:lvl4pPr marL="1027782" algn="l" defTabSz="685188" rtl="0" eaLnBrk="1" latinLnBrk="0" hangingPunct="1">
        <a:defRPr sz="1400" kern="1200">
          <a:solidFill>
            <a:schemeClr val="tx1"/>
          </a:solidFill>
          <a:latin typeface="+mn-lt"/>
          <a:ea typeface="+mn-ea"/>
          <a:cs typeface="+mn-cs"/>
        </a:defRPr>
      </a:lvl4pPr>
      <a:lvl5pPr marL="1370376" algn="l" defTabSz="685188" rtl="0" eaLnBrk="1" latinLnBrk="0" hangingPunct="1">
        <a:defRPr sz="1400" kern="1200">
          <a:solidFill>
            <a:schemeClr val="tx1"/>
          </a:solidFill>
          <a:latin typeface="+mn-lt"/>
          <a:ea typeface="+mn-ea"/>
          <a:cs typeface="+mn-cs"/>
        </a:defRPr>
      </a:lvl5pPr>
      <a:lvl6pPr marL="1712987" algn="l" defTabSz="685188" rtl="0" eaLnBrk="1" latinLnBrk="0" hangingPunct="1">
        <a:defRPr sz="1400" kern="1200">
          <a:solidFill>
            <a:schemeClr val="tx1"/>
          </a:solidFill>
          <a:latin typeface="+mn-lt"/>
          <a:ea typeface="+mn-ea"/>
          <a:cs typeface="+mn-cs"/>
        </a:defRPr>
      </a:lvl6pPr>
      <a:lvl7pPr marL="2055563" algn="l" defTabSz="685188" rtl="0" eaLnBrk="1" latinLnBrk="0" hangingPunct="1">
        <a:defRPr sz="1400" kern="1200">
          <a:solidFill>
            <a:schemeClr val="tx1"/>
          </a:solidFill>
          <a:latin typeface="+mn-lt"/>
          <a:ea typeface="+mn-ea"/>
          <a:cs typeface="+mn-cs"/>
        </a:defRPr>
      </a:lvl7pPr>
      <a:lvl8pPr marL="2398140" algn="l" defTabSz="685188" rtl="0" eaLnBrk="1" latinLnBrk="0" hangingPunct="1">
        <a:defRPr sz="1400" kern="1200">
          <a:solidFill>
            <a:schemeClr val="tx1"/>
          </a:solidFill>
          <a:latin typeface="+mn-lt"/>
          <a:ea typeface="+mn-ea"/>
          <a:cs typeface="+mn-cs"/>
        </a:defRPr>
      </a:lvl8pPr>
      <a:lvl9pPr marL="2740718" algn="l" defTabSz="685188"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7E72-8FD2-431A-8B3E-F0B72E7B32F1}"/>
              </a:ext>
            </a:extLst>
          </p:cNvPr>
          <p:cNvSpPr>
            <a:spLocks noGrp="1"/>
          </p:cNvSpPr>
          <p:nvPr>
            <p:ph type="title"/>
          </p:nvPr>
        </p:nvSpPr>
        <p:spPr>
          <a:xfrm>
            <a:off x="628650" y="273847"/>
            <a:ext cx="7886700" cy="994172"/>
          </a:xfrm>
          <a:prstGeom prst="rect">
            <a:avLst/>
          </a:prstGeom>
        </p:spPr>
        <p:txBody>
          <a:bodyPr vert="horz" lIns="68543" tIns="34289" rIns="68543"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89FFA-40F1-4138-9D46-07CAD1B27DAB}"/>
              </a:ext>
            </a:extLst>
          </p:cNvPr>
          <p:cNvSpPr>
            <a:spLocks noGrp="1"/>
          </p:cNvSpPr>
          <p:nvPr>
            <p:ph type="body" idx="1"/>
          </p:nvPr>
        </p:nvSpPr>
        <p:spPr>
          <a:xfrm>
            <a:off x="628650" y="1369219"/>
            <a:ext cx="7886700" cy="3263504"/>
          </a:xfrm>
          <a:prstGeom prst="rect">
            <a:avLst/>
          </a:prstGeom>
        </p:spPr>
        <p:txBody>
          <a:bodyPr vert="horz" lIns="68543" tIns="34289" rIns="68543"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FC1D-C06C-4A20-96B3-58D9D921BA1C}"/>
              </a:ext>
            </a:extLst>
          </p:cNvPr>
          <p:cNvSpPr>
            <a:spLocks noGrp="1"/>
          </p:cNvSpPr>
          <p:nvPr>
            <p:ph type="dt" sz="half" idx="2"/>
          </p:nvPr>
        </p:nvSpPr>
        <p:spPr>
          <a:xfrm>
            <a:off x="628650" y="4767264"/>
            <a:ext cx="2057400" cy="273844"/>
          </a:xfrm>
          <a:prstGeom prst="rect">
            <a:avLst/>
          </a:prstGeom>
        </p:spPr>
        <p:txBody>
          <a:bodyPr vert="horz" lIns="68543" tIns="34289" rIns="68543" bIns="34289" rtlCol="0" anchor="ctr"/>
          <a:lstStyle>
            <a:lvl1pPr algn="l">
              <a:defRPr sz="900">
                <a:solidFill>
                  <a:schemeClr val="tx1">
                    <a:tint val="75000"/>
                  </a:schemeClr>
                </a:solidFill>
              </a:defRPr>
            </a:lvl1pPr>
          </a:lstStyle>
          <a:p>
            <a:pPr defTabSz="685375"/>
            <a:fld id="{D1B79F68-07EF-4D71-94F6-B3F6BE1B0C57}" type="datetimeFigureOut">
              <a:rPr lang="en-US" smtClean="0">
                <a:solidFill>
                  <a:prstClr val="black">
                    <a:tint val="75000"/>
                  </a:prstClr>
                </a:solidFill>
                <a:latin typeface="Calibri"/>
              </a:rPr>
              <a:pPr defTabSz="685375"/>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6435223-6A6D-4931-A974-3C68A9A18529}"/>
              </a:ext>
            </a:extLst>
          </p:cNvPr>
          <p:cNvSpPr>
            <a:spLocks noGrp="1"/>
          </p:cNvSpPr>
          <p:nvPr>
            <p:ph type="ftr" sz="quarter" idx="3"/>
          </p:nvPr>
        </p:nvSpPr>
        <p:spPr>
          <a:xfrm>
            <a:off x="3028950" y="4767264"/>
            <a:ext cx="3086100" cy="273844"/>
          </a:xfrm>
          <a:prstGeom prst="rect">
            <a:avLst/>
          </a:prstGeom>
        </p:spPr>
        <p:txBody>
          <a:bodyPr vert="horz" lIns="68543" tIns="34289" rIns="68543" bIns="34289" rtlCol="0" anchor="ctr"/>
          <a:lstStyle>
            <a:lvl1pPr algn="ctr">
              <a:defRPr sz="900">
                <a:solidFill>
                  <a:schemeClr val="tx1">
                    <a:tint val="75000"/>
                  </a:schemeClr>
                </a:solidFill>
              </a:defRPr>
            </a:lvl1pPr>
          </a:lstStyle>
          <a:p>
            <a:pPr defTabSz="685375"/>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BC2E0FE-E2AF-4B45-8120-4AD795E02641}"/>
              </a:ext>
            </a:extLst>
          </p:cNvPr>
          <p:cNvSpPr>
            <a:spLocks noGrp="1"/>
          </p:cNvSpPr>
          <p:nvPr>
            <p:ph type="sldNum" sz="quarter" idx="4"/>
          </p:nvPr>
        </p:nvSpPr>
        <p:spPr>
          <a:xfrm>
            <a:off x="6457950" y="4767264"/>
            <a:ext cx="2057400" cy="273844"/>
          </a:xfrm>
          <a:prstGeom prst="rect">
            <a:avLst/>
          </a:prstGeom>
        </p:spPr>
        <p:txBody>
          <a:bodyPr vert="horz" lIns="68543" tIns="34289" rIns="68543" bIns="34289" rtlCol="0" anchor="ctr"/>
          <a:lstStyle>
            <a:lvl1pPr algn="r">
              <a:defRPr sz="900">
                <a:solidFill>
                  <a:schemeClr val="tx1">
                    <a:tint val="75000"/>
                  </a:schemeClr>
                </a:solidFill>
              </a:defRPr>
            </a:lvl1pPr>
          </a:lstStyle>
          <a:p>
            <a:pPr defTabSz="685375"/>
            <a:fld id="{495C1F3B-464D-4669-9C38-E8283F4DB128}" type="slidenum">
              <a:rPr lang="en-US" smtClean="0">
                <a:solidFill>
                  <a:prstClr val="black">
                    <a:tint val="75000"/>
                  </a:prstClr>
                </a:solidFill>
                <a:latin typeface="Calibri"/>
              </a:rPr>
              <a:pPr defTabSz="685375"/>
              <a:t>‹#›</a:t>
            </a:fld>
            <a:endParaRPr lang="en-US">
              <a:solidFill>
                <a:prstClr val="black">
                  <a:tint val="75000"/>
                </a:prstClr>
              </a:solidFill>
              <a:latin typeface="Calibri"/>
            </a:endParaRPr>
          </a:p>
        </p:txBody>
      </p:sp>
    </p:spTree>
    <p:extLst>
      <p:ext uri="{BB962C8B-B14F-4D97-AF65-F5344CB8AC3E}">
        <p14:creationId xmlns:p14="http://schemas.microsoft.com/office/powerpoint/2010/main" val="416123593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37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0" indent="-171350" algn="l" defTabSz="68537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49" indent="-171350" algn="l" defTabSz="68537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24" indent="-171350" algn="l" defTabSz="68537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00"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077"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775"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463"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150"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849" indent="-171350" algn="l" defTabSz="6853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75" rtl="0" eaLnBrk="1" latinLnBrk="0" hangingPunct="1">
        <a:defRPr sz="1400" kern="1200">
          <a:solidFill>
            <a:schemeClr val="tx1"/>
          </a:solidFill>
          <a:latin typeface="+mn-lt"/>
          <a:ea typeface="+mn-ea"/>
          <a:cs typeface="+mn-cs"/>
        </a:defRPr>
      </a:lvl1pPr>
      <a:lvl2pPr marL="342677" algn="l" defTabSz="685375" rtl="0" eaLnBrk="1" latinLnBrk="0" hangingPunct="1">
        <a:defRPr sz="1400" kern="1200">
          <a:solidFill>
            <a:schemeClr val="tx1"/>
          </a:solidFill>
          <a:latin typeface="+mn-lt"/>
          <a:ea typeface="+mn-ea"/>
          <a:cs typeface="+mn-cs"/>
        </a:defRPr>
      </a:lvl2pPr>
      <a:lvl3pPr marL="685375" algn="l" defTabSz="685375" rtl="0" eaLnBrk="1" latinLnBrk="0" hangingPunct="1">
        <a:defRPr sz="1400" kern="1200">
          <a:solidFill>
            <a:schemeClr val="tx1"/>
          </a:solidFill>
          <a:latin typeface="+mn-lt"/>
          <a:ea typeface="+mn-ea"/>
          <a:cs typeface="+mn-cs"/>
        </a:defRPr>
      </a:lvl3pPr>
      <a:lvl4pPr marL="1028063" algn="l" defTabSz="685375" rtl="0" eaLnBrk="1" latinLnBrk="0" hangingPunct="1">
        <a:defRPr sz="1400" kern="1200">
          <a:solidFill>
            <a:schemeClr val="tx1"/>
          </a:solidFill>
          <a:latin typeface="+mn-lt"/>
          <a:ea typeface="+mn-ea"/>
          <a:cs typeface="+mn-cs"/>
        </a:defRPr>
      </a:lvl4pPr>
      <a:lvl5pPr marL="1370750" algn="l" defTabSz="685375" rtl="0" eaLnBrk="1" latinLnBrk="0" hangingPunct="1">
        <a:defRPr sz="1400" kern="1200">
          <a:solidFill>
            <a:schemeClr val="tx1"/>
          </a:solidFill>
          <a:latin typeface="+mn-lt"/>
          <a:ea typeface="+mn-ea"/>
          <a:cs typeface="+mn-cs"/>
        </a:defRPr>
      </a:lvl5pPr>
      <a:lvl6pPr marL="1713449" algn="l" defTabSz="685375" rtl="0" eaLnBrk="1" latinLnBrk="0" hangingPunct="1">
        <a:defRPr sz="1400" kern="1200">
          <a:solidFill>
            <a:schemeClr val="tx1"/>
          </a:solidFill>
          <a:latin typeface="+mn-lt"/>
          <a:ea typeface="+mn-ea"/>
          <a:cs typeface="+mn-cs"/>
        </a:defRPr>
      </a:lvl6pPr>
      <a:lvl7pPr marL="2056124" algn="l" defTabSz="685375" rtl="0" eaLnBrk="1" latinLnBrk="0" hangingPunct="1">
        <a:defRPr sz="1400" kern="1200">
          <a:solidFill>
            <a:schemeClr val="tx1"/>
          </a:solidFill>
          <a:latin typeface="+mn-lt"/>
          <a:ea typeface="+mn-ea"/>
          <a:cs typeface="+mn-cs"/>
        </a:defRPr>
      </a:lvl7pPr>
      <a:lvl8pPr marL="2398800" algn="l" defTabSz="685375" rtl="0" eaLnBrk="1" latinLnBrk="0" hangingPunct="1">
        <a:defRPr sz="1400" kern="1200">
          <a:solidFill>
            <a:schemeClr val="tx1"/>
          </a:solidFill>
          <a:latin typeface="+mn-lt"/>
          <a:ea typeface="+mn-ea"/>
          <a:cs typeface="+mn-cs"/>
        </a:defRPr>
      </a:lvl8pPr>
      <a:lvl9pPr marL="2741477" algn="l" defTabSz="685375"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7E72-8FD2-431A-8B3E-F0B72E7B32F1}"/>
              </a:ext>
            </a:extLst>
          </p:cNvPr>
          <p:cNvSpPr>
            <a:spLocks noGrp="1"/>
          </p:cNvSpPr>
          <p:nvPr>
            <p:ph type="title"/>
          </p:nvPr>
        </p:nvSpPr>
        <p:spPr>
          <a:xfrm>
            <a:off x="628650" y="273847"/>
            <a:ext cx="7886700" cy="994172"/>
          </a:xfrm>
          <a:prstGeom prst="rect">
            <a:avLst/>
          </a:prstGeom>
        </p:spPr>
        <p:txBody>
          <a:bodyPr vert="horz" lIns="68561" tIns="34289" rIns="68561"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89FFA-40F1-4138-9D46-07CAD1B27DAB}"/>
              </a:ext>
            </a:extLst>
          </p:cNvPr>
          <p:cNvSpPr>
            <a:spLocks noGrp="1"/>
          </p:cNvSpPr>
          <p:nvPr>
            <p:ph type="body" idx="1"/>
          </p:nvPr>
        </p:nvSpPr>
        <p:spPr>
          <a:xfrm>
            <a:off x="628650" y="1369219"/>
            <a:ext cx="7886700" cy="3263504"/>
          </a:xfrm>
          <a:prstGeom prst="rect">
            <a:avLst/>
          </a:prstGeom>
        </p:spPr>
        <p:txBody>
          <a:bodyPr vert="horz" lIns="68561" tIns="34289" rIns="68561"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FC1D-C06C-4A20-96B3-58D9D921BA1C}"/>
              </a:ext>
            </a:extLst>
          </p:cNvPr>
          <p:cNvSpPr>
            <a:spLocks noGrp="1"/>
          </p:cNvSpPr>
          <p:nvPr>
            <p:ph type="dt" sz="half" idx="2"/>
          </p:nvPr>
        </p:nvSpPr>
        <p:spPr>
          <a:xfrm>
            <a:off x="628650" y="4767264"/>
            <a:ext cx="2057400" cy="273844"/>
          </a:xfrm>
          <a:prstGeom prst="rect">
            <a:avLst/>
          </a:prstGeom>
        </p:spPr>
        <p:txBody>
          <a:bodyPr vert="horz" lIns="68561" tIns="34289" rIns="68561" bIns="34289" rtlCol="0" anchor="ctr"/>
          <a:lstStyle>
            <a:lvl1pPr algn="l">
              <a:defRPr sz="900">
                <a:solidFill>
                  <a:schemeClr val="tx1">
                    <a:tint val="75000"/>
                  </a:schemeClr>
                </a:solidFill>
              </a:defRPr>
            </a:lvl1pPr>
          </a:lstStyle>
          <a:p>
            <a:pPr defTabSz="685579"/>
            <a:fld id="{D1B79F68-07EF-4D71-94F6-B3F6BE1B0C57}" type="datetimeFigureOut">
              <a:rPr lang="en-US" smtClean="0">
                <a:solidFill>
                  <a:prstClr val="black">
                    <a:tint val="75000"/>
                  </a:prstClr>
                </a:solidFill>
                <a:latin typeface="Calibri"/>
              </a:rPr>
              <a:pPr defTabSz="685579"/>
              <a:t>6/23/19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6435223-6A6D-4931-A974-3C68A9A18529}"/>
              </a:ext>
            </a:extLst>
          </p:cNvPr>
          <p:cNvSpPr>
            <a:spLocks noGrp="1"/>
          </p:cNvSpPr>
          <p:nvPr>
            <p:ph type="ftr" sz="quarter" idx="3"/>
          </p:nvPr>
        </p:nvSpPr>
        <p:spPr>
          <a:xfrm>
            <a:off x="3028950" y="4767264"/>
            <a:ext cx="3086100" cy="273844"/>
          </a:xfrm>
          <a:prstGeom prst="rect">
            <a:avLst/>
          </a:prstGeom>
        </p:spPr>
        <p:txBody>
          <a:bodyPr vert="horz" lIns="68561" tIns="34289" rIns="68561" bIns="34289" rtlCol="0" anchor="ctr"/>
          <a:lstStyle>
            <a:lvl1pPr algn="ctr">
              <a:defRPr sz="900">
                <a:solidFill>
                  <a:schemeClr val="tx1">
                    <a:tint val="75000"/>
                  </a:schemeClr>
                </a:solidFill>
              </a:defRPr>
            </a:lvl1pPr>
          </a:lstStyle>
          <a:p>
            <a:pPr defTabSz="685579"/>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BC2E0FE-E2AF-4B45-8120-4AD795E02641}"/>
              </a:ext>
            </a:extLst>
          </p:cNvPr>
          <p:cNvSpPr>
            <a:spLocks noGrp="1"/>
          </p:cNvSpPr>
          <p:nvPr>
            <p:ph type="sldNum" sz="quarter" idx="4"/>
          </p:nvPr>
        </p:nvSpPr>
        <p:spPr>
          <a:xfrm>
            <a:off x="6457950" y="4767264"/>
            <a:ext cx="2057400" cy="273844"/>
          </a:xfrm>
          <a:prstGeom prst="rect">
            <a:avLst/>
          </a:prstGeom>
        </p:spPr>
        <p:txBody>
          <a:bodyPr vert="horz" lIns="68561" tIns="34289" rIns="68561" bIns="34289" rtlCol="0" anchor="ctr"/>
          <a:lstStyle>
            <a:lvl1pPr algn="r">
              <a:defRPr sz="900">
                <a:solidFill>
                  <a:schemeClr val="tx1">
                    <a:tint val="75000"/>
                  </a:schemeClr>
                </a:solidFill>
              </a:defRPr>
            </a:lvl1pPr>
          </a:lstStyle>
          <a:p>
            <a:pPr defTabSz="685579"/>
            <a:fld id="{495C1F3B-464D-4669-9C38-E8283F4DB128}" type="slidenum">
              <a:rPr lang="en-US" smtClean="0">
                <a:solidFill>
                  <a:prstClr val="black">
                    <a:tint val="75000"/>
                  </a:prstClr>
                </a:solidFill>
                <a:latin typeface="Calibri"/>
              </a:rPr>
              <a:pPr defTabSz="685579"/>
              <a:t>‹#›</a:t>
            </a:fld>
            <a:endParaRPr lang="en-US">
              <a:solidFill>
                <a:prstClr val="black">
                  <a:tint val="75000"/>
                </a:prstClr>
              </a:solidFill>
              <a:latin typeface="Calibri"/>
            </a:endParaRPr>
          </a:p>
        </p:txBody>
      </p:sp>
    </p:spTree>
    <p:extLst>
      <p:ext uri="{BB962C8B-B14F-4D97-AF65-F5344CB8AC3E}">
        <p14:creationId xmlns:p14="http://schemas.microsoft.com/office/powerpoint/2010/main" val="126062263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5.xml"/><Relationship Id="rId5" Type="http://schemas.openxmlformats.org/officeDocument/2006/relationships/image" Target="../media/image101.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6.xml"/><Relationship Id="rId5" Type="http://schemas.openxmlformats.org/officeDocument/2006/relationships/image" Target="../media/image105.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46.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9.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0998" y="4064283"/>
            <a:ext cx="8589170" cy="980824"/>
            <a:chOff x="507998" y="5419093"/>
            <a:chExt cx="11452226" cy="1307765"/>
          </a:xfrm>
        </p:grpSpPr>
        <p:grpSp>
          <p:nvGrpSpPr>
            <p:cNvPr id="13" name="Group 12">
              <a:extLst>
                <a:ext uri="{FF2B5EF4-FFF2-40B4-BE49-F238E27FC236}">
                  <a16:creationId xmlns:a16="http://schemas.microsoft.com/office/drawing/2014/main" id="{FC0943FA-97EC-4BA9-B063-3C6D3B5A4C5A}"/>
                </a:ext>
              </a:extLst>
            </p:cNvPr>
            <p:cNvGrpSpPr/>
            <p:nvPr/>
          </p:nvGrpSpPr>
          <p:grpSpPr>
            <a:xfrm>
              <a:off x="609600" y="5419093"/>
              <a:ext cx="11350624" cy="1300826"/>
              <a:chOff x="609600" y="4689143"/>
              <a:chExt cx="11350624" cy="1300826"/>
            </a:xfrm>
          </p:grpSpPr>
          <p:pic>
            <p:nvPicPr>
              <p:cNvPr id="16" name="Picture 4" descr="Image result for UPenn shield">
                <a:extLst>
                  <a:ext uri="{FF2B5EF4-FFF2-40B4-BE49-F238E27FC236}">
                    <a16:creationId xmlns:a16="http://schemas.microsoft.com/office/drawing/2014/main" id="{EA73F329-E3DD-4803-90AC-CA987AA9A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4639" y="4689143"/>
                <a:ext cx="1505585" cy="130082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7" name="Straight Connector 16">
                <a:extLst>
                  <a:ext uri="{FF2B5EF4-FFF2-40B4-BE49-F238E27FC236}">
                    <a16:creationId xmlns:a16="http://schemas.microsoft.com/office/drawing/2014/main" id="{6CAF290D-EBA9-4962-B0B6-9B9935107AA2}"/>
                  </a:ext>
                </a:extLst>
              </p:cNvPr>
              <p:cNvCxnSpPr>
                <a:cxnSpLocks/>
              </p:cNvCxnSpPr>
              <p:nvPr/>
            </p:nvCxnSpPr>
            <p:spPr>
              <a:xfrm>
                <a:off x="609600" y="5339556"/>
                <a:ext cx="9845039" cy="0"/>
              </a:xfrm>
              <a:prstGeom prst="line">
                <a:avLst/>
              </a:prstGeom>
              <a:ln w="76200">
                <a:solidFill>
                  <a:srgbClr val="001F5B"/>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508761" y="5861258"/>
              <a:ext cx="3546136" cy="410369"/>
            </a:xfrm>
            <a:prstGeom prst="rect">
              <a:avLst/>
            </a:prstGeom>
            <a:solidFill>
              <a:schemeClr val="bg1"/>
            </a:solidFill>
          </p:spPr>
          <p:txBody>
            <a:bodyPr wrap="none" rtlCol="0">
              <a:spAutoFit/>
            </a:bodyPr>
            <a:lstStyle/>
            <a:p>
              <a:pPr defTabSz="685171"/>
              <a:r>
                <a:rPr lang="en-US" sz="1400" b="1" dirty="0">
                  <a:solidFill>
                    <a:srgbClr val="800000"/>
                  </a:solidFill>
                  <a:latin typeface="Calibri"/>
                </a:rPr>
                <a:t>Physics &amp; Instrumentation Group</a:t>
              </a:r>
            </a:p>
          </p:txBody>
        </p:sp>
        <p:sp>
          <p:nvSpPr>
            <p:cNvPr id="15" name="TextBox 14"/>
            <p:cNvSpPr txBox="1"/>
            <p:nvPr/>
          </p:nvSpPr>
          <p:spPr>
            <a:xfrm>
              <a:off x="507998" y="6316489"/>
              <a:ext cx="5362225" cy="410369"/>
            </a:xfrm>
            <a:prstGeom prst="rect">
              <a:avLst/>
            </a:prstGeom>
            <a:solidFill>
              <a:schemeClr val="bg1"/>
            </a:solidFill>
          </p:spPr>
          <p:txBody>
            <a:bodyPr wrap="square" rtlCol="0">
              <a:spAutoFit/>
            </a:bodyPr>
            <a:lstStyle/>
            <a:p>
              <a:pPr defTabSz="685171"/>
              <a:r>
                <a:rPr lang="en-US" sz="1400" dirty="0">
                  <a:solidFill>
                    <a:srgbClr val="4472C4">
                      <a:lumMod val="75000"/>
                    </a:srgbClr>
                  </a:solidFill>
                  <a:latin typeface="Calibri"/>
                </a:rPr>
                <a:t>Department of Radiology, University of Pennsylvania</a:t>
              </a:r>
            </a:p>
          </p:txBody>
        </p:sp>
      </p:grpSp>
      <p:sp>
        <p:nvSpPr>
          <p:cNvPr id="11" name="Title 1"/>
          <p:cNvSpPr txBox="1">
            <a:spLocks/>
          </p:cNvSpPr>
          <p:nvPr/>
        </p:nvSpPr>
        <p:spPr>
          <a:xfrm>
            <a:off x="514353" y="169837"/>
            <a:ext cx="8457442" cy="1102519"/>
          </a:xfrm>
          <a:prstGeom prst="rect">
            <a:avLst/>
          </a:prstGeom>
        </p:spPr>
        <p:txBody>
          <a:bodyPr vert="horz" lIns="68525" tIns="34289" rIns="68525" bIns="34289" rtlCol="0" anchor="b">
            <a:normAutofit fontScale="4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spcAft>
                <a:spcPts val="900"/>
              </a:spcAft>
            </a:pPr>
            <a:r>
              <a:rPr lang="en-US" b="1" dirty="0"/>
              <a:t>Performance characterization and human imaging experience with the long axial field-of-view </a:t>
            </a:r>
            <a:r>
              <a:rPr lang="en-US" b="1" dirty="0" err="1"/>
              <a:t>PennPET</a:t>
            </a:r>
            <a:r>
              <a:rPr lang="en-US" b="1" dirty="0"/>
              <a:t> Explorer Whole-body Imager</a:t>
            </a:r>
            <a:endParaRPr lang="en-US" sz="3600" i="1" dirty="0">
              <a:solidFill>
                <a:srgbClr val="800000"/>
              </a:solidFill>
              <a:latin typeface="Calibri Light"/>
            </a:endParaRPr>
          </a:p>
        </p:txBody>
      </p:sp>
      <p:sp>
        <p:nvSpPr>
          <p:cNvPr id="18" name="Subtitle 2"/>
          <p:cNvSpPr txBox="1">
            <a:spLocks/>
          </p:cNvSpPr>
          <p:nvPr/>
        </p:nvSpPr>
        <p:spPr>
          <a:xfrm>
            <a:off x="363519" y="1650184"/>
            <a:ext cx="7076371" cy="2069642"/>
          </a:xfrm>
          <a:prstGeom prst="rect">
            <a:avLst/>
          </a:prstGeom>
        </p:spPr>
        <p:txBody>
          <a:bodyPr vert="horz" lIns="68525" tIns="34289" rIns="68525" bIns="34289"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Aft>
                <a:spcPts val="450"/>
              </a:spcAft>
            </a:pPr>
            <a:r>
              <a:rPr lang="en-US" sz="1700" dirty="0">
                <a:solidFill>
                  <a:srgbClr val="000000"/>
                </a:solidFill>
                <a:latin typeface="Calibri"/>
              </a:rPr>
              <a:t>S Surti</a:t>
            </a:r>
            <a:r>
              <a:rPr lang="en-US" sz="1700" baseline="30000" dirty="0">
                <a:solidFill>
                  <a:srgbClr val="000000"/>
                </a:solidFill>
                <a:latin typeface="Calibri"/>
              </a:rPr>
              <a:t>1</a:t>
            </a:r>
            <a:r>
              <a:rPr lang="en-US" sz="1700" dirty="0">
                <a:solidFill>
                  <a:srgbClr val="000000"/>
                </a:solidFill>
                <a:latin typeface="Calibri"/>
              </a:rPr>
              <a:t>, V Viswanath</a:t>
            </a:r>
            <a:r>
              <a:rPr lang="en-US" sz="1700" baseline="30000" dirty="0">
                <a:solidFill>
                  <a:srgbClr val="000000"/>
                </a:solidFill>
              </a:rPr>
              <a:t>1</a:t>
            </a:r>
            <a:r>
              <a:rPr lang="en-US" sz="1700" dirty="0">
                <a:solidFill>
                  <a:srgbClr val="000000"/>
                </a:solidFill>
                <a:latin typeface="Calibri"/>
              </a:rPr>
              <a:t>,</a:t>
            </a:r>
            <a:r>
              <a:rPr lang="en-US" sz="1700" dirty="0">
                <a:solidFill>
                  <a:srgbClr val="000000"/>
                </a:solidFill>
              </a:rPr>
              <a:t> MJ Parma</a:t>
            </a:r>
            <a:r>
              <a:rPr lang="en-US" sz="1700" baseline="30000" dirty="0">
                <a:solidFill>
                  <a:srgbClr val="000000"/>
                </a:solidFill>
              </a:rPr>
              <a:t>1</a:t>
            </a:r>
            <a:r>
              <a:rPr lang="en-US" sz="1700" dirty="0">
                <a:solidFill>
                  <a:srgbClr val="000000"/>
                </a:solidFill>
              </a:rPr>
              <a:t>, ME Werner</a:t>
            </a:r>
            <a:r>
              <a:rPr lang="en-US" sz="1700" baseline="30000" dirty="0">
                <a:solidFill>
                  <a:srgbClr val="000000"/>
                </a:solidFill>
              </a:rPr>
              <a:t>1</a:t>
            </a:r>
            <a:r>
              <a:rPr lang="en-US" sz="1700" dirty="0">
                <a:solidFill>
                  <a:srgbClr val="000000"/>
                </a:solidFill>
                <a:latin typeface="Calibri"/>
              </a:rPr>
              <a:t>, JP Schmall</a:t>
            </a:r>
            <a:r>
              <a:rPr lang="en-US" sz="1700" baseline="30000" dirty="0">
                <a:solidFill>
                  <a:srgbClr val="000000"/>
                </a:solidFill>
              </a:rPr>
              <a:t>1</a:t>
            </a:r>
            <a:r>
              <a:rPr lang="en-US" sz="1700" dirty="0">
                <a:solidFill>
                  <a:srgbClr val="000000"/>
                </a:solidFill>
                <a:latin typeface="Calibri"/>
              </a:rPr>
              <a:t>, MJ Geagan</a:t>
            </a:r>
            <a:r>
              <a:rPr lang="en-US" sz="1700" baseline="30000" dirty="0">
                <a:solidFill>
                  <a:srgbClr val="000000"/>
                </a:solidFill>
              </a:rPr>
              <a:t>1</a:t>
            </a:r>
            <a:r>
              <a:rPr lang="en-US" sz="1700" dirty="0">
                <a:solidFill>
                  <a:srgbClr val="000000"/>
                </a:solidFill>
                <a:latin typeface="Calibri"/>
              </a:rPr>
              <a:t>, </a:t>
            </a:r>
            <a:r>
              <a:rPr lang="en-US" sz="1700" dirty="0">
                <a:solidFill>
                  <a:srgbClr val="000000"/>
                </a:solidFill>
              </a:rPr>
              <a:t>G Muehllehner</a:t>
            </a:r>
            <a:r>
              <a:rPr lang="en-US" sz="1700" baseline="30000" dirty="0">
                <a:solidFill>
                  <a:srgbClr val="000000"/>
                </a:solidFill>
              </a:rPr>
              <a:t>2</a:t>
            </a:r>
            <a:r>
              <a:rPr lang="en-US" sz="1700" dirty="0">
                <a:solidFill>
                  <a:srgbClr val="000000"/>
                </a:solidFill>
              </a:rPr>
              <a:t>, JR Reddin</a:t>
            </a:r>
            <a:r>
              <a:rPr lang="en-US" sz="1700" baseline="30000" dirty="0">
                <a:solidFill>
                  <a:srgbClr val="000000"/>
                </a:solidFill>
              </a:rPr>
              <a:t>1</a:t>
            </a:r>
            <a:r>
              <a:rPr lang="en-US" sz="1700" dirty="0">
                <a:solidFill>
                  <a:srgbClr val="000000"/>
                </a:solidFill>
              </a:rPr>
              <a:t>, AE Perkins</a:t>
            </a:r>
            <a:r>
              <a:rPr lang="en-US" sz="1700" baseline="30000" dirty="0">
                <a:solidFill>
                  <a:srgbClr val="000000"/>
                </a:solidFill>
              </a:rPr>
              <a:t>3</a:t>
            </a:r>
            <a:r>
              <a:rPr lang="en-US" sz="1700" dirty="0">
                <a:solidFill>
                  <a:srgbClr val="000000"/>
                </a:solidFill>
              </a:rPr>
              <a:t>, </a:t>
            </a:r>
            <a:r>
              <a:rPr lang="en-US" sz="1700" dirty="0">
                <a:solidFill>
                  <a:srgbClr val="000000"/>
                </a:solidFill>
                <a:latin typeface="Calibri"/>
              </a:rPr>
              <a:t>ME Daube-Witherspoon</a:t>
            </a:r>
            <a:r>
              <a:rPr lang="en-US" sz="1700" baseline="30000" dirty="0">
                <a:solidFill>
                  <a:srgbClr val="000000"/>
                </a:solidFill>
              </a:rPr>
              <a:t>1</a:t>
            </a:r>
            <a:r>
              <a:rPr lang="en-US" sz="1700" dirty="0">
                <a:solidFill>
                  <a:srgbClr val="000000"/>
                </a:solidFill>
                <a:latin typeface="Calibri"/>
              </a:rPr>
              <a:t>, JS Karp</a:t>
            </a:r>
            <a:r>
              <a:rPr lang="en-US" sz="1700" baseline="30000" dirty="0">
                <a:solidFill>
                  <a:srgbClr val="000000"/>
                </a:solidFill>
                <a:latin typeface="Calibri"/>
              </a:rPr>
              <a:t>1</a:t>
            </a:r>
            <a:endParaRPr lang="en-US" sz="1700" dirty="0">
              <a:solidFill>
                <a:srgbClr val="000000"/>
              </a:solidFill>
              <a:latin typeface="Calibri"/>
            </a:endParaRPr>
          </a:p>
          <a:p>
            <a:pPr marL="176047">
              <a:spcAft>
                <a:spcPts val="450"/>
              </a:spcAft>
            </a:pPr>
            <a:r>
              <a:rPr lang="en-US" sz="1700" i="1" baseline="30000" dirty="0">
                <a:solidFill>
                  <a:srgbClr val="000000"/>
                </a:solidFill>
              </a:rPr>
              <a:t>1</a:t>
            </a:r>
            <a:r>
              <a:rPr lang="en-US" sz="1700" i="1" dirty="0">
                <a:solidFill>
                  <a:srgbClr val="000090"/>
                </a:solidFill>
                <a:latin typeface="Calibri"/>
              </a:rPr>
              <a:t>University of Pennsylvania, Philadelphia, PA</a:t>
            </a:r>
          </a:p>
          <a:p>
            <a:pPr marL="176047">
              <a:spcAft>
                <a:spcPts val="450"/>
              </a:spcAft>
            </a:pPr>
            <a:r>
              <a:rPr lang="en-US" sz="1700" i="1" baseline="30000" dirty="0">
                <a:solidFill>
                  <a:srgbClr val="000090"/>
                </a:solidFill>
              </a:rPr>
              <a:t>2</a:t>
            </a:r>
            <a:r>
              <a:rPr lang="en-US" sz="1700" i="1" dirty="0">
                <a:solidFill>
                  <a:srgbClr val="000090"/>
                </a:solidFill>
              </a:rPr>
              <a:t>KAGE Medical, Philadelphia, PA</a:t>
            </a:r>
            <a:endParaRPr lang="en-US" sz="1700" i="1" baseline="30000" dirty="0">
              <a:solidFill>
                <a:srgbClr val="000090"/>
              </a:solidFill>
            </a:endParaRPr>
          </a:p>
          <a:p>
            <a:pPr marL="176047">
              <a:spcAft>
                <a:spcPts val="450"/>
              </a:spcAft>
            </a:pPr>
            <a:r>
              <a:rPr lang="en-US" sz="1700" i="1" baseline="30000" dirty="0">
                <a:solidFill>
                  <a:srgbClr val="000000"/>
                </a:solidFill>
              </a:rPr>
              <a:t>3</a:t>
            </a:r>
            <a:r>
              <a:rPr lang="en-US" sz="1700" i="1" dirty="0">
                <a:solidFill>
                  <a:srgbClr val="000090"/>
                </a:solidFill>
              </a:rPr>
              <a:t>Philips Healthcare, Cleveland, OH </a:t>
            </a:r>
          </a:p>
        </p:txBody>
      </p:sp>
      <p:cxnSp>
        <p:nvCxnSpPr>
          <p:cNvPr id="19" name="Straight Connector 18"/>
          <p:cNvCxnSpPr/>
          <p:nvPr/>
        </p:nvCxnSpPr>
        <p:spPr>
          <a:xfrm>
            <a:off x="268174" y="1368519"/>
            <a:ext cx="8601570" cy="814"/>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372440" y="4722525"/>
            <a:ext cx="3209101" cy="284691"/>
          </a:xfrm>
          <a:prstGeom prst="rect">
            <a:avLst/>
          </a:prstGeom>
          <a:noFill/>
        </p:spPr>
        <p:txBody>
          <a:bodyPr wrap="none" lIns="68525" tIns="34289" rIns="68525" bIns="34289" rtlCol="0">
            <a:spAutoFit/>
          </a:bodyPr>
          <a:lstStyle/>
          <a:p>
            <a:pPr defTabSz="685171"/>
            <a:r>
              <a:rPr lang="en-US" sz="1400" dirty="0">
                <a:solidFill>
                  <a:prstClr val="black"/>
                </a:solidFill>
              </a:rPr>
              <a:t>3</a:t>
            </a:r>
            <a:r>
              <a:rPr lang="en-US" sz="1400" baseline="30000" dirty="0">
                <a:solidFill>
                  <a:prstClr val="black"/>
                </a:solidFill>
              </a:rPr>
              <a:t>rd</a:t>
            </a:r>
            <a:r>
              <a:rPr lang="en-US" sz="1400" dirty="0">
                <a:solidFill>
                  <a:prstClr val="black"/>
                </a:solidFill>
              </a:rPr>
              <a:t> </a:t>
            </a:r>
            <a:r>
              <a:rPr lang="en-US" sz="1400" dirty="0"/>
              <a:t>Jagiellonian Symposium: June 27, 2019</a:t>
            </a:r>
          </a:p>
        </p:txBody>
      </p:sp>
      <p:sp>
        <p:nvSpPr>
          <p:cNvPr id="22" name="TextBox 21"/>
          <p:cNvSpPr txBox="1"/>
          <p:nvPr/>
        </p:nvSpPr>
        <p:spPr>
          <a:xfrm>
            <a:off x="4804876" y="2855656"/>
            <a:ext cx="3580588" cy="1592742"/>
          </a:xfrm>
          <a:prstGeom prst="rect">
            <a:avLst/>
          </a:prstGeom>
          <a:noFill/>
        </p:spPr>
        <p:txBody>
          <a:bodyPr wrap="square" lIns="68525" tIns="34289" rIns="68525" bIns="34289" rtlCol="0">
            <a:spAutoFit/>
          </a:bodyPr>
          <a:lstStyle/>
          <a:p>
            <a:pPr defTabSz="685171"/>
            <a:r>
              <a:rPr lang="en-US" sz="1500" b="1" dirty="0">
                <a:solidFill>
                  <a:prstClr val="black"/>
                </a:solidFill>
                <a:latin typeface="Calibri"/>
              </a:rPr>
              <a:t>Funding support: </a:t>
            </a:r>
            <a:r>
              <a:rPr lang="en-US" sz="1500" dirty="0">
                <a:solidFill>
                  <a:prstClr val="black"/>
                </a:solidFill>
                <a:latin typeface="Calibri"/>
              </a:rPr>
              <a:t>	</a:t>
            </a:r>
          </a:p>
          <a:p>
            <a:pPr marL="168921" defTabSz="685171">
              <a:tabLst>
                <a:tab pos="168921" algn="l"/>
                <a:tab pos="813648" algn="l"/>
              </a:tabLst>
            </a:pPr>
            <a:r>
              <a:rPr lang="en-US" sz="1400" dirty="0">
                <a:solidFill>
                  <a:prstClr val="black"/>
                </a:solidFill>
                <a:latin typeface="Calibri"/>
              </a:rPr>
              <a:t>Department of Radiology, U Penn</a:t>
            </a:r>
          </a:p>
          <a:p>
            <a:pPr marL="168921" defTabSz="685171">
              <a:tabLst>
                <a:tab pos="168921" algn="l"/>
                <a:tab pos="813648" algn="l"/>
              </a:tabLst>
            </a:pPr>
            <a:r>
              <a:rPr lang="en-US" sz="1400" dirty="0">
                <a:solidFill>
                  <a:prstClr val="black"/>
                </a:solidFill>
                <a:latin typeface="Calibri"/>
              </a:rPr>
              <a:t>Philips Healthcare</a:t>
            </a:r>
          </a:p>
          <a:p>
            <a:pPr marL="168921" defTabSz="685171">
              <a:tabLst>
                <a:tab pos="168921" algn="l"/>
                <a:tab pos="813648" algn="l"/>
              </a:tabLst>
            </a:pPr>
            <a:r>
              <a:rPr lang="en-US" sz="1400" dirty="0">
                <a:solidFill>
                  <a:prstClr val="black"/>
                </a:solidFill>
                <a:latin typeface="Calibri"/>
              </a:rPr>
              <a:t>NIH R01-CA113941</a:t>
            </a:r>
          </a:p>
          <a:p>
            <a:pPr marL="168921" defTabSz="685171">
              <a:tabLst>
                <a:tab pos="168921" algn="l"/>
                <a:tab pos="813648" algn="l"/>
              </a:tabLst>
            </a:pPr>
            <a:r>
              <a:rPr lang="en-US" sz="1400" dirty="0">
                <a:solidFill>
                  <a:prstClr val="black"/>
                </a:solidFill>
                <a:latin typeface="Calibri"/>
              </a:rPr>
              <a:t>NIH R01-CA206187 (Explorer consortium)</a:t>
            </a:r>
          </a:p>
          <a:p>
            <a:pPr marL="168921" defTabSz="685171">
              <a:tabLst>
                <a:tab pos="168921" algn="l"/>
                <a:tab pos="813648" algn="l"/>
              </a:tabLst>
            </a:pPr>
            <a:r>
              <a:rPr lang="en-US" sz="1400" dirty="0">
                <a:solidFill>
                  <a:prstClr val="black"/>
                </a:solidFill>
                <a:latin typeface="Calibri"/>
              </a:rPr>
              <a:t>NIH R01-CA225874</a:t>
            </a:r>
          </a:p>
          <a:p>
            <a:pPr marL="168921" defTabSz="685171">
              <a:tabLst>
                <a:tab pos="168921" algn="l"/>
                <a:tab pos="813648" algn="l"/>
              </a:tabLst>
            </a:pPr>
            <a:r>
              <a:rPr lang="en-US" sz="1400" dirty="0">
                <a:solidFill>
                  <a:prstClr val="black"/>
                </a:solidFill>
                <a:latin typeface="Calibri"/>
              </a:rPr>
              <a:t>NIH R33-CA225310</a:t>
            </a:r>
          </a:p>
        </p:txBody>
      </p:sp>
    </p:spTree>
    <p:extLst>
      <p:ext uri="{BB962C8B-B14F-4D97-AF65-F5344CB8AC3E}">
        <p14:creationId xmlns:p14="http://schemas.microsoft.com/office/powerpoint/2010/main" val="3573893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57" y="49590"/>
            <a:ext cx="5829300" cy="662410"/>
          </a:xfrm>
          <a:prstGeom prst="rect">
            <a:avLst/>
          </a:prstGeom>
        </p:spPr>
        <p:txBody>
          <a:bodyPr vert="horz" lIns="68559" tIns="34289" rIns="68559"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Technology platform: </a:t>
            </a:r>
            <a:r>
              <a:rPr lang="en-US" sz="2400" i="1" dirty="0" err="1">
                <a:solidFill>
                  <a:srgbClr val="800000"/>
                </a:solidFill>
                <a:latin typeface="Calibri Light"/>
              </a:rPr>
              <a:t>SiPM</a:t>
            </a:r>
            <a:r>
              <a:rPr lang="en-US" sz="2400" i="1" dirty="0">
                <a:solidFill>
                  <a:srgbClr val="800000"/>
                </a:solidFill>
                <a:latin typeface="Calibri Light"/>
              </a:rPr>
              <a:t> detectors</a:t>
            </a:r>
          </a:p>
        </p:txBody>
      </p:sp>
      <p:grpSp>
        <p:nvGrpSpPr>
          <p:cNvPr id="21" name="Group 20"/>
          <p:cNvGrpSpPr/>
          <p:nvPr/>
        </p:nvGrpSpPr>
        <p:grpSpPr>
          <a:xfrm>
            <a:off x="4080330" y="2177230"/>
            <a:ext cx="4962769" cy="2891854"/>
            <a:chOff x="4080315" y="2180127"/>
            <a:chExt cx="4962769" cy="2891854"/>
          </a:xfrm>
        </p:grpSpPr>
        <p:sp>
          <p:nvSpPr>
            <p:cNvPr id="28" name="Right Arrow 27"/>
            <p:cNvSpPr/>
            <p:nvPr/>
          </p:nvSpPr>
          <p:spPr>
            <a:xfrm>
              <a:off x="4080315" y="3637574"/>
              <a:ext cx="240537" cy="2020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562"/>
              <a:endParaRPr lang="en-US" sz="1400">
                <a:solidFill>
                  <a:prstClr val="white"/>
                </a:solidFill>
                <a:latin typeface="Calibri"/>
              </a:endParaRPr>
            </a:p>
          </p:txBody>
        </p:sp>
        <p:pic>
          <p:nvPicPr>
            <p:cNvPr id="13" name="Picture 12" descr="IMG_346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41307" y="2674568"/>
              <a:ext cx="2739901" cy="2054926"/>
            </a:xfrm>
            <a:prstGeom prst="rect">
              <a:avLst/>
            </a:prstGeom>
          </p:spPr>
        </p:pic>
        <p:sp>
          <p:nvSpPr>
            <p:cNvPr id="26" name="TextBox 25"/>
            <p:cNvSpPr txBox="1"/>
            <p:nvPr/>
          </p:nvSpPr>
          <p:spPr>
            <a:xfrm>
              <a:off x="4485965" y="2180127"/>
              <a:ext cx="4557119" cy="323165"/>
            </a:xfrm>
            <a:prstGeom prst="rect">
              <a:avLst/>
            </a:prstGeom>
            <a:solidFill>
              <a:srgbClr val="FFD966"/>
            </a:solidFill>
          </p:spPr>
          <p:txBody>
            <a:bodyPr wrap="square" rtlCol="0">
              <a:spAutoFit/>
            </a:bodyPr>
            <a:lstStyle/>
            <a:p>
              <a:pPr algn="ctr" defTabSz="685562"/>
              <a:r>
                <a:rPr lang="en-US" sz="1500" dirty="0">
                  <a:solidFill>
                    <a:prstClr val="black"/>
                  </a:solidFill>
                  <a:latin typeface="Calibri"/>
                </a:rPr>
                <a:t>3 rings completed May 2018</a:t>
              </a:r>
            </a:p>
          </p:txBody>
        </p:sp>
        <p:pic>
          <p:nvPicPr>
            <p:cNvPr id="16" name="Picture 15" descr="IMG_3470.jpg"/>
            <p:cNvPicPr>
              <a:picLocks noChangeAspect="1"/>
            </p:cNvPicPr>
            <p:nvPr/>
          </p:nvPicPr>
          <p:blipFill rotWithShape="1">
            <a:blip r:embed="rId4" cstate="print">
              <a:extLst>
                <a:ext uri="{28A0092B-C50C-407E-A947-70E740481C1C}">
                  <a14:useLocalDpi xmlns:a14="http://schemas.microsoft.com/office/drawing/2010/main" val="0"/>
                </a:ext>
              </a:extLst>
            </a:blip>
            <a:srcRect t="8052" r="45714" b="25490"/>
            <a:stretch/>
          </p:blipFill>
          <p:spPr>
            <a:xfrm rot="5400000">
              <a:off x="6549739" y="2581146"/>
              <a:ext cx="2594075" cy="2381800"/>
            </a:xfrm>
            <a:prstGeom prst="rect">
              <a:avLst/>
            </a:prstGeom>
          </p:spPr>
        </p:pic>
      </p:grpSp>
      <p:grpSp>
        <p:nvGrpSpPr>
          <p:cNvPr id="19" name="Group 18"/>
          <p:cNvGrpSpPr/>
          <p:nvPr/>
        </p:nvGrpSpPr>
        <p:grpSpPr>
          <a:xfrm>
            <a:off x="125948" y="162886"/>
            <a:ext cx="9017001" cy="1935158"/>
            <a:chOff x="125933" y="162886"/>
            <a:chExt cx="9017001" cy="1935158"/>
          </a:xfrm>
        </p:grpSpPr>
        <p:cxnSp>
          <p:nvCxnSpPr>
            <p:cNvPr id="6" name="Straight Connector 5"/>
            <p:cNvCxnSpPr/>
            <p:nvPr/>
          </p:nvCxnSpPr>
          <p:spPr>
            <a:xfrm flipV="1">
              <a:off x="125933" y="746770"/>
              <a:ext cx="5345403" cy="1112"/>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02511" y="860931"/>
              <a:ext cx="4429881" cy="807911"/>
            </a:xfrm>
            <a:prstGeom prst="rect">
              <a:avLst/>
            </a:prstGeom>
            <a:noFill/>
          </p:spPr>
          <p:txBody>
            <a:bodyPr wrap="square" lIns="68579" tIns="34289" rIns="68579" bIns="34289" rtlCol="0">
              <a:spAutoFit/>
            </a:bodyPr>
            <a:lstStyle/>
            <a:p>
              <a:pPr marL="257090" indent="-257090" defTabSz="685562">
                <a:buFont typeface="Lucida Grande"/>
                <a:buChar char="-"/>
              </a:pPr>
              <a:r>
                <a:rPr lang="en-US" sz="1600" dirty="0">
                  <a:solidFill>
                    <a:srgbClr val="030F3F"/>
                  </a:solidFill>
                  <a:latin typeface="Calibri"/>
                </a:rPr>
                <a:t>Philips digital </a:t>
              </a:r>
              <a:r>
                <a:rPr lang="en-US" sz="1600" dirty="0" err="1">
                  <a:solidFill>
                    <a:srgbClr val="030F3F"/>
                  </a:solidFill>
                  <a:latin typeface="Calibri"/>
                </a:rPr>
                <a:t>SiPM</a:t>
              </a:r>
              <a:r>
                <a:rPr lang="en-US" sz="1600" dirty="0">
                  <a:solidFill>
                    <a:srgbClr val="030F3F"/>
                  </a:solidFill>
                  <a:latin typeface="Calibri"/>
                </a:rPr>
                <a:t> detector tile: 1-to-1 coupling</a:t>
              </a:r>
            </a:p>
            <a:p>
              <a:pPr marL="713345" lvl="1" indent="-257090" defTabSz="685562">
                <a:buFont typeface="Lucida Grande"/>
                <a:buChar char="-"/>
              </a:pPr>
              <a:r>
                <a:rPr lang="en-US" sz="1600" dirty="0">
                  <a:solidFill>
                    <a:prstClr val="black"/>
                  </a:solidFill>
                </a:rPr>
                <a:t>3.86 x 3.86 x 19 mm</a:t>
              </a:r>
              <a:r>
                <a:rPr lang="en-US" sz="1600" baseline="30000" dirty="0">
                  <a:solidFill>
                    <a:prstClr val="black"/>
                  </a:solidFill>
                </a:rPr>
                <a:t>3</a:t>
              </a:r>
              <a:r>
                <a:rPr lang="en-US" sz="1600" dirty="0">
                  <a:solidFill>
                    <a:prstClr val="black"/>
                  </a:solidFill>
                </a:rPr>
                <a:t> LYSO</a:t>
              </a:r>
              <a:endParaRPr lang="en-US" sz="1600" dirty="0">
                <a:solidFill>
                  <a:prstClr val="black"/>
                </a:solidFill>
                <a:latin typeface="Calibri"/>
              </a:endParaRPr>
            </a:p>
            <a:p>
              <a:pPr marL="257090" indent="-257090" defTabSz="685562">
                <a:buFont typeface="Lucida Grande"/>
                <a:buChar char="-"/>
              </a:pPr>
              <a:r>
                <a:rPr lang="en-US" sz="1600" dirty="0">
                  <a:solidFill>
                    <a:srgbClr val="030F3F"/>
                  </a:solidFill>
                  <a:latin typeface="Calibri"/>
                </a:rPr>
                <a:t>Detector module: 28 tiles/module</a:t>
              </a:r>
            </a:p>
          </p:txBody>
        </p:sp>
        <p:pic>
          <p:nvPicPr>
            <p:cNvPr id="7" name="Picture 6" descr="IMG_2236.JPG"/>
            <p:cNvPicPr>
              <a:picLocks noChangeAspect="1"/>
            </p:cNvPicPr>
            <p:nvPr/>
          </p:nvPicPr>
          <p:blipFill rotWithShape="1">
            <a:blip r:embed="rId5">
              <a:extLst>
                <a:ext uri="{28A0092B-C50C-407E-A947-70E740481C1C}">
                  <a14:useLocalDpi xmlns:a14="http://schemas.microsoft.com/office/drawing/2010/main" val="0"/>
                </a:ext>
              </a:extLst>
            </a:blip>
            <a:srcRect r="14080" b="8651"/>
            <a:stretch/>
          </p:blipFill>
          <p:spPr>
            <a:xfrm>
              <a:off x="5676159" y="906629"/>
              <a:ext cx="1483778" cy="1183155"/>
            </a:xfrm>
            <a:prstGeom prst="rect">
              <a:avLst/>
            </a:prstGeom>
          </p:spPr>
        </p:pic>
        <p:pic>
          <p:nvPicPr>
            <p:cNvPr id="11" name="Picture 10" descr="AlphaModule_large.JPG"/>
            <p:cNvPicPr>
              <a:picLocks noChangeAspect="1"/>
            </p:cNvPicPr>
            <p:nvPr/>
          </p:nvPicPr>
          <p:blipFill rotWithShape="1">
            <a:blip r:embed="rId6" cstate="print">
              <a:extLst>
                <a:ext uri="{28A0092B-C50C-407E-A947-70E740481C1C}">
                  <a14:useLocalDpi xmlns:a14="http://schemas.microsoft.com/office/drawing/2010/main" val="0"/>
                </a:ext>
              </a:extLst>
            </a:blip>
            <a:srcRect l="29729"/>
            <a:stretch/>
          </p:blipFill>
          <p:spPr>
            <a:xfrm rot="5400000">
              <a:off x="7312144" y="414074"/>
              <a:ext cx="1629149" cy="1738791"/>
            </a:xfrm>
            <a:prstGeom prst="rect">
              <a:avLst/>
            </a:prstGeom>
          </p:spPr>
        </p:pic>
        <p:sp>
          <p:nvSpPr>
            <p:cNvPr id="2" name="TextBox 1"/>
            <p:cNvSpPr txBox="1"/>
            <p:nvPr/>
          </p:nvSpPr>
          <p:spPr>
            <a:xfrm>
              <a:off x="5593256" y="603148"/>
              <a:ext cx="1640681" cy="307777"/>
            </a:xfrm>
            <a:prstGeom prst="rect">
              <a:avLst/>
            </a:prstGeom>
            <a:noFill/>
          </p:spPr>
          <p:txBody>
            <a:bodyPr wrap="none" rtlCol="0">
              <a:spAutoFit/>
            </a:bodyPr>
            <a:lstStyle/>
            <a:p>
              <a:r>
                <a:rPr lang="en-US" sz="1400" dirty="0"/>
                <a:t>Detector tile (64 </a:t>
              </a:r>
              <a:r>
                <a:rPr lang="en-US" sz="1400" dirty="0" err="1"/>
                <a:t>ch</a:t>
              </a:r>
              <a:r>
                <a:rPr lang="en-US" sz="1400" dirty="0"/>
                <a:t>)</a:t>
              </a:r>
            </a:p>
          </p:txBody>
        </p:sp>
        <p:sp>
          <p:nvSpPr>
            <p:cNvPr id="18" name="TextBox 17"/>
            <p:cNvSpPr txBox="1"/>
            <p:nvPr/>
          </p:nvSpPr>
          <p:spPr>
            <a:xfrm>
              <a:off x="7044996" y="162886"/>
              <a:ext cx="2097938" cy="307777"/>
            </a:xfrm>
            <a:prstGeom prst="rect">
              <a:avLst/>
            </a:prstGeom>
            <a:noFill/>
          </p:spPr>
          <p:txBody>
            <a:bodyPr wrap="none" rtlCol="0">
              <a:spAutoFit/>
            </a:bodyPr>
            <a:lstStyle/>
            <a:p>
              <a:r>
                <a:rPr lang="en-US" sz="1400" dirty="0"/>
                <a:t>Detector module (28 tiles)</a:t>
              </a:r>
            </a:p>
          </p:txBody>
        </p:sp>
      </p:grpSp>
      <p:grpSp>
        <p:nvGrpSpPr>
          <p:cNvPr id="20" name="Group 19"/>
          <p:cNvGrpSpPr/>
          <p:nvPr/>
        </p:nvGrpSpPr>
        <p:grpSpPr>
          <a:xfrm>
            <a:off x="61366" y="1968445"/>
            <a:ext cx="3777266" cy="3103538"/>
            <a:chOff x="33143" y="1968444"/>
            <a:chExt cx="3777266" cy="3103538"/>
          </a:xfrm>
        </p:grpSpPr>
        <p:pic>
          <p:nvPicPr>
            <p:cNvPr id="27" name="Picture 26" descr="IMG_2560.JPG"/>
            <p:cNvPicPr>
              <a:picLocks noChangeAspect="1"/>
            </p:cNvPicPr>
            <p:nvPr/>
          </p:nvPicPr>
          <p:blipFill rotWithShape="1">
            <a:blip r:embed="rId7" cstate="print">
              <a:extLst>
                <a:ext uri="{28A0092B-C50C-407E-A947-70E740481C1C}">
                  <a14:useLocalDpi xmlns:a14="http://schemas.microsoft.com/office/drawing/2010/main" val="0"/>
                </a:ext>
              </a:extLst>
            </a:blip>
            <a:srcRect l="11366" r="14681"/>
            <a:stretch/>
          </p:blipFill>
          <p:spPr>
            <a:xfrm>
              <a:off x="33143" y="2553220"/>
              <a:ext cx="2483593" cy="2518762"/>
            </a:xfrm>
            <a:prstGeom prst="rect">
              <a:avLst/>
            </a:prstGeom>
          </p:spPr>
        </p:pic>
        <p:pic>
          <p:nvPicPr>
            <p:cNvPr id="15" name="Picture 14" descr="IMG_1846.jpeg"/>
            <p:cNvPicPr>
              <a:picLocks noChangeAspect="1"/>
            </p:cNvPicPr>
            <p:nvPr/>
          </p:nvPicPr>
          <p:blipFill rotWithShape="1">
            <a:blip r:embed="rId8">
              <a:extLst>
                <a:ext uri="{28A0092B-C50C-407E-A947-70E740481C1C}">
                  <a14:useLocalDpi xmlns:a14="http://schemas.microsoft.com/office/drawing/2010/main" val="0"/>
                </a:ext>
              </a:extLst>
            </a:blip>
            <a:srcRect l="10756" r="24423"/>
            <a:stretch/>
          </p:blipFill>
          <p:spPr>
            <a:xfrm>
              <a:off x="2587290" y="2553220"/>
              <a:ext cx="1223119" cy="2515864"/>
            </a:xfrm>
            <a:prstGeom prst="rect">
              <a:avLst/>
            </a:prstGeom>
          </p:spPr>
        </p:pic>
        <p:sp>
          <p:nvSpPr>
            <p:cNvPr id="17" name="TextBox 16"/>
            <p:cNvSpPr txBox="1"/>
            <p:nvPr/>
          </p:nvSpPr>
          <p:spPr>
            <a:xfrm>
              <a:off x="202511" y="1968444"/>
              <a:ext cx="3018775" cy="584776"/>
            </a:xfrm>
            <a:prstGeom prst="rect">
              <a:avLst/>
            </a:prstGeom>
            <a:noFill/>
          </p:spPr>
          <p:txBody>
            <a:bodyPr wrap="none" rtlCol="0">
              <a:spAutoFit/>
            </a:bodyPr>
            <a:lstStyle/>
            <a:p>
              <a:pPr marL="257090" indent="-257090" defTabSz="685562">
                <a:buFont typeface="Lucida Grande"/>
                <a:buChar char="-"/>
              </a:pPr>
              <a:r>
                <a:rPr lang="en-US" sz="1600" dirty="0">
                  <a:solidFill>
                    <a:srgbClr val="030F3F"/>
                  </a:solidFill>
                </a:rPr>
                <a:t>Detector ring: 18 modules/ring</a:t>
              </a:r>
            </a:p>
            <a:p>
              <a:pPr marL="713345" lvl="1" indent="-257090" defTabSz="685562">
                <a:buFont typeface="Lucida Grande"/>
                <a:buChar char="-"/>
              </a:pPr>
              <a:r>
                <a:rPr lang="en-US" sz="1600" dirty="0">
                  <a:solidFill>
                    <a:srgbClr val="030F3F"/>
                  </a:solidFill>
                </a:rPr>
                <a:t>23-cm axial length</a:t>
              </a:r>
            </a:p>
          </p:txBody>
        </p:sp>
      </p:grpSp>
    </p:spTree>
    <p:extLst>
      <p:ext uri="{BB962C8B-B14F-4D97-AF65-F5344CB8AC3E}">
        <p14:creationId xmlns:p14="http://schemas.microsoft.com/office/powerpoint/2010/main" val="221228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2976" y="49590"/>
            <a:ext cx="8451424" cy="662410"/>
          </a:xfrm>
          <a:prstGeom prst="rect">
            <a:avLst/>
          </a:prstGeom>
        </p:spPr>
        <p:txBody>
          <a:bodyPr vert="horz" lIns="68462" tIns="34289" rIns="68462"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latin typeface="Calibri Light"/>
              </a:rPr>
              <a:t>Data acquisition and Calibration</a:t>
            </a:r>
          </a:p>
        </p:txBody>
      </p:sp>
      <p:cxnSp>
        <p:nvCxnSpPr>
          <p:cNvPr id="6" name="Straight Connector 5"/>
          <p:cNvCxnSpPr/>
          <p:nvPr/>
        </p:nvCxnSpPr>
        <p:spPr>
          <a:xfrm flipV="1">
            <a:off x="136093" y="747895"/>
            <a:ext cx="5168599"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92237" y="910455"/>
            <a:ext cx="7756863" cy="1740603"/>
            <a:chOff x="97324" y="4312348"/>
            <a:chExt cx="10342484" cy="2320799"/>
          </a:xfrm>
        </p:grpSpPr>
        <p:sp>
          <p:nvSpPr>
            <p:cNvPr id="11" name="TextBox 10"/>
            <p:cNvSpPr txBox="1"/>
            <p:nvPr/>
          </p:nvSpPr>
          <p:spPr>
            <a:xfrm>
              <a:off x="97324" y="4376663"/>
              <a:ext cx="6067980" cy="1990284"/>
            </a:xfrm>
            <a:prstGeom prst="rect">
              <a:avLst/>
            </a:prstGeom>
            <a:noFill/>
          </p:spPr>
          <p:txBody>
            <a:bodyPr wrap="square" rtlCol="0">
              <a:spAutoFit/>
            </a:bodyPr>
            <a:lstStyle/>
            <a:p>
              <a:pPr marL="256700" indent="-256700" defTabSz="684457">
                <a:buFont typeface="Arial"/>
                <a:buChar char="•"/>
              </a:pPr>
              <a:r>
                <a:rPr lang="en-US" dirty="0">
                  <a:solidFill>
                    <a:srgbClr val="030F3F"/>
                  </a:solidFill>
                  <a:latin typeface="Calibri"/>
                </a:rPr>
                <a:t>Data acquisition for multiple rings</a:t>
              </a:r>
            </a:p>
            <a:p>
              <a:pPr marL="598890" lvl="1" indent="-256700" defTabSz="684457">
                <a:buFont typeface="Lucida Grande"/>
                <a:buChar char="-"/>
              </a:pPr>
              <a:r>
                <a:rPr lang="en-US" sz="1500" dirty="0">
                  <a:solidFill>
                    <a:srgbClr val="030F3F"/>
                  </a:solidFill>
                  <a:latin typeface="Calibri"/>
                </a:rPr>
                <a:t>Common clock (master-slave</a:t>
              </a:r>
              <a:r>
                <a:rPr lang="mr-IN" sz="1500" dirty="0">
                  <a:solidFill>
                    <a:srgbClr val="030F3F"/>
                  </a:solidFill>
                  <a:latin typeface="Mangal"/>
                </a:rPr>
                <a:t>…</a:t>
              </a:r>
              <a:r>
                <a:rPr lang="en-US" sz="1500" dirty="0">
                  <a:solidFill>
                    <a:srgbClr val="030F3F"/>
                  </a:solidFill>
                  <a:latin typeface="Calibri"/>
                </a:rPr>
                <a:t>)</a:t>
              </a:r>
            </a:p>
            <a:p>
              <a:pPr marL="598890" lvl="1" indent="-256700" defTabSz="684457">
                <a:buFont typeface="Lucida Grande"/>
                <a:buChar char="-"/>
              </a:pPr>
              <a:r>
                <a:rPr lang="en-US" sz="1500" dirty="0">
                  <a:solidFill>
                    <a:srgbClr val="030F3F"/>
                  </a:solidFill>
                  <a:latin typeface="Calibri"/>
                </a:rPr>
                <a:t>Singles events</a:t>
              </a:r>
            </a:p>
            <a:p>
              <a:pPr marL="941081" lvl="2" indent="-256700" defTabSz="684457">
                <a:buFont typeface="Lucida Grande"/>
                <a:buChar char="-"/>
              </a:pPr>
              <a:r>
                <a:rPr lang="en-US" sz="1400" dirty="0">
                  <a:solidFill>
                    <a:srgbClr val="030F3F"/>
                  </a:solidFill>
                  <a:latin typeface="Calibri"/>
                </a:rPr>
                <a:t>Data rate: 100 </a:t>
              </a:r>
              <a:r>
                <a:rPr lang="en-US" sz="1400" dirty="0" err="1">
                  <a:solidFill>
                    <a:srgbClr val="030F3F"/>
                  </a:solidFill>
                  <a:latin typeface="Calibri"/>
                </a:rPr>
                <a:t>Mcps</a:t>
              </a:r>
              <a:r>
                <a:rPr lang="en-US" sz="1400" dirty="0">
                  <a:solidFill>
                    <a:srgbClr val="030F3F"/>
                  </a:solidFill>
                  <a:latin typeface="Calibri"/>
                </a:rPr>
                <a:t>/ring</a:t>
              </a:r>
            </a:p>
            <a:p>
              <a:pPr marL="941081" lvl="2" indent="-256700" defTabSz="684457">
                <a:buFont typeface="Lucida Grande"/>
                <a:buChar char="-"/>
              </a:pPr>
              <a:r>
                <a:rPr lang="en-US" sz="1400" dirty="0">
                  <a:solidFill>
                    <a:srgbClr val="030F3F"/>
                  </a:solidFill>
                  <a:latin typeface="Calibri"/>
                </a:rPr>
                <a:t>Data storage: 2 TB/ring</a:t>
              </a:r>
            </a:p>
            <a:p>
              <a:pPr marL="598890" lvl="1" indent="-256700" defTabSz="684457">
                <a:buFont typeface="Lucida Grande"/>
                <a:buChar char="-"/>
              </a:pPr>
              <a:r>
                <a:rPr lang="en-US" sz="1500" dirty="0">
                  <a:solidFill>
                    <a:srgbClr val="030F3F"/>
                  </a:solidFill>
                  <a:latin typeface="Calibri"/>
                </a:rPr>
                <a:t>Time alignment -&gt; off-line sorting</a:t>
              </a:r>
            </a:p>
          </p:txBody>
        </p:sp>
        <p:pic>
          <p:nvPicPr>
            <p:cNvPr id="26" name="Picture 25" descr="DAQ shemat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344" y="4312348"/>
              <a:ext cx="5034464" cy="2320799"/>
            </a:xfrm>
            <a:prstGeom prst="rect">
              <a:avLst/>
            </a:prstGeom>
          </p:spPr>
        </p:pic>
      </p:grpSp>
      <p:grpSp>
        <p:nvGrpSpPr>
          <p:cNvPr id="3" name="Group 2"/>
          <p:cNvGrpSpPr/>
          <p:nvPr/>
        </p:nvGrpSpPr>
        <p:grpSpPr>
          <a:xfrm>
            <a:off x="92237" y="2794000"/>
            <a:ext cx="8958569" cy="2343852"/>
            <a:chOff x="92237" y="2794000"/>
            <a:chExt cx="8958569" cy="2343852"/>
          </a:xfrm>
        </p:grpSpPr>
        <p:sp>
          <p:nvSpPr>
            <p:cNvPr id="30" name="TextBox 29"/>
            <p:cNvSpPr txBox="1"/>
            <p:nvPr/>
          </p:nvSpPr>
          <p:spPr>
            <a:xfrm>
              <a:off x="92237" y="3211449"/>
              <a:ext cx="3459827" cy="1292662"/>
            </a:xfrm>
            <a:prstGeom prst="rect">
              <a:avLst/>
            </a:prstGeom>
            <a:noFill/>
          </p:spPr>
          <p:txBody>
            <a:bodyPr wrap="square" rtlCol="0">
              <a:spAutoFit/>
            </a:bodyPr>
            <a:lstStyle/>
            <a:p>
              <a:pPr marL="213918" indent="-213918" defTabSz="684457">
                <a:buFont typeface="Arial"/>
                <a:buChar char="•"/>
              </a:pPr>
              <a:r>
                <a:rPr lang="en-US" dirty="0">
                  <a:solidFill>
                    <a:prstClr val="black"/>
                  </a:solidFill>
                  <a:latin typeface="Calibri"/>
                </a:rPr>
                <a:t>Calibrations Timing and Energy</a:t>
              </a:r>
            </a:p>
            <a:p>
              <a:pPr marL="639292" lvl="2" indent="-254320" defTabSz="684457">
                <a:buFont typeface="Lucida Grande"/>
                <a:buChar char="-"/>
              </a:pPr>
              <a:r>
                <a:rPr lang="en-US" sz="1500" dirty="0">
                  <a:solidFill>
                    <a:prstClr val="black"/>
                  </a:solidFill>
                  <a:latin typeface="Calibri"/>
                </a:rPr>
                <a:t>Per ring calibration</a:t>
              </a:r>
            </a:p>
            <a:p>
              <a:pPr marL="639292" lvl="2" indent="-254320" defTabSz="684457">
                <a:buFont typeface="Lucida Grande"/>
                <a:buChar char="-"/>
              </a:pPr>
              <a:r>
                <a:rPr lang="en-US" sz="1500" dirty="0">
                  <a:solidFill>
                    <a:prstClr val="black"/>
                  </a:solidFill>
                  <a:latin typeface="Calibri"/>
                </a:rPr>
                <a:t>Lower temp to reduce dark noise (and </a:t>
              </a:r>
              <a:r>
                <a:rPr lang="en-US" sz="1500" dirty="0" err="1">
                  <a:solidFill>
                    <a:prstClr val="black"/>
                  </a:solidFill>
                  <a:latin typeface="Calibri"/>
                </a:rPr>
                <a:t>deadtime</a:t>
              </a:r>
              <a:r>
                <a:rPr lang="en-US" sz="1500" dirty="0">
                  <a:solidFill>
                    <a:prstClr val="black"/>
                  </a:solidFill>
                  <a:latin typeface="Calibri"/>
                </a:rPr>
                <a:t>) for improved timing with trigger level 1</a:t>
              </a:r>
            </a:p>
          </p:txBody>
        </p:sp>
        <p:sp>
          <p:nvSpPr>
            <p:cNvPr id="53" name="TextBox 52"/>
            <p:cNvSpPr txBox="1"/>
            <p:nvPr/>
          </p:nvSpPr>
          <p:spPr>
            <a:xfrm>
              <a:off x="8029654" y="3803987"/>
              <a:ext cx="1021152" cy="276999"/>
            </a:xfrm>
            <a:prstGeom prst="rect">
              <a:avLst/>
            </a:prstGeom>
            <a:solidFill>
              <a:srgbClr val="001449"/>
            </a:solidFill>
            <a:ln>
              <a:noFill/>
            </a:ln>
          </p:spPr>
          <p:txBody>
            <a:bodyPr wrap="square" rtlCol="0">
              <a:spAutoFit/>
            </a:bodyPr>
            <a:lstStyle/>
            <a:p>
              <a:pPr defTabSz="684457"/>
              <a:r>
                <a:rPr lang="en-US" sz="1200" dirty="0">
                  <a:solidFill>
                    <a:schemeClr val="bg1"/>
                  </a:solidFill>
                  <a:latin typeface="Calibri"/>
                </a:rPr>
                <a:t>&lt; 250 ps @5˚</a:t>
              </a:r>
              <a:endParaRPr lang="en-US" sz="1400" b="1" dirty="0">
                <a:solidFill>
                  <a:schemeClr val="bg1"/>
                </a:solidFill>
                <a:latin typeface="Calibri"/>
              </a:endParaRPr>
            </a:p>
          </p:txBody>
        </p:sp>
        <p:pic>
          <p:nvPicPr>
            <p:cNvPr id="5" name="Picture 4" descr="qc_20181109_092634.png"/>
            <p:cNvPicPr>
              <a:picLocks noChangeAspect="1"/>
            </p:cNvPicPr>
            <p:nvPr/>
          </p:nvPicPr>
          <p:blipFill rotWithShape="1">
            <a:blip r:embed="rId4">
              <a:extLst>
                <a:ext uri="{28A0092B-C50C-407E-A947-70E740481C1C}">
                  <a14:useLocalDpi xmlns:a14="http://schemas.microsoft.com/office/drawing/2010/main" val="0"/>
                </a:ext>
              </a:extLst>
            </a:blip>
            <a:srcRect l="5684" t="7079" r="51511" b="47508"/>
            <a:stretch/>
          </p:blipFill>
          <p:spPr>
            <a:xfrm>
              <a:off x="4600720" y="2794000"/>
              <a:ext cx="3313920" cy="2343852"/>
            </a:xfrm>
            <a:prstGeom prst="rect">
              <a:avLst/>
            </a:prstGeom>
          </p:spPr>
        </p:pic>
      </p:grpSp>
    </p:spTree>
    <p:extLst>
      <p:ext uri="{BB962C8B-B14F-4D97-AF65-F5344CB8AC3E}">
        <p14:creationId xmlns:p14="http://schemas.microsoft.com/office/powerpoint/2010/main" val="335271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p:cNvSpPr txBox="1">
            <a:spLocks/>
          </p:cNvSpPr>
          <p:nvPr/>
        </p:nvSpPr>
        <p:spPr>
          <a:xfrm>
            <a:off x="111515" y="192676"/>
            <a:ext cx="6136886" cy="481712"/>
          </a:xfrm>
          <a:prstGeom prst="rect">
            <a:avLst/>
          </a:prstGeom>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Performance Measurements: </a:t>
            </a:r>
            <a:r>
              <a:rPr lang="en-US" sz="2400" i="1" dirty="0">
                <a:solidFill>
                  <a:srgbClr val="800000"/>
                </a:solidFill>
                <a:latin typeface="Calibri Light"/>
              </a:rPr>
              <a:t>Count-rate</a:t>
            </a:r>
          </a:p>
        </p:txBody>
      </p:sp>
      <p:cxnSp>
        <p:nvCxnSpPr>
          <p:cNvPr id="22" name="Straight Connector 21"/>
          <p:cNvCxnSpPr/>
          <p:nvPr/>
        </p:nvCxnSpPr>
        <p:spPr>
          <a:xfrm>
            <a:off x="105696" y="720377"/>
            <a:ext cx="6142705"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1" name="Chart 10">
            <a:extLst>
              <a:ext uri="{FF2B5EF4-FFF2-40B4-BE49-F238E27FC236}">
                <a16:creationId xmlns:a16="http://schemas.microsoft.com/office/drawing/2014/main" id="{A90452F2-D434-0D4F-818D-61FF307B00CF}"/>
              </a:ext>
            </a:extLst>
          </p:cNvPr>
          <p:cNvGraphicFramePr>
            <a:graphicFrameLocks/>
          </p:cNvGraphicFramePr>
          <p:nvPr>
            <p:extLst>
              <p:ext uri="{D42A27DB-BD31-4B8C-83A1-F6EECF244321}">
                <p14:modId xmlns:p14="http://schemas.microsoft.com/office/powerpoint/2010/main" val="332976210"/>
              </p:ext>
            </p:extLst>
          </p:nvPr>
        </p:nvGraphicFramePr>
        <p:xfrm>
          <a:off x="307932" y="966944"/>
          <a:ext cx="4329659" cy="304662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4967475" y="4447408"/>
            <a:ext cx="3725650" cy="284691"/>
          </a:xfrm>
          <a:prstGeom prst="rect">
            <a:avLst/>
          </a:prstGeom>
          <a:solidFill>
            <a:srgbClr val="001549"/>
          </a:solidFill>
          <a:ln>
            <a:solidFill>
              <a:srgbClr val="0066A1"/>
            </a:solidFill>
          </a:ln>
        </p:spPr>
        <p:txBody>
          <a:bodyPr wrap="square" lIns="68469" tIns="34289" rIns="68469" bIns="34289" rtlCol="0">
            <a:spAutoFit/>
          </a:bodyPr>
          <a:lstStyle/>
          <a:p>
            <a:pPr algn="ctr" defTabSz="684542"/>
            <a:r>
              <a:rPr lang="en-US" sz="1400" dirty="0">
                <a:solidFill>
                  <a:srgbClr val="FFFFFF"/>
                </a:solidFill>
                <a:latin typeface="Calibri"/>
              </a:rPr>
              <a:t>Inject 15 mCi FDG </a:t>
            </a:r>
            <a:r>
              <a:rPr lang="en-US" sz="1400" dirty="0">
                <a:solidFill>
                  <a:srgbClr val="FFFFFF"/>
                </a:solidFill>
                <a:latin typeface="Wingdings"/>
                <a:ea typeface="Wingdings"/>
                <a:cs typeface="Wingdings"/>
                <a:sym typeface="Wingdings"/>
              </a:rPr>
              <a:t></a:t>
            </a:r>
            <a:r>
              <a:rPr lang="en-US" sz="1400" dirty="0">
                <a:solidFill>
                  <a:srgbClr val="FFFFFF"/>
                </a:solidFill>
                <a:latin typeface="Calibri"/>
              </a:rPr>
              <a:t> 5.5 </a:t>
            </a:r>
            <a:r>
              <a:rPr lang="en-US" sz="1400" dirty="0" err="1">
                <a:solidFill>
                  <a:srgbClr val="FFFFFF"/>
                </a:solidFill>
                <a:latin typeface="Calibri"/>
              </a:rPr>
              <a:t>kBq</a:t>
            </a:r>
            <a:r>
              <a:rPr lang="en-US" sz="1400" dirty="0">
                <a:solidFill>
                  <a:srgbClr val="FFFFFF"/>
                </a:solidFill>
                <a:latin typeface="Calibri"/>
              </a:rPr>
              <a:t>/cc for 70 kg patient</a:t>
            </a:r>
          </a:p>
        </p:txBody>
      </p:sp>
      <p:grpSp>
        <p:nvGrpSpPr>
          <p:cNvPr id="6" name="Group 5"/>
          <p:cNvGrpSpPr/>
          <p:nvPr/>
        </p:nvGrpSpPr>
        <p:grpSpPr>
          <a:xfrm>
            <a:off x="620224" y="1015381"/>
            <a:ext cx="8433585" cy="3075037"/>
            <a:chOff x="826954" y="1654771"/>
            <a:chExt cx="11244778" cy="4100049"/>
          </a:xfrm>
        </p:grpSpPr>
        <p:sp>
          <p:nvSpPr>
            <p:cNvPr id="12" name="Rectangle 11"/>
            <p:cNvSpPr/>
            <p:nvPr/>
          </p:nvSpPr>
          <p:spPr>
            <a:xfrm>
              <a:off x="826954" y="3253686"/>
              <a:ext cx="2014093" cy="156497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4542"/>
              <a:endParaRPr lang="en-US" sz="1400">
                <a:solidFill>
                  <a:prstClr val="white"/>
                </a:solidFill>
                <a:latin typeface="Calibri"/>
              </a:endParaRPr>
            </a:p>
          </p:txBody>
        </p:sp>
        <p:grpSp>
          <p:nvGrpSpPr>
            <p:cNvPr id="2" name="Group 1"/>
            <p:cNvGrpSpPr/>
            <p:nvPr/>
          </p:nvGrpSpPr>
          <p:grpSpPr>
            <a:xfrm>
              <a:off x="6181854" y="1654771"/>
              <a:ext cx="5889878" cy="4100049"/>
              <a:chOff x="6181854" y="1654771"/>
              <a:chExt cx="5889878" cy="4100049"/>
            </a:xfrm>
          </p:grpSpPr>
          <p:sp>
            <p:nvSpPr>
              <p:cNvPr id="16" name="TextBox 15"/>
              <p:cNvSpPr txBox="1"/>
              <p:nvPr/>
            </p:nvSpPr>
            <p:spPr>
              <a:xfrm>
                <a:off x="9698438" y="1654771"/>
                <a:ext cx="2373294" cy="1846660"/>
              </a:xfrm>
              <a:prstGeom prst="rect">
                <a:avLst/>
              </a:prstGeom>
              <a:noFill/>
            </p:spPr>
            <p:txBody>
              <a:bodyPr wrap="square" rtlCol="0">
                <a:spAutoFit/>
              </a:bodyPr>
              <a:lstStyle/>
              <a:p>
                <a:pPr defTabSz="684542"/>
                <a:r>
                  <a:rPr lang="en-US" sz="1400" dirty="0">
                    <a:solidFill>
                      <a:prstClr val="black"/>
                    </a:solidFill>
                    <a:latin typeface="Calibri"/>
                  </a:rPr>
                  <a:t>NEMA 70-cm long</a:t>
                </a:r>
              </a:p>
              <a:p>
                <a:pPr defTabSz="684542"/>
                <a:r>
                  <a:rPr lang="en-US" sz="1400" dirty="0">
                    <a:solidFill>
                      <a:prstClr val="black"/>
                    </a:solidFill>
                    <a:latin typeface="Calibri"/>
                  </a:rPr>
                  <a:t>Count-rate Phantom </a:t>
                </a:r>
              </a:p>
              <a:p>
                <a:pPr defTabSz="684542"/>
                <a:endParaRPr lang="en-US" sz="1400" dirty="0">
                  <a:solidFill>
                    <a:prstClr val="black"/>
                  </a:solidFill>
                  <a:latin typeface="Calibri"/>
                </a:endParaRPr>
              </a:p>
              <a:p>
                <a:pPr defTabSz="684542"/>
                <a:r>
                  <a:rPr lang="en-US" sz="1400" dirty="0">
                    <a:solidFill>
                      <a:prstClr val="black"/>
                    </a:solidFill>
                    <a:latin typeface="Calibri"/>
                  </a:rPr>
                  <a:t>20-cm diameter cylinder with off-center line source</a:t>
                </a:r>
              </a:p>
            </p:txBody>
          </p:sp>
          <p:graphicFrame>
            <p:nvGraphicFramePr>
              <p:cNvPr id="14" name="Chart 13">
                <a:extLst>
                  <a:ext uri="{FF2B5EF4-FFF2-40B4-BE49-F238E27FC236}">
                    <a16:creationId xmlns:a16="http://schemas.microsoft.com/office/drawing/2014/main" id="{A90452F2-D434-0D4F-818D-61FF307B00CF}"/>
                  </a:ext>
                </a:extLst>
              </p:cNvPr>
              <p:cNvGraphicFramePr>
                <a:graphicFrameLocks/>
              </p:cNvGraphicFramePr>
              <p:nvPr>
                <p:extLst>
                  <p:ext uri="{D42A27DB-BD31-4B8C-83A1-F6EECF244321}">
                    <p14:modId xmlns:p14="http://schemas.microsoft.com/office/powerpoint/2010/main" val="3285247058"/>
                  </p:ext>
                </p:extLst>
              </p:nvPr>
            </p:nvGraphicFramePr>
            <p:xfrm>
              <a:off x="6181854" y="1692648"/>
              <a:ext cx="5772879" cy="4062172"/>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p:cNvSpPr/>
              <p:nvPr/>
            </p:nvSpPr>
            <p:spPr>
              <a:xfrm>
                <a:off x="6194678" y="1678896"/>
                <a:ext cx="5735939" cy="406790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4542"/>
                <a:endParaRPr lang="en-US" sz="1400">
                  <a:solidFill>
                    <a:prstClr val="white"/>
                  </a:solidFill>
                  <a:latin typeface="Calibri"/>
                </a:endParaRPr>
              </a:p>
            </p:txBody>
          </p:sp>
        </p:grpSp>
        <p:cxnSp>
          <p:nvCxnSpPr>
            <p:cNvPr id="5" name="Straight Connector 4"/>
            <p:cNvCxnSpPr>
              <a:stCxn id="12" idx="3"/>
              <a:endCxn id="17" idx="1"/>
            </p:cNvCxnSpPr>
            <p:nvPr/>
          </p:nvCxnSpPr>
          <p:spPr>
            <a:xfrm flipV="1">
              <a:off x="2841047" y="3712849"/>
              <a:ext cx="3353631" cy="3233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1362964" y="4134137"/>
            <a:ext cx="2433775" cy="931022"/>
          </a:xfrm>
          <a:prstGeom prst="rect">
            <a:avLst/>
          </a:prstGeom>
          <a:noFill/>
        </p:spPr>
        <p:txBody>
          <a:bodyPr wrap="none" lIns="68469" tIns="34289" rIns="68469" bIns="34289" rtlCol="0">
            <a:spAutoFit/>
          </a:bodyPr>
          <a:lstStyle/>
          <a:p>
            <a:pPr marL="213943" indent="-213943" defTabSz="684542">
              <a:buFont typeface="Arial"/>
              <a:buChar char="•"/>
            </a:pPr>
            <a:r>
              <a:rPr lang="en-US" sz="1400" dirty="0">
                <a:solidFill>
                  <a:prstClr val="black"/>
                </a:solidFill>
                <a:latin typeface="Calibri"/>
              </a:rPr>
              <a:t>Sensitivity = 45 </a:t>
            </a:r>
            <a:r>
              <a:rPr lang="en-US" sz="1400" dirty="0" err="1">
                <a:solidFill>
                  <a:prstClr val="black"/>
                </a:solidFill>
                <a:latin typeface="Calibri"/>
              </a:rPr>
              <a:t>kcps</a:t>
            </a:r>
            <a:r>
              <a:rPr lang="en-US" sz="1400" dirty="0">
                <a:solidFill>
                  <a:prstClr val="black"/>
                </a:solidFill>
                <a:latin typeface="Calibri"/>
              </a:rPr>
              <a:t>/</a:t>
            </a:r>
            <a:r>
              <a:rPr lang="en-US" sz="1400" dirty="0" err="1">
                <a:solidFill>
                  <a:prstClr val="black"/>
                </a:solidFill>
                <a:latin typeface="Calibri"/>
              </a:rPr>
              <a:t>MBq</a:t>
            </a:r>
            <a:endParaRPr lang="en-US" sz="1400" dirty="0">
              <a:solidFill>
                <a:prstClr val="black"/>
              </a:solidFill>
              <a:latin typeface="Calibri"/>
            </a:endParaRPr>
          </a:p>
          <a:p>
            <a:pPr marL="213943" indent="-213943" defTabSz="684542">
              <a:buFont typeface="Arial"/>
              <a:buChar char="•"/>
            </a:pPr>
            <a:r>
              <a:rPr lang="en-US" sz="1400" dirty="0">
                <a:solidFill>
                  <a:prstClr val="black"/>
                </a:solidFill>
                <a:latin typeface="Calibri"/>
              </a:rPr>
              <a:t>Trues linear over wide range</a:t>
            </a:r>
          </a:p>
          <a:p>
            <a:pPr marL="213943" indent="-213943" defTabSz="684542">
              <a:buFont typeface="Arial"/>
              <a:buChar char="•"/>
            </a:pPr>
            <a:r>
              <a:rPr lang="en-US" sz="1400" dirty="0">
                <a:solidFill>
                  <a:prstClr val="black"/>
                </a:solidFill>
                <a:latin typeface="Calibri"/>
              </a:rPr>
              <a:t>Scatter fraction 32%</a:t>
            </a:r>
          </a:p>
          <a:p>
            <a:pPr marL="213943" indent="-213943" defTabSz="684542">
              <a:buFont typeface="Arial"/>
              <a:buChar char="•"/>
            </a:pPr>
            <a:r>
              <a:rPr lang="en-US" sz="1400" dirty="0">
                <a:solidFill>
                  <a:prstClr val="black"/>
                </a:solidFill>
                <a:latin typeface="Calibri"/>
              </a:rPr>
              <a:t>NECR peak ~ 1200 </a:t>
            </a:r>
            <a:r>
              <a:rPr lang="en-US" sz="1400" dirty="0" err="1">
                <a:solidFill>
                  <a:prstClr val="black"/>
                </a:solidFill>
                <a:latin typeface="Calibri"/>
              </a:rPr>
              <a:t>kcps</a:t>
            </a:r>
            <a:r>
              <a:rPr lang="en-US" sz="1400" dirty="0">
                <a:solidFill>
                  <a:prstClr val="black"/>
                </a:solidFill>
                <a:latin typeface="Calibri"/>
              </a:rPr>
              <a:t>	</a:t>
            </a:r>
            <a:endParaRPr lang="en-US" sz="1400" i="1" dirty="0">
              <a:solidFill>
                <a:prstClr val="black"/>
              </a:solidFill>
              <a:latin typeface="Calibri"/>
            </a:endParaRPr>
          </a:p>
        </p:txBody>
      </p:sp>
      <p:sp>
        <p:nvSpPr>
          <p:cNvPr id="7" name="TextBox 6"/>
          <p:cNvSpPr txBox="1"/>
          <p:nvPr/>
        </p:nvSpPr>
        <p:spPr>
          <a:xfrm>
            <a:off x="6220155" y="1701280"/>
            <a:ext cx="824522" cy="523220"/>
          </a:xfrm>
          <a:prstGeom prst="rect">
            <a:avLst/>
          </a:prstGeom>
          <a:noFill/>
          <a:ln>
            <a:solidFill>
              <a:schemeClr val="accent1"/>
            </a:solidFill>
          </a:ln>
        </p:spPr>
        <p:txBody>
          <a:bodyPr wrap="square" rtlCol="0">
            <a:spAutoFit/>
          </a:bodyPr>
          <a:lstStyle/>
          <a:p>
            <a:pPr algn="ctr"/>
            <a:r>
              <a:rPr lang="en-US" sz="1400" dirty="0">
                <a:solidFill>
                  <a:schemeClr val="accent1"/>
                </a:solidFill>
              </a:rPr>
              <a:t>FDG</a:t>
            </a:r>
          </a:p>
          <a:p>
            <a:pPr algn="ctr"/>
            <a:r>
              <a:rPr lang="en-US" sz="1400" dirty="0">
                <a:solidFill>
                  <a:schemeClr val="accent1"/>
                </a:solidFill>
              </a:rPr>
              <a:t>@ inject</a:t>
            </a:r>
          </a:p>
        </p:txBody>
      </p:sp>
      <p:cxnSp>
        <p:nvCxnSpPr>
          <p:cNvPr id="15" name="Straight Connector 14"/>
          <p:cNvCxnSpPr>
            <a:stCxn id="7" idx="2"/>
          </p:cNvCxnSpPr>
          <p:nvPr/>
        </p:nvCxnSpPr>
        <p:spPr>
          <a:xfrm>
            <a:off x="6632416" y="2224500"/>
            <a:ext cx="1955" cy="30546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6628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p:cNvSpPr txBox="1">
            <a:spLocks/>
          </p:cNvSpPr>
          <p:nvPr/>
        </p:nvSpPr>
        <p:spPr>
          <a:xfrm>
            <a:off x="50613" y="192676"/>
            <a:ext cx="5781227" cy="481712"/>
          </a:xfrm>
          <a:prstGeom prst="rect">
            <a:avLst/>
          </a:prstGeom>
        </p:spPr>
        <p:txBody>
          <a:bodyPr vert="horz" lIns="68489" tIns="34289" rIns="6848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rgbClr val="000000"/>
                </a:solidFill>
                <a:latin typeface="Calibri Light"/>
              </a:rPr>
              <a:t>CTN Torso Phantom (+ cylinder)</a:t>
            </a:r>
          </a:p>
        </p:txBody>
      </p:sp>
      <p:cxnSp>
        <p:nvCxnSpPr>
          <p:cNvPr id="3" name="Straight Connector 2"/>
          <p:cNvCxnSpPr/>
          <p:nvPr/>
        </p:nvCxnSpPr>
        <p:spPr>
          <a:xfrm>
            <a:off x="136163" y="720377"/>
            <a:ext cx="5421357" cy="0"/>
          </a:xfrm>
          <a:prstGeom prst="line">
            <a:avLst/>
          </a:prstGeom>
        </p:spPr>
        <p:style>
          <a:lnRef idx="2">
            <a:schemeClr val="accent1"/>
          </a:lnRef>
          <a:fillRef idx="0">
            <a:schemeClr val="accent1"/>
          </a:fillRef>
          <a:effectRef idx="1">
            <a:schemeClr val="accent1"/>
          </a:effectRef>
          <a:fontRef idx="minor">
            <a:schemeClr val="tx1"/>
          </a:fontRef>
        </p:style>
      </p:cxnSp>
      <p:pic>
        <p:nvPicPr>
          <p:cNvPr id="53" name="Picture 52" descr="IMG_3222.jpg"/>
          <p:cNvPicPr>
            <a:picLocks noChangeAspect="1"/>
          </p:cNvPicPr>
          <p:nvPr/>
        </p:nvPicPr>
        <p:blipFill rotWithShape="1">
          <a:blip r:embed="rId3">
            <a:extLst>
              <a:ext uri="{28A0092B-C50C-407E-A947-70E740481C1C}">
                <a14:useLocalDpi xmlns:a14="http://schemas.microsoft.com/office/drawing/2010/main" val="0"/>
              </a:ext>
            </a:extLst>
          </a:blip>
          <a:srcRect r="7418"/>
          <a:stretch/>
        </p:blipFill>
        <p:spPr>
          <a:xfrm rot="5400000">
            <a:off x="237382" y="976478"/>
            <a:ext cx="2053143" cy="1663228"/>
          </a:xfrm>
          <a:prstGeom prst="rect">
            <a:avLst/>
          </a:prstGeom>
        </p:spPr>
      </p:pic>
      <p:sp>
        <p:nvSpPr>
          <p:cNvPr id="117" name="TextBox 116"/>
          <p:cNvSpPr txBox="1"/>
          <p:nvPr/>
        </p:nvSpPr>
        <p:spPr>
          <a:xfrm>
            <a:off x="4896448" y="4739191"/>
            <a:ext cx="4211434" cy="307777"/>
          </a:xfrm>
          <a:prstGeom prst="rect">
            <a:avLst/>
          </a:prstGeom>
          <a:solidFill>
            <a:srgbClr val="001549"/>
          </a:solidFill>
          <a:ln>
            <a:solidFill>
              <a:srgbClr val="4472C4"/>
            </a:solidFill>
          </a:ln>
        </p:spPr>
        <p:txBody>
          <a:bodyPr wrap="none" rtlCol="0">
            <a:spAutoFit/>
          </a:bodyPr>
          <a:lstStyle/>
          <a:p>
            <a:pPr defTabSz="684763"/>
            <a:r>
              <a:rPr lang="en-US" sz="1400" dirty="0">
                <a:solidFill>
                  <a:srgbClr val="FFFFFF"/>
                </a:solidFill>
                <a:latin typeface="Calibri"/>
              </a:rPr>
              <a:t>Quantitative Accuracy and detectability for 60 sec scans</a:t>
            </a:r>
          </a:p>
        </p:txBody>
      </p:sp>
      <p:grpSp>
        <p:nvGrpSpPr>
          <p:cNvPr id="24" name="Group 23"/>
          <p:cNvGrpSpPr>
            <a:grpSpLocks noChangeAspect="1"/>
          </p:cNvGrpSpPr>
          <p:nvPr/>
        </p:nvGrpSpPr>
        <p:grpSpPr>
          <a:xfrm>
            <a:off x="109143" y="2941980"/>
            <a:ext cx="2204810" cy="2098411"/>
            <a:chOff x="95650" y="1387020"/>
            <a:chExt cx="2835808" cy="2698959"/>
          </a:xfrm>
        </p:grpSpPr>
        <p:pic>
          <p:nvPicPr>
            <p:cNvPr id="12" name="Picture 11" descr="CTN_360s_01Oct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50" y="1387020"/>
              <a:ext cx="2835808" cy="2698959"/>
            </a:xfrm>
            <a:prstGeom prst="rect">
              <a:avLst/>
            </a:prstGeom>
          </p:spPr>
        </p:pic>
        <p:sp>
          <p:nvSpPr>
            <p:cNvPr id="23" name="TextBox 22"/>
            <p:cNvSpPr txBox="1"/>
            <p:nvPr/>
          </p:nvSpPr>
          <p:spPr>
            <a:xfrm>
              <a:off x="95650" y="1392187"/>
              <a:ext cx="1145451" cy="475032"/>
            </a:xfrm>
            <a:prstGeom prst="rect">
              <a:avLst/>
            </a:prstGeom>
            <a:noFill/>
          </p:spPr>
          <p:txBody>
            <a:bodyPr wrap="none" rtlCol="0">
              <a:spAutoFit/>
            </a:bodyPr>
            <a:lstStyle/>
            <a:p>
              <a:r>
                <a:rPr lang="en-US" dirty="0">
                  <a:solidFill>
                    <a:srgbClr val="FFFFFF"/>
                  </a:solidFill>
                </a:rPr>
                <a:t>360 sec</a:t>
              </a:r>
            </a:p>
          </p:txBody>
        </p:sp>
      </p:grpSp>
      <p:grpSp>
        <p:nvGrpSpPr>
          <p:cNvPr id="33" name="Group 32"/>
          <p:cNvGrpSpPr/>
          <p:nvPr/>
        </p:nvGrpSpPr>
        <p:grpSpPr>
          <a:xfrm>
            <a:off x="2507844" y="769976"/>
            <a:ext cx="2255876" cy="4338797"/>
            <a:chOff x="2711044" y="769975"/>
            <a:chExt cx="2255876" cy="4338797"/>
          </a:xfrm>
        </p:grpSpPr>
        <p:grpSp>
          <p:nvGrpSpPr>
            <p:cNvPr id="29" name="Group 28"/>
            <p:cNvGrpSpPr>
              <a:grpSpLocks noChangeAspect="1"/>
            </p:cNvGrpSpPr>
            <p:nvPr/>
          </p:nvGrpSpPr>
          <p:grpSpPr>
            <a:xfrm>
              <a:off x="2711044" y="1859224"/>
              <a:ext cx="2255876" cy="3249548"/>
              <a:chOff x="3185528" y="1003233"/>
              <a:chExt cx="2851143" cy="4107021"/>
            </a:xfrm>
          </p:grpSpPr>
          <p:grpSp>
            <p:nvGrpSpPr>
              <p:cNvPr id="19" name="Group 18"/>
              <p:cNvGrpSpPr/>
              <p:nvPr/>
            </p:nvGrpSpPr>
            <p:grpSpPr>
              <a:xfrm>
                <a:off x="3185528" y="1003233"/>
                <a:ext cx="2849132" cy="1303155"/>
                <a:chOff x="3716494" y="865909"/>
                <a:chExt cx="2849132" cy="1303155"/>
              </a:xfrm>
            </p:grpSpPr>
            <p:pic>
              <p:nvPicPr>
                <p:cNvPr id="13" name="Picture 12" descr="CTN_60s_01Oct18.png"/>
                <p:cNvPicPr>
                  <a:picLocks noChangeAspect="1"/>
                </p:cNvPicPr>
                <p:nvPr/>
              </p:nvPicPr>
              <p:blipFill rotWithShape="1">
                <a:blip r:embed="rId5">
                  <a:extLst>
                    <a:ext uri="{28A0092B-C50C-407E-A947-70E740481C1C}">
                      <a14:useLocalDpi xmlns:a14="http://schemas.microsoft.com/office/drawing/2010/main" val="0"/>
                    </a:ext>
                  </a:extLst>
                </a:blip>
                <a:srcRect b="51888"/>
                <a:stretch/>
              </p:blipFill>
              <p:spPr>
                <a:xfrm>
                  <a:off x="3716494" y="865909"/>
                  <a:ext cx="2849132" cy="1303155"/>
                </a:xfrm>
                <a:prstGeom prst="rect">
                  <a:avLst/>
                </a:prstGeom>
              </p:spPr>
            </p:pic>
            <p:sp>
              <p:nvSpPr>
                <p:cNvPr id="16" name="TextBox 15"/>
                <p:cNvSpPr txBox="1"/>
                <p:nvPr/>
              </p:nvSpPr>
              <p:spPr>
                <a:xfrm>
                  <a:off x="3716494" y="873044"/>
                  <a:ext cx="977710" cy="466789"/>
                </a:xfrm>
                <a:prstGeom prst="rect">
                  <a:avLst/>
                </a:prstGeom>
                <a:noFill/>
              </p:spPr>
              <p:txBody>
                <a:bodyPr wrap="none" rtlCol="0">
                  <a:spAutoFit/>
                </a:bodyPr>
                <a:lstStyle/>
                <a:p>
                  <a:r>
                    <a:rPr lang="en-US" dirty="0">
                      <a:solidFill>
                        <a:srgbClr val="FFFFFF"/>
                      </a:solidFill>
                    </a:rPr>
                    <a:t>60 sec</a:t>
                  </a:r>
                </a:p>
              </p:txBody>
            </p:sp>
          </p:grpSp>
          <p:grpSp>
            <p:nvGrpSpPr>
              <p:cNvPr id="20" name="Group 19"/>
              <p:cNvGrpSpPr/>
              <p:nvPr/>
            </p:nvGrpSpPr>
            <p:grpSpPr>
              <a:xfrm>
                <a:off x="3185528" y="3703237"/>
                <a:ext cx="2851143" cy="1407017"/>
                <a:chOff x="3716494" y="2211275"/>
                <a:chExt cx="2851143" cy="1407017"/>
              </a:xfrm>
            </p:grpSpPr>
            <p:pic>
              <p:nvPicPr>
                <p:cNvPr id="14" name="Picture 13" descr="CTN_15s_01Oct18.png"/>
                <p:cNvPicPr>
                  <a:picLocks noChangeAspect="1"/>
                </p:cNvPicPr>
                <p:nvPr/>
              </p:nvPicPr>
              <p:blipFill rotWithShape="1">
                <a:blip r:embed="rId6">
                  <a:extLst>
                    <a:ext uri="{28A0092B-C50C-407E-A947-70E740481C1C}">
                      <a14:useLocalDpi xmlns:a14="http://schemas.microsoft.com/office/drawing/2010/main" val="0"/>
                    </a:ext>
                  </a:extLst>
                </a:blip>
                <a:srcRect b="51604"/>
                <a:stretch/>
              </p:blipFill>
              <p:spPr>
                <a:xfrm>
                  <a:off x="3716494" y="2306623"/>
                  <a:ext cx="2851143" cy="1311669"/>
                </a:xfrm>
                <a:prstGeom prst="rect">
                  <a:avLst/>
                </a:prstGeom>
              </p:spPr>
            </p:pic>
            <p:sp>
              <p:nvSpPr>
                <p:cNvPr id="51" name="TextBox 50"/>
                <p:cNvSpPr txBox="1"/>
                <p:nvPr/>
              </p:nvSpPr>
              <p:spPr>
                <a:xfrm>
                  <a:off x="3716494" y="2211275"/>
                  <a:ext cx="977710" cy="466789"/>
                </a:xfrm>
                <a:prstGeom prst="rect">
                  <a:avLst/>
                </a:prstGeom>
                <a:noFill/>
              </p:spPr>
              <p:txBody>
                <a:bodyPr wrap="none" rtlCol="0">
                  <a:spAutoFit/>
                </a:bodyPr>
                <a:lstStyle/>
                <a:p>
                  <a:r>
                    <a:rPr lang="en-US" dirty="0">
                      <a:solidFill>
                        <a:srgbClr val="FFFFFF"/>
                      </a:solidFill>
                    </a:rPr>
                    <a:t>15 sec</a:t>
                  </a:r>
                </a:p>
              </p:txBody>
            </p:sp>
          </p:grpSp>
          <p:grpSp>
            <p:nvGrpSpPr>
              <p:cNvPr id="21" name="Group 20"/>
              <p:cNvGrpSpPr/>
              <p:nvPr/>
            </p:nvGrpSpPr>
            <p:grpSpPr>
              <a:xfrm>
                <a:off x="3187539" y="2357520"/>
                <a:ext cx="2849132" cy="1343842"/>
                <a:chOff x="3659417" y="3046950"/>
                <a:chExt cx="2849132" cy="1343842"/>
              </a:xfrm>
            </p:grpSpPr>
            <p:pic>
              <p:nvPicPr>
                <p:cNvPr id="17" name="Picture 16" descr="CTN_30s_01Oct1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9417" y="3083990"/>
                  <a:ext cx="2849132" cy="1306802"/>
                </a:xfrm>
                <a:prstGeom prst="rect">
                  <a:avLst/>
                </a:prstGeom>
              </p:spPr>
            </p:pic>
            <p:sp>
              <p:nvSpPr>
                <p:cNvPr id="54" name="TextBox 53"/>
                <p:cNvSpPr txBox="1"/>
                <p:nvPr/>
              </p:nvSpPr>
              <p:spPr>
                <a:xfrm>
                  <a:off x="3659417" y="3046950"/>
                  <a:ext cx="977710" cy="466789"/>
                </a:xfrm>
                <a:prstGeom prst="rect">
                  <a:avLst/>
                </a:prstGeom>
                <a:noFill/>
              </p:spPr>
              <p:txBody>
                <a:bodyPr wrap="none" rtlCol="0">
                  <a:spAutoFit/>
                </a:bodyPr>
                <a:lstStyle/>
                <a:p>
                  <a:r>
                    <a:rPr lang="en-US" dirty="0">
                      <a:solidFill>
                        <a:srgbClr val="FFFFFF"/>
                      </a:solidFill>
                    </a:rPr>
                    <a:t>30 sec</a:t>
                  </a:r>
                </a:p>
              </p:txBody>
            </p:sp>
          </p:grpSp>
        </p:grpSp>
        <p:grpSp>
          <p:nvGrpSpPr>
            <p:cNvPr id="32" name="Group 31"/>
            <p:cNvGrpSpPr/>
            <p:nvPr/>
          </p:nvGrpSpPr>
          <p:grpSpPr>
            <a:xfrm>
              <a:off x="2711044" y="769975"/>
              <a:ext cx="2254285" cy="1038118"/>
              <a:chOff x="2711044" y="769975"/>
              <a:chExt cx="2254285" cy="1038118"/>
            </a:xfrm>
          </p:grpSpPr>
          <p:pic>
            <p:nvPicPr>
              <p:cNvPr id="30" name="Picture 29" descr="CTN_120s_01Oct1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1044" y="769975"/>
                <a:ext cx="2254285" cy="1038118"/>
              </a:xfrm>
              <a:prstGeom prst="rect">
                <a:avLst/>
              </a:prstGeom>
            </p:spPr>
          </p:pic>
          <p:sp>
            <p:nvSpPr>
              <p:cNvPr id="31" name="TextBox 30"/>
              <p:cNvSpPr txBox="1"/>
              <p:nvPr/>
            </p:nvSpPr>
            <p:spPr>
              <a:xfrm>
                <a:off x="2711044" y="777110"/>
                <a:ext cx="890576" cy="369332"/>
              </a:xfrm>
              <a:prstGeom prst="rect">
                <a:avLst/>
              </a:prstGeom>
              <a:noFill/>
            </p:spPr>
            <p:txBody>
              <a:bodyPr wrap="none" rtlCol="0">
                <a:spAutoFit/>
              </a:bodyPr>
              <a:lstStyle/>
              <a:p>
                <a:r>
                  <a:rPr lang="en-US" dirty="0">
                    <a:solidFill>
                      <a:srgbClr val="FFFFFF"/>
                    </a:solidFill>
                  </a:rPr>
                  <a:t>120 sec</a:t>
                </a:r>
              </a:p>
            </p:txBody>
          </p:sp>
        </p:grpSp>
      </p:grpSp>
      <p:sp>
        <p:nvSpPr>
          <p:cNvPr id="67" name="TextBox 66"/>
          <p:cNvSpPr txBox="1"/>
          <p:nvPr/>
        </p:nvSpPr>
        <p:spPr>
          <a:xfrm>
            <a:off x="1244050" y="2912202"/>
            <a:ext cx="584922" cy="261610"/>
          </a:xfrm>
          <a:prstGeom prst="rect">
            <a:avLst/>
          </a:prstGeom>
          <a:noFill/>
        </p:spPr>
        <p:txBody>
          <a:bodyPr wrap="none" rtlCol="0">
            <a:spAutoFit/>
          </a:bodyPr>
          <a:lstStyle/>
          <a:p>
            <a:pPr defTabSz="684763"/>
            <a:r>
              <a:rPr lang="en-US" sz="1100" dirty="0">
                <a:solidFill>
                  <a:prstClr val="white"/>
                </a:solidFill>
                <a:latin typeface="Calibri"/>
              </a:rPr>
              <a:t>13 mm</a:t>
            </a:r>
          </a:p>
        </p:txBody>
      </p:sp>
      <p:cxnSp>
        <p:nvCxnSpPr>
          <p:cNvPr id="68" name="Straight Arrow Connector 67"/>
          <p:cNvCxnSpPr/>
          <p:nvPr/>
        </p:nvCxnSpPr>
        <p:spPr>
          <a:xfrm>
            <a:off x="1518404" y="3173813"/>
            <a:ext cx="262814" cy="14963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1243395" y="3573041"/>
            <a:ext cx="584922" cy="261610"/>
          </a:xfrm>
          <a:prstGeom prst="rect">
            <a:avLst/>
          </a:prstGeom>
          <a:noFill/>
        </p:spPr>
        <p:txBody>
          <a:bodyPr wrap="none" rtlCol="0">
            <a:spAutoFit/>
          </a:bodyPr>
          <a:lstStyle/>
          <a:p>
            <a:pPr defTabSz="684763"/>
            <a:r>
              <a:rPr lang="en-US" sz="1100" dirty="0">
                <a:solidFill>
                  <a:prstClr val="white"/>
                </a:solidFill>
                <a:latin typeface="Calibri"/>
              </a:rPr>
              <a:t>10 mm</a:t>
            </a:r>
          </a:p>
        </p:txBody>
      </p:sp>
      <p:cxnSp>
        <p:nvCxnSpPr>
          <p:cNvPr id="70" name="Straight Arrow Connector 69"/>
          <p:cNvCxnSpPr>
            <a:stCxn id="69" idx="0"/>
          </p:cNvCxnSpPr>
          <p:nvPr/>
        </p:nvCxnSpPr>
        <p:spPr>
          <a:xfrm flipV="1">
            <a:off x="1535856" y="3421983"/>
            <a:ext cx="237090" cy="15105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pic>
        <p:nvPicPr>
          <p:cNvPr id="34" name="Picture 33" descr="ALROC_10mm.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84828" y="21626056"/>
            <a:ext cx="5302214" cy="4114800"/>
          </a:xfrm>
          <a:prstGeom prst="rect">
            <a:avLst/>
          </a:prstGeom>
        </p:spPr>
      </p:pic>
      <p:pic>
        <p:nvPicPr>
          <p:cNvPr id="35" name="Picture 34" descr="ALROC_10mm.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7228" y="21778456"/>
            <a:ext cx="5302214" cy="4114800"/>
          </a:xfrm>
          <a:prstGeom prst="rect">
            <a:avLst/>
          </a:prstGeom>
        </p:spPr>
      </p:pic>
      <p:grpSp>
        <p:nvGrpSpPr>
          <p:cNvPr id="7" name="Group 6"/>
          <p:cNvGrpSpPr/>
          <p:nvPr/>
        </p:nvGrpSpPr>
        <p:grpSpPr>
          <a:xfrm>
            <a:off x="5026618" y="2948176"/>
            <a:ext cx="4045418" cy="1715666"/>
            <a:chOff x="5026618" y="2948176"/>
            <a:chExt cx="4045418" cy="1715666"/>
          </a:xfrm>
        </p:grpSpPr>
        <p:pic>
          <p:nvPicPr>
            <p:cNvPr id="36" name="Picture 35" descr="ALROC_10mm.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0880" y="2948176"/>
              <a:ext cx="2031156" cy="1715666"/>
            </a:xfrm>
            <a:prstGeom prst="rect">
              <a:avLst/>
            </a:prstGeom>
          </p:spPr>
        </p:pic>
        <p:sp>
          <p:nvSpPr>
            <p:cNvPr id="6" name="TextBox 5"/>
            <p:cNvSpPr txBox="1"/>
            <p:nvPr/>
          </p:nvSpPr>
          <p:spPr>
            <a:xfrm>
              <a:off x="5026618" y="3300093"/>
              <a:ext cx="1834660" cy="1015663"/>
            </a:xfrm>
            <a:prstGeom prst="rect">
              <a:avLst/>
            </a:prstGeom>
            <a:noFill/>
          </p:spPr>
          <p:txBody>
            <a:bodyPr wrap="square" rtlCol="0">
              <a:spAutoFit/>
            </a:bodyPr>
            <a:lstStyle/>
            <a:p>
              <a:pPr marL="171450" indent="-171450">
                <a:buFont typeface="Arial"/>
                <a:buChar char="•"/>
              </a:pPr>
              <a:r>
                <a:rPr lang="en-US" sz="1200" dirty="0">
                  <a:latin typeface="Calibri"/>
                  <a:cs typeface="Calibri"/>
                </a:rPr>
                <a:t>Lesion detectability (ALROC) measured for embedded lesions using a generalized scan statistic model</a:t>
              </a:r>
            </a:p>
          </p:txBody>
        </p:sp>
      </p:grpSp>
      <p:grpSp>
        <p:nvGrpSpPr>
          <p:cNvPr id="15" name="Group 14"/>
          <p:cNvGrpSpPr/>
          <p:nvPr/>
        </p:nvGrpSpPr>
        <p:grpSpPr>
          <a:xfrm>
            <a:off x="4792609" y="360298"/>
            <a:ext cx="4351391" cy="2532747"/>
            <a:chOff x="4792609" y="360298"/>
            <a:chExt cx="4351391" cy="2532747"/>
          </a:xfrm>
        </p:grpSpPr>
        <p:grpSp>
          <p:nvGrpSpPr>
            <p:cNvPr id="4" name="Group 3"/>
            <p:cNvGrpSpPr/>
            <p:nvPr/>
          </p:nvGrpSpPr>
          <p:grpSpPr>
            <a:xfrm>
              <a:off x="4792609" y="394138"/>
              <a:ext cx="4351391" cy="2498907"/>
              <a:chOff x="4792609" y="394138"/>
              <a:chExt cx="4351391" cy="2498907"/>
            </a:xfrm>
          </p:grpSpPr>
          <p:sp>
            <p:nvSpPr>
              <p:cNvPr id="9" name="TextBox 8"/>
              <p:cNvSpPr txBox="1"/>
              <p:nvPr/>
            </p:nvSpPr>
            <p:spPr>
              <a:xfrm flipH="1">
                <a:off x="5709920" y="394138"/>
                <a:ext cx="1412240" cy="500135"/>
              </a:xfrm>
              <a:prstGeom prst="rect">
                <a:avLst/>
              </a:prstGeom>
              <a:noFill/>
            </p:spPr>
            <p:txBody>
              <a:bodyPr wrap="square" lIns="68489" tIns="34289" rIns="68489" bIns="34289" rtlCol="0">
                <a:spAutoFit/>
              </a:bodyPr>
              <a:lstStyle/>
              <a:p>
                <a:pPr defTabSz="684763"/>
                <a:r>
                  <a:rPr lang="en-US" sz="1400" u="sng" dirty="0">
                    <a:solidFill>
                      <a:prstClr val="black"/>
                    </a:solidFill>
                    <a:latin typeface="Calibri"/>
                  </a:rPr>
                  <a:t>Lesion CRC</a:t>
                </a:r>
                <a:r>
                  <a:rPr lang="en-US" sz="1400" dirty="0">
                    <a:solidFill>
                      <a:prstClr val="black"/>
                    </a:solidFill>
                    <a:latin typeface="Calibri"/>
                  </a:rPr>
                  <a:t>: </a:t>
                </a:r>
              </a:p>
              <a:p>
                <a:pPr defTabSz="684763"/>
                <a:r>
                  <a:rPr lang="en-US" sz="1400" dirty="0">
                    <a:solidFill>
                      <a:prstClr val="black"/>
                    </a:solidFill>
                    <a:latin typeface="Calibri"/>
                  </a:rPr>
                  <a:t>(T/B-1)/(Ratio-1)</a:t>
                </a:r>
              </a:p>
            </p:txBody>
          </p:sp>
          <p:pic>
            <p:nvPicPr>
              <p:cNvPr id="46" name="Picture 45" descr="ctn_20181001_CRC_dur_bl6_2j.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2609" y="842646"/>
                <a:ext cx="2172852" cy="2031021"/>
              </a:xfrm>
              <a:prstGeom prst="rect">
                <a:avLst/>
              </a:prstGeom>
            </p:spPr>
          </p:pic>
          <p:pic>
            <p:nvPicPr>
              <p:cNvPr id="47" name="Picture 46" descr="ctn_20181001_psdCRC_blb6_2j.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0417" y="842646"/>
                <a:ext cx="2193583" cy="2050399"/>
              </a:xfrm>
              <a:prstGeom prst="rect">
                <a:avLst/>
              </a:prstGeom>
            </p:spPr>
          </p:pic>
        </p:grpSp>
        <p:sp>
          <p:nvSpPr>
            <p:cNvPr id="10" name="TextBox 9"/>
            <p:cNvSpPr txBox="1"/>
            <p:nvPr/>
          </p:nvSpPr>
          <p:spPr>
            <a:xfrm>
              <a:off x="7584705" y="360298"/>
              <a:ext cx="1446855" cy="523220"/>
            </a:xfrm>
            <a:prstGeom prst="rect">
              <a:avLst/>
            </a:prstGeom>
            <a:noFill/>
          </p:spPr>
          <p:txBody>
            <a:bodyPr wrap="none" rtlCol="0">
              <a:spAutoFit/>
            </a:bodyPr>
            <a:lstStyle/>
            <a:p>
              <a:pPr defTabSz="684763"/>
              <a:r>
                <a:rPr lang="en-US" sz="1400" u="sng" dirty="0">
                  <a:solidFill>
                    <a:prstClr val="black"/>
                  </a:solidFill>
                </a:rPr>
                <a:t>Lesion precision:</a:t>
              </a:r>
            </a:p>
            <a:p>
              <a:pPr defTabSz="684763"/>
              <a:r>
                <a:rPr lang="en-US" sz="1400" dirty="0">
                  <a:solidFill>
                    <a:prstClr val="black"/>
                  </a:solidFill>
                </a:rPr>
                <a:t>%SD of replicates</a:t>
              </a:r>
            </a:p>
          </p:txBody>
        </p:sp>
      </p:grpSp>
      <p:grpSp>
        <p:nvGrpSpPr>
          <p:cNvPr id="27" name="Group 26"/>
          <p:cNvGrpSpPr/>
          <p:nvPr/>
        </p:nvGrpSpPr>
        <p:grpSpPr>
          <a:xfrm>
            <a:off x="5496560" y="995680"/>
            <a:ext cx="2164080" cy="3351261"/>
            <a:chOff x="5496560" y="995680"/>
            <a:chExt cx="2164080" cy="3351261"/>
          </a:xfrm>
        </p:grpSpPr>
        <p:cxnSp>
          <p:nvCxnSpPr>
            <p:cNvPr id="26" name="Straight Connector 25"/>
            <p:cNvCxnSpPr/>
            <p:nvPr/>
          </p:nvCxnSpPr>
          <p:spPr>
            <a:xfrm flipV="1">
              <a:off x="7660640" y="1005840"/>
              <a:ext cx="0" cy="1483360"/>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496560" y="995680"/>
              <a:ext cx="0" cy="1483360"/>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650480" y="3167365"/>
              <a:ext cx="0" cy="1179576"/>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724969" y="4725418"/>
            <a:ext cx="437665" cy="307777"/>
          </a:xfrm>
          <a:prstGeom prst="rect">
            <a:avLst/>
          </a:prstGeom>
          <a:noFill/>
        </p:spPr>
        <p:txBody>
          <a:bodyPr wrap="none" rtlCol="0">
            <a:spAutoFit/>
          </a:bodyPr>
          <a:lstStyle/>
          <a:p>
            <a:r>
              <a:rPr lang="en-US" sz="1400" dirty="0">
                <a:solidFill>
                  <a:schemeClr val="bg1"/>
                </a:solidFill>
              </a:rPr>
              <a:t>Sag</a:t>
            </a:r>
          </a:p>
        </p:txBody>
      </p:sp>
      <p:sp>
        <p:nvSpPr>
          <p:cNvPr id="45" name="TextBox 44"/>
          <p:cNvSpPr txBox="1"/>
          <p:nvPr/>
        </p:nvSpPr>
        <p:spPr>
          <a:xfrm>
            <a:off x="1896569" y="4731446"/>
            <a:ext cx="476149" cy="307777"/>
          </a:xfrm>
          <a:prstGeom prst="rect">
            <a:avLst/>
          </a:prstGeom>
          <a:noFill/>
        </p:spPr>
        <p:txBody>
          <a:bodyPr wrap="none" rtlCol="0">
            <a:spAutoFit/>
          </a:bodyPr>
          <a:lstStyle/>
          <a:p>
            <a:r>
              <a:rPr lang="en-US" sz="1400" dirty="0">
                <a:solidFill>
                  <a:schemeClr val="bg1"/>
                </a:solidFill>
              </a:rPr>
              <a:t>MIP</a:t>
            </a:r>
          </a:p>
        </p:txBody>
      </p:sp>
      <p:sp>
        <p:nvSpPr>
          <p:cNvPr id="50" name="TextBox 49"/>
          <p:cNvSpPr txBox="1"/>
          <p:nvPr/>
        </p:nvSpPr>
        <p:spPr>
          <a:xfrm>
            <a:off x="785004" y="3656949"/>
            <a:ext cx="338554" cy="307777"/>
          </a:xfrm>
          <a:prstGeom prst="rect">
            <a:avLst/>
          </a:prstGeom>
          <a:noFill/>
        </p:spPr>
        <p:txBody>
          <a:bodyPr wrap="none" rtlCol="0">
            <a:spAutoFit/>
          </a:bodyPr>
          <a:lstStyle/>
          <a:p>
            <a:r>
              <a:rPr lang="en-US" sz="1400" dirty="0" err="1">
                <a:solidFill>
                  <a:schemeClr val="bg1"/>
                </a:solidFill>
              </a:rPr>
              <a:t>Tr</a:t>
            </a:r>
            <a:endParaRPr lang="en-US" sz="1400" dirty="0">
              <a:solidFill>
                <a:schemeClr val="bg1"/>
              </a:solidFill>
            </a:endParaRPr>
          </a:p>
        </p:txBody>
      </p:sp>
      <p:sp>
        <p:nvSpPr>
          <p:cNvPr id="52" name="TextBox 51"/>
          <p:cNvSpPr txBox="1"/>
          <p:nvPr/>
        </p:nvSpPr>
        <p:spPr>
          <a:xfrm>
            <a:off x="1917658" y="3680762"/>
            <a:ext cx="441146" cy="307777"/>
          </a:xfrm>
          <a:prstGeom prst="rect">
            <a:avLst/>
          </a:prstGeom>
          <a:noFill/>
        </p:spPr>
        <p:txBody>
          <a:bodyPr wrap="none" rtlCol="0">
            <a:spAutoFit/>
          </a:bodyPr>
          <a:lstStyle/>
          <a:p>
            <a:r>
              <a:rPr lang="en-US" sz="1400" dirty="0" err="1">
                <a:solidFill>
                  <a:schemeClr val="bg1"/>
                </a:solidFill>
              </a:rPr>
              <a:t>Cor</a:t>
            </a:r>
            <a:endParaRPr lang="en-US" sz="1400" dirty="0">
              <a:solidFill>
                <a:schemeClr val="bg1"/>
              </a:solidFill>
            </a:endParaRPr>
          </a:p>
        </p:txBody>
      </p:sp>
      <p:sp>
        <p:nvSpPr>
          <p:cNvPr id="11" name="TextBox 10"/>
          <p:cNvSpPr txBox="1"/>
          <p:nvPr/>
        </p:nvSpPr>
        <p:spPr>
          <a:xfrm>
            <a:off x="7562441" y="61871"/>
            <a:ext cx="1505540" cy="430887"/>
          </a:xfrm>
          <a:prstGeom prst="rect">
            <a:avLst/>
          </a:prstGeom>
          <a:noFill/>
        </p:spPr>
        <p:txBody>
          <a:bodyPr wrap="none" rtlCol="0">
            <a:spAutoFit/>
          </a:bodyPr>
          <a:lstStyle/>
          <a:p>
            <a:r>
              <a:rPr lang="en-US" sz="1100" dirty="0" err="1"/>
              <a:t>Surti</a:t>
            </a:r>
            <a:r>
              <a:rPr lang="en-US" sz="1100" dirty="0"/>
              <a:t> et al, et. al., 2018 </a:t>
            </a:r>
          </a:p>
          <a:p>
            <a:r>
              <a:rPr lang="en-US" sz="1100" dirty="0"/>
              <a:t>IEEE NSS-MIC (Sydney)</a:t>
            </a:r>
            <a:endParaRPr lang="en-US" sz="1100" i="1" dirty="0"/>
          </a:p>
        </p:txBody>
      </p:sp>
      <p:sp>
        <p:nvSpPr>
          <p:cNvPr id="55" name="TextBox 54"/>
          <p:cNvSpPr txBox="1"/>
          <p:nvPr/>
        </p:nvSpPr>
        <p:spPr>
          <a:xfrm>
            <a:off x="5148691" y="71810"/>
            <a:ext cx="2153154" cy="430887"/>
          </a:xfrm>
          <a:prstGeom prst="rect">
            <a:avLst/>
          </a:prstGeom>
          <a:noFill/>
        </p:spPr>
        <p:txBody>
          <a:bodyPr wrap="none" rtlCol="0">
            <a:spAutoFit/>
          </a:bodyPr>
          <a:lstStyle/>
          <a:p>
            <a:r>
              <a:rPr lang="en-US" sz="1100" dirty="0"/>
              <a:t>Daube-Witherspoon, et. al., 2018 </a:t>
            </a:r>
          </a:p>
          <a:p>
            <a:r>
              <a:rPr lang="en-US" sz="1100" dirty="0"/>
              <a:t>IEEE NSS-MIC (Sydney)</a:t>
            </a:r>
            <a:endParaRPr lang="en-US" sz="1100" i="1" dirty="0"/>
          </a:p>
        </p:txBody>
      </p:sp>
      <p:sp>
        <p:nvSpPr>
          <p:cNvPr id="18" name="Rectangle 17"/>
          <p:cNvSpPr/>
          <p:nvPr/>
        </p:nvSpPr>
        <p:spPr>
          <a:xfrm>
            <a:off x="109143" y="2921971"/>
            <a:ext cx="2204810" cy="2134766"/>
          </a:xfrm>
          <a:prstGeom prst="rect">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523711" y="769976"/>
            <a:ext cx="2238418" cy="1038118"/>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2525302" y="1872488"/>
            <a:ext cx="2238418" cy="1038118"/>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2523711" y="2979606"/>
            <a:ext cx="2238418" cy="1038118"/>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2522120" y="4076955"/>
            <a:ext cx="2238418" cy="1038118"/>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0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268174" y="770823"/>
            <a:ext cx="8601570" cy="814"/>
          </a:xfrm>
          <a:prstGeom prst="line">
            <a:avLst/>
          </a:prstGeom>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255841" y="1543967"/>
            <a:ext cx="3063242" cy="1812633"/>
            <a:chOff x="2893806" y="2377769"/>
            <a:chExt cx="3063242" cy="1812633"/>
          </a:xfrm>
        </p:grpSpPr>
        <p:pic>
          <p:nvPicPr>
            <p:cNvPr id="23" name="Picture 22" descr="Scanner_withSub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988" y="2377769"/>
              <a:ext cx="1472060" cy="1812632"/>
            </a:xfrm>
            <a:prstGeom prst="rect">
              <a:avLst/>
            </a:prstGeom>
          </p:spPr>
        </p:pic>
        <p:pic>
          <p:nvPicPr>
            <p:cNvPr id="24" name="Picture 23" descr="Gantry-backview.jpeg"/>
            <p:cNvPicPr>
              <a:picLocks noChangeAspect="1"/>
            </p:cNvPicPr>
            <p:nvPr/>
          </p:nvPicPr>
          <p:blipFill rotWithShape="1">
            <a:blip r:embed="rId4">
              <a:extLst>
                <a:ext uri="{28A0092B-C50C-407E-A947-70E740481C1C}">
                  <a14:useLocalDpi xmlns:a14="http://schemas.microsoft.com/office/drawing/2010/main" val="0"/>
                </a:ext>
              </a:extLst>
            </a:blip>
            <a:srcRect t="7881"/>
            <a:stretch/>
          </p:blipFill>
          <p:spPr>
            <a:xfrm>
              <a:off x="2893806" y="2377770"/>
              <a:ext cx="1475778" cy="1812632"/>
            </a:xfrm>
            <a:prstGeom prst="rect">
              <a:avLst/>
            </a:prstGeom>
          </p:spPr>
        </p:pic>
      </p:grpSp>
      <p:sp>
        <p:nvSpPr>
          <p:cNvPr id="25" name="TextBox 24"/>
          <p:cNvSpPr txBox="1"/>
          <p:nvPr/>
        </p:nvSpPr>
        <p:spPr>
          <a:xfrm>
            <a:off x="3319083" y="1658366"/>
            <a:ext cx="5857506" cy="1138535"/>
          </a:xfrm>
          <a:prstGeom prst="rect">
            <a:avLst/>
          </a:prstGeom>
          <a:noFill/>
        </p:spPr>
        <p:txBody>
          <a:bodyPr wrap="square" lIns="91204" tIns="45602" rIns="91204" bIns="45602" rtlCol="0">
            <a:spAutoFit/>
          </a:bodyPr>
          <a:lstStyle/>
          <a:p>
            <a:r>
              <a:rPr lang="en-US" dirty="0"/>
              <a:t>Studies performed with IRB protocol with informed consent</a:t>
            </a:r>
          </a:p>
          <a:p>
            <a:pPr marL="682604" lvl="1" indent="-226779">
              <a:buFont typeface="Arial"/>
              <a:buChar char="•"/>
            </a:pPr>
            <a:r>
              <a:rPr lang="en-US" dirty="0"/>
              <a:t>CT from commercial PET/CT</a:t>
            </a:r>
          </a:p>
          <a:p>
            <a:pPr marL="909516" lvl="2" indent="-226779">
              <a:buFont typeface="Lucida Grande"/>
              <a:buChar char="-"/>
            </a:pPr>
            <a:r>
              <a:rPr lang="en-US" sz="1600" dirty="0"/>
              <a:t>Light restraint of arms and head to aid alignment</a:t>
            </a:r>
          </a:p>
          <a:p>
            <a:pPr marL="909516" lvl="2" indent="-226779">
              <a:buFont typeface="Lucida Grande"/>
              <a:buChar char="-"/>
            </a:pPr>
            <a:r>
              <a:rPr lang="en-US" sz="1600" dirty="0"/>
              <a:t>Register (rigid-body) to non-AC image</a:t>
            </a:r>
          </a:p>
        </p:txBody>
      </p:sp>
      <p:sp>
        <p:nvSpPr>
          <p:cNvPr id="26" name="Title 1"/>
          <p:cNvSpPr txBox="1">
            <a:spLocks/>
          </p:cNvSpPr>
          <p:nvPr/>
        </p:nvSpPr>
        <p:spPr>
          <a:xfrm>
            <a:off x="274115" y="192676"/>
            <a:ext cx="6291565" cy="481712"/>
          </a:xfrm>
          <a:prstGeom prst="rect">
            <a:avLst/>
          </a:prstGeom>
        </p:spPr>
        <p:txBody>
          <a:bodyPr vert="horz" lIns="68411" tIns="34289" rIns="68411"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prstClr val="black"/>
                </a:solidFill>
                <a:latin typeface="Calibri Light"/>
              </a:rPr>
              <a:t>PennPET Explorer: Human studies</a:t>
            </a:r>
            <a:endParaRPr lang="en-US" sz="2400" i="1" dirty="0">
              <a:solidFill>
                <a:srgbClr val="800000"/>
              </a:solidFill>
              <a:latin typeface="Calibri Light"/>
            </a:endParaRPr>
          </a:p>
        </p:txBody>
      </p:sp>
      <p:grpSp>
        <p:nvGrpSpPr>
          <p:cNvPr id="27" name="Group 26"/>
          <p:cNvGrpSpPr/>
          <p:nvPr/>
        </p:nvGrpSpPr>
        <p:grpSpPr>
          <a:xfrm>
            <a:off x="4653148" y="2975060"/>
            <a:ext cx="2677142" cy="1447236"/>
            <a:chOff x="3033904" y="3588305"/>
            <a:chExt cx="2677142" cy="1447236"/>
          </a:xfrm>
        </p:grpSpPr>
        <p:pic>
          <p:nvPicPr>
            <p:cNvPr id="28" name="Picture 27" descr="image (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337" y="3588305"/>
              <a:ext cx="1303709" cy="1447236"/>
            </a:xfrm>
            <a:prstGeom prst="rect">
              <a:avLst/>
            </a:prstGeom>
          </p:spPr>
        </p:pic>
        <p:pic>
          <p:nvPicPr>
            <p:cNvPr id="29" name="Picture 28" descr="image (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3904" y="3588305"/>
              <a:ext cx="1300869" cy="1447236"/>
            </a:xfrm>
            <a:prstGeom prst="rect">
              <a:avLst/>
            </a:prstGeom>
          </p:spPr>
        </p:pic>
      </p:grpSp>
      <p:sp>
        <p:nvSpPr>
          <p:cNvPr id="2" name="TextBox 1"/>
          <p:cNvSpPr txBox="1"/>
          <p:nvPr/>
        </p:nvSpPr>
        <p:spPr>
          <a:xfrm>
            <a:off x="268174" y="3446652"/>
            <a:ext cx="2929007" cy="1200329"/>
          </a:xfrm>
          <a:prstGeom prst="rect">
            <a:avLst/>
          </a:prstGeom>
          <a:noFill/>
        </p:spPr>
        <p:txBody>
          <a:bodyPr wrap="none" rtlCol="0">
            <a:spAutoFit/>
          </a:bodyPr>
          <a:lstStyle/>
          <a:p>
            <a:pPr marL="285750" indent="-285750">
              <a:buFont typeface="Arial"/>
              <a:buChar char="•"/>
            </a:pPr>
            <a:r>
              <a:rPr lang="en-US" dirty="0"/>
              <a:t>3 Rings: 70 cm axial length</a:t>
            </a:r>
          </a:p>
          <a:p>
            <a:pPr marL="285750" indent="-285750">
              <a:buFont typeface="Arial"/>
              <a:buChar char="•"/>
            </a:pPr>
            <a:r>
              <a:rPr lang="en-US" dirty="0"/>
              <a:t>Spatial resolution: 4 mm</a:t>
            </a:r>
          </a:p>
          <a:p>
            <a:pPr marL="285750" indent="-285750">
              <a:buFont typeface="Arial"/>
              <a:buChar char="•"/>
            </a:pPr>
            <a:r>
              <a:rPr lang="en-US" dirty="0"/>
              <a:t>TOF resolution: 250 ps</a:t>
            </a:r>
          </a:p>
          <a:p>
            <a:pPr marL="285750" indent="-285750">
              <a:buFont typeface="Arial"/>
              <a:buChar char="•"/>
            </a:pPr>
            <a:r>
              <a:rPr lang="en-US" dirty="0"/>
              <a:t>Sensitivity: 45 </a:t>
            </a:r>
            <a:r>
              <a:rPr lang="en-US" dirty="0" err="1"/>
              <a:t>kcps</a:t>
            </a:r>
            <a:r>
              <a:rPr lang="en-US" dirty="0"/>
              <a:t>/</a:t>
            </a:r>
            <a:r>
              <a:rPr lang="en-US" dirty="0" err="1"/>
              <a:t>MBq</a:t>
            </a:r>
            <a:endParaRPr lang="en-US" dirty="0"/>
          </a:p>
        </p:txBody>
      </p:sp>
    </p:spTree>
    <p:extLst>
      <p:ext uri="{BB962C8B-B14F-4D97-AF65-F5344CB8AC3E}">
        <p14:creationId xmlns:p14="http://schemas.microsoft.com/office/powerpoint/2010/main" val="3580901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883" y="839767"/>
            <a:ext cx="2056654" cy="830837"/>
          </a:xfrm>
          <a:prstGeom prst="rect">
            <a:avLst/>
          </a:prstGeom>
          <a:noFill/>
        </p:spPr>
        <p:txBody>
          <a:bodyPr wrap="none" lIns="91282" tIns="45641" rIns="91282" bIns="45641" rtlCol="0">
            <a:spAutoFit/>
          </a:bodyPr>
          <a:lstStyle/>
          <a:p>
            <a:r>
              <a:rPr lang="en-US" sz="1600" b="1" dirty="0"/>
              <a:t>P001</a:t>
            </a:r>
            <a:r>
              <a:rPr lang="en-US" sz="1600" dirty="0"/>
              <a:t>: August 15, 2018</a:t>
            </a:r>
          </a:p>
          <a:p>
            <a:r>
              <a:rPr lang="en-US" sz="1600" dirty="0"/>
              <a:t>F 62 y.o.</a:t>
            </a:r>
          </a:p>
          <a:p>
            <a:r>
              <a:rPr lang="en-US" sz="1600" dirty="0"/>
              <a:t>163 cm</a:t>
            </a:r>
          </a:p>
        </p:txBody>
      </p:sp>
      <p:sp>
        <p:nvSpPr>
          <p:cNvPr id="7" name="TextBox 6"/>
          <p:cNvSpPr txBox="1"/>
          <p:nvPr/>
        </p:nvSpPr>
        <p:spPr>
          <a:xfrm>
            <a:off x="760534" y="4099002"/>
            <a:ext cx="1155466" cy="584616"/>
          </a:xfrm>
          <a:prstGeom prst="rect">
            <a:avLst/>
          </a:prstGeom>
          <a:noFill/>
        </p:spPr>
        <p:txBody>
          <a:bodyPr wrap="none" lIns="91282" tIns="45641" rIns="91282" bIns="45641" rtlCol="0">
            <a:spAutoFit/>
          </a:bodyPr>
          <a:lstStyle/>
          <a:p>
            <a:pPr algn="ctr"/>
            <a:r>
              <a:rPr lang="en-US" sz="1600" dirty="0"/>
              <a:t>15 mCi FDG </a:t>
            </a:r>
          </a:p>
          <a:p>
            <a:pPr algn="ctr"/>
            <a:r>
              <a:rPr lang="en-US" sz="1600" dirty="0"/>
              <a:t>1 ½ </a:t>
            </a:r>
            <a:r>
              <a:rPr lang="en-US" sz="1600" dirty="0" err="1"/>
              <a:t>hr</a:t>
            </a:r>
            <a:r>
              <a:rPr lang="en-US" sz="1600" dirty="0"/>
              <a:t> </a:t>
            </a:r>
            <a:r>
              <a:rPr lang="en-US" sz="1600" dirty="0" err="1"/>
              <a:t>p.i</a:t>
            </a:r>
            <a:r>
              <a:rPr lang="en-US" sz="1600" dirty="0"/>
              <a:t>.</a:t>
            </a:r>
          </a:p>
        </p:txBody>
      </p:sp>
      <p:pic>
        <p:nvPicPr>
          <p:cNvPr id="8" name="Picture 7" descr="p001s1_MI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42" y="1699750"/>
            <a:ext cx="2421850" cy="2437474"/>
          </a:xfrm>
          <a:prstGeom prst="rect">
            <a:avLst/>
          </a:prstGeom>
        </p:spPr>
      </p:pic>
      <p:sp>
        <p:nvSpPr>
          <p:cNvPr id="15" name="TextBox 14"/>
          <p:cNvSpPr txBox="1"/>
          <p:nvPr/>
        </p:nvSpPr>
        <p:spPr>
          <a:xfrm>
            <a:off x="3160186" y="2942263"/>
            <a:ext cx="1301089" cy="369172"/>
          </a:xfrm>
          <a:prstGeom prst="rect">
            <a:avLst/>
          </a:prstGeom>
          <a:noFill/>
        </p:spPr>
        <p:txBody>
          <a:bodyPr wrap="none" lIns="91282" tIns="45641" rIns="91282" bIns="45641" rtlCol="0">
            <a:spAutoFit/>
          </a:bodyPr>
          <a:lstStyle/>
          <a:p>
            <a:r>
              <a:rPr lang="en-US" dirty="0"/>
              <a:t>20 min scan</a:t>
            </a:r>
          </a:p>
        </p:txBody>
      </p:sp>
      <p:pic>
        <p:nvPicPr>
          <p:cNvPr id="20" name="Picture 19" descr="p001s1cor24_B&amp;W_20m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134" y="192675"/>
            <a:ext cx="2616882" cy="2611093"/>
          </a:xfrm>
          <a:prstGeom prst="rect">
            <a:avLst/>
          </a:prstGeom>
        </p:spPr>
      </p:pic>
      <p:pic>
        <p:nvPicPr>
          <p:cNvPr id="21" name="Picture 20" descr="p001s1sag07_B&amp;W_20m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186" y="192676"/>
            <a:ext cx="2611093" cy="2611093"/>
          </a:xfrm>
          <a:prstGeom prst="rect">
            <a:avLst/>
          </a:prstGeom>
        </p:spPr>
      </p:pic>
      <p:sp>
        <p:nvSpPr>
          <p:cNvPr id="17" name="Title 1"/>
          <p:cNvSpPr txBox="1">
            <a:spLocks/>
          </p:cNvSpPr>
          <p:nvPr/>
        </p:nvSpPr>
        <p:spPr>
          <a:xfrm>
            <a:off x="274076" y="192676"/>
            <a:ext cx="6291565" cy="481712"/>
          </a:xfrm>
          <a:prstGeom prst="rect">
            <a:avLst/>
          </a:prstGeom>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prstClr val="black"/>
                </a:solidFill>
                <a:latin typeface="Calibri Light"/>
              </a:rPr>
              <a:t>Human studies</a:t>
            </a:r>
            <a:endParaRPr lang="en-US" sz="2400" i="1" dirty="0">
              <a:solidFill>
                <a:srgbClr val="800000"/>
              </a:solidFill>
              <a:latin typeface="Calibri Light"/>
            </a:endParaRPr>
          </a:p>
        </p:txBody>
      </p:sp>
      <p:cxnSp>
        <p:nvCxnSpPr>
          <p:cNvPr id="22" name="Straight Connector 21"/>
          <p:cNvCxnSpPr/>
          <p:nvPr/>
        </p:nvCxnSpPr>
        <p:spPr>
          <a:xfrm>
            <a:off x="268256" y="720377"/>
            <a:ext cx="2129704"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2" name="Picture 1" descr="p001_tra_420_1.5hr_20m.png"/>
          <p:cNvPicPr>
            <a:picLocks noChangeAspect="1"/>
          </p:cNvPicPr>
          <p:nvPr/>
        </p:nvPicPr>
        <p:blipFill rotWithShape="1">
          <a:blip r:embed="rId5">
            <a:extLst>
              <a:ext uri="{28A0092B-C50C-407E-A947-70E740481C1C}">
                <a14:useLocalDpi xmlns:a14="http://schemas.microsoft.com/office/drawing/2010/main" val="0"/>
              </a:ext>
            </a:extLst>
          </a:blip>
          <a:srcRect t="21323" b="12511"/>
          <a:stretch/>
        </p:blipFill>
        <p:spPr>
          <a:xfrm>
            <a:off x="5998134" y="2942263"/>
            <a:ext cx="2616882" cy="1726138"/>
          </a:xfrm>
          <a:prstGeom prst="rect">
            <a:avLst/>
          </a:prstGeom>
        </p:spPr>
      </p:pic>
      <p:sp>
        <p:nvSpPr>
          <p:cNvPr id="6" name="TextBox 5"/>
          <p:cNvSpPr txBox="1"/>
          <p:nvPr/>
        </p:nvSpPr>
        <p:spPr>
          <a:xfrm>
            <a:off x="2935494" y="3599295"/>
            <a:ext cx="3062640" cy="1384995"/>
          </a:xfrm>
          <a:prstGeom prst="rect">
            <a:avLst/>
          </a:prstGeom>
          <a:noFill/>
        </p:spPr>
        <p:txBody>
          <a:bodyPr wrap="square" rtlCol="0">
            <a:spAutoFit/>
          </a:bodyPr>
          <a:lstStyle/>
          <a:p>
            <a:r>
              <a:rPr lang="en-US" sz="1400" dirty="0"/>
              <a:t>Singles = 15 </a:t>
            </a:r>
            <a:r>
              <a:rPr lang="en-US" sz="1400" dirty="0" err="1"/>
              <a:t>Mcps</a:t>
            </a:r>
            <a:r>
              <a:rPr lang="en-US" sz="1400" dirty="0"/>
              <a:t>/ring		</a:t>
            </a:r>
          </a:p>
          <a:p>
            <a:r>
              <a:rPr lang="en-US" sz="1400" dirty="0"/>
              <a:t>Prompts = 4.7 </a:t>
            </a:r>
            <a:r>
              <a:rPr lang="en-US" sz="1400" dirty="0" err="1"/>
              <a:t>Mcps</a:t>
            </a:r>
            <a:endParaRPr lang="en-US" sz="1400" dirty="0"/>
          </a:p>
          <a:p>
            <a:r>
              <a:rPr lang="en-US" sz="1400" dirty="0"/>
              <a:t>Singles/Prompts = 10:1</a:t>
            </a:r>
          </a:p>
          <a:p>
            <a:endParaRPr lang="en-US" sz="1400" dirty="0"/>
          </a:p>
          <a:p>
            <a:r>
              <a:rPr lang="en-US" sz="1400" dirty="0"/>
              <a:t>Prompts </a:t>
            </a:r>
            <a:r>
              <a:rPr lang="mr-IN" sz="1400" dirty="0"/>
              <a:t>–</a:t>
            </a:r>
            <a:r>
              <a:rPr lang="en-US" sz="1400" dirty="0"/>
              <a:t> Delays = 2 </a:t>
            </a:r>
            <a:r>
              <a:rPr lang="en-US" sz="1400" dirty="0" err="1"/>
              <a:t>Mcps</a:t>
            </a:r>
            <a:r>
              <a:rPr lang="en-US" sz="1400" dirty="0"/>
              <a:t>	</a:t>
            </a:r>
          </a:p>
          <a:p>
            <a:r>
              <a:rPr lang="en-US" sz="1400" dirty="0"/>
              <a:t>RF = 60%	</a:t>
            </a:r>
          </a:p>
        </p:txBody>
      </p:sp>
    </p:spTree>
    <p:extLst>
      <p:ext uri="{BB962C8B-B14F-4D97-AF65-F5344CB8AC3E}">
        <p14:creationId xmlns:p14="http://schemas.microsoft.com/office/powerpoint/2010/main" val="345161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204566" y="107406"/>
            <a:ext cx="2803233" cy="361834"/>
          </a:xfrm>
          <a:prstGeom prst="rect">
            <a:avLst/>
          </a:prstGeom>
          <a:solidFill>
            <a:schemeClr val="accent2">
              <a:lumMod val="75000"/>
            </a:schemeClr>
          </a:solidFill>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chemeClr val="bg1"/>
                </a:solidFill>
                <a:latin typeface="Calibri Light"/>
              </a:rPr>
              <a:t>Compare to clinical PET</a:t>
            </a:r>
            <a:endParaRPr lang="en-US" sz="1800" i="1" dirty="0">
              <a:solidFill>
                <a:schemeClr val="bg1"/>
              </a:solidFill>
              <a:latin typeface="Calibri Light"/>
            </a:endParaRPr>
          </a:p>
        </p:txBody>
      </p:sp>
      <p:grpSp>
        <p:nvGrpSpPr>
          <p:cNvPr id="53" name="Group 52"/>
          <p:cNvGrpSpPr/>
          <p:nvPr/>
        </p:nvGrpSpPr>
        <p:grpSpPr>
          <a:xfrm>
            <a:off x="2119502" y="1747662"/>
            <a:ext cx="6890816" cy="1668782"/>
            <a:chOff x="2119502" y="1747661"/>
            <a:chExt cx="6890816" cy="1668782"/>
          </a:xfrm>
        </p:grpSpPr>
        <p:grpSp>
          <p:nvGrpSpPr>
            <p:cNvPr id="12" name="Group 11"/>
            <p:cNvGrpSpPr/>
            <p:nvPr/>
          </p:nvGrpSpPr>
          <p:grpSpPr>
            <a:xfrm>
              <a:off x="5608784" y="1747661"/>
              <a:ext cx="1683254" cy="1662794"/>
              <a:chOff x="3875765" y="1747661"/>
              <a:chExt cx="1683254" cy="1662794"/>
            </a:xfrm>
          </p:grpSpPr>
          <p:pic>
            <p:nvPicPr>
              <p:cNvPr id="34" name="Picture 33" descr="Macintosh HD:Users:jkarp:Work files:Grants:UPennPhilips:Penn AlphaPET:PennPET Data:Human_Subj1_08152018:Snapshots:Ing_2m_Cor_sl6.png"/>
              <p:cNvPicPr/>
              <p:nvPr/>
            </p:nvPicPr>
            <p:blipFill rotWithShape="1">
              <a:blip r:embed="rId2">
                <a:extLst>
                  <a:ext uri="{28A0092B-C50C-407E-A947-70E740481C1C}">
                    <a14:useLocalDpi xmlns:a14="http://schemas.microsoft.com/office/drawing/2010/main" val="0"/>
                  </a:ext>
                </a:extLst>
              </a:blip>
              <a:srcRect l="16094" t="3673" r="14875" b="27599"/>
              <a:stretch/>
            </p:blipFill>
            <p:spPr bwMode="auto">
              <a:xfrm>
                <a:off x="3875765" y="1747661"/>
                <a:ext cx="1683254" cy="1662794"/>
              </a:xfrm>
              <a:prstGeom prst="rect">
                <a:avLst/>
              </a:prstGeom>
              <a:noFill/>
              <a:ln>
                <a:noFill/>
              </a:ln>
              <a:extLst>
                <a:ext uri="{53640926-AAD7-44d8-BBD7-CCE9431645EC}">
                  <a14:shadowObscured xmlns:a14="http://schemas.microsoft.com/office/drawing/2010/main" xmlns=""/>
                </a:ext>
              </a:extLst>
            </p:spPr>
          </p:pic>
          <p:sp>
            <p:nvSpPr>
              <p:cNvPr id="31" name="Rectangle 30"/>
              <p:cNvSpPr/>
              <p:nvPr/>
            </p:nvSpPr>
            <p:spPr>
              <a:xfrm>
                <a:off x="5215805" y="1760143"/>
                <a:ext cx="336234" cy="225627"/>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3845973" y="1773112"/>
              <a:ext cx="1699722" cy="1643331"/>
              <a:chOff x="5617697" y="1767123"/>
              <a:chExt cx="1699722" cy="1643331"/>
            </a:xfrm>
          </p:grpSpPr>
          <p:pic>
            <p:nvPicPr>
              <p:cNvPr id="35" name="Picture 34" descr="Macintosh HD:Users:jkarp:Work files:Grants:UPennPhilips:Penn AlphaPET:PennPET Data:Human_Subj1_08152018:Snapshots:Ing_2m_Sag.png"/>
              <p:cNvPicPr/>
              <p:nvPr/>
            </p:nvPicPr>
            <p:blipFill rotWithShape="1">
              <a:blip r:embed="rId3">
                <a:extLst>
                  <a:ext uri="{28A0092B-C50C-407E-A947-70E740481C1C}">
                    <a14:useLocalDpi xmlns:a14="http://schemas.microsoft.com/office/drawing/2010/main" val="0"/>
                  </a:ext>
                </a:extLst>
              </a:blip>
              <a:srcRect l="13916" t="3854" r="14174" b="26621"/>
              <a:stretch/>
            </p:blipFill>
            <p:spPr bwMode="auto">
              <a:xfrm>
                <a:off x="5617697" y="1767123"/>
                <a:ext cx="1699722" cy="1643331"/>
              </a:xfrm>
              <a:prstGeom prst="rect">
                <a:avLst/>
              </a:prstGeom>
              <a:noFill/>
              <a:ln>
                <a:noFill/>
              </a:ln>
              <a:extLst>
                <a:ext uri="{53640926-AAD7-44d8-BBD7-CCE9431645EC}">
                  <a14:shadowObscured xmlns:a14="http://schemas.microsoft.com/office/drawing/2010/main" xmlns=""/>
                </a:ext>
              </a:extLst>
            </p:spPr>
          </p:pic>
          <p:sp>
            <p:nvSpPr>
              <p:cNvPr id="32" name="Rectangle 31"/>
              <p:cNvSpPr/>
              <p:nvPr/>
            </p:nvSpPr>
            <p:spPr>
              <a:xfrm>
                <a:off x="6965336" y="1777907"/>
                <a:ext cx="336234" cy="225627"/>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360499" y="1747661"/>
              <a:ext cx="1649819" cy="1668782"/>
              <a:chOff x="7360499" y="1747661"/>
              <a:chExt cx="1649819" cy="1668782"/>
            </a:xfrm>
          </p:grpSpPr>
          <p:pic>
            <p:nvPicPr>
              <p:cNvPr id="36" name="Picture 35" descr="Macintosh HD:Users:jkarp:Work files:Grants:UPennPhilips:Penn AlphaPET:PennPET Data:Human_Subj1_08152018:Snapshots:Ing_2m_heart_sl939.png"/>
              <p:cNvPicPr/>
              <p:nvPr/>
            </p:nvPicPr>
            <p:blipFill rotWithShape="1">
              <a:blip r:embed="rId4">
                <a:extLst>
                  <a:ext uri="{28A0092B-C50C-407E-A947-70E740481C1C}">
                    <a14:useLocalDpi xmlns:a14="http://schemas.microsoft.com/office/drawing/2010/main" val="0"/>
                  </a:ext>
                </a:extLst>
              </a:blip>
              <a:srcRect l="10825" t="7766" r="14566" b="17240"/>
              <a:stretch/>
            </p:blipFill>
            <p:spPr bwMode="auto">
              <a:xfrm>
                <a:off x="7360499" y="1747661"/>
                <a:ext cx="1649819" cy="1668782"/>
              </a:xfrm>
              <a:prstGeom prst="rect">
                <a:avLst/>
              </a:prstGeom>
              <a:noFill/>
              <a:ln>
                <a:noFill/>
              </a:ln>
              <a:extLst>
                <a:ext uri="{53640926-AAD7-44d8-BBD7-CCE9431645EC}">
                  <a14:shadowObscured xmlns:a14="http://schemas.microsoft.com/office/drawing/2010/main" xmlns=""/>
                </a:ext>
              </a:extLst>
            </p:spPr>
          </p:pic>
          <p:sp>
            <p:nvSpPr>
              <p:cNvPr id="33" name="Rectangle 32"/>
              <p:cNvSpPr/>
              <p:nvPr/>
            </p:nvSpPr>
            <p:spPr>
              <a:xfrm>
                <a:off x="8667900" y="1760143"/>
                <a:ext cx="336234" cy="225627"/>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TextBox 36"/>
            <p:cNvSpPr txBox="1"/>
            <p:nvPr/>
          </p:nvSpPr>
          <p:spPr>
            <a:xfrm>
              <a:off x="2119502" y="2345594"/>
              <a:ext cx="1554544" cy="615466"/>
            </a:xfrm>
            <a:prstGeom prst="rect">
              <a:avLst/>
            </a:prstGeom>
            <a:noFill/>
          </p:spPr>
          <p:txBody>
            <a:bodyPr wrap="square" lIns="91354" tIns="45677" rIns="91354" bIns="45677" rtlCol="0">
              <a:spAutoFit/>
            </a:bodyPr>
            <a:lstStyle/>
            <a:p>
              <a:pPr algn="r"/>
              <a:r>
                <a:rPr lang="en-US" dirty="0"/>
                <a:t>2 min scan</a:t>
              </a:r>
            </a:p>
            <a:p>
              <a:pPr algn="r"/>
              <a:r>
                <a:rPr lang="en-US" sz="1600" i="1" dirty="0"/>
                <a:t>(sub-sampled)</a:t>
              </a:r>
            </a:p>
          </p:txBody>
        </p:sp>
      </p:grpSp>
      <p:grpSp>
        <p:nvGrpSpPr>
          <p:cNvPr id="54" name="Group 53"/>
          <p:cNvGrpSpPr/>
          <p:nvPr/>
        </p:nvGrpSpPr>
        <p:grpSpPr>
          <a:xfrm>
            <a:off x="2188551" y="54982"/>
            <a:ext cx="6799113" cy="1645375"/>
            <a:chOff x="2188549" y="54981"/>
            <a:chExt cx="6799113" cy="1645375"/>
          </a:xfrm>
        </p:grpSpPr>
        <p:grpSp>
          <p:nvGrpSpPr>
            <p:cNvPr id="6" name="Group 5"/>
            <p:cNvGrpSpPr/>
            <p:nvPr/>
          </p:nvGrpSpPr>
          <p:grpSpPr>
            <a:xfrm>
              <a:off x="5587672" y="54981"/>
              <a:ext cx="1681772" cy="1640547"/>
              <a:chOff x="3870870" y="59809"/>
              <a:chExt cx="1681772" cy="1640547"/>
            </a:xfrm>
          </p:grpSpPr>
          <p:pic>
            <p:nvPicPr>
              <p:cNvPr id="16" name="Picture 15" descr="Macintosh HD:Users:jkarp:Work files:Grants:UPennPhilips:Penn AlphaPET:PennPET Data:Human_Subj1_08152018:Snapshots:Ing_20m_Cor_sl6.png"/>
              <p:cNvPicPr/>
              <p:nvPr/>
            </p:nvPicPr>
            <p:blipFill rotWithShape="1">
              <a:blip r:embed="rId5">
                <a:extLst>
                  <a:ext uri="{28A0092B-C50C-407E-A947-70E740481C1C}">
                    <a14:useLocalDpi xmlns:a14="http://schemas.microsoft.com/office/drawing/2010/main" val="0"/>
                  </a:ext>
                </a:extLst>
              </a:blip>
              <a:srcRect l="15612" t="3571" r="14752" b="28250"/>
              <a:stretch/>
            </p:blipFill>
            <p:spPr bwMode="auto">
              <a:xfrm>
                <a:off x="3870870" y="59809"/>
                <a:ext cx="1681772" cy="1640547"/>
              </a:xfrm>
              <a:prstGeom prst="rect">
                <a:avLst/>
              </a:prstGeom>
              <a:noFill/>
              <a:ln>
                <a:noFill/>
              </a:ln>
              <a:extLst>
                <a:ext uri="{53640926-AAD7-44d8-BBD7-CCE9431645EC}">
                  <a14:shadowObscured xmlns:a14="http://schemas.microsoft.com/office/drawing/2010/main" xmlns=""/>
                </a:ext>
              </a:extLst>
            </p:spPr>
          </p:pic>
          <p:sp>
            <p:nvSpPr>
              <p:cNvPr id="26" name="Rectangle 25"/>
              <p:cNvSpPr/>
              <p:nvPr/>
            </p:nvSpPr>
            <p:spPr>
              <a:xfrm>
                <a:off x="5172471" y="66756"/>
                <a:ext cx="373224" cy="2506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3845973" y="59818"/>
              <a:ext cx="1682640" cy="1635710"/>
              <a:chOff x="5614715" y="59809"/>
              <a:chExt cx="1682640" cy="1635710"/>
            </a:xfrm>
          </p:grpSpPr>
          <p:pic>
            <p:nvPicPr>
              <p:cNvPr id="18" name="Picture 17" descr="Macintosh HD:Users:jkarp:Work files:Grants:UPennPhilips:Penn AlphaPET:PennPET Data:Human_Subj1_08152018:Snapshots:Ing_20m_Sag.png"/>
              <p:cNvPicPr>
                <a:picLocks noChangeAspect="1"/>
              </p:cNvPicPr>
              <p:nvPr/>
            </p:nvPicPr>
            <p:blipFill rotWithShape="1">
              <a:blip r:embed="rId6">
                <a:extLst>
                  <a:ext uri="{28A0092B-C50C-407E-A947-70E740481C1C}">
                    <a14:useLocalDpi xmlns:a14="http://schemas.microsoft.com/office/drawing/2010/main" val="0"/>
                  </a:ext>
                </a:extLst>
              </a:blip>
              <a:srcRect l="13214" t="3860" r="13950" b="25554"/>
              <a:stretch/>
            </p:blipFill>
            <p:spPr bwMode="auto">
              <a:xfrm>
                <a:off x="5614715" y="59809"/>
                <a:ext cx="1682640" cy="1635710"/>
              </a:xfrm>
              <a:prstGeom prst="rect">
                <a:avLst/>
              </a:prstGeom>
              <a:noFill/>
              <a:ln>
                <a:noFill/>
              </a:ln>
              <a:extLst>
                <a:ext uri="{53640926-AAD7-44d8-BBD7-CCE9431645EC}">
                  <a14:shadowObscured xmlns:a14="http://schemas.microsoft.com/office/drawing/2010/main" xmlns=""/>
                </a:ext>
              </a:extLst>
            </p:spPr>
          </p:pic>
          <p:sp>
            <p:nvSpPr>
              <p:cNvPr id="27" name="Rectangle 26"/>
              <p:cNvSpPr/>
              <p:nvPr/>
            </p:nvSpPr>
            <p:spPr>
              <a:xfrm>
                <a:off x="6918814" y="66756"/>
                <a:ext cx="373224" cy="2506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7345625" y="59312"/>
              <a:ext cx="1642037" cy="1641044"/>
              <a:chOff x="7345625" y="59312"/>
              <a:chExt cx="1642037" cy="1641044"/>
            </a:xfrm>
          </p:grpSpPr>
          <p:pic>
            <p:nvPicPr>
              <p:cNvPr id="19" name="Picture 18" descr="Macintosh HD:Users:jkarp:Work files:Grants:UPennPhilips:Penn AlphaPET:PennPET Data:Human_Subj1_08152018:Snapshots:Ing_20m_heart_sl936.png"/>
              <p:cNvPicPr/>
              <p:nvPr/>
            </p:nvPicPr>
            <p:blipFill rotWithShape="1">
              <a:blip r:embed="rId7">
                <a:extLst>
                  <a:ext uri="{28A0092B-C50C-407E-A947-70E740481C1C}">
                    <a14:useLocalDpi xmlns:a14="http://schemas.microsoft.com/office/drawing/2010/main" val="0"/>
                  </a:ext>
                </a:extLst>
              </a:blip>
              <a:srcRect l="11684" t="8400" r="13994" b="17172"/>
              <a:stretch/>
            </p:blipFill>
            <p:spPr bwMode="auto">
              <a:xfrm>
                <a:off x="7345625" y="59312"/>
                <a:ext cx="1642037" cy="1641044"/>
              </a:xfrm>
              <a:prstGeom prst="rect">
                <a:avLst/>
              </a:prstGeom>
              <a:noFill/>
              <a:ln>
                <a:noFill/>
              </a:ln>
              <a:extLst>
                <a:ext uri="{53640926-AAD7-44d8-BBD7-CCE9431645EC}">
                  <a14:shadowObscured xmlns:a14="http://schemas.microsoft.com/office/drawing/2010/main" xmlns=""/>
                </a:ext>
              </a:extLst>
            </p:spPr>
          </p:pic>
          <p:sp>
            <p:nvSpPr>
              <p:cNvPr id="28" name="Rectangle 27"/>
              <p:cNvSpPr/>
              <p:nvPr/>
            </p:nvSpPr>
            <p:spPr>
              <a:xfrm>
                <a:off x="8609585" y="66756"/>
                <a:ext cx="373224" cy="2506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p:cNvSpPr txBox="1"/>
            <p:nvPr/>
          </p:nvSpPr>
          <p:spPr>
            <a:xfrm>
              <a:off x="2188549" y="777061"/>
              <a:ext cx="1485493" cy="923243"/>
            </a:xfrm>
            <a:prstGeom prst="rect">
              <a:avLst/>
            </a:prstGeom>
            <a:noFill/>
          </p:spPr>
          <p:txBody>
            <a:bodyPr wrap="square" lIns="91354" tIns="45677" rIns="91354" bIns="45677" rtlCol="0">
              <a:spAutoFit/>
            </a:bodyPr>
            <a:lstStyle/>
            <a:p>
              <a:pPr algn="r"/>
              <a:r>
                <a:rPr lang="en-US" dirty="0"/>
                <a:t>16 min scan  8 beds </a:t>
              </a:r>
            </a:p>
            <a:p>
              <a:pPr algn="r"/>
              <a:r>
                <a:rPr lang="en-US" dirty="0"/>
                <a:t>¾ </a:t>
              </a:r>
              <a:r>
                <a:rPr lang="en-US" dirty="0" err="1"/>
                <a:t>hr</a:t>
              </a:r>
              <a:r>
                <a:rPr lang="en-US" dirty="0"/>
                <a:t> </a:t>
              </a:r>
              <a:r>
                <a:rPr lang="en-US" dirty="0" err="1"/>
                <a:t>p.i</a:t>
              </a:r>
              <a:r>
                <a:rPr lang="en-US" dirty="0"/>
                <a:t>.</a:t>
              </a:r>
              <a:r>
                <a:rPr lang="en-US" dirty="0">
                  <a:effectLst/>
                </a:rPr>
                <a:t> </a:t>
              </a:r>
              <a:endParaRPr lang="en-US" dirty="0"/>
            </a:p>
          </p:txBody>
        </p:sp>
      </p:grpSp>
      <p:cxnSp>
        <p:nvCxnSpPr>
          <p:cNvPr id="45" name="Straight Connector 44"/>
          <p:cNvCxnSpPr/>
          <p:nvPr/>
        </p:nvCxnSpPr>
        <p:spPr>
          <a:xfrm flipH="1" flipV="1">
            <a:off x="150862" y="3448804"/>
            <a:ext cx="8860009" cy="1500"/>
          </a:xfrm>
          <a:prstGeom prst="line">
            <a:avLst/>
          </a:prstGeom>
          <a:ln w="38100" cmpd="sng"/>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1961760" y="3469420"/>
            <a:ext cx="7032391" cy="1674081"/>
            <a:chOff x="1961758" y="3469419"/>
            <a:chExt cx="7032391" cy="1674081"/>
          </a:xfrm>
        </p:grpSpPr>
        <p:sp>
          <p:nvSpPr>
            <p:cNvPr id="44" name="TextBox 43"/>
            <p:cNvSpPr txBox="1"/>
            <p:nvPr/>
          </p:nvSpPr>
          <p:spPr>
            <a:xfrm>
              <a:off x="1961758" y="3564381"/>
              <a:ext cx="1712286" cy="923243"/>
            </a:xfrm>
            <a:prstGeom prst="rect">
              <a:avLst/>
            </a:prstGeom>
            <a:noFill/>
          </p:spPr>
          <p:txBody>
            <a:bodyPr wrap="square" lIns="91354" tIns="45677" rIns="91354" bIns="45677" rtlCol="0">
              <a:spAutoFit/>
            </a:bodyPr>
            <a:lstStyle/>
            <a:p>
              <a:pPr algn="r"/>
              <a:r>
                <a:rPr lang="en-US" dirty="0"/>
                <a:t>2 min scan </a:t>
              </a:r>
            </a:p>
            <a:p>
              <a:pPr algn="r"/>
              <a:r>
                <a:rPr lang="en-US" dirty="0"/>
                <a:t>1 bed </a:t>
              </a:r>
            </a:p>
            <a:p>
              <a:pPr algn="r"/>
              <a:r>
                <a:rPr lang="en-US" dirty="0"/>
                <a:t>1½ </a:t>
              </a:r>
              <a:r>
                <a:rPr lang="en-US" dirty="0" err="1"/>
                <a:t>hr</a:t>
              </a:r>
              <a:r>
                <a:rPr lang="en-US" dirty="0"/>
                <a:t> </a:t>
              </a:r>
              <a:r>
                <a:rPr lang="en-US" dirty="0" err="1"/>
                <a:t>p.i</a:t>
              </a:r>
              <a:r>
                <a:rPr lang="en-US" dirty="0"/>
                <a:t>. </a:t>
              </a:r>
            </a:p>
          </p:txBody>
        </p:sp>
        <p:grpSp>
          <p:nvGrpSpPr>
            <p:cNvPr id="51" name="Group 50"/>
            <p:cNvGrpSpPr/>
            <p:nvPr/>
          </p:nvGrpSpPr>
          <p:grpSpPr>
            <a:xfrm>
              <a:off x="3868652" y="3484683"/>
              <a:ext cx="1655317" cy="1658817"/>
              <a:chOff x="3868652" y="3484683"/>
              <a:chExt cx="1655317" cy="1658817"/>
            </a:xfrm>
          </p:grpSpPr>
          <p:pic>
            <p:nvPicPr>
              <p:cNvPr id="41" name="Picture 40" descr="Macintosh HD:Users:jkarp:Work files:Grants:UPennPhilips:Penn AlphaPET:PennPET Data:Human_Subj1_08152018:Snapshots:2m_Sag_sl7.png"/>
              <p:cNvPicPr/>
              <p:nvPr/>
            </p:nvPicPr>
            <p:blipFill>
              <a:blip r:embed="rId8">
                <a:extLst>
                  <a:ext uri="{28A0092B-C50C-407E-A947-70E740481C1C}">
                    <a14:useLocalDpi xmlns:a14="http://schemas.microsoft.com/office/drawing/2010/main" val="0"/>
                  </a:ext>
                </a:extLst>
              </a:blip>
              <a:srcRect/>
              <a:stretch>
                <a:fillRect/>
              </a:stretch>
            </p:blipFill>
            <p:spPr bwMode="auto">
              <a:xfrm>
                <a:off x="3868652" y="3484683"/>
                <a:ext cx="1655317" cy="1658817"/>
              </a:xfrm>
              <a:prstGeom prst="rect">
                <a:avLst/>
              </a:prstGeom>
              <a:noFill/>
              <a:ln>
                <a:noFill/>
              </a:ln>
            </p:spPr>
          </p:pic>
          <p:sp>
            <p:nvSpPr>
              <p:cNvPr id="13" name="Rectangle 12"/>
              <p:cNvSpPr/>
              <p:nvPr/>
            </p:nvSpPr>
            <p:spPr>
              <a:xfrm>
                <a:off x="5057478" y="3496022"/>
                <a:ext cx="454478" cy="23439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5608540" y="3484683"/>
              <a:ext cx="1660818" cy="1657317"/>
              <a:chOff x="5608540" y="3484683"/>
              <a:chExt cx="1660818" cy="1657317"/>
            </a:xfrm>
          </p:grpSpPr>
          <p:pic>
            <p:nvPicPr>
              <p:cNvPr id="42" name="Picture 41" descr="Macintosh HD:Users:jkarp:Work files:Grants:UPennPhilips:Penn AlphaPET:PennPET Data:Human_Subj1_08152018:Snapshots:2m_Cor_sl37.png"/>
              <p:cNvPicPr/>
              <p:nvPr/>
            </p:nvPicPr>
            <p:blipFill>
              <a:blip r:embed="rId9">
                <a:extLst>
                  <a:ext uri="{28A0092B-C50C-407E-A947-70E740481C1C}">
                    <a14:useLocalDpi xmlns:a14="http://schemas.microsoft.com/office/drawing/2010/main" val="0"/>
                  </a:ext>
                </a:extLst>
              </a:blip>
              <a:srcRect/>
              <a:stretch>
                <a:fillRect/>
              </a:stretch>
            </p:blipFill>
            <p:spPr bwMode="auto">
              <a:xfrm>
                <a:off x="5608540" y="3484683"/>
                <a:ext cx="1660818" cy="1657317"/>
              </a:xfrm>
              <a:prstGeom prst="rect">
                <a:avLst/>
              </a:prstGeom>
              <a:noFill/>
              <a:ln>
                <a:noFill/>
              </a:ln>
            </p:spPr>
          </p:pic>
          <p:sp>
            <p:nvSpPr>
              <p:cNvPr id="47" name="Rectangle 46"/>
              <p:cNvSpPr/>
              <p:nvPr/>
            </p:nvSpPr>
            <p:spPr>
              <a:xfrm>
                <a:off x="6789625" y="3519884"/>
                <a:ext cx="454478" cy="23439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341333" y="3469419"/>
              <a:ext cx="1652816" cy="1656317"/>
              <a:chOff x="7341333" y="3469419"/>
              <a:chExt cx="1652816" cy="1656317"/>
            </a:xfrm>
          </p:grpSpPr>
          <p:pic>
            <p:nvPicPr>
              <p:cNvPr id="43" name="Picture 42" descr="Macintosh HD:Users:jkarp:Work files:Grants:UPennPhilips:Penn AlphaPET:PennPET Data:Human_Subj1_08152018:Snapshots:2m_heart_sl422.png"/>
              <p:cNvPicPr/>
              <p:nvPr/>
            </p:nvPicPr>
            <p:blipFill>
              <a:blip r:embed="rId10">
                <a:extLst>
                  <a:ext uri="{28A0092B-C50C-407E-A947-70E740481C1C}">
                    <a14:useLocalDpi xmlns:a14="http://schemas.microsoft.com/office/drawing/2010/main" val="0"/>
                  </a:ext>
                </a:extLst>
              </a:blip>
              <a:srcRect/>
              <a:stretch>
                <a:fillRect/>
              </a:stretch>
            </p:blipFill>
            <p:spPr bwMode="auto">
              <a:xfrm>
                <a:off x="7341333" y="3469419"/>
                <a:ext cx="1652816" cy="1656317"/>
              </a:xfrm>
              <a:prstGeom prst="rect">
                <a:avLst/>
              </a:prstGeom>
              <a:noFill/>
              <a:ln>
                <a:noFill/>
              </a:ln>
            </p:spPr>
          </p:pic>
          <p:sp>
            <p:nvSpPr>
              <p:cNvPr id="48" name="Rectangle 47"/>
              <p:cNvSpPr/>
              <p:nvPr/>
            </p:nvSpPr>
            <p:spPr>
              <a:xfrm>
                <a:off x="8510432" y="3498390"/>
                <a:ext cx="454478" cy="23439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7" name="TextBox 56"/>
          <p:cNvSpPr txBox="1"/>
          <p:nvPr/>
        </p:nvSpPr>
        <p:spPr>
          <a:xfrm>
            <a:off x="88174" y="739154"/>
            <a:ext cx="2198038" cy="400110"/>
          </a:xfrm>
          <a:prstGeom prst="rect">
            <a:avLst/>
          </a:prstGeom>
          <a:noFill/>
        </p:spPr>
        <p:txBody>
          <a:bodyPr wrap="none" rtlCol="0">
            <a:spAutoFit/>
          </a:bodyPr>
          <a:lstStyle/>
          <a:p>
            <a:r>
              <a:rPr lang="en-US" sz="2000" dirty="0"/>
              <a:t>Clinical TOF PET/CT</a:t>
            </a:r>
          </a:p>
        </p:txBody>
      </p:sp>
      <p:sp>
        <p:nvSpPr>
          <p:cNvPr id="58" name="TextBox 57"/>
          <p:cNvSpPr txBox="1"/>
          <p:nvPr/>
        </p:nvSpPr>
        <p:spPr>
          <a:xfrm>
            <a:off x="88174" y="3541391"/>
            <a:ext cx="2031325" cy="400110"/>
          </a:xfrm>
          <a:prstGeom prst="rect">
            <a:avLst/>
          </a:prstGeom>
          <a:noFill/>
        </p:spPr>
        <p:txBody>
          <a:bodyPr wrap="none" rtlCol="0">
            <a:spAutoFit/>
          </a:bodyPr>
          <a:lstStyle/>
          <a:p>
            <a:r>
              <a:rPr lang="en-US" sz="2000" dirty="0"/>
              <a:t>PennPET Explorer</a:t>
            </a:r>
          </a:p>
        </p:txBody>
      </p:sp>
      <p:sp>
        <p:nvSpPr>
          <p:cNvPr id="39" name="TextBox 38"/>
          <p:cNvSpPr txBox="1"/>
          <p:nvPr/>
        </p:nvSpPr>
        <p:spPr>
          <a:xfrm>
            <a:off x="194656" y="4524092"/>
            <a:ext cx="3479388" cy="523220"/>
          </a:xfrm>
          <a:prstGeom prst="rect">
            <a:avLst/>
          </a:prstGeom>
          <a:solidFill>
            <a:srgbClr val="001549"/>
          </a:solidFill>
          <a:ln>
            <a:solidFill>
              <a:srgbClr val="4472C4"/>
            </a:solidFill>
          </a:ln>
        </p:spPr>
        <p:txBody>
          <a:bodyPr wrap="square" rtlCol="0">
            <a:spAutoFit/>
          </a:bodyPr>
          <a:lstStyle/>
          <a:p>
            <a:pPr algn="ctr" defTabSz="684763"/>
            <a:r>
              <a:rPr lang="en-US" sz="1400" dirty="0">
                <a:solidFill>
                  <a:srgbClr val="FFFFFF"/>
                </a:solidFill>
                <a:latin typeface="Calibri"/>
              </a:rPr>
              <a:t>Comparable, </a:t>
            </a:r>
            <a:r>
              <a:rPr lang="en-US" sz="1400" i="1" dirty="0">
                <a:solidFill>
                  <a:srgbClr val="FFFFFF"/>
                </a:solidFill>
                <a:latin typeface="Calibri"/>
              </a:rPr>
              <a:t>or better,  </a:t>
            </a:r>
            <a:r>
              <a:rPr lang="en-US" sz="1400" dirty="0">
                <a:solidFill>
                  <a:srgbClr val="FFFFFF"/>
                </a:solidFill>
                <a:latin typeface="Calibri"/>
              </a:rPr>
              <a:t>image quality in shorter scan: scales with sensitivity (7x)</a:t>
            </a:r>
            <a:endParaRPr lang="en-US" sz="1400" i="1" dirty="0">
              <a:solidFill>
                <a:srgbClr val="FFFFFF"/>
              </a:solidFill>
              <a:latin typeface="Calibri"/>
            </a:endParaRPr>
          </a:p>
        </p:txBody>
      </p:sp>
    </p:spTree>
    <p:extLst>
      <p:ext uri="{BB962C8B-B14F-4D97-AF65-F5344CB8AC3E}">
        <p14:creationId xmlns:p14="http://schemas.microsoft.com/office/powerpoint/2010/main" val="3419973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4565" y="107406"/>
            <a:ext cx="2110744" cy="361834"/>
          </a:xfrm>
          <a:prstGeom prst="rect">
            <a:avLst/>
          </a:prstGeom>
          <a:solidFill>
            <a:srgbClr val="953735"/>
          </a:solidFill>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rgbClr val="FFFFFF"/>
                </a:solidFill>
                <a:latin typeface="Calibri Light"/>
              </a:rPr>
              <a:t>Reduce scan time</a:t>
            </a:r>
            <a:endParaRPr lang="en-US" sz="1800" i="1" dirty="0">
              <a:solidFill>
                <a:srgbClr val="FFFFFF"/>
              </a:solidFill>
              <a:latin typeface="Calibri Light"/>
            </a:endParaRPr>
          </a:p>
        </p:txBody>
      </p:sp>
      <p:grpSp>
        <p:nvGrpSpPr>
          <p:cNvPr id="20" name="Group 19"/>
          <p:cNvGrpSpPr>
            <a:grpSpLocks noChangeAspect="1"/>
          </p:cNvGrpSpPr>
          <p:nvPr/>
        </p:nvGrpSpPr>
        <p:grpSpPr>
          <a:xfrm>
            <a:off x="132692" y="251269"/>
            <a:ext cx="5623578" cy="2288490"/>
            <a:chOff x="3361259" y="587580"/>
            <a:chExt cx="2937916" cy="1195569"/>
          </a:xfrm>
        </p:grpSpPr>
        <p:grpSp>
          <p:nvGrpSpPr>
            <p:cNvPr id="18" name="Group 17"/>
            <p:cNvGrpSpPr/>
            <p:nvPr/>
          </p:nvGrpSpPr>
          <p:grpSpPr>
            <a:xfrm>
              <a:off x="3361259" y="742502"/>
              <a:ext cx="2937916" cy="1040647"/>
              <a:chOff x="3463269" y="831108"/>
              <a:chExt cx="2937916" cy="1040647"/>
            </a:xfrm>
          </p:grpSpPr>
          <p:pic>
            <p:nvPicPr>
              <p:cNvPr id="6" name="Picture 5" descr="s0_10m.png"/>
              <p:cNvPicPr>
                <a:picLocks noChangeAspect="1"/>
              </p:cNvPicPr>
              <p:nvPr/>
            </p:nvPicPr>
            <p:blipFill rotWithShape="1">
              <a:blip r:embed="rId2">
                <a:extLst>
                  <a:ext uri="{28A0092B-C50C-407E-A947-70E740481C1C}">
                    <a14:useLocalDpi xmlns:a14="http://schemas.microsoft.com/office/drawing/2010/main" val="0"/>
                  </a:ext>
                </a:extLst>
              </a:blip>
              <a:srcRect l="8848" t="20777" r="56709" b="39823"/>
              <a:stretch/>
            </p:blipFill>
            <p:spPr>
              <a:xfrm>
                <a:off x="5416779" y="831108"/>
                <a:ext cx="984406" cy="1025130"/>
              </a:xfrm>
              <a:prstGeom prst="rect">
                <a:avLst/>
              </a:prstGeom>
            </p:spPr>
          </p:pic>
          <p:pic>
            <p:nvPicPr>
              <p:cNvPr id="16" name="Picture 15" descr="s0_10m.png"/>
              <p:cNvPicPr>
                <a:picLocks noChangeAspect="1"/>
              </p:cNvPicPr>
              <p:nvPr/>
            </p:nvPicPr>
            <p:blipFill rotWithShape="1">
              <a:blip r:embed="rId2">
                <a:extLst>
                  <a:ext uri="{28A0092B-C50C-407E-A947-70E740481C1C}">
                    <a14:useLocalDpi xmlns:a14="http://schemas.microsoft.com/office/drawing/2010/main" val="0"/>
                  </a:ext>
                </a:extLst>
              </a:blip>
              <a:srcRect l="8871" t="60004" r="56865"/>
              <a:stretch/>
            </p:blipFill>
            <p:spPr>
              <a:xfrm>
                <a:off x="3463269" y="831108"/>
                <a:ext cx="979306" cy="1040647"/>
              </a:xfrm>
              <a:prstGeom prst="rect">
                <a:avLst/>
              </a:prstGeom>
            </p:spPr>
          </p:pic>
          <p:pic>
            <p:nvPicPr>
              <p:cNvPr id="17" name="Picture 16" descr="s0_10m.png"/>
              <p:cNvPicPr>
                <a:picLocks noChangeAspect="1"/>
              </p:cNvPicPr>
              <p:nvPr/>
            </p:nvPicPr>
            <p:blipFill rotWithShape="1">
              <a:blip r:embed="rId2">
                <a:extLst>
                  <a:ext uri="{28A0092B-C50C-407E-A947-70E740481C1C}">
                    <a14:useLocalDpi xmlns:a14="http://schemas.microsoft.com/office/drawing/2010/main" val="0"/>
                  </a:ext>
                </a:extLst>
              </a:blip>
              <a:srcRect l="52794" t="20825" r="13120" b="39776"/>
              <a:stretch/>
            </p:blipFill>
            <p:spPr>
              <a:xfrm>
                <a:off x="4442575" y="831108"/>
                <a:ext cx="974204" cy="1025130"/>
              </a:xfrm>
              <a:prstGeom prst="rect">
                <a:avLst/>
              </a:prstGeom>
            </p:spPr>
          </p:pic>
        </p:grpSp>
        <p:sp>
          <p:nvSpPr>
            <p:cNvPr id="19" name="TextBox 18"/>
            <p:cNvSpPr txBox="1"/>
            <p:nvPr/>
          </p:nvSpPr>
          <p:spPr>
            <a:xfrm>
              <a:off x="5332166" y="587580"/>
              <a:ext cx="829486" cy="369332"/>
            </a:xfrm>
            <a:prstGeom prst="rect">
              <a:avLst/>
            </a:prstGeom>
            <a:noFill/>
          </p:spPr>
          <p:txBody>
            <a:bodyPr wrap="none" rtlCol="0">
              <a:spAutoFit/>
            </a:bodyPr>
            <a:lstStyle/>
            <a:p>
              <a:r>
                <a:rPr lang="en-US" dirty="0"/>
                <a:t>10 min</a:t>
              </a:r>
            </a:p>
          </p:txBody>
        </p:sp>
      </p:grpSp>
      <p:grpSp>
        <p:nvGrpSpPr>
          <p:cNvPr id="35" name="Group 34"/>
          <p:cNvGrpSpPr>
            <a:grpSpLocks noChangeAspect="1"/>
          </p:cNvGrpSpPr>
          <p:nvPr/>
        </p:nvGrpSpPr>
        <p:grpSpPr>
          <a:xfrm>
            <a:off x="125961" y="2526449"/>
            <a:ext cx="5630309" cy="2308542"/>
            <a:chOff x="3258015" y="2081411"/>
            <a:chExt cx="3084912" cy="1264878"/>
          </a:xfrm>
        </p:grpSpPr>
        <p:grpSp>
          <p:nvGrpSpPr>
            <p:cNvPr id="33" name="Group 32"/>
            <p:cNvGrpSpPr/>
            <p:nvPr/>
          </p:nvGrpSpPr>
          <p:grpSpPr>
            <a:xfrm>
              <a:off x="3258015" y="2239366"/>
              <a:ext cx="3084912" cy="1106923"/>
              <a:chOff x="4039553" y="3135924"/>
              <a:chExt cx="3084912" cy="1106923"/>
            </a:xfrm>
          </p:grpSpPr>
          <p:pic>
            <p:nvPicPr>
              <p:cNvPr id="9" name="Picture 8" descr="s0_1.25m.png"/>
              <p:cNvPicPr>
                <a:picLocks noChangeAspect="1"/>
              </p:cNvPicPr>
              <p:nvPr/>
            </p:nvPicPr>
            <p:blipFill rotWithShape="1">
              <a:blip r:embed="rId3">
                <a:extLst>
                  <a:ext uri="{28A0092B-C50C-407E-A947-70E740481C1C}">
                    <a14:useLocalDpi xmlns:a14="http://schemas.microsoft.com/office/drawing/2010/main" val="0"/>
                  </a:ext>
                </a:extLst>
              </a:blip>
              <a:srcRect l="8590" t="20672" r="56805" b="39254"/>
              <a:stretch/>
            </p:blipFill>
            <p:spPr>
              <a:xfrm>
                <a:off x="6079157" y="3145692"/>
                <a:ext cx="1045308" cy="1094154"/>
              </a:xfrm>
              <a:prstGeom prst="rect">
                <a:avLst/>
              </a:prstGeom>
            </p:spPr>
          </p:pic>
          <p:pic>
            <p:nvPicPr>
              <p:cNvPr id="31" name="Picture 30" descr="s0_1.25m.png"/>
              <p:cNvPicPr>
                <a:picLocks noChangeAspect="1"/>
              </p:cNvPicPr>
              <p:nvPr/>
            </p:nvPicPr>
            <p:blipFill rotWithShape="1">
              <a:blip r:embed="rId3">
                <a:extLst>
                  <a:ext uri="{28A0092B-C50C-407E-A947-70E740481C1C}">
                    <a14:useLocalDpi xmlns:a14="http://schemas.microsoft.com/office/drawing/2010/main" val="0"/>
                  </a:ext>
                </a:extLst>
              </a:blip>
              <a:srcRect l="8719" t="59458" r="56675"/>
              <a:stretch/>
            </p:blipFill>
            <p:spPr>
              <a:xfrm>
                <a:off x="4039553" y="3135924"/>
                <a:ext cx="1045307" cy="1106923"/>
              </a:xfrm>
              <a:prstGeom prst="rect">
                <a:avLst/>
              </a:prstGeom>
            </p:spPr>
          </p:pic>
          <p:pic>
            <p:nvPicPr>
              <p:cNvPr id="32" name="Picture 31" descr="s0_1.25m.png"/>
              <p:cNvPicPr>
                <a:picLocks noChangeAspect="1"/>
              </p:cNvPicPr>
              <p:nvPr/>
            </p:nvPicPr>
            <p:blipFill rotWithShape="1">
              <a:blip r:embed="rId3">
                <a:extLst>
                  <a:ext uri="{28A0092B-C50C-407E-A947-70E740481C1C}">
                    <a14:useLocalDpi xmlns:a14="http://schemas.microsoft.com/office/drawing/2010/main" val="0"/>
                  </a:ext>
                </a:extLst>
              </a:blip>
              <a:srcRect l="53317" t="20600" r="13766" b="39683"/>
              <a:stretch/>
            </p:blipFill>
            <p:spPr>
              <a:xfrm>
                <a:off x="5084860" y="3155462"/>
                <a:ext cx="994297" cy="1084384"/>
              </a:xfrm>
              <a:prstGeom prst="rect">
                <a:avLst/>
              </a:prstGeom>
            </p:spPr>
          </p:pic>
        </p:grpSp>
        <p:sp>
          <p:nvSpPr>
            <p:cNvPr id="34" name="TextBox 33"/>
            <p:cNvSpPr txBox="1"/>
            <p:nvPr/>
          </p:nvSpPr>
          <p:spPr>
            <a:xfrm>
              <a:off x="5329968" y="2081411"/>
              <a:ext cx="722780" cy="310635"/>
            </a:xfrm>
            <a:prstGeom prst="rect">
              <a:avLst/>
            </a:prstGeom>
            <a:noFill/>
          </p:spPr>
          <p:txBody>
            <a:bodyPr wrap="none" rtlCol="0">
              <a:spAutoFit/>
            </a:bodyPr>
            <a:lstStyle/>
            <a:p>
              <a:r>
                <a:rPr lang="en-US" dirty="0"/>
                <a:t>1¼ min</a:t>
              </a:r>
            </a:p>
          </p:txBody>
        </p:sp>
      </p:grpSp>
      <p:grpSp>
        <p:nvGrpSpPr>
          <p:cNvPr id="41" name="Group 40"/>
          <p:cNvGrpSpPr/>
          <p:nvPr/>
        </p:nvGrpSpPr>
        <p:grpSpPr>
          <a:xfrm>
            <a:off x="6141548" y="57142"/>
            <a:ext cx="2087049" cy="5025770"/>
            <a:chOff x="3430811" y="54921"/>
            <a:chExt cx="2087049" cy="5025770"/>
          </a:xfrm>
        </p:grpSpPr>
        <p:grpSp>
          <p:nvGrpSpPr>
            <p:cNvPr id="42" name="Group 41"/>
            <p:cNvGrpSpPr/>
            <p:nvPr/>
          </p:nvGrpSpPr>
          <p:grpSpPr>
            <a:xfrm>
              <a:off x="3430811" y="54921"/>
              <a:ext cx="2087049" cy="5025770"/>
              <a:chOff x="3430811" y="54921"/>
              <a:chExt cx="2087049" cy="5025770"/>
            </a:xfrm>
          </p:grpSpPr>
          <p:grpSp>
            <p:nvGrpSpPr>
              <p:cNvPr id="49" name="Group 48"/>
              <p:cNvGrpSpPr/>
              <p:nvPr/>
            </p:nvGrpSpPr>
            <p:grpSpPr>
              <a:xfrm>
                <a:off x="3455959" y="54921"/>
                <a:ext cx="2056354" cy="5018965"/>
                <a:chOff x="3487444" y="107406"/>
                <a:chExt cx="2056354" cy="5018965"/>
              </a:xfrm>
            </p:grpSpPr>
            <p:pic>
              <p:nvPicPr>
                <p:cNvPr id="51" name="Picture 50" descr="p001_s0_liver477_0.625m.png"/>
                <p:cNvPicPr>
                  <a:picLocks noChangeAspect="1"/>
                </p:cNvPicPr>
                <p:nvPr/>
              </p:nvPicPr>
              <p:blipFill rotWithShape="1">
                <a:blip r:embed="rId4">
                  <a:extLst>
                    <a:ext uri="{28A0092B-C50C-407E-A947-70E740481C1C}">
                      <a14:useLocalDpi xmlns:a14="http://schemas.microsoft.com/office/drawing/2010/main" val="0"/>
                    </a:ext>
                  </a:extLst>
                </a:blip>
                <a:srcRect t="31886" b="19223"/>
                <a:stretch/>
              </p:blipFill>
              <p:spPr>
                <a:xfrm>
                  <a:off x="3491636" y="4131652"/>
                  <a:ext cx="2034570" cy="994719"/>
                </a:xfrm>
                <a:prstGeom prst="rect">
                  <a:avLst/>
                </a:prstGeom>
              </p:spPr>
            </p:pic>
            <p:pic>
              <p:nvPicPr>
                <p:cNvPr id="52" name="Picture 51" descr="p001_s0_liver477_1.25m.png"/>
                <p:cNvPicPr>
                  <a:picLocks noChangeAspect="1"/>
                </p:cNvPicPr>
                <p:nvPr/>
              </p:nvPicPr>
              <p:blipFill rotWithShape="1">
                <a:blip r:embed="rId5">
                  <a:extLst>
                    <a:ext uri="{28A0092B-C50C-407E-A947-70E740481C1C}">
                      <a14:useLocalDpi xmlns:a14="http://schemas.microsoft.com/office/drawing/2010/main" val="0"/>
                    </a:ext>
                  </a:extLst>
                </a:blip>
                <a:srcRect l="124" t="32376" r="-124" b="22506"/>
                <a:stretch/>
              </p:blipFill>
              <p:spPr>
                <a:xfrm>
                  <a:off x="3498237" y="3354256"/>
                  <a:ext cx="2029213" cy="918388"/>
                </a:xfrm>
                <a:prstGeom prst="rect">
                  <a:avLst/>
                </a:prstGeom>
              </p:spPr>
            </p:pic>
            <p:pic>
              <p:nvPicPr>
                <p:cNvPr id="53" name="Picture 52" descr="p001_s0_liver477_2.5m.png"/>
                <p:cNvPicPr>
                  <a:picLocks noChangeAspect="1"/>
                </p:cNvPicPr>
                <p:nvPr/>
              </p:nvPicPr>
              <p:blipFill rotWithShape="1">
                <a:blip r:embed="rId6">
                  <a:extLst>
                    <a:ext uri="{28A0092B-C50C-407E-A947-70E740481C1C}">
                      <a14:useLocalDpi xmlns:a14="http://schemas.microsoft.com/office/drawing/2010/main" val="0"/>
                    </a:ext>
                  </a:extLst>
                </a:blip>
                <a:srcRect t="32115" r="1780" b="22120"/>
                <a:stretch/>
              </p:blipFill>
              <p:spPr>
                <a:xfrm>
                  <a:off x="3487444" y="2506963"/>
                  <a:ext cx="2030416" cy="940188"/>
                </a:xfrm>
                <a:prstGeom prst="rect">
                  <a:avLst/>
                </a:prstGeom>
              </p:spPr>
            </p:pic>
            <p:pic>
              <p:nvPicPr>
                <p:cNvPr id="54" name="Picture 53" descr="p001_s0_liver477_5m.png"/>
                <p:cNvPicPr>
                  <a:picLocks noChangeAspect="1"/>
                </p:cNvPicPr>
                <p:nvPr/>
              </p:nvPicPr>
              <p:blipFill rotWithShape="1">
                <a:blip r:embed="rId7">
                  <a:extLst>
                    <a:ext uri="{28A0092B-C50C-407E-A947-70E740481C1C}">
                      <a14:useLocalDpi xmlns:a14="http://schemas.microsoft.com/office/drawing/2010/main" val="0"/>
                    </a:ext>
                  </a:extLst>
                </a:blip>
                <a:srcRect l="228" t="30752" r="-228" b="22866"/>
                <a:stretch/>
              </p:blipFill>
              <p:spPr>
                <a:xfrm>
                  <a:off x="3490812" y="1675090"/>
                  <a:ext cx="2047133" cy="946554"/>
                </a:xfrm>
                <a:prstGeom prst="rect">
                  <a:avLst/>
                </a:prstGeom>
              </p:spPr>
            </p:pic>
            <p:pic>
              <p:nvPicPr>
                <p:cNvPr id="55" name="Picture 54" descr="p001_s0_liver477_10m.png"/>
                <p:cNvPicPr>
                  <a:picLocks noChangeAspect="1"/>
                </p:cNvPicPr>
                <p:nvPr/>
              </p:nvPicPr>
              <p:blipFill rotWithShape="1">
                <a:blip r:embed="rId8">
                  <a:extLst>
                    <a:ext uri="{28A0092B-C50C-407E-A947-70E740481C1C}">
                      <a14:useLocalDpi xmlns:a14="http://schemas.microsoft.com/office/drawing/2010/main" val="0"/>
                    </a:ext>
                  </a:extLst>
                </a:blip>
                <a:srcRect t="31571" b="20100"/>
                <a:stretch/>
              </p:blipFill>
              <p:spPr>
                <a:xfrm>
                  <a:off x="3493235" y="869336"/>
                  <a:ext cx="2050563" cy="987971"/>
                </a:xfrm>
                <a:prstGeom prst="rect">
                  <a:avLst/>
                </a:prstGeom>
              </p:spPr>
            </p:pic>
            <p:pic>
              <p:nvPicPr>
                <p:cNvPr id="56" name="Picture 55" descr="p001_s0_liver477_20m.png"/>
                <p:cNvPicPr>
                  <a:picLocks noChangeAspect="1"/>
                </p:cNvPicPr>
                <p:nvPr/>
              </p:nvPicPr>
              <p:blipFill rotWithShape="1">
                <a:blip r:embed="rId9">
                  <a:extLst>
                    <a:ext uri="{28A0092B-C50C-407E-A947-70E740481C1C}">
                      <a14:useLocalDpi xmlns:a14="http://schemas.microsoft.com/office/drawing/2010/main" val="0"/>
                    </a:ext>
                  </a:extLst>
                </a:blip>
                <a:srcRect l="1990" t="36078" b="21687"/>
                <a:stretch/>
              </p:blipFill>
              <p:spPr>
                <a:xfrm>
                  <a:off x="3487444" y="107406"/>
                  <a:ext cx="2055554" cy="885790"/>
                </a:xfrm>
                <a:prstGeom prst="rect">
                  <a:avLst/>
                </a:prstGeom>
              </p:spPr>
            </p:pic>
          </p:grpSp>
          <p:sp>
            <p:nvSpPr>
              <p:cNvPr id="50" name="Rectangle 49"/>
              <p:cNvSpPr/>
              <p:nvPr/>
            </p:nvSpPr>
            <p:spPr>
              <a:xfrm>
                <a:off x="3430811" y="54921"/>
                <a:ext cx="2087049" cy="5025770"/>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TextBox 42"/>
            <p:cNvSpPr txBox="1"/>
            <p:nvPr/>
          </p:nvSpPr>
          <p:spPr>
            <a:xfrm>
              <a:off x="4750439" y="57142"/>
              <a:ext cx="757840" cy="338554"/>
            </a:xfrm>
            <a:prstGeom prst="rect">
              <a:avLst/>
            </a:prstGeom>
            <a:noFill/>
          </p:spPr>
          <p:txBody>
            <a:bodyPr wrap="none" rtlCol="0">
              <a:spAutoFit/>
            </a:bodyPr>
            <a:lstStyle/>
            <a:p>
              <a:pPr algn="r"/>
              <a:r>
                <a:rPr lang="en-US" sz="1600" dirty="0">
                  <a:solidFill>
                    <a:schemeClr val="bg1"/>
                  </a:solidFill>
                </a:rPr>
                <a:t>20 min</a:t>
              </a:r>
            </a:p>
          </p:txBody>
        </p:sp>
        <p:sp>
          <p:nvSpPr>
            <p:cNvPr id="44" name="TextBox 43"/>
            <p:cNvSpPr txBox="1"/>
            <p:nvPr/>
          </p:nvSpPr>
          <p:spPr>
            <a:xfrm>
              <a:off x="4734919" y="849859"/>
              <a:ext cx="757840" cy="338554"/>
            </a:xfrm>
            <a:prstGeom prst="rect">
              <a:avLst/>
            </a:prstGeom>
            <a:noFill/>
          </p:spPr>
          <p:txBody>
            <a:bodyPr wrap="none" rtlCol="0">
              <a:spAutoFit/>
            </a:bodyPr>
            <a:lstStyle/>
            <a:p>
              <a:pPr algn="r"/>
              <a:r>
                <a:rPr lang="en-US" sz="1600" dirty="0">
                  <a:solidFill>
                    <a:schemeClr val="bg1"/>
                  </a:solidFill>
                </a:rPr>
                <a:t>10 min</a:t>
              </a:r>
            </a:p>
          </p:txBody>
        </p:sp>
        <p:sp>
          <p:nvSpPr>
            <p:cNvPr id="45" name="TextBox 44"/>
            <p:cNvSpPr txBox="1"/>
            <p:nvPr/>
          </p:nvSpPr>
          <p:spPr>
            <a:xfrm>
              <a:off x="4824349" y="1642576"/>
              <a:ext cx="653845" cy="338554"/>
            </a:xfrm>
            <a:prstGeom prst="rect">
              <a:avLst/>
            </a:prstGeom>
            <a:noFill/>
          </p:spPr>
          <p:txBody>
            <a:bodyPr wrap="none" rtlCol="0">
              <a:spAutoFit/>
            </a:bodyPr>
            <a:lstStyle/>
            <a:p>
              <a:pPr algn="r"/>
              <a:r>
                <a:rPr lang="en-US" sz="1600" dirty="0">
                  <a:solidFill>
                    <a:schemeClr val="bg1"/>
                  </a:solidFill>
                </a:rPr>
                <a:t>5 min</a:t>
              </a:r>
            </a:p>
          </p:txBody>
        </p:sp>
        <p:sp>
          <p:nvSpPr>
            <p:cNvPr id="46" name="TextBox 45"/>
            <p:cNvSpPr txBox="1"/>
            <p:nvPr/>
          </p:nvSpPr>
          <p:spPr>
            <a:xfrm>
              <a:off x="4703879" y="2435293"/>
              <a:ext cx="791603" cy="338554"/>
            </a:xfrm>
            <a:prstGeom prst="rect">
              <a:avLst/>
            </a:prstGeom>
            <a:noFill/>
          </p:spPr>
          <p:txBody>
            <a:bodyPr wrap="none" rtlCol="0">
              <a:spAutoFit/>
            </a:bodyPr>
            <a:lstStyle/>
            <a:p>
              <a:pPr algn="r"/>
              <a:r>
                <a:rPr lang="en-US" sz="1600" dirty="0">
                  <a:solidFill>
                    <a:schemeClr val="bg1"/>
                  </a:solidFill>
                </a:rPr>
                <a:t>2½ min</a:t>
              </a:r>
            </a:p>
          </p:txBody>
        </p:sp>
        <p:sp>
          <p:nvSpPr>
            <p:cNvPr id="47" name="TextBox 46"/>
            <p:cNvSpPr txBox="1"/>
            <p:nvPr/>
          </p:nvSpPr>
          <p:spPr>
            <a:xfrm>
              <a:off x="4688359" y="3249004"/>
              <a:ext cx="784389" cy="338554"/>
            </a:xfrm>
            <a:prstGeom prst="rect">
              <a:avLst/>
            </a:prstGeom>
            <a:noFill/>
          </p:spPr>
          <p:txBody>
            <a:bodyPr wrap="none" rtlCol="0">
              <a:spAutoFit/>
            </a:bodyPr>
            <a:lstStyle/>
            <a:p>
              <a:pPr algn="r"/>
              <a:r>
                <a:rPr lang="en-US" sz="1600" dirty="0">
                  <a:solidFill>
                    <a:schemeClr val="bg1"/>
                  </a:solidFill>
                </a:rPr>
                <a:t>1¼ min</a:t>
              </a:r>
            </a:p>
          </p:txBody>
        </p:sp>
        <p:sp>
          <p:nvSpPr>
            <p:cNvPr id="48" name="TextBox 47"/>
            <p:cNvSpPr txBox="1"/>
            <p:nvPr/>
          </p:nvSpPr>
          <p:spPr>
            <a:xfrm>
              <a:off x="4777789" y="4062715"/>
              <a:ext cx="710451" cy="338554"/>
            </a:xfrm>
            <a:prstGeom prst="rect">
              <a:avLst/>
            </a:prstGeom>
            <a:noFill/>
          </p:spPr>
          <p:txBody>
            <a:bodyPr wrap="none" rtlCol="0">
              <a:spAutoFit/>
            </a:bodyPr>
            <a:lstStyle/>
            <a:p>
              <a:pPr algn="r"/>
              <a:r>
                <a:rPr lang="en-US" sz="1600" dirty="0">
                  <a:solidFill>
                    <a:schemeClr val="bg1"/>
                  </a:solidFill>
                </a:rPr>
                <a:t>37 sec</a:t>
              </a:r>
            </a:p>
          </p:txBody>
        </p:sp>
      </p:grpSp>
      <p:sp>
        <p:nvSpPr>
          <p:cNvPr id="37" name="TextBox 36"/>
          <p:cNvSpPr txBox="1"/>
          <p:nvPr/>
        </p:nvSpPr>
        <p:spPr>
          <a:xfrm>
            <a:off x="1455616" y="4829514"/>
            <a:ext cx="4300654" cy="307777"/>
          </a:xfrm>
          <a:prstGeom prst="rect">
            <a:avLst/>
          </a:prstGeom>
          <a:solidFill>
            <a:srgbClr val="001549"/>
          </a:solidFill>
          <a:ln>
            <a:solidFill>
              <a:srgbClr val="4472C4"/>
            </a:solidFill>
          </a:ln>
        </p:spPr>
        <p:txBody>
          <a:bodyPr wrap="square" rtlCol="0">
            <a:spAutoFit/>
          </a:bodyPr>
          <a:lstStyle/>
          <a:p>
            <a:pPr algn="ctr" defTabSz="684763"/>
            <a:r>
              <a:rPr lang="en-US" sz="1400" dirty="0">
                <a:solidFill>
                  <a:srgbClr val="FFFFFF"/>
                </a:solidFill>
                <a:latin typeface="Calibri"/>
              </a:rPr>
              <a:t>Good image quality (and liver uniformity) for 1 min scans</a:t>
            </a:r>
            <a:endParaRPr lang="en-US" sz="1400" i="1" dirty="0">
              <a:solidFill>
                <a:srgbClr val="FFFFFF"/>
              </a:solidFill>
              <a:latin typeface="Calibri"/>
            </a:endParaRPr>
          </a:p>
        </p:txBody>
      </p:sp>
    </p:spTree>
    <p:extLst>
      <p:ext uri="{BB962C8B-B14F-4D97-AF65-F5344CB8AC3E}">
        <p14:creationId xmlns:p14="http://schemas.microsoft.com/office/powerpoint/2010/main" val="1598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p:cNvSpPr txBox="1">
            <a:spLocks/>
          </p:cNvSpPr>
          <p:nvPr/>
        </p:nvSpPr>
        <p:spPr>
          <a:xfrm>
            <a:off x="204567" y="107406"/>
            <a:ext cx="1746154" cy="361834"/>
          </a:xfrm>
          <a:prstGeom prst="rect">
            <a:avLst/>
          </a:prstGeom>
          <a:solidFill>
            <a:srgbClr val="953735"/>
          </a:solidFill>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rgbClr val="FFFFFF"/>
                </a:solidFill>
                <a:latin typeface="Calibri Light"/>
              </a:rPr>
              <a:t>Delayed scans</a:t>
            </a:r>
            <a:endParaRPr lang="en-US" sz="1800" i="1" dirty="0">
              <a:solidFill>
                <a:srgbClr val="FFFFFF"/>
              </a:solidFill>
              <a:latin typeface="Calibri Light"/>
            </a:endParaRPr>
          </a:p>
        </p:txBody>
      </p:sp>
      <p:sp>
        <p:nvSpPr>
          <p:cNvPr id="58" name="TextBox 57"/>
          <p:cNvSpPr txBox="1"/>
          <p:nvPr/>
        </p:nvSpPr>
        <p:spPr>
          <a:xfrm>
            <a:off x="3024339" y="3075015"/>
            <a:ext cx="1249711" cy="461665"/>
          </a:xfrm>
          <a:prstGeom prst="rect">
            <a:avLst/>
          </a:prstGeom>
          <a:noFill/>
        </p:spPr>
        <p:txBody>
          <a:bodyPr wrap="none" rtlCol="0">
            <a:spAutoFit/>
          </a:bodyPr>
          <a:lstStyle/>
          <a:p>
            <a:r>
              <a:rPr lang="en-US" sz="1200" dirty="0" err="1">
                <a:solidFill>
                  <a:srgbClr val="FFFFFF"/>
                </a:solidFill>
              </a:rPr>
              <a:t>Pr</a:t>
            </a:r>
            <a:r>
              <a:rPr lang="en-US" sz="1200" dirty="0">
                <a:solidFill>
                  <a:srgbClr val="FFFFFF"/>
                </a:solidFill>
              </a:rPr>
              <a:t>-De = 1.0 </a:t>
            </a:r>
            <a:r>
              <a:rPr lang="en-US" sz="1200" dirty="0" err="1">
                <a:solidFill>
                  <a:srgbClr val="FFFFFF"/>
                </a:solidFill>
              </a:rPr>
              <a:t>Mcps</a:t>
            </a:r>
            <a:endParaRPr lang="en-US" sz="1200" dirty="0">
              <a:solidFill>
                <a:srgbClr val="FFFFFF"/>
              </a:solidFill>
            </a:endParaRPr>
          </a:p>
          <a:p>
            <a:r>
              <a:rPr lang="en-US" sz="1200" dirty="0">
                <a:solidFill>
                  <a:srgbClr val="FFFFFF"/>
                </a:solidFill>
              </a:rPr>
              <a:t>R/T 40%</a:t>
            </a:r>
          </a:p>
        </p:txBody>
      </p:sp>
      <p:sp>
        <p:nvSpPr>
          <p:cNvPr id="61" name="TextBox 60"/>
          <p:cNvSpPr txBox="1"/>
          <p:nvPr/>
        </p:nvSpPr>
        <p:spPr>
          <a:xfrm>
            <a:off x="7663899" y="2835741"/>
            <a:ext cx="1159292" cy="461665"/>
          </a:xfrm>
          <a:prstGeom prst="rect">
            <a:avLst/>
          </a:prstGeom>
          <a:noFill/>
        </p:spPr>
        <p:txBody>
          <a:bodyPr wrap="none" rtlCol="0">
            <a:spAutoFit/>
          </a:bodyPr>
          <a:lstStyle/>
          <a:p>
            <a:r>
              <a:rPr lang="en-US" sz="1200" dirty="0" err="1">
                <a:solidFill>
                  <a:srgbClr val="FFFFFF"/>
                </a:solidFill>
              </a:rPr>
              <a:t>Pr</a:t>
            </a:r>
            <a:r>
              <a:rPr lang="en-US" sz="1200" dirty="0">
                <a:solidFill>
                  <a:srgbClr val="FFFFFF"/>
                </a:solidFill>
              </a:rPr>
              <a:t>-De = 85 </a:t>
            </a:r>
            <a:r>
              <a:rPr lang="en-US" sz="1200" dirty="0" err="1">
                <a:solidFill>
                  <a:srgbClr val="FFFFFF"/>
                </a:solidFill>
              </a:rPr>
              <a:t>kcps</a:t>
            </a:r>
            <a:endParaRPr lang="en-US" sz="1200" dirty="0">
              <a:solidFill>
                <a:srgbClr val="FFFFFF"/>
              </a:solidFill>
            </a:endParaRPr>
          </a:p>
          <a:p>
            <a:r>
              <a:rPr lang="en-US" sz="1200" dirty="0">
                <a:solidFill>
                  <a:srgbClr val="FFFFFF"/>
                </a:solidFill>
              </a:rPr>
              <a:t>R/T = 18%</a:t>
            </a:r>
          </a:p>
        </p:txBody>
      </p:sp>
      <p:grpSp>
        <p:nvGrpSpPr>
          <p:cNvPr id="71" name="Group 70"/>
          <p:cNvGrpSpPr>
            <a:grpSpLocks noChangeAspect="1"/>
          </p:cNvGrpSpPr>
          <p:nvPr/>
        </p:nvGrpSpPr>
        <p:grpSpPr>
          <a:xfrm>
            <a:off x="741881" y="169999"/>
            <a:ext cx="8341334" cy="2354257"/>
            <a:chOff x="-852453" y="736035"/>
            <a:chExt cx="4499854" cy="1270037"/>
          </a:xfrm>
        </p:grpSpPr>
        <p:pic>
          <p:nvPicPr>
            <p:cNvPr id="4" name="Picture 3" descr="s0_20m.png"/>
            <p:cNvPicPr>
              <a:picLocks noChangeAspect="1"/>
            </p:cNvPicPr>
            <p:nvPr/>
          </p:nvPicPr>
          <p:blipFill rotWithShape="1">
            <a:blip r:embed="rId3">
              <a:extLst>
                <a:ext uri="{28A0092B-C50C-407E-A947-70E740481C1C}">
                  <a14:useLocalDpi xmlns:a14="http://schemas.microsoft.com/office/drawing/2010/main" val="0"/>
                </a:ext>
              </a:extLst>
            </a:blip>
            <a:srcRect l="8745" t="19649" r="56767" b="39833"/>
            <a:stretch/>
          </p:blipFill>
          <p:spPr>
            <a:xfrm>
              <a:off x="2448720" y="736035"/>
              <a:ext cx="1198681" cy="1270037"/>
            </a:xfrm>
            <a:prstGeom prst="rect">
              <a:avLst/>
            </a:prstGeom>
          </p:spPr>
        </p:pic>
        <p:sp>
          <p:nvSpPr>
            <p:cNvPr id="7" name="TextBox 6"/>
            <p:cNvSpPr txBox="1"/>
            <p:nvPr/>
          </p:nvSpPr>
          <p:spPr>
            <a:xfrm>
              <a:off x="-852453" y="1141726"/>
              <a:ext cx="927858" cy="326995"/>
            </a:xfrm>
            <a:prstGeom prst="rect">
              <a:avLst/>
            </a:prstGeom>
            <a:noFill/>
          </p:spPr>
          <p:txBody>
            <a:bodyPr wrap="square" lIns="91354" tIns="45677" rIns="91354" bIns="45677" rtlCol="0">
              <a:spAutoFit/>
            </a:bodyPr>
            <a:lstStyle/>
            <a:p>
              <a:pPr algn="r"/>
              <a:r>
                <a:rPr lang="en-US" sz="2000" dirty="0">
                  <a:solidFill>
                    <a:srgbClr val="000000"/>
                  </a:solidFill>
                </a:rPr>
                <a:t>1½ </a:t>
              </a:r>
              <a:r>
                <a:rPr lang="en-US" sz="2000" dirty="0" err="1">
                  <a:solidFill>
                    <a:srgbClr val="000000"/>
                  </a:solidFill>
                </a:rPr>
                <a:t>hr</a:t>
              </a:r>
              <a:r>
                <a:rPr lang="en-US" sz="2000" dirty="0">
                  <a:solidFill>
                    <a:srgbClr val="000000"/>
                  </a:solidFill>
                </a:rPr>
                <a:t> </a:t>
              </a:r>
              <a:r>
                <a:rPr lang="en-US" sz="2000" dirty="0" err="1">
                  <a:solidFill>
                    <a:srgbClr val="000000"/>
                  </a:solidFill>
                </a:rPr>
                <a:t>p.i</a:t>
              </a:r>
              <a:r>
                <a:rPr lang="en-US" sz="2000" dirty="0">
                  <a:solidFill>
                    <a:srgbClr val="000000"/>
                  </a:solidFill>
                </a:rPr>
                <a:t>. </a:t>
              </a:r>
            </a:p>
          </p:txBody>
        </p:sp>
        <p:pic>
          <p:nvPicPr>
            <p:cNvPr id="19" name="Picture 18" descr="s0_20m.png"/>
            <p:cNvPicPr>
              <a:picLocks noChangeAspect="1"/>
            </p:cNvPicPr>
            <p:nvPr/>
          </p:nvPicPr>
          <p:blipFill rotWithShape="1">
            <a:blip r:embed="rId3">
              <a:extLst>
                <a:ext uri="{28A0092B-C50C-407E-A947-70E740481C1C}">
                  <a14:useLocalDpi xmlns:a14="http://schemas.microsoft.com/office/drawing/2010/main" val="0"/>
                </a:ext>
              </a:extLst>
            </a:blip>
            <a:srcRect l="8745" t="59854" r="57237"/>
            <a:stretch/>
          </p:blipFill>
          <p:spPr>
            <a:xfrm>
              <a:off x="75405" y="747684"/>
              <a:ext cx="1182348" cy="1258388"/>
            </a:xfrm>
            <a:prstGeom prst="rect">
              <a:avLst/>
            </a:prstGeom>
          </p:spPr>
        </p:pic>
        <p:pic>
          <p:nvPicPr>
            <p:cNvPr id="20" name="Picture 19" descr="s0_20m.png"/>
            <p:cNvPicPr>
              <a:picLocks noChangeAspect="1"/>
            </p:cNvPicPr>
            <p:nvPr/>
          </p:nvPicPr>
          <p:blipFill rotWithShape="1">
            <a:blip r:embed="rId3">
              <a:extLst>
                <a:ext uri="{28A0092B-C50C-407E-A947-70E740481C1C}">
                  <a14:useLocalDpi xmlns:a14="http://schemas.microsoft.com/office/drawing/2010/main" val="0"/>
                </a:ext>
              </a:extLst>
            </a:blip>
            <a:srcRect l="52830" t="19649" r="12852" b="39833"/>
            <a:stretch/>
          </p:blipFill>
          <p:spPr>
            <a:xfrm>
              <a:off x="1277190" y="736035"/>
              <a:ext cx="1192823" cy="1270037"/>
            </a:xfrm>
            <a:prstGeom prst="rect">
              <a:avLst/>
            </a:prstGeom>
          </p:spPr>
        </p:pic>
      </p:grpSp>
      <p:grpSp>
        <p:nvGrpSpPr>
          <p:cNvPr id="24" name="Group 23"/>
          <p:cNvGrpSpPr>
            <a:grpSpLocks noChangeAspect="1"/>
          </p:cNvGrpSpPr>
          <p:nvPr/>
        </p:nvGrpSpPr>
        <p:grpSpPr>
          <a:xfrm>
            <a:off x="908028" y="2792671"/>
            <a:ext cx="8206592" cy="2318260"/>
            <a:chOff x="2317727" y="666704"/>
            <a:chExt cx="4498675" cy="1270816"/>
          </a:xfrm>
        </p:grpSpPr>
        <p:grpSp>
          <p:nvGrpSpPr>
            <p:cNvPr id="16" name="Group 15"/>
            <p:cNvGrpSpPr/>
            <p:nvPr/>
          </p:nvGrpSpPr>
          <p:grpSpPr>
            <a:xfrm>
              <a:off x="2317727" y="671135"/>
              <a:ext cx="4498675" cy="1266385"/>
              <a:chOff x="-235254" y="-2785"/>
              <a:chExt cx="4498675" cy="1266385"/>
            </a:xfrm>
          </p:grpSpPr>
          <p:pic>
            <p:nvPicPr>
              <p:cNvPr id="5" name="Picture 4" descr="s1_20m.png"/>
              <p:cNvPicPr>
                <a:picLocks noChangeAspect="1"/>
              </p:cNvPicPr>
              <p:nvPr/>
            </p:nvPicPr>
            <p:blipFill rotWithShape="1">
              <a:blip r:embed="rId4">
                <a:extLst>
                  <a:ext uri="{28A0092B-C50C-407E-A947-70E740481C1C}">
                    <a14:useLocalDpi xmlns:a14="http://schemas.microsoft.com/office/drawing/2010/main" val="0"/>
                  </a:ext>
                </a:extLst>
              </a:blip>
              <a:srcRect l="8714" t="19991" r="56550" b="39779"/>
              <a:stretch/>
            </p:blipFill>
            <p:spPr>
              <a:xfrm>
                <a:off x="3055545" y="-2785"/>
                <a:ext cx="1207876" cy="1266385"/>
              </a:xfrm>
              <a:prstGeom prst="rect">
                <a:avLst/>
              </a:prstGeom>
            </p:spPr>
          </p:pic>
          <p:sp>
            <p:nvSpPr>
              <p:cNvPr id="6" name="TextBox 5"/>
              <p:cNvSpPr txBox="1"/>
              <p:nvPr/>
            </p:nvSpPr>
            <p:spPr>
              <a:xfrm>
                <a:off x="-235254" y="333026"/>
                <a:ext cx="851767" cy="329639"/>
              </a:xfrm>
              <a:prstGeom prst="rect">
                <a:avLst/>
              </a:prstGeom>
              <a:noFill/>
            </p:spPr>
            <p:txBody>
              <a:bodyPr wrap="square" lIns="91354" tIns="45677" rIns="91354" bIns="45677" rtlCol="0">
                <a:spAutoFit/>
              </a:bodyPr>
              <a:lstStyle/>
              <a:p>
                <a:pPr algn="r"/>
                <a:r>
                  <a:rPr lang="en-US" sz="2000" dirty="0">
                    <a:solidFill>
                      <a:srgbClr val="000000"/>
                    </a:solidFill>
                  </a:rPr>
                  <a:t>3 </a:t>
                </a:r>
                <a:r>
                  <a:rPr lang="en-US" sz="2000" dirty="0" err="1">
                    <a:solidFill>
                      <a:srgbClr val="000000"/>
                    </a:solidFill>
                  </a:rPr>
                  <a:t>hr</a:t>
                </a:r>
                <a:r>
                  <a:rPr lang="en-US" sz="2000" dirty="0">
                    <a:solidFill>
                      <a:srgbClr val="000000"/>
                    </a:solidFill>
                  </a:rPr>
                  <a:t> </a:t>
                </a:r>
                <a:r>
                  <a:rPr lang="en-US" sz="2000" dirty="0" err="1">
                    <a:solidFill>
                      <a:srgbClr val="000000"/>
                    </a:solidFill>
                  </a:rPr>
                  <a:t>p.i</a:t>
                </a:r>
                <a:r>
                  <a:rPr lang="en-US" sz="2000" dirty="0">
                    <a:solidFill>
                      <a:srgbClr val="000000"/>
                    </a:solidFill>
                  </a:rPr>
                  <a:t>. </a:t>
                </a:r>
              </a:p>
            </p:txBody>
          </p:sp>
        </p:grpSp>
        <p:pic>
          <p:nvPicPr>
            <p:cNvPr id="22" name="Picture 21" descr="s1_20m.png"/>
            <p:cNvPicPr>
              <a:picLocks noChangeAspect="1"/>
            </p:cNvPicPr>
            <p:nvPr/>
          </p:nvPicPr>
          <p:blipFill rotWithShape="1">
            <a:blip r:embed="rId4">
              <a:extLst>
                <a:ext uri="{28A0092B-C50C-407E-A947-70E740481C1C}">
                  <a14:useLocalDpi xmlns:a14="http://schemas.microsoft.com/office/drawing/2010/main" val="0"/>
                </a:ext>
              </a:extLst>
            </a:blip>
            <a:srcRect l="52670" t="19991" r="12872" b="39638"/>
            <a:stretch/>
          </p:blipFill>
          <p:spPr>
            <a:xfrm>
              <a:off x="4410319" y="666704"/>
              <a:ext cx="1198207" cy="1270816"/>
            </a:xfrm>
            <a:prstGeom prst="rect">
              <a:avLst/>
            </a:prstGeom>
          </p:spPr>
        </p:pic>
        <p:pic>
          <p:nvPicPr>
            <p:cNvPr id="23" name="Picture 22" descr="s1_20m.png"/>
            <p:cNvPicPr>
              <a:picLocks noChangeAspect="1"/>
            </p:cNvPicPr>
            <p:nvPr/>
          </p:nvPicPr>
          <p:blipFill rotWithShape="1">
            <a:blip r:embed="rId4">
              <a:extLst>
                <a:ext uri="{28A0092B-C50C-407E-A947-70E740481C1C}">
                  <a14:useLocalDpi xmlns:a14="http://schemas.microsoft.com/office/drawing/2010/main" val="0"/>
                </a:ext>
              </a:extLst>
            </a:blip>
            <a:srcRect l="8714" t="60213" r="56371"/>
            <a:stretch/>
          </p:blipFill>
          <p:spPr>
            <a:xfrm>
              <a:off x="3196233" y="685080"/>
              <a:ext cx="1214086" cy="1252440"/>
            </a:xfrm>
            <a:prstGeom prst="rect">
              <a:avLst/>
            </a:prstGeom>
          </p:spPr>
        </p:pic>
      </p:grpSp>
      <p:sp>
        <p:nvSpPr>
          <p:cNvPr id="49" name="TextBox 48"/>
          <p:cNvSpPr txBox="1"/>
          <p:nvPr/>
        </p:nvSpPr>
        <p:spPr>
          <a:xfrm>
            <a:off x="1525034" y="1486401"/>
            <a:ext cx="757840" cy="338554"/>
          </a:xfrm>
          <a:prstGeom prst="rect">
            <a:avLst/>
          </a:prstGeom>
          <a:noFill/>
        </p:spPr>
        <p:txBody>
          <a:bodyPr wrap="none" rtlCol="0">
            <a:spAutoFit/>
          </a:bodyPr>
          <a:lstStyle/>
          <a:p>
            <a:r>
              <a:rPr lang="en-US" sz="1600" dirty="0"/>
              <a:t>20 min</a:t>
            </a:r>
          </a:p>
        </p:txBody>
      </p:sp>
      <p:sp>
        <p:nvSpPr>
          <p:cNvPr id="50" name="TextBox 49"/>
          <p:cNvSpPr txBox="1"/>
          <p:nvPr/>
        </p:nvSpPr>
        <p:spPr>
          <a:xfrm>
            <a:off x="1567236" y="4014687"/>
            <a:ext cx="757840" cy="338554"/>
          </a:xfrm>
          <a:prstGeom prst="rect">
            <a:avLst/>
          </a:prstGeom>
          <a:noFill/>
        </p:spPr>
        <p:txBody>
          <a:bodyPr wrap="none" rtlCol="0">
            <a:spAutoFit/>
          </a:bodyPr>
          <a:lstStyle/>
          <a:p>
            <a:r>
              <a:rPr lang="en-US" sz="1600" dirty="0"/>
              <a:t>20 min</a:t>
            </a:r>
          </a:p>
        </p:txBody>
      </p:sp>
      <p:sp>
        <p:nvSpPr>
          <p:cNvPr id="51" name="TextBox 50"/>
          <p:cNvSpPr txBox="1"/>
          <p:nvPr/>
        </p:nvSpPr>
        <p:spPr>
          <a:xfrm>
            <a:off x="332153" y="4391240"/>
            <a:ext cx="1950721" cy="738664"/>
          </a:xfrm>
          <a:prstGeom prst="rect">
            <a:avLst/>
          </a:prstGeom>
          <a:solidFill>
            <a:srgbClr val="001549"/>
          </a:solidFill>
          <a:ln>
            <a:solidFill>
              <a:srgbClr val="4472C4"/>
            </a:solidFill>
          </a:ln>
        </p:spPr>
        <p:txBody>
          <a:bodyPr wrap="square" rtlCol="0">
            <a:spAutoFit/>
          </a:bodyPr>
          <a:lstStyle/>
          <a:p>
            <a:pPr algn="ctr" defTabSz="684763"/>
            <a:r>
              <a:rPr lang="en-US" sz="1400" dirty="0">
                <a:solidFill>
                  <a:srgbClr val="FFFFFF"/>
                </a:solidFill>
                <a:latin typeface="Calibri"/>
              </a:rPr>
              <a:t>High sensitivity enables delayed scans                with higher contrast</a:t>
            </a:r>
            <a:endParaRPr lang="en-US" sz="1400" i="1" dirty="0">
              <a:solidFill>
                <a:srgbClr val="FFFFFF"/>
              </a:solidFill>
              <a:latin typeface="Calibri"/>
            </a:endParaRPr>
          </a:p>
        </p:txBody>
      </p:sp>
    </p:spTree>
    <p:extLst>
      <p:ext uri="{BB962C8B-B14F-4D97-AF65-F5344CB8AC3E}">
        <p14:creationId xmlns:p14="http://schemas.microsoft.com/office/powerpoint/2010/main" val="2796477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p:cNvSpPr txBox="1">
            <a:spLocks/>
          </p:cNvSpPr>
          <p:nvPr/>
        </p:nvSpPr>
        <p:spPr>
          <a:xfrm>
            <a:off x="204567" y="107406"/>
            <a:ext cx="1746154" cy="361834"/>
          </a:xfrm>
          <a:prstGeom prst="rect">
            <a:avLst/>
          </a:prstGeom>
          <a:solidFill>
            <a:srgbClr val="953735"/>
          </a:solidFill>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rgbClr val="FFFFFF"/>
                </a:solidFill>
                <a:latin typeface="Calibri Light"/>
              </a:rPr>
              <a:t>Delayed scans</a:t>
            </a:r>
            <a:endParaRPr lang="en-US" sz="1800" i="1" dirty="0">
              <a:solidFill>
                <a:srgbClr val="FFFFFF"/>
              </a:solidFill>
              <a:latin typeface="Calibri Light"/>
            </a:endParaRPr>
          </a:p>
        </p:txBody>
      </p:sp>
      <p:grpSp>
        <p:nvGrpSpPr>
          <p:cNvPr id="25" name="Group 24"/>
          <p:cNvGrpSpPr>
            <a:grpSpLocks noChangeAspect="1"/>
          </p:cNvGrpSpPr>
          <p:nvPr/>
        </p:nvGrpSpPr>
        <p:grpSpPr>
          <a:xfrm>
            <a:off x="797388" y="200039"/>
            <a:ext cx="8271663" cy="2318146"/>
            <a:chOff x="-765312" y="3797235"/>
            <a:chExt cx="4571080" cy="1281052"/>
          </a:xfrm>
        </p:grpSpPr>
        <p:grpSp>
          <p:nvGrpSpPr>
            <p:cNvPr id="27" name="Group 26"/>
            <p:cNvGrpSpPr/>
            <p:nvPr/>
          </p:nvGrpSpPr>
          <p:grpSpPr>
            <a:xfrm>
              <a:off x="-765312" y="3799772"/>
              <a:ext cx="4571080" cy="1278515"/>
              <a:chOff x="-3338955" y="2628925"/>
              <a:chExt cx="4571080" cy="1278515"/>
            </a:xfrm>
          </p:grpSpPr>
          <p:pic>
            <p:nvPicPr>
              <p:cNvPr id="30" name="Picture 29" descr="s3_30m.png"/>
              <p:cNvPicPr>
                <a:picLocks noChangeAspect="1"/>
              </p:cNvPicPr>
              <p:nvPr/>
            </p:nvPicPr>
            <p:blipFill rotWithShape="1">
              <a:blip r:embed="rId3">
                <a:extLst>
                  <a:ext uri="{28A0092B-C50C-407E-A947-70E740481C1C}">
                    <a14:useLocalDpi xmlns:a14="http://schemas.microsoft.com/office/drawing/2010/main" val="0"/>
                  </a:ext>
                </a:extLst>
              </a:blip>
              <a:srcRect l="8402" t="19730" r="56259" b="39665"/>
              <a:stretch/>
            </p:blipFill>
            <p:spPr>
              <a:xfrm>
                <a:off x="44" y="2628925"/>
                <a:ext cx="1232081" cy="1278515"/>
              </a:xfrm>
              <a:prstGeom prst="rect">
                <a:avLst/>
              </a:prstGeom>
            </p:spPr>
          </p:pic>
          <p:sp>
            <p:nvSpPr>
              <p:cNvPr id="31" name="TextBox 30"/>
              <p:cNvSpPr txBox="1"/>
              <p:nvPr/>
            </p:nvSpPr>
            <p:spPr>
              <a:xfrm>
                <a:off x="-3338955" y="3011099"/>
                <a:ext cx="817195" cy="334343"/>
              </a:xfrm>
              <a:prstGeom prst="rect">
                <a:avLst/>
              </a:prstGeom>
              <a:noFill/>
            </p:spPr>
            <p:txBody>
              <a:bodyPr wrap="none" lIns="91354" tIns="45677" rIns="91354" bIns="45677" rtlCol="0">
                <a:spAutoFit/>
              </a:bodyPr>
              <a:lstStyle/>
              <a:p>
                <a:pPr algn="r"/>
                <a:r>
                  <a:rPr lang="en-US" sz="2000" dirty="0">
                    <a:solidFill>
                      <a:srgbClr val="000000"/>
                    </a:solidFill>
                  </a:rPr>
                  <a:t>7 </a:t>
                </a:r>
                <a:r>
                  <a:rPr lang="en-US" sz="2000" dirty="0" err="1">
                    <a:solidFill>
                      <a:srgbClr val="000000"/>
                    </a:solidFill>
                  </a:rPr>
                  <a:t>hr</a:t>
                </a:r>
                <a:r>
                  <a:rPr lang="en-US" sz="2000" dirty="0">
                    <a:solidFill>
                      <a:srgbClr val="000000"/>
                    </a:solidFill>
                  </a:rPr>
                  <a:t> </a:t>
                </a:r>
                <a:r>
                  <a:rPr lang="en-US" sz="2000" dirty="0" err="1">
                    <a:solidFill>
                      <a:srgbClr val="000000"/>
                    </a:solidFill>
                  </a:rPr>
                  <a:t>p.i</a:t>
                </a:r>
                <a:r>
                  <a:rPr lang="en-US" sz="2000" dirty="0">
                    <a:solidFill>
                      <a:srgbClr val="000000"/>
                    </a:solidFill>
                  </a:rPr>
                  <a:t>.</a:t>
                </a:r>
              </a:p>
            </p:txBody>
          </p:sp>
        </p:grpSp>
        <p:pic>
          <p:nvPicPr>
            <p:cNvPr id="28" name="Picture 27" descr="s3_30m.png"/>
            <p:cNvPicPr>
              <a:picLocks noChangeAspect="1"/>
            </p:cNvPicPr>
            <p:nvPr/>
          </p:nvPicPr>
          <p:blipFill rotWithShape="1">
            <a:blip r:embed="rId3">
              <a:extLst>
                <a:ext uri="{28A0092B-C50C-407E-A947-70E740481C1C}">
                  <a14:useLocalDpi xmlns:a14="http://schemas.microsoft.com/office/drawing/2010/main" val="0"/>
                </a:ext>
              </a:extLst>
            </a:blip>
            <a:srcRect l="52349" t="19730" r="12763" b="39772"/>
            <a:stretch/>
          </p:blipFill>
          <p:spPr>
            <a:xfrm>
              <a:off x="1376729" y="3797235"/>
              <a:ext cx="1216351" cy="1275155"/>
            </a:xfrm>
            <a:prstGeom prst="rect">
              <a:avLst/>
            </a:prstGeom>
          </p:spPr>
        </p:pic>
        <p:pic>
          <p:nvPicPr>
            <p:cNvPr id="29" name="Picture 28" descr="s3_30m.png"/>
            <p:cNvPicPr>
              <a:picLocks noChangeAspect="1"/>
            </p:cNvPicPr>
            <p:nvPr/>
          </p:nvPicPr>
          <p:blipFill rotWithShape="1">
            <a:blip r:embed="rId3">
              <a:extLst>
                <a:ext uri="{28A0092B-C50C-407E-A947-70E740481C1C}">
                  <a14:useLocalDpi xmlns:a14="http://schemas.microsoft.com/office/drawing/2010/main" val="0"/>
                </a:ext>
              </a:extLst>
            </a:blip>
            <a:srcRect l="8402" t="60121" r="56483"/>
            <a:stretch/>
          </p:blipFill>
          <p:spPr>
            <a:xfrm>
              <a:off x="152444" y="3816719"/>
              <a:ext cx="1224285" cy="1255671"/>
            </a:xfrm>
            <a:prstGeom prst="rect">
              <a:avLst/>
            </a:prstGeom>
          </p:spPr>
        </p:pic>
      </p:grpSp>
      <p:grpSp>
        <p:nvGrpSpPr>
          <p:cNvPr id="35" name="Group 34"/>
          <p:cNvGrpSpPr/>
          <p:nvPr/>
        </p:nvGrpSpPr>
        <p:grpSpPr>
          <a:xfrm>
            <a:off x="528109" y="2785520"/>
            <a:ext cx="8544151" cy="2357980"/>
            <a:chOff x="4501919" y="3213381"/>
            <a:chExt cx="4642081" cy="1284957"/>
          </a:xfrm>
        </p:grpSpPr>
        <p:grpSp>
          <p:nvGrpSpPr>
            <p:cNvPr id="37" name="Group 36"/>
            <p:cNvGrpSpPr/>
            <p:nvPr/>
          </p:nvGrpSpPr>
          <p:grpSpPr>
            <a:xfrm>
              <a:off x="4501919" y="3220560"/>
              <a:ext cx="4642081" cy="1277778"/>
              <a:chOff x="2737673" y="2616703"/>
              <a:chExt cx="4642081" cy="1277778"/>
            </a:xfrm>
          </p:grpSpPr>
          <p:pic>
            <p:nvPicPr>
              <p:cNvPr id="40" name="Picture 39" descr="s5_60m.png"/>
              <p:cNvPicPr>
                <a:picLocks noChangeAspect="1"/>
              </p:cNvPicPr>
              <p:nvPr/>
            </p:nvPicPr>
            <p:blipFill rotWithShape="1">
              <a:blip r:embed="rId4">
                <a:extLst>
                  <a:ext uri="{28A0092B-C50C-407E-A947-70E740481C1C}">
                    <a14:useLocalDpi xmlns:a14="http://schemas.microsoft.com/office/drawing/2010/main" val="0"/>
                  </a:ext>
                </a:extLst>
              </a:blip>
              <a:srcRect l="7890" t="19442" r="56980" b="39604"/>
              <a:stretch/>
            </p:blipFill>
            <p:spPr>
              <a:xfrm>
                <a:off x="6168886" y="2616703"/>
                <a:ext cx="1210868" cy="1277778"/>
              </a:xfrm>
              <a:prstGeom prst="rect">
                <a:avLst/>
              </a:prstGeom>
            </p:spPr>
          </p:pic>
          <p:sp>
            <p:nvSpPr>
              <p:cNvPr id="41" name="TextBox 40"/>
              <p:cNvSpPr txBox="1"/>
              <p:nvPr/>
            </p:nvSpPr>
            <p:spPr>
              <a:xfrm>
                <a:off x="2737673" y="2848385"/>
                <a:ext cx="949723" cy="330292"/>
              </a:xfrm>
              <a:prstGeom prst="rect">
                <a:avLst/>
              </a:prstGeom>
              <a:noFill/>
            </p:spPr>
            <p:txBody>
              <a:bodyPr wrap="square" lIns="91354" tIns="45677" rIns="91354" bIns="45677" rtlCol="0">
                <a:spAutoFit/>
              </a:bodyPr>
              <a:lstStyle/>
              <a:p>
                <a:pPr algn="r"/>
                <a:r>
                  <a:rPr lang="en-US" sz="2000" dirty="0">
                    <a:solidFill>
                      <a:srgbClr val="000000"/>
                    </a:solidFill>
                  </a:rPr>
                  <a:t>19 </a:t>
                </a:r>
                <a:r>
                  <a:rPr lang="en-US" sz="2000" dirty="0" err="1">
                    <a:solidFill>
                      <a:srgbClr val="000000"/>
                    </a:solidFill>
                  </a:rPr>
                  <a:t>hr</a:t>
                </a:r>
                <a:r>
                  <a:rPr lang="en-US" sz="2000" dirty="0">
                    <a:solidFill>
                      <a:srgbClr val="000000"/>
                    </a:solidFill>
                  </a:rPr>
                  <a:t> </a:t>
                </a:r>
                <a:r>
                  <a:rPr lang="en-US" sz="2000" dirty="0" err="1">
                    <a:solidFill>
                      <a:srgbClr val="000000"/>
                    </a:solidFill>
                  </a:rPr>
                  <a:t>p.i</a:t>
                </a:r>
                <a:r>
                  <a:rPr lang="en-US" sz="2000" dirty="0">
                    <a:solidFill>
                      <a:srgbClr val="000000"/>
                    </a:solidFill>
                  </a:rPr>
                  <a:t>.</a:t>
                </a:r>
              </a:p>
            </p:txBody>
          </p:sp>
        </p:grpSp>
        <p:pic>
          <p:nvPicPr>
            <p:cNvPr id="38" name="Picture 37" descr="s5_60m.png"/>
            <p:cNvPicPr>
              <a:picLocks noChangeAspect="1"/>
            </p:cNvPicPr>
            <p:nvPr/>
          </p:nvPicPr>
          <p:blipFill rotWithShape="1">
            <a:blip r:embed="rId4">
              <a:extLst>
                <a:ext uri="{28A0092B-C50C-407E-A947-70E740481C1C}">
                  <a14:useLocalDpi xmlns:a14="http://schemas.microsoft.com/office/drawing/2010/main" val="0"/>
                </a:ext>
              </a:extLst>
            </a:blip>
            <a:srcRect l="52139" t="19442" r="12587" b="39920"/>
            <a:stretch/>
          </p:blipFill>
          <p:spPr>
            <a:xfrm>
              <a:off x="6771832" y="3213381"/>
              <a:ext cx="1215844" cy="1267938"/>
            </a:xfrm>
            <a:prstGeom prst="rect">
              <a:avLst/>
            </a:prstGeom>
          </p:spPr>
        </p:pic>
        <p:pic>
          <p:nvPicPr>
            <p:cNvPr id="39" name="Picture 38" descr="s5_60m.png"/>
            <p:cNvPicPr>
              <a:picLocks noChangeAspect="1"/>
            </p:cNvPicPr>
            <p:nvPr/>
          </p:nvPicPr>
          <p:blipFill rotWithShape="1">
            <a:blip r:embed="rId4">
              <a:extLst>
                <a:ext uri="{28A0092B-C50C-407E-A947-70E740481C1C}">
                  <a14:useLocalDpi xmlns:a14="http://schemas.microsoft.com/office/drawing/2010/main" val="0"/>
                </a:ext>
              </a:extLst>
            </a:blip>
            <a:srcRect l="7891" t="59972" r="56229"/>
            <a:stretch/>
          </p:blipFill>
          <p:spPr>
            <a:xfrm>
              <a:off x="5550508" y="3233520"/>
              <a:ext cx="1236755" cy="1248887"/>
            </a:xfrm>
            <a:prstGeom prst="rect">
              <a:avLst/>
            </a:prstGeom>
          </p:spPr>
        </p:pic>
      </p:grpSp>
      <p:sp>
        <p:nvSpPr>
          <p:cNvPr id="44" name="TextBox 43"/>
          <p:cNvSpPr txBox="1"/>
          <p:nvPr/>
        </p:nvSpPr>
        <p:spPr>
          <a:xfrm>
            <a:off x="17940" y="4572895"/>
            <a:ext cx="2395062" cy="523220"/>
          </a:xfrm>
          <a:prstGeom prst="rect">
            <a:avLst/>
          </a:prstGeom>
          <a:solidFill>
            <a:srgbClr val="001549"/>
          </a:solidFill>
          <a:ln>
            <a:solidFill>
              <a:srgbClr val="4472C4"/>
            </a:solidFill>
          </a:ln>
        </p:spPr>
        <p:txBody>
          <a:bodyPr wrap="square" rtlCol="0">
            <a:spAutoFit/>
          </a:bodyPr>
          <a:lstStyle/>
          <a:p>
            <a:pPr algn="ctr" defTabSz="684763"/>
            <a:r>
              <a:rPr lang="en-US" sz="1400" dirty="0">
                <a:solidFill>
                  <a:srgbClr val="FFFFFF"/>
                </a:solidFill>
              </a:rPr>
              <a:t>Changing Brain-Body kinetics are evident at 10 t</a:t>
            </a:r>
            <a:r>
              <a:rPr lang="en-US" sz="1400" baseline="-25000" dirty="0">
                <a:solidFill>
                  <a:srgbClr val="FFFFFF"/>
                </a:solidFill>
              </a:rPr>
              <a:t>1/2</a:t>
            </a:r>
            <a:r>
              <a:rPr lang="en-US" sz="1400" dirty="0">
                <a:solidFill>
                  <a:srgbClr val="FFFFFF"/>
                </a:solidFill>
              </a:rPr>
              <a:t>’s</a:t>
            </a:r>
            <a:endParaRPr lang="en-US" sz="1400" i="1" dirty="0">
              <a:solidFill>
                <a:srgbClr val="FFFFFF"/>
              </a:solidFill>
            </a:endParaRPr>
          </a:p>
        </p:txBody>
      </p:sp>
      <p:sp>
        <p:nvSpPr>
          <p:cNvPr id="45" name="TextBox 44"/>
          <p:cNvSpPr txBox="1"/>
          <p:nvPr/>
        </p:nvSpPr>
        <p:spPr>
          <a:xfrm>
            <a:off x="1390054" y="1513623"/>
            <a:ext cx="757840" cy="338554"/>
          </a:xfrm>
          <a:prstGeom prst="rect">
            <a:avLst/>
          </a:prstGeom>
          <a:noFill/>
        </p:spPr>
        <p:txBody>
          <a:bodyPr wrap="none" rtlCol="0">
            <a:spAutoFit/>
          </a:bodyPr>
          <a:lstStyle/>
          <a:p>
            <a:r>
              <a:rPr lang="en-US" sz="1600" dirty="0"/>
              <a:t>30 min</a:t>
            </a:r>
          </a:p>
        </p:txBody>
      </p:sp>
      <p:sp>
        <p:nvSpPr>
          <p:cNvPr id="46" name="TextBox 45"/>
          <p:cNvSpPr txBox="1"/>
          <p:nvPr/>
        </p:nvSpPr>
        <p:spPr>
          <a:xfrm>
            <a:off x="1390054" y="4011394"/>
            <a:ext cx="757840" cy="338554"/>
          </a:xfrm>
          <a:prstGeom prst="rect">
            <a:avLst/>
          </a:prstGeom>
          <a:noFill/>
        </p:spPr>
        <p:txBody>
          <a:bodyPr wrap="none" rtlCol="0">
            <a:spAutoFit/>
          </a:bodyPr>
          <a:lstStyle/>
          <a:p>
            <a:r>
              <a:rPr lang="en-US" sz="1600" dirty="0"/>
              <a:t>60 min</a:t>
            </a:r>
          </a:p>
        </p:txBody>
      </p:sp>
    </p:spTree>
    <p:extLst>
      <p:ext uri="{BB962C8B-B14F-4D97-AF65-F5344CB8AC3E}">
        <p14:creationId xmlns:p14="http://schemas.microsoft.com/office/powerpoint/2010/main" val="2932743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37" y="49590"/>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Status of PET technology and potential for improvement</a:t>
            </a:r>
            <a:endParaRPr lang="en-US" sz="2700" i="1" dirty="0">
              <a:solidFill>
                <a:srgbClr val="800000"/>
              </a:solidFill>
              <a:latin typeface="Calibri Light"/>
            </a:endParaRP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51" name="Rectangle 7">
            <a:extLst>
              <a:ext uri="{FF2B5EF4-FFF2-40B4-BE49-F238E27FC236}">
                <a16:creationId xmlns:a16="http://schemas.microsoft.com/office/drawing/2014/main" id="{F71F13F3-E3FE-1544-BEEC-C40D4F924BDB}"/>
              </a:ext>
            </a:extLst>
          </p:cNvPr>
          <p:cNvSpPr txBox="1">
            <a:spLocks noChangeArrowheads="1"/>
          </p:cNvSpPr>
          <p:nvPr/>
        </p:nvSpPr>
        <p:spPr>
          <a:xfrm>
            <a:off x="31528" y="1023531"/>
            <a:ext cx="9021937" cy="3517298"/>
          </a:xfrm>
          <a:prstGeom prst="rect">
            <a:avLst/>
          </a:prstGeom>
        </p:spPr>
        <p:txBody>
          <a:bodyPr/>
          <a:lstStyle>
            <a:lvl1pPr marL="342900" indent="-342900" algn="l" rtl="0" eaLnBrk="0" fontAlgn="base" hangingPunct="0">
              <a:spcBef>
                <a:spcPct val="20000"/>
              </a:spcBef>
              <a:spcAft>
                <a:spcPct val="0"/>
              </a:spcAft>
              <a:buChar char="•"/>
              <a:defRPr sz="3200">
                <a:solidFill>
                  <a:srgbClr val="000000"/>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rgbClr val="000000"/>
                </a:solidFill>
                <a:latin typeface="+mn-lt"/>
                <a:ea typeface="+mn-ea"/>
              </a:defRPr>
            </a:lvl2pPr>
            <a:lvl3pPr marL="1085850" indent="-228600" algn="l" rtl="0" eaLnBrk="0" fontAlgn="base" hangingPunct="0">
              <a:spcBef>
                <a:spcPct val="20000"/>
              </a:spcBef>
              <a:spcAft>
                <a:spcPct val="0"/>
              </a:spcAft>
              <a:buChar char="•"/>
              <a:defRPr sz="2400">
                <a:solidFill>
                  <a:srgbClr val="000000"/>
                </a:solidFill>
                <a:latin typeface="+mn-lt"/>
                <a:ea typeface="+mn-ea"/>
              </a:defRPr>
            </a:lvl3pPr>
            <a:lvl4pPr marL="1428750" indent="-228600" algn="l" rtl="0" eaLnBrk="0" fontAlgn="base" hangingPunct="0">
              <a:spcBef>
                <a:spcPct val="20000"/>
              </a:spcBef>
              <a:spcAft>
                <a:spcPct val="0"/>
              </a:spcAft>
              <a:buChar char="–"/>
              <a:defRPr sz="2000">
                <a:solidFill>
                  <a:srgbClr val="000000"/>
                </a:solidFill>
                <a:latin typeface="+mn-lt"/>
                <a:ea typeface="+mn-ea"/>
              </a:defRPr>
            </a:lvl4pPr>
            <a:lvl5pPr marL="1771650" indent="-228600" algn="l" rtl="0" eaLnBrk="0" fontAlgn="base" hangingPunct="0">
              <a:spcBef>
                <a:spcPct val="20000"/>
              </a:spcBef>
              <a:spcAft>
                <a:spcPct val="0"/>
              </a:spcAft>
              <a:buChar char="»"/>
              <a:defRPr sz="2000">
                <a:solidFill>
                  <a:srgbClr val="000000"/>
                </a:solidFill>
                <a:latin typeface="+mn-lt"/>
                <a:ea typeface="+mn-ea"/>
              </a:defRPr>
            </a:lvl5pPr>
            <a:lvl6pPr marL="2228850" indent="-228600" algn="l" rtl="0" eaLnBrk="0" fontAlgn="base" hangingPunct="0">
              <a:spcBef>
                <a:spcPct val="20000"/>
              </a:spcBef>
              <a:spcAft>
                <a:spcPct val="0"/>
              </a:spcAft>
              <a:buChar char="»"/>
              <a:defRPr sz="2000">
                <a:solidFill>
                  <a:srgbClr val="FFFF00"/>
                </a:solidFill>
                <a:latin typeface="+mn-lt"/>
                <a:ea typeface="+mn-ea"/>
              </a:defRPr>
            </a:lvl6pPr>
            <a:lvl7pPr marL="2686050" indent="-228600" algn="l" rtl="0" eaLnBrk="0" fontAlgn="base" hangingPunct="0">
              <a:spcBef>
                <a:spcPct val="20000"/>
              </a:spcBef>
              <a:spcAft>
                <a:spcPct val="0"/>
              </a:spcAft>
              <a:buChar char="»"/>
              <a:defRPr sz="2000">
                <a:solidFill>
                  <a:srgbClr val="FFFF00"/>
                </a:solidFill>
                <a:latin typeface="+mn-lt"/>
                <a:ea typeface="+mn-ea"/>
              </a:defRPr>
            </a:lvl7pPr>
            <a:lvl8pPr marL="3143250" indent="-228600" algn="l" rtl="0" eaLnBrk="0" fontAlgn="base" hangingPunct="0">
              <a:spcBef>
                <a:spcPct val="20000"/>
              </a:spcBef>
              <a:spcAft>
                <a:spcPct val="0"/>
              </a:spcAft>
              <a:buChar char="»"/>
              <a:defRPr sz="2000">
                <a:solidFill>
                  <a:srgbClr val="FFFF00"/>
                </a:solidFill>
                <a:latin typeface="+mn-lt"/>
                <a:ea typeface="+mn-ea"/>
              </a:defRPr>
            </a:lvl8pPr>
            <a:lvl9pPr marL="3600450" indent="-228600" algn="l" rtl="0" eaLnBrk="0" fontAlgn="base" hangingPunct="0">
              <a:spcBef>
                <a:spcPct val="20000"/>
              </a:spcBef>
              <a:spcAft>
                <a:spcPct val="0"/>
              </a:spcAft>
              <a:buChar char="»"/>
              <a:defRPr sz="2000">
                <a:solidFill>
                  <a:srgbClr val="FFFF00"/>
                </a:solidFill>
                <a:latin typeface="+mn-lt"/>
                <a:ea typeface="+mn-ea"/>
              </a:defRPr>
            </a:lvl9pPr>
          </a:lstStyle>
          <a:p>
            <a:pPr marL="342900" lvl="1" indent="-342900">
              <a:buFont typeface="Courier New" panose="02070309020205020404" pitchFamily="49" charset="0"/>
              <a:buChar char="o"/>
              <a:defRPr/>
            </a:pPr>
            <a:r>
              <a:rPr lang="en-US" sz="2400" kern="0" dirty="0"/>
              <a:t>Previous generation of PMT-based PET scanners achieved system timing resolution of &gt; 400ps and &gt; 4 mm spatial resolution</a:t>
            </a:r>
          </a:p>
          <a:p>
            <a:pPr marL="685800" lvl="2" indent="-342900">
              <a:defRPr/>
            </a:pPr>
            <a:r>
              <a:rPr lang="en-US" dirty="0"/>
              <a:t>L</a:t>
            </a:r>
            <a:r>
              <a:rPr lang="en-US" kern="0" dirty="0"/>
              <a:t>u-based scintillators</a:t>
            </a:r>
          </a:p>
          <a:p>
            <a:pPr marL="685800" lvl="2" indent="-342900">
              <a:defRPr/>
            </a:pPr>
            <a:r>
              <a:rPr lang="en-US" kern="0" dirty="0"/>
              <a:t>Light sharing detectors with large PMTs </a:t>
            </a:r>
          </a:p>
          <a:p>
            <a:pPr marL="342900" lvl="1" indent="-342900">
              <a:buFont typeface="Courier New" panose="02070309020205020404" pitchFamily="49" charset="0"/>
              <a:buChar char="o"/>
              <a:defRPr/>
            </a:pPr>
            <a:r>
              <a:rPr lang="en-US" sz="2400" kern="0" dirty="0"/>
              <a:t>Advent of </a:t>
            </a:r>
            <a:r>
              <a:rPr lang="en-US" sz="2400" kern="0" dirty="0" err="1"/>
              <a:t>SiPMs</a:t>
            </a:r>
            <a:r>
              <a:rPr lang="en-US" sz="2400" kern="0" dirty="0"/>
              <a:t> has led to the development of digital PET</a:t>
            </a:r>
          </a:p>
          <a:p>
            <a:pPr marL="685800" lvl="2" indent="-342900">
              <a:defRPr/>
            </a:pPr>
            <a:r>
              <a:rPr lang="en-US" kern="0" dirty="0"/>
              <a:t>Improved timing resolution (200-400ps)</a:t>
            </a:r>
          </a:p>
          <a:p>
            <a:pPr marL="685800" lvl="2" indent="-342900">
              <a:defRPr/>
            </a:pPr>
            <a:r>
              <a:rPr lang="en-US" kern="0" dirty="0"/>
              <a:t>Some improvements in spatial resolution</a:t>
            </a:r>
          </a:p>
        </p:txBody>
      </p:sp>
    </p:spTree>
    <p:extLst>
      <p:ext uri="{BB962C8B-B14F-4D97-AF65-F5344CB8AC3E}">
        <p14:creationId xmlns:p14="http://schemas.microsoft.com/office/powerpoint/2010/main" val="1127935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p:cNvSpPr txBox="1">
            <a:spLocks/>
          </p:cNvSpPr>
          <p:nvPr/>
        </p:nvSpPr>
        <p:spPr>
          <a:xfrm>
            <a:off x="204567" y="107406"/>
            <a:ext cx="1746154" cy="361834"/>
          </a:xfrm>
          <a:prstGeom prst="rect">
            <a:avLst/>
          </a:prstGeom>
          <a:solidFill>
            <a:srgbClr val="953735"/>
          </a:solidFill>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rgbClr val="FFFFFF"/>
                </a:solidFill>
                <a:latin typeface="Calibri Light"/>
              </a:rPr>
              <a:t>Delayed scans</a:t>
            </a:r>
            <a:endParaRPr lang="en-US" sz="1800" i="1" dirty="0">
              <a:solidFill>
                <a:srgbClr val="FFFFFF"/>
              </a:solidFill>
              <a:latin typeface="Calibri Light"/>
            </a:endParaRPr>
          </a:p>
        </p:txBody>
      </p:sp>
      <p:grpSp>
        <p:nvGrpSpPr>
          <p:cNvPr id="68" name="Group 67"/>
          <p:cNvGrpSpPr/>
          <p:nvPr/>
        </p:nvGrpSpPr>
        <p:grpSpPr>
          <a:xfrm>
            <a:off x="5492650" y="107406"/>
            <a:ext cx="3422003" cy="4929493"/>
            <a:chOff x="5492650" y="107406"/>
            <a:chExt cx="3422003" cy="4929493"/>
          </a:xfrm>
        </p:grpSpPr>
        <p:grpSp>
          <p:nvGrpSpPr>
            <p:cNvPr id="50" name="Group 49"/>
            <p:cNvGrpSpPr/>
            <p:nvPr/>
          </p:nvGrpSpPr>
          <p:grpSpPr>
            <a:xfrm>
              <a:off x="5492650" y="107406"/>
              <a:ext cx="3422003" cy="4929493"/>
              <a:chOff x="5492650" y="107406"/>
              <a:chExt cx="3422003" cy="4929493"/>
            </a:xfrm>
          </p:grpSpPr>
          <p:grpSp>
            <p:nvGrpSpPr>
              <p:cNvPr id="74" name="Group 73"/>
              <p:cNvGrpSpPr/>
              <p:nvPr/>
            </p:nvGrpSpPr>
            <p:grpSpPr>
              <a:xfrm>
                <a:off x="5492650" y="107406"/>
                <a:ext cx="3422003" cy="4929493"/>
                <a:chOff x="2509897" y="146482"/>
                <a:chExt cx="3422003" cy="4929493"/>
              </a:xfrm>
            </p:grpSpPr>
            <p:grpSp>
              <p:nvGrpSpPr>
                <p:cNvPr id="46" name="Group 45"/>
                <p:cNvGrpSpPr>
                  <a:grpSpLocks noChangeAspect="1"/>
                </p:cNvGrpSpPr>
                <p:nvPr/>
              </p:nvGrpSpPr>
              <p:grpSpPr>
                <a:xfrm>
                  <a:off x="2522857" y="178878"/>
                  <a:ext cx="3367860" cy="1220578"/>
                  <a:chOff x="2275377" y="175847"/>
                  <a:chExt cx="5364161" cy="1944078"/>
                </a:xfrm>
              </p:grpSpPr>
              <p:pic>
                <p:nvPicPr>
                  <p:cNvPr id="18" name="Picture 17" descr="p001_1.5hr_brain_sl63.png"/>
                  <p:cNvPicPr>
                    <a:picLocks noChangeAspect="1"/>
                  </p:cNvPicPr>
                  <p:nvPr/>
                </p:nvPicPr>
                <p:blipFill rotWithShape="1">
                  <a:blip r:embed="rId2">
                    <a:extLst>
                      <a:ext uri="{28A0092B-C50C-407E-A947-70E740481C1C}">
                        <a14:useLocalDpi xmlns:a14="http://schemas.microsoft.com/office/drawing/2010/main" val="0"/>
                      </a:ext>
                    </a:extLst>
                  </a:blip>
                  <a:srcRect l="28028" t="32293" r="29236" b="19870"/>
                  <a:stretch/>
                </p:blipFill>
                <p:spPr>
                  <a:xfrm>
                    <a:off x="2275377" y="175847"/>
                    <a:ext cx="1747670" cy="1944078"/>
                  </a:xfrm>
                  <a:prstGeom prst="rect">
                    <a:avLst/>
                  </a:prstGeom>
                </p:spPr>
              </p:pic>
              <p:grpSp>
                <p:nvGrpSpPr>
                  <p:cNvPr id="44" name="Group 43"/>
                  <p:cNvGrpSpPr/>
                  <p:nvPr/>
                </p:nvGrpSpPr>
                <p:grpSpPr>
                  <a:xfrm>
                    <a:off x="4054229" y="175847"/>
                    <a:ext cx="3585309" cy="1944078"/>
                    <a:chOff x="4054229" y="175847"/>
                    <a:chExt cx="3585309" cy="1944078"/>
                  </a:xfrm>
                </p:grpSpPr>
                <p:pic>
                  <p:nvPicPr>
                    <p:cNvPr id="17" name="Picture 16" descr="p001_1.5hr_heart_sl422.png"/>
                    <p:cNvPicPr>
                      <a:picLocks noChangeAspect="1"/>
                    </p:cNvPicPr>
                    <p:nvPr/>
                  </p:nvPicPr>
                  <p:blipFill rotWithShape="1">
                    <a:blip r:embed="rId3">
                      <a:extLst>
                        <a:ext uri="{28A0092B-C50C-407E-A947-70E740481C1C}">
                          <a14:useLocalDpi xmlns:a14="http://schemas.microsoft.com/office/drawing/2010/main" val="0"/>
                        </a:ext>
                      </a:extLst>
                    </a:blip>
                    <a:srcRect l="7608" t="32865" r="5260" b="19743"/>
                    <a:stretch/>
                  </p:blipFill>
                  <p:spPr>
                    <a:xfrm>
                      <a:off x="4054229" y="175847"/>
                      <a:ext cx="3585309" cy="1944078"/>
                    </a:xfrm>
                    <a:prstGeom prst="rect">
                      <a:avLst/>
                    </a:prstGeom>
                  </p:spPr>
                </p:pic>
                <p:sp>
                  <p:nvSpPr>
                    <p:cNvPr id="21" name="TextBox 20"/>
                    <p:cNvSpPr txBox="1"/>
                    <p:nvPr/>
                  </p:nvSpPr>
                  <p:spPr>
                    <a:xfrm>
                      <a:off x="4054229" y="175847"/>
                      <a:ext cx="1360235" cy="588254"/>
                    </a:xfrm>
                    <a:prstGeom prst="rect">
                      <a:avLst/>
                    </a:prstGeom>
                    <a:noFill/>
                  </p:spPr>
                  <p:txBody>
                    <a:bodyPr wrap="square" rtlCol="0">
                      <a:spAutoFit/>
                    </a:bodyPr>
                    <a:lstStyle/>
                    <a:p>
                      <a:r>
                        <a:rPr lang="en-US" dirty="0">
                          <a:solidFill>
                            <a:schemeClr val="bg1"/>
                          </a:solidFill>
                        </a:rPr>
                        <a:t>1½ </a:t>
                      </a:r>
                      <a:r>
                        <a:rPr lang="en-US" dirty="0" err="1">
                          <a:solidFill>
                            <a:schemeClr val="bg1"/>
                          </a:solidFill>
                        </a:rPr>
                        <a:t>hr</a:t>
                      </a:r>
                      <a:endParaRPr lang="en-US" dirty="0">
                        <a:solidFill>
                          <a:schemeClr val="bg1"/>
                        </a:solidFill>
                      </a:endParaRPr>
                    </a:p>
                  </p:txBody>
                </p:sp>
              </p:grpSp>
            </p:grpSp>
            <p:grpSp>
              <p:nvGrpSpPr>
                <p:cNvPr id="65" name="Group 64"/>
                <p:cNvGrpSpPr>
                  <a:grpSpLocks noChangeAspect="1"/>
                </p:cNvGrpSpPr>
                <p:nvPr/>
              </p:nvGrpSpPr>
              <p:grpSpPr>
                <a:xfrm>
                  <a:off x="2532626" y="1389740"/>
                  <a:ext cx="3367860" cy="1258683"/>
                  <a:chOff x="2783802" y="437457"/>
                  <a:chExt cx="4260239" cy="1592195"/>
                </a:xfrm>
              </p:grpSpPr>
              <p:pic>
                <p:nvPicPr>
                  <p:cNvPr id="42" name="Picture 41" descr="p001_5hr_brain_sl70.png"/>
                  <p:cNvPicPr>
                    <a:picLocks noChangeAspect="1"/>
                  </p:cNvPicPr>
                  <p:nvPr/>
                </p:nvPicPr>
                <p:blipFill rotWithShape="1">
                  <a:blip r:embed="rId4">
                    <a:extLst>
                      <a:ext uri="{28A0092B-C50C-407E-A947-70E740481C1C}">
                        <a14:useLocalDpi xmlns:a14="http://schemas.microsoft.com/office/drawing/2010/main" val="0"/>
                      </a:ext>
                    </a:extLst>
                  </a:blip>
                  <a:srcRect l="28701" t="30039" r="28562" b="21318"/>
                  <a:stretch/>
                </p:blipFill>
                <p:spPr>
                  <a:xfrm>
                    <a:off x="2783802" y="437458"/>
                    <a:ext cx="1388006" cy="1579830"/>
                  </a:xfrm>
                  <a:prstGeom prst="rect">
                    <a:avLst/>
                  </a:prstGeom>
                </p:spPr>
              </p:pic>
              <p:pic>
                <p:nvPicPr>
                  <p:cNvPr id="41" name="Picture 40" descr="p001_5hr_heart_sl429.png"/>
                  <p:cNvPicPr>
                    <a:picLocks noChangeAspect="1"/>
                  </p:cNvPicPr>
                  <p:nvPr/>
                </p:nvPicPr>
                <p:blipFill rotWithShape="1">
                  <a:blip r:embed="rId5">
                    <a:extLst>
                      <a:ext uri="{28A0092B-C50C-407E-A947-70E740481C1C}">
                        <a14:useLocalDpi xmlns:a14="http://schemas.microsoft.com/office/drawing/2010/main" val="0"/>
                      </a:ext>
                    </a:extLst>
                  </a:blip>
                  <a:srcRect l="6007" t="30727" r="6047" b="20742"/>
                  <a:stretch/>
                </p:blipFill>
                <p:spPr>
                  <a:xfrm>
                    <a:off x="4196573" y="443670"/>
                    <a:ext cx="2847468" cy="1585982"/>
                  </a:xfrm>
                  <a:prstGeom prst="rect">
                    <a:avLst/>
                  </a:prstGeom>
                </p:spPr>
              </p:pic>
              <p:sp>
                <p:nvSpPr>
                  <p:cNvPr id="51" name="TextBox 50"/>
                  <p:cNvSpPr txBox="1"/>
                  <p:nvPr/>
                </p:nvSpPr>
                <p:spPr>
                  <a:xfrm>
                    <a:off x="4206566" y="437457"/>
                    <a:ext cx="710827" cy="305378"/>
                  </a:xfrm>
                  <a:prstGeom prst="rect">
                    <a:avLst/>
                  </a:prstGeom>
                  <a:noFill/>
                </p:spPr>
                <p:txBody>
                  <a:bodyPr wrap="square" rtlCol="0">
                    <a:spAutoFit/>
                  </a:bodyPr>
                  <a:lstStyle/>
                  <a:p>
                    <a:r>
                      <a:rPr lang="en-US" dirty="0">
                        <a:solidFill>
                          <a:schemeClr val="bg1"/>
                        </a:solidFill>
                      </a:rPr>
                      <a:t>5 </a:t>
                    </a:r>
                    <a:r>
                      <a:rPr lang="en-US" dirty="0" err="1">
                        <a:solidFill>
                          <a:schemeClr val="bg1"/>
                        </a:solidFill>
                      </a:rPr>
                      <a:t>hr</a:t>
                    </a:r>
                    <a:endParaRPr lang="en-US" dirty="0">
                      <a:solidFill>
                        <a:schemeClr val="bg1"/>
                      </a:solidFill>
                    </a:endParaRPr>
                  </a:p>
                </p:txBody>
              </p:sp>
            </p:grpSp>
            <p:grpSp>
              <p:nvGrpSpPr>
                <p:cNvPr id="73" name="Group 72"/>
                <p:cNvGrpSpPr/>
                <p:nvPr/>
              </p:nvGrpSpPr>
              <p:grpSpPr>
                <a:xfrm>
                  <a:off x="3632893" y="2562720"/>
                  <a:ext cx="2299007" cy="1332662"/>
                  <a:chOff x="3632893" y="2562720"/>
                  <a:chExt cx="2299007" cy="1332662"/>
                </a:xfrm>
              </p:grpSpPr>
              <p:pic>
                <p:nvPicPr>
                  <p:cNvPr id="72" name="Picture 71" descr="p001_9hr_heart_sl442.png"/>
                  <p:cNvPicPr>
                    <a:picLocks noChangeAspect="1"/>
                  </p:cNvPicPr>
                  <p:nvPr/>
                </p:nvPicPr>
                <p:blipFill rotWithShape="1">
                  <a:blip r:embed="rId6">
                    <a:extLst>
                      <a:ext uri="{28A0092B-C50C-407E-A947-70E740481C1C}">
                        <a14:useLocalDpi xmlns:a14="http://schemas.microsoft.com/office/drawing/2010/main" val="0"/>
                      </a:ext>
                    </a:extLst>
                  </a:blip>
                  <a:srcRect t="27104" b="15287"/>
                  <a:stretch/>
                </p:blipFill>
                <p:spPr>
                  <a:xfrm>
                    <a:off x="3632893" y="2562720"/>
                    <a:ext cx="2299007" cy="1332662"/>
                  </a:xfrm>
                  <a:prstGeom prst="rect">
                    <a:avLst/>
                  </a:prstGeom>
                </p:spPr>
              </p:pic>
              <p:sp>
                <p:nvSpPr>
                  <p:cNvPr id="49" name="TextBox 48"/>
                  <p:cNvSpPr txBox="1"/>
                  <p:nvPr/>
                </p:nvSpPr>
                <p:spPr>
                  <a:xfrm>
                    <a:off x="3641654" y="2648423"/>
                    <a:ext cx="577646" cy="369332"/>
                  </a:xfrm>
                  <a:prstGeom prst="rect">
                    <a:avLst/>
                  </a:prstGeom>
                  <a:noFill/>
                </p:spPr>
                <p:txBody>
                  <a:bodyPr wrap="square" rtlCol="0">
                    <a:spAutoFit/>
                  </a:bodyPr>
                  <a:lstStyle/>
                  <a:p>
                    <a:r>
                      <a:rPr lang="en-US" dirty="0">
                        <a:solidFill>
                          <a:srgbClr val="FFFFFF"/>
                        </a:solidFill>
                      </a:rPr>
                      <a:t>9 </a:t>
                    </a:r>
                    <a:r>
                      <a:rPr lang="en-US" dirty="0" err="1">
                        <a:solidFill>
                          <a:srgbClr val="FFFFFF"/>
                        </a:solidFill>
                      </a:rPr>
                      <a:t>hr</a:t>
                    </a:r>
                    <a:endParaRPr lang="en-US" dirty="0">
                      <a:solidFill>
                        <a:srgbClr val="FFFFFF"/>
                      </a:solidFill>
                    </a:endParaRPr>
                  </a:p>
                </p:txBody>
              </p:sp>
            </p:grpSp>
            <p:grpSp>
              <p:nvGrpSpPr>
                <p:cNvPr id="64" name="Group 63"/>
                <p:cNvGrpSpPr>
                  <a:grpSpLocks noChangeAspect="1"/>
                </p:cNvGrpSpPr>
                <p:nvPr/>
              </p:nvGrpSpPr>
              <p:grpSpPr>
                <a:xfrm>
                  <a:off x="2542376" y="3816238"/>
                  <a:ext cx="3348341" cy="1242211"/>
                  <a:chOff x="2275374" y="1585984"/>
                  <a:chExt cx="5371925" cy="1992946"/>
                </a:xfrm>
              </p:grpSpPr>
              <p:grpSp>
                <p:nvGrpSpPr>
                  <p:cNvPr id="55" name="Group 54"/>
                  <p:cNvGrpSpPr/>
                  <p:nvPr/>
                </p:nvGrpSpPr>
                <p:grpSpPr>
                  <a:xfrm>
                    <a:off x="2275374" y="1585984"/>
                    <a:ext cx="5371925" cy="1992946"/>
                    <a:chOff x="2275374" y="1585984"/>
                    <a:chExt cx="5371925" cy="1992946"/>
                  </a:xfrm>
                </p:grpSpPr>
                <p:pic>
                  <p:nvPicPr>
                    <p:cNvPr id="53" name="Picture 52" descr="p001_19hr_heart_sl432.png"/>
                    <p:cNvPicPr>
                      <a:picLocks noChangeAspect="1"/>
                    </p:cNvPicPr>
                    <p:nvPr/>
                  </p:nvPicPr>
                  <p:blipFill rotWithShape="1">
                    <a:blip r:embed="rId7">
                      <a:extLst>
                        <a:ext uri="{28A0092B-C50C-407E-A947-70E740481C1C}">
                          <a14:useLocalDpi xmlns:a14="http://schemas.microsoft.com/office/drawing/2010/main" val="0"/>
                        </a:ext>
                      </a:extLst>
                    </a:blip>
                    <a:srcRect l="120" t="30652" r="3913" b="18610"/>
                    <a:stretch/>
                  </p:blipFill>
                  <p:spPr>
                    <a:xfrm>
                      <a:off x="4039007" y="1679612"/>
                      <a:ext cx="3608292" cy="1884115"/>
                    </a:xfrm>
                    <a:prstGeom prst="rect">
                      <a:avLst/>
                    </a:prstGeom>
                  </p:spPr>
                </p:pic>
                <p:pic>
                  <p:nvPicPr>
                    <p:cNvPr id="54" name="Picture 53" descr="p001_19hr_brain_sl73.png"/>
                    <p:cNvPicPr>
                      <a:picLocks noChangeAspect="1"/>
                    </p:cNvPicPr>
                    <p:nvPr/>
                  </p:nvPicPr>
                  <p:blipFill rotWithShape="1">
                    <a:blip r:embed="rId8">
                      <a:extLst>
                        <a:ext uri="{28A0092B-C50C-407E-A947-70E740481C1C}">
                          <a14:useLocalDpi xmlns:a14="http://schemas.microsoft.com/office/drawing/2010/main" val="0"/>
                        </a:ext>
                      </a:extLst>
                    </a:blip>
                    <a:srcRect l="28698" t="31060" r="28432" b="19901"/>
                    <a:stretch/>
                  </p:blipFill>
                  <p:spPr>
                    <a:xfrm>
                      <a:off x="2275374" y="1585984"/>
                      <a:ext cx="1747673" cy="1992946"/>
                    </a:xfrm>
                    <a:prstGeom prst="rect">
                      <a:avLst/>
                    </a:prstGeom>
                  </p:spPr>
                </p:pic>
              </p:grpSp>
              <p:sp>
                <p:nvSpPr>
                  <p:cNvPr id="63" name="TextBox 62"/>
                  <p:cNvSpPr txBox="1"/>
                  <p:nvPr/>
                </p:nvSpPr>
                <p:spPr>
                  <a:xfrm>
                    <a:off x="4083541" y="1611928"/>
                    <a:ext cx="672592" cy="369332"/>
                  </a:xfrm>
                  <a:prstGeom prst="rect">
                    <a:avLst/>
                  </a:prstGeom>
                  <a:noFill/>
                </p:spPr>
                <p:txBody>
                  <a:bodyPr wrap="none" rtlCol="0">
                    <a:spAutoFit/>
                  </a:bodyPr>
                  <a:lstStyle/>
                  <a:p>
                    <a:r>
                      <a:rPr lang="en-US" dirty="0">
                        <a:solidFill>
                          <a:srgbClr val="FFFFFF"/>
                        </a:solidFill>
                      </a:rPr>
                      <a:t>19 </a:t>
                    </a:r>
                    <a:r>
                      <a:rPr lang="en-US" dirty="0" err="1">
                        <a:solidFill>
                          <a:srgbClr val="FFFFFF"/>
                        </a:solidFill>
                      </a:rPr>
                      <a:t>hr</a:t>
                    </a:r>
                    <a:endParaRPr lang="en-US" dirty="0">
                      <a:solidFill>
                        <a:srgbClr val="FFFFFF"/>
                      </a:solidFill>
                    </a:endParaRPr>
                  </a:p>
                </p:txBody>
              </p:sp>
            </p:grpSp>
            <p:sp>
              <p:nvSpPr>
                <p:cNvPr id="66" name="Rectangle 65"/>
                <p:cNvSpPr/>
                <p:nvPr/>
              </p:nvSpPr>
              <p:spPr>
                <a:xfrm>
                  <a:off x="2509897" y="146482"/>
                  <a:ext cx="3400338" cy="4929493"/>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Connector 68"/>
                <p:cNvCxnSpPr/>
                <p:nvPr/>
              </p:nvCxnSpPr>
              <p:spPr>
                <a:xfrm>
                  <a:off x="3632428" y="178878"/>
                  <a:ext cx="0" cy="487957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45" name="Picture 44" descr="p001_9hr_brain_sl83.png"/>
              <p:cNvPicPr>
                <a:picLocks noChangeAspect="1"/>
              </p:cNvPicPr>
              <p:nvPr/>
            </p:nvPicPr>
            <p:blipFill rotWithShape="1">
              <a:blip r:embed="rId9">
                <a:extLst>
                  <a:ext uri="{28A0092B-C50C-407E-A947-70E740481C1C}">
                    <a14:useLocalDpi xmlns:a14="http://schemas.microsoft.com/office/drawing/2010/main" val="0"/>
                  </a:ext>
                </a:extLst>
              </a:blip>
              <a:srcRect l="27494" t="32438" r="30406" b="18530"/>
              <a:stretch/>
            </p:blipFill>
            <p:spPr>
              <a:xfrm>
                <a:off x="5528897" y="2588561"/>
                <a:ext cx="1073978" cy="1246959"/>
              </a:xfrm>
              <a:prstGeom prst="rect">
                <a:avLst/>
              </a:prstGeom>
            </p:spPr>
          </p:pic>
        </p:grpSp>
        <p:cxnSp>
          <p:nvCxnSpPr>
            <p:cNvPr id="67" name="Straight Connector 66"/>
            <p:cNvCxnSpPr/>
            <p:nvPr/>
          </p:nvCxnSpPr>
          <p:spPr>
            <a:xfrm>
              <a:off x="5525129" y="1325209"/>
              <a:ext cx="334834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535359" y="2586418"/>
              <a:ext cx="334834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5536111" y="3800242"/>
              <a:ext cx="334834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60" name="TextBox 59"/>
          <p:cNvSpPr txBox="1"/>
          <p:nvPr/>
        </p:nvSpPr>
        <p:spPr>
          <a:xfrm>
            <a:off x="1127478" y="4696331"/>
            <a:ext cx="3406765" cy="307777"/>
          </a:xfrm>
          <a:prstGeom prst="rect">
            <a:avLst/>
          </a:prstGeom>
          <a:solidFill>
            <a:srgbClr val="001549"/>
          </a:solidFill>
          <a:ln>
            <a:solidFill>
              <a:srgbClr val="4472C4"/>
            </a:solidFill>
          </a:ln>
        </p:spPr>
        <p:txBody>
          <a:bodyPr wrap="square" rtlCol="0">
            <a:spAutoFit/>
          </a:bodyPr>
          <a:lstStyle/>
          <a:p>
            <a:pPr algn="ctr" defTabSz="684763"/>
            <a:r>
              <a:rPr lang="en-US" sz="1400" dirty="0">
                <a:solidFill>
                  <a:srgbClr val="FFFFFF"/>
                </a:solidFill>
                <a:latin typeface="Calibri"/>
              </a:rPr>
              <a:t>Slow washout of FDG in the myocardium</a:t>
            </a:r>
            <a:endParaRPr lang="en-US" sz="1400" i="1" dirty="0">
              <a:solidFill>
                <a:srgbClr val="FFFFFF"/>
              </a:solidFill>
              <a:latin typeface="Calibri"/>
            </a:endParaRPr>
          </a:p>
        </p:txBody>
      </p:sp>
      <p:pic>
        <p:nvPicPr>
          <p:cNvPr id="2" name="Picture 1" descr="p001_TACs.png"/>
          <p:cNvPicPr>
            <a:picLocks noChangeAspect="1"/>
          </p:cNvPicPr>
          <p:nvPr/>
        </p:nvPicPr>
        <p:blipFill rotWithShape="1">
          <a:blip r:embed="rId10">
            <a:extLst>
              <a:ext uri="{28A0092B-C50C-407E-A947-70E740481C1C}">
                <a14:useLocalDpi xmlns:a14="http://schemas.microsoft.com/office/drawing/2010/main" val="0"/>
              </a:ext>
            </a:extLst>
          </a:blip>
          <a:srcRect t="10844" b="16034"/>
          <a:stretch/>
        </p:blipFill>
        <p:spPr>
          <a:xfrm>
            <a:off x="330445" y="1896296"/>
            <a:ext cx="4876800" cy="2238046"/>
          </a:xfrm>
          <a:prstGeom prst="rect">
            <a:avLst/>
          </a:prstGeom>
        </p:spPr>
      </p:pic>
      <p:sp>
        <p:nvSpPr>
          <p:cNvPr id="70" name="TextBox 69"/>
          <p:cNvSpPr txBox="1"/>
          <p:nvPr/>
        </p:nvSpPr>
        <p:spPr>
          <a:xfrm>
            <a:off x="1383803" y="4105913"/>
            <a:ext cx="2912050" cy="369332"/>
          </a:xfrm>
          <a:prstGeom prst="rect">
            <a:avLst/>
          </a:prstGeom>
          <a:noFill/>
        </p:spPr>
        <p:txBody>
          <a:bodyPr wrap="none" rtlCol="0">
            <a:spAutoFit/>
          </a:bodyPr>
          <a:lstStyle/>
          <a:p>
            <a:r>
              <a:rPr lang="en-US" dirty="0"/>
              <a:t>Post-injection time (minutes)</a:t>
            </a:r>
          </a:p>
        </p:txBody>
      </p:sp>
      <p:sp>
        <p:nvSpPr>
          <p:cNvPr id="79" name="TextBox 78"/>
          <p:cNvSpPr txBox="1"/>
          <p:nvPr/>
        </p:nvSpPr>
        <p:spPr>
          <a:xfrm>
            <a:off x="2919041" y="2401752"/>
            <a:ext cx="1376812" cy="369332"/>
          </a:xfrm>
          <a:prstGeom prst="rect">
            <a:avLst/>
          </a:prstGeom>
          <a:noFill/>
        </p:spPr>
        <p:txBody>
          <a:bodyPr wrap="none" rtlCol="0">
            <a:spAutoFit/>
          </a:bodyPr>
          <a:lstStyle/>
          <a:p>
            <a:r>
              <a:rPr lang="en-US" dirty="0">
                <a:solidFill>
                  <a:srgbClr val="008000"/>
                </a:solidFill>
              </a:rPr>
              <a:t>Myocardium</a:t>
            </a:r>
          </a:p>
        </p:txBody>
      </p:sp>
      <p:sp>
        <p:nvSpPr>
          <p:cNvPr id="80" name="TextBox 79"/>
          <p:cNvSpPr txBox="1"/>
          <p:nvPr/>
        </p:nvSpPr>
        <p:spPr>
          <a:xfrm rot="575234">
            <a:off x="2989569" y="2951915"/>
            <a:ext cx="1161521" cy="369332"/>
          </a:xfrm>
          <a:prstGeom prst="rect">
            <a:avLst/>
          </a:prstGeom>
          <a:noFill/>
        </p:spPr>
        <p:txBody>
          <a:bodyPr wrap="none" rtlCol="0">
            <a:spAutoFit/>
          </a:bodyPr>
          <a:lstStyle/>
          <a:p>
            <a:r>
              <a:rPr lang="en-US" dirty="0">
                <a:solidFill>
                  <a:srgbClr val="000090"/>
                </a:solidFill>
              </a:rPr>
              <a:t>Brain </a:t>
            </a:r>
            <a:r>
              <a:rPr lang="en-US" sz="1600" dirty="0">
                <a:solidFill>
                  <a:srgbClr val="000090"/>
                </a:solidFill>
              </a:rPr>
              <a:t>(</a:t>
            </a:r>
            <a:r>
              <a:rPr lang="en-US" sz="1600" dirty="0" err="1">
                <a:solidFill>
                  <a:srgbClr val="000090"/>
                </a:solidFill>
              </a:rPr>
              <a:t>Occ</a:t>
            </a:r>
            <a:r>
              <a:rPr lang="en-US" sz="1600" dirty="0">
                <a:solidFill>
                  <a:srgbClr val="000090"/>
                </a:solidFill>
              </a:rPr>
              <a:t>)</a:t>
            </a:r>
          </a:p>
        </p:txBody>
      </p:sp>
      <p:sp>
        <p:nvSpPr>
          <p:cNvPr id="89" name="TextBox 88"/>
          <p:cNvSpPr txBox="1"/>
          <p:nvPr/>
        </p:nvSpPr>
        <p:spPr>
          <a:xfrm rot="1081125">
            <a:off x="974606" y="3173654"/>
            <a:ext cx="1458577" cy="369332"/>
          </a:xfrm>
          <a:prstGeom prst="rect">
            <a:avLst/>
          </a:prstGeom>
          <a:noFill/>
        </p:spPr>
        <p:txBody>
          <a:bodyPr wrap="none" rtlCol="0">
            <a:spAutoFit/>
          </a:bodyPr>
          <a:lstStyle/>
          <a:p>
            <a:r>
              <a:rPr lang="en-US" dirty="0">
                <a:solidFill>
                  <a:schemeClr val="accent6"/>
                </a:solidFill>
              </a:rPr>
              <a:t>Brain </a:t>
            </a:r>
            <a:r>
              <a:rPr lang="en-US" sz="1600" dirty="0">
                <a:solidFill>
                  <a:schemeClr val="accent6"/>
                </a:solidFill>
              </a:rPr>
              <a:t>(L Temp)</a:t>
            </a:r>
          </a:p>
        </p:txBody>
      </p:sp>
      <p:sp>
        <p:nvSpPr>
          <p:cNvPr id="3" name="TextBox 2"/>
          <p:cNvSpPr txBox="1"/>
          <p:nvPr/>
        </p:nvSpPr>
        <p:spPr>
          <a:xfrm>
            <a:off x="552752" y="3843792"/>
            <a:ext cx="4764463" cy="276999"/>
          </a:xfrm>
          <a:prstGeom prst="rect">
            <a:avLst/>
          </a:prstGeom>
          <a:solidFill>
            <a:schemeClr val="bg1"/>
          </a:solidFill>
        </p:spPr>
        <p:txBody>
          <a:bodyPr wrap="square" rtlCol="0">
            <a:spAutoFit/>
          </a:bodyPr>
          <a:lstStyle/>
          <a:p>
            <a:r>
              <a:rPr lang="en-US" sz="1200" dirty="0"/>
              <a:t>0                 200              400              600             800             1000           1200         </a:t>
            </a:r>
          </a:p>
        </p:txBody>
      </p:sp>
      <p:grpSp>
        <p:nvGrpSpPr>
          <p:cNvPr id="13" name="Group 12"/>
          <p:cNvGrpSpPr/>
          <p:nvPr/>
        </p:nvGrpSpPr>
        <p:grpSpPr>
          <a:xfrm>
            <a:off x="645577" y="1184885"/>
            <a:ext cx="3994116" cy="810359"/>
            <a:chOff x="702445" y="677024"/>
            <a:chExt cx="3994116" cy="810359"/>
          </a:xfrm>
        </p:grpSpPr>
        <p:sp>
          <p:nvSpPr>
            <p:cNvPr id="78" name="Chevron 77"/>
            <p:cNvSpPr/>
            <p:nvPr/>
          </p:nvSpPr>
          <p:spPr>
            <a:xfrm>
              <a:off x="1750444" y="1365545"/>
              <a:ext cx="94669" cy="105839"/>
            </a:xfrm>
            <a:prstGeom prst="chevron">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3" name="Chevron 92"/>
            <p:cNvSpPr/>
            <p:nvPr/>
          </p:nvSpPr>
          <p:spPr>
            <a:xfrm>
              <a:off x="2148705" y="1368350"/>
              <a:ext cx="98722" cy="105839"/>
            </a:xfrm>
            <a:prstGeom prst="chevron">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4" name="Pentagon 93"/>
            <p:cNvSpPr/>
            <p:nvPr/>
          </p:nvSpPr>
          <p:spPr>
            <a:xfrm>
              <a:off x="702445" y="1374512"/>
              <a:ext cx="276709" cy="103628"/>
            </a:xfrm>
            <a:prstGeom prst="homePlate">
              <a:avLst/>
            </a:prstGeom>
            <a:solidFill>
              <a:srgbClr val="95B3D7"/>
            </a:solidFill>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Chevron 94"/>
            <p:cNvSpPr/>
            <p:nvPr/>
          </p:nvSpPr>
          <p:spPr>
            <a:xfrm flipV="1">
              <a:off x="1345180" y="1370646"/>
              <a:ext cx="94669" cy="110513"/>
            </a:xfrm>
            <a:prstGeom prst="chevron">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7" name="Chevron 96"/>
            <p:cNvSpPr/>
            <p:nvPr/>
          </p:nvSpPr>
          <p:spPr>
            <a:xfrm>
              <a:off x="2235072" y="1381544"/>
              <a:ext cx="292113" cy="93233"/>
            </a:xfrm>
            <a:prstGeom prst="chevron">
              <a:avLst/>
            </a:prstGeom>
            <a:solidFill>
              <a:srgbClr val="95B3D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8" name="Chevron 97"/>
            <p:cNvSpPr/>
            <p:nvPr/>
          </p:nvSpPr>
          <p:spPr>
            <a:xfrm>
              <a:off x="2527185" y="1375320"/>
              <a:ext cx="98722" cy="105839"/>
            </a:xfrm>
            <a:prstGeom prst="chevron">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9" name="Chevron 98"/>
            <p:cNvSpPr/>
            <p:nvPr/>
          </p:nvSpPr>
          <p:spPr>
            <a:xfrm>
              <a:off x="2609059" y="1375320"/>
              <a:ext cx="1898483" cy="105600"/>
            </a:xfrm>
            <a:prstGeom prst="chevron">
              <a:avLst/>
            </a:prstGeom>
            <a:solidFill>
              <a:srgbClr val="95B3D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0" name="Chevron 99"/>
            <p:cNvSpPr/>
            <p:nvPr/>
          </p:nvSpPr>
          <p:spPr>
            <a:xfrm>
              <a:off x="4499144" y="1381544"/>
              <a:ext cx="197417" cy="105839"/>
            </a:xfrm>
            <a:prstGeom prst="chevron">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1" name="TextBox 100"/>
            <p:cNvSpPr txBox="1"/>
            <p:nvPr/>
          </p:nvSpPr>
          <p:spPr>
            <a:xfrm rot="16200000">
              <a:off x="1949994" y="875378"/>
              <a:ext cx="453970" cy="307777"/>
            </a:xfrm>
            <a:prstGeom prst="rect">
              <a:avLst/>
            </a:prstGeom>
            <a:noFill/>
          </p:spPr>
          <p:txBody>
            <a:bodyPr wrap="none" rtlCol="0">
              <a:spAutoFit/>
            </a:bodyPr>
            <a:lstStyle/>
            <a:p>
              <a:r>
                <a:rPr lang="en-US" sz="1400" dirty="0"/>
                <a:t>7 </a:t>
              </a:r>
              <a:r>
                <a:rPr lang="en-US" sz="1200" dirty="0" err="1"/>
                <a:t>hr</a:t>
              </a:r>
              <a:endParaRPr lang="en-US" sz="1200" dirty="0"/>
            </a:p>
          </p:txBody>
        </p:sp>
        <p:sp>
          <p:nvSpPr>
            <p:cNvPr id="102" name="TextBox 101"/>
            <p:cNvSpPr txBox="1"/>
            <p:nvPr/>
          </p:nvSpPr>
          <p:spPr>
            <a:xfrm rot="16200000">
              <a:off x="2313488" y="884336"/>
              <a:ext cx="453970" cy="307777"/>
            </a:xfrm>
            <a:prstGeom prst="rect">
              <a:avLst/>
            </a:prstGeom>
            <a:noFill/>
          </p:spPr>
          <p:txBody>
            <a:bodyPr wrap="none" rtlCol="0">
              <a:spAutoFit/>
            </a:bodyPr>
            <a:lstStyle/>
            <a:p>
              <a:r>
                <a:rPr lang="en-US" sz="1400" dirty="0"/>
                <a:t>9 </a:t>
              </a:r>
              <a:r>
                <a:rPr lang="en-US" sz="1200" dirty="0" err="1"/>
                <a:t>hr</a:t>
              </a:r>
              <a:endParaRPr lang="en-US" sz="1200" dirty="0"/>
            </a:p>
          </p:txBody>
        </p:sp>
        <p:sp>
          <p:nvSpPr>
            <p:cNvPr id="103" name="TextBox 102"/>
            <p:cNvSpPr txBox="1"/>
            <p:nvPr/>
          </p:nvSpPr>
          <p:spPr>
            <a:xfrm rot="16200000">
              <a:off x="1564597" y="870660"/>
              <a:ext cx="453970" cy="307777"/>
            </a:xfrm>
            <a:prstGeom prst="rect">
              <a:avLst/>
            </a:prstGeom>
            <a:noFill/>
          </p:spPr>
          <p:txBody>
            <a:bodyPr wrap="none" rtlCol="0">
              <a:spAutoFit/>
            </a:bodyPr>
            <a:lstStyle/>
            <a:p>
              <a:r>
                <a:rPr lang="en-US" sz="1400" dirty="0"/>
                <a:t>5 </a:t>
              </a:r>
              <a:r>
                <a:rPr lang="en-US" sz="1200" dirty="0" err="1"/>
                <a:t>hr</a:t>
              </a:r>
              <a:endParaRPr lang="en-US" sz="1200" dirty="0"/>
            </a:p>
          </p:txBody>
        </p:sp>
        <p:sp>
          <p:nvSpPr>
            <p:cNvPr id="104" name="TextBox 103"/>
            <p:cNvSpPr txBox="1"/>
            <p:nvPr/>
          </p:nvSpPr>
          <p:spPr>
            <a:xfrm rot="16200000">
              <a:off x="4218958" y="795005"/>
              <a:ext cx="543739" cy="307777"/>
            </a:xfrm>
            <a:prstGeom prst="rect">
              <a:avLst/>
            </a:prstGeom>
            <a:noFill/>
          </p:spPr>
          <p:txBody>
            <a:bodyPr wrap="none" rtlCol="0">
              <a:spAutoFit/>
            </a:bodyPr>
            <a:lstStyle/>
            <a:p>
              <a:r>
                <a:rPr lang="en-US" sz="1400" dirty="0"/>
                <a:t>19 </a:t>
              </a:r>
              <a:r>
                <a:rPr lang="en-US" sz="1200" dirty="0" err="1"/>
                <a:t>hr</a:t>
              </a:r>
              <a:endParaRPr lang="en-US" sz="1200" dirty="0"/>
            </a:p>
          </p:txBody>
        </p:sp>
        <p:sp>
          <p:nvSpPr>
            <p:cNvPr id="105" name="TextBox 104"/>
            <p:cNvSpPr txBox="1"/>
            <p:nvPr/>
          </p:nvSpPr>
          <p:spPr>
            <a:xfrm rot="16200000">
              <a:off x="1087926" y="874297"/>
              <a:ext cx="507959" cy="307777"/>
            </a:xfrm>
            <a:prstGeom prst="rect">
              <a:avLst/>
            </a:prstGeom>
            <a:noFill/>
          </p:spPr>
          <p:txBody>
            <a:bodyPr wrap="none" rtlCol="0">
              <a:spAutoFit/>
            </a:bodyPr>
            <a:lstStyle/>
            <a:p>
              <a:r>
                <a:rPr lang="en-US" sz="1200" dirty="0"/>
                <a:t> </a:t>
              </a:r>
              <a:r>
                <a:rPr lang="en-US" sz="1400" dirty="0"/>
                <a:t>3 </a:t>
              </a:r>
              <a:r>
                <a:rPr lang="en-US" sz="1400" dirty="0" err="1"/>
                <a:t>hr</a:t>
              </a:r>
              <a:endParaRPr lang="en-US" sz="1200" dirty="0"/>
            </a:p>
          </p:txBody>
        </p:sp>
        <p:cxnSp>
          <p:nvCxnSpPr>
            <p:cNvPr id="106" name="Straight Connector 105"/>
            <p:cNvCxnSpPr/>
            <p:nvPr/>
          </p:nvCxnSpPr>
          <p:spPr>
            <a:xfrm>
              <a:off x="810496" y="1233174"/>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1348045" y="1233174"/>
              <a:ext cx="0" cy="99372"/>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1788577" y="1239398"/>
              <a:ext cx="0" cy="99372"/>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2179408" y="1236486"/>
              <a:ext cx="0" cy="99372"/>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4533108" y="1233574"/>
              <a:ext cx="0" cy="99372"/>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544962" y="1230662"/>
              <a:ext cx="0" cy="99372"/>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112" name="Chevron 111"/>
            <p:cNvSpPr/>
            <p:nvPr/>
          </p:nvSpPr>
          <p:spPr>
            <a:xfrm>
              <a:off x="1856592" y="1372681"/>
              <a:ext cx="292113" cy="93233"/>
            </a:xfrm>
            <a:prstGeom prst="chevron">
              <a:avLst/>
            </a:prstGeom>
            <a:solidFill>
              <a:srgbClr val="95B3D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3" name="Chevron 112"/>
            <p:cNvSpPr/>
            <p:nvPr/>
          </p:nvSpPr>
          <p:spPr>
            <a:xfrm>
              <a:off x="1448376" y="1374512"/>
              <a:ext cx="292113" cy="93233"/>
            </a:xfrm>
            <a:prstGeom prst="chevron">
              <a:avLst/>
            </a:prstGeom>
            <a:solidFill>
              <a:srgbClr val="95B3D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4" name="Chevron 113"/>
            <p:cNvSpPr/>
            <p:nvPr/>
          </p:nvSpPr>
          <p:spPr>
            <a:xfrm>
              <a:off x="1051438" y="1384907"/>
              <a:ext cx="292113" cy="93233"/>
            </a:xfrm>
            <a:prstGeom prst="chevron">
              <a:avLst/>
            </a:prstGeom>
            <a:solidFill>
              <a:srgbClr val="95B3D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5" name="TextBox 114"/>
            <p:cNvSpPr txBox="1"/>
            <p:nvPr/>
          </p:nvSpPr>
          <p:spPr>
            <a:xfrm rot="16200000">
              <a:off x="684696" y="875065"/>
              <a:ext cx="633507" cy="307777"/>
            </a:xfrm>
            <a:prstGeom prst="rect">
              <a:avLst/>
            </a:prstGeom>
            <a:noFill/>
          </p:spPr>
          <p:txBody>
            <a:bodyPr wrap="none" rtlCol="0">
              <a:spAutoFit/>
            </a:bodyPr>
            <a:lstStyle/>
            <a:p>
              <a:r>
                <a:rPr lang="en-US" sz="1200" dirty="0"/>
                <a:t> </a:t>
              </a:r>
              <a:r>
                <a:rPr lang="en-US" sz="1400" dirty="0"/>
                <a:t>1½ </a:t>
              </a:r>
              <a:r>
                <a:rPr lang="en-US" sz="1400" dirty="0" err="1"/>
                <a:t>hr</a:t>
              </a:r>
              <a:endParaRPr lang="en-US" sz="1200" dirty="0"/>
            </a:p>
          </p:txBody>
        </p:sp>
        <p:cxnSp>
          <p:nvCxnSpPr>
            <p:cNvPr id="116" name="Straight Connector 115"/>
            <p:cNvCxnSpPr/>
            <p:nvPr/>
          </p:nvCxnSpPr>
          <p:spPr>
            <a:xfrm>
              <a:off x="1007589" y="1233942"/>
              <a:ext cx="0" cy="99372"/>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117" name="Chevron 116"/>
            <p:cNvSpPr/>
            <p:nvPr/>
          </p:nvSpPr>
          <p:spPr>
            <a:xfrm flipV="1">
              <a:off x="966812" y="1371414"/>
              <a:ext cx="94669" cy="110513"/>
            </a:xfrm>
            <a:prstGeom prst="chevron">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0"/>
          <p:cNvGrpSpPr/>
          <p:nvPr/>
        </p:nvGrpSpPr>
        <p:grpSpPr>
          <a:xfrm>
            <a:off x="2886697" y="69738"/>
            <a:ext cx="1348363" cy="1803966"/>
            <a:chOff x="2919041" y="213015"/>
            <a:chExt cx="1348363" cy="1803966"/>
          </a:xfrm>
          <a:noFill/>
        </p:grpSpPr>
        <p:pic>
          <p:nvPicPr>
            <p:cNvPr id="91" name="Picture 90" descr="p001_TACs.png"/>
            <p:cNvPicPr>
              <a:picLocks noChangeAspect="1"/>
            </p:cNvPicPr>
            <p:nvPr/>
          </p:nvPicPr>
          <p:blipFill rotWithShape="1">
            <a:blip r:embed="rId10">
              <a:extLst>
                <a:ext uri="{28A0092B-C50C-407E-A947-70E740481C1C}">
                  <a14:useLocalDpi xmlns:a14="http://schemas.microsoft.com/office/drawing/2010/main" val="0"/>
                </a:ext>
              </a:extLst>
            </a:blip>
            <a:srcRect l="27344" t="89979" r="55860" b="3122"/>
            <a:stretch/>
          </p:blipFill>
          <p:spPr>
            <a:xfrm>
              <a:off x="2919041" y="213015"/>
              <a:ext cx="974808" cy="251374"/>
            </a:xfrm>
            <a:prstGeom prst="rect">
              <a:avLst/>
            </a:prstGeom>
            <a:grpFill/>
          </p:spPr>
        </p:pic>
        <p:grpSp>
          <p:nvGrpSpPr>
            <p:cNvPr id="10" name="Group 9"/>
            <p:cNvGrpSpPr/>
            <p:nvPr/>
          </p:nvGrpSpPr>
          <p:grpSpPr>
            <a:xfrm>
              <a:off x="2920225" y="464389"/>
              <a:ext cx="1347179" cy="1552592"/>
              <a:chOff x="4267404" y="-60070"/>
              <a:chExt cx="1347179" cy="1552592"/>
            </a:xfrm>
            <a:grpFill/>
          </p:grpSpPr>
          <p:grpSp>
            <p:nvGrpSpPr>
              <p:cNvPr id="9" name="Group 8"/>
              <p:cNvGrpSpPr/>
              <p:nvPr/>
            </p:nvGrpSpPr>
            <p:grpSpPr>
              <a:xfrm>
                <a:off x="4267404" y="189377"/>
                <a:ext cx="1347179" cy="1303145"/>
                <a:chOff x="4267404" y="189377"/>
                <a:chExt cx="1347179" cy="1303145"/>
              </a:xfrm>
              <a:grpFill/>
            </p:grpSpPr>
            <p:grpSp>
              <p:nvGrpSpPr>
                <p:cNvPr id="8" name="Group 7"/>
                <p:cNvGrpSpPr/>
                <p:nvPr/>
              </p:nvGrpSpPr>
              <p:grpSpPr>
                <a:xfrm>
                  <a:off x="4344480" y="420883"/>
                  <a:ext cx="1143073" cy="1071639"/>
                  <a:chOff x="4344480" y="420883"/>
                  <a:chExt cx="1143073" cy="1071639"/>
                </a:xfrm>
                <a:grpFill/>
              </p:grpSpPr>
              <p:grpSp>
                <p:nvGrpSpPr>
                  <p:cNvPr id="7" name="Group 6"/>
                  <p:cNvGrpSpPr/>
                  <p:nvPr/>
                </p:nvGrpSpPr>
                <p:grpSpPr>
                  <a:xfrm>
                    <a:off x="4344480" y="670061"/>
                    <a:ext cx="1143073" cy="822461"/>
                    <a:chOff x="4349577" y="0"/>
                    <a:chExt cx="1143073" cy="822461"/>
                  </a:xfrm>
                  <a:grpFill/>
                </p:grpSpPr>
                <p:pic>
                  <p:nvPicPr>
                    <p:cNvPr id="61" name="Picture 60" descr="p001_TACs.png"/>
                    <p:cNvPicPr>
                      <a:picLocks noChangeAspect="1"/>
                    </p:cNvPicPr>
                    <p:nvPr/>
                  </p:nvPicPr>
                  <p:blipFill rotWithShape="1">
                    <a:blip r:embed="rId10">
                      <a:extLst>
                        <a:ext uri="{28A0092B-C50C-407E-A947-70E740481C1C}">
                          <a14:useLocalDpi xmlns:a14="http://schemas.microsoft.com/office/drawing/2010/main" val="0"/>
                        </a:ext>
                      </a:extLst>
                    </a:blip>
                    <a:srcRect l="68711" t="82083" r="17943" b="8755"/>
                    <a:stretch/>
                  </p:blipFill>
                  <p:spPr>
                    <a:xfrm>
                      <a:off x="4349577" y="0"/>
                      <a:ext cx="774585" cy="333701"/>
                    </a:xfrm>
                    <a:prstGeom prst="rect">
                      <a:avLst/>
                    </a:prstGeom>
                    <a:grpFill/>
                  </p:spPr>
                </p:pic>
                <p:pic>
                  <p:nvPicPr>
                    <p:cNvPr id="62" name="Picture 61" descr="p001_TACs.png"/>
                    <p:cNvPicPr>
                      <a:picLocks noChangeAspect="1"/>
                    </p:cNvPicPr>
                    <p:nvPr/>
                  </p:nvPicPr>
                  <p:blipFill rotWithShape="1">
                    <a:blip r:embed="rId10">
                      <a:extLst>
                        <a:ext uri="{28A0092B-C50C-407E-A947-70E740481C1C}">
                          <a14:useLocalDpi xmlns:a14="http://schemas.microsoft.com/office/drawing/2010/main" val="0"/>
                        </a:ext>
                      </a:extLst>
                    </a:blip>
                    <a:srcRect l="8710" t="82083" r="71950" b="2238"/>
                    <a:stretch/>
                  </p:blipFill>
                  <p:spPr>
                    <a:xfrm>
                      <a:off x="4370196" y="251374"/>
                      <a:ext cx="1122454" cy="571087"/>
                    </a:xfrm>
                    <a:prstGeom prst="rect">
                      <a:avLst/>
                    </a:prstGeom>
                    <a:grpFill/>
                  </p:spPr>
                </p:pic>
              </p:grpSp>
              <p:pic>
                <p:nvPicPr>
                  <p:cNvPr id="71" name="Picture 70" descr="p001_TACs.png"/>
                  <p:cNvPicPr>
                    <a:picLocks noChangeAspect="1"/>
                  </p:cNvPicPr>
                  <p:nvPr/>
                </p:nvPicPr>
                <p:blipFill rotWithShape="1">
                  <a:blip r:embed="rId10">
                    <a:extLst>
                      <a:ext uri="{28A0092B-C50C-407E-A947-70E740481C1C}">
                        <a14:useLocalDpi xmlns:a14="http://schemas.microsoft.com/office/drawing/2010/main" val="0"/>
                      </a:ext>
                    </a:extLst>
                  </a:blip>
                  <a:srcRect l="49973" t="82083" r="34999" b="8755"/>
                  <a:stretch/>
                </p:blipFill>
                <p:spPr>
                  <a:xfrm>
                    <a:off x="4417739" y="420883"/>
                    <a:ext cx="872201" cy="333701"/>
                  </a:xfrm>
                  <a:prstGeom prst="rect">
                    <a:avLst/>
                  </a:prstGeom>
                  <a:grpFill/>
                </p:spPr>
              </p:pic>
            </p:grpSp>
            <p:pic>
              <p:nvPicPr>
                <p:cNvPr id="90" name="Picture 89" descr="p001_TACs.png"/>
                <p:cNvPicPr>
                  <a:picLocks noChangeAspect="1"/>
                </p:cNvPicPr>
                <p:nvPr/>
              </p:nvPicPr>
              <p:blipFill rotWithShape="1">
                <a:blip r:embed="rId10">
                  <a:extLst>
                    <a:ext uri="{28A0092B-C50C-407E-A947-70E740481C1C}">
                      <a14:useLocalDpi xmlns:a14="http://schemas.microsoft.com/office/drawing/2010/main" val="0"/>
                    </a:ext>
                  </a:extLst>
                </a:blip>
                <a:srcRect l="27344" t="82480" r="49444" b="8755"/>
                <a:stretch/>
              </p:blipFill>
              <p:spPr>
                <a:xfrm>
                  <a:off x="4267404" y="189377"/>
                  <a:ext cx="1347179" cy="319250"/>
                </a:xfrm>
                <a:prstGeom prst="rect">
                  <a:avLst/>
                </a:prstGeom>
                <a:grpFill/>
              </p:spPr>
            </p:pic>
          </p:grpSp>
          <p:pic>
            <p:nvPicPr>
              <p:cNvPr id="92" name="Picture 91" descr="p001_TACs.png"/>
              <p:cNvPicPr>
                <a:picLocks noChangeAspect="1"/>
              </p:cNvPicPr>
              <p:nvPr/>
            </p:nvPicPr>
            <p:blipFill rotWithShape="1">
              <a:blip r:embed="rId10">
                <a:extLst>
                  <a:ext uri="{28A0092B-C50C-407E-A947-70E740481C1C}">
                    <a14:useLocalDpi xmlns:a14="http://schemas.microsoft.com/office/drawing/2010/main" val="0"/>
                  </a:ext>
                </a:extLst>
              </a:blip>
              <a:srcRect l="49719" t="89381" r="29855" b="3292"/>
              <a:stretch/>
            </p:blipFill>
            <p:spPr>
              <a:xfrm>
                <a:off x="4384055" y="-60070"/>
                <a:ext cx="1185517" cy="266866"/>
              </a:xfrm>
              <a:prstGeom prst="rect">
                <a:avLst/>
              </a:prstGeom>
              <a:grpFill/>
            </p:spPr>
          </p:pic>
        </p:grpSp>
      </p:grpSp>
    </p:spTree>
    <p:extLst>
      <p:ext uri="{BB962C8B-B14F-4D97-AF65-F5344CB8AC3E}">
        <p14:creationId xmlns:p14="http://schemas.microsoft.com/office/powerpoint/2010/main" val="1177903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4076" y="192676"/>
            <a:ext cx="6291565" cy="481712"/>
          </a:xfrm>
          <a:prstGeom prst="rect">
            <a:avLst/>
          </a:prstGeom>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prstClr val="black"/>
                </a:solidFill>
                <a:latin typeface="Calibri Light"/>
              </a:rPr>
              <a:t>Human studies</a:t>
            </a:r>
            <a:endParaRPr lang="en-US" sz="2400" i="1" dirty="0">
              <a:solidFill>
                <a:srgbClr val="800000"/>
              </a:solidFill>
              <a:latin typeface="Calibri Light"/>
            </a:endParaRPr>
          </a:p>
        </p:txBody>
      </p:sp>
      <p:sp>
        <p:nvSpPr>
          <p:cNvPr id="6" name="TextBox 5"/>
          <p:cNvSpPr txBox="1"/>
          <p:nvPr/>
        </p:nvSpPr>
        <p:spPr>
          <a:xfrm>
            <a:off x="179883" y="756624"/>
            <a:ext cx="2159246" cy="830837"/>
          </a:xfrm>
          <a:prstGeom prst="rect">
            <a:avLst/>
          </a:prstGeom>
          <a:noFill/>
        </p:spPr>
        <p:txBody>
          <a:bodyPr wrap="none" lIns="91282" tIns="45641" rIns="91282" bIns="45641" rtlCol="0">
            <a:spAutoFit/>
          </a:bodyPr>
          <a:lstStyle/>
          <a:p>
            <a:r>
              <a:rPr lang="en-US" sz="1600" b="1" dirty="0"/>
              <a:t>P003</a:t>
            </a:r>
            <a:r>
              <a:rPr lang="en-US" sz="1600" dirty="0"/>
              <a:t>: October 01, 2018</a:t>
            </a:r>
          </a:p>
          <a:p>
            <a:r>
              <a:rPr lang="en-US" sz="1600" dirty="0"/>
              <a:t>M 79 y.o.</a:t>
            </a:r>
          </a:p>
          <a:p>
            <a:r>
              <a:rPr lang="en-US" sz="1600" dirty="0"/>
              <a:t>173 cm</a:t>
            </a:r>
          </a:p>
        </p:txBody>
      </p:sp>
      <p:cxnSp>
        <p:nvCxnSpPr>
          <p:cNvPr id="7" name="Straight Connector 6"/>
          <p:cNvCxnSpPr/>
          <p:nvPr/>
        </p:nvCxnSpPr>
        <p:spPr>
          <a:xfrm>
            <a:off x="268256" y="720377"/>
            <a:ext cx="2199432" cy="0"/>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80684" y="1604071"/>
            <a:ext cx="1086908" cy="307777"/>
          </a:xfrm>
          <a:prstGeom prst="rect">
            <a:avLst/>
          </a:prstGeom>
          <a:noFill/>
        </p:spPr>
        <p:txBody>
          <a:bodyPr wrap="square" rtlCol="0">
            <a:spAutoFit/>
          </a:bodyPr>
          <a:lstStyle/>
          <a:p>
            <a:r>
              <a:rPr lang="en-US" sz="1400" dirty="0"/>
              <a:t>15 mCi FDG </a:t>
            </a:r>
          </a:p>
        </p:txBody>
      </p:sp>
      <p:sp>
        <p:nvSpPr>
          <p:cNvPr id="80" name="TextBox 79"/>
          <p:cNvSpPr txBox="1"/>
          <p:nvPr/>
        </p:nvSpPr>
        <p:spPr>
          <a:xfrm>
            <a:off x="7467185" y="465311"/>
            <a:ext cx="1648382" cy="461665"/>
          </a:xfrm>
          <a:prstGeom prst="rect">
            <a:avLst/>
          </a:prstGeom>
          <a:noFill/>
        </p:spPr>
        <p:txBody>
          <a:bodyPr wrap="square" rtlCol="0">
            <a:spAutoFit/>
          </a:bodyPr>
          <a:lstStyle/>
          <a:p>
            <a:r>
              <a:rPr lang="en-US" sz="1200" dirty="0" err="1"/>
              <a:t>Pr</a:t>
            </a:r>
            <a:r>
              <a:rPr lang="en-US" sz="1200" dirty="0"/>
              <a:t>-De = 2.6 </a:t>
            </a:r>
            <a:r>
              <a:rPr lang="en-US" sz="1200" dirty="0" err="1"/>
              <a:t>Mcps</a:t>
            </a:r>
            <a:endParaRPr lang="en-US" sz="1200" dirty="0"/>
          </a:p>
          <a:p>
            <a:r>
              <a:rPr lang="en-US" sz="1200" dirty="0"/>
              <a:t>RF = 70%</a:t>
            </a:r>
          </a:p>
        </p:txBody>
      </p:sp>
      <p:grpSp>
        <p:nvGrpSpPr>
          <p:cNvPr id="95" name="Group 94"/>
          <p:cNvGrpSpPr/>
          <p:nvPr/>
        </p:nvGrpSpPr>
        <p:grpSpPr>
          <a:xfrm>
            <a:off x="2683391" y="0"/>
            <a:ext cx="4788689" cy="1914526"/>
            <a:chOff x="4266228" y="0"/>
            <a:chExt cx="4788689" cy="1914526"/>
          </a:xfrm>
        </p:grpSpPr>
        <p:sp>
          <p:nvSpPr>
            <p:cNvPr id="85" name="TextBox 84"/>
            <p:cNvSpPr txBox="1"/>
            <p:nvPr/>
          </p:nvSpPr>
          <p:spPr>
            <a:xfrm>
              <a:off x="4288111" y="0"/>
              <a:ext cx="1268009" cy="328839"/>
            </a:xfrm>
            <a:prstGeom prst="rect">
              <a:avLst/>
            </a:prstGeom>
            <a:noFill/>
          </p:spPr>
          <p:txBody>
            <a:bodyPr wrap="square" lIns="91282" tIns="45641" rIns="91282" bIns="45641" rtlCol="0">
              <a:spAutoFit/>
            </a:bodyPr>
            <a:lstStyle/>
            <a:p>
              <a:r>
                <a:rPr lang="en-US" sz="1600" dirty="0"/>
                <a:t>10 min </a:t>
              </a:r>
              <a:r>
                <a:rPr lang="en-US" sz="1600" dirty="0" err="1"/>
                <a:t>p.i</a:t>
              </a:r>
              <a:endParaRPr lang="en-US" sz="1600" dirty="0"/>
            </a:p>
          </p:txBody>
        </p:sp>
        <p:grpSp>
          <p:nvGrpSpPr>
            <p:cNvPr id="94" name="Group 93"/>
            <p:cNvGrpSpPr/>
            <p:nvPr/>
          </p:nvGrpSpPr>
          <p:grpSpPr>
            <a:xfrm>
              <a:off x="4266228" y="303525"/>
              <a:ext cx="4788689" cy="1611001"/>
              <a:chOff x="4266228" y="303525"/>
              <a:chExt cx="4788689" cy="1611001"/>
            </a:xfrm>
          </p:grpSpPr>
          <p:grpSp>
            <p:nvGrpSpPr>
              <p:cNvPr id="37" name="Group 36"/>
              <p:cNvGrpSpPr>
                <a:grpSpLocks noChangeAspect="1"/>
              </p:cNvGrpSpPr>
              <p:nvPr/>
            </p:nvGrpSpPr>
            <p:grpSpPr>
              <a:xfrm>
                <a:off x="4266228" y="303525"/>
                <a:ext cx="4788689" cy="1611001"/>
                <a:chOff x="5198212" y="2968208"/>
                <a:chExt cx="5394730" cy="1814885"/>
              </a:xfrm>
            </p:grpSpPr>
            <p:pic>
              <p:nvPicPr>
                <p:cNvPr id="5" name="Picture 4" descr="p0003_cor_f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041" y="2971246"/>
                  <a:ext cx="1789684" cy="1811847"/>
                </a:xfrm>
                <a:prstGeom prst="rect">
                  <a:avLst/>
                </a:prstGeom>
              </p:spPr>
            </p:pic>
            <p:pic>
              <p:nvPicPr>
                <p:cNvPr id="11" name="Picture 10" descr="p003_sag_f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212" y="2976575"/>
                  <a:ext cx="1788828" cy="1788828"/>
                </a:xfrm>
                <a:prstGeom prst="rect">
                  <a:avLst/>
                </a:prstGeom>
              </p:spPr>
            </p:pic>
            <p:pic>
              <p:nvPicPr>
                <p:cNvPr id="14" name="Picture 13" descr="p003_tra_f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608" y="2968208"/>
                  <a:ext cx="1784334" cy="1773286"/>
                </a:xfrm>
                <a:prstGeom prst="rect">
                  <a:avLst/>
                </a:prstGeom>
              </p:spPr>
            </p:pic>
          </p:grpSp>
          <p:sp>
            <p:nvSpPr>
              <p:cNvPr id="92" name="TextBox 91"/>
              <p:cNvSpPr txBox="1"/>
              <p:nvPr/>
            </p:nvSpPr>
            <p:spPr>
              <a:xfrm>
                <a:off x="8433952" y="1572170"/>
                <a:ext cx="595197" cy="307777"/>
              </a:xfrm>
              <a:prstGeom prst="rect">
                <a:avLst/>
              </a:prstGeom>
              <a:noFill/>
            </p:spPr>
            <p:txBody>
              <a:bodyPr wrap="none" rtlCol="0">
                <a:spAutoFit/>
              </a:bodyPr>
              <a:lstStyle/>
              <a:p>
                <a:r>
                  <a:rPr lang="en-US" sz="1400" dirty="0">
                    <a:solidFill>
                      <a:schemeClr val="bg1"/>
                    </a:solidFill>
                  </a:rPr>
                  <a:t>3 min</a:t>
                </a:r>
              </a:p>
            </p:txBody>
          </p:sp>
        </p:grpSp>
      </p:grpSp>
      <p:grpSp>
        <p:nvGrpSpPr>
          <p:cNvPr id="2" name="Group 1"/>
          <p:cNvGrpSpPr/>
          <p:nvPr/>
        </p:nvGrpSpPr>
        <p:grpSpPr>
          <a:xfrm>
            <a:off x="1303466" y="1641393"/>
            <a:ext cx="6401343" cy="1888756"/>
            <a:chOff x="1220670" y="1641393"/>
            <a:chExt cx="6401343" cy="1888756"/>
          </a:xfrm>
        </p:grpSpPr>
        <p:grpSp>
          <p:nvGrpSpPr>
            <p:cNvPr id="71" name="Group 70"/>
            <p:cNvGrpSpPr/>
            <p:nvPr/>
          </p:nvGrpSpPr>
          <p:grpSpPr>
            <a:xfrm>
              <a:off x="1220670" y="1641393"/>
              <a:ext cx="4705572" cy="1888756"/>
              <a:chOff x="2074746" y="1660452"/>
              <a:chExt cx="4705572" cy="1888756"/>
            </a:xfrm>
          </p:grpSpPr>
          <p:grpSp>
            <p:nvGrpSpPr>
              <p:cNvPr id="59" name="Group 58"/>
              <p:cNvGrpSpPr/>
              <p:nvPr/>
            </p:nvGrpSpPr>
            <p:grpSpPr>
              <a:xfrm>
                <a:off x="2074746" y="1660452"/>
                <a:ext cx="4705572" cy="1888756"/>
                <a:chOff x="4292622" y="3199705"/>
                <a:chExt cx="4705572" cy="1888756"/>
              </a:xfrm>
            </p:grpSpPr>
            <p:sp>
              <p:nvSpPr>
                <p:cNvPr id="10" name="TextBox 9"/>
                <p:cNvSpPr txBox="1"/>
                <p:nvPr/>
              </p:nvSpPr>
              <p:spPr>
                <a:xfrm>
                  <a:off x="4292622" y="3199705"/>
                  <a:ext cx="1206249" cy="362529"/>
                </a:xfrm>
                <a:prstGeom prst="rect">
                  <a:avLst/>
                </a:prstGeom>
                <a:noFill/>
              </p:spPr>
              <p:txBody>
                <a:bodyPr wrap="square" lIns="91282" tIns="45641" rIns="91282" bIns="45641" rtlCol="0">
                  <a:spAutoFit/>
                </a:bodyPr>
                <a:lstStyle/>
                <a:p>
                  <a:r>
                    <a:rPr lang="en-US" dirty="0"/>
                    <a:t>1¾ </a:t>
                  </a:r>
                  <a:r>
                    <a:rPr lang="en-US" dirty="0" err="1"/>
                    <a:t>hr</a:t>
                  </a:r>
                  <a:r>
                    <a:rPr lang="en-US" dirty="0"/>
                    <a:t> </a:t>
                  </a:r>
                  <a:r>
                    <a:rPr lang="en-US" dirty="0" err="1"/>
                    <a:t>p.i</a:t>
                  </a:r>
                  <a:r>
                    <a:rPr lang="en-US" dirty="0"/>
                    <a:t>.</a:t>
                  </a:r>
                </a:p>
              </p:txBody>
            </p:sp>
            <p:grpSp>
              <p:nvGrpSpPr>
                <p:cNvPr id="58" name="Group 57"/>
                <p:cNvGrpSpPr/>
                <p:nvPr/>
              </p:nvGrpSpPr>
              <p:grpSpPr>
                <a:xfrm>
                  <a:off x="4292622" y="3539777"/>
                  <a:ext cx="4705572" cy="1548684"/>
                  <a:chOff x="2041492" y="2122019"/>
                  <a:chExt cx="4705572" cy="1548684"/>
                </a:xfrm>
              </p:grpSpPr>
              <p:pic>
                <p:nvPicPr>
                  <p:cNvPr id="38" name="Picture 37" descr="p003_cor_1.5h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4159" y="2122019"/>
                    <a:ext cx="1555181" cy="1540913"/>
                  </a:xfrm>
                  <a:prstGeom prst="rect">
                    <a:avLst/>
                  </a:prstGeom>
                </p:spPr>
              </p:pic>
              <p:pic>
                <p:nvPicPr>
                  <p:cNvPr id="47" name="Picture 46" descr="p003_sag_1.5h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1492" y="2124596"/>
                    <a:ext cx="1555770" cy="1546107"/>
                  </a:xfrm>
                  <a:prstGeom prst="rect">
                    <a:avLst/>
                  </a:prstGeom>
                </p:spPr>
              </p:pic>
              <p:pic>
                <p:nvPicPr>
                  <p:cNvPr id="48" name="Picture 47" descr="p003_tra_1.5h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16" y="2124596"/>
                    <a:ext cx="1527048" cy="1527048"/>
                  </a:xfrm>
                  <a:prstGeom prst="rect">
                    <a:avLst/>
                  </a:prstGeom>
                </p:spPr>
              </p:pic>
            </p:grpSp>
          </p:grpSp>
          <p:sp>
            <p:nvSpPr>
              <p:cNvPr id="76" name="TextBox 75"/>
              <p:cNvSpPr txBox="1"/>
              <p:nvPr/>
            </p:nvSpPr>
            <p:spPr>
              <a:xfrm>
                <a:off x="6061514" y="3234196"/>
                <a:ext cx="686193" cy="307777"/>
              </a:xfrm>
              <a:prstGeom prst="rect">
                <a:avLst/>
              </a:prstGeom>
              <a:noFill/>
            </p:spPr>
            <p:txBody>
              <a:bodyPr wrap="none" rtlCol="0">
                <a:spAutoFit/>
              </a:bodyPr>
              <a:lstStyle/>
              <a:p>
                <a:r>
                  <a:rPr lang="en-US" sz="1400" dirty="0">
                    <a:solidFill>
                      <a:schemeClr val="bg1"/>
                    </a:solidFill>
                  </a:rPr>
                  <a:t>20 min</a:t>
                </a:r>
              </a:p>
            </p:txBody>
          </p:sp>
        </p:grpSp>
        <p:sp>
          <p:nvSpPr>
            <p:cNvPr id="96" name="TextBox 95"/>
            <p:cNvSpPr txBox="1"/>
            <p:nvPr/>
          </p:nvSpPr>
          <p:spPr>
            <a:xfrm>
              <a:off x="5926242" y="2328044"/>
              <a:ext cx="1695771" cy="461665"/>
            </a:xfrm>
            <a:prstGeom prst="rect">
              <a:avLst/>
            </a:prstGeom>
            <a:noFill/>
          </p:spPr>
          <p:txBody>
            <a:bodyPr wrap="square" rtlCol="0">
              <a:spAutoFit/>
            </a:bodyPr>
            <a:lstStyle/>
            <a:p>
              <a:r>
                <a:rPr lang="en-US" sz="1200" dirty="0" err="1"/>
                <a:t>Pr</a:t>
              </a:r>
              <a:r>
                <a:rPr lang="en-US" sz="1200" dirty="0"/>
                <a:t>-De = 1.4 </a:t>
              </a:r>
              <a:r>
                <a:rPr lang="en-US" sz="1200" dirty="0" err="1"/>
                <a:t>Mcps</a:t>
              </a:r>
              <a:endParaRPr lang="en-US" sz="1200" dirty="0"/>
            </a:p>
            <a:p>
              <a:r>
                <a:rPr lang="en-US" sz="1200" dirty="0"/>
                <a:t>RF = 50%</a:t>
              </a:r>
            </a:p>
          </p:txBody>
        </p:sp>
      </p:grpSp>
      <p:grpSp>
        <p:nvGrpSpPr>
          <p:cNvPr id="3" name="Group 2"/>
          <p:cNvGrpSpPr/>
          <p:nvPr/>
        </p:nvGrpSpPr>
        <p:grpSpPr>
          <a:xfrm>
            <a:off x="82796" y="3261457"/>
            <a:ext cx="6394570" cy="1882267"/>
            <a:chOff x="0" y="3261457"/>
            <a:chExt cx="6394570" cy="1882267"/>
          </a:xfrm>
        </p:grpSpPr>
        <p:grpSp>
          <p:nvGrpSpPr>
            <p:cNvPr id="60" name="Group 59"/>
            <p:cNvGrpSpPr/>
            <p:nvPr/>
          </p:nvGrpSpPr>
          <p:grpSpPr>
            <a:xfrm>
              <a:off x="0" y="3261457"/>
              <a:ext cx="4729573" cy="1882267"/>
              <a:chOff x="0" y="3261457"/>
              <a:chExt cx="4729573" cy="1882267"/>
            </a:xfrm>
          </p:grpSpPr>
          <p:grpSp>
            <p:nvGrpSpPr>
              <p:cNvPr id="45" name="Group 44"/>
              <p:cNvGrpSpPr>
                <a:grpSpLocks noChangeAspect="1"/>
              </p:cNvGrpSpPr>
              <p:nvPr/>
            </p:nvGrpSpPr>
            <p:grpSpPr>
              <a:xfrm>
                <a:off x="0" y="3261457"/>
                <a:ext cx="4729573" cy="1878853"/>
                <a:chOff x="4924183" y="2423011"/>
                <a:chExt cx="3658345" cy="1453301"/>
              </a:xfrm>
            </p:grpSpPr>
            <p:pic>
              <p:nvPicPr>
                <p:cNvPr id="12" name="Picture 11" descr="p003s3_30m.png"/>
                <p:cNvPicPr>
                  <a:picLocks noChangeAspect="1"/>
                </p:cNvPicPr>
                <p:nvPr/>
              </p:nvPicPr>
              <p:blipFill rotWithShape="1">
                <a:blip r:embed="rId8">
                  <a:extLst>
                    <a:ext uri="{28A0092B-C50C-407E-A947-70E740481C1C}">
                      <a14:useLocalDpi xmlns:a14="http://schemas.microsoft.com/office/drawing/2010/main" val="0"/>
                    </a:ext>
                  </a:extLst>
                </a:blip>
                <a:srcRect l="12130" t="3867" r="55824" b="48220"/>
                <a:stretch/>
              </p:blipFill>
              <p:spPr>
                <a:xfrm>
                  <a:off x="7330321" y="2655663"/>
                  <a:ext cx="1252207" cy="1220649"/>
                </a:xfrm>
                <a:prstGeom prst="rect">
                  <a:avLst/>
                </a:prstGeom>
              </p:spPr>
            </p:pic>
            <p:pic>
              <p:nvPicPr>
                <p:cNvPr id="42" name="Picture 41" descr="p003s3_30m.png"/>
                <p:cNvPicPr>
                  <a:picLocks noChangeAspect="1"/>
                </p:cNvPicPr>
                <p:nvPr/>
              </p:nvPicPr>
              <p:blipFill rotWithShape="1">
                <a:blip r:embed="rId8">
                  <a:extLst>
                    <a:ext uri="{28A0092B-C50C-407E-A947-70E740481C1C}">
                      <a14:useLocalDpi xmlns:a14="http://schemas.microsoft.com/office/drawing/2010/main" val="0"/>
                    </a:ext>
                  </a:extLst>
                </a:blip>
                <a:srcRect l="68458" t="4637" b="48624"/>
                <a:stretch/>
              </p:blipFill>
              <p:spPr>
                <a:xfrm>
                  <a:off x="6113040" y="2676399"/>
                  <a:ext cx="1232540" cy="1190694"/>
                </a:xfrm>
                <a:prstGeom prst="rect">
                  <a:avLst/>
                </a:prstGeom>
              </p:spPr>
            </p:pic>
            <p:pic>
              <p:nvPicPr>
                <p:cNvPr id="43" name="Picture 42" descr="p003s3_30m.png"/>
                <p:cNvPicPr>
                  <a:picLocks noChangeAspect="1"/>
                </p:cNvPicPr>
                <p:nvPr/>
              </p:nvPicPr>
              <p:blipFill rotWithShape="1">
                <a:blip r:embed="rId8">
                  <a:extLst>
                    <a:ext uri="{28A0092B-C50C-407E-A947-70E740481C1C}">
                      <a14:useLocalDpi xmlns:a14="http://schemas.microsoft.com/office/drawing/2010/main" val="0"/>
                    </a:ext>
                  </a:extLst>
                </a:blip>
                <a:srcRect l="12130" t="53758" r="55824"/>
                <a:stretch/>
              </p:blipFill>
              <p:spPr>
                <a:xfrm>
                  <a:off x="4924183" y="2689025"/>
                  <a:ext cx="1252207" cy="1178068"/>
                </a:xfrm>
                <a:prstGeom prst="rect">
                  <a:avLst/>
                </a:prstGeom>
              </p:spPr>
            </p:pic>
            <p:sp>
              <p:nvSpPr>
                <p:cNvPr id="44" name="TextBox 43"/>
                <p:cNvSpPr txBox="1"/>
                <p:nvPr/>
              </p:nvSpPr>
              <p:spPr>
                <a:xfrm>
                  <a:off x="4975018" y="2423011"/>
                  <a:ext cx="907283" cy="273890"/>
                </a:xfrm>
                <a:prstGeom prst="rect">
                  <a:avLst/>
                </a:prstGeom>
                <a:noFill/>
              </p:spPr>
              <p:txBody>
                <a:bodyPr wrap="square" lIns="91282" tIns="45641" rIns="91282" bIns="45641" rtlCol="0">
                  <a:spAutoFit/>
                </a:bodyPr>
                <a:lstStyle/>
                <a:p>
                  <a:r>
                    <a:rPr lang="en-US" dirty="0"/>
                    <a:t>4 </a:t>
                  </a:r>
                  <a:r>
                    <a:rPr lang="en-US" dirty="0" err="1"/>
                    <a:t>hr</a:t>
                  </a:r>
                  <a:r>
                    <a:rPr lang="en-US" dirty="0"/>
                    <a:t> </a:t>
                  </a:r>
                  <a:r>
                    <a:rPr lang="en-US" dirty="0" err="1"/>
                    <a:t>p.i</a:t>
                  </a:r>
                  <a:r>
                    <a:rPr lang="en-US" dirty="0"/>
                    <a:t>.</a:t>
                  </a:r>
                </a:p>
              </p:txBody>
            </p:sp>
          </p:grpSp>
          <p:sp>
            <p:nvSpPr>
              <p:cNvPr id="93" name="TextBox 92"/>
              <p:cNvSpPr txBox="1"/>
              <p:nvPr/>
            </p:nvSpPr>
            <p:spPr>
              <a:xfrm>
                <a:off x="3989473" y="4835947"/>
                <a:ext cx="686193" cy="307777"/>
              </a:xfrm>
              <a:prstGeom prst="rect">
                <a:avLst/>
              </a:prstGeom>
              <a:noFill/>
            </p:spPr>
            <p:txBody>
              <a:bodyPr wrap="none" rtlCol="0">
                <a:spAutoFit/>
              </a:bodyPr>
              <a:lstStyle/>
              <a:p>
                <a:r>
                  <a:rPr lang="en-US" sz="1400" dirty="0">
                    <a:solidFill>
                      <a:schemeClr val="bg1"/>
                    </a:solidFill>
                  </a:rPr>
                  <a:t>30 min</a:t>
                </a:r>
              </a:p>
            </p:txBody>
          </p:sp>
        </p:grpSp>
        <p:sp>
          <p:nvSpPr>
            <p:cNvPr id="97" name="TextBox 96"/>
            <p:cNvSpPr txBox="1"/>
            <p:nvPr/>
          </p:nvSpPr>
          <p:spPr>
            <a:xfrm>
              <a:off x="4698799" y="3680637"/>
              <a:ext cx="1695771" cy="461665"/>
            </a:xfrm>
            <a:prstGeom prst="rect">
              <a:avLst/>
            </a:prstGeom>
            <a:noFill/>
          </p:spPr>
          <p:txBody>
            <a:bodyPr wrap="square" rtlCol="0">
              <a:spAutoFit/>
            </a:bodyPr>
            <a:lstStyle/>
            <a:p>
              <a:r>
                <a:rPr lang="en-US" sz="1200" dirty="0" err="1"/>
                <a:t>Pr</a:t>
              </a:r>
              <a:r>
                <a:rPr lang="en-US" sz="1200" dirty="0"/>
                <a:t>-De = 0.45 </a:t>
              </a:r>
              <a:r>
                <a:rPr lang="en-US" sz="1200" dirty="0" err="1"/>
                <a:t>Mcps</a:t>
              </a:r>
              <a:endParaRPr lang="en-US" sz="1200" dirty="0"/>
            </a:p>
            <a:p>
              <a:r>
                <a:rPr lang="en-US" sz="1200" dirty="0"/>
                <a:t>RF = 30%</a:t>
              </a:r>
            </a:p>
          </p:txBody>
        </p:sp>
      </p:grpSp>
      <p:sp>
        <p:nvSpPr>
          <p:cNvPr id="32" name="TextBox 31"/>
          <p:cNvSpPr txBox="1"/>
          <p:nvPr/>
        </p:nvSpPr>
        <p:spPr>
          <a:xfrm>
            <a:off x="4805399" y="4599081"/>
            <a:ext cx="4253299" cy="523220"/>
          </a:xfrm>
          <a:prstGeom prst="rect">
            <a:avLst/>
          </a:prstGeom>
          <a:solidFill>
            <a:srgbClr val="001549"/>
          </a:solidFill>
          <a:ln>
            <a:solidFill>
              <a:srgbClr val="4472C4"/>
            </a:solidFill>
          </a:ln>
        </p:spPr>
        <p:txBody>
          <a:bodyPr wrap="square" rtlCol="0">
            <a:spAutoFit/>
          </a:bodyPr>
          <a:lstStyle/>
          <a:p>
            <a:pPr defTabSz="684763">
              <a:tabLst>
                <a:tab pos="909638" algn="l"/>
              </a:tabLst>
            </a:pPr>
            <a:r>
              <a:rPr lang="en-US" sz="1400" dirty="0">
                <a:solidFill>
                  <a:srgbClr val="FFFFFF"/>
                </a:solidFill>
                <a:latin typeface="Calibri"/>
              </a:rPr>
              <a:t>Delayed scans: Increased contrast with good statistics</a:t>
            </a:r>
          </a:p>
          <a:p>
            <a:pPr defTabSz="684763">
              <a:tabLst>
                <a:tab pos="909638" algn="l"/>
              </a:tabLst>
            </a:pPr>
            <a:r>
              <a:rPr lang="en-US" sz="1400" dirty="0">
                <a:solidFill>
                  <a:srgbClr val="FFFFFF"/>
                </a:solidFill>
                <a:latin typeface="Calibri"/>
              </a:rPr>
              <a:t>	 e.g. heart, aorta, rib</a:t>
            </a:r>
          </a:p>
        </p:txBody>
      </p:sp>
      <p:sp>
        <p:nvSpPr>
          <p:cNvPr id="36" name="TextBox 35"/>
          <p:cNvSpPr txBox="1"/>
          <p:nvPr/>
        </p:nvSpPr>
        <p:spPr>
          <a:xfrm>
            <a:off x="4802600" y="4258585"/>
            <a:ext cx="4256098" cy="307777"/>
          </a:xfrm>
          <a:prstGeom prst="rect">
            <a:avLst/>
          </a:prstGeom>
          <a:solidFill>
            <a:srgbClr val="001549"/>
          </a:solidFill>
          <a:ln>
            <a:solidFill>
              <a:srgbClr val="4472C4"/>
            </a:solidFill>
          </a:ln>
        </p:spPr>
        <p:txBody>
          <a:bodyPr wrap="square" rtlCol="0">
            <a:spAutoFit/>
          </a:bodyPr>
          <a:lstStyle/>
          <a:p>
            <a:pPr defTabSz="684763">
              <a:tabLst>
                <a:tab pos="909638" algn="l"/>
              </a:tabLst>
            </a:pPr>
            <a:r>
              <a:rPr lang="en-US" sz="1400" dirty="0">
                <a:solidFill>
                  <a:srgbClr val="FFFFFF"/>
                </a:solidFill>
                <a:latin typeface="Calibri"/>
              </a:rPr>
              <a:t>Early scans: High data throughput, up to 25 </a:t>
            </a:r>
            <a:r>
              <a:rPr lang="en-US" sz="1400" dirty="0" err="1">
                <a:solidFill>
                  <a:srgbClr val="FFFFFF"/>
                </a:solidFill>
                <a:latin typeface="Calibri"/>
              </a:rPr>
              <a:t>Mcps</a:t>
            </a:r>
            <a:r>
              <a:rPr lang="en-US" sz="1400" dirty="0">
                <a:solidFill>
                  <a:srgbClr val="FFFFFF"/>
                </a:solidFill>
                <a:latin typeface="Calibri"/>
              </a:rPr>
              <a:t>/ring</a:t>
            </a:r>
          </a:p>
        </p:txBody>
      </p:sp>
    </p:spTree>
    <p:extLst>
      <p:ext uri="{BB962C8B-B14F-4D97-AF65-F5344CB8AC3E}">
        <p14:creationId xmlns:p14="http://schemas.microsoft.com/office/powerpoint/2010/main" val="209517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204567" y="107406"/>
            <a:ext cx="1746154" cy="361834"/>
          </a:xfrm>
          <a:prstGeom prst="rect">
            <a:avLst/>
          </a:prstGeom>
          <a:solidFill>
            <a:srgbClr val="953735"/>
          </a:solidFill>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rgbClr val="FFFFFF"/>
                </a:solidFill>
                <a:latin typeface="Calibri Light"/>
              </a:rPr>
              <a:t>Early scans</a:t>
            </a:r>
            <a:endParaRPr lang="en-US" sz="1800" i="1" dirty="0">
              <a:solidFill>
                <a:srgbClr val="FFFFFF"/>
              </a:solidFill>
              <a:latin typeface="Calibri Light"/>
            </a:endParaRPr>
          </a:p>
        </p:txBody>
      </p:sp>
      <p:sp>
        <p:nvSpPr>
          <p:cNvPr id="46" name="Title 1"/>
          <p:cNvSpPr txBox="1">
            <a:spLocks/>
          </p:cNvSpPr>
          <p:nvPr/>
        </p:nvSpPr>
        <p:spPr>
          <a:xfrm>
            <a:off x="4457484" y="107406"/>
            <a:ext cx="1746154" cy="361834"/>
          </a:xfrm>
          <a:prstGeom prst="rect">
            <a:avLst/>
          </a:prstGeom>
          <a:solidFill>
            <a:srgbClr val="953735"/>
          </a:solidFill>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rgbClr val="FFFFFF"/>
                </a:solidFill>
                <a:latin typeface="Calibri Light"/>
              </a:rPr>
              <a:t>Delayed scans</a:t>
            </a:r>
            <a:endParaRPr lang="en-US" sz="1800" i="1" dirty="0">
              <a:solidFill>
                <a:srgbClr val="FFFFFF"/>
              </a:solidFill>
              <a:latin typeface="Calibri Light"/>
            </a:endParaRPr>
          </a:p>
        </p:txBody>
      </p:sp>
      <p:grpSp>
        <p:nvGrpSpPr>
          <p:cNvPr id="47" name="Group 46"/>
          <p:cNvGrpSpPr/>
          <p:nvPr/>
        </p:nvGrpSpPr>
        <p:grpSpPr>
          <a:xfrm>
            <a:off x="1715946" y="1504480"/>
            <a:ext cx="48727" cy="655319"/>
            <a:chOff x="2034131" y="3098894"/>
            <a:chExt cx="48727" cy="655319"/>
          </a:xfrm>
        </p:grpSpPr>
        <p:sp>
          <p:nvSpPr>
            <p:cNvPr id="48" name="Oval 47"/>
            <p:cNvSpPr/>
            <p:nvPr/>
          </p:nvSpPr>
          <p:spPr>
            <a:xfrm>
              <a:off x="2034131" y="309889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034883" y="325129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2035635" y="340369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2036387" y="355609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2037139" y="370849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18956" y="192666"/>
            <a:ext cx="4148283" cy="1758694"/>
            <a:chOff x="18956" y="192666"/>
            <a:chExt cx="4148283" cy="1758694"/>
          </a:xfrm>
        </p:grpSpPr>
        <p:grpSp>
          <p:nvGrpSpPr>
            <p:cNvPr id="15" name="Group 14"/>
            <p:cNvGrpSpPr>
              <a:grpSpLocks noChangeAspect="1"/>
            </p:cNvGrpSpPr>
            <p:nvPr/>
          </p:nvGrpSpPr>
          <p:grpSpPr>
            <a:xfrm>
              <a:off x="18956" y="192666"/>
              <a:ext cx="4148283" cy="1758694"/>
              <a:chOff x="2069360" y="1198731"/>
              <a:chExt cx="4980728" cy="2111605"/>
            </a:xfrm>
          </p:grpSpPr>
          <p:grpSp>
            <p:nvGrpSpPr>
              <p:cNvPr id="16" name="Group 15"/>
              <p:cNvGrpSpPr/>
              <p:nvPr/>
            </p:nvGrpSpPr>
            <p:grpSpPr>
              <a:xfrm>
                <a:off x="2069360" y="1198731"/>
                <a:ext cx="4980728" cy="2111605"/>
                <a:chOff x="4128592" y="3029696"/>
                <a:chExt cx="4980728" cy="2111605"/>
              </a:xfrm>
            </p:grpSpPr>
            <p:pic>
              <p:nvPicPr>
                <p:cNvPr id="18" name="Picture 17" descr="p003_10m_brain.png"/>
                <p:cNvPicPr>
                  <a:picLocks noChangeAspect="1"/>
                </p:cNvPicPr>
                <p:nvPr/>
              </p:nvPicPr>
              <p:blipFill rotWithShape="1">
                <a:blip r:embed="rId2">
                  <a:extLst>
                    <a:ext uri="{28A0092B-C50C-407E-A947-70E740481C1C}">
                      <a14:useLocalDpi xmlns:a14="http://schemas.microsoft.com/office/drawing/2010/main" val="0"/>
                    </a:ext>
                  </a:extLst>
                </a:blip>
                <a:srcRect l="15128" t="19567" r="21844" b="26274"/>
                <a:stretch/>
              </p:blipFill>
              <p:spPr>
                <a:xfrm>
                  <a:off x="4128592" y="3401516"/>
                  <a:ext cx="1326702" cy="1150653"/>
                </a:xfrm>
                <a:prstGeom prst="rect">
                  <a:avLst/>
                </a:prstGeom>
              </p:spPr>
            </p:pic>
            <p:pic>
              <p:nvPicPr>
                <p:cNvPr id="19" name="Picture 18" descr="p003_10m_rib.png"/>
                <p:cNvPicPr>
                  <a:picLocks noChangeAspect="1"/>
                </p:cNvPicPr>
                <p:nvPr/>
              </p:nvPicPr>
              <p:blipFill rotWithShape="1">
                <a:blip r:embed="rId3">
                  <a:extLst>
                    <a:ext uri="{28A0092B-C50C-407E-A947-70E740481C1C}">
                      <a14:useLocalDpi xmlns:a14="http://schemas.microsoft.com/office/drawing/2010/main" val="0"/>
                    </a:ext>
                  </a:extLst>
                </a:blip>
                <a:srcRect l="3900" t="18601" r="58966" b="27979"/>
                <a:stretch/>
              </p:blipFill>
              <p:spPr>
                <a:xfrm>
                  <a:off x="5473134" y="3425497"/>
                  <a:ext cx="1759443" cy="1128007"/>
                </a:xfrm>
                <a:prstGeom prst="rect">
                  <a:avLst/>
                </a:prstGeom>
              </p:spPr>
            </p:pic>
            <p:pic>
              <p:nvPicPr>
                <p:cNvPr id="20" name="Picture 19" descr="p003_10m_rib.png"/>
                <p:cNvPicPr>
                  <a:picLocks noChangeAspect="1"/>
                </p:cNvPicPr>
                <p:nvPr/>
              </p:nvPicPr>
              <p:blipFill rotWithShape="1">
                <a:blip r:embed="rId3">
                  <a:extLst>
                    <a:ext uri="{28A0092B-C50C-407E-A947-70E740481C1C}">
                      <a14:useLocalDpi xmlns:a14="http://schemas.microsoft.com/office/drawing/2010/main" val="0"/>
                    </a:ext>
                  </a:extLst>
                </a:blip>
                <a:srcRect l="57398" r="3576"/>
                <a:stretch/>
              </p:blipFill>
              <p:spPr>
                <a:xfrm>
                  <a:off x="7260240" y="3029696"/>
                  <a:ext cx="1849080" cy="2111605"/>
                </a:xfrm>
                <a:prstGeom prst="rect">
                  <a:avLst/>
                </a:prstGeom>
              </p:spPr>
            </p:pic>
          </p:grpSp>
          <p:sp>
            <p:nvSpPr>
              <p:cNvPr id="17" name="TextBox 16"/>
              <p:cNvSpPr txBox="1"/>
              <p:nvPr/>
            </p:nvSpPr>
            <p:spPr>
              <a:xfrm>
                <a:off x="5201005" y="1451003"/>
                <a:ext cx="1407747" cy="443445"/>
              </a:xfrm>
              <a:prstGeom prst="rect">
                <a:avLst/>
              </a:prstGeom>
              <a:noFill/>
            </p:spPr>
            <p:txBody>
              <a:bodyPr wrap="none" rtlCol="0">
                <a:spAutoFit/>
              </a:bodyPr>
              <a:lstStyle/>
              <a:p>
                <a:r>
                  <a:rPr lang="en-US" dirty="0">
                    <a:solidFill>
                      <a:srgbClr val="FFFFFF"/>
                    </a:solidFill>
                  </a:rPr>
                  <a:t>10 min </a:t>
                </a:r>
                <a:r>
                  <a:rPr lang="en-US" dirty="0" err="1">
                    <a:solidFill>
                      <a:srgbClr val="FFFFFF"/>
                    </a:solidFill>
                  </a:rPr>
                  <a:t>p.i</a:t>
                </a:r>
                <a:r>
                  <a:rPr lang="en-US" dirty="0">
                    <a:solidFill>
                      <a:srgbClr val="FFFFFF"/>
                    </a:solidFill>
                  </a:rPr>
                  <a:t>.</a:t>
                </a:r>
              </a:p>
            </p:txBody>
          </p:sp>
        </p:grpSp>
        <p:sp>
          <p:nvSpPr>
            <p:cNvPr id="2" name="TextBox 1"/>
            <p:cNvSpPr txBox="1"/>
            <p:nvPr/>
          </p:nvSpPr>
          <p:spPr>
            <a:xfrm>
              <a:off x="426510" y="1392563"/>
              <a:ext cx="712492" cy="369332"/>
            </a:xfrm>
            <a:prstGeom prst="rect">
              <a:avLst/>
            </a:prstGeom>
            <a:noFill/>
          </p:spPr>
          <p:txBody>
            <a:bodyPr wrap="none" rtlCol="0">
              <a:spAutoFit/>
            </a:bodyPr>
            <a:lstStyle/>
            <a:p>
              <a:r>
                <a:rPr lang="en-US" dirty="0"/>
                <a:t>3 min</a:t>
              </a:r>
            </a:p>
          </p:txBody>
        </p:sp>
      </p:grpSp>
      <p:grpSp>
        <p:nvGrpSpPr>
          <p:cNvPr id="33" name="Group 32"/>
          <p:cNvGrpSpPr/>
          <p:nvPr/>
        </p:nvGrpSpPr>
        <p:grpSpPr>
          <a:xfrm>
            <a:off x="290602" y="1774698"/>
            <a:ext cx="4118975" cy="1717811"/>
            <a:chOff x="290602" y="1774698"/>
            <a:chExt cx="4118975" cy="1717811"/>
          </a:xfrm>
        </p:grpSpPr>
        <p:grpSp>
          <p:nvGrpSpPr>
            <p:cNvPr id="32" name="Group 31"/>
            <p:cNvGrpSpPr/>
            <p:nvPr/>
          </p:nvGrpSpPr>
          <p:grpSpPr>
            <a:xfrm>
              <a:off x="290602" y="1774698"/>
              <a:ext cx="4118975" cy="1687143"/>
              <a:chOff x="423718" y="3289031"/>
              <a:chExt cx="4118975" cy="1687143"/>
            </a:xfrm>
          </p:grpSpPr>
          <p:pic>
            <p:nvPicPr>
              <p:cNvPr id="28" name="Picture 27" descr="p003_40m_brain.png"/>
              <p:cNvPicPr>
                <a:picLocks noChangeAspect="1"/>
              </p:cNvPicPr>
              <p:nvPr/>
            </p:nvPicPr>
            <p:blipFill rotWithShape="1">
              <a:blip r:embed="rId4">
                <a:extLst>
                  <a:ext uri="{28A0092B-C50C-407E-A947-70E740481C1C}">
                    <a14:useLocalDpi xmlns:a14="http://schemas.microsoft.com/office/drawing/2010/main" val="0"/>
                  </a:ext>
                </a:extLst>
              </a:blip>
              <a:srcRect l="15554" t="19280" r="20611" b="23047"/>
              <a:stretch/>
            </p:blipFill>
            <p:spPr>
              <a:xfrm>
                <a:off x="423718" y="3701293"/>
                <a:ext cx="1104966" cy="1004482"/>
              </a:xfrm>
              <a:prstGeom prst="rect">
                <a:avLst/>
              </a:prstGeom>
            </p:spPr>
          </p:pic>
          <p:pic>
            <p:nvPicPr>
              <p:cNvPr id="29" name="Picture 28" descr="p003_40m_rib.png"/>
              <p:cNvPicPr>
                <a:picLocks noChangeAspect="1"/>
              </p:cNvPicPr>
              <p:nvPr/>
            </p:nvPicPr>
            <p:blipFill rotWithShape="1">
              <a:blip r:embed="rId5">
                <a:extLst>
                  <a:ext uri="{28A0092B-C50C-407E-A947-70E740481C1C}">
                    <a14:useLocalDpi xmlns:a14="http://schemas.microsoft.com/office/drawing/2010/main" val="0"/>
                  </a:ext>
                </a:extLst>
              </a:blip>
              <a:srcRect l="3037" t="23975" r="59401" b="17609"/>
              <a:stretch/>
            </p:blipFill>
            <p:spPr>
              <a:xfrm>
                <a:off x="1547042" y="3701294"/>
                <a:ext cx="1442343" cy="1004482"/>
              </a:xfrm>
              <a:prstGeom prst="rect">
                <a:avLst/>
              </a:prstGeom>
            </p:spPr>
          </p:pic>
          <p:pic>
            <p:nvPicPr>
              <p:cNvPr id="30" name="Picture 29" descr="p003_40m_rib.png"/>
              <p:cNvPicPr>
                <a:picLocks noChangeAspect="1"/>
              </p:cNvPicPr>
              <p:nvPr/>
            </p:nvPicPr>
            <p:blipFill rotWithShape="1">
              <a:blip r:embed="rId5">
                <a:extLst>
                  <a:ext uri="{28A0092B-C50C-407E-A947-70E740481C1C}">
                    <a14:useLocalDpi xmlns:a14="http://schemas.microsoft.com/office/drawing/2010/main" val="0"/>
                  </a:ext>
                </a:extLst>
              </a:blip>
              <a:srcRect l="57004" r="2120"/>
              <a:stretch/>
            </p:blipFill>
            <p:spPr>
              <a:xfrm>
                <a:off x="3002655" y="3289031"/>
                <a:ext cx="1540038" cy="1687143"/>
              </a:xfrm>
              <a:prstGeom prst="rect">
                <a:avLst/>
              </a:prstGeom>
            </p:spPr>
          </p:pic>
          <p:sp>
            <p:nvSpPr>
              <p:cNvPr id="31" name="TextBox 30"/>
              <p:cNvSpPr txBox="1"/>
              <p:nvPr/>
            </p:nvSpPr>
            <p:spPr>
              <a:xfrm>
                <a:off x="3002655" y="3539367"/>
                <a:ext cx="1172466" cy="369332"/>
              </a:xfrm>
              <a:prstGeom prst="rect">
                <a:avLst/>
              </a:prstGeom>
              <a:noFill/>
            </p:spPr>
            <p:txBody>
              <a:bodyPr wrap="none" rtlCol="0">
                <a:spAutoFit/>
              </a:bodyPr>
              <a:lstStyle/>
              <a:p>
                <a:r>
                  <a:rPr lang="en-US" dirty="0">
                    <a:solidFill>
                      <a:srgbClr val="FFFFFF"/>
                    </a:solidFill>
                  </a:rPr>
                  <a:t>40 min </a:t>
                </a:r>
                <a:r>
                  <a:rPr lang="en-US" dirty="0" err="1">
                    <a:solidFill>
                      <a:srgbClr val="FFFFFF"/>
                    </a:solidFill>
                  </a:rPr>
                  <a:t>p.i</a:t>
                </a:r>
                <a:r>
                  <a:rPr lang="en-US" dirty="0">
                    <a:solidFill>
                      <a:srgbClr val="FFFFFF"/>
                    </a:solidFill>
                  </a:rPr>
                  <a:t>.</a:t>
                </a:r>
              </a:p>
            </p:txBody>
          </p:sp>
        </p:grpSp>
        <p:sp>
          <p:nvSpPr>
            <p:cNvPr id="54" name="TextBox 53"/>
            <p:cNvSpPr txBox="1"/>
            <p:nvPr/>
          </p:nvSpPr>
          <p:spPr>
            <a:xfrm>
              <a:off x="688678" y="3123177"/>
              <a:ext cx="712492" cy="369332"/>
            </a:xfrm>
            <a:prstGeom prst="rect">
              <a:avLst/>
            </a:prstGeom>
            <a:noFill/>
          </p:spPr>
          <p:txBody>
            <a:bodyPr wrap="none" rtlCol="0">
              <a:spAutoFit/>
            </a:bodyPr>
            <a:lstStyle/>
            <a:p>
              <a:r>
                <a:rPr lang="en-US" dirty="0"/>
                <a:t>3 min</a:t>
              </a:r>
            </a:p>
          </p:txBody>
        </p:sp>
      </p:grpSp>
      <p:grpSp>
        <p:nvGrpSpPr>
          <p:cNvPr id="35" name="Group 34"/>
          <p:cNvGrpSpPr/>
          <p:nvPr/>
        </p:nvGrpSpPr>
        <p:grpSpPr>
          <a:xfrm>
            <a:off x="4407950" y="192666"/>
            <a:ext cx="4141421" cy="1742358"/>
            <a:chOff x="4407950" y="192666"/>
            <a:chExt cx="4141421" cy="1742358"/>
          </a:xfrm>
        </p:grpSpPr>
        <p:grpSp>
          <p:nvGrpSpPr>
            <p:cNvPr id="21" name="Group 20"/>
            <p:cNvGrpSpPr>
              <a:grpSpLocks noChangeAspect="1"/>
            </p:cNvGrpSpPr>
            <p:nvPr/>
          </p:nvGrpSpPr>
          <p:grpSpPr>
            <a:xfrm>
              <a:off x="4407950" y="192666"/>
              <a:ext cx="4141421" cy="1742358"/>
              <a:chOff x="2266881" y="94548"/>
              <a:chExt cx="6176679" cy="2598622"/>
            </a:xfrm>
          </p:grpSpPr>
          <p:pic>
            <p:nvPicPr>
              <p:cNvPr id="22" name="Picture 21" descr="p003_.5hr_rib.png"/>
              <p:cNvPicPr>
                <a:picLocks noChangeAspect="1"/>
              </p:cNvPicPr>
              <p:nvPr/>
            </p:nvPicPr>
            <p:blipFill rotWithShape="1">
              <a:blip r:embed="rId6">
                <a:extLst>
                  <a:ext uri="{28A0092B-C50C-407E-A947-70E740481C1C}">
                    <a14:useLocalDpi xmlns:a14="http://schemas.microsoft.com/office/drawing/2010/main" val="0"/>
                  </a:ext>
                </a:extLst>
              </a:blip>
              <a:srcRect l="2610" t="19512" r="60145" b="24388"/>
              <a:stretch/>
            </p:blipFill>
            <p:spPr>
              <a:xfrm>
                <a:off x="3941365" y="621505"/>
                <a:ext cx="2170962" cy="1457803"/>
              </a:xfrm>
              <a:prstGeom prst="rect">
                <a:avLst/>
              </a:prstGeom>
            </p:spPr>
          </p:pic>
          <p:grpSp>
            <p:nvGrpSpPr>
              <p:cNvPr id="23" name="Group 22"/>
              <p:cNvGrpSpPr/>
              <p:nvPr/>
            </p:nvGrpSpPr>
            <p:grpSpPr>
              <a:xfrm>
                <a:off x="2266881" y="94548"/>
                <a:ext cx="6176679" cy="2598622"/>
                <a:chOff x="2276823" y="124221"/>
                <a:chExt cx="6176679" cy="2598622"/>
              </a:xfrm>
            </p:grpSpPr>
            <p:grpSp>
              <p:nvGrpSpPr>
                <p:cNvPr id="24" name="Group 23"/>
                <p:cNvGrpSpPr/>
                <p:nvPr/>
              </p:nvGrpSpPr>
              <p:grpSpPr>
                <a:xfrm>
                  <a:off x="2276823" y="124221"/>
                  <a:ext cx="6176679" cy="2598622"/>
                  <a:chOff x="2133091" y="-7765"/>
                  <a:chExt cx="6176679" cy="2598622"/>
                </a:xfrm>
              </p:grpSpPr>
              <p:pic>
                <p:nvPicPr>
                  <p:cNvPr id="26" name="Picture 25" descr="p003_1.5hr_brain.png"/>
                  <p:cNvPicPr>
                    <a:picLocks noChangeAspect="1"/>
                  </p:cNvPicPr>
                  <p:nvPr/>
                </p:nvPicPr>
                <p:blipFill rotWithShape="1">
                  <a:blip r:embed="rId7">
                    <a:extLst>
                      <a:ext uri="{28A0092B-C50C-407E-A947-70E740481C1C}">
                        <a14:useLocalDpi xmlns:a14="http://schemas.microsoft.com/office/drawing/2010/main" val="0"/>
                      </a:ext>
                    </a:extLst>
                  </a:blip>
                  <a:srcRect l="15576" t="19672" r="22051" b="25295"/>
                  <a:stretch/>
                </p:blipFill>
                <p:spPr>
                  <a:xfrm>
                    <a:off x="2133091" y="533113"/>
                    <a:ext cx="1642020" cy="1457803"/>
                  </a:xfrm>
                  <a:prstGeom prst="rect">
                    <a:avLst/>
                  </a:prstGeom>
                </p:spPr>
              </p:pic>
              <p:pic>
                <p:nvPicPr>
                  <p:cNvPr id="27" name="Picture 26" descr="p003_.5hr_rib.png"/>
                  <p:cNvPicPr>
                    <a:picLocks noChangeAspect="1"/>
                  </p:cNvPicPr>
                  <p:nvPr/>
                </p:nvPicPr>
                <p:blipFill rotWithShape="1">
                  <a:blip r:embed="rId6">
                    <a:extLst>
                      <a:ext uri="{28A0092B-C50C-407E-A947-70E740481C1C}">
                        <a14:useLocalDpi xmlns:a14="http://schemas.microsoft.com/office/drawing/2010/main" val="0"/>
                      </a:ext>
                    </a:extLst>
                  </a:blip>
                  <a:srcRect l="57428" r="3078"/>
                  <a:stretch/>
                </p:blipFill>
                <p:spPr>
                  <a:xfrm>
                    <a:off x="6007676" y="-7765"/>
                    <a:ext cx="2302094" cy="2598622"/>
                  </a:xfrm>
                  <a:prstGeom prst="rect">
                    <a:avLst/>
                  </a:prstGeom>
                </p:spPr>
              </p:pic>
            </p:grpSp>
            <p:sp>
              <p:nvSpPr>
                <p:cNvPr id="25" name="TextBox 24"/>
                <p:cNvSpPr txBox="1"/>
                <p:nvPr/>
              </p:nvSpPr>
              <p:spPr>
                <a:xfrm>
                  <a:off x="6148147" y="417411"/>
                  <a:ext cx="1937636" cy="550836"/>
                </a:xfrm>
                <a:prstGeom prst="rect">
                  <a:avLst/>
                </a:prstGeom>
                <a:noFill/>
              </p:spPr>
              <p:txBody>
                <a:bodyPr wrap="square" rtlCol="0">
                  <a:spAutoFit/>
                </a:bodyPr>
                <a:lstStyle/>
                <a:p>
                  <a:r>
                    <a:rPr lang="en-US" dirty="0">
                      <a:solidFill>
                        <a:srgbClr val="FFFFFF"/>
                      </a:solidFill>
                    </a:rPr>
                    <a:t>1 ¾ </a:t>
                  </a:r>
                  <a:r>
                    <a:rPr lang="en-US" dirty="0" err="1">
                      <a:solidFill>
                        <a:srgbClr val="FFFFFF"/>
                      </a:solidFill>
                    </a:rPr>
                    <a:t>hr</a:t>
                  </a:r>
                  <a:r>
                    <a:rPr lang="en-US" dirty="0">
                      <a:solidFill>
                        <a:srgbClr val="FFFFFF"/>
                      </a:solidFill>
                    </a:rPr>
                    <a:t> </a:t>
                  </a:r>
                  <a:r>
                    <a:rPr lang="en-US" dirty="0" err="1">
                      <a:solidFill>
                        <a:srgbClr val="FFFFFF"/>
                      </a:solidFill>
                    </a:rPr>
                    <a:t>p.i</a:t>
                  </a:r>
                  <a:r>
                    <a:rPr lang="en-US" dirty="0">
                      <a:solidFill>
                        <a:srgbClr val="FFFFFF"/>
                      </a:solidFill>
                    </a:rPr>
                    <a:t>.</a:t>
                  </a:r>
                </a:p>
              </p:txBody>
            </p:sp>
          </p:grpSp>
        </p:grpSp>
        <p:sp>
          <p:nvSpPr>
            <p:cNvPr id="55" name="TextBox 54"/>
            <p:cNvSpPr txBox="1"/>
            <p:nvPr/>
          </p:nvSpPr>
          <p:spPr>
            <a:xfrm>
              <a:off x="4798692" y="1457095"/>
              <a:ext cx="829486" cy="369332"/>
            </a:xfrm>
            <a:prstGeom prst="rect">
              <a:avLst/>
            </a:prstGeom>
            <a:noFill/>
          </p:spPr>
          <p:txBody>
            <a:bodyPr wrap="none" rtlCol="0">
              <a:spAutoFit/>
            </a:bodyPr>
            <a:lstStyle/>
            <a:p>
              <a:r>
                <a:rPr lang="en-US" dirty="0"/>
                <a:t>20 min</a:t>
              </a:r>
            </a:p>
          </p:txBody>
        </p:sp>
      </p:grpSp>
      <p:grpSp>
        <p:nvGrpSpPr>
          <p:cNvPr id="36" name="Group 35"/>
          <p:cNvGrpSpPr/>
          <p:nvPr/>
        </p:nvGrpSpPr>
        <p:grpSpPr>
          <a:xfrm>
            <a:off x="4652643" y="1774698"/>
            <a:ext cx="4109898" cy="1767753"/>
            <a:chOff x="4652643" y="1774698"/>
            <a:chExt cx="4109898" cy="1767753"/>
          </a:xfrm>
        </p:grpSpPr>
        <p:grpSp>
          <p:nvGrpSpPr>
            <p:cNvPr id="4" name="Group 3"/>
            <p:cNvGrpSpPr>
              <a:grpSpLocks noChangeAspect="1"/>
            </p:cNvGrpSpPr>
            <p:nvPr/>
          </p:nvGrpSpPr>
          <p:grpSpPr>
            <a:xfrm>
              <a:off x="4652643" y="1774698"/>
              <a:ext cx="4109898" cy="1767753"/>
              <a:chOff x="2814588" y="1671128"/>
              <a:chExt cx="6149517" cy="2645033"/>
            </a:xfrm>
          </p:grpSpPr>
          <p:grpSp>
            <p:nvGrpSpPr>
              <p:cNvPr id="5" name="Group 4"/>
              <p:cNvGrpSpPr/>
              <p:nvPr/>
            </p:nvGrpSpPr>
            <p:grpSpPr>
              <a:xfrm>
                <a:off x="2814588" y="1671128"/>
                <a:ext cx="6149517" cy="2645033"/>
                <a:chOff x="2160147" y="1019998"/>
                <a:chExt cx="6149517" cy="2645033"/>
              </a:xfrm>
            </p:grpSpPr>
            <p:pic>
              <p:nvPicPr>
                <p:cNvPr id="7" name="Picture 6" descr="p003_4hr_rib.png"/>
                <p:cNvPicPr>
                  <a:picLocks noChangeAspect="1"/>
                </p:cNvPicPr>
                <p:nvPr/>
              </p:nvPicPr>
              <p:blipFill rotWithShape="1">
                <a:blip r:embed="rId8">
                  <a:extLst>
                    <a:ext uri="{28A0092B-C50C-407E-A947-70E740481C1C}">
                      <a14:useLocalDpi xmlns:a14="http://schemas.microsoft.com/office/drawing/2010/main" val="0"/>
                    </a:ext>
                  </a:extLst>
                </a:blip>
                <a:srcRect l="3194" t="20771" r="60478" b="22651"/>
                <a:stretch/>
              </p:blipFill>
              <p:spPr>
                <a:xfrm>
                  <a:off x="3840778" y="1569387"/>
                  <a:ext cx="2148758" cy="1496512"/>
                </a:xfrm>
                <a:prstGeom prst="rect">
                  <a:avLst/>
                </a:prstGeom>
              </p:spPr>
            </p:pic>
            <p:pic>
              <p:nvPicPr>
                <p:cNvPr id="8" name="Picture 7" descr="p003_4hr_brain.png"/>
                <p:cNvPicPr>
                  <a:picLocks noChangeAspect="1"/>
                </p:cNvPicPr>
                <p:nvPr/>
              </p:nvPicPr>
              <p:blipFill rotWithShape="1">
                <a:blip r:embed="rId9">
                  <a:extLst>
                    <a:ext uri="{28A0092B-C50C-407E-A947-70E740481C1C}">
                      <a14:useLocalDpi xmlns:a14="http://schemas.microsoft.com/office/drawing/2010/main" val="0"/>
                    </a:ext>
                  </a:extLst>
                </a:blip>
                <a:srcRect l="15573" t="20399" r="22048" b="22757"/>
                <a:stretch/>
              </p:blipFill>
              <p:spPr>
                <a:xfrm>
                  <a:off x="2160147" y="1569387"/>
                  <a:ext cx="1647338" cy="1496512"/>
                </a:xfrm>
                <a:prstGeom prst="rect">
                  <a:avLst/>
                </a:prstGeom>
              </p:spPr>
            </p:pic>
            <p:pic>
              <p:nvPicPr>
                <p:cNvPr id="9" name="Picture 8" descr="p003_4hr_rib.png"/>
                <p:cNvPicPr>
                  <a:picLocks noChangeAspect="1"/>
                </p:cNvPicPr>
                <p:nvPr/>
              </p:nvPicPr>
              <p:blipFill rotWithShape="1">
                <a:blip r:embed="rId8">
                  <a:extLst>
                    <a:ext uri="{28A0092B-C50C-407E-A947-70E740481C1C}">
                      <a14:useLocalDpi xmlns:a14="http://schemas.microsoft.com/office/drawing/2010/main" val="0"/>
                    </a:ext>
                  </a:extLst>
                </a:blip>
                <a:srcRect l="58017" r="3430"/>
                <a:stretch/>
              </p:blipFill>
              <p:spPr>
                <a:xfrm>
                  <a:off x="6029349" y="1019998"/>
                  <a:ext cx="2280315" cy="2645033"/>
                </a:xfrm>
                <a:prstGeom prst="rect">
                  <a:avLst/>
                </a:prstGeom>
              </p:spPr>
            </p:pic>
          </p:grpSp>
          <p:sp>
            <p:nvSpPr>
              <p:cNvPr id="6" name="TextBox 5"/>
              <p:cNvSpPr txBox="1"/>
              <p:nvPr/>
            </p:nvSpPr>
            <p:spPr>
              <a:xfrm>
                <a:off x="6660365" y="2200797"/>
                <a:ext cx="1496366" cy="552620"/>
              </a:xfrm>
              <a:prstGeom prst="rect">
                <a:avLst/>
              </a:prstGeom>
              <a:noFill/>
            </p:spPr>
            <p:txBody>
              <a:bodyPr wrap="square" rtlCol="0">
                <a:spAutoFit/>
              </a:bodyPr>
              <a:lstStyle/>
              <a:p>
                <a:r>
                  <a:rPr lang="en-US" dirty="0">
                    <a:solidFill>
                      <a:srgbClr val="FFFFFF"/>
                    </a:solidFill>
                  </a:rPr>
                  <a:t>4 </a:t>
                </a:r>
                <a:r>
                  <a:rPr lang="en-US" dirty="0" err="1">
                    <a:solidFill>
                      <a:srgbClr val="FFFFFF"/>
                    </a:solidFill>
                  </a:rPr>
                  <a:t>hr</a:t>
                </a:r>
                <a:r>
                  <a:rPr lang="en-US" dirty="0">
                    <a:solidFill>
                      <a:srgbClr val="FFFFFF"/>
                    </a:solidFill>
                  </a:rPr>
                  <a:t> </a:t>
                </a:r>
                <a:r>
                  <a:rPr lang="en-US" dirty="0" err="1">
                    <a:solidFill>
                      <a:srgbClr val="FFFFFF"/>
                    </a:solidFill>
                  </a:rPr>
                  <a:t>p.i</a:t>
                </a:r>
                <a:r>
                  <a:rPr lang="en-US" dirty="0">
                    <a:solidFill>
                      <a:srgbClr val="FFFFFF"/>
                    </a:solidFill>
                  </a:rPr>
                  <a:t>.</a:t>
                </a:r>
              </a:p>
            </p:txBody>
          </p:sp>
        </p:grpSp>
        <p:sp>
          <p:nvSpPr>
            <p:cNvPr id="56" name="TextBox 55"/>
            <p:cNvSpPr txBox="1"/>
            <p:nvPr/>
          </p:nvSpPr>
          <p:spPr>
            <a:xfrm>
              <a:off x="4993761" y="3103369"/>
              <a:ext cx="829486" cy="369332"/>
            </a:xfrm>
            <a:prstGeom prst="rect">
              <a:avLst/>
            </a:prstGeom>
            <a:noFill/>
          </p:spPr>
          <p:txBody>
            <a:bodyPr wrap="none" rtlCol="0">
              <a:spAutoFit/>
            </a:bodyPr>
            <a:lstStyle/>
            <a:p>
              <a:r>
                <a:rPr lang="en-US" dirty="0"/>
                <a:t>30 min</a:t>
              </a:r>
            </a:p>
          </p:txBody>
        </p:sp>
      </p:grpSp>
      <p:grpSp>
        <p:nvGrpSpPr>
          <p:cNvPr id="59" name="Group 58"/>
          <p:cNvGrpSpPr/>
          <p:nvPr/>
        </p:nvGrpSpPr>
        <p:grpSpPr>
          <a:xfrm>
            <a:off x="4959882" y="3365485"/>
            <a:ext cx="4139213" cy="1759679"/>
            <a:chOff x="4959882" y="3365485"/>
            <a:chExt cx="4139213" cy="1759679"/>
          </a:xfrm>
        </p:grpSpPr>
        <p:grpSp>
          <p:nvGrpSpPr>
            <p:cNvPr id="10" name="Group 9"/>
            <p:cNvGrpSpPr>
              <a:grpSpLocks noChangeAspect="1"/>
            </p:cNvGrpSpPr>
            <p:nvPr/>
          </p:nvGrpSpPr>
          <p:grpSpPr>
            <a:xfrm>
              <a:off x="4959882" y="3365485"/>
              <a:ext cx="4139213" cy="1759679"/>
              <a:chOff x="2183788" y="3565332"/>
              <a:chExt cx="6120424" cy="2601944"/>
            </a:xfrm>
          </p:grpSpPr>
          <p:pic>
            <p:nvPicPr>
              <p:cNvPr id="11" name="Picture 10" descr="p003_18hr_brain.png"/>
              <p:cNvPicPr>
                <a:picLocks noChangeAspect="1"/>
              </p:cNvPicPr>
              <p:nvPr/>
            </p:nvPicPr>
            <p:blipFill rotWithShape="1">
              <a:blip r:embed="rId10">
                <a:extLst>
                  <a:ext uri="{28A0092B-C50C-407E-A947-70E740481C1C}">
                    <a14:useLocalDpi xmlns:a14="http://schemas.microsoft.com/office/drawing/2010/main" val="0"/>
                  </a:ext>
                </a:extLst>
              </a:blip>
              <a:srcRect l="15518" t="20975" r="22672" b="23962"/>
              <a:stretch/>
            </p:blipFill>
            <p:spPr>
              <a:xfrm>
                <a:off x="2183788" y="4096898"/>
                <a:ext cx="1627931" cy="1450250"/>
              </a:xfrm>
              <a:prstGeom prst="rect">
                <a:avLst/>
              </a:prstGeom>
            </p:spPr>
          </p:pic>
          <p:pic>
            <p:nvPicPr>
              <p:cNvPr id="12" name="Picture 11" descr="p003_18hr_rib.png"/>
              <p:cNvPicPr>
                <a:picLocks noChangeAspect="1"/>
              </p:cNvPicPr>
              <p:nvPr/>
            </p:nvPicPr>
            <p:blipFill rotWithShape="1">
              <a:blip r:embed="rId11">
                <a:extLst>
                  <a:ext uri="{28A0092B-C50C-407E-A947-70E740481C1C}">
                    <a14:useLocalDpi xmlns:a14="http://schemas.microsoft.com/office/drawing/2010/main" val="0"/>
                  </a:ext>
                </a:extLst>
              </a:blip>
              <a:srcRect l="2560" t="20007" r="60259" b="24256"/>
              <a:stretch/>
            </p:blipFill>
            <p:spPr>
              <a:xfrm>
                <a:off x="3840627" y="4096898"/>
                <a:ext cx="2181231" cy="1450251"/>
              </a:xfrm>
              <a:prstGeom prst="rect">
                <a:avLst/>
              </a:prstGeom>
            </p:spPr>
          </p:pic>
          <p:pic>
            <p:nvPicPr>
              <p:cNvPr id="13" name="Picture 12" descr="p003_18hr_rib.png"/>
              <p:cNvPicPr>
                <a:picLocks noChangeAspect="1"/>
              </p:cNvPicPr>
              <p:nvPr/>
            </p:nvPicPr>
            <p:blipFill rotWithShape="1">
              <a:blip r:embed="rId11">
                <a:extLst>
                  <a:ext uri="{28A0092B-C50C-407E-A947-70E740481C1C}">
                    <a14:useLocalDpi xmlns:a14="http://schemas.microsoft.com/office/drawing/2010/main" val="0"/>
                  </a:ext>
                </a:extLst>
              </a:blip>
              <a:srcRect l="57813" r="3774"/>
              <a:stretch/>
            </p:blipFill>
            <p:spPr>
              <a:xfrm>
                <a:off x="6050755" y="3565332"/>
                <a:ext cx="2253457" cy="2601944"/>
              </a:xfrm>
              <a:prstGeom prst="rect">
                <a:avLst/>
              </a:prstGeom>
            </p:spPr>
          </p:pic>
          <p:sp>
            <p:nvSpPr>
              <p:cNvPr id="14" name="TextBox 13"/>
              <p:cNvSpPr txBox="1"/>
              <p:nvPr/>
            </p:nvSpPr>
            <p:spPr>
              <a:xfrm>
                <a:off x="5933155" y="4096898"/>
                <a:ext cx="1873413" cy="546112"/>
              </a:xfrm>
              <a:prstGeom prst="rect">
                <a:avLst/>
              </a:prstGeom>
              <a:noFill/>
            </p:spPr>
            <p:txBody>
              <a:bodyPr wrap="square" rtlCol="0">
                <a:spAutoFit/>
              </a:bodyPr>
              <a:lstStyle/>
              <a:p>
                <a:r>
                  <a:rPr lang="en-US" dirty="0">
                    <a:solidFill>
                      <a:srgbClr val="FFFFFF"/>
                    </a:solidFill>
                  </a:rPr>
                  <a:t>18 </a:t>
                </a:r>
                <a:r>
                  <a:rPr lang="en-US" dirty="0" err="1">
                    <a:solidFill>
                      <a:srgbClr val="FFFFFF"/>
                    </a:solidFill>
                  </a:rPr>
                  <a:t>hr</a:t>
                </a:r>
                <a:r>
                  <a:rPr lang="en-US" dirty="0">
                    <a:solidFill>
                      <a:srgbClr val="FFFFFF"/>
                    </a:solidFill>
                  </a:rPr>
                  <a:t> </a:t>
                </a:r>
                <a:r>
                  <a:rPr lang="en-US" dirty="0" err="1">
                    <a:solidFill>
                      <a:srgbClr val="FFFFFF"/>
                    </a:solidFill>
                  </a:rPr>
                  <a:t>p.i</a:t>
                </a:r>
                <a:r>
                  <a:rPr lang="en-US" dirty="0">
                    <a:solidFill>
                      <a:srgbClr val="FFFFFF"/>
                    </a:solidFill>
                  </a:rPr>
                  <a:t>.</a:t>
                </a:r>
              </a:p>
            </p:txBody>
          </p:sp>
        </p:grpSp>
        <p:sp>
          <p:nvSpPr>
            <p:cNvPr id="57" name="TextBox 56"/>
            <p:cNvSpPr txBox="1"/>
            <p:nvPr/>
          </p:nvSpPr>
          <p:spPr>
            <a:xfrm>
              <a:off x="5359554" y="4648913"/>
              <a:ext cx="829486" cy="369332"/>
            </a:xfrm>
            <a:prstGeom prst="rect">
              <a:avLst/>
            </a:prstGeom>
            <a:noFill/>
          </p:spPr>
          <p:txBody>
            <a:bodyPr wrap="none" rtlCol="0">
              <a:spAutoFit/>
            </a:bodyPr>
            <a:lstStyle/>
            <a:p>
              <a:r>
                <a:rPr lang="en-US" dirty="0"/>
                <a:t>60 min</a:t>
              </a:r>
            </a:p>
          </p:txBody>
        </p:sp>
      </p:grpSp>
      <p:grpSp>
        <p:nvGrpSpPr>
          <p:cNvPr id="3" name="Group 2"/>
          <p:cNvGrpSpPr/>
          <p:nvPr/>
        </p:nvGrpSpPr>
        <p:grpSpPr>
          <a:xfrm>
            <a:off x="510496" y="3355228"/>
            <a:ext cx="4228625" cy="1767754"/>
            <a:chOff x="510496" y="3355228"/>
            <a:chExt cx="4228625" cy="1767754"/>
          </a:xfrm>
        </p:grpSpPr>
        <p:grpSp>
          <p:nvGrpSpPr>
            <p:cNvPr id="44" name="Group 43"/>
            <p:cNvGrpSpPr/>
            <p:nvPr/>
          </p:nvGrpSpPr>
          <p:grpSpPr>
            <a:xfrm>
              <a:off x="559944" y="3355228"/>
              <a:ext cx="4179177" cy="1767754"/>
              <a:chOff x="493598" y="3286845"/>
              <a:chExt cx="4179177" cy="1767754"/>
            </a:xfrm>
          </p:grpSpPr>
          <p:grpSp>
            <p:nvGrpSpPr>
              <p:cNvPr id="42" name="Group 41"/>
              <p:cNvGrpSpPr/>
              <p:nvPr/>
            </p:nvGrpSpPr>
            <p:grpSpPr>
              <a:xfrm>
                <a:off x="493598" y="3286845"/>
                <a:ext cx="4179177" cy="1767754"/>
                <a:chOff x="150179" y="1820458"/>
                <a:chExt cx="4179177" cy="1767754"/>
              </a:xfrm>
            </p:grpSpPr>
            <p:grpSp>
              <p:nvGrpSpPr>
                <p:cNvPr id="40" name="Group 39"/>
                <p:cNvGrpSpPr/>
                <p:nvPr/>
              </p:nvGrpSpPr>
              <p:grpSpPr>
                <a:xfrm>
                  <a:off x="150179" y="1820458"/>
                  <a:ext cx="4179177" cy="1767754"/>
                  <a:chOff x="150179" y="1820458"/>
                  <a:chExt cx="4179177" cy="1767754"/>
                </a:xfrm>
              </p:grpSpPr>
              <p:pic>
                <p:nvPicPr>
                  <p:cNvPr id="37" name="Picture 36" descr="pat03_Ing_rib.png"/>
                  <p:cNvPicPr>
                    <a:picLocks noChangeAspect="1"/>
                  </p:cNvPicPr>
                  <p:nvPr/>
                </p:nvPicPr>
                <p:blipFill rotWithShape="1">
                  <a:blip r:embed="rId12">
                    <a:extLst>
                      <a:ext uri="{28A0092B-C50C-407E-A947-70E740481C1C}">
                        <a14:useLocalDpi xmlns:a14="http://schemas.microsoft.com/office/drawing/2010/main" val="0"/>
                      </a:ext>
                    </a:extLst>
                  </a:blip>
                  <a:srcRect l="9715" t="32634" r="66290" b="27136"/>
                  <a:stretch/>
                </p:blipFill>
                <p:spPr>
                  <a:xfrm>
                    <a:off x="1289541" y="2128691"/>
                    <a:ext cx="1480240" cy="1100722"/>
                  </a:xfrm>
                  <a:prstGeom prst="rect">
                    <a:avLst/>
                  </a:prstGeom>
                </p:spPr>
              </p:pic>
              <p:pic>
                <p:nvPicPr>
                  <p:cNvPr id="38" name="Picture 37" descr="pat03_Ing_brain.png"/>
                  <p:cNvPicPr>
                    <a:picLocks noChangeAspect="1"/>
                  </p:cNvPicPr>
                  <p:nvPr/>
                </p:nvPicPr>
                <p:blipFill rotWithShape="1">
                  <a:blip r:embed="rId13">
                    <a:extLst>
                      <a:ext uri="{28A0092B-C50C-407E-A947-70E740481C1C}">
                        <a14:useLocalDpi xmlns:a14="http://schemas.microsoft.com/office/drawing/2010/main" val="0"/>
                      </a:ext>
                    </a:extLst>
                  </a:blip>
                  <a:srcRect l="28087" t="30526" r="30696" b="29087"/>
                  <a:stretch/>
                </p:blipFill>
                <p:spPr>
                  <a:xfrm>
                    <a:off x="150179" y="2128691"/>
                    <a:ext cx="1119824" cy="1100722"/>
                  </a:xfrm>
                  <a:prstGeom prst="rect">
                    <a:avLst/>
                  </a:prstGeom>
                </p:spPr>
              </p:pic>
              <p:pic>
                <p:nvPicPr>
                  <p:cNvPr id="39" name="Picture 38" descr="pat03_Ing_rib.png"/>
                  <p:cNvPicPr>
                    <a:picLocks noChangeAspect="1"/>
                  </p:cNvPicPr>
                  <p:nvPr/>
                </p:nvPicPr>
                <p:blipFill rotWithShape="1">
                  <a:blip r:embed="rId12">
                    <a:extLst>
                      <a:ext uri="{28A0092B-C50C-407E-A947-70E740481C1C}">
                        <a14:useLocalDpi xmlns:a14="http://schemas.microsoft.com/office/drawing/2010/main" val="0"/>
                      </a:ext>
                    </a:extLst>
                  </a:blip>
                  <a:srcRect l="64177" t="2179" r="10858" b="33213"/>
                  <a:stretch/>
                </p:blipFill>
                <p:spPr>
                  <a:xfrm>
                    <a:off x="2789319" y="1820458"/>
                    <a:ext cx="1540037" cy="1767754"/>
                  </a:xfrm>
                  <a:prstGeom prst="rect">
                    <a:avLst/>
                  </a:prstGeom>
                </p:spPr>
              </p:pic>
            </p:grpSp>
            <p:sp>
              <p:nvSpPr>
                <p:cNvPr id="41" name="TextBox 40"/>
                <p:cNvSpPr txBox="1"/>
                <p:nvPr/>
              </p:nvSpPr>
              <p:spPr>
                <a:xfrm>
                  <a:off x="1364470" y="3177865"/>
                  <a:ext cx="1377459" cy="369332"/>
                </a:xfrm>
                <a:prstGeom prst="rect">
                  <a:avLst/>
                </a:prstGeom>
                <a:noFill/>
              </p:spPr>
              <p:txBody>
                <a:bodyPr wrap="square" rtlCol="0">
                  <a:spAutoFit/>
                </a:bodyPr>
                <a:lstStyle/>
                <a:p>
                  <a:r>
                    <a:rPr lang="en-US" dirty="0"/>
                    <a:t>Clinical scan</a:t>
                  </a:r>
                </a:p>
              </p:txBody>
            </p:sp>
          </p:grpSp>
          <p:sp>
            <p:nvSpPr>
              <p:cNvPr id="43" name="TextBox 42"/>
              <p:cNvSpPr txBox="1"/>
              <p:nvPr/>
            </p:nvSpPr>
            <p:spPr>
              <a:xfrm>
                <a:off x="3141992" y="3542451"/>
                <a:ext cx="1172466" cy="369332"/>
              </a:xfrm>
              <a:prstGeom prst="rect">
                <a:avLst/>
              </a:prstGeom>
              <a:noFill/>
            </p:spPr>
            <p:txBody>
              <a:bodyPr wrap="none" rtlCol="0">
                <a:spAutoFit/>
              </a:bodyPr>
              <a:lstStyle/>
              <a:p>
                <a:r>
                  <a:rPr lang="en-US" dirty="0">
                    <a:solidFill>
                      <a:schemeClr val="bg1"/>
                    </a:solidFill>
                  </a:rPr>
                  <a:t>70 min </a:t>
                </a:r>
                <a:r>
                  <a:rPr lang="en-US" dirty="0" err="1">
                    <a:solidFill>
                      <a:schemeClr val="bg1"/>
                    </a:solidFill>
                  </a:rPr>
                  <a:t>p.i</a:t>
                </a:r>
                <a:r>
                  <a:rPr lang="en-US" dirty="0">
                    <a:solidFill>
                      <a:schemeClr val="bg1"/>
                    </a:solidFill>
                  </a:rPr>
                  <a:t>.</a:t>
                </a:r>
              </a:p>
            </p:txBody>
          </p:sp>
        </p:grpSp>
        <p:sp>
          <p:nvSpPr>
            <p:cNvPr id="58" name="TextBox 57"/>
            <p:cNvSpPr txBox="1"/>
            <p:nvPr/>
          </p:nvSpPr>
          <p:spPr>
            <a:xfrm>
              <a:off x="510496" y="4705776"/>
              <a:ext cx="1188810" cy="369332"/>
            </a:xfrm>
            <a:prstGeom prst="rect">
              <a:avLst/>
            </a:prstGeom>
            <a:noFill/>
          </p:spPr>
          <p:txBody>
            <a:bodyPr wrap="none" rtlCol="0">
              <a:spAutoFit/>
            </a:bodyPr>
            <a:lstStyle/>
            <a:p>
              <a:r>
                <a:rPr lang="en-US" dirty="0"/>
                <a:t>8 x 1½ min</a:t>
              </a:r>
            </a:p>
          </p:txBody>
        </p:sp>
      </p:grpSp>
    </p:spTree>
    <p:extLst>
      <p:ext uri="{BB962C8B-B14F-4D97-AF65-F5344CB8AC3E}">
        <p14:creationId xmlns:p14="http://schemas.microsoft.com/office/powerpoint/2010/main" val="790251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p:cNvSpPr txBox="1">
            <a:spLocks/>
          </p:cNvSpPr>
          <p:nvPr/>
        </p:nvSpPr>
        <p:spPr>
          <a:xfrm>
            <a:off x="149779" y="192676"/>
            <a:ext cx="8869889" cy="481712"/>
          </a:xfrm>
          <a:prstGeom prst="rect">
            <a:avLst/>
          </a:prstGeom>
        </p:spPr>
        <p:txBody>
          <a:bodyPr vert="horz" lIns="68514" tIns="34289" rIns="68514"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PennPET Explorer</a:t>
            </a:r>
            <a:r>
              <a:rPr lang="en-US" sz="2700" i="1" dirty="0">
                <a:solidFill>
                  <a:prstClr val="black"/>
                </a:solidFill>
                <a:latin typeface="Calibri Light"/>
              </a:rPr>
              <a:t>: </a:t>
            </a:r>
            <a:r>
              <a:rPr lang="en-US" sz="2400" i="1" dirty="0">
                <a:solidFill>
                  <a:prstClr val="black"/>
                </a:solidFill>
                <a:latin typeface="Calibri Light"/>
              </a:rPr>
              <a:t>Summary to date</a:t>
            </a:r>
            <a:endParaRPr lang="en-US" sz="2000" i="1" dirty="0">
              <a:solidFill>
                <a:srgbClr val="800000"/>
              </a:solidFill>
              <a:latin typeface="Calibri Light"/>
            </a:endParaRPr>
          </a:p>
        </p:txBody>
      </p:sp>
      <p:cxnSp>
        <p:nvCxnSpPr>
          <p:cNvPr id="3" name="Straight Connector 2"/>
          <p:cNvCxnSpPr/>
          <p:nvPr/>
        </p:nvCxnSpPr>
        <p:spPr>
          <a:xfrm>
            <a:off x="237746" y="720378"/>
            <a:ext cx="5467485"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01080" y="811653"/>
            <a:ext cx="7329926" cy="4508926"/>
          </a:xfrm>
          <a:prstGeom prst="rect">
            <a:avLst/>
          </a:prstGeom>
          <a:noFill/>
        </p:spPr>
        <p:txBody>
          <a:bodyPr wrap="square" lIns="68514" tIns="34289" rIns="68514" bIns="34289" rtlCol="0">
            <a:spAutoFit/>
          </a:bodyPr>
          <a:lstStyle/>
          <a:p>
            <a:pPr marL="214093" indent="-214093" defTabSz="685052">
              <a:buFont typeface="Arial"/>
              <a:buChar char="•"/>
            </a:pPr>
            <a:r>
              <a:rPr lang="en-US" i="1" dirty="0">
                <a:solidFill>
                  <a:prstClr val="black"/>
                </a:solidFill>
                <a:latin typeface="Calibri Light"/>
              </a:rPr>
              <a:t>Demonstration of design and performance</a:t>
            </a:r>
            <a:endParaRPr lang="en-US" i="1" dirty="0">
              <a:solidFill>
                <a:srgbClr val="800000"/>
              </a:solidFill>
              <a:latin typeface="Calibri Light"/>
            </a:endParaRPr>
          </a:p>
          <a:p>
            <a:pPr defTabSz="685052"/>
            <a:endParaRPr lang="en-US" sz="1600" dirty="0">
              <a:solidFill>
                <a:prstClr val="black"/>
              </a:solidFill>
              <a:latin typeface="Calibri"/>
            </a:endParaRPr>
          </a:p>
          <a:p>
            <a:pPr marL="214093" indent="-214093" defTabSz="685052">
              <a:buFont typeface="Arial"/>
              <a:buChar char="•"/>
            </a:pPr>
            <a:r>
              <a:rPr lang="en-US" dirty="0">
                <a:solidFill>
                  <a:prstClr val="black"/>
                </a:solidFill>
                <a:latin typeface="Calibri"/>
              </a:rPr>
              <a:t>3-ring, 70-cm AFOV system operational</a:t>
            </a:r>
          </a:p>
          <a:p>
            <a:pPr marL="599415" lvl="1" indent="-256910" defTabSz="685052">
              <a:buFont typeface="Lucida Grande"/>
              <a:buChar char="-"/>
            </a:pPr>
            <a:r>
              <a:rPr lang="en-US" sz="1500" dirty="0">
                <a:solidFill>
                  <a:prstClr val="black"/>
                </a:solidFill>
                <a:latin typeface="Calibri"/>
              </a:rPr>
              <a:t>Scalable design </a:t>
            </a:r>
            <a:r>
              <a:rPr lang="mr-IN" sz="1500" dirty="0">
                <a:solidFill>
                  <a:prstClr val="black"/>
                </a:solidFill>
                <a:latin typeface="Calibri"/>
              </a:rPr>
              <a:t>–</a:t>
            </a:r>
            <a:r>
              <a:rPr lang="en-US" sz="1500" dirty="0">
                <a:solidFill>
                  <a:prstClr val="black"/>
                </a:solidFill>
                <a:latin typeface="Calibri"/>
              </a:rPr>
              <a:t> can be expanded beyond 3 rings</a:t>
            </a:r>
          </a:p>
          <a:p>
            <a:pPr marL="599415" lvl="1" indent="-256910" defTabSz="685052">
              <a:buFont typeface="Lucida Grande"/>
              <a:buChar char="-"/>
            </a:pPr>
            <a:r>
              <a:rPr lang="en-US" sz="1500" dirty="0">
                <a:solidFill>
                  <a:prstClr val="black"/>
                </a:solidFill>
                <a:latin typeface="Calibri"/>
              </a:rPr>
              <a:t>Low temperature at tiles without condensation</a:t>
            </a:r>
          </a:p>
          <a:p>
            <a:pPr marL="599415" lvl="1" indent="-256910" defTabSz="685052">
              <a:buFont typeface="Lucida Grande"/>
              <a:buChar char="-"/>
            </a:pPr>
            <a:r>
              <a:rPr lang="en-US" sz="1500" dirty="0">
                <a:solidFill>
                  <a:prstClr val="black"/>
                </a:solidFill>
                <a:latin typeface="Calibri"/>
              </a:rPr>
              <a:t>High data throughput </a:t>
            </a:r>
            <a:r>
              <a:rPr lang="mr-IN" sz="1500" dirty="0">
                <a:solidFill>
                  <a:prstClr val="black"/>
                </a:solidFill>
                <a:latin typeface="Calibri"/>
              </a:rPr>
              <a:t>–</a:t>
            </a:r>
            <a:r>
              <a:rPr lang="en-US" sz="1500" dirty="0">
                <a:solidFill>
                  <a:prstClr val="black"/>
                </a:solidFill>
                <a:latin typeface="Calibri"/>
              </a:rPr>
              <a:t> parallel singles acquisition</a:t>
            </a:r>
          </a:p>
          <a:p>
            <a:pPr marL="599415" lvl="1" indent="-256910" defTabSz="685052">
              <a:buFont typeface="Lucida Grande"/>
              <a:buChar char="-"/>
            </a:pPr>
            <a:r>
              <a:rPr lang="en-US" sz="1500" dirty="0">
                <a:solidFill>
                  <a:prstClr val="black"/>
                </a:solidFill>
                <a:latin typeface="Calibri"/>
              </a:rPr>
              <a:t>Data correction and image reconstruction implemented</a:t>
            </a:r>
          </a:p>
          <a:p>
            <a:pPr marL="342505" lvl="1" defTabSz="685052"/>
            <a:endParaRPr lang="en-US" sz="1050" dirty="0">
              <a:solidFill>
                <a:prstClr val="black"/>
              </a:solidFill>
              <a:latin typeface="Calibri"/>
            </a:endParaRPr>
          </a:p>
          <a:p>
            <a:pPr marL="214093" indent="-214093" defTabSz="685052">
              <a:buFont typeface="Arial"/>
              <a:buChar char="•"/>
            </a:pPr>
            <a:r>
              <a:rPr lang="en-US" dirty="0">
                <a:solidFill>
                  <a:prstClr val="black"/>
                </a:solidFill>
                <a:latin typeface="Calibri"/>
              </a:rPr>
              <a:t>Intrinsic performance measured</a:t>
            </a:r>
          </a:p>
          <a:p>
            <a:pPr marL="599415" lvl="1" indent="-256910" defTabSz="685052">
              <a:buFont typeface="Lucida Grande"/>
              <a:buChar char="-"/>
            </a:pPr>
            <a:r>
              <a:rPr lang="en-US" sz="1500" dirty="0">
                <a:solidFill>
                  <a:prstClr val="black"/>
                </a:solidFill>
                <a:latin typeface="Calibri"/>
              </a:rPr>
              <a:t>4-mm spatial resolution</a:t>
            </a:r>
          </a:p>
          <a:p>
            <a:pPr marL="599415" lvl="1" indent="-256910" defTabSz="685052">
              <a:buFont typeface="Lucida Grande"/>
              <a:buChar char="-"/>
            </a:pPr>
            <a:r>
              <a:rPr lang="en-US" sz="1500" dirty="0">
                <a:solidFill>
                  <a:prstClr val="black"/>
                </a:solidFill>
                <a:latin typeface="Calibri"/>
              </a:rPr>
              <a:t>250 ps timing resolution</a:t>
            </a:r>
          </a:p>
          <a:p>
            <a:pPr marL="599415" lvl="1" indent="-256910" defTabSz="685052">
              <a:buFont typeface="Lucida Grande"/>
              <a:buChar char="-"/>
            </a:pPr>
            <a:r>
              <a:rPr lang="en-US" sz="1500" dirty="0">
                <a:solidFill>
                  <a:prstClr val="black"/>
                </a:solidFill>
                <a:latin typeface="Calibri"/>
              </a:rPr>
              <a:t>10% energy resolution</a:t>
            </a:r>
          </a:p>
          <a:p>
            <a:pPr marL="599415" lvl="1" indent="-256910" defTabSz="685052">
              <a:buFont typeface="Lucida Grande"/>
              <a:buChar char="-"/>
            </a:pPr>
            <a:endParaRPr lang="en-US" sz="1050" dirty="0">
              <a:solidFill>
                <a:prstClr val="black"/>
              </a:solidFill>
              <a:latin typeface="Calibri"/>
            </a:endParaRPr>
          </a:p>
          <a:p>
            <a:pPr marL="285750" indent="-285750" defTabSz="685052">
              <a:buFont typeface="Arial"/>
              <a:buChar char="•"/>
            </a:pPr>
            <a:r>
              <a:rPr lang="en-US" dirty="0">
                <a:solidFill>
                  <a:prstClr val="black"/>
                </a:solidFill>
                <a:latin typeface="Calibri"/>
              </a:rPr>
              <a:t>Human Studies</a:t>
            </a:r>
          </a:p>
          <a:p>
            <a:pPr marL="599415" lvl="1" indent="-256910" defTabSz="685052">
              <a:buFont typeface="Lucida Grande"/>
              <a:buChar char="-"/>
            </a:pPr>
            <a:r>
              <a:rPr lang="en-US" sz="1600" dirty="0">
                <a:solidFill>
                  <a:prstClr val="black"/>
                </a:solidFill>
              </a:rPr>
              <a:t>Excellent image quality </a:t>
            </a:r>
          </a:p>
          <a:p>
            <a:pPr marL="599415" lvl="1" indent="-256910" defTabSz="685052">
              <a:buFont typeface="Lucida Grande"/>
              <a:buChar char="-"/>
            </a:pPr>
            <a:r>
              <a:rPr lang="en-US" sz="1600" dirty="0">
                <a:solidFill>
                  <a:prstClr val="black"/>
                </a:solidFill>
              </a:rPr>
              <a:t>Demonstration of short scans and delayed imaging</a:t>
            </a:r>
          </a:p>
          <a:p>
            <a:pPr marL="1055784" lvl="2" indent="-256910" defTabSz="685052">
              <a:buFont typeface="Lucida Grande"/>
              <a:buChar char="-"/>
            </a:pPr>
            <a:r>
              <a:rPr lang="en-US" sz="1600" dirty="0">
                <a:solidFill>
                  <a:prstClr val="black"/>
                </a:solidFill>
              </a:rPr>
              <a:t>Interesting kinetics, even for FDG</a:t>
            </a:r>
          </a:p>
          <a:p>
            <a:pPr marL="599415" lvl="1" indent="-256910" defTabSz="685052">
              <a:buFont typeface="Lucida Grande"/>
              <a:buChar char="-"/>
            </a:pPr>
            <a:r>
              <a:rPr lang="en-US" sz="1600" dirty="0">
                <a:solidFill>
                  <a:prstClr val="black"/>
                </a:solidFill>
              </a:rPr>
              <a:t>Dynamic imaging performed </a:t>
            </a:r>
            <a:r>
              <a:rPr lang="mr-IN" sz="1600" dirty="0">
                <a:solidFill>
                  <a:prstClr val="black"/>
                </a:solidFill>
              </a:rPr>
              <a:t>–</a:t>
            </a:r>
            <a:r>
              <a:rPr lang="en-US" sz="1600" dirty="0">
                <a:solidFill>
                  <a:prstClr val="black"/>
                </a:solidFill>
              </a:rPr>
              <a:t> inject on table</a:t>
            </a:r>
          </a:p>
          <a:p>
            <a:pPr marL="342505" lvl="1" defTabSz="685052"/>
            <a:endParaRPr lang="en-US" sz="1050" dirty="0">
              <a:solidFill>
                <a:prstClr val="black"/>
              </a:solidFill>
              <a:latin typeface="Calibri"/>
            </a:endParaRPr>
          </a:p>
        </p:txBody>
      </p:sp>
      <p:pic>
        <p:nvPicPr>
          <p:cNvPr id="10" name="Picture 9" descr="IMG_3470.jpg"/>
          <p:cNvPicPr>
            <a:picLocks noChangeAspect="1"/>
          </p:cNvPicPr>
          <p:nvPr/>
        </p:nvPicPr>
        <p:blipFill rotWithShape="1">
          <a:blip r:embed="rId3" cstate="print">
            <a:extLst>
              <a:ext uri="{28A0092B-C50C-407E-A947-70E740481C1C}">
                <a14:useLocalDpi xmlns:a14="http://schemas.microsoft.com/office/drawing/2010/main" val="0"/>
              </a:ext>
            </a:extLst>
          </a:blip>
          <a:srcRect t="8052" r="45714" b="25490"/>
          <a:stretch/>
        </p:blipFill>
        <p:spPr>
          <a:xfrm rot="5400000">
            <a:off x="5350268" y="1212432"/>
            <a:ext cx="3297269" cy="3027450"/>
          </a:xfrm>
          <a:prstGeom prst="rect">
            <a:avLst/>
          </a:prstGeom>
        </p:spPr>
      </p:pic>
    </p:spTree>
    <p:extLst>
      <p:ext uri="{BB962C8B-B14F-4D97-AF65-F5344CB8AC3E}">
        <p14:creationId xmlns:p14="http://schemas.microsoft.com/office/powerpoint/2010/main" val="385232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p:cNvSpPr txBox="1">
            <a:spLocks/>
          </p:cNvSpPr>
          <p:nvPr/>
        </p:nvSpPr>
        <p:spPr>
          <a:xfrm>
            <a:off x="149787" y="192676"/>
            <a:ext cx="8869889" cy="481712"/>
          </a:xfrm>
          <a:prstGeom prst="rect">
            <a:avLst/>
          </a:prstGeom>
        </p:spPr>
        <p:txBody>
          <a:bodyPr vert="horz" lIns="68493" tIns="34289" rIns="68493"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Long Axial FOV PET</a:t>
            </a:r>
            <a:r>
              <a:rPr lang="en-US" sz="2700" i="1" dirty="0">
                <a:solidFill>
                  <a:prstClr val="black"/>
                </a:solidFill>
                <a:latin typeface="Calibri Light"/>
              </a:rPr>
              <a:t>: </a:t>
            </a:r>
            <a:r>
              <a:rPr lang="en-US" sz="2400" i="1" dirty="0">
                <a:solidFill>
                  <a:prstClr val="black"/>
                </a:solidFill>
                <a:latin typeface="Calibri Light"/>
              </a:rPr>
              <a:t>Steps to optimize for clinical research</a:t>
            </a:r>
            <a:endParaRPr lang="en-US" sz="2400" i="1" dirty="0">
              <a:solidFill>
                <a:srgbClr val="800000"/>
              </a:solidFill>
              <a:latin typeface="Calibri Light"/>
            </a:endParaRPr>
          </a:p>
        </p:txBody>
      </p:sp>
      <p:cxnSp>
        <p:nvCxnSpPr>
          <p:cNvPr id="3" name="Straight Connector 2"/>
          <p:cNvCxnSpPr/>
          <p:nvPr/>
        </p:nvCxnSpPr>
        <p:spPr>
          <a:xfrm flipV="1">
            <a:off x="414775" y="720391"/>
            <a:ext cx="8045389" cy="1"/>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6314" y="770561"/>
            <a:ext cx="8261532" cy="992577"/>
          </a:xfrm>
          <a:prstGeom prst="rect">
            <a:avLst/>
          </a:prstGeom>
          <a:noFill/>
        </p:spPr>
        <p:txBody>
          <a:bodyPr wrap="square" lIns="68493" tIns="34289" rIns="68493" bIns="34289" rtlCol="0">
            <a:spAutoFit/>
          </a:bodyPr>
          <a:lstStyle/>
          <a:p>
            <a:pPr marL="285652" lvl="1" indent="-285652" defTabSz="684814">
              <a:buFont typeface="Arial"/>
              <a:buChar char="•"/>
            </a:pPr>
            <a:r>
              <a:rPr lang="en-US" sz="2000" dirty="0">
                <a:solidFill>
                  <a:srgbClr val="800000"/>
                </a:solidFill>
              </a:rPr>
              <a:t>PennPET Explorer</a:t>
            </a:r>
          </a:p>
          <a:p>
            <a:pPr marL="741874" lvl="2" indent="-285652" defTabSz="684814">
              <a:buFont typeface="Arial"/>
              <a:buChar char="•"/>
            </a:pPr>
            <a:r>
              <a:rPr lang="en-US" sz="2000" dirty="0">
                <a:solidFill>
                  <a:srgbClr val="800000"/>
                </a:solidFill>
              </a:rPr>
              <a:t>Expand from 3 rings to 6 rings </a:t>
            </a:r>
          </a:p>
          <a:p>
            <a:pPr marL="741874" lvl="2" indent="-285652" defTabSz="684814">
              <a:buFont typeface="Arial"/>
              <a:buChar char="•"/>
            </a:pPr>
            <a:r>
              <a:rPr lang="en-US" sz="2000" dirty="0">
                <a:solidFill>
                  <a:srgbClr val="800000"/>
                </a:solidFill>
              </a:rPr>
              <a:t>Integrate with commercial CT in new imaging facility</a:t>
            </a:r>
          </a:p>
        </p:txBody>
      </p:sp>
      <p:sp>
        <p:nvSpPr>
          <p:cNvPr id="14" name="TextBox 13"/>
          <p:cNvSpPr txBox="1"/>
          <p:nvPr/>
        </p:nvSpPr>
        <p:spPr>
          <a:xfrm>
            <a:off x="296314" y="3112174"/>
            <a:ext cx="7352994" cy="1015663"/>
          </a:xfrm>
          <a:prstGeom prst="rect">
            <a:avLst/>
          </a:prstGeom>
          <a:noFill/>
        </p:spPr>
        <p:txBody>
          <a:bodyPr wrap="square" rtlCol="0">
            <a:spAutoFit/>
          </a:bodyPr>
          <a:lstStyle/>
          <a:p>
            <a:pPr marL="282575" lvl="2" indent="-282575" defTabSz="684814">
              <a:buFont typeface="Arial"/>
              <a:buChar char="•"/>
            </a:pPr>
            <a:r>
              <a:rPr lang="en-US" sz="2000" dirty="0">
                <a:solidFill>
                  <a:srgbClr val="800000"/>
                </a:solidFill>
              </a:rPr>
              <a:t>Demonstration of benefits of high sensitivity</a:t>
            </a:r>
          </a:p>
          <a:p>
            <a:pPr marL="684213" lvl="3" indent="-284163" defTabSz="684814">
              <a:buFont typeface="Arial"/>
              <a:buChar char="•"/>
            </a:pPr>
            <a:r>
              <a:rPr lang="en-US" sz="2000" dirty="0">
                <a:solidFill>
                  <a:srgbClr val="800000"/>
                </a:solidFill>
              </a:rPr>
              <a:t>Shorter scans, lower dose </a:t>
            </a:r>
            <a:r>
              <a:rPr lang="mr-IN" sz="2000" dirty="0">
                <a:solidFill>
                  <a:srgbClr val="800000"/>
                </a:solidFill>
              </a:rPr>
              <a:t>–</a:t>
            </a:r>
            <a:r>
              <a:rPr lang="en-US" sz="2000" dirty="0">
                <a:solidFill>
                  <a:srgbClr val="800000"/>
                </a:solidFill>
              </a:rPr>
              <a:t> optimize scan protocols</a:t>
            </a:r>
          </a:p>
          <a:p>
            <a:pPr marL="684213" lvl="3" indent="-284163" defTabSz="684814">
              <a:buFont typeface="Arial"/>
              <a:buChar char="•"/>
            </a:pPr>
            <a:r>
              <a:rPr lang="en-US" sz="2000" dirty="0">
                <a:solidFill>
                  <a:srgbClr val="800000"/>
                </a:solidFill>
              </a:rPr>
              <a:t>Delayed scans (slow biology), dynamic scans (fast biology)</a:t>
            </a:r>
          </a:p>
        </p:txBody>
      </p:sp>
      <p:sp>
        <p:nvSpPr>
          <p:cNvPr id="15" name="TextBox 14"/>
          <p:cNvSpPr txBox="1"/>
          <p:nvPr/>
        </p:nvSpPr>
        <p:spPr>
          <a:xfrm>
            <a:off x="296314" y="1922126"/>
            <a:ext cx="8261532" cy="1015663"/>
          </a:xfrm>
          <a:prstGeom prst="rect">
            <a:avLst/>
          </a:prstGeom>
          <a:noFill/>
        </p:spPr>
        <p:txBody>
          <a:bodyPr wrap="square" rtlCol="0">
            <a:spAutoFit/>
          </a:bodyPr>
          <a:lstStyle/>
          <a:p>
            <a:pPr marL="282575" lvl="2" indent="-282575" defTabSz="684814">
              <a:buFont typeface="Arial"/>
              <a:buChar char="•"/>
            </a:pPr>
            <a:r>
              <a:rPr lang="en-US" sz="2000" dirty="0">
                <a:solidFill>
                  <a:srgbClr val="800000"/>
                </a:solidFill>
              </a:rPr>
              <a:t>Validation of long axial FOV design</a:t>
            </a:r>
          </a:p>
          <a:p>
            <a:pPr marL="738705" lvl="3" indent="-282575" defTabSz="684814">
              <a:buFont typeface="Arial"/>
              <a:buChar char="•"/>
            </a:pPr>
            <a:r>
              <a:rPr lang="en-US" sz="2000" dirty="0">
                <a:solidFill>
                  <a:srgbClr val="800000"/>
                </a:solidFill>
              </a:rPr>
              <a:t>Data acquisition </a:t>
            </a:r>
            <a:r>
              <a:rPr lang="mr-IN" sz="2000" dirty="0">
                <a:solidFill>
                  <a:srgbClr val="800000"/>
                </a:solidFill>
              </a:rPr>
              <a:t>–</a:t>
            </a:r>
            <a:r>
              <a:rPr lang="en-US" sz="2000" dirty="0">
                <a:solidFill>
                  <a:srgbClr val="800000"/>
                </a:solidFill>
              </a:rPr>
              <a:t> count-rate requirements, optimize acceptance angle </a:t>
            </a:r>
          </a:p>
          <a:p>
            <a:pPr marL="738705" lvl="3" indent="-282575" defTabSz="684814">
              <a:buFont typeface="Arial"/>
              <a:buChar char="•"/>
            </a:pPr>
            <a:r>
              <a:rPr lang="en-US" sz="2000" dirty="0">
                <a:solidFill>
                  <a:srgbClr val="800000"/>
                </a:solidFill>
              </a:rPr>
              <a:t>Data correction/Image reconstruction methods </a:t>
            </a:r>
            <a:r>
              <a:rPr lang="mr-IN" sz="2000" dirty="0">
                <a:solidFill>
                  <a:srgbClr val="800000"/>
                </a:solidFill>
              </a:rPr>
              <a:t>–</a:t>
            </a:r>
            <a:r>
              <a:rPr lang="en-US" sz="2000" dirty="0">
                <a:solidFill>
                  <a:srgbClr val="800000"/>
                </a:solidFill>
              </a:rPr>
              <a:t> quantitative accuracy</a:t>
            </a:r>
          </a:p>
        </p:txBody>
      </p:sp>
      <p:sp>
        <p:nvSpPr>
          <p:cNvPr id="18" name="TextBox 17"/>
          <p:cNvSpPr txBox="1"/>
          <p:nvPr/>
        </p:nvSpPr>
        <p:spPr>
          <a:xfrm>
            <a:off x="296314" y="4323222"/>
            <a:ext cx="7352994" cy="707886"/>
          </a:xfrm>
          <a:prstGeom prst="rect">
            <a:avLst/>
          </a:prstGeom>
          <a:noFill/>
        </p:spPr>
        <p:txBody>
          <a:bodyPr wrap="square" rtlCol="0">
            <a:spAutoFit/>
          </a:bodyPr>
          <a:lstStyle/>
          <a:p>
            <a:pPr marL="282575" lvl="2" indent="-282575" defTabSz="684814">
              <a:buFont typeface="Arial"/>
              <a:buChar char="•"/>
            </a:pPr>
            <a:r>
              <a:rPr lang="en-US" sz="2000" dirty="0">
                <a:solidFill>
                  <a:srgbClr val="800000"/>
                </a:solidFill>
              </a:rPr>
              <a:t>Test and evaluate new applications</a:t>
            </a:r>
          </a:p>
          <a:p>
            <a:pPr marL="738705" lvl="3" indent="-282575" defTabSz="684814">
              <a:buFont typeface="Arial"/>
              <a:buChar char="•"/>
            </a:pPr>
            <a:r>
              <a:rPr lang="en-US" sz="2000" dirty="0">
                <a:solidFill>
                  <a:srgbClr val="800000"/>
                </a:solidFill>
              </a:rPr>
              <a:t>Clinical and research</a:t>
            </a:r>
          </a:p>
        </p:txBody>
      </p:sp>
    </p:spTree>
    <p:extLst>
      <p:ext uri="{BB962C8B-B14F-4D97-AF65-F5344CB8AC3E}">
        <p14:creationId xmlns:p14="http://schemas.microsoft.com/office/powerpoint/2010/main" val="375848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894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7921" y="49590"/>
            <a:ext cx="6087455" cy="662410"/>
          </a:xfrm>
          <a:prstGeom prst="rect">
            <a:avLst/>
          </a:prstGeom>
        </p:spPr>
        <p:txBody>
          <a:bodyPr vert="horz" lIns="68462" tIns="34289" rIns="68462"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srgbClr val="000000"/>
                </a:solidFill>
                <a:latin typeface="Calibri Light"/>
              </a:rPr>
              <a:t>Data correction &amp; Image reconstruction</a:t>
            </a:r>
          </a:p>
        </p:txBody>
      </p:sp>
      <p:cxnSp>
        <p:nvCxnSpPr>
          <p:cNvPr id="6" name="Straight Connector 5"/>
          <p:cNvCxnSpPr/>
          <p:nvPr/>
        </p:nvCxnSpPr>
        <p:spPr>
          <a:xfrm>
            <a:off x="125933" y="747896"/>
            <a:ext cx="618274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59" name="Group 58"/>
          <p:cNvGrpSpPr/>
          <p:nvPr/>
        </p:nvGrpSpPr>
        <p:grpSpPr>
          <a:xfrm>
            <a:off x="5675586" y="1099993"/>
            <a:ext cx="3360404" cy="1536443"/>
            <a:chOff x="8281368" y="1583176"/>
            <a:chExt cx="4480536" cy="2048590"/>
          </a:xfrm>
        </p:grpSpPr>
        <p:pic>
          <p:nvPicPr>
            <p:cNvPr id="66" name="Picture 65" descr="IMG_3355.jpg"/>
            <p:cNvPicPr>
              <a:picLocks noChangeAspect="1"/>
            </p:cNvPicPr>
            <p:nvPr/>
          </p:nvPicPr>
          <p:blipFill rotWithShape="1">
            <a:blip r:embed="rId3" cstate="print">
              <a:extLst>
                <a:ext uri="{28A0092B-C50C-407E-A947-70E740481C1C}">
                  <a14:useLocalDpi xmlns:a14="http://schemas.microsoft.com/office/drawing/2010/main" val="0"/>
                </a:ext>
              </a:extLst>
            </a:blip>
            <a:srcRect r="14982"/>
            <a:stretch/>
          </p:blipFill>
          <p:spPr>
            <a:xfrm rot="5400000">
              <a:off x="11280403" y="2086293"/>
              <a:ext cx="1574247" cy="1388755"/>
            </a:xfrm>
            <a:prstGeom prst="rect">
              <a:avLst/>
            </a:prstGeom>
          </p:spPr>
        </p:pic>
        <p:pic>
          <p:nvPicPr>
            <p:cNvPr id="68" name="Picture 67" descr="Screen Shot 2018-06-16 at 1.56.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1368" y="1966611"/>
              <a:ext cx="3027554" cy="1665155"/>
            </a:xfrm>
            <a:prstGeom prst="rect">
              <a:avLst/>
            </a:prstGeom>
          </p:spPr>
        </p:pic>
        <p:sp>
          <p:nvSpPr>
            <p:cNvPr id="69" name="TextBox 68"/>
            <p:cNvSpPr txBox="1"/>
            <p:nvPr/>
          </p:nvSpPr>
          <p:spPr>
            <a:xfrm>
              <a:off x="8882777" y="1583176"/>
              <a:ext cx="3756997" cy="410369"/>
            </a:xfrm>
            <a:prstGeom prst="rect">
              <a:avLst/>
            </a:prstGeom>
            <a:noFill/>
          </p:spPr>
          <p:txBody>
            <a:bodyPr wrap="none" rtlCol="0">
              <a:spAutoFit/>
            </a:bodyPr>
            <a:lstStyle/>
            <a:p>
              <a:pPr defTabSz="684457"/>
              <a:r>
                <a:rPr lang="en-US" sz="1400" dirty="0">
                  <a:solidFill>
                    <a:prstClr val="black"/>
                  </a:solidFill>
                  <a:latin typeface="Calibri"/>
                </a:rPr>
                <a:t>Uniformity test: meter-long cylinder</a:t>
              </a:r>
            </a:p>
          </p:txBody>
        </p:sp>
      </p:grpSp>
      <p:sp>
        <p:nvSpPr>
          <p:cNvPr id="60" name="TextBox 59"/>
          <p:cNvSpPr txBox="1"/>
          <p:nvPr/>
        </p:nvSpPr>
        <p:spPr>
          <a:xfrm>
            <a:off x="93394" y="930420"/>
            <a:ext cx="2835341" cy="1846659"/>
          </a:xfrm>
          <a:prstGeom prst="rect">
            <a:avLst/>
          </a:prstGeom>
          <a:noFill/>
        </p:spPr>
        <p:txBody>
          <a:bodyPr wrap="square" rtlCol="0">
            <a:spAutoFit/>
          </a:bodyPr>
          <a:lstStyle/>
          <a:p>
            <a:pPr marL="213918" indent="-213918" defTabSz="684457">
              <a:buFont typeface="Arial"/>
              <a:buChar char="•"/>
            </a:pPr>
            <a:r>
              <a:rPr lang="en-US" dirty="0">
                <a:solidFill>
                  <a:prstClr val="black"/>
                </a:solidFill>
                <a:latin typeface="Calibri"/>
              </a:rPr>
              <a:t>Data correction</a:t>
            </a:r>
          </a:p>
          <a:p>
            <a:pPr marL="598890" lvl="1" indent="-256700" defTabSz="684457">
              <a:buFont typeface="Lucida Grande"/>
              <a:buChar char="-"/>
            </a:pPr>
            <a:r>
              <a:rPr lang="en-US" sz="1600" dirty="0">
                <a:solidFill>
                  <a:prstClr val="black"/>
                </a:solidFill>
                <a:latin typeface="Calibri"/>
              </a:rPr>
              <a:t>Efficiency normalization for all lines-of-response</a:t>
            </a:r>
          </a:p>
          <a:p>
            <a:pPr marL="598890" lvl="1" indent="-256700" defTabSz="684457">
              <a:buFont typeface="Lucida Grande"/>
              <a:buChar char="-"/>
            </a:pPr>
            <a:r>
              <a:rPr lang="en-US" sz="1600" dirty="0">
                <a:solidFill>
                  <a:prstClr val="black"/>
                </a:solidFill>
                <a:latin typeface="Calibri"/>
              </a:rPr>
              <a:t>Rotating line source at 30-cm radius</a:t>
            </a:r>
          </a:p>
          <a:p>
            <a:pPr marL="598890" lvl="1" indent="-256700" defTabSz="684457">
              <a:buFont typeface="Lucida Grande"/>
              <a:buChar char="-"/>
            </a:pPr>
            <a:r>
              <a:rPr lang="en-US" sz="1600" dirty="0">
                <a:solidFill>
                  <a:prstClr val="black"/>
                </a:solidFill>
                <a:latin typeface="Calibri"/>
              </a:rPr>
              <a:t>Easy to extend to longer axial FOV</a:t>
            </a:r>
          </a:p>
        </p:txBody>
      </p:sp>
      <p:grpSp>
        <p:nvGrpSpPr>
          <p:cNvPr id="61" name="Group 60"/>
          <p:cNvGrpSpPr/>
          <p:nvPr/>
        </p:nvGrpSpPr>
        <p:grpSpPr>
          <a:xfrm>
            <a:off x="2928735" y="941541"/>
            <a:ext cx="2597380" cy="1716075"/>
            <a:chOff x="4319727" y="3819862"/>
            <a:chExt cx="3463173" cy="2288101"/>
          </a:xfrm>
        </p:grpSpPr>
        <p:pic>
          <p:nvPicPr>
            <p:cNvPr id="62" name="Picture 61" descr="IMG_3289.jpg"/>
            <p:cNvPicPr>
              <a:picLocks noChangeAspect="1"/>
            </p:cNvPicPr>
            <p:nvPr/>
          </p:nvPicPr>
          <p:blipFill rotWithShape="1">
            <a:blip r:embed="rId5" cstate="print">
              <a:extLst>
                <a:ext uri="{28A0092B-C50C-407E-A947-70E740481C1C}">
                  <a14:useLocalDpi xmlns:a14="http://schemas.microsoft.com/office/drawing/2010/main" val="0"/>
                </a:ext>
              </a:extLst>
            </a:blip>
            <a:srcRect l="24039" t="20941" r="30954" b="30282"/>
            <a:stretch/>
          </p:blipFill>
          <p:spPr>
            <a:xfrm rot="5400000">
              <a:off x="4135635" y="4298989"/>
              <a:ext cx="1967057" cy="1598872"/>
            </a:xfrm>
            <a:prstGeom prst="rect">
              <a:avLst/>
            </a:prstGeom>
          </p:spPr>
        </p:pic>
        <p:sp>
          <p:nvSpPr>
            <p:cNvPr id="63" name="TextBox 62"/>
            <p:cNvSpPr txBox="1"/>
            <p:nvPr/>
          </p:nvSpPr>
          <p:spPr>
            <a:xfrm>
              <a:off x="4319727" y="3819862"/>
              <a:ext cx="3463173" cy="246221"/>
            </a:xfrm>
            <a:prstGeom prst="rect">
              <a:avLst/>
            </a:prstGeom>
            <a:solidFill>
              <a:srgbClr val="404040"/>
            </a:solidFill>
          </p:spPr>
          <p:txBody>
            <a:bodyPr wrap="square" lIns="0" tIns="0" rIns="0" bIns="0" rtlCol="0">
              <a:spAutoFit/>
            </a:bodyPr>
            <a:lstStyle/>
            <a:p>
              <a:pPr defTabSz="684457"/>
              <a:r>
                <a:rPr lang="en-US" sz="1200" dirty="0">
                  <a:solidFill>
                    <a:srgbClr val="FFFFFF"/>
                  </a:solidFill>
                  <a:latin typeface="Calibri"/>
                </a:rPr>
                <a:t>Rotating line source in carbon fiber tube </a:t>
              </a:r>
            </a:p>
          </p:txBody>
        </p:sp>
        <p:pic>
          <p:nvPicPr>
            <p:cNvPr id="64" name="Picture 63" descr="IMG_3289.jpg"/>
            <p:cNvPicPr>
              <a:picLocks noChangeAspect="1"/>
            </p:cNvPicPr>
            <p:nvPr/>
          </p:nvPicPr>
          <p:blipFill rotWithShape="1">
            <a:blip r:embed="rId5" cstate="print">
              <a:extLst>
                <a:ext uri="{28A0092B-C50C-407E-A947-70E740481C1C}">
                  <a14:useLocalDpi xmlns:a14="http://schemas.microsoft.com/office/drawing/2010/main" val="0"/>
                </a:ext>
              </a:extLst>
            </a:blip>
            <a:srcRect l="43153" t="38032" r="35963" b="38661"/>
            <a:stretch/>
          </p:blipFill>
          <p:spPr>
            <a:xfrm rot="5400000">
              <a:off x="5949917" y="4274982"/>
              <a:ext cx="1995658" cy="1670304"/>
            </a:xfrm>
            <a:prstGeom prst="rect">
              <a:avLst/>
            </a:prstGeom>
          </p:spPr>
        </p:pic>
      </p:grpSp>
      <p:grpSp>
        <p:nvGrpSpPr>
          <p:cNvPr id="97" name="Group 96"/>
          <p:cNvGrpSpPr>
            <a:grpSpLocks noChangeAspect="1"/>
          </p:cNvGrpSpPr>
          <p:nvPr/>
        </p:nvGrpSpPr>
        <p:grpSpPr>
          <a:xfrm>
            <a:off x="30705865" y="7820847"/>
            <a:ext cx="1645920" cy="1652557"/>
            <a:chOff x="30638128" y="7617629"/>
            <a:chExt cx="1828800" cy="1836174"/>
          </a:xfrm>
        </p:grpSpPr>
        <p:cxnSp>
          <p:nvCxnSpPr>
            <p:cNvPr id="98" name="Straight Connector 97"/>
            <p:cNvCxnSpPr/>
            <p:nvPr/>
          </p:nvCxnSpPr>
          <p:spPr bwMode="auto">
            <a:xfrm>
              <a:off x="31707386"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9" name="Straight Connector 98"/>
            <p:cNvCxnSpPr/>
            <p:nvPr/>
          </p:nvCxnSpPr>
          <p:spPr bwMode="auto">
            <a:xfrm>
              <a:off x="31397670"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0" name="Straight Connector 99"/>
            <p:cNvCxnSpPr/>
            <p:nvPr/>
          </p:nvCxnSpPr>
          <p:spPr bwMode="auto">
            <a:xfrm>
              <a:off x="32031851"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1" name="Straight Connector 100"/>
            <p:cNvCxnSpPr/>
            <p:nvPr/>
          </p:nvCxnSpPr>
          <p:spPr bwMode="auto">
            <a:xfrm>
              <a:off x="31087954"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2" name="Straight Connector 101"/>
            <p:cNvCxnSpPr/>
            <p:nvPr/>
          </p:nvCxnSpPr>
          <p:spPr bwMode="auto">
            <a:xfrm>
              <a:off x="32348941" y="7632377"/>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3" name="Straight Connector 102"/>
            <p:cNvCxnSpPr/>
            <p:nvPr/>
          </p:nvCxnSpPr>
          <p:spPr bwMode="auto">
            <a:xfrm>
              <a:off x="30770863"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4" name="Straight Connector 103"/>
            <p:cNvCxnSpPr/>
            <p:nvPr/>
          </p:nvCxnSpPr>
          <p:spPr bwMode="auto">
            <a:xfrm flipH="1">
              <a:off x="30638128" y="8340300"/>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5" name="Straight Connector 104"/>
            <p:cNvCxnSpPr/>
            <p:nvPr/>
          </p:nvCxnSpPr>
          <p:spPr bwMode="auto">
            <a:xfrm flipH="1">
              <a:off x="30638128" y="8642642"/>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6" name="Straight Connector 105"/>
            <p:cNvCxnSpPr/>
            <p:nvPr/>
          </p:nvCxnSpPr>
          <p:spPr bwMode="auto">
            <a:xfrm flipH="1">
              <a:off x="30638128" y="8959732"/>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7" name="Straight Connector 106"/>
            <p:cNvCxnSpPr/>
            <p:nvPr/>
          </p:nvCxnSpPr>
          <p:spPr bwMode="auto">
            <a:xfrm flipH="1">
              <a:off x="30645502" y="8015835"/>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8" name="Straight Connector 107"/>
            <p:cNvCxnSpPr/>
            <p:nvPr/>
          </p:nvCxnSpPr>
          <p:spPr bwMode="auto">
            <a:xfrm flipH="1">
              <a:off x="30645502" y="7720868"/>
              <a:ext cx="1821426" cy="0"/>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9" name="Straight Connector 108"/>
            <p:cNvCxnSpPr/>
            <p:nvPr/>
          </p:nvCxnSpPr>
          <p:spPr bwMode="auto">
            <a:xfrm flipH="1">
              <a:off x="30645502" y="9291571"/>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110" name="Picture 109" descr="blob_profile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2107" y="7834112"/>
            <a:ext cx="1737360" cy="1700267"/>
          </a:xfrm>
          <a:prstGeom prst="rect">
            <a:avLst/>
          </a:prstGeom>
        </p:spPr>
      </p:pic>
      <p:grpSp>
        <p:nvGrpSpPr>
          <p:cNvPr id="112" name="Group 111"/>
          <p:cNvGrpSpPr>
            <a:grpSpLocks noChangeAspect="1"/>
          </p:cNvGrpSpPr>
          <p:nvPr/>
        </p:nvGrpSpPr>
        <p:grpSpPr>
          <a:xfrm>
            <a:off x="10934047" y="2914243"/>
            <a:ext cx="1828800" cy="1652557"/>
            <a:chOff x="30638128" y="7617629"/>
            <a:chExt cx="1828800" cy="1836174"/>
          </a:xfrm>
        </p:grpSpPr>
        <p:cxnSp>
          <p:nvCxnSpPr>
            <p:cNvPr id="113" name="Straight Connector 112"/>
            <p:cNvCxnSpPr/>
            <p:nvPr/>
          </p:nvCxnSpPr>
          <p:spPr bwMode="auto">
            <a:xfrm>
              <a:off x="31707386"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4" name="Straight Connector 113"/>
            <p:cNvCxnSpPr/>
            <p:nvPr/>
          </p:nvCxnSpPr>
          <p:spPr bwMode="auto">
            <a:xfrm>
              <a:off x="31397670"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5" name="Straight Connector 114"/>
            <p:cNvCxnSpPr/>
            <p:nvPr/>
          </p:nvCxnSpPr>
          <p:spPr bwMode="auto">
            <a:xfrm>
              <a:off x="32031851"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6" name="Straight Connector 115"/>
            <p:cNvCxnSpPr/>
            <p:nvPr/>
          </p:nvCxnSpPr>
          <p:spPr bwMode="auto">
            <a:xfrm>
              <a:off x="31087954"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7" name="Straight Connector 116"/>
            <p:cNvCxnSpPr/>
            <p:nvPr/>
          </p:nvCxnSpPr>
          <p:spPr bwMode="auto">
            <a:xfrm>
              <a:off x="32348941" y="7632377"/>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8" name="Straight Connector 117"/>
            <p:cNvCxnSpPr/>
            <p:nvPr/>
          </p:nvCxnSpPr>
          <p:spPr bwMode="auto">
            <a:xfrm>
              <a:off x="30770863"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9" name="Straight Connector 118"/>
            <p:cNvCxnSpPr/>
            <p:nvPr/>
          </p:nvCxnSpPr>
          <p:spPr bwMode="auto">
            <a:xfrm flipH="1">
              <a:off x="30638128" y="8340300"/>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0" name="Straight Connector 119"/>
            <p:cNvCxnSpPr/>
            <p:nvPr/>
          </p:nvCxnSpPr>
          <p:spPr bwMode="auto">
            <a:xfrm flipH="1">
              <a:off x="30638128" y="8642642"/>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1" name="Straight Connector 120"/>
            <p:cNvCxnSpPr/>
            <p:nvPr/>
          </p:nvCxnSpPr>
          <p:spPr bwMode="auto">
            <a:xfrm flipH="1">
              <a:off x="30638128" y="8959732"/>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2" name="Straight Connector 121"/>
            <p:cNvCxnSpPr/>
            <p:nvPr/>
          </p:nvCxnSpPr>
          <p:spPr bwMode="auto">
            <a:xfrm flipH="1">
              <a:off x="30645502" y="8015835"/>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3" name="Straight Connector 122"/>
            <p:cNvCxnSpPr/>
            <p:nvPr/>
          </p:nvCxnSpPr>
          <p:spPr bwMode="auto">
            <a:xfrm flipH="1">
              <a:off x="30645502" y="7720868"/>
              <a:ext cx="1821426" cy="0"/>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4" name="Straight Connector 123"/>
            <p:cNvCxnSpPr/>
            <p:nvPr/>
          </p:nvCxnSpPr>
          <p:spPr bwMode="auto">
            <a:xfrm flipH="1">
              <a:off x="30645502" y="9291571"/>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25" name="Group 124"/>
          <p:cNvGrpSpPr>
            <a:grpSpLocks noChangeAspect="1"/>
          </p:cNvGrpSpPr>
          <p:nvPr/>
        </p:nvGrpSpPr>
        <p:grpSpPr>
          <a:xfrm>
            <a:off x="10246933" y="2628122"/>
            <a:ext cx="1828800" cy="1652557"/>
            <a:chOff x="30638128" y="7617629"/>
            <a:chExt cx="1828800" cy="1836174"/>
          </a:xfrm>
        </p:grpSpPr>
        <p:cxnSp>
          <p:nvCxnSpPr>
            <p:cNvPr id="126" name="Straight Connector 125"/>
            <p:cNvCxnSpPr/>
            <p:nvPr/>
          </p:nvCxnSpPr>
          <p:spPr bwMode="auto">
            <a:xfrm>
              <a:off x="31707386"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7" name="Straight Connector 126"/>
            <p:cNvCxnSpPr/>
            <p:nvPr/>
          </p:nvCxnSpPr>
          <p:spPr bwMode="auto">
            <a:xfrm>
              <a:off x="31397670"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8" name="Straight Connector 127"/>
            <p:cNvCxnSpPr/>
            <p:nvPr/>
          </p:nvCxnSpPr>
          <p:spPr bwMode="auto">
            <a:xfrm>
              <a:off x="32031851"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9" name="Straight Connector 128"/>
            <p:cNvCxnSpPr/>
            <p:nvPr/>
          </p:nvCxnSpPr>
          <p:spPr bwMode="auto">
            <a:xfrm>
              <a:off x="31087954"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0" name="Straight Connector 129"/>
            <p:cNvCxnSpPr/>
            <p:nvPr/>
          </p:nvCxnSpPr>
          <p:spPr bwMode="auto">
            <a:xfrm>
              <a:off x="32348941" y="7632377"/>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1" name="Straight Connector 130"/>
            <p:cNvCxnSpPr/>
            <p:nvPr/>
          </p:nvCxnSpPr>
          <p:spPr bwMode="auto">
            <a:xfrm>
              <a:off x="30770863"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2" name="Straight Connector 131"/>
            <p:cNvCxnSpPr/>
            <p:nvPr/>
          </p:nvCxnSpPr>
          <p:spPr bwMode="auto">
            <a:xfrm flipH="1">
              <a:off x="30638128" y="8340300"/>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3" name="Straight Connector 132"/>
            <p:cNvCxnSpPr/>
            <p:nvPr/>
          </p:nvCxnSpPr>
          <p:spPr bwMode="auto">
            <a:xfrm flipH="1">
              <a:off x="30638128" y="8642642"/>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4" name="Straight Connector 133"/>
            <p:cNvCxnSpPr/>
            <p:nvPr/>
          </p:nvCxnSpPr>
          <p:spPr bwMode="auto">
            <a:xfrm flipH="1">
              <a:off x="30638128" y="8959732"/>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5" name="Straight Connector 134"/>
            <p:cNvCxnSpPr/>
            <p:nvPr/>
          </p:nvCxnSpPr>
          <p:spPr bwMode="auto">
            <a:xfrm flipH="1">
              <a:off x="30645502" y="8015835"/>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6" name="Straight Connector 135"/>
            <p:cNvCxnSpPr/>
            <p:nvPr/>
          </p:nvCxnSpPr>
          <p:spPr bwMode="auto">
            <a:xfrm flipH="1">
              <a:off x="30645502" y="7720868"/>
              <a:ext cx="1821426" cy="0"/>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7" name="Straight Connector 136"/>
            <p:cNvCxnSpPr/>
            <p:nvPr/>
          </p:nvCxnSpPr>
          <p:spPr bwMode="auto">
            <a:xfrm flipH="1">
              <a:off x="30645502" y="9291571"/>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151" name="Straight Connector 150"/>
          <p:cNvCxnSpPr/>
          <p:nvPr/>
        </p:nvCxnSpPr>
        <p:spPr bwMode="auto">
          <a:xfrm flipH="1">
            <a:off x="34407488" y="11619522"/>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TextBox 2"/>
          <p:cNvSpPr txBox="1"/>
          <p:nvPr/>
        </p:nvSpPr>
        <p:spPr>
          <a:xfrm>
            <a:off x="93394" y="2823261"/>
            <a:ext cx="5548970" cy="2031325"/>
          </a:xfrm>
          <a:prstGeom prst="rect">
            <a:avLst/>
          </a:prstGeom>
          <a:noFill/>
        </p:spPr>
        <p:txBody>
          <a:bodyPr wrap="square" rtlCol="0">
            <a:spAutoFit/>
          </a:bodyPr>
          <a:lstStyle/>
          <a:p>
            <a:pPr marL="285750" indent="-285750">
              <a:spcAft>
                <a:spcPts val="300"/>
              </a:spcAft>
              <a:buFont typeface="Arial"/>
              <a:buChar char="•"/>
            </a:pPr>
            <a:r>
              <a:rPr lang="en-US" dirty="0"/>
              <a:t>Image reconstruction</a:t>
            </a:r>
          </a:p>
          <a:p>
            <a:pPr marL="568325" lvl="1" indent="-222250">
              <a:spcAft>
                <a:spcPts val="300"/>
              </a:spcAft>
              <a:buFont typeface="Lucida Grande"/>
              <a:buChar char="-"/>
            </a:pPr>
            <a:r>
              <a:rPr lang="en-US" dirty="0"/>
              <a:t>List-mode TOF-OSEM</a:t>
            </a:r>
          </a:p>
          <a:p>
            <a:pPr marL="690563" lvl="1" indent="-233363">
              <a:spcAft>
                <a:spcPts val="300"/>
              </a:spcAft>
              <a:buFont typeface="Courier New"/>
              <a:buChar char="o"/>
            </a:pPr>
            <a:r>
              <a:rPr lang="en-US" sz="1600" dirty="0">
                <a:latin typeface="Calibri (body)"/>
                <a:cs typeface="Calibri (body)"/>
              </a:rPr>
              <a:t>Extended to handle larger data/image structures</a:t>
            </a:r>
          </a:p>
          <a:p>
            <a:pPr marL="690563" lvl="1" indent="-233363">
              <a:spcAft>
                <a:spcPts val="300"/>
              </a:spcAft>
              <a:buFont typeface="Courier New"/>
              <a:buChar char="o"/>
            </a:pPr>
            <a:r>
              <a:rPr lang="en-US" sz="1600" dirty="0">
                <a:latin typeface="Calibri (body)"/>
                <a:cs typeface="Calibri (body)"/>
              </a:rPr>
              <a:t>Overlapping blob basis functions constrain noise while preserving signal; basis functions are then interpolated into image voxels after reconstruction</a:t>
            </a:r>
          </a:p>
          <a:p>
            <a:pPr marL="690563" lvl="1" indent="-233363">
              <a:buFont typeface="Courier New"/>
              <a:buChar char="o"/>
            </a:pPr>
            <a:r>
              <a:rPr lang="en-US" sz="1600" dirty="0">
                <a:latin typeface="Calibri (body)"/>
                <a:cs typeface="Calibri (body)"/>
              </a:rPr>
              <a:t>PennPET: blob (B) into 2-mm voxels (for body)</a:t>
            </a:r>
          </a:p>
        </p:txBody>
      </p:sp>
      <p:pic>
        <p:nvPicPr>
          <p:cNvPr id="111" name="Picture 110" descr="blob_profile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9813" y="3006956"/>
            <a:ext cx="1737360" cy="1700267"/>
          </a:xfrm>
          <a:prstGeom prst="rect">
            <a:avLst/>
          </a:prstGeom>
        </p:spPr>
      </p:pic>
      <p:grpSp>
        <p:nvGrpSpPr>
          <p:cNvPr id="138" name="Group 137"/>
          <p:cNvGrpSpPr>
            <a:grpSpLocks noChangeAspect="1"/>
          </p:cNvGrpSpPr>
          <p:nvPr/>
        </p:nvGrpSpPr>
        <p:grpSpPr>
          <a:xfrm>
            <a:off x="5393379" y="2995451"/>
            <a:ext cx="1828800" cy="1652557"/>
            <a:chOff x="30638128" y="7617629"/>
            <a:chExt cx="1828800" cy="1836174"/>
          </a:xfrm>
        </p:grpSpPr>
        <p:cxnSp>
          <p:nvCxnSpPr>
            <p:cNvPr id="139" name="Straight Connector 138"/>
            <p:cNvCxnSpPr/>
            <p:nvPr/>
          </p:nvCxnSpPr>
          <p:spPr bwMode="auto">
            <a:xfrm>
              <a:off x="31707386"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0" name="Straight Connector 139"/>
            <p:cNvCxnSpPr/>
            <p:nvPr/>
          </p:nvCxnSpPr>
          <p:spPr bwMode="auto">
            <a:xfrm>
              <a:off x="31397670"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1" name="Straight Connector 140"/>
            <p:cNvCxnSpPr/>
            <p:nvPr/>
          </p:nvCxnSpPr>
          <p:spPr bwMode="auto">
            <a:xfrm>
              <a:off x="32031851"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2" name="Straight Connector 141"/>
            <p:cNvCxnSpPr/>
            <p:nvPr/>
          </p:nvCxnSpPr>
          <p:spPr bwMode="auto">
            <a:xfrm>
              <a:off x="31087954"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3" name="Straight Connector 142"/>
            <p:cNvCxnSpPr/>
            <p:nvPr/>
          </p:nvCxnSpPr>
          <p:spPr bwMode="auto">
            <a:xfrm>
              <a:off x="32348941" y="7632377"/>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4" name="Straight Connector 143"/>
            <p:cNvCxnSpPr/>
            <p:nvPr/>
          </p:nvCxnSpPr>
          <p:spPr bwMode="auto">
            <a:xfrm>
              <a:off x="30770863" y="7617629"/>
              <a:ext cx="0" cy="1821426"/>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5" name="Straight Connector 144"/>
            <p:cNvCxnSpPr/>
            <p:nvPr/>
          </p:nvCxnSpPr>
          <p:spPr bwMode="auto">
            <a:xfrm flipH="1">
              <a:off x="30638128" y="8340300"/>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6" name="Straight Connector 145"/>
            <p:cNvCxnSpPr/>
            <p:nvPr/>
          </p:nvCxnSpPr>
          <p:spPr bwMode="auto">
            <a:xfrm flipH="1">
              <a:off x="30638128" y="8642642"/>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7" name="Straight Connector 146"/>
            <p:cNvCxnSpPr/>
            <p:nvPr/>
          </p:nvCxnSpPr>
          <p:spPr bwMode="auto">
            <a:xfrm flipH="1">
              <a:off x="30638128" y="8959732"/>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8" name="Straight Connector 147"/>
            <p:cNvCxnSpPr/>
            <p:nvPr/>
          </p:nvCxnSpPr>
          <p:spPr bwMode="auto">
            <a:xfrm flipH="1">
              <a:off x="30645502" y="8015835"/>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9" name="Straight Connector 148"/>
            <p:cNvCxnSpPr/>
            <p:nvPr/>
          </p:nvCxnSpPr>
          <p:spPr bwMode="auto">
            <a:xfrm flipH="1">
              <a:off x="30645502" y="7720868"/>
              <a:ext cx="1821426" cy="0"/>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0" name="Straight Connector 149"/>
            <p:cNvCxnSpPr/>
            <p:nvPr/>
          </p:nvCxnSpPr>
          <p:spPr bwMode="auto">
            <a:xfrm flipH="1">
              <a:off x="30645502" y="9291571"/>
              <a:ext cx="1821426" cy="0"/>
            </a:xfrm>
            <a:prstGeom prst="line">
              <a:avLst/>
            </a:prstGeom>
            <a:solidFill>
              <a:schemeClr val="accent1"/>
            </a:solidFill>
            <a:ln w="12700" cap="flat" cmpd="sng" algn="ctr">
              <a:solidFill>
                <a:srgbClr val="A6A6A6"/>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52" name="Group 151"/>
          <p:cNvGrpSpPr/>
          <p:nvPr/>
        </p:nvGrpSpPr>
        <p:grpSpPr>
          <a:xfrm>
            <a:off x="5556513" y="3126923"/>
            <a:ext cx="1592827" cy="1592824"/>
            <a:chOff x="30756115" y="7691371"/>
            <a:chExt cx="1592826" cy="1592826"/>
          </a:xfrm>
        </p:grpSpPr>
        <p:sp>
          <p:nvSpPr>
            <p:cNvPr id="153" name="Oval 152"/>
            <p:cNvSpPr>
              <a:spLocks noChangeArrowheads="1"/>
            </p:cNvSpPr>
            <p:nvPr/>
          </p:nvSpPr>
          <p:spPr bwMode="auto">
            <a:xfrm>
              <a:off x="31021586" y="7956842"/>
              <a:ext cx="1061884" cy="1061884"/>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xmlns="" w="9525">
                  <a:solidFill>
                    <a:schemeClr val="accent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n-US" kern="1200" dirty="0"/>
                <a:t>z</a:t>
              </a:r>
            </a:p>
          </p:txBody>
        </p:sp>
        <p:sp>
          <p:nvSpPr>
            <p:cNvPr id="154" name="Oval 153"/>
            <p:cNvSpPr>
              <a:spLocks noChangeArrowheads="1"/>
            </p:cNvSpPr>
            <p:nvPr/>
          </p:nvSpPr>
          <p:spPr bwMode="auto">
            <a:xfrm>
              <a:off x="30756115" y="7691371"/>
              <a:ext cx="1061884" cy="1061884"/>
            </a:xfrm>
            <a:prstGeom prst="ellipse">
              <a:avLst/>
            </a:prstGeom>
            <a:noFill/>
            <a:ln w="9525">
              <a:solidFill>
                <a:schemeClr val="bg2"/>
              </a:solidFill>
              <a:round/>
              <a:headEnd/>
              <a:tailEnd/>
            </a:ln>
            <a:effectLst/>
            <a:extLst>
              <a:ext uri="{909E8E84-426E-40dd-AFC4-6F175D3DCCD1}">
                <a14:hiddenFill xmlns:a14="http://schemas.microsoft.com/office/drawing/2010/main" xmlns="">
                  <a:gradFill rotWithShape="0">
                    <a:gsLst>
                      <a:gs pos="0">
                        <a:schemeClr val="accent1"/>
                      </a:gs>
                      <a:gs pos="100000">
                        <a:srgbClr val="000066"/>
                      </a:gs>
                    </a:gsLst>
                    <a:path path="shape">
                      <a:fillToRect l="50000" t="50000" r="50000" b="50000"/>
                    </a:path>
                  </a:gra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55" name="Oval 154"/>
            <p:cNvSpPr>
              <a:spLocks noChangeArrowheads="1"/>
            </p:cNvSpPr>
            <p:nvPr/>
          </p:nvSpPr>
          <p:spPr bwMode="auto">
            <a:xfrm>
              <a:off x="31287057" y="7691371"/>
              <a:ext cx="1061884" cy="1061884"/>
            </a:xfrm>
            <a:prstGeom prst="ellipse">
              <a:avLst/>
            </a:prstGeom>
            <a:noFill/>
            <a:ln w="9525">
              <a:solidFill>
                <a:schemeClr val="bg2"/>
              </a:solidFill>
              <a:round/>
              <a:headEnd/>
              <a:tailEnd/>
            </a:ln>
            <a:effectLst/>
            <a:extLst>
              <a:ext uri="{909E8E84-426E-40dd-AFC4-6F175D3DCCD1}">
                <a14:hiddenFill xmlns:a14="http://schemas.microsoft.com/office/drawing/2010/main" xmlns="">
                  <a:gradFill rotWithShape="0">
                    <a:gsLst>
                      <a:gs pos="0">
                        <a:schemeClr val="accent1"/>
                      </a:gs>
                      <a:gs pos="100000">
                        <a:srgbClr val="000066"/>
                      </a:gs>
                    </a:gsLst>
                    <a:path path="shape">
                      <a:fillToRect l="50000" t="50000" r="50000" b="50000"/>
                    </a:path>
                  </a:gra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56" name="Oval 155"/>
            <p:cNvSpPr>
              <a:spLocks noChangeArrowheads="1"/>
            </p:cNvSpPr>
            <p:nvPr/>
          </p:nvSpPr>
          <p:spPr bwMode="auto">
            <a:xfrm>
              <a:off x="31287057" y="8222313"/>
              <a:ext cx="1061884" cy="1061884"/>
            </a:xfrm>
            <a:prstGeom prst="ellipse">
              <a:avLst/>
            </a:prstGeom>
            <a:noFill/>
            <a:ln w="9525">
              <a:solidFill>
                <a:schemeClr val="bg2"/>
              </a:solidFill>
              <a:round/>
              <a:headEnd/>
              <a:tailEnd/>
            </a:ln>
            <a:effectLst/>
            <a:extLst>
              <a:ext uri="{909E8E84-426E-40dd-AFC4-6F175D3DCCD1}">
                <a14:hiddenFill xmlns:a14="http://schemas.microsoft.com/office/drawing/2010/main" xmlns="">
                  <a:gradFill rotWithShape="0">
                    <a:gsLst>
                      <a:gs pos="0">
                        <a:schemeClr val="accent1"/>
                      </a:gs>
                      <a:gs pos="100000">
                        <a:srgbClr val="000066"/>
                      </a:gs>
                    </a:gsLst>
                    <a:path path="shape">
                      <a:fillToRect l="50000" t="50000" r="50000" b="50000"/>
                    </a:path>
                  </a:gra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57" name="Oval 156"/>
            <p:cNvSpPr>
              <a:spLocks noChangeArrowheads="1"/>
            </p:cNvSpPr>
            <p:nvPr/>
          </p:nvSpPr>
          <p:spPr bwMode="auto">
            <a:xfrm>
              <a:off x="30756115" y="8222313"/>
              <a:ext cx="1061884" cy="1061884"/>
            </a:xfrm>
            <a:prstGeom prst="ellipse">
              <a:avLst/>
            </a:prstGeom>
            <a:noFill/>
            <a:ln w="9525">
              <a:solidFill>
                <a:schemeClr val="bg2"/>
              </a:solidFill>
              <a:round/>
              <a:headEnd/>
              <a:tailEnd/>
            </a:ln>
            <a:effectLst/>
            <a:extLst>
              <a:ext uri="{909E8E84-426E-40dd-AFC4-6F175D3DCCD1}">
                <a14:hiddenFill xmlns:a14="http://schemas.microsoft.com/office/drawing/2010/main" xmlns="">
                  <a:gradFill rotWithShape="0">
                    <a:gsLst>
                      <a:gs pos="0">
                        <a:schemeClr val="accent1"/>
                      </a:gs>
                      <a:gs pos="100000">
                        <a:srgbClr val="000066"/>
                      </a:gs>
                    </a:gsLst>
                    <a:path path="shape">
                      <a:fillToRect l="50000" t="50000" r="50000" b="50000"/>
                    </a:path>
                  </a:gra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58" name="Rectangle 157"/>
            <p:cNvSpPr>
              <a:spLocks noChangeArrowheads="1"/>
            </p:cNvSpPr>
            <p:nvPr/>
          </p:nvSpPr>
          <p:spPr bwMode="auto">
            <a:xfrm>
              <a:off x="31397670" y="8332926"/>
              <a:ext cx="309716" cy="309716"/>
            </a:xfrm>
            <a:prstGeom prst="rect">
              <a:avLst/>
            </a:prstGeom>
            <a:solidFill>
              <a:srgbClr val="333333"/>
            </a:solidFill>
            <a:ln>
              <a:noFill/>
            </a:ln>
            <a:effectLst/>
            <a:extLs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59" name="Oval 158"/>
            <p:cNvSpPr>
              <a:spLocks noChangeArrowheads="1"/>
            </p:cNvSpPr>
            <p:nvPr/>
          </p:nvSpPr>
          <p:spPr bwMode="auto">
            <a:xfrm>
              <a:off x="31508283" y="8443539"/>
              <a:ext cx="88490" cy="88490"/>
            </a:xfrm>
            <a:prstGeom prst="ellipse">
              <a:avLst/>
            </a:prstGeom>
            <a:solidFill>
              <a:srgbClr val="BFBFBF"/>
            </a:solidFill>
            <a:ln w="9525">
              <a:solidFill>
                <a:schemeClr val="tx1"/>
              </a:solidFill>
              <a:round/>
              <a:headEnd/>
              <a:tailEnd/>
            </a:ln>
            <a:effectLst/>
          </p:spPr>
          <p:txBody>
            <a:bodyPr wrap="none" anchor="ctr"/>
            <a:lstStyle/>
            <a:p>
              <a:endParaRPr lang="en-US" kern="1200"/>
            </a:p>
          </p:txBody>
        </p:sp>
        <p:sp>
          <p:nvSpPr>
            <p:cNvPr id="160" name="Oval 159"/>
            <p:cNvSpPr>
              <a:spLocks noChangeArrowheads="1"/>
            </p:cNvSpPr>
            <p:nvPr/>
          </p:nvSpPr>
          <p:spPr bwMode="auto">
            <a:xfrm>
              <a:off x="31773754" y="8178068"/>
              <a:ext cx="88490" cy="8849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61" name="Oval 160"/>
            <p:cNvSpPr>
              <a:spLocks noChangeArrowheads="1"/>
            </p:cNvSpPr>
            <p:nvPr/>
          </p:nvSpPr>
          <p:spPr bwMode="auto">
            <a:xfrm>
              <a:off x="31773754" y="8443539"/>
              <a:ext cx="88490" cy="88490"/>
            </a:xfrm>
            <a:prstGeom prst="ellipse">
              <a:avLst/>
            </a:prstGeom>
            <a:solidFill>
              <a:schemeClr val="fo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62" name="Oval 161"/>
            <p:cNvSpPr>
              <a:spLocks noChangeArrowheads="1"/>
            </p:cNvSpPr>
            <p:nvPr/>
          </p:nvSpPr>
          <p:spPr bwMode="auto">
            <a:xfrm>
              <a:off x="31773754" y="8709010"/>
              <a:ext cx="88490" cy="8849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63" name="Oval 162"/>
            <p:cNvSpPr>
              <a:spLocks noChangeArrowheads="1"/>
            </p:cNvSpPr>
            <p:nvPr/>
          </p:nvSpPr>
          <p:spPr bwMode="auto">
            <a:xfrm>
              <a:off x="31508283" y="8178068"/>
              <a:ext cx="88490" cy="88490"/>
            </a:xfrm>
            <a:prstGeom prst="ellipse">
              <a:avLst/>
            </a:prstGeom>
            <a:solidFill>
              <a:schemeClr val="fo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64" name="Oval 163"/>
            <p:cNvSpPr>
              <a:spLocks noChangeArrowheads="1"/>
            </p:cNvSpPr>
            <p:nvPr/>
          </p:nvSpPr>
          <p:spPr bwMode="auto">
            <a:xfrm>
              <a:off x="31508283" y="8709010"/>
              <a:ext cx="88490" cy="88490"/>
            </a:xfrm>
            <a:prstGeom prst="ellipse">
              <a:avLst/>
            </a:prstGeom>
            <a:solidFill>
              <a:schemeClr val="fo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65" name="Oval 164"/>
            <p:cNvSpPr>
              <a:spLocks noChangeArrowheads="1"/>
            </p:cNvSpPr>
            <p:nvPr/>
          </p:nvSpPr>
          <p:spPr bwMode="auto">
            <a:xfrm>
              <a:off x="31242812" y="8178068"/>
              <a:ext cx="88490" cy="8849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66" name="Oval 165"/>
            <p:cNvSpPr>
              <a:spLocks noChangeArrowheads="1"/>
            </p:cNvSpPr>
            <p:nvPr/>
          </p:nvSpPr>
          <p:spPr bwMode="auto">
            <a:xfrm>
              <a:off x="31242812" y="8443539"/>
              <a:ext cx="88490" cy="88490"/>
            </a:xfrm>
            <a:prstGeom prst="ellipse">
              <a:avLst/>
            </a:prstGeom>
            <a:solidFill>
              <a:schemeClr val="fo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sp>
          <p:nvSpPr>
            <p:cNvPr id="167" name="Oval 166"/>
            <p:cNvSpPr>
              <a:spLocks noChangeArrowheads="1"/>
            </p:cNvSpPr>
            <p:nvPr/>
          </p:nvSpPr>
          <p:spPr bwMode="auto">
            <a:xfrm>
              <a:off x="31242812" y="8709010"/>
              <a:ext cx="88490" cy="8849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kern="1200"/>
            </a:p>
          </p:txBody>
        </p:sp>
      </p:grpSp>
    </p:spTree>
    <p:extLst>
      <p:ext uri="{BB962C8B-B14F-4D97-AF65-F5344CB8AC3E}">
        <p14:creationId xmlns:p14="http://schemas.microsoft.com/office/powerpoint/2010/main" val="159402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207217" y="712000"/>
            <a:ext cx="4023211" cy="8379"/>
          </a:xfrm>
          <a:prstGeom prst="line">
            <a:avLst/>
          </a:prstGeom>
        </p:spPr>
        <p:style>
          <a:lnRef idx="2">
            <a:schemeClr val="accent1"/>
          </a:lnRef>
          <a:fillRef idx="0">
            <a:schemeClr val="accent1"/>
          </a:fillRef>
          <a:effectRef idx="1">
            <a:schemeClr val="accent1"/>
          </a:effectRef>
          <a:fontRef idx="minor">
            <a:schemeClr val="tx1"/>
          </a:fontRef>
        </p:style>
      </p:cxnSp>
      <p:pic>
        <p:nvPicPr>
          <p:cNvPr id="23" name="Picture 22" descr="IMG_2276.JPG"/>
          <p:cNvPicPr>
            <a:picLocks noChangeAspect="1"/>
          </p:cNvPicPr>
          <p:nvPr/>
        </p:nvPicPr>
        <p:blipFill rotWithShape="1">
          <a:blip r:embed="rId3" cstate="print">
            <a:extLst>
              <a:ext uri="{28A0092B-C50C-407E-A947-70E740481C1C}">
                <a14:useLocalDpi xmlns:a14="http://schemas.microsoft.com/office/drawing/2010/main" val="0"/>
              </a:ext>
            </a:extLst>
          </a:blip>
          <a:srcRect l="2181" t="5159" r="19319" b="8721"/>
          <a:stretch/>
        </p:blipFill>
        <p:spPr>
          <a:xfrm>
            <a:off x="207217" y="821800"/>
            <a:ext cx="2454201" cy="2019319"/>
          </a:xfrm>
          <a:prstGeom prst="rect">
            <a:avLst/>
          </a:prstGeom>
        </p:spPr>
      </p:pic>
      <p:sp>
        <p:nvSpPr>
          <p:cNvPr id="12" name="Left Bracket 11"/>
          <p:cNvSpPr/>
          <p:nvPr/>
        </p:nvSpPr>
        <p:spPr>
          <a:xfrm rot="15896957">
            <a:off x="1254524" y="2072445"/>
            <a:ext cx="135866" cy="1004155"/>
          </a:xfrm>
          <a:prstGeom prst="leftBracket">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lIns="68579" tIns="34289" rIns="68579" bIns="34289" rtlCol="0" anchor="ctr"/>
          <a:lstStyle/>
          <a:p>
            <a:pPr algn="ctr" defTabSz="685783"/>
            <a:endParaRPr lang="en-US" sz="1400">
              <a:solidFill>
                <a:prstClr val="black"/>
              </a:solidFill>
              <a:latin typeface="Calibri"/>
            </a:endParaRPr>
          </a:p>
        </p:txBody>
      </p:sp>
      <p:sp>
        <p:nvSpPr>
          <p:cNvPr id="87" name="TextBox 86"/>
          <p:cNvSpPr txBox="1"/>
          <p:nvPr/>
        </p:nvSpPr>
        <p:spPr>
          <a:xfrm>
            <a:off x="310320" y="2918552"/>
            <a:ext cx="2457038" cy="538607"/>
          </a:xfrm>
          <a:prstGeom prst="rect">
            <a:avLst/>
          </a:prstGeom>
          <a:noFill/>
          <a:ln>
            <a:solidFill>
              <a:srgbClr val="FF0000"/>
            </a:solidFill>
          </a:ln>
        </p:spPr>
        <p:txBody>
          <a:bodyPr wrap="square" lIns="68579" tIns="34289" rIns="68579" bIns="34289" rtlCol="0">
            <a:spAutoFit/>
          </a:bodyPr>
          <a:lstStyle/>
          <a:p>
            <a:pPr defTabSz="685783">
              <a:spcAft>
                <a:spcPts val="300"/>
              </a:spcAft>
            </a:pPr>
            <a:r>
              <a:rPr lang="en-US" sz="1400" dirty="0">
                <a:solidFill>
                  <a:prstClr val="black"/>
                </a:solidFill>
                <a:latin typeface="Calibri"/>
              </a:rPr>
              <a:t>Currently: 5 of 7 rows read out</a:t>
            </a:r>
          </a:p>
          <a:p>
            <a:pPr defTabSz="685783">
              <a:spcAft>
                <a:spcPts val="300"/>
              </a:spcAft>
            </a:pPr>
            <a:r>
              <a:rPr lang="en-US" sz="1400" dirty="0">
                <a:solidFill>
                  <a:prstClr val="black"/>
                </a:solidFill>
                <a:latin typeface="Calibri"/>
              </a:rPr>
              <a:t>16.4 cm axial length: 6.5 cm gap</a:t>
            </a:r>
          </a:p>
        </p:txBody>
      </p:sp>
      <p:cxnSp>
        <p:nvCxnSpPr>
          <p:cNvPr id="88" name="Straight Connector 87"/>
          <p:cNvCxnSpPr>
            <a:stCxn id="12" idx="1"/>
            <a:endCxn id="87" idx="0"/>
          </p:cNvCxnSpPr>
          <p:nvPr/>
        </p:nvCxnSpPr>
        <p:spPr>
          <a:xfrm>
            <a:off x="1328438" y="2642192"/>
            <a:ext cx="210401" cy="27636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91874" y="3659446"/>
            <a:ext cx="5144026" cy="1377298"/>
          </a:xfrm>
          <a:prstGeom prst="rect">
            <a:avLst/>
          </a:prstGeom>
          <a:solidFill>
            <a:srgbClr val="001549"/>
          </a:solidFill>
          <a:ln w="12700" cmpd="sng">
            <a:solidFill>
              <a:srgbClr val="4472C4"/>
            </a:solidFill>
          </a:ln>
        </p:spPr>
        <p:txBody>
          <a:bodyPr wrap="square" lIns="68579" tIns="34289" rIns="68579" bIns="34289" rtlCol="0">
            <a:spAutoFit/>
          </a:bodyPr>
          <a:lstStyle/>
          <a:p>
            <a:pPr marL="214308" indent="-214308" defTabSz="685783">
              <a:buFont typeface="Arial"/>
              <a:buChar char="•"/>
            </a:pPr>
            <a:r>
              <a:rPr lang="en-US" sz="1500" dirty="0">
                <a:solidFill>
                  <a:srgbClr val="FFFFFF"/>
                </a:solidFill>
                <a:latin typeface="Calibri"/>
              </a:rPr>
              <a:t>Current data includes gaps in axial direction</a:t>
            </a:r>
          </a:p>
          <a:p>
            <a:pPr marL="100945" indent="-214308" defTabSz="685783">
              <a:buFont typeface="Arial"/>
              <a:buChar char="•"/>
            </a:pPr>
            <a:r>
              <a:rPr lang="en-US" sz="1400" dirty="0">
                <a:solidFill>
                  <a:srgbClr val="FFFFFF"/>
                </a:solidFill>
                <a:latin typeface="Calibri"/>
              </a:rPr>
              <a:t>Uniform image and noise profile </a:t>
            </a:r>
            <a:r>
              <a:rPr lang="mr-IN" sz="1400" dirty="0">
                <a:solidFill>
                  <a:srgbClr val="FFFFFF"/>
                </a:solidFill>
                <a:latin typeface="Calibri"/>
              </a:rPr>
              <a:t>–</a:t>
            </a:r>
            <a:r>
              <a:rPr lang="en-US" sz="1400" dirty="0">
                <a:solidFill>
                  <a:srgbClr val="FFFFFF"/>
                </a:solidFill>
                <a:latin typeface="Calibri"/>
              </a:rPr>
              <a:t> within 90% axial FOV</a:t>
            </a:r>
          </a:p>
          <a:p>
            <a:pPr marL="100945" indent="-214308" defTabSz="685783">
              <a:buFont typeface="Arial"/>
              <a:buChar char="•"/>
            </a:pPr>
            <a:endParaRPr lang="en-US" sz="1400" dirty="0">
              <a:solidFill>
                <a:srgbClr val="FFFFFF"/>
              </a:solidFill>
              <a:latin typeface="Calibri"/>
            </a:endParaRPr>
          </a:p>
          <a:p>
            <a:pPr marL="100945" indent="-214308" defTabSz="685783">
              <a:buFont typeface="Arial"/>
              <a:buChar char="•"/>
            </a:pPr>
            <a:r>
              <a:rPr lang="en-US" sz="1400" dirty="0">
                <a:solidFill>
                  <a:srgbClr val="FFFFFF"/>
                </a:solidFill>
                <a:latin typeface="Calibri"/>
              </a:rPr>
              <a:t>Firmware update will increase ring length to 22.9 cm</a:t>
            </a:r>
          </a:p>
          <a:p>
            <a:pPr marL="628641" lvl="1" indent="-285750" defTabSz="685783">
              <a:buFont typeface="Lucida Grande"/>
              <a:buChar char="-"/>
            </a:pPr>
            <a:r>
              <a:rPr lang="en-US" sz="1400" dirty="0">
                <a:solidFill>
                  <a:srgbClr val="FFFFFF"/>
                </a:solidFill>
              </a:rPr>
              <a:t>3 rings </a:t>
            </a:r>
            <a:r>
              <a:rPr lang="en-US" sz="1400" dirty="0">
                <a:solidFill>
                  <a:srgbClr val="FFFFFF"/>
                </a:solidFill>
                <a:latin typeface="Wingdings"/>
                <a:ea typeface="Wingdings"/>
                <a:cs typeface="Wingdings"/>
                <a:sym typeface="Wingdings"/>
              </a:rPr>
              <a:t></a:t>
            </a:r>
            <a:r>
              <a:rPr lang="en-US" sz="1400" dirty="0">
                <a:solidFill>
                  <a:srgbClr val="FFFFFF"/>
                </a:solidFill>
              </a:rPr>
              <a:t> 70 cm, 6 rings </a:t>
            </a:r>
            <a:r>
              <a:rPr lang="en-US" sz="1400" dirty="0">
                <a:solidFill>
                  <a:srgbClr val="FFFFFF"/>
                </a:solidFill>
                <a:latin typeface="Wingdings"/>
                <a:ea typeface="Wingdings"/>
                <a:cs typeface="Wingdings"/>
                <a:sym typeface="Wingdings"/>
              </a:rPr>
              <a:t></a:t>
            </a:r>
            <a:r>
              <a:rPr lang="en-US" sz="1400" dirty="0">
                <a:solidFill>
                  <a:srgbClr val="FFFFFF"/>
                </a:solidFill>
              </a:rPr>
              <a:t> 140 cm</a:t>
            </a:r>
          </a:p>
          <a:p>
            <a:pPr marL="628641" lvl="1" indent="-285750" defTabSz="685783">
              <a:buFont typeface="Lucida Grande"/>
              <a:buChar char="-"/>
            </a:pPr>
            <a:r>
              <a:rPr lang="en-US" sz="1400" dirty="0">
                <a:solidFill>
                  <a:srgbClr val="FFFFFF"/>
                </a:solidFill>
              </a:rPr>
              <a:t>Potential</a:t>
            </a:r>
            <a:r>
              <a:rPr lang="en-US" sz="1400" dirty="0">
                <a:solidFill>
                  <a:srgbClr val="FFFFFF"/>
                </a:solidFill>
                <a:latin typeface="Calibri"/>
              </a:rPr>
              <a:t> to separate rings for longer axial FOV</a:t>
            </a:r>
          </a:p>
        </p:txBody>
      </p:sp>
      <p:sp>
        <p:nvSpPr>
          <p:cNvPr id="162" name="Title 1"/>
          <p:cNvSpPr txBox="1">
            <a:spLocks/>
          </p:cNvSpPr>
          <p:nvPr/>
        </p:nvSpPr>
        <p:spPr>
          <a:xfrm>
            <a:off x="173103" y="49590"/>
            <a:ext cx="5829300" cy="662410"/>
          </a:xfrm>
          <a:prstGeom prst="rect">
            <a:avLst/>
          </a:prstGeom>
        </p:spPr>
        <p:txBody>
          <a:bodyPr vert="horz" lIns="68579" tIns="34289" rIns="68579"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Axial Gaps between rings</a:t>
            </a:r>
            <a:endParaRPr lang="en-US" sz="2400" i="1" dirty="0">
              <a:solidFill>
                <a:srgbClr val="800000"/>
              </a:solidFill>
              <a:latin typeface="Calibri Light"/>
            </a:endParaRPr>
          </a:p>
        </p:txBody>
      </p:sp>
      <p:pic>
        <p:nvPicPr>
          <p:cNvPr id="53" name="Picture 52" descr="Expl_pipe_Wsph8_axnois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65373" y="30527930"/>
            <a:ext cx="4119372" cy="4197096"/>
          </a:xfrm>
          <a:prstGeom prst="rect">
            <a:avLst/>
          </a:prstGeom>
        </p:spPr>
      </p:pic>
      <p:pic>
        <p:nvPicPr>
          <p:cNvPr id="55" name="Picture 54" descr="Expl_pipe_Wsph8_axnois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7773" y="30680330"/>
            <a:ext cx="4119372" cy="4197096"/>
          </a:xfrm>
          <a:prstGeom prst="rect">
            <a:avLst/>
          </a:prstGeom>
        </p:spPr>
      </p:pic>
      <p:pic>
        <p:nvPicPr>
          <p:cNvPr id="56" name="Picture 55" descr="Expl_pipe_Wsph8_axnois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0173" y="30832730"/>
            <a:ext cx="4119372" cy="4197096"/>
          </a:xfrm>
          <a:prstGeom prst="rect">
            <a:avLst/>
          </a:prstGeom>
        </p:spPr>
      </p:pic>
      <p:grpSp>
        <p:nvGrpSpPr>
          <p:cNvPr id="27" name="Group 26"/>
          <p:cNvGrpSpPr/>
          <p:nvPr/>
        </p:nvGrpSpPr>
        <p:grpSpPr>
          <a:xfrm>
            <a:off x="5469966" y="714015"/>
            <a:ext cx="3702470" cy="4253643"/>
            <a:chOff x="5469966" y="889857"/>
            <a:chExt cx="3702470" cy="4253643"/>
          </a:xfrm>
        </p:grpSpPr>
        <p:pic>
          <p:nvPicPr>
            <p:cNvPr id="57" name="Picture 56" descr="Expl_pipe_Wsph8_axnois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966" y="3312651"/>
              <a:ext cx="2205657" cy="1830849"/>
            </a:xfrm>
            <a:prstGeom prst="rect">
              <a:avLst/>
            </a:prstGeom>
          </p:spPr>
        </p:pic>
        <p:pic>
          <p:nvPicPr>
            <p:cNvPr id="2" name="Picture 1" descr="Pipe_0926.png"/>
            <p:cNvPicPr>
              <a:picLocks noChangeAspect="1"/>
            </p:cNvPicPr>
            <p:nvPr/>
          </p:nvPicPr>
          <p:blipFill rotWithShape="1">
            <a:blip r:embed="rId5">
              <a:extLst>
                <a:ext uri="{28A0092B-C50C-407E-A947-70E740481C1C}">
                  <a14:useLocalDpi xmlns:a14="http://schemas.microsoft.com/office/drawing/2010/main" val="0"/>
                </a:ext>
              </a:extLst>
            </a:blip>
            <a:srcRect l="20093" r="13772"/>
            <a:stretch/>
          </p:blipFill>
          <p:spPr>
            <a:xfrm rot="5400000">
              <a:off x="6522106" y="1410989"/>
              <a:ext cx="545032" cy="1689717"/>
            </a:xfrm>
            <a:prstGeom prst="rect">
              <a:avLst/>
            </a:prstGeom>
          </p:spPr>
        </p:pic>
        <p:sp>
          <p:nvSpPr>
            <p:cNvPr id="7" name="TextBox 6"/>
            <p:cNvSpPr txBox="1"/>
            <p:nvPr/>
          </p:nvSpPr>
          <p:spPr>
            <a:xfrm>
              <a:off x="7939126" y="1903528"/>
              <a:ext cx="1233310" cy="738664"/>
            </a:xfrm>
            <a:prstGeom prst="rect">
              <a:avLst/>
            </a:prstGeom>
            <a:noFill/>
          </p:spPr>
          <p:txBody>
            <a:bodyPr wrap="square" rtlCol="0">
              <a:spAutoFit/>
            </a:bodyPr>
            <a:lstStyle/>
            <a:p>
              <a:r>
                <a:rPr lang="en-US" sz="1400" dirty="0"/>
                <a:t>Reconstructed pipe phantom image</a:t>
              </a:r>
            </a:p>
          </p:txBody>
        </p:sp>
        <p:sp>
          <p:nvSpPr>
            <p:cNvPr id="62" name="TextBox 61"/>
            <p:cNvSpPr txBox="1"/>
            <p:nvPr/>
          </p:nvSpPr>
          <p:spPr>
            <a:xfrm>
              <a:off x="7939126" y="3562350"/>
              <a:ext cx="1211477" cy="954107"/>
            </a:xfrm>
            <a:prstGeom prst="rect">
              <a:avLst/>
            </a:prstGeom>
            <a:noFill/>
          </p:spPr>
          <p:txBody>
            <a:bodyPr wrap="square" rtlCol="0">
              <a:spAutoFit/>
            </a:bodyPr>
            <a:lstStyle/>
            <a:p>
              <a:r>
                <a:rPr lang="en-US" sz="1400" dirty="0"/>
                <a:t>Axial noise profile in  pipe phantom image </a:t>
              </a:r>
            </a:p>
          </p:txBody>
        </p:sp>
        <p:grpSp>
          <p:nvGrpSpPr>
            <p:cNvPr id="22" name="Group 21"/>
            <p:cNvGrpSpPr/>
            <p:nvPr/>
          </p:nvGrpSpPr>
          <p:grpSpPr>
            <a:xfrm>
              <a:off x="5921006" y="889857"/>
              <a:ext cx="1896005" cy="2407358"/>
              <a:chOff x="6043121" y="637455"/>
              <a:chExt cx="1803185" cy="2407358"/>
            </a:xfrm>
          </p:grpSpPr>
          <p:grpSp>
            <p:nvGrpSpPr>
              <p:cNvPr id="101" name="Group 100"/>
              <p:cNvGrpSpPr>
                <a:grpSpLocks noChangeAspect="1"/>
              </p:cNvGrpSpPr>
              <p:nvPr/>
            </p:nvGrpSpPr>
            <p:grpSpPr>
              <a:xfrm>
                <a:off x="6063317" y="1023447"/>
                <a:ext cx="589478" cy="2021366"/>
                <a:chOff x="7450666" y="1720092"/>
                <a:chExt cx="2426738" cy="2159964"/>
              </a:xfrm>
            </p:grpSpPr>
            <p:pic>
              <p:nvPicPr>
                <p:cNvPr id="102" name="Picture 101" descr="1rin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6932" y="1720092"/>
                  <a:ext cx="1730472" cy="2153806"/>
                </a:xfrm>
                <a:prstGeom prst="rect">
                  <a:avLst/>
                </a:prstGeom>
              </p:spPr>
            </p:pic>
            <p:pic>
              <p:nvPicPr>
                <p:cNvPr id="104" name="Picture 103" descr="1ring.pdf"/>
                <p:cNvPicPr>
                  <a:picLocks noChangeAspect="1"/>
                </p:cNvPicPr>
                <p:nvPr/>
              </p:nvPicPr>
              <p:blipFill rotWithShape="1">
                <a:blip r:embed="rId6">
                  <a:extLst>
                    <a:ext uri="{28A0092B-C50C-407E-A947-70E740481C1C}">
                      <a14:useLocalDpi xmlns:a14="http://schemas.microsoft.com/office/drawing/2010/main" val="0"/>
                    </a:ext>
                  </a:extLst>
                </a:blip>
                <a:srcRect l="59931"/>
                <a:stretch/>
              </p:blipFill>
              <p:spPr>
                <a:xfrm>
                  <a:off x="7450666" y="1726250"/>
                  <a:ext cx="693379" cy="2153806"/>
                </a:xfrm>
                <a:prstGeom prst="rect">
                  <a:avLst/>
                </a:prstGeom>
              </p:spPr>
            </p:pic>
          </p:grpSp>
          <p:grpSp>
            <p:nvGrpSpPr>
              <p:cNvPr id="108" name="Group 107"/>
              <p:cNvGrpSpPr>
                <a:grpSpLocks noChangeAspect="1"/>
              </p:cNvGrpSpPr>
              <p:nvPr/>
            </p:nvGrpSpPr>
            <p:grpSpPr>
              <a:xfrm>
                <a:off x="6655706" y="1014803"/>
                <a:ext cx="589478" cy="2021366"/>
                <a:chOff x="7450666" y="1720092"/>
                <a:chExt cx="2426738" cy="2159964"/>
              </a:xfrm>
            </p:grpSpPr>
            <p:pic>
              <p:nvPicPr>
                <p:cNvPr id="119" name="Picture 118" descr="1rin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6932" y="1720092"/>
                  <a:ext cx="1730472" cy="2153806"/>
                </a:xfrm>
                <a:prstGeom prst="rect">
                  <a:avLst/>
                </a:prstGeom>
              </p:spPr>
            </p:pic>
            <p:pic>
              <p:nvPicPr>
                <p:cNvPr id="120" name="Picture 119" descr="1ring.pdf"/>
                <p:cNvPicPr>
                  <a:picLocks noChangeAspect="1"/>
                </p:cNvPicPr>
                <p:nvPr/>
              </p:nvPicPr>
              <p:blipFill rotWithShape="1">
                <a:blip r:embed="rId6">
                  <a:extLst>
                    <a:ext uri="{28A0092B-C50C-407E-A947-70E740481C1C}">
                      <a14:useLocalDpi xmlns:a14="http://schemas.microsoft.com/office/drawing/2010/main" val="0"/>
                    </a:ext>
                  </a:extLst>
                </a:blip>
                <a:srcRect l="59931"/>
                <a:stretch/>
              </p:blipFill>
              <p:spPr>
                <a:xfrm>
                  <a:off x="7450666" y="1726250"/>
                  <a:ext cx="693379" cy="2153806"/>
                </a:xfrm>
                <a:prstGeom prst="rect">
                  <a:avLst/>
                </a:prstGeom>
              </p:spPr>
            </p:pic>
          </p:grpSp>
          <p:pic>
            <p:nvPicPr>
              <p:cNvPr id="121" name="Picture 120" descr="1rin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7225" y="1006160"/>
                <a:ext cx="420348" cy="2015603"/>
              </a:xfrm>
              <a:prstGeom prst="rect">
                <a:avLst/>
              </a:prstGeom>
            </p:spPr>
          </p:pic>
          <p:pic>
            <p:nvPicPr>
              <p:cNvPr id="122" name="Picture 121" descr="1ring.pdf"/>
              <p:cNvPicPr>
                <a:picLocks noChangeAspect="1"/>
              </p:cNvPicPr>
              <p:nvPr/>
            </p:nvPicPr>
            <p:blipFill rotWithShape="1">
              <a:blip r:embed="rId6">
                <a:extLst>
                  <a:ext uri="{28A0092B-C50C-407E-A947-70E740481C1C}">
                    <a14:useLocalDpi xmlns:a14="http://schemas.microsoft.com/office/drawing/2010/main" val="0"/>
                  </a:ext>
                </a:extLst>
              </a:blip>
              <a:srcRect l="59931"/>
              <a:stretch/>
            </p:blipFill>
            <p:spPr>
              <a:xfrm>
                <a:off x="7248095" y="1011923"/>
                <a:ext cx="168428" cy="2015603"/>
              </a:xfrm>
              <a:prstGeom prst="rect">
                <a:avLst/>
              </a:prstGeom>
            </p:spPr>
          </p:pic>
          <p:sp>
            <p:nvSpPr>
              <p:cNvPr id="123" name="Rectangle 122"/>
              <p:cNvSpPr/>
              <p:nvPr/>
            </p:nvSpPr>
            <p:spPr>
              <a:xfrm>
                <a:off x="6492689" y="1020014"/>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24" name="Rectangle 123"/>
              <p:cNvSpPr/>
              <p:nvPr/>
            </p:nvSpPr>
            <p:spPr>
              <a:xfrm>
                <a:off x="6495601" y="2761719"/>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25" name="Rectangle 124"/>
              <p:cNvSpPr/>
              <p:nvPr/>
            </p:nvSpPr>
            <p:spPr>
              <a:xfrm>
                <a:off x="7091628" y="2760278"/>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26" name="Rectangle 125"/>
              <p:cNvSpPr/>
              <p:nvPr/>
            </p:nvSpPr>
            <p:spPr>
              <a:xfrm>
                <a:off x="7684017" y="2751633"/>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27" name="Rectangle 126"/>
              <p:cNvSpPr/>
              <p:nvPr/>
            </p:nvSpPr>
            <p:spPr>
              <a:xfrm>
                <a:off x="7085078" y="1025776"/>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28" name="Rectangle 127"/>
              <p:cNvSpPr/>
              <p:nvPr/>
            </p:nvSpPr>
            <p:spPr>
              <a:xfrm>
                <a:off x="7677467" y="1017132"/>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29" name="Rectangle 128"/>
              <p:cNvSpPr/>
              <p:nvPr/>
            </p:nvSpPr>
            <p:spPr>
              <a:xfrm>
                <a:off x="6066956" y="1171068"/>
                <a:ext cx="1768434" cy="13226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cxnSp>
            <p:nvCxnSpPr>
              <p:cNvPr id="130" name="Straight Connector 129"/>
              <p:cNvCxnSpPr/>
              <p:nvPr/>
            </p:nvCxnSpPr>
            <p:spPr>
              <a:xfrm flipV="1">
                <a:off x="6070595" y="1005738"/>
                <a:ext cx="1757517" cy="22044"/>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31" name="Rectangle 130"/>
              <p:cNvSpPr/>
              <p:nvPr/>
            </p:nvSpPr>
            <p:spPr>
              <a:xfrm flipV="1">
                <a:off x="6058951" y="2740606"/>
                <a:ext cx="1787355" cy="12785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cxnSp>
            <p:nvCxnSpPr>
              <p:cNvPr id="132" name="Straight Connector 131"/>
              <p:cNvCxnSpPr/>
              <p:nvPr/>
            </p:nvCxnSpPr>
            <p:spPr>
              <a:xfrm>
                <a:off x="6066956" y="3022770"/>
                <a:ext cx="1774984" cy="9922"/>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52" name="Left Bracket 151"/>
              <p:cNvSpPr/>
              <p:nvPr/>
            </p:nvSpPr>
            <p:spPr>
              <a:xfrm rot="5400000">
                <a:off x="6310117" y="656100"/>
                <a:ext cx="74127" cy="56293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783"/>
                <a:endParaRPr lang="en-US" sz="1400">
                  <a:solidFill>
                    <a:prstClr val="black"/>
                  </a:solidFill>
                  <a:latin typeface="Calibri"/>
                </a:endParaRPr>
              </a:p>
            </p:txBody>
          </p:sp>
          <p:sp>
            <p:nvSpPr>
              <p:cNvPr id="159" name="Left Bracket 158"/>
              <p:cNvSpPr/>
              <p:nvPr/>
            </p:nvSpPr>
            <p:spPr>
              <a:xfrm rot="5400000">
                <a:off x="6894663" y="653017"/>
                <a:ext cx="74127" cy="56293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783"/>
                <a:endParaRPr lang="en-US" sz="1400">
                  <a:solidFill>
                    <a:prstClr val="black"/>
                  </a:solidFill>
                  <a:latin typeface="Calibri"/>
                </a:endParaRPr>
              </a:p>
            </p:txBody>
          </p:sp>
          <p:sp>
            <p:nvSpPr>
              <p:cNvPr id="161" name="Left Bracket 160"/>
              <p:cNvSpPr/>
              <p:nvPr/>
            </p:nvSpPr>
            <p:spPr>
              <a:xfrm rot="5400000">
                <a:off x="7479209" y="649936"/>
                <a:ext cx="74127" cy="56293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783"/>
                <a:endParaRPr lang="en-US" sz="1400">
                  <a:solidFill>
                    <a:prstClr val="black"/>
                  </a:solidFill>
                  <a:latin typeface="Calibri"/>
                </a:endParaRPr>
              </a:p>
            </p:txBody>
          </p:sp>
          <p:sp>
            <p:nvSpPr>
              <p:cNvPr id="163" name="TextBox 162"/>
              <p:cNvSpPr txBox="1"/>
              <p:nvPr/>
            </p:nvSpPr>
            <p:spPr>
              <a:xfrm>
                <a:off x="6043121" y="637455"/>
                <a:ext cx="548762" cy="266495"/>
              </a:xfrm>
              <a:prstGeom prst="rect">
                <a:avLst/>
              </a:prstGeom>
              <a:noFill/>
            </p:spPr>
            <p:txBody>
              <a:bodyPr wrap="none" rtlCol="0">
                <a:spAutoFit/>
              </a:bodyPr>
              <a:lstStyle/>
              <a:p>
                <a:pPr defTabSz="685783"/>
                <a:r>
                  <a:rPr lang="en-US" sz="1400" dirty="0">
                    <a:solidFill>
                      <a:prstClr val="black"/>
                    </a:solidFill>
                    <a:latin typeface="Calibri"/>
                  </a:rPr>
                  <a:t>Ring 1</a:t>
                </a:r>
              </a:p>
            </p:txBody>
          </p:sp>
          <p:sp>
            <p:nvSpPr>
              <p:cNvPr id="164" name="TextBox 163"/>
              <p:cNvSpPr txBox="1"/>
              <p:nvPr/>
            </p:nvSpPr>
            <p:spPr>
              <a:xfrm>
                <a:off x="6817322" y="637455"/>
                <a:ext cx="238686" cy="266495"/>
              </a:xfrm>
              <a:prstGeom prst="rect">
                <a:avLst/>
              </a:prstGeom>
              <a:noFill/>
            </p:spPr>
            <p:txBody>
              <a:bodyPr wrap="none" rtlCol="0">
                <a:spAutoFit/>
              </a:bodyPr>
              <a:lstStyle/>
              <a:p>
                <a:pPr defTabSz="685783"/>
                <a:r>
                  <a:rPr lang="en-US" sz="1400" dirty="0">
                    <a:solidFill>
                      <a:prstClr val="black"/>
                    </a:solidFill>
                    <a:latin typeface="Calibri"/>
                  </a:rPr>
                  <a:t>2</a:t>
                </a:r>
              </a:p>
            </p:txBody>
          </p:sp>
          <p:sp>
            <p:nvSpPr>
              <p:cNvPr id="165" name="TextBox 164"/>
              <p:cNvSpPr txBox="1"/>
              <p:nvPr/>
            </p:nvSpPr>
            <p:spPr>
              <a:xfrm>
                <a:off x="7374407" y="637455"/>
                <a:ext cx="238686" cy="266495"/>
              </a:xfrm>
              <a:prstGeom prst="rect">
                <a:avLst/>
              </a:prstGeom>
              <a:noFill/>
            </p:spPr>
            <p:txBody>
              <a:bodyPr wrap="none" rtlCol="0">
                <a:spAutoFit/>
              </a:bodyPr>
              <a:lstStyle/>
              <a:p>
                <a:pPr defTabSz="685783"/>
                <a:r>
                  <a:rPr lang="en-US" sz="1400" dirty="0">
                    <a:solidFill>
                      <a:prstClr val="black"/>
                    </a:solidFill>
                    <a:latin typeface="Calibri"/>
                  </a:rPr>
                  <a:t>3</a:t>
                </a:r>
              </a:p>
            </p:txBody>
          </p:sp>
        </p:grpSp>
        <p:sp>
          <p:nvSpPr>
            <p:cNvPr id="24" name="Rectangle 23"/>
            <p:cNvSpPr/>
            <p:nvPr/>
          </p:nvSpPr>
          <p:spPr>
            <a:xfrm>
              <a:off x="5949765" y="1285706"/>
              <a:ext cx="1847986" cy="1968115"/>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6" name="TextBox 155"/>
          <p:cNvSpPr txBox="1"/>
          <p:nvPr/>
        </p:nvSpPr>
        <p:spPr>
          <a:xfrm>
            <a:off x="3217541" y="724968"/>
            <a:ext cx="548762" cy="266495"/>
          </a:xfrm>
          <a:prstGeom prst="rect">
            <a:avLst/>
          </a:prstGeom>
          <a:noFill/>
        </p:spPr>
        <p:txBody>
          <a:bodyPr wrap="none" rtlCol="0">
            <a:spAutoFit/>
          </a:bodyPr>
          <a:lstStyle/>
          <a:p>
            <a:pPr defTabSz="685783"/>
            <a:r>
              <a:rPr lang="en-US" sz="1400" dirty="0">
                <a:solidFill>
                  <a:prstClr val="black"/>
                </a:solidFill>
                <a:latin typeface="Calibri"/>
              </a:rPr>
              <a:t>Ring 1</a:t>
            </a:r>
          </a:p>
        </p:txBody>
      </p:sp>
      <p:sp>
        <p:nvSpPr>
          <p:cNvPr id="157" name="TextBox 156"/>
          <p:cNvSpPr txBox="1"/>
          <p:nvPr/>
        </p:nvSpPr>
        <p:spPr>
          <a:xfrm>
            <a:off x="3991742" y="724968"/>
            <a:ext cx="238686" cy="266495"/>
          </a:xfrm>
          <a:prstGeom prst="rect">
            <a:avLst/>
          </a:prstGeom>
          <a:noFill/>
        </p:spPr>
        <p:txBody>
          <a:bodyPr wrap="none" rtlCol="0">
            <a:spAutoFit/>
          </a:bodyPr>
          <a:lstStyle/>
          <a:p>
            <a:pPr defTabSz="685783"/>
            <a:r>
              <a:rPr lang="en-US" sz="1400" dirty="0">
                <a:solidFill>
                  <a:prstClr val="black"/>
                </a:solidFill>
                <a:latin typeface="Calibri"/>
              </a:rPr>
              <a:t>2</a:t>
            </a:r>
          </a:p>
        </p:txBody>
      </p:sp>
      <p:sp>
        <p:nvSpPr>
          <p:cNvPr id="158" name="TextBox 157"/>
          <p:cNvSpPr txBox="1"/>
          <p:nvPr/>
        </p:nvSpPr>
        <p:spPr>
          <a:xfrm>
            <a:off x="4548827" y="724968"/>
            <a:ext cx="238686" cy="266495"/>
          </a:xfrm>
          <a:prstGeom prst="rect">
            <a:avLst/>
          </a:prstGeom>
          <a:noFill/>
        </p:spPr>
        <p:txBody>
          <a:bodyPr wrap="none" rtlCol="0">
            <a:spAutoFit/>
          </a:bodyPr>
          <a:lstStyle/>
          <a:p>
            <a:pPr defTabSz="685783"/>
            <a:r>
              <a:rPr lang="en-US" sz="1400" dirty="0">
                <a:solidFill>
                  <a:prstClr val="black"/>
                </a:solidFill>
                <a:latin typeface="Calibri"/>
              </a:rPr>
              <a:t>3</a:t>
            </a:r>
          </a:p>
        </p:txBody>
      </p:sp>
      <p:grpSp>
        <p:nvGrpSpPr>
          <p:cNvPr id="33" name="Group 32"/>
          <p:cNvGrpSpPr/>
          <p:nvPr/>
        </p:nvGrpSpPr>
        <p:grpSpPr>
          <a:xfrm>
            <a:off x="3233371" y="981850"/>
            <a:ext cx="1787355" cy="2150476"/>
            <a:chOff x="3233371" y="981850"/>
            <a:chExt cx="1787355" cy="2150476"/>
          </a:xfrm>
        </p:grpSpPr>
        <p:grpSp>
          <p:nvGrpSpPr>
            <p:cNvPr id="34" name="Group 33"/>
            <p:cNvGrpSpPr>
              <a:grpSpLocks noChangeAspect="1"/>
            </p:cNvGrpSpPr>
            <p:nvPr/>
          </p:nvGrpSpPr>
          <p:grpSpPr>
            <a:xfrm>
              <a:off x="3237737" y="1110960"/>
              <a:ext cx="589478" cy="2021366"/>
              <a:chOff x="7450666" y="1720092"/>
              <a:chExt cx="2426738" cy="2159964"/>
            </a:xfrm>
          </p:grpSpPr>
          <p:pic>
            <p:nvPicPr>
              <p:cNvPr id="89" name="Picture 88" descr="1rin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6932" y="1720092"/>
                <a:ext cx="1730472" cy="2153806"/>
              </a:xfrm>
              <a:prstGeom prst="rect">
                <a:avLst/>
              </a:prstGeom>
            </p:spPr>
          </p:pic>
          <p:pic>
            <p:nvPicPr>
              <p:cNvPr id="103" name="Picture 102" descr="1ring.pdf"/>
              <p:cNvPicPr>
                <a:picLocks noChangeAspect="1"/>
              </p:cNvPicPr>
              <p:nvPr/>
            </p:nvPicPr>
            <p:blipFill rotWithShape="1">
              <a:blip r:embed="rId6">
                <a:extLst>
                  <a:ext uri="{28A0092B-C50C-407E-A947-70E740481C1C}">
                    <a14:useLocalDpi xmlns:a14="http://schemas.microsoft.com/office/drawing/2010/main" val="0"/>
                  </a:ext>
                </a:extLst>
              </a:blip>
              <a:srcRect l="59931"/>
              <a:stretch/>
            </p:blipFill>
            <p:spPr>
              <a:xfrm>
                <a:off x="7450666" y="1726250"/>
                <a:ext cx="693379" cy="2153806"/>
              </a:xfrm>
              <a:prstGeom prst="rect">
                <a:avLst/>
              </a:prstGeom>
            </p:spPr>
          </p:pic>
        </p:grpSp>
        <p:grpSp>
          <p:nvGrpSpPr>
            <p:cNvPr id="105" name="Group 104"/>
            <p:cNvGrpSpPr>
              <a:grpSpLocks noChangeAspect="1"/>
            </p:cNvGrpSpPr>
            <p:nvPr/>
          </p:nvGrpSpPr>
          <p:grpSpPr>
            <a:xfrm>
              <a:off x="3830126" y="1102316"/>
              <a:ext cx="589478" cy="2021366"/>
              <a:chOff x="7450666" y="1720092"/>
              <a:chExt cx="2426738" cy="2159964"/>
            </a:xfrm>
          </p:grpSpPr>
          <p:pic>
            <p:nvPicPr>
              <p:cNvPr id="106" name="Picture 105" descr="1rin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6932" y="1720092"/>
                <a:ext cx="1730472" cy="2153806"/>
              </a:xfrm>
              <a:prstGeom prst="rect">
                <a:avLst/>
              </a:prstGeom>
            </p:spPr>
          </p:pic>
          <p:pic>
            <p:nvPicPr>
              <p:cNvPr id="107" name="Picture 106" descr="1ring.pdf"/>
              <p:cNvPicPr>
                <a:picLocks noChangeAspect="1"/>
              </p:cNvPicPr>
              <p:nvPr/>
            </p:nvPicPr>
            <p:blipFill rotWithShape="1">
              <a:blip r:embed="rId6">
                <a:extLst>
                  <a:ext uri="{28A0092B-C50C-407E-A947-70E740481C1C}">
                    <a14:useLocalDpi xmlns:a14="http://schemas.microsoft.com/office/drawing/2010/main" val="0"/>
                  </a:ext>
                </a:extLst>
              </a:blip>
              <a:srcRect l="59931"/>
              <a:stretch/>
            </p:blipFill>
            <p:spPr>
              <a:xfrm>
                <a:off x="7450666" y="1726250"/>
                <a:ext cx="693379" cy="2153806"/>
              </a:xfrm>
              <a:prstGeom prst="rect">
                <a:avLst/>
              </a:prstGeom>
            </p:spPr>
          </p:pic>
        </p:grpSp>
        <p:pic>
          <p:nvPicPr>
            <p:cNvPr id="110" name="Picture 109" descr="1rin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645" y="1093673"/>
              <a:ext cx="420348" cy="2015603"/>
            </a:xfrm>
            <a:prstGeom prst="rect">
              <a:avLst/>
            </a:prstGeom>
          </p:spPr>
        </p:pic>
        <p:pic>
          <p:nvPicPr>
            <p:cNvPr id="111" name="Picture 110" descr="1ring.pdf"/>
            <p:cNvPicPr>
              <a:picLocks noChangeAspect="1"/>
            </p:cNvPicPr>
            <p:nvPr/>
          </p:nvPicPr>
          <p:blipFill rotWithShape="1">
            <a:blip r:embed="rId6">
              <a:extLst>
                <a:ext uri="{28A0092B-C50C-407E-A947-70E740481C1C}">
                  <a14:useLocalDpi xmlns:a14="http://schemas.microsoft.com/office/drawing/2010/main" val="0"/>
                </a:ext>
              </a:extLst>
            </a:blip>
            <a:srcRect l="59931"/>
            <a:stretch/>
          </p:blipFill>
          <p:spPr>
            <a:xfrm>
              <a:off x="4422515" y="1099436"/>
              <a:ext cx="168428" cy="2015603"/>
            </a:xfrm>
            <a:prstGeom prst="rect">
              <a:avLst/>
            </a:prstGeom>
          </p:spPr>
        </p:pic>
        <p:sp>
          <p:nvSpPr>
            <p:cNvPr id="38" name="Rectangle 37"/>
            <p:cNvSpPr/>
            <p:nvPr/>
          </p:nvSpPr>
          <p:spPr>
            <a:xfrm>
              <a:off x="3667109" y="1107527"/>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12" name="Rectangle 111"/>
            <p:cNvSpPr/>
            <p:nvPr/>
          </p:nvSpPr>
          <p:spPr>
            <a:xfrm>
              <a:off x="3670021" y="2849232"/>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13" name="Rectangle 112"/>
            <p:cNvSpPr/>
            <p:nvPr/>
          </p:nvSpPr>
          <p:spPr>
            <a:xfrm>
              <a:off x="4266048" y="2847791"/>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14" name="Rectangle 113"/>
            <p:cNvSpPr/>
            <p:nvPr/>
          </p:nvSpPr>
          <p:spPr>
            <a:xfrm>
              <a:off x="4858437" y="2839146"/>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15" name="Rectangle 114"/>
            <p:cNvSpPr/>
            <p:nvPr/>
          </p:nvSpPr>
          <p:spPr>
            <a:xfrm>
              <a:off x="4259498" y="1113289"/>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16" name="Rectangle 115"/>
            <p:cNvSpPr/>
            <p:nvPr/>
          </p:nvSpPr>
          <p:spPr>
            <a:xfrm>
              <a:off x="4851887" y="1104645"/>
              <a:ext cx="152828" cy="266514"/>
            </a:xfrm>
            <a:prstGeom prst="rect">
              <a:avLst/>
            </a:prstGeom>
            <a:solidFill>
              <a:schemeClr val="tx1">
                <a:lumMod val="75000"/>
                <a:lumOff val="2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54" name="Rectangle 53"/>
            <p:cNvSpPr/>
            <p:nvPr/>
          </p:nvSpPr>
          <p:spPr>
            <a:xfrm>
              <a:off x="3241376" y="1258581"/>
              <a:ext cx="1768434" cy="13226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cxnSp>
          <p:nvCxnSpPr>
            <p:cNvPr id="63" name="Straight Connector 62"/>
            <p:cNvCxnSpPr/>
            <p:nvPr/>
          </p:nvCxnSpPr>
          <p:spPr>
            <a:xfrm flipV="1">
              <a:off x="3245015" y="1093251"/>
              <a:ext cx="1757517" cy="22044"/>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flipV="1">
              <a:off x="3233371" y="2828119"/>
              <a:ext cx="1787355" cy="12785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cxnSp>
          <p:nvCxnSpPr>
            <p:cNvPr id="118" name="Straight Connector 117"/>
            <p:cNvCxnSpPr/>
            <p:nvPr/>
          </p:nvCxnSpPr>
          <p:spPr>
            <a:xfrm>
              <a:off x="3241376" y="3110283"/>
              <a:ext cx="1774984" cy="9922"/>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243570" y="1289411"/>
              <a:ext cx="1615859" cy="1644708"/>
              <a:chOff x="6022690" y="743517"/>
              <a:chExt cx="1866169" cy="1899487"/>
            </a:xfrm>
          </p:grpSpPr>
          <p:sp>
            <p:nvSpPr>
              <p:cNvPr id="135" name="Rectangle 134"/>
              <p:cNvSpPr/>
              <p:nvPr/>
            </p:nvSpPr>
            <p:spPr>
              <a:xfrm>
                <a:off x="6044728" y="748776"/>
                <a:ext cx="458118" cy="1875474"/>
              </a:xfrm>
              <a:prstGeom prst="rect">
                <a:avLst/>
              </a:prstGeom>
              <a:gradFill flip="none" rotWithShape="1">
                <a:gsLst>
                  <a:gs pos="0">
                    <a:schemeClr val="accent1">
                      <a:satMod val="103000"/>
                      <a:lumMod val="102000"/>
                      <a:tint val="94000"/>
                      <a:alpha val="16000"/>
                    </a:schemeClr>
                  </a:gs>
                  <a:gs pos="50000">
                    <a:schemeClr val="accent1">
                      <a:satMod val="110000"/>
                      <a:lumMod val="100000"/>
                      <a:shade val="100000"/>
                      <a:alpha val="16000"/>
                    </a:schemeClr>
                  </a:gs>
                  <a:gs pos="100000">
                    <a:schemeClr val="accent1">
                      <a:lumMod val="99000"/>
                      <a:satMod val="120000"/>
                      <a:shade val="78000"/>
                      <a:alpha val="16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36" name="Rectangle 135"/>
              <p:cNvSpPr/>
              <p:nvPr/>
            </p:nvSpPr>
            <p:spPr>
              <a:xfrm>
                <a:off x="6716061" y="752891"/>
                <a:ext cx="458118" cy="1875474"/>
              </a:xfrm>
              <a:prstGeom prst="rect">
                <a:avLst/>
              </a:prstGeom>
              <a:gradFill flip="none" rotWithShape="1">
                <a:gsLst>
                  <a:gs pos="0">
                    <a:schemeClr val="accent1">
                      <a:satMod val="103000"/>
                      <a:lumMod val="102000"/>
                      <a:tint val="94000"/>
                      <a:alpha val="19000"/>
                    </a:schemeClr>
                  </a:gs>
                  <a:gs pos="50000">
                    <a:schemeClr val="accent1">
                      <a:satMod val="110000"/>
                      <a:lumMod val="100000"/>
                      <a:shade val="100000"/>
                      <a:alpha val="19000"/>
                    </a:schemeClr>
                  </a:gs>
                  <a:gs pos="100000">
                    <a:schemeClr val="accent1">
                      <a:lumMod val="99000"/>
                      <a:satMod val="120000"/>
                      <a:shade val="78000"/>
                      <a:alpha val="19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37" name="Rectangle 136"/>
              <p:cNvSpPr/>
              <p:nvPr/>
            </p:nvSpPr>
            <p:spPr>
              <a:xfrm>
                <a:off x="7405967" y="757007"/>
                <a:ext cx="458118" cy="1875474"/>
              </a:xfrm>
              <a:prstGeom prst="rect">
                <a:avLst/>
              </a:prstGeom>
              <a:gradFill flip="none" rotWithShape="1">
                <a:gsLst>
                  <a:gs pos="0">
                    <a:schemeClr val="accent1">
                      <a:satMod val="103000"/>
                      <a:lumMod val="102000"/>
                      <a:tint val="94000"/>
                      <a:alpha val="19000"/>
                    </a:schemeClr>
                  </a:gs>
                  <a:gs pos="50000">
                    <a:schemeClr val="accent1">
                      <a:satMod val="110000"/>
                      <a:lumMod val="100000"/>
                      <a:shade val="100000"/>
                      <a:alpha val="19000"/>
                    </a:schemeClr>
                  </a:gs>
                  <a:gs pos="100000">
                    <a:schemeClr val="accent1">
                      <a:lumMod val="99000"/>
                      <a:satMod val="120000"/>
                      <a:shade val="78000"/>
                      <a:alpha val="19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39" name="Freeform 138"/>
              <p:cNvSpPr/>
              <p:nvPr/>
            </p:nvSpPr>
            <p:spPr>
              <a:xfrm>
                <a:off x="6032346" y="748776"/>
                <a:ext cx="1145296" cy="1875474"/>
              </a:xfrm>
              <a:custGeom>
                <a:avLst/>
                <a:gdLst>
                  <a:gd name="connsiteX0" fmla="*/ 0 w 2097670"/>
                  <a:gd name="connsiteY0" fmla="*/ 0 h 2268045"/>
                  <a:gd name="connsiteX1" fmla="*/ 0 w 2097670"/>
                  <a:gd name="connsiteY1" fmla="*/ 0 h 2268045"/>
                  <a:gd name="connsiteX2" fmla="*/ 873085 w 2097670"/>
                  <a:gd name="connsiteY2" fmla="*/ 0 h 2268045"/>
                  <a:gd name="connsiteX3" fmla="*/ 2097670 w 2097670"/>
                  <a:gd name="connsiteY3" fmla="*/ 2268045 h 2268045"/>
                  <a:gd name="connsiteX4" fmla="*/ 1235925 w 2097670"/>
                  <a:gd name="connsiteY4" fmla="*/ 2268045 h 2268045"/>
                  <a:gd name="connsiteX5" fmla="*/ 0 w 2097670"/>
                  <a:gd name="connsiteY5" fmla="*/ 0 h 226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670" h="2268045">
                    <a:moveTo>
                      <a:pt x="0" y="0"/>
                    </a:moveTo>
                    <a:lnTo>
                      <a:pt x="0" y="0"/>
                    </a:lnTo>
                    <a:lnTo>
                      <a:pt x="873085" y="0"/>
                    </a:lnTo>
                    <a:lnTo>
                      <a:pt x="2097670" y="2268045"/>
                    </a:lnTo>
                    <a:lnTo>
                      <a:pt x="1235925" y="2268045"/>
                    </a:lnTo>
                    <a:lnTo>
                      <a:pt x="0" y="0"/>
                    </a:lnTo>
                    <a:close/>
                  </a:path>
                </a:pathLst>
              </a:custGeom>
              <a:gradFill flip="none" rotWithShape="1">
                <a:gsLst>
                  <a:gs pos="0">
                    <a:schemeClr val="accent1">
                      <a:satMod val="103000"/>
                      <a:lumMod val="102000"/>
                      <a:tint val="94000"/>
                      <a:alpha val="16000"/>
                    </a:schemeClr>
                  </a:gs>
                  <a:gs pos="50000">
                    <a:schemeClr val="accent1">
                      <a:satMod val="110000"/>
                      <a:lumMod val="100000"/>
                      <a:shade val="100000"/>
                      <a:alpha val="16000"/>
                    </a:schemeClr>
                  </a:gs>
                  <a:gs pos="100000">
                    <a:schemeClr val="accent1">
                      <a:lumMod val="99000"/>
                      <a:satMod val="120000"/>
                      <a:shade val="78000"/>
                      <a:alpha val="16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40" name="Freeform 139"/>
              <p:cNvSpPr/>
              <p:nvPr/>
            </p:nvSpPr>
            <p:spPr>
              <a:xfrm flipH="1">
                <a:off x="6047454" y="752894"/>
                <a:ext cx="1145296" cy="1875474"/>
              </a:xfrm>
              <a:custGeom>
                <a:avLst/>
                <a:gdLst>
                  <a:gd name="connsiteX0" fmla="*/ 0 w 2097670"/>
                  <a:gd name="connsiteY0" fmla="*/ 0 h 2268045"/>
                  <a:gd name="connsiteX1" fmla="*/ 0 w 2097670"/>
                  <a:gd name="connsiteY1" fmla="*/ 0 h 2268045"/>
                  <a:gd name="connsiteX2" fmla="*/ 873085 w 2097670"/>
                  <a:gd name="connsiteY2" fmla="*/ 0 h 2268045"/>
                  <a:gd name="connsiteX3" fmla="*/ 2097670 w 2097670"/>
                  <a:gd name="connsiteY3" fmla="*/ 2268045 h 2268045"/>
                  <a:gd name="connsiteX4" fmla="*/ 1235925 w 2097670"/>
                  <a:gd name="connsiteY4" fmla="*/ 2268045 h 2268045"/>
                  <a:gd name="connsiteX5" fmla="*/ 0 w 2097670"/>
                  <a:gd name="connsiteY5" fmla="*/ 0 h 226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670" h="2268045">
                    <a:moveTo>
                      <a:pt x="0" y="0"/>
                    </a:moveTo>
                    <a:lnTo>
                      <a:pt x="0" y="0"/>
                    </a:lnTo>
                    <a:lnTo>
                      <a:pt x="873085" y="0"/>
                    </a:lnTo>
                    <a:lnTo>
                      <a:pt x="2097670" y="2268045"/>
                    </a:lnTo>
                    <a:lnTo>
                      <a:pt x="1235925" y="2268045"/>
                    </a:lnTo>
                    <a:lnTo>
                      <a:pt x="0" y="0"/>
                    </a:lnTo>
                    <a:close/>
                  </a:path>
                </a:pathLst>
              </a:custGeom>
              <a:gradFill flip="none" rotWithShape="1">
                <a:gsLst>
                  <a:gs pos="0">
                    <a:schemeClr val="accent1">
                      <a:satMod val="103000"/>
                      <a:lumMod val="102000"/>
                      <a:tint val="94000"/>
                      <a:alpha val="16000"/>
                    </a:schemeClr>
                  </a:gs>
                  <a:gs pos="50000">
                    <a:schemeClr val="accent1">
                      <a:satMod val="110000"/>
                      <a:lumMod val="100000"/>
                      <a:shade val="100000"/>
                      <a:alpha val="16000"/>
                    </a:schemeClr>
                  </a:gs>
                  <a:gs pos="100000">
                    <a:schemeClr val="accent1">
                      <a:lumMod val="99000"/>
                      <a:satMod val="120000"/>
                      <a:shade val="78000"/>
                      <a:alpha val="16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41" name="Freeform 140"/>
              <p:cNvSpPr/>
              <p:nvPr/>
            </p:nvSpPr>
            <p:spPr>
              <a:xfrm flipH="1">
                <a:off x="6743563" y="757012"/>
                <a:ext cx="1145296" cy="1875474"/>
              </a:xfrm>
              <a:custGeom>
                <a:avLst/>
                <a:gdLst>
                  <a:gd name="connsiteX0" fmla="*/ 0 w 2097670"/>
                  <a:gd name="connsiteY0" fmla="*/ 0 h 2268045"/>
                  <a:gd name="connsiteX1" fmla="*/ 0 w 2097670"/>
                  <a:gd name="connsiteY1" fmla="*/ 0 h 2268045"/>
                  <a:gd name="connsiteX2" fmla="*/ 873085 w 2097670"/>
                  <a:gd name="connsiteY2" fmla="*/ 0 h 2268045"/>
                  <a:gd name="connsiteX3" fmla="*/ 2097670 w 2097670"/>
                  <a:gd name="connsiteY3" fmla="*/ 2268045 h 2268045"/>
                  <a:gd name="connsiteX4" fmla="*/ 1235925 w 2097670"/>
                  <a:gd name="connsiteY4" fmla="*/ 2268045 h 2268045"/>
                  <a:gd name="connsiteX5" fmla="*/ 0 w 2097670"/>
                  <a:gd name="connsiteY5" fmla="*/ 0 h 226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670" h="2268045">
                    <a:moveTo>
                      <a:pt x="0" y="0"/>
                    </a:moveTo>
                    <a:lnTo>
                      <a:pt x="0" y="0"/>
                    </a:lnTo>
                    <a:lnTo>
                      <a:pt x="873085" y="0"/>
                    </a:lnTo>
                    <a:lnTo>
                      <a:pt x="2097670" y="2268045"/>
                    </a:lnTo>
                    <a:lnTo>
                      <a:pt x="1235925" y="2268045"/>
                    </a:lnTo>
                    <a:lnTo>
                      <a:pt x="0" y="0"/>
                    </a:lnTo>
                    <a:close/>
                  </a:path>
                </a:pathLst>
              </a:custGeom>
              <a:gradFill flip="none" rotWithShape="1">
                <a:gsLst>
                  <a:gs pos="0">
                    <a:schemeClr val="accent1">
                      <a:satMod val="103000"/>
                      <a:lumMod val="102000"/>
                      <a:tint val="94000"/>
                      <a:alpha val="16000"/>
                    </a:schemeClr>
                  </a:gs>
                  <a:gs pos="50000">
                    <a:schemeClr val="accent1">
                      <a:satMod val="110000"/>
                      <a:lumMod val="100000"/>
                      <a:shade val="100000"/>
                      <a:alpha val="16000"/>
                    </a:schemeClr>
                  </a:gs>
                  <a:gs pos="100000">
                    <a:schemeClr val="accent1">
                      <a:lumMod val="99000"/>
                      <a:satMod val="120000"/>
                      <a:shade val="78000"/>
                      <a:alpha val="16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42" name="Freeform 141"/>
              <p:cNvSpPr/>
              <p:nvPr/>
            </p:nvSpPr>
            <p:spPr>
              <a:xfrm flipH="1" flipV="1">
                <a:off x="6715335" y="761130"/>
                <a:ext cx="1145296" cy="1875474"/>
              </a:xfrm>
              <a:custGeom>
                <a:avLst/>
                <a:gdLst>
                  <a:gd name="connsiteX0" fmla="*/ 0 w 2097670"/>
                  <a:gd name="connsiteY0" fmla="*/ 0 h 2268045"/>
                  <a:gd name="connsiteX1" fmla="*/ 0 w 2097670"/>
                  <a:gd name="connsiteY1" fmla="*/ 0 h 2268045"/>
                  <a:gd name="connsiteX2" fmla="*/ 873085 w 2097670"/>
                  <a:gd name="connsiteY2" fmla="*/ 0 h 2268045"/>
                  <a:gd name="connsiteX3" fmla="*/ 2097670 w 2097670"/>
                  <a:gd name="connsiteY3" fmla="*/ 2268045 h 2268045"/>
                  <a:gd name="connsiteX4" fmla="*/ 1235925 w 2097670"/>
                  <a:gd name="connsiteY4" fmla="*/ 2268045 h 2268045"/>
                  <a:gd name="connsiteX5" fmla="*/ 0 w 2097670"/>
                  <a:gd name="connsiteY5" fmla="*/ 0 h 226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670" h="2268045">
                    <a:moveTo>
                      <a:pt x="0" y="0"/>
                    </a:moveTo>
                    <a:lnTo>
                      <a:pt x="0" y="0"/>
                    </a:lnTo>
                    <a:lnTo>
                      <a:pt x="873085" y="0"/>
                    </a:lnTo>
                    <a:lnTo>
                      <a:pt x="2097670" y="2268045"/>
                    </a:lnTo>
                    <a:lnTo>
                      <a:pt x="1235925" y="2268045"/>
                    </a:lnTo>
                    <a:lnTo>
                      <a:pt x="0" y="0"/>
                    </a:lnTo>
                    <a:close/>
                  </a:path>
                </a:pathLst>
              </a:custGeom>
              <a:gradFill flip="none" rotWithShape="1">
                <a:gsLst>
                  <a:gs pos="0">
                    <a:schemeClr val="accent1">
                      <a:satMod val="103000"/>
                      <a:lumMod val="102000"/>
                      <a:tint val="94000"/>
                      <a:alpha val="16000"/>
                    </a:schemeClr>
                  </a:gs>
                  <a:gs pos="50000">
                    <a:schemeClr val="accent1">
                      <a:satMod val="110000"/>
                      <a:lumMod val="100000"/>
                      <a:shade val="100000"/>
                      <a:alpha val="16000"/>
                    </a:schemeClr>
                  </a:gs>
                  <a:gs pos="100000">
                    <a:schemeClr val="accent1">
                      <a:lumMod val="99000"/>
                      <a:satMod val="120000"/>
                      <a:shade val="78000"/>
                      <a:alpha val="16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44" name="Freeform 143"/>
              <p:cNvSpPr/>
              <p:nvPr/>
            </p:nvSpPr>
            <p:spPr>
              <a:xfrm flipV="1">
                <a:off x="6044728" y="748776"/>
                <a:ext cx="1838664" cy="1894228"/>
              </a:xfrm>
              <a:custGeom>
                <a:avLst/>
                <a:gdLst>
                  <a:gd name="connsiteX0" fmla="*/ 0 w 3367611"/>
                  <a:gd name="connsiteY0" fmla="*/ 0 h 2290725"/>
                  <a:gd name="connsiteX1" fmla="*/ 0 w 3367611"/>
                  <a:gd name="connsiteY1" fmla="*/ 0 h 2290725"/>
                  <a:gd name="connsiteX2" fmla="*/ 873085 w 3367611"/>
                  <a:gd name="connsiteY2" fmla="*/ 11340 h 2290725"/>
                  <a:gd name="connsiteX3" fmla="*/ 3367611 w 3367611"/>
                  <a:gd name="connsiteY3" fmla="*/ 2290725 h 2290725"/>
                  <a:gd name="connsiteX4" fmla="*/ 2471850 w 3367611"/>
                  <a:gd name="connsiteY4" fmla="*/ 2290725 h 2290725"/>
                  <a:gd name="connsiteX5" fmla="*/ 0 w 3367611"/>
                  <a:gd name="connsiteY5" fmla="*/ 0 h 22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611" h="2290725">
                    <a:moveTo>
                      <a:pt x="0" y="0"/>
                    </a:moveTo>
                    <a:lnTo>
                      <a:pt x="0" y="0"/>
                    </a:lnTo>
                    <a:lnTo>
                      <a:pt x="873085" y="11340"/>
                    </a:lnTo>
                    <a:lnTo>
                      <a:pt x="3367611" y="2290725"/>
                    </a:lnTo>
                    <a:lnTo>
                      <a:pt x="2471850" y="2290725"/>
                    </a:lnTo>
                    <a:lnTo>
                      <a:pt x="0" y="0"/>
                    </a:lnTo>
                    <a:close/>
                  </a:path>
                </a:pathLst>
              </a:custGeom>
              <a:gradFill flip="none" rotWithShape="1">
                <a:gsLst>
                  <a:gs pos="0">
                    <a:schemeClr val="accent1">
                      <a:satMod val="103000"/>
                      <a:lumMod val="102000"/>
                      <a:tint val="94000"/>
                      <a:alpha val="10000"/>
                    </a:schemeClr>
                  </a:gs>
                  <a:gs pos="50000">
                    <a:schemeClr val="accent1">
                      <a:satMod val="110000"/>
                      <a:lumMod val="100000"/>
                      <a:shade val="100000"/>
                      <a:alpha val="10000"/>
                    </a:schemeClr>
                  </a:gs>
                  <a:gs pos="100000">
                    <a:schemeClr val="accent1">
                      <a:lumMod val="99000"/>
                      <a:satMod val="120000"/>
                      <a:shade val="78000"/>
                      <a:alpha val="1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45" name="Freeform 144"/>
              <p:cNvSpPr/>
              <p:nvPr/>
            </p:nvSpPr>
            <p:spPr>
              <a:xfrm>
                <a:off x="6022690" y="743517"/>
                <a:ext cx="1838664" cy="1894228"/>
              </a:xfrm>
              <a:custGeom>
                <a:avLst/>
                <a:gdLst>
                  <a:gd name="connsiteX0" fmla="*/ 0 w 3367611"/>
                  <a:gd name="connsiteY0" fmla="*/ 0 h 2290725"/>
                  <a:gd name="connsiteX1" fmla="*/ 0 w 3367611"/>
                  <a:gd name="connsiteY1" fmla="*/ 0 h 2290725"/>
                  <a:gd name="connsiteX2" fmla="*/ 873085 w 3367611"/>
                  <a:gd name="connsiteY2" fmla="*/ 11340 h 2290725"/>
                  <a:gd name="connsiteX3" fmla="*/ 3367611 w 3367611"/>
                  <a:gd name="connsiteY3" fmla="*/ 2290725 h 2290725"/>
                  <a:gd name="connsiteX4" fmla="*/ 2471850 w 3367611"/>
                  <a:gd name="connsiteY4" fmla="*/ 2290725 h 2290725"/>
                  <a:gd name="connsiteX5" fmla="*/ 0 w 3367611"/>
                  <a:gd name="connsiteY5" fmla="*/ 0 h 22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611" h="2290725">
                    <a:moveTo>
                      <a:pt x="0" y="0"/>
                    </a:moveTo>
                    <a:lnTo>
                      <a:pt x="0" y="0"/>
                    </a:lnTo>
                    <a:lnTo>
                      <a:pt x="873085" y="11340"/>
                    </a:lnTo>
                    <a:lnTo>
                      <a:pt x="3367611" y="2290725"/>
                    </a:lnTo>
                    <a:lnTo>
                      <a:pt x="2471850" y="2290725"/>
                    </a:lnTo>
                    <a:lnTo>
                      <a:pt x="0" y="0"/>
                    </a:lnTo>
                    <a:close/>
                  </a:path>
                </a:pathLst>
              </a:custGeom>
              <a:gradFill flip="none" rotWithShape="1">
                <a:gsLst>
                  <a:gs pos="0">
                    <a:schemeClr val="accent1">
                      <a:satMod val="103000"/>
                      <a:lumMod val="102000"/>
                      <a:tint val="94000"/>
                      <a:alpha val="10000"/>
                    </a:schemeClr>
                  </a:gs>
                  <a:gs pos="50000">
                    <a:schemeClr val="accent1">
                      <a:satMod val="110000"/>
                      <a:lumMod val="100000"/>
                      <a:shade val="100000"/>
                      <a:alpha val="10000"/>
                    </a:schemeClr>
                  </a:gs>
                  <a:gs pos="100000">
                    <a:schemeClr val="accent1">
                      <a:lumMod val="99000"/>
                      <a:satMod val="120000"/>
                      <a:shade val="78000"/>
                      <a:alpha val="10000"/>
                    </a:schemeClr>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grpSp>
        <p:sp>
          <p:nvSpPr>
            <p:cNvPr id="153" name="Left Bracket 152"/>
            <p:cNvSpPr/>
            <p:nvPr/>
          </p:nvSpPr>
          <p:spPr>
            <a:xfrm rot="5400000">
              <a:off x="3484537" y="743613"/>
              <a:ext cx="74127" cy="56293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783"/>
              <a:endParaRPr lang="en-US" sz="1400">
                <a:solidFill>
                  <a:prstClr val="black"/>
                </a:solidFill>
                <a:latin typeface="Calibri"/>
              </a:endParaRPr>
            </a:p>
          </p:txBody>
        </p:sp>
        <p:sp>
          <p:nvSpPr>
            <p:cNvPr id="154" name="Left Bracket 153"/>
            <p:cNvSpPr/>
            <p:nvPr/>
          </p:nvSpPr>
          <p:spPr>
            <a:xfrm rot="5400000">
              <a:off x="4069083" y="740530"/>
              <a:ext cx="74127" cy="56293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783"/>
              <a:endParaRPr lang="en-US" sz="1400">
                <a:solidFill>
                  <a:prstClr val="black"/>
                </a:solidFill>
                <a:latin typeface="Calibri"/>
              </a:endParaRPr>
            </a:p>
          </p:txBody>
        </p:sp>
        <p:sp>
          <p:nvSpPr>
            <p:cNvPr id="155" name="Left Bracket 154"/>
            <p:cNvSpPr/>
            <p:nvPr/>
          </p:nvSpPr>
          <p:spPr>
            <a:xfrm rot="5400000">
              <a:off x="4653629" y="737449"/>
              <a:ext cx="74127" cy="56293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783"/>
              <a:endParaRPr lang="en-US" sz="1400">
                <a:solidFill>
                  <a:prstClr val="black"/>
                </a:solidFill>
                <a:latin typeface="Calibri"/>
              </a:endParaRPr>
            </a:p>
          </p:txBody>
        </p:sp>
        <p:sp>
          <p:nvSpPr>
            <p:cNvPr id="166" name="Rectangle 165"/>
            <p:cNvSpPr/>
            <p:nvPr/>
          </p:nvSpPr>
          <p:spPr>
            <a:xfrm>
              <a:off x="3252293" y="1119545"/>
              <a:ext cx="1757517" cy="1968115"/>
            </a:xfrm>
            <a:prstGeom prst="rect">
              <a:avLst/>
            </a:prstGeom>
            <a:no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9" name="Straight Connector 28"/>
          <p:cNvCxnSpPr/>
          <p:nvPr/>
        </p:nvCxnSpPr>
        <p:spPr>
          <a:xfrm>
            <a:off x="9495692" y="986692"/>
            <a:ext cx="914400" cy="914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3246052" y="3250061"/>
            <a:ext cx="1608473"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8" name="TextBox 167"/>
          <p:cNvSpPr txBox="1"/>
          <p:nvPr/>
        </p:nvSpPr>
        <p:spPr>
          <a:xfrm>
            <a:off x="3919668" y="3092188"/>
            <a:ext cx="531885" cy="261610"/>
          </a:xfrm>
          <a:prstGeom prst="rect">
            <a:avLst/>
          </a:prstGeom>
          <a:solidFill>
            <a:schemeClr val="bg1"/>
          </a:solidFill>
        </p:spPr>
        <p:txBody>
          <a:bodyPr wrap="none" rtlCol="0">
            <a:spAutoFit/>
          </a:bodyPr>
          <a:lstStyle/>
          <a:p>
            <a:pPr defTabSz="685783"/>
            <a:r>
              <a:rPr lang="en-US" sz="1100" dirty="0">
                <a:solidFill>
                  <a:prstClr val="black"/>
                </a:solidFill>
                <a:latin typeface="Calibri"/>
              </a:rPr>
              <a:t>64 cm</a:t>
            </a:r>
          </a:p>
        </p:txBody>
      </p:sp>
      <p:cxnSp>
        <p:nvCxnSpPr>
          <p:cNvPr id="169" name="Straight Connector 168"/>
          <p:cNvCxnSpPr/>
          <p:nvPr/>
        </p:nvCxnSpPr>
        <p:spPr>
          <a:xfrm flipV="1">
            <a:off x="4860826" y="3161735"/>
            <a:ext cx="0" cy="1551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V="1">
            <a:off x="3235268" y="3177369"/>
            <a:ext cx="0" cy="15514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0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89412" y="107406"/>
            <a:ext cx="4404895" cy="4978242"/>
            <a:chOff x="4489412" y="1162486"/>
            <a:chExt cx="4404895" cy="4978242"/>
          </a:xfrm>
        </p:grpSpPr>
        <p:grpSp>
          <p:nvGrpSpPr>
            <p:cNvPr id="5" name="Group 4"/>
            <p:cNvGrpSpPr/>
            <p:nvPr/>
          </p:nvGrpSpPr>
          <p:grpSpPr>
            <a:xfrm>
              <a:off x="4489412" y="1162486"/>
              <a:ext cx="4404895" cy="2133157"/>
              <a:chOff x="4489412" y="1067716"/>
              <a:chExt cx="4404895" cy="2133157"/>
            </a:xfrm>
          </p:grpSpPr>
          <p:pic>
            <p:nvPicPr>
              <p:cNvPr id="23" name="Picture 22" descr="p001s1_S-08_blb3brain.png"/>
              <p:cNvPicPr>
                <a:picLocks noChangeAspect="1"/>
              </p:cNvPicPr>
              <p:nvPr/>
            </p:nvPicPr>
            <p:blipFill rotWithShape="1">
              <a:blip r:embed="rId2">
                <a:extLst>
                  <a:ext uri="{28A0092B-C50C-407E-A947-70E740481C1C}">
                    <a14:useLocalDpi xmlns:a14="http://schemas.microsoft.com/office/drawing/2010/main" val="0"/>
                  </a:ext>
                </a:extLst>
              </a:blip>
              <a:srcRect l="30334" r="23932" b="53978"/>
              <a:stretch/>
            </p:blipFill>
            <p:spPr>
              <a:xfrm>
                <a:off x="4489412" y="1067716"/>
                <a:ext cx="2124353" cy="2133157"/>
              </a:xfrm>
              <a:prstGeom prst="rect">
                <a:avLst/>
              </a:prstGeom>
            </p:spPr>
          </p:pic>
          <p:pic>
            <p:nvPicPr>
              <p:cNvPr id="25" name="Picture 24" descr="p001s1_C36_blb3brain.png"/>
              <p:cNvPicPr>
                <a:picLocks noChangeAspect="1"/>
              </p:cNvPicPr>
              <p:nvPr/>
            </p:nvPicPr>
            <p:blipFill rotWithShape="1">
              <a:blip r:embed="rId3">
                <a:extLst>
                  <a:ext uri="{28A0092B-C50C-407E-A947-70E740481C1C}">
                    <a14:useLocalDpi xmlns:a14="http://schemas.microsoft.com/office/drawing/2010/main" val="0"/>
                  </a:ext>
                </a:extLst>
              </a:blip>
              <a:srcRect l="25790" r="28432" b="53797"/>
              <a:stretch/>
            </p:blipFill>
            <p:spPr>
              <a:xfrm>
                <a:off x="6776170" y="1067716"/>
                <a:ext cx="2118137" cy="2133157"/>
              </a:xfrm>
              <a:prstGeom prst="rect">
                <a:avLst/>
              </a:prstGeom>
            </p:spPr>
          </p:pic>
        </p:grpSp>
        <p:sp>
          <p:nvSpPr>
            <p:cNvPr id="16" name="TextBox 15"/>
            <p:cNvSpPr txBox="1"/>
            <p:nvPr/>
          </p:nvSpPr>
          <p:spPr>
            <a:xfrm>
              <a:off x="5194630" y="5617508"/>
              <a:ext cx="3026299" cy="523220"/>
            </a:xfrm>
            <a:prstGeom prst="rect">
              <a:avLst/>
            </a:prstGeom>
            <a:solidFill>
              <a:srgbClr val="001549"/>
            </a:solidFill>
            <a:ln>
              <a:solidFill>
                <a:srgbClr val="4472C4"/>
              </a:solidFill>
            </a:ln>
          </p:spPr>
          <p:txBody>
            <a:bodyPr wrap="none" rtlCol="0">
              <a:spAutoFit/>
            </a:bodyPr>
            <a:lstStyle/>
            <a:p>
              <a:pPr defTabSz="684763"/>
              <a:r>
                <a:rPr lang="en-US" sz="1400" dirty="0">
                  <a:solidFill>
                    <a:srgbClr val="FFFFFF"/>
                  </a:solidFill>
                  <a:latin typeface="Calibri"/>
                </a:rPr>
                <a:t>Reconstruction: 	Body: 2mm</a:t>
              </a:r>
              <a:r>
                <a:rPr lang="en-US" sz="1400" baseline="30000" dirty="0">
                  <a:solidFill>
                    <a:srgbClr val="FFFFFF"/>
                  </a:solidFill>
                  <a:latin typeface="Calibri"/>
                </a:rPr>
                <a:t>3</a:t>
              </a:r>
              <a:r>
                <a:rPr lang="en-US" sz="1400" dirty="0">
                  <a:solidFill>
                    <a:srgbClr val="FFFFFF"/>
                  </a:solidFill>
                  <a:latin typeface="Calibri"/>
                </a:rPr>
                <a:t> voxels</a:t>
              </a:r>
            </a:p>
            <a:p>
              <a:pPr defTabSz="684763"/>
              <a:r>
                <a:rPr lang="en-US" sz="1400" dirty="0">
                  <a:solidFill>
                    <a:srgbClr val="FFFFFF"/>
                  </a:solidFill>
                  <a:latin typeface="Calibri"/>
                </a:rPr>
                <a:t>		Brain: 1-mm</a:t>
              </a:r>
              <a:r>
                <a:rPr lang="en-US" sz="1400" baseline="30000" dirty="0">
                  <a:solidFill>
                    <a:srgbClr val="FFFFFF"/>
                  </a:solidFill>
                  <a:latin typeface="Calibri"/>
                </a:rPr>
                <a:t>3</a:t>
              </a:r>
              <a:r>
                <a:rPr lang="en-US" sz="1400" dirty="0">
                  <a:solidFill>
                    <a:srgbClr val="FFFFFF"/>
                  </a:solidFill>
                  <a:latin typeface="Calibri"/>
                </a:rPr>
                <a:t> voxels</a:t>
              </a:r>
            </a:p>
          </p:txBody>
        </p:sp>
      </p:grpSp>
      <p:sp>
        <p:nvSpPr>
          <p:cNvPr id="18" name="Title 1"/>
          <p:cNvSpPr txBox="1">
            <a:spLocks/>
          </p:cNvSpPr>
          <p:nvPr/>
        </p:nvSpPr>
        <p:spPr>
          <a:xfrm>
            <a:off x="204566" y="107406"/>
            <a:ext cx="2803233" cy="361834"/>
          </a:xfrm>
          <a:prstGeom prst="rect">
            <a:avLst/>
          </a:prstGeom>
          <a:solidFill>
            <a:schemeClr val="accent2">
              <a:lumMod val="75000"/>
            </a:schemeClr>
          </a:solidFill>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chemeClr val="bg1"/>
                </a:solidFill>
                <a:latin typeface="Calibri Light"/>
              </a:rPr>
              <a:t>Optimize reconstruction</a:t>
            </a:r>
            <a:endParaRPr lang="en-US" sz="1800" i="1" dirty="0">
              <a:solidFill>
                <a:schemeClr val="bg1"/>
              </a:solidFill>
              <a:latin typeface="Calibri Light"/>
            </a:endParaRPr>
          </a:p>
        </p:txBody>
      </p:sp>
      <p:pic>
        <p:nvPicPr>
          <p:cNvPr id="6" name="Picture 5" descr="p001_1.5gr_sag_sl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2" y="742462"/>
            <a:ext cx="3910203" cy="3922346"/>
          </a:xfrm>
          <a:prstGeom prst="rect">
            <a:avLst/>
          </a:prstGeom>
        </p:spPr>
      </p:pic>
      <p:pic>
        <p:nvPicPr>
          <p:cNvPr id="13" name="Picture 12" descr="p001_trsl62_brain_1mm.png"/>
          <p:cNvPicPr>
            <a:picLocks noChangeAspect="1"/>
          </p:cNvPicPr>
          <p:nvPr/>
        </p:nvPicPr>
        <p:blipFill rotWithShape="1">
          <a:blip r:embed="rId5">
            <a:extLst>
              <a:ext uri="{28A0092B-C50C-407E-A947-70E740481C1C}">
                <a14:useLocalDpi xmlns:a14="http://schemas.microsoft.com/office/drawing/2010/main" val="0"/>
              </a:ext>
            </a:extLst>
          </a:blip>
          <a:srcRect l="26195" t="33122" r="25724" b="20637"/>
          <a:stretch/>
        </p:blipFill>
        <p:spPr>
          <a:xfrm>
            <a:off x="5508003" y="2357922"/>
            <a:ext cx="2211524" cy="2126917"/>
          </a:xfrm>
          <a:prstGeom prst="rect">
            <a:avLst/>
          </a:prstGeom>
        </p:spPr>
      </p:pic>
    </p:spTree>
    <p:extLst>
      <p:ext uri="{BB962C8B-B14F-4D97-AF65-F5344CB8AC3E}">
        <p14:creationId xmlns:p14="http://schemas.microsoft.com/office/powerpoint/2010/main" val="1939139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4076" y="192676"/>
            <a:ext cx="6291565" cy="481712"/>
          </a:xfrm>
          <a:prstGeom prst="rect">
            <a:avLst/>
          </a:prstGeom>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prstClr val="black"/>
                </a:solidFill>
                <a:latin typeface="Calibri Light"/>
              </a:rPr>
              <a:t>Human studies</a:t>
            </a:r>
            <a:endParaRPr lang="en-US" sz="2400" i="1" dirty="0">
              <a:solidFill>
                <a:srgbClr val="800000"/>
              </a:solidFill>
              <a:latin typeface="Calibri Light"/>
            </a:endParaRPr>
          </a:p>
        </p:txBody>
      </p:sp>
      <p:sp>
        <p:nvSpPr>
          <p:cNvPr id="6" name="TextBox 5"/>
          <p:cNvSpPr txBox="1"/>
          <p:nvPr/>
        </p:nvSpPr>
        <p:spPr>
          <a:xfrm>
            <a:off x="179883" y="839767"/>
            <a:ext cx="2395088" cy="830837"/>
          </a:xfrm>
          <a:prstGeom prst="rect">
            <a:avLst/>
          </a:prstGeom>
          <a:noFill/>
        </p:spPr>
        <p:txBody>
          <a:bodyPr wrap="none" lIns="91282" tIns="45641" rIns="91282" bIns="45641" rtlCol="0">
            <a:spAutoFit/>
          </a:bodyPr>
          <a:lstStyle/>
          <a:p>
            <a:r>
              <a:rPr lang="en-US" sz="1600" b="1" dirty="0"/>
              <a:t>P002</a:t>
            </a:r>
            <a:r>
              <a:rPr lang="en-US" sz="1600" dirty="0"/>
              <a:t>: September 26, 2018</a:t>
            </a:r>
          </a:p>
          <a:p>
            <a:r>
              <a:rPr lang="en-US" sz="1600" dirty="0"/>
              <a:t>F 56 y.o.</a:t>
            </a:r>
          </a:p>
          <a:p>
            <a:r>
              <a:rPr lang="en-US" sz="1600" dirty="0"/>
              <a:t>155 cm</a:t>
            </a:r>
          </a:p>
        </p:txBody>
      </p:sp>
      <p:cxnSp>
        <p:nvCxnSpPr>
          <p:cNvPr id="7" name="Straight Connector 6"/>
          <p:cNvCxnSpPr/>
          <p:nvPr/>
        </p:nvCxnSpPr>
        <p:spPr>
          <a:xfrm>
            <a:off x="268256" y="720377"/>
            <a:ext cx="2196051"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9883" y="1883043"/>
            <a:ext cx="1034076" cy="307617"/>
          </a:xfrm>
          <a:prstGeom prst="rect">
            <a:avLst/>
          </a:prstGeom>
          <a:noFill/>
        </p:spPr>
        <p:txBody>
          <a:bodyPr wrap="none" lIns="91282" tIns="45641" rIns="91282" bIns="45641" rtlCol="0">
            <a:spAutoFit/>
          </a:bodyPr>
          <a:lstStyle/>
          <a:p>
            <a:pPr algn="ctr"/>
            <a:r>
              <a:rPr lang="en-US" sz="1400" dirty="0"/>
              <a:t>15 mCi FDG </a:t>
            </a:r>
          </a:p>
        </p:txBody>
      </p:sp>
      <p:grpSp>
        <p:nvGrpSpPr>
          <p:cNvPr id="23" name="Group 22"/>
          <p:cNvGrpSpPr>
            <a:grpSpLocks noChangeAspect="1"/>
          </p:cNvGrpSpPr>
          <p:nvPr/>
        </p:nvGrpSpPr>
        <p:grpSpPr>
          <a:xfrm>
            <a:off x="2679369" y="2663837"/>
            <a:ext cx="6450980" cy="2546926"/>
            <a:chOff x="3170670" y="2856795"/>
            <a:chExt cx="5766674" cy="2276751"/>
          </a:xfrm>
        </p:grpSpPr>
        <p:sp>
          <p:nvSpPr>
            <p:cNvPr id="16" name="TextBox 15"/>
            <p:cNvSpPr txBox="1"/>
            <p:nvPr/>
          </p:nvSpPr>
          <p:spPr>
            <a:xfrm>
              <a:off x="3170670" y="2856795"/>
              <a:ext cx="898259" cy="369172"/>
            </a:xfrm>
            <a:prstGeom prst="rect">
              <a:avLst/>
            </a:prstGeom>
            <a:noFill/>
          </p:spPr>
          <p:txBody>
            <a:bodyPr wrap="none" lIns="91282" tIns="45641" rIns="91282" bIns="45641" rtlCol="0">
              <a:spAutoFit/>
            </a:bodyPr>
            <a:lstStyle/>
            <a:p>
              <a:pPr algn="r"/>
              <a:r>
                <a:rPr lang="en-US" dirty="0"/>
                <a:t>5 </a:t>
              </a:r>
              <a:r>
                <a:rPr lang="en-US" dirty="0" err="1"/>
                <a:t>hr</a:t>
              </a:r>
              <a:r>
                <a:rPr lang="en-US" dirty="0"/>
                <a:t> </a:t>
              </a:r>
              <a:r>
                <a:rPr lang="en-US" dirty="0" err="1"/>
                <a:t>p.i</a:t>
              </a:r>
              <a:r>
                <a:rPr lang="en-US" dirty="0"/>
                <a:t>.</a:t>
              </a:r>
            </a:p>
          </p:txBody>
        </p:sp>
        <p:sp>
          <p:nvSpPr>
            <p:cNvPr id="17" name="TextBox 16"/>
            <p:cNvSpPr txBox="1"/>
            <p:nvPr/>
          </p:nvSpPr>
          <p:spPr>
            <a:xfrm>
              <a:off x="4539617" y="2887412"/>
              <a:ext cx="757840" cy="338554"/>
            </a:xfrm>
            <a:prstGeom prst="rect">
              <a:avLst/>
            </a:prstGeom>
            <a:noFill/>
          </p:spPr>
          <p:txBody>
            <a:bodyPr wrap="none" rtlCol="0">
              <a:spAutoFit/>
            </a:bodyPr>
            <a:lstStyle/>
            <a:p>
              <a:r>
                <a:rPr lang="en-US" sz="1600" dirty="0"/>
                <a:t>15 min</a:t>
              </a:r>
            </a:p>
          </p:txBody>
        </p:sp>
        <p:grpSp>
          <p:nvGrpSpPr>
            <p:cNvPr id="5" name="Group 4"/>
            <p:cNvGrpSpPr/>
            <p:nvPr/>
          </p:nvGrpSpPr>
          <p:grpSpPr>
            <a:xfrm>
              <a:off x="3306238" y="3193348"/>
              <a:ext cx="5631106" cy="1940198"/>
              <a:chOff x="3306238" y="3193348"/>
              <a:chExt cx="5631106" cy="1940198"/>
            </a:xfrm>
          </p:grpSpPr>
          <p:pic>
            <p:nvPicPr>
              <p:cNvPr id="14" name="Picture 13" descr="S2_1757.png"/>
              <p:cNvPicPr>
                <a:picLocks noChangeAspect="1"/>
              </p:cNvPicPr>
              <p:nvPr/>
            </p:nvPicPr>
            <p:blipFill rotWithShape="1">
              <a:blip r:embed="rId2">
                <a:extLst>
                  <a:ext uri="{28A0092B-C50C-407E-A947-70E740481C1C}">
                    <a14:useLocalDpi xmlns:a14="http://schemas.microsoft.com/office/drawing/2010/main" val="0"/>
                  </a:ext>
                </a:extLst>
              </a:blip>
              <a:srcRect t="51249" r="55336"/>
              <a:stretch/>
            </p:blipFill>
            <p:spPr>
              <a:xfrm>
                <a:off x="3306238" y="3193348"/>
                <a:ext cx="1864129" cy="1845592"/>
              </a:xfrm>
              <a:prstGeom prst="rect">
                <a:avLst/>
              </a:prstGeom>
            </p:spPr>
          </p:pic>
          <p:pic>
            <p:nvPicPr>
              <p:cNvPr id="15" name="Picture 14" descr="S2_1757.png"/>
              <p:cNvPicPr>
                <a:picLocks noChangeAspect="1"/>
              </p:cNvPicPr>
              <p:nvPr/>
            </p:nvPicPr>
            <p:blipFill rotWithShape="1">
              <a:blip r:embed="rId2">
                <a:extLst>
                  <a:ext uri="{28A0092B-C50C-407E-A947-70E740481C1C}">
                    <a14:useLocalDpi xmlns:a14="http://schemas.microsoft.com/office/drawing/2010/main" val="0"/>
                  </a:ext>
                </a:extLst>
              </a:blip>
              <a:srcRect l="54408" b="48751"/>
              <a:stretch/>
            </p:blipFill>
            <p:spPr>
              <a:xfrm>
                <a:off x="5170367" y="3193348"/>
                <a:ext cx="1902848" cy="1940198"/>
              </a:xfrm>
              <a:prstGeom prst="rect">
                <a:avLst/>
              </a:prstGeom>
            </p:spPr>
          </p:pic>
          <p:pic>
            <p:nvPicPr>
              <p:cNvPr id="22" name="Picture 21" descr="S2_1757.png"/>
              <p:cNvPicPr>
                <a:picLocks noChangeAspect="1"/>
              </p:cNvPicPr>
              <p:nvPr/>
            </p:nvPicPr>
            <p:blipFill rotWithShape="1">
              <a:blip r:embed="rId2">
                <a:extLst>
                  <a:ext uri="{28A0092B-C50C-407E-A947-70E740481C1C}">
                    <a14:useLocalDpi xmlns:a14="http://schemas.microsoft.com/office/drawing/2010/main" val="0"/>
                  </a:ext>
                </a:extLst>
              </a:blip>
              <a:srcRect r="55336" b="49021"/>
              <a:stretch/>
            </p:blipFill>
            <p:spPr>
              <a:xfrm>
                <a:off x="7073215" y="3194120"/>
                <a:ext cx="1864129" cy="1929949"/>
              </a:xfrm>
              <a:prstGeom prst="rect">
                <a:avLst/>
              </a:prstGeom>
            </p:spPr>
          </p:pic>
        </p:grpSp>
      </p:grpSp>
      <p:sp>
        <p:nvSpPr>
          <p:cNvPr id="26" name="TextBox 25"/>
          <p:cNvSpPr txBox="1"/>
          <p:nvPr/>
        </p:nvSpPr>
        <p:spPr>
          <a:xfrm>
            <a:off x="274076" y="3040328"/>
            <a:ext cx="2167246" cy="738664"/>
          </a:xfrm>
          <a:prstGeom prst="rect">
            <a:avLst/>
          </a:prstGeom>
          <a:solidFill>
            <a:srgbClr val="001549"/>
          </a:solidFill>
          <a:ln>
            <a:solidFill>
              <a:srgbClr val="4472C4"/>
            </a:solidFill>
          </a:ln>
        </p:spPr>
        <p:txBody>
          <a:bodyPr wrap="square" rtlCol="0">
            <a:spAutoFit/>
          </a:bodyPr>
          <a:lstStyle/>
          <a:p>
            <a:pPr algn="ctr" defTabSz="684763"/>
            <a:r>
              <a:rPr lang="en-US" sz="1400" dirty="0">
                <a:solidFill>
                  <a:srgbClr val="FFFFFF"/>
                </a:solidFill>
                <a:latin typeface="Calibri"/>
              </a:rPr>
              <a:t>Washout of FDG varying with organ is evident in delayed scan (as is lunch)</a:t>
            </a:r>
            <a:endParaRPr lang="en-US" sz="1400" i="1" dirty="0">
              <a:solidFill>
                <a:srgbClr val="FFFFFF"/>
              </a:solidFill>
              <a:latin typeface="Calibri"/>
            </a:endParaRPr>
          </a:p>
        </p:txBody>
      </p:sp>
      <p:grpSp>
        <p:nvGrpSpPr>
          <p:cNvPr id="25" name="Group 24"/>
          <p:cNvGrpSpPr/>
          <p:nvPr/>
        </p:nvGrpSpPr>
        <p:grpSpPr>
          <a:xfrm>
            <a:off x="2718445" y="67984"/>
            <a:ext cx="6352471" cy="2408100"/>
            <a:chOff x="2718445" y="351285"/>
            <a:chExt cx="6352471" cy="2408100"/>
          </a:xfrm>
        </p:grpSpPr>
        <p:sp>
          <p:nvSpPr>
            <p:cNvPr id="12" name="TextBox 11"/>
            <p:cNvSpPr txBox="1"/>
            <p:nvPr/>
          </p:nvSpPr>
          <p:spPr>
            <a:xfrm>
              <a:off x="2718445" y="351285"/>
              <a:ext cx="1053237" cy="369172"/>
            </a:xfrm>
            <a:prstGeom prst="rect">
              <a:avLst/>
            </a:prstGeom>
            <a:noFill/>
          </p:spPr>
          <p:txBody>
            <a:bodyPr wrap="none" lIns="91282" tIns="45641" rIns="91282" bIns="45641" rtlCol="0">
              <a:spAutoFit/>
            </a:bodyPr>
            <a:lstStyle/>
            <a:p>
              <a:pPr algn="r"/>
              <a:r>
                <a:rPr lang="en-US" dirty="0"/>
                <a:t>1½ </a:t>
              </a:r>
              <a:r>
                <a:rPr lang="en-US" dirty="0" err="1"/>
                <a:t>hr</a:t>
              </a:r>
              <a:r>
                <a:rPr lang="en-US" dirty="0"/>
                <a:t> </a:t>
              </a:r>
              <a:r>
                <a:rPr lang="en-US" dirty="0" err="1"/>
                <a:t>p.i</a:t>
              </a:r>
              <a:r>
                <a:rPr lang="en-US" dirty="0"/>
                <a:t>.</a:t>
              </a:r>
            </a:p>
          </p:txBody>
        </p:sp>
        <p:sp>
          <p:nvSpPr>
            <p:cNvPr id="2" name="TextBox 1"/>
            <p:cNvSpPr txBox="1"/>
            <p:nvPr/>
          </p:nvSpPr>
          <p:spPr>
            <a:xfrm>
              <a:off x="4131848" y="380354"/>
              <a:ext cx="836637" cy="373755"/>
            </a:xfrm>
            <a:prstGeom prst="rect">
              <a:avLst/>
            </a:prstGeom>
            <a:noFill/>
          </p:spPr>
          <p:txBody>
            <a:bodyPr wrap="none" rtlCol="0">
              <a:spAutoFit/>
            </a:bodyPr>
            <a:lstStyle/>
            <a:p>
              <a:r>
                <a:rPr lang="en-US" sz="1600" dirty="0">
                  <a:solidFill>
                    <a:srgbClr val="000000"/>
                  </a:solidFill>
                </a:rPr>
                <a:t>10 min</a:t>
              </a:r>
            </a:p>
          </p:txBody>
        </p:sp>
        <p:grpSp>
          <p:nvGrpSpPr>
            <p:cNvPr id="24" name="Group 23"/>
            <p:cNvGrpSpPr/>
            <p:nvPr/>
          </p:nvGrpSpPr>
          <p:grpSpPr>
            <a:xfrm>
              <a:off x="2752193" y="720377"/>
              <a:ext cx="6318723" cy="2039008"/>
              <a:chOff x="2807231" y="1757166"/>
              <a:chExt cx="6318723" cy="2039008"/>
            </a:xfrm>
          </p:grpSpPr>
          <p:pic>
            <p:nvPicPr>
              <p:cNvPr id="13" name="Picture 12" descr="p002_tra_1.5h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946" y="1757166"/>
                <a:ext cx="2039008" cy="2039008"/>
              </a:xfrm>
              <a:prstGeom prst="rect">
                <a:avLst/>
              </a:prstGeom>
            </p:spPr>
          </p:pic>
          <p:pic>
            <p:nvPicPr>
              <p:cNvPr id="18" name="Picture 17" descr="p002_cor_1.5h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831" y="1757166"/>
                <a:ext cx="2039008" cy="2039008"/>
              </a:xfrm>
              <a:prstGeom prst="rect">
                <a:avLst/>
              </a:prstGeom>
            </p:spPr>
          </p:pic>
          <p:pic>
            <p:nvPicPr>
              <p:cNvPr id="21" name="Picture 20" descr="p002_sag_1.5h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7231" y="1757166"/>
                <a:ext cx="2032676" cy="2039008"/>
              </a:xfrm>
              <a:prstGeom prst="rect">
                <a:avLst/>
              </a:prstGeom>
            </p:spPr>
          </p:pic>
        </p:grpSp>
      </p:grpSp>
    </p:spTree>
    <p:extLst>
      <p:ext uri="{BB962C8B-B14F-4D97-AF65-F5344CB8AC3E}">
        <p14:creationId xmlns:p14="http://schemas.microsoft.com/office/powerpoint/2010/main" val="4042687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37" y="49590"/>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Status of PET technology and potential for improvement</a:t>
            </a:r>
            <a:endParaRPr lang="en-US" sz="2700" i="1" dirty="0">
              <a:solidFill>
                <a:srgbClr val="800000"/>
              </a:solidFill>
              <a:latin typeface="Calibri Light"/>
            </a:endParaRP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26A7FDBE-7BA3-2548-87A6-65D04A35A3E0}"/>
              </a:ext>
            </a:extLst>
          </p:cNvPr>
          <p:cNvGrpSpPr/>
          <p:nvPr/>
        </p:nvGrpSpPr>
        <p:grpSpPr>
          <a:xfrm>
            <a:off x="225353" y="875246"/>
            <a:ext cx="5191473" cy="4024604"/>
            <a:chOff x="225353" y="875246"/>
            <a:chExt cx="5191473" cy="4024604"/>
          </a:xfrm>
        </p:grpSpPr>
        <p:pic>
          <p:nvPicPr>
            <p:cNvPr id="5" name="Picture 4">
              <a:extLst>
                <a:ext uri="{FF2B5EF4-FFF2-40B4-BE49-F238E27FC236}">
                  <a16:creationId xmlns:a16="http://schemas.microsoft.com/office/drawing/2014/main" id="{BC0F38AE-95DF-A945-B763-C7FCA6AE59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22"/>
            <a:stretch/>
          </p:blipFill>
          <p:spPr>
            <a:xfrm>
              <a:off x="225353" y="1242250"/>
              <a:ext cx="2534112" cy="3657600"/>
            </a:xfrm>
            <a:prstGeom prst="rect">
              <a:avLst/>
            </a:prstGeom>
          </p:spPr>
        </p:pic>
        <p:sp>
          <p:nvSpPr>
            <p:cNvPr id="2" name="TextBox 1">
              <a:extLst>
                <a:ext uri="{FF2B5EF4-FFF2-40B4-BE49-F238E27FC236}">
                  <a16:creationId xmlns:a16="http://schemas.microsoft.com/office/drawing/2014/main" id="{230B5788-A250-244D-808A-CD5686FD0C8C}"/>
                </a:ext>
              </a:extLst>
            </p:cNvPr>
            <p:cNvSpPr txBox="1"/>
            <p:nvPr/>
          </p:nvSpPr>
          <p:spPr>
            <a:xfrm>
              <a:off x="421512" y="875246"/>
              <a:ext cx="2309030" cy="369332"/>
            </a:xfrm>
            <a:prstGeom prst="rect">
              <a:avLst/>
            </a:prstGeom>
            <a:noFill/>
          </p:spPr>
          <p:txBody>
            <a:bodyPr wrap="none" rtlCol="0">
              <a:spAutoFit/>
            </a:bodyPr>
            <a:lstStyle/>
            <a:p>
              <a:r>
                <a:rPr lang="en-US" dirty="0"/>
                <a:t>Pre-therapy 616 s scan</a:t>
              </a:r>
            </a:p>
          </p:txBody>
        </p:sp>
        <p:sp>
          <p:nvSpPr>
            <p:cNvPr id="11" name="Text Box 6">
              <a:extLst>
                <a:ext uri="{FF2B5EF4-FFF2-40B4-BE49-F238E27FC236}">
                  <a16:creationId xmlns:a16="http://schemas.microsoft.com/office/drawing/2014/main" id="{F1A1FC8B-15BB-3D47-87B5-6F573B476625}"/>
                </a:ext>
              </a:extLst>
            </p:cNvPr>
            <p:cNvSpPr txBox="1">
              <a:spLocks noChangeArrowheads="1"/>
            </p:cNvSpPr>
            <p:nvPr/>
          </p:nvSpPr>
          <p:spPr bwMode="auto">
            <a:xfrm>
              <a:off x="2917099" y="1496747"/>
              <a:ext cx="2499727"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fontAlgn="base">
                <a:spcBef>
                  <a:spcPct val="0"/>
                </a:spcBef>
                <a:spcAft>
                  <a:spcPct val="0"/>
                </a:spcAft>
                <a:defRPr/>
              </a:pPr>
              <a:r>
                <a:rPr lang="en-US" b="1" dirty="0">
                  <a:solidFill>
                    <a:srgbClr val="000000"/>
                  </a:solidFill>
                  <a:cs typeface="ＭＳ Ｐゴシック" charset="0"/>
                </a:rPr>
                <a:t>Siemens Biograph </a:t>
              </a:r>
              <a:r>
                <a:rPr lang="en-US" b="1" dirty="0" err="1">
                  <a:solidFill>
                    <a:srgbClr val="000000"/>
                  </a:solidFill>
                  <a:cs typeface="ＭＳ Ｐゴシック" charset="0"/>
                </a:rPr>
                <a:t>mCT</a:t>
              </a:r>
              <a:endParaRPr lang="en-US" b="1"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Sp. Res.: 4.2 mm </a:t>
              </a:r>
            </a:p>
            <a:p>
              <a:pPr fontAlgn="base">
                <a:spcBef>
                  <a:spcPct val="0"/>
                </a:spcBef>
                <a:spcAft>
                  <a:spcPct val="0"/>
                </a:spcAft>
                <a:defRPr/>
              </a:pPr>
              <a:r>
                <a:rPr lang="en-US" dirty="0">
                  <a:solidFill>
                    <a:srgbClr val="000000"/>
                  </a:solidFill>
                  <a:cs typeface="ＭＳ Ｐゴシック" charset="0"/>
                </a:rPr>
                <a:t>Timing res.: 538 </a:t>
              </a:r>
              <a:r>
                <a:rPr lang="en-US" dirty="0" err="1">
                  <a:solidFill>
                    <a:srgbClr val="000000"/>
                  </a:solidFill>
                  <a:cs typeface="ＭＳ Ｐゴシック" charset="0"/>
                </a:rPr>
                <a:t>ps</a:t>
              </a:r>
              <a:endParaRPr lang="en-US"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Sensitivity:  10 </a:t>
              </a:r>
              <a:r>
                <a:rPr lang="en-US" dirty="0" err="1">
                  <a:solidFill>
                    <a:srgbClr val="000000"/>
                  </a:solidFill>
                  <a:cs typeface="ＭＳ Ｐゴシック" charset="0"/>
                </a:rPr>
                <a:t>kcps</a:t>
              </a:r>
              <a:r>
                <a:rPr lang="en-US" dirty="0">
                  <a:solidFill>
                    <a:srgbClr val="000000"/>
                  </a:solidFill>
                  <a:cs typeface="ＭＳ Ｐゴシック" charset="0"/>
                </a:rPr>
                <a:t>/</a:t>
              </a:r>
              <a:r>
                <a:rPr lang="en-US" dirty="0" err="1">
                  <a:solidFill>
                    <a:srgbClr val="000000"/>
                  </a:solidFill>
                  <a:cs typeface="ＭＳ Ｐゴシック" charset="0"/>
                </a:rPr>
                <a:t>MBq</a:t>
              </a:r>
              <a:endParaRPr lang="en-US"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Point source </a:t>
              </a:r>
              <a:r>
                <a:rPr lang="en-US" dirty="0" err="1">
                  <a:solidFill>
                    <a:srgbClr val="000000"/>
                  </a:solidFill>
                  <a:cs typeface="ＭＳ Ｐゴシック" charset="0"/>
                </a:rPr>
                <a:t>sens.</a:t>
              </a:r>
              <a:r>
                <a:rPr lang="en-US" dirty="0">
                  <a:solidFill>
                    <a:srgbClr val="000000"/>
                  </a:solidFill>
                  <a:cs typeface="ＭＳ Ｐゴシック" charset="0"/>
                </a:rPr>
                <a:t>: 6.7%</a:t>
              </a:r>
            </a:p>
          </p:txBody>
        </p:sp>
      </p:grpSp>
      <p:grpSp>
        <p:nvGrpSpPr>
          <p:cNvPr id="13" name="Group 12">
            <a:extLst>
              <a:ext uri="{FF2B5EF4-FFF2-40B4-BE49-F238E27FC236}">
                <a16:creationId xmlns:a16="http://schemas.microsoft.com/office/drawing/2014/main" id="{F4129EBE-F2DF-5243-A5C5-82019D79EE2C}"/>
              </a:ext>
            </a:extLst>
          </p:cNvPr>
          <p:cNvGrpSpPr/>
          <p:nvPr/>
        </p:nvGrpSpPr>
        <p:grpSpPr>
          <a:xfrm>
            <a:off x="3369367" y="915002"/>
            <a:ext cx="5233421" cy="3960144"/>
            <a:chOff x="3369367" y="915002"/>
            <a:chExt cx="5233421" cy="3960144"/>
          </a:xfrm>
        </p:grpSpPr>
        <p:pic>
          <p:nvPicPr>
            <p:cNvPr id="7" name="Picture 6">
              <a:extLst>
                <a:ext uri="{FF2B5EF4-FFF2-40B4-BE49-F238E27FC236}">
                  <a16:creationId xmlns:a16="http://schemas.microsoft.com/office/drawing/2014/main" id="{FC9832CE-461C-8848-815B-2006FF8EA3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18"/>
            <a:stretch/>
          </p:blipFill>
          <p:spPr>
            <a:xfrm>
              <a:off x="5963030" y="1217546"/>
              <a:ext cx="2639758" cy="3657600"/>
            </a:xfrm>
            <a:prstGeom prst="rect">
              <a:avLst/>
            </a:prstGeom>
          </p:spPr>
        </p:pic>
        <p:sp>
          <p:nvSpPr>
            <p:cNvPr id="8" name="TextBox 7">
              <a:extLst>
                <a:ext uri="{FF2B5EF4-FFF2-40B4-BE49-F238E27FC236}">
                  <a16:creationId xmlns:a16="http://schemas.microsoft.com/office/drawing/2014/main" id="{093496BA-E682-5042-9EA3-DEC73085BD36}"/>
                </a:ext>
              </a:extLst>
            </p:cNvPr>
            <p:cNvSpPr txBox="1"/>
            <p:nvPr/>
          </p:nvSpPr>
          <p:spPr>
            <a:xfrm>
              <a:off x="6074769" y="915002"/>
              <a:ext cx="2390719" cy="369332"/>
            </a:xfrm>
            <a:prstGeom prst="rect">
              <a:avLst/>
            </a:prstGeom>
            <a:noFill/>
          </p:spPr>
          <p:txBody>
            <a:bodyPr wrap="none" rtlCol="0">
              <a:spAutoFit/>
            </a:bodyPr>
            <a:lstStyle/>
            <a:p>
              <a:r>
                <a:rPr lang="en-US" dirty="0"/>
                <a:t>Post-therapy 426 s scan</a:t>
              </a:r>
            </a:p>
          </p:txBody>
        </p:sp>
        <p:sp>
          <p:nvSpPr>
            <p:cNvPr id="12" name="Text Box 6">
              <a:extLst>
                <a:ext uri="{FF2B5EF4-FFF2-40B4-BE49-F238E27FC236}">
                  <a16:creationId xmlns:a16="http://schemas.microsoft.com/office/drawing/2014/main" id="{B4B9F858-19ED-0741-BAD2-BDC81A6120A1}"/>
                </a:ext>
              </a:extLst>
            </p:cNvPr>
            <p:cNvSpPr txBox="1">
              <a:spLocks noChangeArrowheads="1"/>
            </p:cNvSpPr>
            <p:nvPr/>
          </p:nvSpPr>
          <p:spPr bwMode="auto">
            <a:xfrm>
              <a:off x="3369367" y="3408374"/>
              <a:ext cx="2776330"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fontAlgn="base">
                <a:spcBef>
                  <a:spcPct val="0"/>
                </a:spcBef>
                <a:spcAft>
                  <a:spcPct val="0"/>
                </a:spcAft>
                <a:defRPr/>
              </a:pPr>
              <a:r>
                <a:rPr lang="en-US" b="1" dirty="0">
                  <a:solidFill>
                    <a:srgbClr val="000000"/>
                  </a:solidFill>
                  <a:cs typeface="ＭＳ Ｐゴシック" charset="0"/>
                </a:rPr>
                <a:t>Siemens Biograph Vision</a:t>
              </a:r>
              <a:endParaRPr lang="en-US"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Sp. Res.: 3.6 mm </a:t>
              </a:r>
            </a:p>
            <a:p>
              <a:pPr fontAlgn="base">
                <a:spcBef>
                  <a:spcPct val="0"/>
                </a:spcBef>
                <a:spcAft>
                  <a:spcPct val="0"/>
                </a:spcAft>
                <a:defRPr/>
              </a:pPr>
              <a:r>
                <a:rPr lang="en-US" dirty="0">
                  <a:solidFill>
                    <a:srgbClr val="000000"/>
                  </a:solidFill>
                  <a:cs typeface="ＭＳ Ｐゴシック" charset="0"/>
                </a:rPr>
                <a:t>Timing res.: 216 </a:t>
              </a:r>
              <a:r>
                <a:rPr lang="en-US" dirty="0" err="1">
                  <a:solidFill>
                    <a:srgbClr val="000000"/>
                  </a:solidFill>
                  <a:cs typeface="ＭＳ Ｐゴシック" charset="0"/>
                </a:rPr>
                <a:t>ps</a:t>
              </a:r>
              <a:endParaRPr lang="en-US"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Sensitivity:  15.6 </a:t>
              </a:r>
              <a:r>
                <a:rPr lang="en-US" dirty="0" err="1">
                  <a:solidFill>
                    <a:srgbClr val="000000"/>
                  </a:solidFill>
                  <a:cs typeface="ＭＳ Ｐゴシック" charset="0"/>
                </a:rPr>
                <a:t>kcps</a:t>
              </a:r>
              <a:r>
                <a:rPr lang="en-US" dirty="0">
                  <a:solidFill>
                    <a:srgbClr val="000000"/>
                  </a:solidFill>
                  <a:cs typeface="ＭＳ Ｐゴシック" charset="0"/>
                </a:rPr>
                <a:t>/</a:t>
              </a:r>
              <a:r>
                <a:rPr lang="en-US" dirty="0" err="1">
                  <a:solidFill>
                    <a:srgbClr val="000000"/>
                  </a:solidFill>
                  <a:cs typeface="ＭＳ Ｐゴシック" charset="0"/>
                </a:rPr>
                <a:t>MBq</a:t>
              </a:r>
              <a:endParaRPr lang="en-US" dirty="0">
                <a:solidFill>
                  <a:srgbClr val="000000"/>
                </a:solidFill>
                <a:cs typeface="ＭＳ Ｐゴシック" charset="0"/>
              </a:endParaRPr>
            </a:p>
            <a:p>
              <a:pPr fontAlgn="base">
                <a:spcBef>
                  <a:spcPct val="0"/>
                </a:spcBef>
                <a:spcAft>
                  <a:spcPct val="0"/>
                </a:spcAft>
                <a:defRPr/>
              </a:pPr>
              <a:r>
                <a:rPr lang="en-US" dirty="0">
                  <a:solidFill>
                    <a:srgbClr val="000000"/>
                  </a:solidFill>
                  <a:cs typeface="ＭＳ Ｐゴシック" charset="0"/>
                </a:rPr>
                <a:t>Point source </a:t>
              </a:r>
              <a:r>
                <a:rPr lang="en-US" dirty="0" err="1">
                  <a:solidFill>
                    <a:srgbClr val="000000"/>
                  </a:solidFill>
                  <a:cs typeface="ＭＳ Ｐゴシック" charset="0"/>
                </a:rPr>
                <a:t>sens.</a:t>
              </a:r>
              <a:r>
                <a:rPr lang="en-US" dirty="0">
                  <a:solidFill>
                    <a:srgbClr val="000000"/>
                  </a:solidFill>
                  <a:cs typeface="ＭＳ Ｐゴシック" charset="0"/>
                </a:rPr>
                <a:t>: 8.3%</a:t>
              </a:r>
            </a:p>
          </p:txBody>
        </p:sp>
      </p:grpSp>
    </p:spTree>
    <p:extLst>
      <p:ext uri="{BB962C8B-B14F-4D97-AF65-F5344CB8AC3E}">
        <p14:creationId xmlns:p14="http://schemas.microsoft.com/office/powerpoint/2010/main" val="392440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058888" y="23360299"/>
            <a:ext cx="9160052" cy="7670289"/>
            <a:chOff x="23058883" y="20979646"/>
            <a:chExt cx="9160054" cy="7670291"/>
          </a:xfrm>
        </p:grpSpPr>
        <p:pic>
          <p:nvPicPr>
            <p:cNvPr id="6" name="Picture 5" descr="Expl_pat02_pos3_T.png"/>
            <p:cNvPicPr>
              <a:picLocks noChangeAspect="1"/>
            </p:cNvPicPr>
            <p:nvPr/>
          </p:nvPicPr>
          <p:blipFill rotWithShape="1">
            <a:blip r:embed="rId2">
              <a:extLst>
                <a:ext uri="{28A0092B-C50C-407E-A947-70E740481C1C}">
                  <a14:useLocalDpi xmlns:a14="http://schemas.microsoft.com/office/drawing/2010/main" val="0"/>
                </a:ext>
              </a:extLst>
            </a:blip>
            <a:srcRect l="32320" t="30140" r="36323" b="33560"/>
            <a:stretch/>
          </p:blipFill>
          <p:spPr>
            <a:xfrm>
              <a:off x="23058883" y="25425471"/>
              <a:ext cx="2289808" cy="2655408"/>
            </a:xfrm>
            <a:prstGeom prst="rect">
              <a:avLst/>
            </a:prstGeom>
          </p:spPr>
        </p:pic>
        <p:pic>
          <p:nvPicPr>
            <p:cNvPr id="7" name="Picture 6" descr="Expl_pat02_pos3_S.png"/>
            <p:cNvPicPr>
              <a:picLocks noChangeAspect="1"/>
            </p:cNvPicPr>
            <p:nvPr/>
          </p:nvPicPr>
          <p:blipFill rotWithShape="1">
            <a:blip r:embed="rId3">
              <a:extLst>
                <a:ext uri="{28A0092B-C50C-407E-A947-70E740481C1C}">
                  <a14:useLocalDpi xmlns:a14="http://schemas.microsoft.com/office/drawing/2010/main" val="0"/>
                </a:ext>
              </a:extLst>
            </a:blip>
            <a:srcRect l="29384" t="34311" r="28792" b="27537"/>
            <a:stretch/>
          </p:blipFill>
          <p:spPr>
            <a:xfrm>
              <a:off x="25173565" y="25298471"/>
              <a:ext cx="3059493" cy="3096132"/>
            </a:xfrm>
            <a:prstGeom prst="rect">
              <a:avLst/>
            </a:prstGeom>
          </p:spPr>
        </p:pic>
        <p:pic>
          <p:nvPicPr>
            <p:cNvPr id="8" name="Picture 7" descr="Expl_pat02_pos3_S.png"/>
            <p:cNvPicPr>
              <a:picLocks noChangeAspect="1"/>
            </p:cNvPicPr>
            <p:nvPr/>
          </p:nvPicPr>
          <p:blipFill rotWithShape="1">
            <a:blip r:embed="rId3">
              <a:extLst>
                <a:ext uri="{28A0092B-C50C-407E-A947-70E740481C1C}">
                  <a14:useLocalDpi xmlns:a14="http://schemas.microsoft.com/office/drawing/2010/main" val="0"/>
                </a:ext>
              </a:extLst>
            </a:blip>
            <a:srcRect l="29384" t="49" r="28792" b="-518"/>
            <a:stretch/>
          </p:blipFill>
          <p:spPr>
            <a:xfrm>
              <a:off x="29573361" y="24992337"/>
              <a:ext cx="1372483" cy="3657600"/>
            </a:xfrm>
            <a:prstGeom prst="rect">
              <a:avLst/>
            </a:prstGeom>
          </p:spPr>
        </p:pic>
        <p:sp>
          <p:nvSpPr>
            <p:cNvPr id="9" name="Rectangle 8"/>
            <p:cNvSpPr/>
            <p:nvPr/>
          </p:nvSpPr>
          <p:spPr>
            <a:xfrm>
              <a:off x="31960214" y="24992337"/>
              <a:ext cx="258723" cy="3657600"/>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8065578" y="24992337"/>
              <a:ext cx="258723" cy="3657600"/>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28324302" y="28649937"/>
              <a:ext cx="3635912"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28324302" y="25009521"/>
              <a:ext cx="3635912"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8307369" y="20979646"/>
              <a:ext cx="3635912"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28307372" y="24603132"/>
              <a:ext cx="3635912"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8" name="Straight Connector 27"/>
          <p:cNvCxnSpPr/>
          <p:nvPr/>
        </p:nvCxnSpPr>
        <p:spPr>
          <a:xfrm flipH="1">
            <a:off x="33152031" y="28789668"/>
            <a:ext cx="3635912"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33704698" y="28331030"/>
            <a:ext cx="3635912"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31858554" y="29013106"/>
            <a:ext cx="3635912"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31776242" y="27766554"/>
            <a:ext cx="3635912"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6388727" y="133202"/>
            <a:ext cx="2610667" cy="2360890"/>
            <a:chOff x="6114617" y="133202"/>
            <a:chExt cx="2610667" cy="2360890"/>
          </a:xfrm>
        </p:grpSpPr>
        <p:pic>
          <p:nvPicPr>
            <p:cNvPr id="23" name="Picture 22" descr="Expl_pat02_pos1_S.png"/>
            <p:cNvPicPr>
              <a:picLocks noChangeAspect="1"/>
            </p:cNvPicPr>
            <p:nvPr/>
          </p:nvPicPr>
          <p:blipFill rotWithShape="1">
            <a:blip r:embed="rId4">
              <a:extLst>
                <a:ext uri="{28A0092B-C50C-407E-A947-70E740481C1C}">
                  <a14:useLocalDpi xmlns:a14="http://schemas.microsoft.com/office/drawing/2010/main" val="0"/>
                </a:ext>
              </a:extLst>
            </a:blip>
            <a:srcRect l="29384" t="1" r="28792" b="-383"/>
            <a:stretch/>
          </p:blipFill>
          <p:spPr>
            <a:xfrm>
              <a:off x="7054184" y="161176"/>
              <a:ext cx="869587" cy="2318986"/>
            </a:xfrm>
            <a:prstGeom prst="rect">
              <a:avLst/>
            </a:prstGeom>
          </p:spPr>
        </p:pic>
        <p:sp>
          <p:nvSpPr>
            <p:cNvPr id="24" name="Freeform 23"/>
            <p:cNvSpPr/>
            <p:nvPr/>
          </p:nvSpPr>
          <p:spPr>
            <a:xfrm>
              <a:off x="6253900" y="133202"/>
              <a:ext cx="2329723" cy="804315"/>
            </a:xfrm>
            <a:custGeom>
              <a:avLst/>
              <a:gdLst>
                <a:gd name="connsiteX0" fmla="*/ 0 w 3674534"/>
                <a:gd name="connsiteY0" fmla="*/ 0 h 1388533"/>
                <a:gd name="connsiteX1" fmla="*/ 16934 w 3674534"/>
                <a:gd name="connsiteY1" fmla="*/ 1388533 h 1388533"/>
                <a:gd name="connsiteX2" fmla="*/ 3674534 w 3674534"/>
                <a:gd name="connsiteY2" fmla="*/ 33867 h 1388533"/>
                <a:gd name="connsiteX3" fmla="*/ 3657600 w 3674534"/>
                <a:gd name="connsiteY3" fmla="*/ 1388533 h 1388533"/>
                <a:gd name="connsiteX4" fmla="*/ 0 w 3674534"/>
                <a:gd name="connsiteY4" fmla="*/ 0 h 1388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534" h="1388533">
                  <a:moveTo>
                    <a:pt x="0" y="0"/>
                  </a:moveTo>
                  <a:lnTo>
                    <a:pt x="16934" y="1388533"/>
                  </a:lnTo>
                  <a:lnTo>
                    <a:pt x="3674534" y="33867"/>
                  </a:lnTo>
                  <a:lnTo>
                    <a:pt x="3657600" y="1388533"/>
                  </a:lnTo>
                  <a:lnTo>
                    <a:pt x="0" y="0"/>
                  </a:lnTo>
                  <a:close/>
                </a:path>
              </a:pathLst>
            </a:custGeom>
            <a:solidFill>
              <a:srgbClr val="EEECE1">
                <a:alpha val="15000"/>
              </a:srgbClr>
            </a:solidFill>
            <a:ln>
              <a:solidFill>
                <a:srgbClr val="D9D9D9"/>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5" name="Freeform 24"/>
            <p:cNvSpPr/>
            <p:nvPr/>
          </p:nvSpPr>
          <p:spPr>
            <a:xfrm>
              <a:off x="6278652" y="139924"/>
              <a:ext cx="2297516" cy="794469"/>
            </a:xfrm>
            <a:custGeom>
              <a:avLst/>
              <a:gdLst>
                <a:gd name="connsiteX0" fmla="*/ 16934 w 3623734"/>
                <a:gd name="connsiteY0" fmla="*/ 0 h 1371600"/>
                <a:gd name="connsiteX1" fmla="*/ 0 w 3623734"/>
                <a:gd name="connsiteY1" fmla="*/ 1354667 h 1371600"/>
                <a:gd name="connsiteX2" fmla="*/ 3623734 w 3623734"/>
                <a:gd name="connsiteY2" fmla="*/ 1371600 h 1371600"/>
                <a:gd name="connsiteX3" fmla="*/ 3606800 w 3623734"/>
                <a:gd name="connsiteY3" fmla="*/ 33867 h 1371600"/>
                <a:gd name="connsiteX4" fmla="*/ 16934 w 3623734"/>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734" h="1371600">
                  <a:moveTo>
                    <a:pt x="16934" y="0"/>
                  </a:moveTo>
                  <a:lnTo>
                    <a:pt x="0" y="1354667"/>
                  </a:lnTo>
                  <a:lnTo>
                    <a:pt x="3623734" y="1371600"/>
                  </a:lnTo>
                  <a:lnTo>
                    <a:pt x="3606800" y="33867"/>
                  </a:lnTo>
                  <a:lnTo>
                    <a:pt x="16934" y="0"/>
                  </a:lnTo>
                  <a:close/>
                </a:path>
              </a:pathLst>
            </a:custGeom>
            <a:solidFill>
              <a:srgbClr val="EEECE1">
                <a:alpha val="15000"/>
              </a:srgb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nvGrpSpPr>
            <p:cNvPr id="42" name="Group 41"/>
            <p:cNvGrpSpPr/>
            <p:nvPr/>
          </p:nvGrpSpPr>
          <p:grpSpPr>
            <a:xfrm>
              <a:off x="6114617" y="133202"/>
              <a:ext cx="2610667" cy="2360890"/>
              <a:chOff x="6114617" y="133202"/>
              <a:chExt cx="2610667" cy="2360890"/>
            </a:xfrm>
          </p:grpSpPr>
          <p:sp>
            <p:nvSpPr>
              <p:cNvPr id="26" name="Rectangle 25"/>
              <p:cNvSpPr/>
              <p:nvPr/>
            </p:nvSpPr>
            <p:spPr>
              <a:xfrm>
                <a:off x="6114617" y="133202"/>
                <a:ext cx="164035" cy="2318986"/>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7" name="Rectangle 26"/>
              <p:cNvSpPr/>
              <p:nvPr/>
            </p:nvSpPr>
            <p:spPr>
              <a:xfrm>
                <a:off x="8561249" y="162293"/>
                <a:ext cx="164035" cy="2318986"/>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33" name="Straight Connector 32"/>
              <p:cNvCxnSpPr/>
              <p:nvPr/>
            </p:nvCxnSpPr>
            <p:spPr>
              <a:xfrm>
                <a:off x="6129528" y="144852"/>
                <a:ext cx="2579873" cy="29091"/>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136983" y="2465001"/>
                <a:ext cx="2579873" cy="2909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grpSp>
        <p:nvGrpSpPr>
          <p:cNvPr id="49" name="Group 48"/>
          <p:cNvGrpSpPr/>
          <p:nvPr/>
        </p:nvGrpSpPr>
        <p:grpSpPr>
          <a:xfrm>
            <a:off x="6395895" y="2626197"/>
            <a:ext cx="2610667" cy="2376183"/>
            <a:chOff x="6157062" y="2626197"/>
            <a:chExt cx="2610667" cy="2376183"/>
          </a:xfrm>
        </p:grpSpPr>
        <p:pic>
          <p:nvPicPr>
            <p:cNvPr id="39" name="Picture 38" descr="Expl_pat02_pos3_S.png"/>
            <p:cNvPicPr>
              <a:picLocks noChangeAspect="1"/>
            </p:cNvPicPr>
            <p:nvPr/>
          </p:nvPicPr>
          <p:blipFill rotWithShape="1">
            <a:blip r:embed="rId3">
              <a:extLst>
                <a:ext uri="{28A0092B-C50C-407E-A947-70E740481C1C}">
                  <a14:useLocalDpi xmlns:a14="http://schemas.microsoft.com/office/drawing/2010/main" val="0"/>
                </a:ext>
              </a:extLst>
            </a:blip>
            <a:srcRect l="29384" t="49" r="28792" b="-518"/>
            <a:stretch/>
          </p:blipFill>
          <p:spPr>
            <a:xfrm>
              <a:off x="7112979" y="2666595"/>
              <a:ext cx="869587" cy="2317408"/>
            </a:xfrm>
            <a:prstGeom prst="rect">
              <a:avLst/>
            </a:prstGeom>
          </p:spPr>
        </p:pic>
        <p:sp>
          <p:nvSpPr>
            <p:cNvPr id="40" name="Freeform 39"/>
            <p:cNvSpPr>
              <a:spLocks noChangeAspect="1"/>
            </p:cNvSpPr>
            <p:nvPr/>
          </p:nvSpPr>
          <p:spPr>
            <a:xfrm>
              <a:off x="6305997" y="2626197"/>
              <a:ext cx="2314047" cy="2303382"/>
            </a:xfrm>
            <a:custGeom>
              <a:avLst/>
              <a:gdLst>
                <a:gd name="connsiteX0" fmla="*/ 0 w 3674534"/>
                <a:gd name="connsiteY0" fmla="*/ 0 h 1388533"/>
                <a:gd name="connsiteX1" fmla="*/ 16934 w 3674534"/>
                <a:gd name="connsiteY1" fmla="*/ 1388533 h 1388533"/>
                <a:gd name="connsiteX2" fmla="*/ 3674534 w 3674534"/>
                <a:gd name="connsiteY2" fmla="*/ 33867 h 1388533"/>
                <a:gd name="connsiteX3" fmla="*/ 3657600 w 3674534"/>
                <a:gd name="connsiteY3" fmla="*/ 1388533 h 1388533"/>
                <a:gd name="connsiteX4" fmla="*/ 0 w 3674534"/>
                <a:gd name="connsiteY4" fmla="*/ 0 h 1388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534" h="1388533">
                  <a:moveTo>
                    <a:pt x="0" y="0"/>
                  </a:moveTo>
                  <a:lnTo>
                    <a:pt x="16934" y="1388533"/>
                  </a:lnTo>
                  <a:lnTo>
                    <a:pt x="3674534" y="33867"/>
                  </a:lnTo>
                  <a:lnTo>
                    <a:pt x="3657600" y="1388533"/>
                  </a:lnTo>
                  <a:lnTo>
                    <a:pt x="0" y="0"/>
                  </a:lnTo>
                  <a:close/>
                </a:path>
              </a:pathLst>
            </a:custGeom>
            <a:solidFill>
              <a:srgbClr val="EEECE1">
                <a:alpha val="15000"/>
              </a:srgbClr>
            </a:solidFill>
            <a:ln>
              <a:solidFill>
                <a:srgbClr val="D9D9D9"/>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41" name="Freeform 40"/>
            <p:cNvSpPr>
              <a:spLocks noChangeAspect="1"/>
            </p:cNvSpPr>
            <p:nvPr/>
          </p:nvSpPr>
          <p:spPr>
            <a:xfrm>
              <a:off x="6305997" y="3469181"/>
              <a:ext cx="2344669" cy="795839"/>
            </a:xfrm>
            <a:custGeom>
              <a:avLst/>
              <a:gdLst>
                <a:gd name="connsiteX0" fmla="*/ 16934 w 3623734"/>
                <a:gd name="connsiteY0" fmla="*/ 0 h 1371600"/>
                <a:gd name="connsiteX1" fmla="*/ 0 w 3623734"/>
                <a:gd name="connsiteY1" fmla="*/ 1354667 h 1371600"/>
                <a:gd name="connsiteX2" fmla="*/ 3623734 w 3623734"/>
                <a:gd name="connsiteY2" fmla="*/ 1371600 h 1371600"/>
                <a:gd name="connsiteX3" fmla="*/ 3606800 w 3623734"/>
                <a:gd name="connsiteY3" fmla="*/ 33867 h 1371600"/>
                <a:gd name="connsiteX4" fmla="*/ 16934 w 3623734"/>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734" h="1371600">
                  <a:moveTo>
                    <a:pt x="16934" y="0"/>
                  </a:moveTo>
                  <a:lnTo>
                    <a:pt x="0" y="1354667"/>
                  </a:lnTo>
                  <a:lnTo>
                    <a:pt x="3623734" y="1371600"/>
                  </a:lnTo>
                  <a:lnTo>
                    <a:pt x="3606800" y="33867"/>
                  </a:lnTo>
                  <a:lnTo>
                    <a:pt x="16934" y="0"/>
                  </a:lnTo>
                  <a:close/>
                </a:path>
              </a:pathLst>
            </a:custGeom>
            <a:solidFill>
              <a:srgbClr val="EEECE1">
                <a:alpha val="15000"/>
              </a:srgb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nvGrpSpPr>
            <p:cNvPr id="43" name="Group 42"/>
            <p:cNvGrpSpPr/>
            <p:nvPr/>
          </p:nvGrpSpPr>
          <p:grpSpPr>
            <a:xfrm>
              <a:off x="6157062" y="2641490"/>
              <a:ext cx="2610667" cy="2360890"/>
              <a:chOff x="6114617" y="133202"/>
              <a:chExt cx="2610667" cy="2360890"/>
            </a:xfrm>
          </p:grpSpPr>
          <p:sp>
            <p:nvSpPr>
              <p:cNvPr id="44" name="Rectangle 43"/>
              <p:cNvSpPr/>
              <p:nvPr/>
            </p:nvSpPr>
            <p:spPr>
              <a:xfrm>
                <a:off x="6114617" y="133202"/>
                <a:ext cx="164035" cy="2318986"/>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45" name="Rectangle 44"/>
              <p:cNvSpPr/>
              <p:nvPr/>
            </p:nvSpPr>
            <p:spPr>
              <a:xfrm>
                <a:off x="8561249" y="162293"/>
                <a:ext cx="164035" cy="2318986"/>
              </a:xfrm>
              <a:prstGeom prst="rect">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46" name="Straight Connector 45"/>
              <p:cNvCxnSpPr/>
              <p:nvPr/>
            </p:nvCxnSpPr>
            <p:spPr>
              <a:xfrm>
                <a:off x="6129528" y="144852"/>
                <a:ext cx="2579873" cy="29091"/>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136983" y="2465001"/>
                <a:ext cx="2579873" cy="2909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cxnSp>
        <p:nvCxnSpPr>
          <p:cNvPr id="51" name="Straight Connector 50"/>
          <p:cNvCxnSpPr/>
          <p:nvPr/>
        </p:nvCxnSpPr>
        <p:spPr>
          <a:xfrm>
            <a:off x="849755" y="2561825"/>
            <a:ext cx="5144214"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418856" y="4057428"/>
            <a:ext cx="2064996" cy="923330"/>
          </a:xfrm>
          <a:prstGeom prst="rect">
            <a:avLst/>
          </a:prstGeom>
          <a:noFill/>
        </p:spPr>
        <p:txBody>
          <a:bodyPr wrap="square" rtlCol="0">
            <a:spAutoFit/>
          </a:bodyPr>
          <a:lstStyle/>
          <a:p>
            <a:pPr algn="ctr"/>
            <a:r>
              <a:rPr lang="en-US" dirty="0"/>
              <a:t>Maximum axial acceptance angle (center FOV) ±42˚</a:t>
            </a:r>
          </a:p>
        </p:txBody>
      </p:sp>
      <p:sp>
        <p:nvSpPr>
          <p:cNvPr id="53" name="TextBox 52"/>
          <p:cNvSpPr txBox="1"/>
          <p:nvPr/>
        </p:nvSpPr>
        <p:spPr>
          <a:xfrm>
            <a:off x="4418856" y="1556832"/>
            <a:ext cx="2064996" cy="923330"/>
          </a:xfrm>
          <a:prstGeom prst="rect">
            <a:avLst/>
          </a:prstGeom>
          <a:noFill/>
        </p:spPr>
        <p:txBody>
          <a:bodyPr wrap="square" rtlCol="0">
            <a:spAutoFit/>
          </a:bodyPr>
          <a:lstStyle/>
          <a:p>
            <a:pPr algn="ctr"/>
            <a:r>
              <a:rPr lang="en-US" dirty="0"/>
              <a:t>Maximum axial acceptance angle (for brain) ±8˚</a:t>
            </a:r>
          </a:p>
        </p:txBody>
      </p:sp>
      <p:sp>
        <p:nvSpPr>
          <p:cNvPr id="4" name="Title 1"/>
          <p:cNvSpPr txBox="1">
            <a:spLocks/>
          </p:cNvSpPr>
          <p:nvPr/>
        </p:nvSpPr>
        <p:spPr>
          <a:xfrm>
            <a:off x="204567" y="107406"/>
            <a:ext cx="2599594" cy="361834"/>
          </a:xfrm>
          <a:prstGeom prst="rect">
            <a:avLst/>
          </a:prstGeom>
          <a:solidFill>
            <a:srgbClr val="953735"/>
          </a:solidFill>
        </p:spPr>
        <p:txBody>
          <a:bodyPr vert="horz" lIns="68469" tIns="34289" rIns="68469" bIns="34289"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rgbClr val="FFFFFF"/>
                </a:solidFill>
                <a:latin typeface="Calibri Light"/>
              </a:rPr>
              <a:t>Impact of axial location</a:t>
            </a:r>
            <a:endParaRPr lang="en-US" sz="1800" i="1" dirty="0">
              <a:solidFill>
                <a:srgbClr val="FFFFFF"/>
              </a:solidFill>
              <a:latin typeface="Calibri Light"/>
            </a:endParaRPr>
          </a:p>
        </p:txBody>
      </p:sp>
      <p:grpSp>
        <p:nvGrpSpPr>
          <p:cNvPr id="35" name="Group 34"/>
          <p:cNvGrpSpPr/>
          <p:nvPr/>
        </p:nvGrpSpPr>
        <p:grpSpPr>
          <a:xfrm>
            <a:off x="83310" y="521676"/>
            <a:ext cx="4532531" cy="2006557"/>
            <a:chOff x="566688" y="521676"/>
            <a:chExt cx="4532531" cy="2006557"/>
          </a:xfrm>
        </p:grpSpPr>
        <p:pic>
          <p:nvPicPr>
            <p:cNvPr id="16" name="Picture 15" descr="p002_pos1_sag.png"/>
            <p:cNvPicPr>
              <a:picLocks noChangeAspect="1"/>
            </p:cNvPicPr>
            <p:nvPr/>
          </p:nvPicPr>
          <p:blipFill rotWithShape="1">
            <a:blip r:embed="rId5">
              <a:extLst>
                <a:ext uri="{28A0092B-C50C-407E-A947-70E740481C1C}">
                  <a14:useLocalDpi xmlns:a14="http://schemas.microsoft.com/office/drawing/2010/main" val="0"/>
                </a:ext>
              </a:extLst>
            </a:blip>
            <a:srcRect l="29231" r="33005"/>
            <a:stretch/>
          </p:blipFill>
          <p:spPr>
            <a:xfrm>
              <a:off x="1893629" y="603932"/>
              <a:ext cx="1696581" cy="1924301"/>
            </a:xfrm>
            <a:prstGeom prst="rect">
              <a:avLst/>
            </a:prstGeom>
          </p:spPr>
        </p:pic>
        <p:pic>
          <p:nvPicPr>
            <p:cNvPr id="17" name="Picture 16" descr="p02_pos1_cor.png"/>
            <p:cNvPicPr>
              <a:picLocks noChangeAspect="1"/>
            </p:cNvPicPr>
            <p:nvPr/>
          </p:nvPicPr>
          <p:blipFill rotWithShape="1">
            <a:blip r:embed="rId6">
              <a:extLst>
                <a:ext uri="{28A0092B-C50C-407E-A947-70E740481C1C}">
                  <a14:useLocalDpi xmlns:a14="http://schemas.microsoft.com/office/drawing/2010/main" val="0"/>
                </a:ext>
              </a:extLst>
            </a:blip>
            <a:srcRect l="29866" r="34903"/>
            <a:stretch/>
          </p:blipFill>
          <p:spPr>
            <a:xfrm>
              <a:off x="3516376" y="577285"/>
              <a:ext cx="1582843" cy="1950948"/>
            </a:xfrm>
            <a:prstGeom prst="rect">
              <a:avLst/>
            </a:prstGeom>
          </p:spPr>
        </p:pic>
        <p:pic>
          <p:nvPicPr>
            <p:cNvPr id="15" name="Picture 14" descr="p002_pos1_tr.png"/>
            <p:cNvPicPr>
              <a:picLocks noChangeAspect="1"/>
            </p:cNvPicPr>
            <p:nvPr/>
          </p:nvPicPr>
          <p:blipFill rotWithShape="1">
            <a:blip r:embed="rId7">
              <a:extLst>
                <a:ext uri="{28A0092B-C50C-407E-A947-70E740481C1C}">
                  <a14:useLocalDpi xmlns:a14="http://schemas.microsoft.com/office/drawing/2010/main" val="0"/>
                </a:ext>
              </a:extLst>
            </a:blip>
            <a:srcRect l="32040" r="38281"/>
            <a:stretch/>
          </p:blipFill>
          <p:spPr>
            <a:xfrm>
              <a:off x="566688" y="521676"/>
              <a:ext cx="1326942" cy="1984540"/>
            </a:xfrm>
            <a:prstGeom prst="rect">
              <a:avLst/>
            </a:prstGeom>
          </p:spPr>
        </p:pic>
      </p:grpSp>
      <p:grpSp>
        <p:nvGrpSpPr>
          <p:cNvPr id="32" name="Group 31"/>
          <p:cNvGrpSpPr/>
          <p:nvPr/>
        </p:nvGrpSpPr>
        <p:grpSpPr>
          <a:xfrm>
            <a:off x="104258" y="2641490"/>
            <a:ext cx="4511584" cy="2040797"/>
            <a:chOff x="625548" y="2641490"/>
            <a:chExt cx="4511584" cy="2040797"/>
          </a:xfrm>
        </p:grpSpPr>
        <p:pic>
          <p:nvPicPr>
            <p:cNvPr id="18" name="Picture 17" descr="p002_pos3_tr.png"/>
            <p:cNvPicPr>
              <a:picLocks noChangeAspect="1"/>
            </p:cNvPicPr>
            <p:nvPr/>
          </p:nvPicPr>
          <p:blipFill rotWithShape="1">
            <a:blip r:embed="rId8">
              <a:extLst>
                <a:ext uri="{28A0092B-C50C-407E-A947-70E740481C1C}">
                  <a14:useLocalDpi xmlns:a14="http://schemas.microsoft.com/office/drawing/2010/main" val="0"/>
                </a:ext>
              </a:extLst>
            </a:blip>
            <a:srcRect l="32729" r="35733"/>
            <a:stretch/>
          </p:blipFill>
          <p:spPr>
            <a:xfrm>
              <a:off x="625548" y="2743190"/>
              <a:ext cx="1410251" cy="1874024"/>
            </a:xfrm>
            <a:prstGeom prst="rect">
              <a:avLst/>
            </a:prstGeom>
          </p:spPr>
        </p:pic>
        <p:pic>
          <p:nvPicPr>
            <p:cNvPr id="19" name="Picture 18" descr="p002_pos3_sag.png"/>
            <p:cNvPicPr>
              <a:picLocks noChangeAspect="1"/>
            </p:cNvPicPr>
            <p:nvPr/>
          </p:nvPicPr>
          <p:blipFill rotWithShape="1">
            <a:blip r:embed="rId9">
              <a:extLst>
                <a:ext uri="{28A0092B-C50C-407E-A947-70E740481C1C}">
                  <a14:useLocalDpi xmlns:a14="http://schemas.microsoft.com/office/drawing/2010/main" val="0"/>
                </a:ext>
              </a:extLst>
            </a:blip>
            <a:srcRect l="31097" t="9270" r="30908" b="9806"/>
            <a:stretch/>
          </p:blipFill>
          <p:spPr>
            <a:xfrm>
              <a:off x="1955870" y="2641490"/>
              <a:ext cx="1696582" cy="2040797"/>
            </a:xfrm>
            <a:prstGeom prst="rect">
              <a:avLst/>
            </a:prstGeom>
          </p:spPr>
        </p:pic>
        <p:pic>
          <p:nvPicPr>
            <p:cNvPr id="20" name="Picture 19" descr="p002_pos3_cor.png"/>
            <p:cNvPicPr>
              <a:picLocks noChangeAspect="1"/>
            </p:cNvPicPr>
            <p:nvPr/>
          </p:nvPicPr>
          <p:blipFill rotWithShape="1">
            <a:blip r:embed="rId10">
              <a:extLst>
                <a:ext uri="{28A0092B-C50C-407E-A947-70E740481C1C}">
                  <a14:useLocalDpi xmlns:a14="http://schemas.microsoft.com/office/drawing/2010/main" val="0"/>
                </a:ext>
              </a:extLst>
            </a:blip>
            <a:srcRect l="32301" t="9614" r="34123"/>
            <a:stretch/>
          </p:blipFill>
          <p:spPr>
            <a:xfrm>
              <a:off x="3639594" y="2666595"/>
              <a:ext cx="1497538" cy="2015692"/>
            </a:xfrm>
            <a:prstGeom prst="rect">
              <a:avLst/>
            </a:prstGeom>
          </p:spPr>
        </p:pic>
      </p:grpSp>
      <p:sp>
        <p:nvSpPr>
          <p:cNvPr id="50" name="TextBox 49"/>
          <p:cNvSpPr txBox="1"/>
          <p:nvPr/>
        </p:nvSpPr>
        <p:spPr>
          <a:xfrm>
            <a:off x="83309" y="4582372"/>
            <a:ext cx="3765767" cy="523220"/>
          </a:xfrm>
          <a:prstGeom prst="rect">
            <a:avLst/>
          </a:prstGeom>
          <a:solidFill>
            <a:srgbClr val="001549"/>
          </a:solidFill>
          <a:ln>
            <a:solidFill>
              <a:srgbClr val="4472C4"/>
            </a:solidFill>
          </a:ln>
        </p:spPr>
        <p:txBody>
          <a:bodyPr wrap="square" rtlCol="0">
            <a:spAutoFit/>
          </a:bodyPr>
          <a:lstStyle/>
          <a:p>
            <a:pPr defTabSz="684763"/>
            <a:r>
              <a:rPr lang="en-US" sz="1400" dirty="0">
                <a:solidFill>
                  <a:srgbClr val="FFFFFF"/>
                </a:solidFill>
                <a:latin typeface="Calibri"/>
              </a:rPr>
              <a:t>Larger axial acceptance </a:t>
            </a:r>
            <a:r>
              <a:rPr lang="en-US" sz="1400" dirty="0">
                <a:solidFill>
                  <a:srgbClr val="FFFFFF"/>
                </a:solidFill>
                <a:latin typeface="Wingdings"/>
                <a:ea typeface="Wingdings"/>
                <a:cs typeface="Wingdings"/>
                <a:sym typeface="Wingdings"/>
              </a:rPr>
              <a:t></a:t>
            </a:r>
            <a:r>
              <a:rPr lang="en-US" sz="1400" dirty="0">
                <a:solidFill>
                  <a:srgbClr val="FFFFFF"/>
                </a:solidFill>
                <a:latin typeface="Calibri"/>
              </a:rPr>
              <a:t>Improved statistics</a:t>
            </a:r>
          </a:p>
          <a:p>
            <a:pPr defTabSz="684763"/>
            <a:r>
              <a:rPr lang="en-US" sz="1400" dirty="0">
                <a:solidFill>
                  <a:srgbClr val="FFFFFF"/>
                </a:solidFill>
                <a:latin typeface="Calibri"/>
              </a:rPr>
              <a:t>Resolution degradation not evident</a:t>
            </a:r>
            <a:endParaRPr lang="en-US" sz="1400" i="1" dirty="0">
              <a:solidFill>
                <a:srgbClr val="FFFFFF"/>
              </a:solidFill>
              <a:latin typeface="Calibri"/>
            </a:endParaRPr>
          </a:p>
        </p:txBody>
      </p:sp>
    </p:spTree>
    <p:extLst>
      <p:ext uri="{BB962C8B-B14F-4D97-AF65-F5344CB8AC3E}">
        <p14:creationId xmlns:p14="http://schemas.microsoft.com/office/powerpoint/2010/main" val="64651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51A48CB-7FC0-7D4E-8376-DD704F23BFAA}"/>
              </a:ext>
            </a:extLst>
          </p:cNvPr>
          <p:cNvPicPr>
            <a:picLocks noChangeAspect="1"/>
          </p:cNvPicPr>
          <p:nvPr/>
        </p:nvPicPr>
        <p:blipFill>
          <a:blip r:embed="rId3"/>
          <a:stretch>
            <a:fillRect/>
          </a:stretch>
        </p:blipFill>
        <p:spPr>
          <a:xfrm>
            <a:off x="189216" y="1143642"/>
            <a:ext cx="5334000" cy="3657600"/>
          </a:xfrm>
          <a:prstGeom prst="rect">
            <a:avLst/>
          </a:prstGeom>
        </p:spPr>
      </p:pic>
      <p:sp>
        <p:nvSpPr>
          <p:cNvPr id="4" name="Title 1"/>
          <p:cNvSpPr txBox="1">
            <a:spLocks/>
          </p:cNvSpPr>
          <p:nvPr/>
        </p:nvSpPr>
        <p:spPr>
          <a:xfrm>
            <a:off x="93137" y="49590"/>
            <a:ext cx="6846143"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How to improve PET system sensitivity?</a:t>
            </a:r>
            <a:endParaRPr lang="en-US" sz="2700" i="1" dirty="0">
              <a:solidFill>
                <a:srgbClr val="800000"/>
              </a:solidFill>
              <a:latin typeface="Calibri Light"/>
            </a:endParaRP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1">
            <a:extLst>
              <a:ext uri="{FF2B5EF4-FFF2-40B4-BE49-F238E27FC236}">
                <a16:creationId xmlns:a16="http://schemas.microsoft.com/office/drawing/2014/main" id="{C5AEEECB-1FF4-3C4F-AA43-95E0CACED61D}"/>
              </a:ext>
            </a:extLst>
          </p:cNvPr>
          <p:cNvSpPr txBox="1">
            <a:spLocks/>
          </p:cNvSpPr>
          <p:nvPr/>
        </p:nvSpPr>
        <p:spPr>
          <a:xfrm>
            <a:off x="5854042" y="1625783"/>
            <a:ext cx="4790831" cy="1891934"/>
          </a:xfrm>
          <a:prstGeom prst="rect">
            <a:avLst/>
          </a:prstGeom>
        </p:spPr>
        <p:txBody>
          <a:bodyPr vert="horz" lIns="68543" tIns="34289" rIns="68543" bIns="34289" rtlCol="0">
            <a:noAutofit/>
          </a:bodyPr>
          <a:lstStyle>
            <a:lvl1pPr marL="0" indent="0" algn="l" defTabSz="685375"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677" indent="0" algn="l" defTabSz="685375"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375" indent="0" algn="l" defTabSz="685375"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3pPr>
            <a:lvl4pPr marL="1028063"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0750"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3449"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6124"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398800"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1477"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defRPr/>
            </a:pPr>
            <a:endParaRPr lang="en-US" sz="3200" dirty="0"/>
          </a:p>
        </p:txBody>
      </p:sp>
      <p:sp>
        <p:nvSpPr>
          <p:cNvPr id="9" name="Content Placeholder 1">
            <a:extLst>
              <a:ext uri="{FF2B5EF4-FFF2-40B4-BE49-F238E27FC236}">
                <a16:creationId xmlns:a16="http://schemas.microsoft.com/office/drawing/2014/main" id="{7D1ABFF8-8499-4B4E-9B79-EEC250E47478}"/>
              </a:ext>
            </a:extLst>
          </p:cNvPr>
          <p:cNvSpPr txBox="1">
            <a:spLocks/>
          </p:cNvSpPr>
          <p:nvPr/>
        </p:nvSpPr>
        <p:spPr>
          <a:xfrm>
            <a:off x="5642263" y="838200"/>
            <a:ext cx="3501737" cy="4159827"/>
          </a:xfrm>
          <a:prstGeom prst="rect">
            <a:avLst/>
          </a:prstGeom>
        </p:spPr>
        <p:txBody>
          <a:bodyPr vert="horz" lIns="68543" tIns="34289" rIns="68543" bIns="34289" rtlCol="0">
            <a:noAutofit/>
          </a:bodyPr>
          <a:lstStyle>
            <a:lvl1pPr marL="0" indent="0" algn="l" defTabSz="685375"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677" indent="0" algn="l" defTabSz="685375"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375" indent="0" algn="l" defTabSz="685375"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3pPr>
            <a:lvl4pPr marL="1028063"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0750"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3449"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6124"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398800"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1477"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defRPr/>
            </a:pPr>
            <a:r>
              <a:rPr lang="en-US" sz="2400" dirty="0">
                <a:solidFill>
                  <a:schemeClr val="tx1"/>
                </a:solidFill>
              </a:rPr>
              <a:t>Thicker crystals or long AFOV?</a:t>
            </a:r>
          </a:p>
          <a:p>
            <a:pPr marL="342900" indent="-342900">
              <a:buFont typeface="Arial" panose="020B0604020202020204" pitchFamily="34" charset="0"/>
              <a:buChar char="•"/>
              <a:defRPr/>
            </a:pPr>
            <a:r>
              <a:rPr lang="en-US" sz="2400" dirty="0">
                <a:solidFill>
                  <a:schemeClr val="tx1"/>
                </a:solidFill>
              </a:rPr>
              <a:t>Diminishing gains with crystals &gt; 3cm thick</a:t>
            </a:r>
          </a:p>
          <a:p>
            <a:pPr marL="342900" indent="-342900">
              <a:buFont typeface="Arial" panose="020B0604020202020204" pitchFamily="34" charset="0"/>
              <a:buChar char="•"/>
              <a:defRPr/>
            </a:pPr>
            <a:r>
              <a:rPr lang="en-US" sz="2400" dirty="0">
                <a:solidFill>
                  <a:schemeClr val="tx1"/>
                </a:solidFill>
              </a:rPr>
              <a:t>Point source sensitivity ∝ AFOV</a:t>
            </a:r>
          </a:p>
          <a:p>
            <a:pPr marL="342900" indent="-342900">
              <a:buFont typeface="Arial" panose="020B0604020202020204" pitchFamily="34" charset="0"/>
              <a:buChar char="•"/>
              <a:defRPr/>
            </a:pPr>
            <a:r>
              <a:rPr lang="en-US" sz="2400" dirty="0">
                <a:solidFill>
                  <a:schemeClr val="tx1"/>
                </a:solidFill>
              </a:rPr>
              <a:t>Long AFOV also images more of extended objects (∝ AFOV)</a:t>
            </a:r>
          </a:p>
          <a:p>
            <a:pPr marL="342900" indent="-342900">
              <a:buFont typeface="Arial" panose="020B0604020202020204" pitchFamily="34" charset="0"/>
              <a:buChar char="•"/>
              <a:defRPr/>
            </a:pPr>
            <a:r>
              <a:rPr lang="en-US" sz="2400" dirty="0">
                <a:solidFill>
                  <a:schemeClr val="tx1"/>
                </a:solidFill>
              </a:rPr>
              <a:t>Total effective sensitivity ∝ AFOV</a:t>
            </a:r>
            <a:r>
              <a:rPr lang="en-US" sz="2400" baseline="30000" dirty="0">
                <a:solidFill>
                  <a:schemeClr val="tx1"/>
                </a:solidFill>
              </a:rPr>
              <a:t>2</a:t>
            </a:r>
            <a:endParaRPr lang="en-US" sz="2400" dirty="0">
              <a:solidFill>
                <a:schemeClr val="tx1"/>
              </a:solidFill>
            </a:endParaRPr>
          </a:p>
          <a:p>
            <a:pPr marL="685577" lvl="1" indent="-342900">
              <a:buFont typeface="Arial" panose="020B0604020202020204" pitchFamily="34" charset="0"/>
              <a:buChar char="•"/>
              <a:defRPr/>
            </a:pPr>
            <a:endParaRPr lang="en-US" sz="2100" dirty="0">
              <a:solidFill>
                <a:schemeClr val="tx1"/>
              </a:solidFill>
            </a:endParaRPr>
          </a:p>
          <a:p>
            <a:pPr>
              <a:defRPr/>
            </a:pPr>
            <a:r>
              <a:rPr lang="en-US" sz="2400" dirty="0">
                <a:solidFill>
                  <a:schemeClr val="tx1"/>
                </a:solidFill>
              </a:rPr>
              <a:t>	</a:t>
            </a:r>
          </a:p>
        </p:txBody>
      </p:sp>
      <p:cxnSp>
        <p:nvCxnSpPr>
          <p:cNvPr id="11" name="Straight Arrow Connector 10">
            <a:extLst>
              <a:ext uri="{FF2B5EF4-FFF2-40B4-BE49-F238E27FC236}">
                <a16:creationId xmlns:a16="http://schemas.microsoft.com/office/drawing/2014/main" id="{E364126C-EF6F-0D49-808B-9ECFD1459F42}"/>
              </a:ext>
            </a:extLst>
          </p:cNvPr>
          <p:cNvCxnSpPr>
            <a:cxnSpLocks/>
          </p:cNvCxnSpPr>
          <p:nvPr/>
        </p:nvCxnSpPr>
        <p:spPr>
          <a:xfrm flipV="1">
            <a:off x="3190009" y="1620982"/>
            <a:ext cx="0" cy="248342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11841D0-0FA2-BF48-B40E-AB0C5DDC9958}"/>
              </a:ext>
            </a:extLst>
          </p:cNvPr>
          <p:cNvSpPr txBox="1"/>
          <p:nvPr/>
        </p:nvSpPr>
        <p:spPr>
          <a:xfrm>
            <a:off x="2753590" y="1226127"/>
            <a:ext cx="1460593" cy="369332"/>
          </a:xfrm>
          <a:prstGeom prst="rect">
            <a:avLst/>
          </a:prstGeom>
          <a:solidFill>
            <a:srgbClr val="FFFFFF"/>
          </a:solidFill>
        </p:spPr>
        <p:txBody>
          <a:bodyPr wrap="none" rtlCol="0">
            <a:spAutoFit/>
          </a:bodyPr>
          <a:lstStyle/>
          <a:p>
            <a:r>
              <a:rPr lang="en-US" dirty="0">
                <a:solidFill>
                  <a:srgbClr val="FF0000"/>
                </a:solidFill>
              </a:rPr>
              <a:t>Sens. ∝ AFOV</a:t>
            </a:r>
          </a:p>
        </p:txBody>
      </p:sp>
      <p:sp>
        <p:nvSpPr>
          <p:cNvPr id="15" name="TextBox 14">
            <a:extLst>
              <a:ext uri="{FF2B5EF4-FFF2-40B4-BE49-F238E27FC236}">
                <a16:creationId xmlns:a16="http://schemas.microsoft.com/office/drawing/2014/main" id="{669AE552-A37D-B242-9F0F-DDD55B282075}"/>
              </a:ext>
            </a:extLst>
          </p:cNvPr>
          <p:cNvSpPr txBox="1"/>
          <p:nvPr/>
        </p:nvSpPr>
        <p:spPr>
          <a:xfrm>
            <a:off x="1693719" y="748146"/>
            <a:ext cx="2387705" cy="369332"/>
          </a:xfrm>
          <a:prstGeom prst="rect">
            <a:avLst/>
          </a:prstGeom>
          <a:noFill/>
        </p:spPr>
        <p:txBody>
          <a:bodyPr wrap="none" rtlCol="0">
            <a:spAutoFit/>
          </a:bodyPr>
          <a:lstStyle/>
          <a:p>
            <a:r>
              <a:rPr lang="en-US" b="1" dirty="0"/>
              <a:t>Point source sensitivity</a:t>
            </a:r>
          </a:p>
        </p:txBody>
      </p:sp>
      <p:grpSp>
        <p:nvGrpSpPr>
          <p:cNvPr id="28" name="Group 27">
            <a:extLst>
              <a:ext uri="{FF2B5EF4-FFF2-40B4-BE49-F238E27FC236}">
                <a16:creationId xmlns:a16="http://schemas.microsoft.com/office/drawing/2014/main" id="{6B39D775-7515-0A40-A7A3-548AE6D65C2D}"/>
              </a:ext>
            </a:extLst>
          </p:cNvPr>
          <p:cNvGrpSpPr/>
          <p:nvPr/>
        </p:nvGrpSpPr>
        <p:grpSpPr>
          <a:xfrm>
            <a:off x="6691746" y="83126"/>
            <a:ext cx="1818409" cy="852056"/>
            <a:chOff x="6691746" y="83126"/>
            <a:chExt cx="1818409" cy="852056"/>
          </a:xfrm>
        </p:grpSpPr>
        <p:sp>
          <p:nvSpPr>
            <p:cNvPr id="18" name="Oval 17">
              <a:extLst>
                <a:ext uri="{FF2B5EF4-FFF2-40B4-BE49-F238E27FC236}">
                  <a16:creationId xmlns:a16="http://schemas.microsoft.com/office/drawing/2014/main" id="{B3A6CB11-610F-CA4A-9E17-E0F30D50E807}"/>
                </a:ext>
              </a:extLst>
            </p:cNvPr>
            <p:cNvSpPr/>
            <p:nvPr/>
          </p:nvSpPr>
          <p:spPr>
            <a:xfrm>
              <a:off x="7595755" y="457200"/>
              <a:ext cx="128847" cy="1039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ingle Corner Rectangle 18">
              <a:extLst>
                <a:ext uri="{FF2B5EF4-FFF2-40B4-BE49-F238E27FC236}">
                  <a16:creationId xmlns:a16="http://schemas.microsoft.com/office/drawing/2014/main" id="{F1D5D5D2-B47D-1D43-8AC0-62A0077D15D2}"/>
                </a:ext>
              </a:extLst>
            </p:cNvPr>
            <p:cNvSpPr/>
            <p:nvPr/>
          </p:nvSpPr>
          <p:spPr>
            <a:xfrm>
              <a:off x="6691746" y="83126"/>
              <a:ext cx="1787236" cy="145474"/>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ingle Corner Rectangle 20">
              <a:extLst>
                <a:ext uri="{FF2B5EF4-FFF2-40B4-BE49-F238E27FC236}">
                  <a16:creationId xmlns:a16="http://schemas.microsoft.com/office/drawing/2014/main" id="{D89F157E-E245-0C41-986B-E5F4C66B7586}"/>
                </a:ext>
              </a:extLst>
            </p:cNvPr>
            <p:cNvSpPr/>
            <p:nvPr/>
          </p:nvSpPr>
          <p:spPr>
            <a:xfrm>
              <a:off x="6754091" y="765462"/>
              <a:ext cx="1756064" cy="16972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C3DE47B-B119-9743-9D64-7A94F3BF2865}"/>
                </a:ext>
              </a:extLst>
            </p:cNvPr>
            <p:cNvCxnSpPr>
              <a:cxnSpLocks/>
            </p:cNvCxnSpPr>
            <p:nvPr/>
          </p:nvCxnSpPr>
          <p:spPr>
            <a:xfrm>
              <a:off x="6743700" y="249382"/>
              <a:ext cx="1724891" cy="498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9D8C92-5A35-D746-B7B4-E383DAA31EDE}"/>
                </a:ext>
              </a:extLst>
            </p:cNvPr>
            <p:cNvCxnSpPr>
              <a:cxnSpLocks/>
            </p:cNvCxnSpPr>
            <p:nvPr/>
          </p:nvCxnSpPr>
          <p:spPr>
            <a:xfrm flipV="1">
              <a:off x="6771409" y="245919"/>
              <a:ext cx="1724891" cy="498763"/>
            </a:xfrm>
            <a:prstGeom prst="line">
              <a:avLst/>
            </a:prstGeom>
          </p:spPr>
          <p:style>
            <a:lnRef idx="1">
              <a:schemeClr val="accent1"/>
            </a:lnRef>
            <a:fillRef idx="0">
              <a:schemeClr val="accent1"/>
            </a:fillRef>
            <a:effectRef idx="0">
              <a:schemeClr val="accent1"/>
            </a:effectRef>
            <a:fontRef idx="minor">
              <a:schemeClr val="tx1"/>
            </a:fontRef>
          </p:style>
        </p:cxnSp>
        <p:sp>
          <p:nvSpPr>
            <p:cNvPr id="26" name="Triangle 25">
              <a:extLst>
                <a:ext uri="{FF2B5EF4-FFF2-40B4-BE49-F238E27FC236}">
                  <a16:creationId xmlns:a16="http://schemas.microsoft.com/office/drawing/2014/main" id="{1EBBD02C-4E09-4D47-9F31-12B40F0E436E}"/>
                </a:ext>
              </a:extLst>
            </p:cNvPr>
            <p:cNvSpPr/>
            <p:nvPr/>
          </p:nvSpPr>
          <p:spPr>
            <a:xfrm>
              <a:off x="6785265" y="498764"/>
              <a:ext cx="1672936" cy="270164"/>
            </a:xfrm>
            <a:prstGeom prst="triangle">
              <a:avLst/>
            </a:prstGeom>
            <a:solidFill>
              <a:srgbClr val="FFC000">
                <a:alpha val="27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BAFEF8D1-B799-3046-9859-36BBB38D7C59}"/>
                </a:ext>
              </a:extLst>
            </p:cNvPr>
            <p:cNvSpPr/>
            <p:nvPr/>
          </p:nvSpPr>
          <p:spPr>
            <a:xfrm rot="10800000">
              <a:off x="6771409" y="235525"/>
              <a:ext cx="1672936" cy="270164"/>
            </a:xfrm>
            <a:prstGeom prst="triangle">
              <a:avLst/>
            </a:prstGeom>
            <a:solidFill>
              <a:srgbClr val="FFC000">
                <a:alpha val="27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D861BCDF-301D-344D-A853-22AB9E1561F3}"/>
              </a:ext>
            </a:extLst>
          </p:cNvPr>
          <p:cNvSpPr txBox="1"/>
          <p:nvPr/>
        </p:nvSpPr>
        <p:spPr>
          <a:xfrm>
            <a:off x="6379461" y="4835723"/>
            <a:ext cx="2764539" cy="307777"/>
          </a:xfrm>
          <a:prstGeom prst="rect">
            <a:avLst/>
          </a:prstGeom>
          <a:noFill/>
        </p:spPr>
        <p:txBody>
          <a:bodyPr wrap="none" rtlCol="0">
            <a:spAutoFit/>
          </a:bodyPr>
          <a:lstStyle/>
          <a:p>
            <a:r>
              <a:rPr lang="en-US" sz="1400" dirty="0" err="1"/>
              <a:t>Surti</a:t>
            </a:r>
            <a:r>
              <a:rPr lang="en-US" sz="1400" dirty="0"/>
              <a:t>, et. al., PMB 2013, 3995-4012 </a:t>
            </a:r>
          </a:p>
        </p:txBody>
      </p:sp>
    </p:spTree>
    <p:extLst>
      <p:ext uri="{BB962C8B-B14F-4D97-AF65-F5344CB8AC3E}">
        <p14:creationId xmlns:p14="http://schemas.microsoft.com/office/powerpoint/2010/main" val="2230206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4623345" y="2284917"/>
            <a:ext cx="2057400" cy="422087"/>
            <a:chOff x="764931" y="2972642"/>
            <a:chExt cx="2424689" cy="562782"/>
          </a:xfrm>
        </p:grpSpPr>
        <p:sp>
          <p:nvSpPr>
            <p:cNvPr id="77" name="Rectangle 76"/>
            <p:cNvSpPr/>
            <p:nvPr/>
          </p:nvSpPr>
          <p:spPr>
            <a:xfrm>
              <a:off x="764931" y="2972642"/>
              <a:ext cx="2424689" cy="562782"/>
            </a:xfrm>
            <a:prstGeom prst="rect">
              <a:avLst/>
            </a:prstGeom>
            <a:solidFill>
              <a:srgbClr val="FFFFFF"/>
            </a:solid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8" name="Oval 77"/>
            <p:cNvSpPr>
              <a:spLocks noChangeAspect="1"/>
            </p:cNvSpPr>
            <p:nvPr/>
          </p:nvSpPr>
          <p:spPr>
            <a:xfrm>
              <a:off x="1977276" y="3217955"/>
              <a:ext cx="137160" cy="137160"/>
            </a:xfrm>
            <a:prstGeom prst="ellipse">
              <a:avLst/>
            </a:prstGeom>
            <a:solidFill>
              <a:srgbClr val="FF0000"/>
            </a:solid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7" name="Title 1"/>
          <p:cNvSpPr txBox="1">
            <a:spLocks/>
          </p:cNvSpPr>
          <p:nvPr/>
        </p:nvSpPr>
        <p:spPr>
          <a:xfrm>
            <a:off x="274065" y="192674"/>
            <a:ext cx="8941673" cy="481712"/>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How does object attenuation impact  PET system sensitivity?</a:t>
            </a:r>
            <a:endParaRPr lang="en-US" sz="2700" i="1" dirty="0">
              <a:solidFill>
                <a:srgbClr val="800000"/>
              </a:solidFill>
            </a:endParaRPr>
          </a:p>
        </p:txBody>
      </p:sp>
      <p:cxnSp>
        <p:nvCxnSpPr>
          <p:cNvPr id="32" name="Straight Connector 31"/>
          <p:cNvCxnSpPr/>
          <p:nvPr/>
        </p:nvCxnSpPr>
        <p:spPr>
          <a:xfrm>
            <a:off x="268173" y="720377"/>
            <a:ext cx="629738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0" y="1569522"/>
            <a:ext cx="2955090" cy="300082"/>
          </a:xfrm>
          <a:prstGeom prst="rect">
            <a:avLst/>
          </a:prstGeom>
          <a:noFill/>
        </p:spPr>
        <p:txBody>
          <a:bodyPr wrap="square" rtlCol="0">
            <a:spAutoFit/>
          </a:bodyPr>
          <a:lstStyle/>
          <a:p>
            <a:r>
              <a:rPr lang="en-US" sz="1350" b="1" dirty="0">
                <a:solidFill>
                  <a:srgbClr val="800000"/>
                </a:solidFill>
              </a:rPr>
              <a:t>Point source </a:t>
            </a:r>
            <a:r>
              <a:rPr lang="en-US" sz="1350" dirty="0">
                <a:solidFill>
                  <a:srgbClr val="800000"/>
                </a:solidFill>
              </a:rPr>
              <a:t>in 20-cm diam. cylinder</a:t>
            </a:r>
          </a:p>
        </p:txBody>
      </p:sp>
      <p:grpSp>
        <p:nvGrpSpPr>
          <p:cNvPr id="131" name="Group 130"/>
          <p:cNvGrpSpPr>
            <a:grpSpLocks noChangeAspect="1"/>
          </p:cNvGrpSpPr>
          <p:nvPr/>
        </p:nvGrpSpPr>
        <p:grpSpPr>
          <a:xfrm>
            <a:off x="6688244" y="944688"/>
            <a:ext cx="2425279" cy="2153155"/>
            <a:chOff x="8705677" y="1396882"/>
            <a:chExt cx="3573246" cy="3172316"/>
          </a:xfrm>
        </p:grpSpPr>
        <p:grpSp>
          <p:nvGrpSpPr>
            <p:cNvPr id="42" name="Group 41"/>
            <p:cNvGrpSpPr>
              <a:grpSpLocks noChangeAspect="1"/>
            </p:cNvGrpSpPr>
            <p:nvPr/>
          </p:nvGrpSpPr>
          <p:grpSpPr>
            <a:xfrm>
              <a:off x="8705677" y="1396882"/>
              <a:ext cx="3374478" cy="2777394"/>
              <a:chOff x="5010107" y="364201"/>
              <a:chExt cx="4883575" cy="4019470"/>
            </a:xfrm>
          </p:grpSpPr>
          <p:grpSp>
            <p:nvGrpSpPr>
              <p:cNvPr id="37" name="Group 36"/>
              <p:cNvGrpSpPr>
                <a:grpSpLocks noChangeAspect="1"/>
              </p:cNvGrpSpPr>
              <p:nvPr/>
            </p:nvGrpSpPr>
            <p:grpSpPr>
              <a:xfrm>
                <a:off x="5010107" y="364201"/>
                <a:ext cx="4883575" cy="4019470"/>
                <a:chOff x="4968240" y="308374"/>
                <a:chExt cx="4883575" cy="4019470"/>
              </a:xfrm>
            </p:grpSpPr>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t="4399" r="7424"/>
                <a:stretch/>
              </p:blipFill>
              <p:spPr>
                <a:xfrm>
                  <a:off x="4968240" y="308374"/>
                  <a:ext cx="4883575" cy="4019470"/>
                </a:xfrm>
                <a:prstGeom prst="rect">
                  <a:avLst/>
                </a:prstGeom>
              </p:spPr>
            </p:pic>
            <p:grpSp>
              <p:nvGrpSpPr>
                <p:cNvPr id="24" name="Group 23"/>
                <p:cNvGrpSpPr/>
                <p:nvPr/>
              </p:nvGrpSpPr>
              <p:grpSpPr>
                <a:xfrm>
                  <a:off x="5693911" y="488489"/>
                  <a:ext cx="2051484" cy="927402"/>
                  <a:chOff x="5693911" y="488489"/>
                  <a:chExt cx="2051484" cy="927402"/>
                </a:xfrm>
              </p:grpSpPr>
              <p:sp>
                <p:nvSpPr>
                  <p:cNvPr id="21" name="Rectangle 20"/>
                  <p:cNvSpPr/>
                  <p:nvPr/>
                </p:nvSpPr>
                <p:spPr>
                  <a:xfrm>
                    <a:off x="5693911" y="488489"/>
                    <a:ext cx="2051484" cy="83740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tx1"/>
                      </a:solidFill>
                    </a:endParaRPr>
                  </a:p>
                </p:txBody>
              </p:sp>
              <p:grpSp>
                <p:nvGrpSpPr>
                  <p:cNvPr id="20" name="Group 19"/>
                  <p:cNvGrpSpPr/>
                  <p:nvPr/>
                </p:nvGrpSpPr>
                <p:grpSpPr>
                  <a:xfrm>
                    <a:off x="7536030" y="1242155"/>
                    <a:ext cx="173736" cy="173736"/>
                    <a:chOff x="7536030" y="1228198"/>
                    <a:chExt cx="182867" cy="182880"/>
                  </a:xfrm>
                </p:grpSpPr>
                <p:sp>
                  <p:nvSpPr>
                    <p:cNvPr id="4" name="Oval 3"/>
                    <p:cNvSpPr>
                      <a:spLocks noChangeAspect="1"/>
                    </p:cNvSpPr>
                    <p:nvPr/>
                  </p:nvSpPr>
                  <p:spPr>
                    <a:xfrm>
                      <a:off x="7536030" y="1228198"/>
                      <a:ext cx="182867" cy="182880"/>
                    </a:xfrm>
                    <a:prstGeom prst="ellipse">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17" name="Straight Connector 16"/>
                    <p:cNvCxnSpPr/>
                    <p:nvPr/>
                  </p:nvCxnSpPr>
                  <p:spPr>
                    <a:xfrm rot="960000" flipV="1">
                      <a:off x="7562810" y="1254980"/>
                      <a:ext cx="129307" cy="129316"/>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grpSp>
            </p:grpSp>
          </p:grpSp>
          <p:sp>
            <p:nvSpPr>
              <p:cNvPr id="39" name="TextBox 38"/>
              <p:cNvSpPr txBox="1"/>
              <p:nvPr/>
            </p:nvSpPr>
            <p:spPr>
              <a:xfrm>
                <a:off x="8130326" y="3279894"/>
                <a:ext cx="1405465" cy="689060"/>
              </a:xfrm>
              <a:prstGeom prst="rect">
                <a:avLst/>
              </a:prstGeom>
              <a:noFill/>
            </p:spPr>
            <p:txBody>
              <a:bodyPr wrap="none" rtlCol="0">
                <a:spAutoFit/>
              </a:bodyPr>
              <a:lstStyle/>
              <a:p>
                <a:r>
                  <a:rPr lang="en-US" sz="1500" dirty="0"/>
                  <a:t>27 cm</a:t>
                </a:r>
              </a:p>
            </p:txBody>
          </p:sp>
          <p:sp>
            <p:nvSpPr>
              <p:cNvPr id="40" name="TextBox 39"/>
              <p:cNvSpPr txBox="1"/>
              <p:nvPr/>
            </p:nvSpPr>
            <p:spPr>
              <a:xfrm>
                <a:off x="8039941" y="1961298"/>
                <a:ext cx="1405465" cy="689060"/>
              </a:xfrm>
              <a:prstGeom prst="rect">
                <a:avLst/>
              </a:prstGeom>
              <a:noFill/>
            </p:spPr>
            <p:txBody>
              <a:bodyPr wrap="none" rtlCol="0">
                <a:spAutoFit/>
              </a:bodyPr>
              <a:lstStyle/>
              <a:p>
                <a:r>
                  <a:rPr lang="en-US" sz="1500" dirty="0"/>
                  <a:t>20 cm</a:t>
                </a:r>
              </a:p>
            </p:txBody>
          </p:sp>
          <p:sp>
            <p:nvSpPr>
              <p:cNvPr id="41" name="TextBox 40"/>
              <p:cNvSpPr txBox="1"/>
              <p:nvPr/>
            </p:nvSpPr>
            <p:spPr>
              <a:xfrm>
                <a:off x="7369291" y="546485"/>
                <a:ext cx="1405465" cy="689060"/>
              </a:xfrm>
              <a:prstGeom prst="rect">
                <a:avLst/>
              </a:prstGeom>
              <a:noFill/>
            </p:spPr>
            <p:txBody>
              <a:bodyPr wrap="none" rtlCol="0">
                <a:spAutoFit/>
              </a:bodyPr>
              <a:lstStyle/>
              <a:p>
                <a:r>
                  <a:rPr lang="en-US" sz="1500" dirty="0"/>
                  <a:t>10 cm</a:t>
                </a:r>
              </a:p>
            </p:txBody>
          </p:sp>
        </p:grpSp>
        <p:sp>
          <p:nvSpPr>
            <p:cNvPr id="5" name="TextBox 4"/>
            <p:cNvSpPr txBox="1"/>
            <p:nvPr/>
          </p:nvSpPr>
          <p:spPr>
            <a:xfrm>
              <a:off x="9591531" y="4127077"/>
              <a:ext cx="2651783" cy="442121"/>
            </a:xfrm>
            <a:prstGeom prst="rect">
              <a:avLst/>
            </a:prstGeom>
            <a:noFill/>
          </p:spPr>
          <p:txBody>
            <a:bodyPr wrap="none" rtlCol="0">
              <a:spAutoFit/>
            </a:bodyPr>
            <a:lstStyle/>
            <a:p>
              <a:r>
                <a:rPr lang="en-US" sz="1350" dirty="0"/>
                <a:t>Axial field-of-view (cm)</a:t>
              </a:r>
            </a:p>
          </p:txBody>
        </p:sp>
        <p:sp>
          <p:nvSpPr>
            <p:cNvPr id="6" name="TextBox 5"/>
            <p:cNvSpPr txBox="1"/>
            <p:nvPr/>
          </p:nvSpPr>
          <p:spPr>
            <a:xfrm>
              <a:off x="9075905" y="3896189"/>
              <a:ext cx="3203018" cy="408112"/>
            </a:xfrm>
            <a:prstGeom prst="rect">
              <a:avLst/>
            </a:prstGeom>
            <a:solidFill>
              <a:srgbClr val="FFFFFF"/>
            </a:solidFill>
          </p:spPr>
          <p:txBody>
            <a:bodyPr wrap="none" rtlCol="0">
              <a:spAutoFit/>
            </a:bodyPr>
            <a:lstStyle/>
            <a:p>
              <a:r>
                <a:rPr lang="en-US" sz="1200" dirty="0"/>
                <a:t>0     20     40    60    80  100   120</a:t>
              </a:r>
            </a:p>
          </p:txBody>
        </p:sp>
        <p:sp>
          <p:nvSpPr>
            <p:cNvPr id="9" name="TextBox 8"/>
            <p:cNvSpPr txBox="1"/>
            <p:nvPr/>
          </p:nvSpPr>
          <p:spPr>
            <a:xfrm>
              <a:off x="9360603" y="1529622"/>
              <a:ext cx="1150649" cy="476130"/>
            </a:xfrm>
            <a:prstGeom prst="rect">
              <a:avLst/>
            </a:prstGeom>
            <a:noFill/>
          </p:spPr>
          <p:txBody>
            <a:bodyPr wrap="none" rtlCol="0">
              <a:spAutoFit/>
            </a:bodyPr>
            <a:lstStyle/>
            <a:p>
              <a:r>
                <a:rPr lang="en-US" sz="1500" dirty="0"/>
                <a:t>Diam. =</a:t>
              </a:r>
            </a:p>
          </p:txBody>
        </p:sp>
      </p:grpSp>
      <p:grpSp>
        <p:nvGrpSpPr>
          <p:cNvPr id="66" name="Group 65"/>
          <p:cNvGrpSpPr/>
          <p:nvPr/>
        </p:nvGrpSpPr>
        <p:grpSpPr>
          <a:xfrm>
            <a:off x="2279192" y="2289667"/>
            <a:ext cx="2057400" cy="422087"/>
            <a:chOff x="764931" y="2972642"/>
            <a:chExt cx="2424689" cy="562782"/>
          </a:xfrm>
        </p:grpSpPr>
        <p:sp>
          <p:nvSpPr>
            <p:cNvPr id="67" name="Rectangle 66"/>
            <p:cNvSpPr/>
            <p:nvPr/>
          </p:nvSpPr>
          <p:spPr>
            <a:xfrm>
              <a:off x="764931" y="2972642"/>
              <a:ext cx="2424689" cy="562782"/>
            </a:xfrm>
            <a:prstGeom prst="rect">
              <a:avLst/>
            </a:prstGeom>
            <a:solidFill>
              <a:srgbClr val="FFFFFF"/>
            </a:solid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8" name="Oval 67"/>
            <p:cNvSpPr>
              <a:spLocks noChangeAspect="1"/>
            </p:cNvSpPr>
            <p:nvPr/>
          </p:nvSpPr>
          <p:spPr>
            <a:xfrm>
              <a:off x="1977276" y="3217955"/>
              <a:ext cx="137160" cy="137160"/>
            </a:xfrm>
            <a:prstGeom prst="ellipse">
              <a:avLst/>
            </a:prstGeom>
            <a:solidFill>
              <a:srgbClr val="FF0000"/>
            </a:solid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25" name="TextBox 24"/>
          <p:cNvSpPr txBox="1"/>
          <p:nvPr/>
        </p:nvSpPr>
        <p:spPr>
          <a:xfrm>
            <a:off x="2992242" y="1569520"/>
            <a:ext cx="855136" cy="300082"/>
          </a:xfrm>
          <a:prstGeom prst="rect">
            <a:avLst/>
          </a:prstGeom>
          <a:noFill/>
        </p:spPr>
        <p:txBody>
          <a:bodyPr wrap="square" rtlCol="0">
            <a:spAutoFit/>
          </a:bodyPr>
          <a:lstStyle/>
          <a:p>
            <a:r>
              <a:rPr lang="en-US" sz="1350" dirty="0">
                <a:solidFill>
                  <a:srgbClr val="800000"/>
                </a:solidFill>
              </a:rPr>
              <a:t>Gain 2.3</a:t>
            </a:r>
          </a:p>
        </p:txBody>
      </p:sp>
      <p:sp>
        <p:nvSpPr>
          <p:cNvPr id="72" name="TextBox 71"/>
          <p:cNvSpPr txBox="1"/>
          <p:nvPr/>
        </p:nvSpPr>
        <p:spPr>
          <a:xfrm>
            <a:off x="5312879" y="1575592"/>
            <a:ext cx="855136" cy="300082"/>
          </a:xfrm>
          <a:prstGeom prst="rect">
            <a:avLst/>
          </a:prstGeom>
          <a:noFill/>
        </p:spPr>
        <p:txBody>
          <a:bodyPr wrap="square" rtlCol="0">
            <a:spAutoFit/>
          </a:bodyPr>
          <a:lstStyle/>
          <a:p>
            <a:r>
              <a:rPr lang="en-US" sz="1350" dirty="0">
                <a:solidFill>
                  <a:srgbClr val="800000"/>
                </a:solidFill>
              </a:rPr>
              <a:t>Gain 2.5</a:t>
            </a:r>
          </a:p>
        </p:txBody>
      </p:sp>
      <p:grpSp>
        <p:nvGrpSpPr>
          <p:cNvPr id="130" name="Group 129"/>
          <p:cNvGrpSpPr/>
          <p:nvPr/>
        </p:nvGrpSpPr>
        <p:grpSpPr>
          <a:xfrm>
            <a:off x="3019328" y="1935801"/>
            <a:ext cx="3068956" cy="1173025"/>
            <a:chOff x="3651466" y="2581067"/>
            <a:chExt cx="4091941" cy="1564033"/>
          </a:xfrm>
        </p:grpSpPr>
        <p:sp>
          <p:nvSpPr>
            <p:cNvPr id="60" name="Rectangle 59"/>
            <p:cNvSpPr/>
            <p:nvPr/>
          </p:nvSpPr>
          <p:spPr>
            <a:xfrm>
              <a:off x="3670350" y="2605548"/>
              <a:ext cx="960120"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1" name="Rectangle 60"/>
            <p:cNvSpPr/>
            <p:nvPr/>
          </p:nvSpPr>
          <p:spPr>
            <a:xfrm>
              <a:off x="3657147" y="4027815"/>
              <a:ext cx="960120"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9" name="Rectangle 58"/>
            <p:cNvSpPr/>
            <p:nvPr/>
          </p:nvSpPr>
          <p:spPr>
            <a:xfrm>
              <a:off x="3657876" y="2581067"/>
              <a:ext cx="960120" cy="1564033"/>
            </a:xfrm>
            <a:prstGeom prst="rect">
              <a:avLst/>
            </a:prstGeom>
            <a:solidFill>
              <a:srgbClr val="4472C4">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27" name="Straight Connector 26"/>
            <p:cNvCxnSpPr/>
            <p:nvPr/>
          </p:nvCxnSpPr>
          <p:spPr>
            <a:xfrm>
              <a:off x="3651466" y="2727324"/>
              <a:ext cx="952556" cy="129872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665898" y="2727324"/>
              <a:ext cx="952557" cy="1255436"/>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6776418" y="2740157"/>
              <a:ext cx="952556" cy="129872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V="1">
              <a:off x="6790850" y="2740157"/>
              <a:ext cx="952557" cy="1255436"/>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73" name="Group 72"/>
          <p:cNvGrpSpPr/>
          <p:nvPr/>
        </p:nvGrpSpPr>
        <p:grpSpPr>
          <a:xfrm>
            <a:off x="33745" y="2284917"/>
            <a:ext cx="2057400" cy="422087"/>
            <a:chOff x="764931" y="2972642"/>
            <a:chExt cx="2424689" cy="562782"/>
          </a:xfrm>
        </p:grpSpPr>
        <p:sp>
          <p:nvSpPr>
            <p:cNvPr id="74" name="Rectangle 73"/>
            <p:cNvSpPr/>
            <p:nvPr/>
          </p:nvSpPr>
          <p:spPr>
            <a:xfrm>
              <a:off x="764931" y="2972642"/>
              <a:ext cx="2424689" cy="562782"/>
            </a:xfrm>
            <a:prstGeom prst="rect">
              <a:avLst/>
            </a:prstGeom>
            <a:solidFill>
              <a:srgbClr val="FFFFFF"/>
            </a:solidFill>
            <a:ln w="285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5" name="Oval 74"/>
            <p:cNvSpPr>
              <a:spLocks noChangeAspect="1"/>
            </p:cNvSpPr>
            <p:nvPr/>
          </p:nvSpPr>
          <p:spPr>
            <a:xfrm>
              <a:off x="1977276" y="3217955"/>
              <a:ext cx="137160" cy="137160"/>
            </a:xfrm>
            <a:prstGeom prst="ellipse">
              <a:avLst/>
            </a:prstGeom>
            <a:solidFill>
              <a:srgbClr val="FF0000"/>
            </a:solidFill>
            <a:ln w="285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1001893" y="1969735"/>
            <a:ext cx="221260" cy="1153282"/>
            <a:chOff x="1812157" y="2438720"/>
            <a:chExt cx="295013" cy="1537709"/>
          </a:xfrm>
        </p:grpSpPr>
        <p:sp>
          <p:nvSpPr>
            <p:cNvPr id="13" name="Rectangle 12"/>
            <p:cNvSpPr/>
            <p:nvPr/>
          </p:nvSpPr>
          <p:spPr>
            <a:xfrm>
              <a:off x="1818516" y="2438720"/>
              <a:ext cx="288654"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8" name="Rectangle 37"/>
            <p:cNvSpPr/>
            <p:nvPr/>
          </p:nvSpPr>
          <p:spPr>
            <a:xfrm>
              <a:off x="1812157" y="3860987"/>
              <a:ext cx="288654"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129" name="Group 128"/>
          <p:cNvGrpSpPr/>
          <p:nvPr/>
        </p:nvGrpSpPr>
        <p:grpSpPr>
          <a:xfrm>
            <a:off x="984673" y="1954743"/>
            <a:ext cx="4842192" cy="1173025"/>
            <a:chOff x="1241209" y="2606323"/>
            <a:chExt cx="6456256" cy="1564033"/>
          </a:xfrm>
        </p:grpSpPr>
        <p:sp>
          <p:nvSpPr>
            <p:cNvPr id="44" name="Rectangle 43"/>
            <p:cNvSpPr/>
            <p:nvPr/>
          </p:nvSpPr>
          <p:spPr>
            <a:xfrm>
              <a:off x="1253503" y="2606323"/>
              <a:ext cx="319636" cy="1564033"/>
            </a:xfrm>
            <a:prstGeom prst="rect">
              <a:avLst/>
            </a:prstGeom>
            <a:solidFill>
              <a:srgbClr val="4472C4">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31" name="Straight Connector 30"/>
            <p:cNvCxnSpPr/>
            <p:nvPr/>
          </p:nvCxnSpPr>
          <p:spPr>
            <a:xfrm flipV="1">
              <a:off x="1270075" y="2741755"/>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241209" y="2727324"/>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4255471" y="2740631"/>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4226605" y="2726200"/>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V="1">
              <a:off x="7394379" y="2753464"/>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7365513" y="2739033"/>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132" name="Group 131"/>
          <p:cNvGrpSpPr/>
          <p:nvPr/>
        </p:nvGrpSpPr>
        <p:grpSpPr>
          <a:xfrm>
            <a:off x="4979134" y="1971058"/>
            <a:ext cx="1460549" cy="1153282"/>
            <a:chOff x="5946062" y="2642507"/>
            <a:chExt cx="1947398" cy="1537709"/>
          </a:xfrm>
        </p:grpSpPr>
        <p:cxnSp>
          <p:nvCxnSpPr>
            <p:cNvPr id="79" name="Straight Arrow Connector 78"/>
            <p:cNvCxnSpPr/>
            <p:nvPr/>
          </p:nvCxnSpPr>
          <p:spPr>
            <a:xfrm flipV="1">
              <a:off x="5960694" y="2770615"/>
              <a:ext cx="1905112" cy="125543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flipV="1">
              <a:off x="5946261" y="2756185"/>
              <a:ext cx="1919545" cy="12698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5973221" y="2642507"/>
              <a:ext cx="1920239"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5" name="Rectangle 64"/>
            <p:cNvSpPr/>
            <p:nvPr/>
          </p:nvSpPr>
          <p:spPr>
            <a:xfrm>
              <a:off x="5946062" y="4064774"/>
              <a:ext cx="1920239"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62" name="Rectangle 61"/>
          <p:cNvSpPr/>
          <p:nvPr/>
        </p:nvSpPr>
        <p:spPr>
          <a:xfrm>
            <a:off x="4989792" y="1966912"/>
            <a:ext cx="1440179" cy="1173025"/>
          </a:xfrm>
          <a:prstGeom prst="rect">
            <a:avLst/>
          </a:prstGeom>
          <a:solidFill>
            <a:srgbClr val="4472C4">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3" name="TextBox 112"/>
          <p:cNvSpPr txBox="1"/>
          <p:nvPr/>
        </p:nvSpPr>
        <p:spPr>
          <a:xfrm>
            <a:off x="2390792" y="2847946"/>
            <a:ext cx="659155" cy="323165"/>
          </a:xfrm>
          <a:prstGeom prst="rect">
            <a:avLst/>
          </a:prstGeom>
          <a:noFill/>
        </p:spPr>
        <p:txBody>
          <a:bodyPr wrap="none" rtlCol="0">
            <a:spAutoFit/>
          </a:bodyPr>
          <a:lstStyle/>
          <a:p>
            <a:r>
              <a:rPr lang="en-US" sz="1500" dirty="0"/>
              <a:t>70 cm</a:t>
            </a:r>
          </a:p>
        </p:txBody>
      </p:sp>
      <p:sp>
        <p:nvSpPr>
          <p:cNvPr id="114" name="TextBox 113"/>
          <p:cNvSpPr txBox="1"/>
          <p:nvPr/>
        </p:nvSpPr>
        <p:spPr>
          <a:xfrm>
            <a:off x="4270204" y="2854020"/>
            <a:ext cx="756938" cy="323165"/>
          </a:xfrm>
          <a:prstGeom prst="rect">
            <a:avLst/>
          </a:prstGeom>
          <a:noFill/>
        </p:spPr>
        <p:txBody>
          <a:bodyPr wrap="none" rtlCol="0">
            <a:spAutoFit/>
          </a:bodyPr>
          <a:lstStyle/>
          <a:p>
            <a:r>
              <a:rPr lang="en-US" sz="1500" dirty="0"/>
              <a:t>140 cm</a:t>
            </a:r>
          </a:p>
        </p:txBody>
      </p:sp>
      <p:sp>
        <p:nvSpPr>
          <p:cNvPr id="115" name="TextBox 114"/>
          <p:cNvSpPr txBox="1"/>
          <p:nvPr/>
        </p:nvSpPr>
        <p:spPr>
          <a:xfrm>
            <a:off x="334944" y="2678732"/>
            <a:ext cx="844311" cy="530915"/>
          </a:xfrm>
          <a:prstGeom prst="rect">
            <a:avLst/>
          </a:prstGeom>
          <a:noFill/>
        </p:spPr>
        <p:txBody>
          <a:bodyPr wrap="square" rtlCol="0">
            <a:spAutoFit/>
          </a:bodyPr>
          <a:lstStyle/>
          <a:p>
            <a:r>
              <a:rPr lang="en-US" sz="1350" dirty="0"/>
              <a:t>AFOV</a:t>
            </a:r>
          </a:p>
          <a:p>
            <a:r>
              <a:rPr lang="en-US" sz="1500" dirty="0"/>
              <a:t>20 cm</a:t>
            </a:r>
          </a:p>
        </p:txBody>
      </p:sp>
      <p:grpSp>
        <p:nvGrpSpPr>
          <p:cNvPr id="138" name="Group 137"/>
          <p:cNvGrpSpPr/>
          <p:nvPr/>
        </p:nvGrpSpPr>
        <p:grpSpPr>
          <a:xfrm>
            <a:off x="19739" y="3221746"/>
            <a:ext cx="8957077" cy="1944839"/>
            <a:chOff x="26318" y="4295660"/>
            <a:chExt cx="11942769" cy="2593117"/>
          </a:xfrm>
        </p:grpSpPr>
        <p:sp>
          <p:nvSpPr>
            <p:cNvPr id="82" name="TextBox 81"/>
            <p:cNvSpPr txBox="1"/>
            <p:nvPr/>
          </p:nvSpPr>
          <p:spPr>
            <a:xfrm>
              <a:off x="26318" y="6460754"/>
              <a:ext cx="3267215" cy="400109"/>
            </a:xfrm>
            <a:prstGeom prst="rect">
              <a:avLst/>
            </a:prstGeom>
            <a:noFill/>
          </p:spPr>
          <p:txBody>
            <a:bodyPr wrap="square" rtlCol="0">
              <a:spAutoFit/>
            </a:bodyPr>
            <a:lstStyle/>
            <a:p>
              <a:r>
                <a:rPr lang="en-US" sz="1350" b="1" dirty="0">
                  <a:solidFill>
                    <a:srgbClr val="800000"/>
                  </a:solidFill>
                </a:rPr>
                <a:t>Uniform activity </a:t>
              </a:r>
              <a:r>
                <a:rPr lang="en-US" sz="1350" dirty="0">
                  <a:solidFill>
                    <a:srgbClr val="800000"/>
                  </a:solidFill>
                </a:rPr>
                <a:t>in 20-cm diam. </a:t>
              </a:r>
            </a:p>
          </p:txBody>
        </p:sp>
        <p:sp>
          <p:nvSpPr>
            <p:cNvPr id="90" name="TextBox 89"/>
            <p:cNvSpPr txBox="1"/>
            <p:nvPr/>
          </p:nvSpPr>
          <p:spPr>
            <a:xfrm>
              <a:off x="3962631" y="6472870"/>
              <a:ext cx="1140181" cy="400109"/>
            </a:xfrm>
            <a:prstGeom prst="rect">
              <a:avLst/>
            </a:prstGeom>
            <a:noFill/>
          </p:spPr>
          <p:txBody>
            <a:bodyPr wrap="square" rtlCol="0">
              <a:spAutoFit/>
            </a:bodyPr>
            <a:lstStyle/>
            <a:p>
              <a:r>
                <a:rPr lang="en-US" sz="1350" dirty="0">
                  <a:solidFill>
                    <a:srgbClr val="800000"/>
                  </a:solidFill>
                </a:rPr>
                <a:t>Gain 9.0</a:t>
              </a:r>
            </a:p>
          </p:txBody>
        </p:sp>
        <p:sp>
          <p:nvSpPr>
            <p:cNvPr id="91" name="TextBox 90"/>
            <p:cNvSpPr txBox="1"/>
            <p:nvPr/>
          </p:nvSpPr>
          <p:spPr>
            <a:xfrm>
              <a:off x="6987140" y="6480966"/>
              <a:ext cx="1140181" cy="400109"/>
            </a:xfrm>
            <a:prstGeom prst="rect">
              <a:avLst/>
            </a:prstGeom>
            <a:noFill/>
          </p:spPr>
          <p:txBody>
            <a:bodyPr wrap="square" rtlCol="0">
              <a:spAutoFit/>
            </a:bodyPr>
            <a:lstStyle/>
            <a:p>
              <a:r>
                <a:rPr lang="en-US" sz="1350" dirty="0">
                  <a:solidFill>
                    <a:srgbClr val="800000"/>
                  </a:solidFill>
                </a:rPr>
                <a:t>Gain 25</a:t>
              </a:r>
            </a:p>
          </p:txBody>
        </p:sp>
        <p:sp>
          <p:nvSpPr>
            <p:cNvPr id="126" name="TextBox 125"/>
            <p:cNvSpPr txBox="1"/>
            <p:nvPr/>
          </p:nvSpPr>
          <p:spPr>
            <a:xfrm>
              <a:off x="10112656" y="6488668"/>
              <a:ext cx="1140181" cy="400109"/>
            </a:xfrm>
            <a:prstGeom prst="rect">
              <a:avLst/>
            </a:prstGeom>
            <a:noFill/>
          </p:spPr>
          <p:txBody>
            <a:bodyPr wrap="square" rtlCol="0">
              <a:spAutoFit/>
            </a:bodyPr>
            <a:lstStyle/>
            <a:p>
              <a:r>
                <a:rPr lang="en-US" sz="1350" dirty="0">
                  <a:solidFill>
                    <a:srgbClr val="800000"/>
                  </a:solidFill>
                </a:rPr>
                <a:t>Gain 40</a:t>
              </a:r>
            </a:p>
          </p:txBody>
        </p:sp>
        <p:grpSp>
          <p:nvGrpSpPr>
            <p:cNvPr id="137" name="Group 136"/>
            <p:cNvGrpSpPr/>
            <p:nvPr/>
          </p:nvGrpSpPr>
          <p:grpSpPr>
            <a:xfrm>
              <a:off x="54806" y="4295660"/>
              <a:ext cx="11914281" cy="2063562"/>
              <a:chOff x="54806" y="4295660"/>
              <a:chExt cx="11914281" cy="2063562"/>
            </a:xfrm>
          </p:grpSpPr>
          <p:sp>
            <p:nvSpPr>
              <p:cNvPr id="105" name="Rectangle 104"/>
              <p:cNvSpPr/>
              <p:nvPr/>
            </p:nvSpPr>
            <p:spPr>
              <a:xfrm>
                <a:off x="6172531" y="5276919"/>
                <a:ext cx="2743200" cy="562782"/>
              </a:xfrm>
              <a:prstGeom prst="rect">
                <a:avLst/>
              </a:prstGeom>
              <a:solidFill>
                <a:srgbClr val="980000">
                  <a:alpha val="30000"/>
                </a:srgb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7" name="Rectangle 86"/>
              <p:cNvSpPr/>
              <p:nvPr/>
            </p:nvSpPr>
            <p:spPr>
              <a:xfrm>
                <a:off x="3995948" y="4792620"/>
                <a:ext cx="960120"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8" name="Rectangle 87"/>
              <p:cNvSpPr/>
              <p:nvPr/>
            </p:nvSpPr>
            <p:spPr>
              <a:xfrm>
                <a:off x="3968789" y="6214887"/>
                <a:ext cx="960120"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9" name="Rectangle 88"/>
              <p:cNvSpPr/>
              <p:nvPr/>
            </p:nvSpPr>
            <p:spPr>
              <a:xfrm>
                <a:off x="3996953" y="4768139"/>
                <a:ext cx="960120" cy="1564033"/>
              </a:xfrm>
              <a:prstGeom prst="rect">
                <a:avLst/>
              </a:prstGeom>
              <a:solidFill>
                <a:srgbClr val="4472C4">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92" name="Straight Connector 91"/>
              <p:cNvCxnSpPr/>
              <p:nvPr/>
            </p:nvCxnSpPr>
            <p:spPr>
              <a:xfrm>
                <a:off x="3977064" y="4914396"/>
                <a:ext cx="952556" cy="129872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3991496" y="4914396"/>
                <a:ext cx="952557" cy="1255436"/>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grpSp>
            <p:nvGrpSpPr>
              <p:cNvPr id="98" name="Group 97"/>
              <p:cNvGrpSpPr/>
              <p:nvPr/>
            </p:nvGrpSpPr>
            <p:grpSpPr>
              <a:xfrm>
                <a:off x="1286197" y="4813385"/>
                <a:ext cx="295013" cy="1537709"/>
                <a:chOff x="1812157" y="2438720"/>
                <a:chExt cx="295013" cy="1537709"/>
              </a:xfrm>
            </p:grpSpPr>
            <p:sp>
              <p:nvSpPr>
                <p:cNvPr id="100" name="Rectangle 99"/>
                <p:cNvSpPr/>
                <p:nvPr/>
              </p:nvSpPr>
              <p:spPr>
                <a:xfrm>
                  <a:off x="1818516" y="2438720"/>
                  <a:ext cx="288654"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1" name="Rectangle 100"/>
                <p:cNvSpPr/>
                <p:nvPr/>
              </p:nvSpPr>
              <p:spPr>
                <a:xfrm>
                  <a:off x="1812157" y="3860987"/>
                  <a:ext cx="288654"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99" name="Rectangle 98"/>
              <p:cNvSpPr/>
              <p:nvPr/>
            </p:nvSpPr>
            <p:spPr>
              <a:xfrm>
                <a:off x="1276008" y="4793395"/>
                <a:ext cx="319636" cy="1564033"/>
              </a:xfrm>
              <a:prstGeom prst="rect">
                <a:avLst/>
              </a:prstGeom>
              <a:solidFill>
                <a:srgbClr val="4472C4">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102" name="Straight Connector 101"/>
              <p:cNvCxnSpPr/>
              <p:nvPr/>
            </p:nvCxnSpPr>
            <p:spPr>
              <a:xfrm flipV="1">
                <a:off x="1292580" y="4928827"/>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263714" y="4914396"/>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flipV="1">
                <a:off x="6603818" y="4928827"/>
                <a:ext cx="1905112" cy="125543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flipV="1">
                <a:off x="6589385" y="4914397"/>
                <a:ext cx="1919545" cy="12698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0" name="Rectangle 109"/>
              <p:cNvSpPr/>
              <p:nvPr/>
            </p:nvSpPr>
            <p:spPr>
              <a:xfrm>
                <a:off x="6616345" y="4800719"/>
                <a:ext cx="1920239"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1" name="Rectangle 110"/>
              <p:cNvSpPr/>
              <p:nvPr/>
            </p:nvSpPr>
            <p:spPr>
              <a:xfrm>
                <a:off x="6589186" y="6222986"/>
                <a:ext cx="1920239"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2" name="Rectangle 111"/>
              <p:cNvSpPr/>
              <p:nvPr/>
            </p:nvSpPr>
            <p:spPr>
              <a:xfrm>
                <a:off x="6617311" y="4795189"/>
                <a:ext cx="1920239" cy="1564033"/>
              </a:xfrm>
              <a:prstGeom prst="rect">
                <a:avLst/>
              </a:prstGeom>
              <a:solidFill>
                <a:srgbClr val="4472C4">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9" name="Rectangle 118"/>
              <p:cNvSpPr/>
              <p:nvPr/>
            </p:nvSpPr>
            <p:spPr>
              <a:xfrm>
                <a:off x="9225887" y="5256155"/>
                <a:ext cx="2743200" cy="562782"/>
              </a:xfrm>
              <a:prstGeom prst="rect">
                <a:avLst/>
              </a:prstGeom>
              <a:solidFill>
                <a:srgbClr val="980000">
                  <a:alpha val="30000"/>
                </a:srgb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25" name="Group 124"/>
              <p:cNvGrpSpPr/>
              <p:nvPr/>
            </p:nvGrpSpPr>
            <p:grpSpPr>
              <a:xfrm>
                <a:off x="9238418" y="4779955"/>
                <a:ext cx="2714334" cy="1537709"/>
                <a:chOff x="9512645" y="4779955"/>
                <a:chExt cx="1926906" cy="1537709"/>
              </a:xfrm>
            </p:grpSpPr>
            <p:cxnSp>
              <p:nvCxnSpPr>
                <p:cNvPr id="120" name="Straight Arrow Connector 119"/>
                <p:cNvCxnSpPr/>
                <p:nvPr/>
              </p:nvCxnSpPr>
              <p:spPr>
                <a:xfrm flipV="1">
                  <a:off x="9527277" y="4908063"/>
                  <a:ext cx="1905112" cy="125543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H="1" flipV="1">
                  <a:off x="9512844" y="4893633"/>
                  <a:ext cx="1919545" cy="12698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2" name="Rectangle 121"/>
                <p:cNvSpPr/>
                <p:nvPr/>
              </p:nvSpPr>
              <p:spPr>
                <a:xfrm>
                  <a:off x="9519312" y="4779955"/>
                  <a:ext cx="1920239"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3" name="Rectangle 122"/>
                <p:cNvSpPr/>
                <p:nvPr/>
              </p:nvSpPr>
              <p:spPr>
                <a:xfrm>
                  <a:off x="9512645" y="6202222"/>
                  <a:ext cx="1920239" cy="1154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124" name="Rectangle 123"/>
              <p:cNvSpPr/>
              <p:nvPr/>
            </p:nvSpPr>
            <p:spPr>
              <a:xfrm>
                <a:off x="9223766" y="4773989"/>
                <a:ext cx="2743200" cy="1564033"/>
              </a:xfrm>
              <a:prstGeom prst="rect">
                <a:avLst/>
              </a:prstGeom>
              <a:solidFill>
                <a:srgbClr val="4472C4">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7" name="Rectangle 126"/>
              <p:cNvSpPr/>
              <p:nvPr/>
            </p:nvSpPr>
            <p:spPr>
              <a:xfrm>
                <a:off x="3092019" y="5285016"/>
                <a:ext cx="2743200" cy="562782"/>
              </a:xfrm>
              <a:prstGeom prst="rect">
                <a:avLst/>
              </a:prstGeom>
              <a:solidFill>
                <a:srgbClr val="980000">
                  <a:alpha val="30000"/>
                </a:srgb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8" name="Rectangle 127"/>
              <p:cNvSpPr/>
              <p:nvPr/>
            </p:nvSpPr>
            <p:spPr>
              <a:xfrm>
                <a:off x="54806" y="5293113"/>
                <a:ext cx="2743200" cy="562782"/>
              </a:xfrm>
              <a:prstGeom prst="rect">
                <a:avLst/>
              </a:prstGeom>
              <a:solidFill>
                <a:srgbClr val="980000">
                  <a:alpha val="30000"/>
                </a:srgb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6" name="TextBox 135"/>
              <p:cNvSpPr txBox="1"/>
              <p:nvPr/>
            </p:nvSpPr>
            <p:spPr>
              <a:xfrm>
                <a:off x="9209775" y="4295660"/>
                <a:ext cx="1009251" cy="430887"/>
              </a:xfrm>
              <a:prstGeom prst="rect">
                <a:avLst/>
              </a:prstGeom>
              <a:noFill/>
            </p:spPr>
            <p:txBody>
              <a:bodyPr wrap="none" rtlCol="0">
                <a:spAutoFit/>
              </a:bodyPr>
              <a:lstStyle/>
              <a:p>
                <a:r>
                  <a:rPr lang="en-US" sz="1500" dirty="0"/>
                  <a:t>200 cm</a:t>
                </a:r>
              </a:p>
            </p:txBody>
          </p:sp>
          <p:cxnSp>
            <p:nvCxnSpPr>
              <p:cNvPr id="146" name="Straight Connector 145"/>
              <p:cNvCxnSpPr/>
              <p:nvPr/>
            </p:nvCxnSpPr>
            <p:spPr>
              <a:xfrm flipV="1">
                <a:off x="4319843" y="4913746"/>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4290977" y="4899315"/>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V="1">
                <a:off x="7402930" y="4926579"/>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7374064" y="4912148"/>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flipV="1">
                <a:off x="8127453" y="4911498"/>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8098587" y="4897067"/>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6690080" y="4925454"/>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6661214" y="4911023"/>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flipV="1">
                <a:off x="9284718" y="4924329"/>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9255852" y="4909898"/>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flipV="1">
                <a:off x="11614199" y="4909247"/>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11585333" y="4894816"/>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10482680" y="4894165"/>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0453814" y="4879734"/>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7074105" y="4913271"/>
                <a:ext cx="952556" cy="129872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flipV="1">
                <a:off x="7088537" y="4913271"/>
                <a:ext cx="952557" cy="1255436"/>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10157190" y="4898189"/>
                <a:ext cx="952556" cy="129872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V="1">
                <a:off x="10171622" y="4898189"/>
                <a:ext cx="952557" cy="1255436"/>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10909683" y="4911021"/>
                <a:ext cx="952556" cy="129872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flipV="1">
                <a:off x="10924115" y="4911021"/>
                <a:ext cx="952557" cy="1255436"/>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9261806" y="4909896"/>
                <a:ext cx="952556" cy="129872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flipV="1">
                <a:off x="9276238" y="4909896"/>
                <a:ext cx="952557" cy="1255436"/>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7502281" y="4908771"/>
                <a:ext cx="952556" cy="129872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V="1">
                <a:off x="7516713" y="4908771"/>
                <a:ext cx="952557" cy="1255436"/>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6677808" y="4907646"/>
                <a:ext cx="952556" cy="129872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V="1">
                <a:off x="6692240" y="4907646"/>
                <a:ext cx="952557" cy="1255436"/>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V="1">
                <a:off x="4639715" y="4940533"/>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4610849" y="4926102"/>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flipV="1">
                <a:off x="4024535" y="4911492"/>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3995669" y="4897061"/>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flipV="1">
                <a:off x="7023867" y="4938278"/>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6995001" y="4923847"/>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flipV="1">
                <a:off x="9590563" y="4895279"/>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9561697" y="4880848"/>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flipV="1">
                <a:off x="11236163" y="4880194"/>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11207297" y="4865763"/>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flipV="1">
                <a:off x="7843752" y="4934892"/>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7814886" y="4920461"/>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V="1">
                <a:off x="9949879" y="4905849"/>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9921013" y="4891418"/>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flipV="1">
                <a:off x="10869746" y="4876806"/>
                <a:ext cx="303086" cy="1269866"/>
              </a:xfrm>
              <a:prstGeom prst="line">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10840880" y="4862375"/>
                <a:ext cx="331952" cy="128429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9627989" y="4913271"/>
                <a:ext cx="952556" cy="129872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flipV="1">
                <a:off x="9642421" y="4913271"/>
                <a:ext cx="952557" cy="1255436"/>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10547936" y="4926103"/>
                <a:ext cx="952556" cy="1298727"/>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flipV="1">
                <a:off x="10562368" y="4926103"/>
                <a:ext cx="952557" cy="1255436"/>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grpSp>
      </p:grpSp>
      <p:sp>
        <p:nvSpPr>
          <p:cNvPr id="141" name="TextBox 140">
            <a:extLst>
              <a:ext uri="{FF2B5EF4-FFF2-40B4-BE49-F238E27FC236}">
                <a16:creationId xmlns:a16="http://schemas.microsoft.com/office/drawing/2014/main" id="{1D513AB4-DF9E-ED48-8C95-4EBE0181F7E5}"/>
              </a:ext>
            </a:extLst>
          </p:cNvPr>
          <p:cNvSpPr txBox="1"/>
          <p:nvPr/>
        </p:nvSpPr>
        <p:spPr>
          <a:xfrm>
            <a:off x="22661" y="647415"/>
            <a:ext cx="6577057" cy="892552"/>
          </a:xfrm>
          <a:prstGeom prst="rect">
            <a:avLst/>
          </a:prstGeom>
          <a:noFill/>
        </p:spPr>
        <p:txBody>
          <a:bodyPr wrap="none" rtlCol="0">
            <a:spAutoFit/>
          </a:bodyPr>
          <a:lstStyle/>
          <a:p>
            <a:pPr marL="285750" indent="-285750">
              <a:buFont typeface="Arial"/>
              <a:buChar char="•"/>
            </a:pPr>
            <a:r>
              <a:rPr lang="en-US" sz="2000" dirty="0"/>
              <a:t>Scanner length</a:t>
            </a:r>
          </a:p>
          <a:p>
            <a:pPr marL="742950" lvl="1" indent="-285750">
              <a:buFont typeface="Lucida Grande"/>
              <a:buChar char="-"/>
            </a:pPr>
            <a:r>
              <a:rPr lang="en-US" sz="1600" dirty="0"/>
              <a:t>Longer axial FOV increases sensitivity – increased solid angle in 3D</a:t>
            </a:r>
          </a:p>
          <a:p>
            <a:pPr marL="742950" lvl="1" indent="-285750">
              <a:buFont typeface="Lucida Grande"/>
              <a:buChar char="-"/>
            </a:pPr>
            <a:r>
              <a:rPr lang="en-US" sz="1600" dirty="0"/>
              <a:t>Gain in point source (per slice) sensitivity limited due to attenuation</a:t>
            </a:r>
          </a:p>
        </p:txBody>
      </p:sp>
    </p:spTree>
    <p:extLst>
      <p:ext uri="{BB962C8B-B14F-4D97-AF65-F5344CB8AC3E}">
        <p14:creationId xmlns:p14="http://schemas.microsoft.com/office/powerpoint/2010/main" val="69545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37" y="49590"/>
            <a:ext cx="8219590"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rPr>
              <a:t>Advantages of long AFOV PET</a:t>
            </a: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51" name="Rectangle 7">
            <a:extLst>
              <a:ext uri="{FF2B5EF4-FFF2-40B4-BE49-F238E27FC236}">
                <a16:creationId xmlns:a16="http://schemas.microsoft.com/office/drawing/2014/main" id="{F71F13F3-E3FE-1544-BEEC-C40D4F924BDB}"/>
              </a:ext>
            </a:extLst>
          </p:cNvPr>
          <p:cNvSpPr txBox="1">
            <a:spLocks noChangeArrowheads="1"/>
          </p:cNvSpPr>
          <p:nvPr/>
        </p:nvSpPr>
        <p:spPr>
          <a:xfrm>
            <a:off x="61031" y="813100"/>
            <a:ext cx="9021937" cy="4252059"/>
          </a:xfrm>
          <a:prstGeom prst="rect">
            <a:avLst/>
          </a:prstGeom>
        </p:spPr>
        <p:txBody>
          <a:bodyPr/>
          <a:lstStyle>
            <a:lvl1pPr marL="342900" indent="-342900" algn="l" rtl="0" eaLnBrk="0" fontAlgn="base" hangingPunct="0">
              <a:spcBef>
                <a:spcPct val="20000"/>
              </a:spcBef>
              <a:spcAft>
                <a:spcPct val="0"/>
              </a:spcAft>
              <a:buChar char="•"/>
              <a:defRPr sz="3200">
                <a:solidFill>
                  <a:srgbClr val="000000"/>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rgbClr val="000000"/>
                </a:solidFill>
                <a:latin typeface="+mn-lt"/>
                <a:ea typeface="+mn-ea"/>
              </a:defRPr>
            </a:lvl2pPr>
            <a:lvl3pPr marL="1085850" indent="-228600" algn="l" rtl="0" eaLnBrk="0" fontAlgn="base" hangingPunct="0">
              <a:spcBef>
                <a:spcPct val="20000"/>
              </a:spcBef>
              <a:spcAft>
                <a:spcPct val="0"/>
              </a:spcAft>
              <a:buChar char="•"/>
              <a:defRPr sz="2400">
                <a:solidFill>
                  <a:srgbClr val="000000"/>
                </a:solidFill>
                <a:latin typeface="+mn-lt"/>
                <a:ea typeface="+mn-ea"/>
              </a:defRPr>
            </a:lvl3pPr>
            <a:lvl4pPr marL="1428750" indent="-228600" algn="l" rtl="0" eaLnBrk="0" fontAlgn="base" hangingPunct="0">
              <a:spcBef>
                <a:spcPct val="20000"/>
              </a:spcBef>
              <a:spcAft>
                <a:spcPct val="0"/>
              </a:spcAft>
              <a:buChar char="–"/>
              <a:defRPr sz="2000">
                <a:solidFill>
                  <a:srgbClr val="000000"/>
                </a:solidFill>
                <a:latin typeface="+mn-lt"/>
                <a:ea typeface="+mn-ea"/>
              </a:defRPr>
            </a:lvl4pPr>
            <a:lvl5pPr marL="1771650" indent="-228600" algn="l" rtl="0" eaLnBrk="0" fontAlgn="base" hangingPunct="0">
              <a:spcBef>
                <a:spcPct val="20000"/>
              </a:spcBef>
              <a:spcAft>
                <a:spcPct val="0"/>
              </a:spcAft>
              <a:buChar char="»"/>
              <a:defRPr sz="2000">
                <a:solidFill>
                  <a:srgbClr val="000000"/>
                </a:solidFill>
                <a:latin typeface="+mn-lt"/>
                <a:ea typeface="+mn-ea"/>
              </a:defRPr>
            </a:lvl5pPr>
            <a:lvl6pPr marL="2228850" indent="-228600" algn="l" rtl="0" eaLnBrk="0" fontAlgn="base" hangingPunct="0">
              <a:spcBef>
                <a:spcPct val="20000"/>
              </a:spcBef>
              <a:spcAft>
                <a:spcPct val="0"/>
              </a:spcAft>
              <a:buChar char="»"/>
              <a:defRPr sz="2000">
                <a:solidFill>
                  <a:srgbClr val="FFFF00"/>
                </a:solidFill>
                <a:latin typeface="+mn-lt"/>
                <a:ea typeface="+mn-ea"/>
              </a:defRPr>
            </a:lvl6pPr>
            <a:lvl7pPr marL="2686050" indent="-228600" algn="l" rtl="0" eaLnBrk="0" fontAlgn="base" hangingPunct="0">
              <a:spcBef>
                <a:spcPct val="20000"/>
              </a:spcBef>
              <a:spcAft>
                <a:spcPct val="0"/>
              </a:spcAft>
              <a:buChar char="»"/>
              <a:defRPr sz="2000">
                <a:solidFill>
                  <a:srgbClr val="FFFF00"/>
                </a:solidFill>
                <a:latin typeface="+mn-lt"/>
                <a:ea typeface="+mn-ea"/>
              </a:defRPr>
            </a:lvl7pPr>
            <a:lvl8pPr marL="3143250" indent="-228600" algn="l" rtl="0" eaLnBrk="0" fontAlgn="base" hangingPunct="0">
              <a:spcBef>
                <a:spcPct val="20000"/>
              </a:spcBef>
              <a:spcAft>
                <a:spcPct val="0"/>
              </a:spcAft>
              <a:buChar char="»"/>
              <a:defRPr sz="2000">
                <a:solidFill>
                  <a:srgbClr val="FFFF00"/>
                </a:solidFill>
                <a:latin typeface="+mn-lt"/>
                <a:ea typeface="+mn-ea"/>
              </a:defRPr>
            </a:lvl8pPr>
            <a:lvl9pPr marL="3600450" indent="-228600" algn="l" rtl="0" eaLnBrk="0" fontAlgn="base" hangingPunct="0">
              <a:spcBef>
                <a:spcPct val="20000"/>
              </a:spcBef>
              <a:spcAft>
                <a:spcPct val="0"/>
              </a:spcAft>
              <a:buChar char="»"/>
              <a:defRPr sz="2000">
                <a:solidFill>
                  <a:srgbClr val="FFFF00"/>
                </a:solidFill>
                <a:latin typeface="+mn-lt"/>
                <a:ea typeface="+mn-ea"/>
              </a:defRPr>
            </a:lvl9pPr>
          </a:lstStyle>
          <a:p>
            <a:pPr marL="352425" lvl="1" indent="-342900">
              <a:buFont typeface="Courier New" panose="02070309020205020404" pitchFamily="49" charset="0"/>
              <a:buChar char="o"/>
            </a:pPr>
            <a:r>
              <a:rPr lang="en-US" sz="2400" dirty="0"/>
              <a:t>Increased sensitivity, enabling:</a:t>
            </a:r>
          </a:p>
          <a:p>
            <a:pPr marL="695325" lvl="2" indent="-342900">
              <a:buFont typeface="Arial" panose="020B0604020202020204" pitchFamily="34" charset="0"/>
              <a:buChar char="•"/>
            </a:pPr>
            <a:r>
              <a:rPr lang="en-US" sz="2000" dirty="0"/>
              <a:t>Lower injected activity (or dose) – useful for pediatric imaging, serial imaging for treatment response, screening, etc.</a:t>
            </a:r>
          </a:p>
          <a:p>
            <a:pPr marL="695325" lvl="2" indent="-342900">
              <a:buFont typeface="Arial" panose="020B0604020202020204" pitchFamily="34" charset="0"/>
              <a:buChar char="•"/>
            </a:pPr>
            <a:r>
              <a:rPr lang="en-US" sz="2000" dirty="0"/>
              <a:t>Shorter scan times – reduced patient motion and possibly breath-hold imaging</a:t>
            </a:r>
          </a:p>
          <a:p>
            <a:pPr marL="695325" lvl="2" indent="-342900">
              <a:buFont typeface="Arial" panose="020B0604020202020204" pitchFamily="34" charset="0"/>
              <a:buChar char="•"/>
            </a:pPr>
            <a:r>
              <a:rPr lang="en-US" sz="2000" dirty="0"/>
              <a:t>Delayed imaging – better biological contrast</a:t>
            </a:r>
          </a:p>
          <a:p>
            <a:pPr marL="695325" lvl="2" indent="-342900">
              <a:buFont typeface="Arial" panose="020B0604020202020204" pitchFamily="34" charset="0"/>
              <a:buChar char="•"/>
            </a:pPr>
            <a:r>
              <a:rPr lang="en-US" sz="2000" dirty="0"/>
              <a:t>Higher temporal resolution – improved estimation of TACs in dynamic imaging</a:t>
            </a:r>
          </a:p>
          <a:p>
            <a:pPr marL="695325" lvl="2" indent="-342900">
              <a:buFont typeface="Arial" panose="020B0604020202020204" pitchFamily="34" charset="0"/>
              <a:buChar char="•"/>
            </a:pPr>
            <a:r>
              <a:rPr lang="en-US" sz="2000" dirty="0"/>
              <a:t>Imaging of low-yield or long-lived isotopes such as </a:t>
            </a:r>
            <a:r>
              <a:rPr lang="en-US" sz="2000" baseline="30000" dirty="0"/>
              <a:t>124</a:t>
            </a:r>
            <a:r>
              <a:rPr lang="en-US" sz="2000" dirty="0"/>
              <a:t>I, </a:t>
            </a:r>
            <a:r>
              <a:rPr lang="en-US" sz="2000" baseline="30000" dirty="0"/>
              <a:t>89</a:t>
            </a:r>
            <a:r>
              <a:rPr lang="en-US" sz="2000" dirty="0"/>
              <a:t>Zr, etc.</a:t>
            </a:r>
          </a:p>
          <a:p>
            <a:pPr defTabSz="685749">
              <a:buFont typeface="Courier New" panose="02070309020205020404" pitchFamily="49" charset="0"/>
              <a:buChar char="o"/>
            </a:pPr>
            <a:r>
              <a:rPr lang="en-US" sz="2400" dirty="0">
                <a:cs typeface="+mn-cs"/>
              </a:rPr>
              <a:t>Simultaneous imaging of large volume:</a:t>
            </a:r>
          </a:p>
          <a:p>
            <a:pPr lvl="1" defTabSz="685749">
              <a:buFont typeface="Arial" panose="020B0604020202020204" pitchFamily="34" charset="0"/>
              <a:buChar char="•"/>
            </a:pPr>
            <a:r>
              <a:rPr lang="en-US" sz="2000" dirty="0"/>
              <a:t>Dynamic imaging of multi-organ systems, multiple lesions</a:t>
            </a:r>
          </a:p>
          <a:p>
            <a:pPr lvl="1" defTabSz="685749">
              <a:buFont typeface="Arial" panose="020B0604020202020204" pitchFamily="34" charset="0"/>
              <a:buChar char="•"/>
            </a:pPr>
            <a:r>
              <a:rPr lang="en-US" sz="2000" dirty="0"/>
              <a:t>Kinetic modeling for biologic parameter calculation, e.g., flow, tracer flux</a:t>
            </a:r>
          </a:p>
          <a:p>
            <a:pPr marL="0" lvl="1" indent="0">
              <a:buNone/>
              <a:defRPr/>
            </a:pPr>
            <a:endParaRPr lang="en-US" sz="2400" kern="0" dirty="0"/>
          </a:p>
        </p:txBody>
      </p:sp>
    </p:spTree>
    <p:extLst>
      <p:ext uri="{BB962C8B-B14F-4D97-AF65-F5344CB8AC3E}">
        <p14:creationId xmlns:p14="http://schemas.microsoft.com/office/powerpoint/2010/main" val="1969730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37" y="49590"/>
            <a:ext cx="8074118"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prstClr val="black"/>
                </a:solidFill>
              </a:rPr>
              <a:t>Spatial resolution in long AFOV scanners</a:t>
            </a:r>
            <a:endParaRPr lang="en-US" sz="2700" i="1" dirty="0">
              <a:solidFill>
                <a:srgbClr val="800000"/>
              </a:solidFill>
              <a:latin typeface="Calibri Light"/>
            </a:endParaRP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1">
            <a:extLst>
              <a:ext uri="{FF2B5EF4-FFF2-40B4-BE49-F238E27FC236}">
                <a16:creationId xmlns:a16="http://schemas.microsoft.com/office/drawing/2014/main" id="{C5AEEECB-1FF4-3C4F-AA43-95E0CACED61D}"/>
              </a:ext>
            </a:extLst>
          </p:cNvPr>
          <p:cNvSpPr txBox="1">
            <a:spLocks/>
          </p:cNvSpPr>
          <p:nvPr/>
        </p:nvSpPr>
        <p:spPr>
          <a:xfrm>
            <a:off x="5854042" y="1625783"/>
            <a:ext cx="4790831" cy="1891934"/>
          </a:xfrm>
          <a:prstGeom prst="rect">
            <a:avLst/>
          </a:prstGeom>
        </p:spPr>
        <p:txBody>
          <a:bodyPr vert="horz" lIns="68543" tIns="34289" rIns="68543" bIns="34289" rtlCol="0">
            <a:noAutofit/>
          </a:bodyPr>
          <a:lstStyle>
            <a:lvl1pPr marL="0" indent="0" algn="l" defTabSz="685375"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677" indent="0" algn="l" defTabSz="685375"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375" indent="0" algn="l" defTabSz="685375"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3pPr>
            <a:lvl4pPr marL="1028063"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0750"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3449"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6124"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398800"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1477"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defRPr/>
            </a:pPr>
            <a:endParaRPr lang="en-US" sz="3200" dirty="0"/>
          </a:p>
        </p:txBody>
      </p:sp>
      <p:sp>
        <p:nvSpPr>
          <p:cNvPr id="28" name="Rectangle 27">
            <a:extLst>
              <a:ext uri="{FF2B5EF4-FFF2-40B4-BE49-F238E27FC236}">
                <a16:creationId xmlns:a16="http://schemas.microsoft.com/office/drawing/2014/main" id="{47E8D755-638F-7849-A894-1160F4BF8E1D}"/>
              </a:ext>
            </a:extLst>
          </p:cNvPr>
          <p:cNvSpPr/>
          <p:nvPr/>
        </p:nvSpPr>
        <p:spPr>
          <a:xfrm>
            <a:off x="6928207" y="6490854"/>
            <a:ext cx="2215793" cy="307777"/>
          </a:xfrm>
          <a:prstGeom prst="rect">
            <a:avLst/>
          </a:prstGeom>
        </p:spPr>
        <p:txBody>
          <a:bodyPr wrap="none">
            <a:spAutoFit/>
          </a:bodyPr>
          <a:lstStyle/>
          <a:p>
            <a:pPr>
              <a:defRPr/>
            </a:pPr>
            <a:r>
              <a:rPr lang="en-US" sz="1400" dirty="0" err="1">
                <a:latin typeface="+mj-lt"/>
              </a:rPr>
              <a:t>Schmall</a:t>
            </a:r>
            <a:r>
              <a:rPr lang="en-US" sz="1400" dirty="0">
                <a:latin typeface="+mj-lt"/>
              </a:rPr>
              <a:t> </a:t>
            </a:r>
            <a:r>
              <a:rPr lang="en-US" sz="1400" i="1" dirty="0">
                <a:latin typeface="+mj-lt"/>
              </a:rPr>
              <a:t>et al PMB 2016</a:t>
            </a:r>
          </a:p>
        </p:txBody>
      </p:sp>
      <p:graphicFrame>
        <p:nvGraphicFramePr>
          <p:cNvPr id="32" name="Table 31">
            <a:extLst>
              <a:ext uri="{FF2B5EF4-FFF2-40B4-BE49-F238E27FC236}">
                <a16:creationId xmlns:a16="http://schemas.microsoft.com/office/drawing/2014/main" id="{4BBB3E92-3AFC-5B47-BC89-96B03F3CD106}"/>
              </a:ext>
            </a:extLst>
          </p:cNvPr>
          <p:cNvGraphicFramePr>
            <a:graphicFrameLocks noGrp="1" noChangeAspect="1"/>
          </p:cNvGraphicFramePr>
          <p:nvPr>
            <p:extLst>
              <p:ext uri="{D42A27DB-BD31-4B8C-83A1-F6EECF244321}">
                <p14:modId xmlns:p14="http://schemas.microsoft.com/office/powerpoint/2010/main" val="3549092910"/>
              </p:ext>
            </p:extLst>
          </p:nvPr>
        </p:nvGraphicFramePr>
        <p:xfrm>
          <a:off x="579422" y="1149786"/>
          <a:ext cx="4409037" cy="3277354"/>
        </p:xfrm>
        <a:graphic>
          <a:graphicData uri="http://schemas.openxmlformats.org/drawingml/2006/table">
            <a:tbl>
              <a:tblPr firstRow="1" firstCol="1" bandRow="1">
                <a:tableStyleId>{93296810-A885-4BE3-A3E7-6D5BEEA58F35}</a:tableStyleId>
              </a:tblPr>
              <a:tblGrid>
                <a:gridCol w="1976463">
                  <a:extLst>
                    <a:ext uri="{9D8B030D-6E8A-4147-A177-3AD203B41FA5}">
                      <a16:colId xmlns:a16="http://schemas.microsoft.com/office/drawing/2014/main" val="1190365805"/>
                    </a:ext>
                  </a:extLst>
                </a:gridCol>
                <a:gridCol w="1235291">
                  <a:extLst>
                    <a:ext uri="{9D8B030D-6E8A-4147-A177-3AD203B41FA5}">
                      <a16:colId xmlns:a16="http://schemas.microsoft.com/office/drawing/2014/main" val="1863251485"/>
                    </a:ext>
                  </a:extLst>
                </a:gridCol>
                <a:gridCol w="1197283">
                  <a:extLst>
                    <a:ext uri="{9D8B030D-6E8A-4147-A177-3AD203B41FA5}">
                      <a16:colId xmlns:a16="http://schemas.microsoft.com/office/drawing/2014/main" val="2611196525"/>
                    </a:ext>
                  </a:extLst>
                </a:gridCol>
              </a:tblGrid>
              <a:tr h="468194">
                <a:tc>
                  <a:txBody>
                    <a:bodyPr/>
                    <a:lstStyle/>
                    <a:p>
                      <a:pPr marL="0" marR="0" algn="l">
                        <a:lnSpc>
                          <a:spcPct val="115000"/>
                        </a:lnSpc>
                        <a:spcBef>
                          <a:spcPts val="0"/>
                        </a:spcBef>
                        <a:spcAft>
                          <a:spcPts val="0"/>
                        </a:spcAft>
                      </a:pPr>
                      <a:r>
                        <a:rPr lang="en-US" sz="1600" dirty="0">
                          <a:effectLst/>
                        </a:rPr>
                        <a:t>Transverse</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001E5A"/>
                    </a:solidFill>
                  </a:tcPr>
                </a:tc>
                <a:tc>
                  <a:txBody>
                    <a:bodyPr/>
                    <a:lstStyle/>
                    <a:p>
                      <a:pPr marL="0" marR="0" algn="just">
                        <a:lnSpc>
                          <a:spcPct val="115000"/>
                        </a:lnSpc>
                        <a:spcBef>
                          <a:spcPts val="0"/>
                        </a:spcBef>
                        <a:spcAft>
                          <a:spcPts val="0"/>
                        </a:spcAft>
                      </a:pPr>
                      <a:r>
                        <a:rPr lang="en-US" sz="1600" dirty="0">
                          <a:effectLst/>
                        </a:rPr>
                        <a:t>23 cm</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001E5A"/>
                    </a:solidFill>
                  </a:tcPr>
                </a:tc>
                <a:tc>
                  <a:txBody>
                    <a:bodyPr/>
                    <a:lstStyle/>
                    <a:p>
                      <a:pPr marL="0" marR="0" algn="l">
                        <a:lnSpc>
                          <a:spcPct val="115000"/>
                        </a:lnSpc>
                        <a:spcBef>
                          <a:spcPts val="0"/>
                        </a:spcBef>
                        <a:spcAft>
                          <a:spcPts val="0"/>
                        </a:spcAft>
                      </a:pPr>
                      <a:r>
                        <a:rPr lang="en-US" sz="1600" dirty="0">
                          <a:effectLst/>
                        </a:rPr>
                        <a:t>70 cm</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001E5A"/>
                    </a:solidFill>
                  </a:tcPr>
                </a:tc>
                <a:extLst>
                  <a:ext uri="{0D108BD9-81ED-4DB2-BD59-A6C34878D82A}">
                    <a16:rowId xmlns:a16="http://schemas.microsoft.com/office/drawing/2014/main" val="2066807542"/>
                  </a:ext>
                </a:extLst>
              </a:tr>
              <a:tr h="390161">
                <a:tc>
                  <a:txBody>
                    <a:bodyPr/>
                    <a:lstStyle/>
                    <a:p>
                      <a:pPr marL="0" marR="0" algn="just">
                        <a:lnSpc>
                          <a:spcPct val="115000"/>
                        </a:lnSpc>
                        <a:spcBef>
                          <a:spcPts val="0"/>
                        </a:spcBef>
                        <a:spcAft>
                          <a:spcPts val="0"/>
                        </a:spcAft>
                      </a:pPr>
                      <a:r>
                        <a:rPr lang="en-US" sz="1400" dirty="0">
                          <a:solidFill>
                            <a:schemeClr val="tx1"/>
                          </a:solidFill>
                          <a:effectLst/>
                        </a:rPr>
                        <a:t>center - 1 cm</a:t>
                      </a:r>
                      <a:endParaRPr lang="en-US" sz="14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D5E3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3.96 mm</a:t>
                      </a:r>
                    </a:p>
                  </a:txBody>
                  <a:tcPr marL="70643" marR="70643" marT="0" marB="0">
                    <a:solidFill>
                      <a:srgbClr val="D5E3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4.06 mm</a:t>
                      </a:r>
                    </a:p>
                  </a:txBody>
                  <a:tcPr marL="70643" marR="70643" marT="0" marB="0">
                    <a:solidFill>
                      <a:srgbClr val="D5E3FF"/>
                    </a:solidFill>
                  </a:tcPr>
                </a:tc>
                <a:extLst>
                  <a:ext uri="{0D108BD9-81ED-4DB2-BD59-A6C34878D82A}">
                    <a16:rowId xmlns:a16="http://schemas.microsoft.com/office/drawing/2014/main" val="4045466832"/>
                  </a:ext>
                </a:extLst>
              </a:tr>
              <a:tr h="390161">
                <a:tc>
                  <a:txBody>
                    <a:bodyPr/>
                    <a:lstStyle/>
                    <a:p>
                      <a:pPr marL="0" marR="0" algn="just">
                        <a:lnSpc>
                          <a:spcPct val="115000"/>
                        </a:lnSpc>
                        <a:spcBef>
                          <a:spcPts val="0"/>
                        </a:spcBef>
                        <a:spcAft>
                          <a:spcPts val="0"/>
                        </a:spcAft>
                      </a:pPr>
                      <a:r>
                        <a:rPr lang="en-US" sz="1400" dirty="0">
                          <a:solidFill>
                            <a:schemeClr val="tx1"/>
                          </a:solidFill>
                          <a:effectLst/>
                        </a:rPr>
                        <a:t>radial 10 cm</a:t>
                      </a:r>
                      <a:endParaRPr lang="en-US" sz="14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E7EF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4.63</a:t>
                      </a:r>
                    </a:p>
                  </a:txBody>
                  <a:tcPr marL="70643" marR="70643" marT="0" marB="0">
                    <a:solidFill>
                      <a:srgbClr val="E7EF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4.77</a:t>
                      </a:r>
                    </a:p>
                  </a:txBody>
                  <a:tcPr marL="70643" marR="70643" marT="0" marB="0">
                    <a:solidFill>
                      <a:srgbClr val="E7EFFF"/>
                    </a:solidFill>
                  </a:tcPr>
                </a:tc>
                <a:extLst>
                  <a:ext uri="{0D108BD9-81ED-4DB2-BD59-A6C34878D82A}">
                    <a16:rowId xmlns:a16="http://schemas.microsoft.com/office/drawing/2014/main" val="1559080125"/>
                  </a:ext>
                </a:extLst>
              </a:tr>
              <a:tr h="390161">
                <a:tc>
                  <a:txBody>
                    <a:bodyPr/>
                    <a:lstStyle/>
                    <a:p>
                      <a:pPr marL="0" marR="0" algn="just">
                        <a:lnSpc>
                          <a:spcPct val="115000"/>
                        </a:lnSpc>
                        <a:spcBef>
                          <a:spcPts val="0"/>
                        </a:spcBef>
                        <a:spcAft>
                          <a:spcPts val="0"/>
                        </a:spcAft>
                      </a:pPr>
                      <a:r>
                        <a:rPr lang="en-US" sz="1400" dirty="0">
                          <a:solidFill>
                            <a:schemeClr val="tx1"/>
                          </a:solidFill>
                          <a:effectLst/>
                        </a:rPr>
                        <a:t>radial 20 cm</a:t>
                      </a:r>
                      <a:endParaRPr lang="en-US" sz="14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E7EF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6.10</a:t>
                      </a:r>
                    </a:p>
                  </a:txBody>
                  <a:tcPr marL="70643" marR="70643" marT="0" marB="0">
                    <a:solidFill>
                      <a:srgbClr val="E7EF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6.24</a:t>
                      </a:r>
                    </a:p>
                  </a:txBody>
                  <a:tcPr marL="70643" marR="70643" marT="0" marB="0">
                    <a:solidFill>
                      <a:srgbClr val="E7EFFF"/>
                    </a:solidFill>
                  </a:tcPr>
                </a:tc>
                <a:extLst>
                  <a:ext uri="{0D108BD9-81ED-4DB2-BD59-A6C34878D82A}">
                    <a16:rowId xmlns:a16="http://schemas.microsoft.com/office/drawing/2014/main" val="325521234"/>
                  </a:ext>
                </a:extLst>
              </a:tr>
              <a:tr h="468194">
                <a:tc>
                  <a:txBody>
                    <a:bodyPr/>
                    <a:lstStyle/>
                    <a:p>
                      <a:pPr marL="0" marR="0" algn="just">
                        <a:lnSpc>
                          <a:spcPct val="115000"/>
                        </a:lnSpc>
                        <a:spcBef>
                          <a:spcPts val="0"/>
                        </a:spcBef>
                        <a:spcAft>
                          <a:spcPts val="0"/>
                        </a:spcAft>
                      </a:pPr>
                      <a:r>
                        <a:rPr lang="en-US" sz="1600" b="1" dirty="0">
                          <a:solidFill>
                            <a:schemeClr val="bg1"/>
                          </a:solidFill>
                          <a:effectLst/>
                        </a:rPr>
                        <a:t>Axial </a:t>
                      </a:r>
                      <a:endParaRPr lang="en-US" sz="1600" b="1"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001E5A"/>
                    </a:solidFill>
                  </a:tcPr>
                </a:tc>
                <a:tc>
                  <a:txBody>
                    <a:bodyPr/>
                    <a:lstStyle/>
                    <a:p>
                      <a:pPr marL="0" marR="0" algn="just">
                        <a:lnSpc>
                          <a:spcPct val="115000"/>
                        </a:lnSpc>
                        <a:spcBef>
                          <a:spcPts val="0"/>
                        </a:spcBef>
                        <a:spcAft>
                          <a:spcPts val="0"/>
                        </a:spcAft>
                      </a:pPr>
                      <a:r>
                        <a:rPr lang="en-US" sz="1600" b="1" dirty="0">
                          <a:solidFill>
                            <a:schemeClr val="bg1"/>
                          </a:solidFill>
                          <a:effectLst/>
                        </a:rPr>
                        <a:t>23 cm</a:t>
                      </a:r>
                      <a:endParaRPr lang="en-US" sz="1600" b="1"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001E5A"/>
                    </a:solidFill>
                  </a:tcPr>
                </a:tc>
                <a:tc>
                  <a:txBody>
                    <a:bodyPr/>
                    <a:lstStyle/>
                    <a:p>
                      <a:pPr marL="0" marR="0" algn="just">
                        <a:lnSpc>
                          <a:spcPct val="115000"/>
                        </a:lnSpc>
                        <a:spcBef>
                          <a:spcPts val="0"/>
                        </a:spcBef>
                        <a:spcAft>
                          <a:spcPts val="0"/>
                        </a:spcAft>
                      </a:pPr>
                      <a:r>
                        <a:rPr lang="en-US" sz="1600" b="1" dirty="0">
                          <a:solidFill>
                            <a:schemeClr val="bg1"/>
                          </a:solidFill>
                          <a:effectLst/>
                        </a:rPr>
                        <a:t>70 cm</a:t>
                      </a:r>
                      <a:endParaRPr lang="en-US" sz="1600" b="1"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001E5A"/>
                    </a:solidFill>
                  </a:tcPr>
                </a:tc>
                <a:extLst>
                  <a:ext uri="{0D108BD9-81ED-4DB2-BD59-A6C34878D82A}">
                    <a16:rowId xmlns:a16="http://schemas.microsoft.com/office/drawing/2014/main" val="3055170733"/>
                  </a:ext>
                </a:extLst>
              </a:tr>
              <a:tr h="390161">
                <a:tc>
                  <a:txBody>
                    <a:bodyPr/>
                    <a:lstStyle/>
                    <a:p>
                      <a:pPr marL="0" marR="0" algn="just">
                        <a:lnSpc>
                          <a:spcPct val="115000"/>
                        </a:lnSpc>
                        <a:spcBef>
                          <a:spcPts val="0"/>
                        </a:spcBef>
                        <a:spcAft>
                          <a:spcPts val="0"/>
                        </a:spcAft>
                      </a:pPr>
                      <a:r>
                        <a:rPr lang="en-US" sz="1400" dirty="0">
                          <a:solidFill>
                            <a:schemeClr val="tx1"/>
                          </a:solidFill>
                          <a:effectLst/>
                        </a:rPr>
                        <a:t>center - 1cm</a:t>
                      </a:r>
                      <a:endParaRPr lang="en-US" sz="14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D5E3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4.01</a:t>
                      </a:r>
                    </a:p>
                  </a:txBody>
                  <a:tcPr marL="70643" marR="70643" marT="0" marB="0">
                    <a:solidFill>
                      <a:srgbClr val="D5E3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4.49</a:t>
                      </a:r>
                    </a:p>
                  </a:txBody>
                  <a:tcPr marL="70643" marR="70643" marT="0" marB="0">
                    <a:solidFill>
                      <a:srgbClr val="D5E3FF"/>
                    </a:solidFill>
                  </a:tcPr>
                </a:tc>
                <a:extLst>
                  <a:ext uri="{0D108BD9-81ED-4DB2-BD59-A6C34878D82A}">
                    <a16:rowId xmlns:a16="http://schemas.microsoft.com/office/drawing/2014/main" val="1178798543"/>
                  </a:ext>
                </a:extLst>
              </a:tr>
              <a:tr h="390161">
                <a:tc>
                  <a:txBody>
                    <a:bodyPr/>
                    <a:lstStyle/>
                    <a:p>
                      <a:pPr marL="0" marR="0" algn="just">
                        <a:lnSpc>
                          <a:spcPct val="115000"/>
                        </a:lnSpc>
                        <a:spcBef>
                          <a:spcPts val="0"/>
                        </a:spcBef>
                        <a:spcAft>
                          <a:spcPts val="0"/>
                        </a:spcAft>
                      </a:pPr>
                      <a:r>
                        <a:rPr lang="en-US" sz="1400" dirty="0">
                          <a:solidFill>
                            <a:schemeClr val="tx1"/>
                          </a:solidFill>
                          <a:effectLst/>
                        </a:rPr>
                        <a:t>10 cm</a:t>
                      </a:r>
                      <a:endParaRPr lang="en-US" sz="14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E7EF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4.18</a:t>
                      </a:r>
                    </a:p>
                  </a:txBody>
                  <a:tcPr marL="70643" marR="70643" marT="0" marB="0">
                    <a:solidFill>
                      <a:srgbClr val="E7EF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4.77</a:t>
                      </a:r>
                    </a:p>
                  </a:txBody>
                  <a:tcPr marL="70643" marR="70643" marT="0" marB="0">
                    <a:solidFill>
                      <a:srgbClr val="E7EFFF"/>
                    </a:solidFill>
                  </a:tcPr>
                </a:tc>
                <a:extLst>
                  <a:ext uri="{0D108BD9-81ED-4DB2-BD59-A6C34878D82A}">
                    <a16:rowId xmlns:a16="http://schemas.microsoft.com/office/drawing/2014/main" val="3856402843"/>
                  </a:ext>
                </a:extLst>
              </a:tr>
              <a:tr h="390161">
                <a:tc>
                  <a:txBody>
                    <a:bodyPr/>
                    <a:lstStyle/>
                    <a:p>
                      <a:pPr marL="0" marR="0" algn="just">
                        <a:lnSpc>
                          <a:spcPct val="115000"/>
                        </a:lnSpc>
                        <a:spcBef>
                          <a:spcPts val="0"/>
                        </a:spcBef>
                        <a:spcAft>
                          <a:spcPts val="0"/>
                        </a:spcAft>
                      </a:pPr>
                      <a:r>
                        <a:rPr lang="en-US" sz="1400" dirty="0">
                          <a:solidFill>
                            <a:schemeClr val="tx1"/>
                          </a:solidFill>
                          <a:effectLst/>
                        </a:rPr>
                        <a:t>20 cm</a:t>
                      </a:r>
                      <a:endParaRPr lang="en-US" sz="14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70643" marR="70643" marT="0" marB="0">
                    <a:solidFill>
                      <a:srgbClr val="D5E3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4.22</a:t>
                      </a:r>
                    </a:p>
                  </a:txBody>
                  <a:tcPr marL="70643" marR="70643" marT="0" marB="0">
                    <a:solidFill>
                      <a:srgbClr val="D5E3FF"/>
                    </a:solidFill>
                  </a:tcPr>
                </a:tc>
                <a:tc>
                  <a:txBody>
                    <a:bodyPr/>
                    <a:lstStyle/>
                    <a:p>
                      <a:pPr marL="0" marR="0" algn="just">
                        <a:lnSpc>
                          <a:spcPct val="115000"/>
                        </a:lnSpc>
                        <a:spcBef>
                          <a:spcPts val="0"/>
                        </a:spcBef>
                        <a:spcAft>
                          <a:spcPts val="0"/>
                        </a:spcAft>
                      </a:pPr>
                      <a:r>
                        <a:rPr lang="en-US" sz="1400" dirty="0">
                          <a:effectLst/>
                          <a:latin typeface="Calibri" panose="020F0502020204030204" pitchFamily="34" charset="0"/>
                          <a:ea typeface="MS Mincho" panose="02020609040205080304" pitchFamily="49" charset="-128"/>
                          <a:cs typeface="Times New Roman" panose="02020603050405020304" pitchFamily="18" charset="0"/>
                        </a:rPr>
                        <a:t>4.73</a:t>
                      </a:r>
                    </a:p>
                  </a:txBody>
                  <a:tcPr marL="70643" marR="70643" marT="0" marB="0">
                    <a:solidFill>
                      <a:srgbClr val="D5E3FF"/>
                    </a:solidFill>
                  </a:tcPr>
                </a:tc>
                <a:extLst>
                  <a:ext uri="{0D108BD9-81ED-4DB2-BD59-A6C34878D82A}">
                    <a16:rowId xmlns:a16="http://schemas.microsoft.com/office/drawing/2014/main" val="1297213080"/>
                  </a:ext>
                </a:extLst>
              </a:tr>
            </a:tbl>
          </a:graphicData>
        </a:graphic>
      </p:graphicFrame>
      <p:grpSp>
        <p:nvGrpSpPr>
          <p:cNvPr id="33" name="Group 32">
            <a:extLst>
              <a:ext uri="{FF2B5EF4-FFF2-40B4-BE49-F238E27FC236}">
                <a16:creationId xmlns:a16="http://schemas.microsoft.com/office/drawing/2014/main" id="{CF67BAF2-0A37-C44D-B097-B4D806DC1307}"/>
              </a:ext>
            </a:extLst>
          </p:cNvPr>
          <p:cNvGrpSpPr/>
          <p:nvPr/>
        </p:nvGrpSpPr>
        <p:grpSpPr>
          <a:xfrm>
            <a:off x="3285076" y="3376940"/>
            <a:ext cx="1510825" cy="1385354"/>
            <a:chOff x="2152495" y="5402861"/>
            <a:chExt cx="1377709" cy="1385354"/>
          </a:xfrm>
        </p:grpSpPr>
        <p:sp>
          <p:nvSpPr>
            <p:cNvPr id="34" name="TextBox 33">
              <a:extLst>
                <a:ext uri="{FF2B5EF4-FFF2-40B4-BE49-F238E27FC236}">
                  <a16:creationId xmlns:a16="http://schemas.microsoft.com/office/drawing/2014/main" id="{33595A31-5CD6-6E4E-97AB-15AC8C1505EA}"/>
                </a:ext>
              </a:extLst>
            </p:cNvPr>
            <p:cNvSpPr txBox="1"/>
            <p:nvPr/>
          </p:nvSpPr>
          <p:spPr>
            <a:xfrm>
              <a:off x="2152495" y="6418883"/>
              <a:ext cx="1377709" cy="369332"/>
            </a:xfrm>
            <a:prstGeom prst="rect">
              <a:avLst/>
            </a:prstGeom>
            <a:noFill/>
          </p:spPr>
          <p:txBody>
            <a:bodyPr wrap="none" rtlCol="0">
              <a:spAutoFit/>
            </a:bodyPr>
            <a:lstStyle/>
            <a:p>
              <a:r>
                <a:rPr lang="en-US" b="1" dirty="0">
                  <a:solidFill>
                    <a:srgbClr val="000090"/>
                  </a:solidFill>
                </a:rPr>
                <a:t>~ 0.5-mm loss</a:t>
              </a:r>
            </a:p>
          </p:txBody>
        </p:sp>
        <p:sp>
          <p:nvSpPr>
            <p:cNvPr id="35" name="Left Bracket 34">
              <a:extLst>
                <a:ext uri="{FF2B5EF4-FFF2-40B4-BE49-F238E27FC236}">
                  <a16:creationId xmlns:a16="http://schemas.microsoft.com/office/drawing/2014/main" id="{D227B9B3-B4C7-7543-9A8D-5D552164503D}"/>
                </a:ext>
              </a:extLst>
            </p:cNvPr>
            <p:cNvSpPr/>
            <p:nvPr/>
          </p:nvSpPr>
          <p:spPr>
            <a:xfrm rot="10800000">
              <a:off x="3160927" y="5402861"/>
              <a:ext cx="165103" cy="841836"/>
            </a:xfrm>
            <a:prstGeom prst="leftBracket">
              <a:avLst/>
            </a:prstGeom>
            <a:ln w="28575"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36" name="Picture 35">
            <a:extLst>
              <a:ext uri="{FF2B5EF4-FFF2-40B4-BE49-F238E27FC236}">
                <a16:creationId xmlns:a16="http://schemas.microsoft.com/office/drawing/2014/main" id="{20020592-FE74-5A4C-A36B-F2FD85A788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426"/>
          <a:stretch/>
        </p:blipFill>
        <p:spPr>
          <a:xfrm rot="16200000">
            <a:off x="6117728" y="565659"/>
            <a:ext cx="2255012" cy="2743200"/>
          </a:xfrm>
          <a:prstGeom prst="rect">
            <a:avLst/>
          </a:prstGeom>
        </p:spPr>
      </p:pic>
      <p:pic>
        <p:nvPicPr>
          <p:cNvPr id="37" name="Picture 36">
            <a:extLst>
              <a:ext uri="{FF2B5EF4-FFF2-40B4-BE49-F238E27FC236}">
                <a16:creationId xmlns:a16="http://schemas.microsoft.com/office/drawing/2014/main" id="{46E500F6-13CB-1F46-B791-BBE3703C5F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927"/>
          <a:stretch/>
        </p:blipFill>
        <p:spPr>
          <a:xfrm>
            <a:off x="6193340" y="3480696"/>
            <a:ext cx="2041172" cy="1463040"/>
          </a:xfrm>
          <a:prstGeom prst="rect">
            <a:avLst/>
          </a:prstGeom>
        </p:spPr>
      </p:pic>
      <p:sp>
        <p:nvSpPr>
          <p:cNvPr id="38" name="TextBox 37">
            <a:extLst>
              <a:ext uri="{FF2B5EF4-FFF2-40B4-BE49-F238E27FC236}">
                <a16:creationId xmlns:a16="http://schemas.microsoft.com/office/drawing/2014/main" id="{CA325475-6075-7C43-A811-F3967F2DD4D9}"/>
              </a:ext>
            </a:extLst>
          </p:cNvPr>
          <p:cNvSpPr txBox="1"/>
          <p:nvPr/>
        </p:nvSpPr>
        <p:spPr>
          <a:xfrm>
            <a:off x="-1" y="4786026"/>
            <a:ext cx="3150705" cy="307777"/>
          </a:xfrm>
          <a:prstGeom prst="rect">
            <a:avLst/>
          </a:prstGeom>
          <a:noFill/>
        </p:spPr>
        <p:txBody>
          <a:bodyPr wrap="square" rtlCol="0">
            <a:spAutoFit/>
          </a:bodyPr>
          <a:lstStyle/>
          <a:p>
            <a:r>
              <a:rPr lang="en-US" sz="1400" dirty="0"/>
              <a:t>Karp, et. al., 2017 IEEE NSS-MIC (Atlanta)</a:t>
            </a:r>
          </a:p>
        </p:txBody>
      </p:sp>
    </p:spTree>
    <p:extLst>
      <p:ext uri="{BB962C8B-B14F-4D97-AF65-F5344CB8AC3E}">
        <p14:creationId xmlns:p14="http://schemas.microsoft.com/office/powerpoint/2010/main" val="223159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37" y="49590"/>
            <a:ext cx="8074118"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Lesion detectability with long AFOV scanners</a:t>
            </a:r>
            <a:endParaRPr lang="en-US" sz="2700" i="1" dirty="0">
              <a:solidFill>
                <a:srgbClr val="800000"/>
              </a:solidFill>
              <a:latin typeface="Calibri Light"/>
            </a:endParaRPr>
          </a:p>
        </p:txBody>
      </p:sp>
      <p:sp>
        <p:nvSpPr>
          <p:cNvPr id="8" name="Content Placeholder 1">
            <a:extLst>
              <a:ext uri="{FF2B5EF4-FFF2-40B4-BE49-F238E27FC236}">
                <a16:creationId xmlns:a16="http://schemas.microsoft.com/office/drawing/2014/main" id="{C5AEEECB-1FF4-3C4F-AA43-95E0CACED61D}"/>
              </a:ext>
            </a:extLst>
          </p:cNvPr>
          <p:cNvSpPr txBox="1">
            <a:spLocks/>
          </p:cNvSpPr>
          <p:nvPr/>
        </p:nvSpPr>
        <p:spPr>
          <a:xfrm>
            <a:off x="5854042" y="1625783"/>
            <a:ext cx="4790831" cy="1891934"/>
          </a:xfrm>
          <a:prstGeom prst="rect">
            <a:avLst/>
          </a:prstGeom>
        </p:spPr>
        <p:txBody>
          <a:bodyPr vert="horz" lIns="68543" tIns="34289" rIns="68543" bIns="34289" rtlCol="0">
            <a:noAutofit/>
          </a:bodyPr>
          <a:lstStyle>
            <a:lvl1pPr marL="0" indent="0" algn="l" defTabSz="685375"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677" indent="0" algn="l" defTabSz="685375"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375" indent="0" algn="l" defTabSz="685375"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3pPr>
            <a:lvl4pPr marL="1028063"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0750"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3449"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6124"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398800"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1477" indent="0" algn="l" defTabSz="685375"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defRPr/>
            </a:pPr>
            <a:endParaRPr lang="en-US" sz="3200" dirty="0"/>
          </a:p>
        </p:txBody>
      </p:sp>
      <p:cxnSp>
        <p:nvCxnSpPr>
          <p:cNvPr id="6" name="Straight Connector 5"/>
          <p:cNvCxnSpPr/>
          <p:nvPr/>
        </p:nvCxnSpPr>
        <p:spPr>
          <a:xfrm flipV="1">
            <a:off x="115774" y="675148"/>
            <a:ext cx="6565959"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74" name="Group 73">
            <a:extLst>
              <a:ext uri="{FF2B5EF4-FFF2-40B4-BE49-F238E27FC236}">
                <a16:creationId xmlns:a16="http://schemas.microsoft.com/office/drawing/2014/main" id="{55407E01-9971-2945-8EF6-0DB933D38D66}"/>
              </a:ext>
            </a:extLst>
          </p:cNvPr>
          <p:cNvGrpSpPr/>
          <p:nvPr/>
        </p:nvGrpSpPr>
        <p:grpSpPr>
          <a:xfrm>
            <a:off x="-97058" y="639762"/>
            <a:ext cx="7296371" cy="4026000"/>
            <a:chOff x="-97058" y="785236"/>
            <a:chExt cx="7296371" cy="4026000"/>
          </a:xfrm>
        </p:grpSpPr>
        <p:grpSp>
          <p:nvGrpSpPr>
            <p:cNvPr id="73" name="Group 72">
              <a:extLst>
                <a:ext uri="{FF2B5EF4-FFF2-40B4-BE49-F238E27FC236}">
                  <a16:creationId xmlns:a16="http://schemas.microsoft.com/office/drawing/2014/main" id="{6C39C803-EFA8-E74B-BD97-9E5E38EFB9E6}"/>
                </a:ext>
              </a:extLst>
            </p:cNvPr>
            <p:cNvGrpSpPr/>
            <p:nvPr/>
          </p:nvGrpSpPr>
          <p:grpSpPr>
            <a:xfrm>
              <a:off x="-97058" y="785236"/>
              <a:ext cx="7296371" cy="4016751"/>
              <a:chOff x="-97058" y="920319"/>
              <a:chExt cx="7296371" cy="4016751"/>
            </a:xfrm>
          </p:grpSpPr>
          <p:sp>
            <p:nvSpPr>
              <p:cNvPr id="21" name="TextBox 26">
                <a:extLst>
                  <a:ext uri="{FF2B5EF4-FFF2-40B4-BE49-F238E27FC236}">
                    <a16:creationId xmlns:a16="http://schemas.microsoft.com/office/drawing/2014/main" id="{E93BC0C8-3D12-CD44-9B2E-4F6E0AAB6B04}"/>
                  </a:ext>
                </a:extLst>
              </p:cNvPr>
              <p:cNvSpPr txBox="1">
                <a:spLocks noChangeArrowheads="1"/>
              </p:cNvSpPr>
              <p:nvPr/>
            </p:nvSpPr>
            <p:spPr bwMode="auto">
              <a:xfrm>
                <a:off x="-97058" y="920319"/>
                <a:ext cx="1020174" cy="64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pPr algn="ctr"/>
                <a:r>
                  <a:rPr lang="en-US" sz="1800" b="0" dirty="0">
                    <a:latin typeface="Arial" charset="0"/>
                    <a:cs typeface="Arial" charset="0"/>
                  </a:rPr>
                  <a:t>Act. </a:t>
                </a:r>
              </a:p>
              <a:p>
                <a:pPr algn="ctr"/>
                <a:r>
                  <a:rPr lang="en-US" sz="1800" b="0" dirty="0">
                    <a:latin typeface="Arial" charset="0"/>
                    <a:cs typeface="Arial" charset="0"/>
                  </a:rPr>
                  <a:t>(</a:t>
                </a:r>
                <a:r>
                  <a:rPr lang="en-US" sz="1800" b="0" dirty="0" err="1">
                    <a:latin typeface="Arial" charset="0"/>
                    <a:cs typeface="Arial" charset="0"/>
                  </a:rPr>
                  <a:t>μCi</a:t>
                </a:r>
                <a:r>
                  <a:rPr lang="en-US" sz="1800" b="0" dirty="0">
                    <a:latin typeface="Arial" charset="0"/>
                    <a:cs typeface="Arial" charset="0"/>
                  </a:rPr>
                  <a:t>/cc)</a:t>
                </a:r>
              </a:p>
            </p:txBody>
          </p:sp>
          <p:grpSp>
            <p:nvGrpSpPr>
              <p:cNvPr id="69" name="Group 68">
                <a:extLst>
                  <a:ext uri="{FF2B5EF4-FFF2-40B4-BE49-F238E27FC236}">
                    <a16:creationId xmlns:a16="http://schemas.microsoft.com/office/drawing/2014/main" id="{BFF56986-0C67-744C-9303-88DA7DB37E79}"/>
                  </a:ext>
                </a:extLst>
              </p:cNvPr>
              <p:cNvGrpSpPr/>
              <p:nvPr/>
            </p:nvGrpSpPr>
            <p:grpSpPr>
              <a:xfrm>
                <a:off x="0" y="1529287"/>
                <a:ext cx="813537" cy="3026036"/>
                <a:chOff x="0" y="1737107"/>
                <a:chExt cx="813537" cy="3026036"/>
              </a:xfrm>
            </p:grpSpPr>
            <p:sp>
              <p:nvSpPr>
                <p:cNvPr id="23" name="TextBox 29">
                  <a:extLst>
                    <a:ext uri="{FF2B5EF4-FFF2-40B4-BE49-F238E27FC236}">
                      <a16:creationId xmlns:a16="http://schemas.microsoft.com/office/drawing/2014/main" id="{F498B071-EF78-DD4B-B5A0-4DDD593DB4C7}"/>
                    </a:ext>
                  </a:extLst>
                </p:cNvPr>
                <p:cNvSpPr txBox="1">
                  <a:spLocks noChangeArrowheads="1"/>
                </p:cNvSpPr>
                <p:nvPr/>
              </p:nvSpPr>
              <p:spPr bwMode="auto">
                <a:xfrm>
                  <a:off x="0" y="1737107"/>
                  <a:ext cx="813537" cy="64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800" b="0" dirty="0">
                      <a:latin typeface="Arial" charset="0"/>
                      <a:cs typeface="Arial" charset="0"/>
                    </a:rPr>
                    <a:t>18cm</a:t>
                  </a:r>
                </a:p>
                <a:p>
                  <a:r>
                    <a:rPr lang="en-US" sz="1800" b="0" dirty="0">
                      <a:latin typeface="Arial" charset="0"/>
                      <a:cs typeface="Arial" charset="0"/>
                    </a:rPr>
                    <a:t>600ps</a:t>
                  </a:r>
                </a:p>
              </p:txBody>
            </p:sp>
            <p:sp>
              <p:nvSpPr>
                <p:cNvPr id="24" name="TextBox 30">
                  <a:extLst>
                    <a:ext uri="{FF2B5EF4-FFF2-40B4-BE49-F238E27FC236}">
                      <a16:creationId xmlns:a16="http://schemas.microsoft.com/office/drawing/2014/main" id="{C79AA42A-B5BE-3449-876F-B70FE5E61220}"/>
                    </a:ext>
                  </a:extLst>
                </p:cNvPr>
                <p:cNvSpPr txBox="1">
                  <a:spLocks noChangeArrowheads="1"/>
                </p:cNvSpPr>
                <p:nvPr/>
              </p:nvSpPr>
              <p:spPr bwMode="auto">
                <a:xfrm>
                  <a:off x="0" y="2891017"/>
                  <a:ext cx="813537" cy="64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800" b="0">
                      <a:latin typeface="Arial" charset="0"/>
                      <a:cs typeface="Arial" charset="0"/>
                    </a:rPr>
                    <a:t>72cm</a:t>
                  </a:r>
                </a:p>
                <a:p>
                  <a:r>
                    <a:rPr lang="en-US" sz="1800" b="0">
                      <a:latin typeface="Arial" charset="0"/>
                      <a:cs typeface="Arial" charset="0"/>
                    </a:rPr>
                    <a:t>600ps</a:t>
                  </a:r>
                </a:p>
              </p:txBody>
            </p:sp>
            <p:sp>
              <p:nvSpPr>
                <p:cNvPr id="26" name="TextBox 32">
                  <a:extLst>
                    <a:ext uri="{FF2B5EF4-FFF2-40B4-BE49-F238E27FC236}">
                      <a16:creationId xmlns:a16="http://schemas.microsoft.com/office/drawing/2014/main" id="{B5C524C1-F318-9E40-B728-7242E7040EF4}"/>
                    </a:ext>
                  </a:extLst>
                </p:cNvPr>
                <p:cNvSpPr txBox="1">
                  <a:spLocks noChangeArrowheads="1"/>
                </p:cNvSpPr>
                <p:nvPr/>
              </p:nvSpPr>
              <p:spPr bwMode="auto">
                <a:xfrm>
                  <a:off x="0" y="4116812"/>
                  <a:ext cx="81304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800" b="0" dirty="0">
                      <a:latin typeface="Arial" charset="0"/>
                      <a:cs typeface="Arial" charset="0"/>
                    </a:rPr>
                    <a:t>72cm</a:t>
                  </a:r>
                </a:p>
                <a:p>
                  <a:r>
                    <a:rPr lang="en-US" sz="1800" b="0" dirty="0">
                      <a:latin typeface="Arial" charset="0"/>
                      <a:cs typeface="Arial" charset="0"/>
                    </a:rPr>
                    <a:t>300ps</a:t>
                  </a:r>
                </a:p>
              </p:txBody>
            </p:sp>
          </p:grpSp>
          <p:sp>
            <p:nvSpPr>
              <p:cNvPr id="57" name="Rectangle 63">
                <a:extLst>
                  <a:ext uri="{FF2B5EF4-FFF2-40B4-BE49-F238E27FC236}">
                    <a16:creationId xmlns:a16="http://schemas.microsoft.com/office/drawing/2014/main" id="{10DEDAF4-EF58-134B-8098-49ECDF21AD3F}"/>
                  </a:ext>
                </a:extLst>
              </p:cNvPr>
              <p:cNvSpPr>
                <a:spLocks noChangeArrowheads="1"/>
              </p:cNvSpPr>
              <p:nvPr/>
            </p:nvSpPr>
            <p:spPr bwMode="auto">
              <a:xfrm>
                <a:off x="786999" y="1213933"/>
                <a:ext cx="5061883" cy="3721748"/>
              </a:xfrm>
              <a:prstGeom prst="rect">
                <a:avLst/>
              </a:prstGeom>
              <a:solidFill>
                <a:schemeClr val="tx1"/>
              </a:solidFill>
              <a:ln w="9525">
                <a:solidFill>
                  <a:schemeClr val="tx1"/>
                </a:solidFill>
                <a:round/>
                <a:headEnd/>
                <a:tailEnd/>
              </a:ln>
            </p:spPr>
            <p:txBody>
              <a:bodyPr/>
              <a:lstStyle/>
              <a:p>
                <a:endParaRPr lang="en-US" sz="2900" b="0"/>
              </a:p>
            </p:txBody>
          </p:sp>
          <p:grpSp>
            <p:nvGrpSpPr>
              <p:cNvPr id="2" name="Group 1">
                <a:extLst>
                  <a:ext uri="{FF2B5EF4-FFF2-40B4-BE49-F238E27FC236}">
                    <a16:creationId xmlns:a16="http://schemas.microsoft.com/office/drawing/2014/main" id="{062083EA-55D0-D84E-9987-8EA19F349E08}"/>
                  </a:ext>
                </a:extLst>
              </p:cNvPr>
              <p:cNvGrpSpPr/>
              <p:nvPr/>
            </p:nvGrpSpPr>
            <p:grpSpPr>
              <a:xfrm>
                <a:off x="813347" y="1228868"/>
                <a:ext cx="4995532" cy="3708202"/>
                <a:chOff x="813347" y="1436688"/>
                <a:chExt cx="4995532" cy="3708202"/>
              </a:xfrm>
            </p:grpSpPr>
            <p:pic>
              <p:nvPicPr>
                <p:cNvPr id="59" name="Picture 65" descr="npw_4x4x20mm_std_ND_600ps.jpg">
                  <a:extLst>
                    <a:ext uri="{FF2B5EF4-FFF2-40B4-BE49-F238E27FC236}">
                      <a16:creationId xmlns:a16="http://schemas.microsoft.com/office/drawing/2014/main" id="{8FDD09BE-DB0C-A847-B8F5-3C56DD3C7BD7}"/>
                    </a:ext>
                  </a:extLst>
                </p:cNvPr>
                <p:cNvPicPr>
                  <a:picLocks noChangeAspect="1"/>
                </p:cNvPicPr>
                <p:nvPr/>
              </p:nvPicPr>
              <p:blipFill>
                <a:blip r:embed="rId3">
                  <a:extLst>
                    <a:ext uri="{28A0092B-C50C-407E-A947-70E740481C1C}">
                      <a14:useLocalDpi xmlns:a14="http://schemas.microsoft.com/office/drawing/2010/main" val="0"/>
                    </a:ext>
                  </a:extLst>
                </a:blip>
                <a:srcRect l="5843" t="20747" r="5363" b="18224"/>
                <a:stretch>
                  <a:fillRect/>
                </a:stretch>
              </p:blipFill>
              <p:spPr bwMode="auto">
                <a:xfrm>
                  <a:off x="813347" y="1447070"/>
                  <a:ext cx="4942218" cy="904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66" descr="npw_4x4x20mm_lon_ND_600ps.jpg">
                  <a:extLst>
                    <a:ext uri="{FF2B5EF4-FFF2-40B4-BE49-F238E27FC236}">
                      <a16:creationId xmlns:a16="http://schemas.microsoft.com/office/drawing/2014/main" id="{CADBE5D5-CA97-A646-8972-96434E88C69C}"/>
                    </a:ext>
                  </a:extLst>
                </p:cNvPr>
                <p:cNvPicPr>
                  <a:picLocks noChangeAspect="1"/>
                </p:cNvPicPr>
                <p:nvPr/>
              </p:nvPicPr>
              <p:blipFill>
                <a:blip r:embed="rId4">
                  <a:extLst>
                    <a:ext uri="{28A0092B-C50C-407E-A947-70E740481C1C}">
                      <a14:useLocalDpi xmlns:a14="http://schemas.microsoft.com/office/drawing/2010/main" val="0"/>
                    </a:ext>
                  </a:extLst>
                </a:blip>
                <a:srcRect l="5556" t="20891" r="5556" b="21352"/>
                <a:stretch>
                  <a:fillRect/>
                </a:stretch>
              </p:blipFill>
              <p:spPr bwMode="auto">
                <a:xfrm>
                  <a:off x="813347" y="2700216"/>
                  <a:ext cx="4947550" cy="911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8" descr="npw_4x4x20mm_lon_ND_300ps.jpg">
                  <a:extLst>
                    <a:ext uri="{FF2B5EF4-FFF2-40B4-BE49-F238E27FC236}">
                      <a16:creationId xmlns:a16="http://schemas.microsoft.com/office/drawing/2014/main" id="{E1297804-52BD-2C4A-9DCC-61542C420179}"/>
                    </a:ext>
                  </a:extLst>
                </p:cNvPr>
                <p:cNvPicPr>
                  <a:picLocks noChangeAspect="1"/>
                </p:cNvPicPr>
                <p:nvPr/>
              </p:nvPicPr>
              <p:blipFill>
                <a:blip r:embed="rId5">
                  <a:extLst>
                    <a:ext uri="{28A0092B-C50C-407E-A947-70E740481C1C}">
                      <a14:useLocalDpi xmlns:a14="http://schemas.microsoft.com/office/drawing/2010/main" val="0"/>
                    </a:ext>
                  </a:extLst>
                </a:blip>
                <a:srcRect l="5460" t="19617" r="4980" b="19489"/>
                <a:stretch>
                  <a:fillRect/>
                </a:stretch>
              </p:blipFill>
              <p:spPr bwMode="auto">
                <a:xfrm>
                  <a:off x="824009" y="3963451"/>
                  <a:ext cx="4984870" cy="927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 name="Rectangle 62">
                  <a:extLst>
                    <a:ext uri="{FF2B5EF4-FFF2-40B4-BE49-F238E27FC236}">
                      <a16:creationId xmlns:a16="http://schemas.microsoft.com/office/drawing/2014/main" id="{ACB74654-8784-F647-9EC2-7C0B7DD9E51C}"/>
                    </a:ext>
                  </a:extLst>
                </p:cNvPr>
                <p:cNvSpPr/>
                <p:nvPr/>
              </p:nvSpPr>
              <p:spPr bwMode="auto">
                <a:xfrm>
                  <a:off x="4416425" y="2347913"/>
                  <a:ext cx="77788" cy="98266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4" name="Rectangle 63">
                  <a:extLst>
                    <a:ext uri="{FF2B5EF4-FFF2-40B4-BE49-F238E27FC236}">
                      <a16:creationId xmlns:a16="http://schemas.microsoft.com/office/drawing/2014/main" id="{D336BC51-57D4-E240-9C70-1AEA1AD6E447}"/>
                    </a:ext>
                  </a:extLst>
                </p:cNvPr>
                <p:cNvSpPr/>
                <p:nvPr/>
              </p:nvSpPr>
              <p:spPr bwMode="auto">
                <a:xfrm>
                  <a:off x="1722438" y="1446214"/>
                  <a:ext cx="311150" cy="3698676"/>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5" name="Rectangle 64">
                  <a:extLst>
                    <a:ext uri="{FF2B5EF4-FFF2-40B4-BE49-F238E27FC236}">
                      <a16:creationId xmlns:a16="http://schemas.microsoft.com/office/drawing/2014/main" id="{A09B336A-53D3-0F41-91B1-D436606B6C58}"/>
                    </a:ext>
                  </a:extLst>
                </p:cNvPr>
                <p:cNvSpPr/>
                <p:nvPr/>
              </p:nvSpPr>
              <p:spPr bwMode="auto">
                <a:xfrm>
                  <a:off x="3065463" y="1436688"/>
                  <a:ext cx="311150" cy="370611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6" name="Rectangle 65">
                  <a:extLst>
                    <a:ext uri="{FF2B5EF4-FFF2-40B4-BE49-F238E27FC236}">
                      <a16:creationId xmlns:a16="http://schemas.microsoft.com/office/drawing/2014/main" id="{1C29F4A2-93C2-094E-92D5-A71DE52FA6B1}"/>
                    </a:ext>
                  </a:extLst>
                </p:cNvPr>
                <p:cNvSpPr/>
                <p:nvPr/>
              </p:nvSpPr>
              <p:spPr bwMode="auto">
                <a:xfrm>
                  <a:off x="4452938" y="1439863"/>
                  <a:ext cx="311150" cy="370363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7" name="Rectangle 73">
                  <a:extLst>
                    <a:ext uri="{FF2B5EF4-FFF2-40B4-BE49-F238E27FC236}">
                      <a16:creationId xmlns:a16="http://schemas.microsoft.com/office/drawing/2014/main" id="{3D022DB6-AC71-7844-8C59-DD2B3E2CC38A}"/>
                    </a:ext>
                  </a:extLst>
                </p:cNvPr>
                <p:cNvSpPr>
                  <a:spLocks noChangeArrowheads="1"/>
                </p:cNvSpPr>
                <p:nvPr/>
              </p:nvSpPr>
              <p:spPr bwMode="auto">
                <a:xfrm>
                  <a:off x="4395359" y="1439642"/>
                  <a:ext cx="112034" cy="2195517"/>
                </a:xfrm>
                <a:prstGeom prst="rect">
                  <a:avLst/>
                </a:prstGeom>
                <a:solidFill>
                  <a:schemeClr val="tx1"/>
                </a:solidFill>
                <a:ln w="9525">
                  <a:solidFill>
                    <a:schemeClr val="tx1"/>
                  </a:solidFill>
                  <a:round/>
                  <a:headEnd/>
                  <a:tailEnd/>
                </a:ln>
              </p:spPr>
              <p:txBody>
                <a:bodyPr/>
                <a:lstStyle/>
                <a:p>
                  <a:endParaRPr lang="en-US" sz="2900" b="0"/>
                </a:p>
              </p:txBody>
            </p:sp>
          </p:grpSp>
          <p:grpSp>
            <p:nvGrpSpPr>
              <p:cNvPr id="9" name="Group 8">
                <a:extLst>
                  <a:ext uri="{FF2B5EF4-FFF2-40B4-BE49-F238E27FC236}">
                    <a16:creationId xmlns:a16="http://schemas.microsoft.com/office/drawing/2014/main" id="{464EFE56-3861-524E-876E-0DEE756F903E}"/>
                  </a:ext>
                </a:extLst>
              </p:cNvPr>
              <p:cNvGrpSpPr/>
              <p:nvPr/>
            </p:nvGrpSpPr>
            <p:grpSpPr>
              <a:xfrm>
                <a:off x="858897" y="930329"/>
                <a:ext cx="6340416" cy="1480408"/>
                <a:chOff x="858897" y="1138149"/>
                <a:chExt cx="6340416" cy="1480408"/>
              </a:xfrm>
            </p:grpSpPr>
            <p:pic>
              <p:nvPicPr>
                <p:cNvPr id="28" name="Picture 34" descr="npw_4x4x20mm_std_ND_600ps_efrac0.5.jpg">
                  <a:extLst>
                    <a:ext uri="{FF2B5EF4-FFF2-40B4-BE49-F238E27FC236}">
                      <a16:creationId xmlns:a16="http://schemas.microsoft.com/office/drawing/2014/main" id="{AC66CD6B-D342-A243-AA5D-7C9D1FD987D1}"/>
                    </a:ext>
                  </a:extLst>
                </p:cNvPr>
                <p:cNvPicPr>
                  <a:picLocks noChangeAspect="1"/>
                </p:cNvPicPr>
                <p:nvPr/>
              </p:nvPicPr>
              <p:blipFill>
                <a:blip r:embed="rId6">
                  <a:extLst>
                    <a:ext uri="{28A0092B-C50C-407E-A947-70E740481C1C}">
                      <a14:useLocalDpi xmlns:a14="http://schemas.microsoft.com/office/drawing/2010/main" val="0"/>
                    </a:ext>
                  </a:extLst>
                </a:blip>
                <a:srcRect l="3027" t="17538" r="4742" b="3241"/>
                <a:stretch>
                  <a:fillRect/>
                </a:stretch>
              </p:blipFill>
              <p:spPr bwMode="auto">
                <a:xfrm>
                  <a:off x="5848881" y="1412815"/>
                  <a:ext cx="1350432" cy="1171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Box 36">
                  <a:extLst>
                    <a:ext uri="{FF2B5EF4-FFF2-40B4-BE49-F238E27FC236}">
                      <a16:creationId xmlns:a16="http://schemas.microsoft.com/office/drawing/2014/main" id="{9852911B-CF7A-714B-88E5-E48B80827333}"/>
                    </a:ext>
                  </a:extLst>
                </p:cNvPr>
                <p:cNvSpPr txBox="1">
                  <a:spLocks noChangeArrowheads="1"/>
                </p:cNvSpPr>
                <p:nvPr/>
              </p:nvSpPr>
              <p:spPr bwMode="auto">
                <a:xfrm>
                  <a:off x="858897" y="1138149"/>
                  <a:ext cx="762258" cy="36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800" b="0" dirty="0">
                      <a:latin typeface="Arial" charset="0"/>
                      <a:cs typeface="Arial" charset="0"/>
                    </a:rPr>
                    <a:t>0.005</a:t>
                  </a:r>
                </a:p>
              </p:txBody>
            </p:sp>
            <p:sp>
              <p:nvSpPr>
                <p:cNvPr id="31" name="TextBox 37">
                  <a:extLst>
                    <a:ext uri="{FF2B5EF4-FFF2-40B4-BE49-F238E27FC236}">
                      <a16:creationId xmlns:a16="http://schemas.microsoft.com/office/drawing/2014/main" id="{C59F9277-2528-B245-9D38-7FACDEEE4365}"/>
                    </a:ext>
                  </a:extLst>
                </p:cNvPr>
                <p:cNvSpPr txBox="1">
                  <a:spLocks noChangeArrowheads="1"/>
                </p:cNvSpPr>
                <p:nvPr/>
              </p:nvSpPr>
              <p:spPr bwMode="auto">
                <a:xfrm>
                  <a:off x="2218626" y="1138149"/>
                  <a:ext cx="762258" cy="36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800" b="0">
                      <a:latin typeface="Arial" charset="0"/>
                      <a:cs typeface="Arial" charset="0"/>
                    </a:rPr>
                    <a:t>0.010</a:t>
                  </a:r>
                </a:p>
              </p:txBody>
            </p:sp>
            <p:sp>
              <p:nvSpPr>
                <p:cNvPr id="32" name="TextBox 38">
                  <a:extLst>
                    <a:ext uri="{FF2B5EF4-FFF2-40B4-BE49-F238E27FC236}">
                      <a16:creationId xmlns:a16="http://schemas.microsoft.com/office/drawing/2014/main" id="{93306656-91E9-9740-81A3-83CD0ADACEA6}"/>
                    </a:ext>
                  </a:extLst>
                </p:cNvPr>
                <p:cNvSpPr txBox="1">
                  <a:spLocks noChangeArrowheads="1"/>
                </p:cNvSpPr>
                <p:nvPr/>
              </p:nvSpPr>
              <p:spPr bwMode="auto">
                <a:xfrm>
                  <a:off x="3551173" y="1138149"/>
                  <a:ext cx="762258" cy="36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800" b="0">
                      <a:latin typeface="Arial" charset="0"/>
                      <a:cs typeface="Arial" charset="0"/>
                    </a:rPr>
                    <a:t>0.025</a:t>
                  </a:r>
                </a:p>
              </p:txBody>
            </p:sp>
            <p:sp>
              <p:nvSpPr>
                <p:cNvPr id="33" name="TextBox 39">
                  <a:extLst>
                    <a:ext uri="{FF2B5EF4-FFF2-40B4-BE49-F238E27FC236}">
                      <a16:creationId xmlns:a16="http://schemas.microsoft.com/office/drawing/2014/main" id="{49130A2E-4131-D14F-99FF-DBA6F37CBBC0}"/>
                    </a:ext>
                  </a:extLst>
                </p:cNvPr>
                <p:cNvSpPr txBox="1">
                  <a:spLocks noChangeArrowheads="1"/>
                </p:cNvSpPr>
                <p:nvPr/>
              </p:nvSpPr>
              <p:spPr bwMode="auto">
                <a:xfrm>
                  <a:off x="4919488" y="1138149"/>
                  <a:ext cx="762258" cy="36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800" b="0" dirty="0">
                      <a:latin typeface="Arial" charset="0"/>
                      <a:cs typeface="Arial" charset="0"/>
                    </a:rPr>
                    <a:t>0.050</a:t>
                  </a:r>
                </a:p>
              </p:txBody>
            </p:sp>
            <p:sp>
              <p:nvSpPr>
                <p:cNvPr id="34" name="TextBox 40">
                  <a:extLst>
                    <a:ext uri="{FF2B5EF4-FFF2-40B4-BE49-F238E27FC236}">
                      <a16:creationId xmlns:a16="http://schemas.microsoft.com/office/drawing/2014/main" id="{F9FE8175-0C61-4545-BB3A-358E30EC0B1F}"/>
                    </a:ext>
                  </a:extLst>
                </p:cNvPr>
                <p:cNvSpPr txBox="1">
                  <a:spLocks noChangeArrowheads="1"/>
                </p:cNvSpPr>
                <p:nvPr/>
              </p:nvSpPr>
              <p:spPr bwMode="auto">
                <a:xfrm>
                  <a:off x="6030506" y="2310759"/>
                  <a:ext cx="1081746" cy="307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dirty="0">
                      <a:solidFill>
                        <a:srgbClr val="FFFFFF"/>
                      </a:solidFill>
                    </a:rPr>
                    <a:t>0.87 ± 0.04</a:t>
                  </a:r>
                </a:p>
              </p:txBody>
            </p:sp>
            <p:sp>
              <p:nvSpPr>
                <p:cNvPr id="35" name="TextBox 41">
                  <a:extLst>
                    <a:ext uri="{FF2B5EF4-FFF2-40B4-BE49-F238E27FC236}">
                      <a16:creationId xmlns:a16="http://schemas.microsoft.com/office/drawing/2014/main" id="{7A57611C-3881-EA44-BA00-6B7D379B32D3}"/>
                    </a:ext>
                  </a:extLst>
                </p:cNvPr>
                <p:cNvSpPr txBox="1">
                  <a:spLocks noChangeArrowheads="1"/>
                </p:cNvSpPr>
                <p:nvPr/>
              </p:nvSpPr>
              <p:spPr bwMode="auto">
                <a:xfrm>
                  <a:off x="6162954" y="1138149"/>
                  <a:ext cx="762258" cy="36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800" b="0">
                      <a:latin typeface="Arial" charset="0"/>
                      <a:cs typeface="Arial" charset="0"/>
                    </a:rPr>
                    <a:t>0.100</a:t>
                  </a:r>
                </a:p>
              </p:txBody>
            </p:sp>
          </p:grpSp>
        </p:grpSp>
        <p:grpSp>
          <p:nvGrpSpPr>
            <p:cNvPr id="5" name="Group 4">
              <a:extLst>
                <a:ext uri="{FF2B5EF4-FFF2-40B4-BE49-F238E27FC236}">
                  <a16:creationId xmlns:a16="http://schemas.microsoft.com/office/drawing/2014/main" id="{EE7EB408-4568-D745-A0FF-D26F47ED8CA4}"/>
                </a:ext>
              </a:extLst>
            </p:cNvPr>
            <p:cNvGrpSpPr/>
            <p:nvPr/>
          </p:nvGrpSpPr>
          <p:grpSpPr>
            <a:xfrm>
              <a:off x="771163" y="1934885"/>
              <a:ext cx="5106566" cy="2876351"/>
              <a:chOff x="771163" y="2319352"/>
              <a:chExt cx="5106566" cy="2876351"/>
            </a:xfrm>
          </p:grpSpPr>
          <p:grpSp>
            <p:nvGrpSpPr>
              <p:cNvPr id="37" name="Group 43">
                <a:extLst>
                  <a:ext uri="{FF2B5EF4-FFF2-40B4-BE49-F238E27FC236}">
                    <a16:creationId xmlns:a16="http://schemas.microsoft.com/office/drawing/2014/main" id="{48ED21E9-2CCD-EE4E-BC59-0897E6335071}"/>
                  </a:ext>
                </a:extLst>
              </p:cNvPr>
              <p:cNvGrpSpPr>
                <a:grpSpLocks/>
              </p:cNvGrpSpPr>
              <p:nvPr/>
            </p:nvGrpSpPr>
            <p:grpSpPr bwMode="auto">
              <a:xfrm>
                <a:off x="771163" y="2319352"/>
                <a:ext cx="5106566" cy="307798"/>
                <a:chOff x="1603009" y="2265998"/>
                <a:chExt cx="5106923" cy="307777"/>
              </a:xfrm>
            </p:grpSpPr>
            <p:sp>
              <p:nvSpPr>
                <p:cNvPr id="53" name="TextBox 59">
                  <a:extLst>
                    <a:ext uri="{FF2B5EF4-FFF2-40B4-BE49-F238E27FC236}">
                      <a16:creationId xmlns:a16="http://schemas.microsoft.com/office/drawing/2014/main" id="{1C28526F-2DDF-D24D-95EF-C25837E9C0F5}"/>
                    </a:ext>
                  </a:extLst>
                </p:cNvPr>
                <p:cNvSpPr txBox="1">
                  <a:spLocks noChangeArrowheads="1"/>
                </p:cNvSpPr>
                <p:nvPr/>
              </p:nvSpPr>
              <p:spPr bwMode="auto">
                <a:xfrm>
                  <a:off x="1603009"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dirty="0">
                      <a:solidFill>
                        <a:srgbClr val="FFFFFF"/>
                      </a:solidFill>
                    </a:rPr>
                    <a:t>0.06 ± 0.04</a:t>
                  </a:r>
                </a:p>
              </p:txBody>
            </p:sp>
            <p:sp>
              <p:nvSpPr>
                <p:cNvPr id="54" name="TextBox 60">
                  <a:extLst>
                    <a:ext uri="{FF2B5EF4-FFF2-40B4-BE49-F238E27FC236}">
                      <a16:creationId xmlns:a16="http://schemas.microsoft.com/office/drawing/2014/main" id="{F94D7013-5013-244B-A180-8F20F17492C9}"/>
                    </a:ext>
                  </a:extLst>
                </p:cNvPr>
                <p:cNvSpPr txBox="1">
                  <a:spLocks noChangeArrowheads="1"/>
                </p:cNvSpPr>
                <p:nvPr/>
              </p:nvSpPr>
              <p:spPr bwMode="auto">
                <a:xfrm>
                  <a:off x="2936000"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a:solidFill>
                        <a:srgbClr val="FFFFFF"/>
                      </a:solidFill>
                    </a:rPr>
                    <a:t>0.07 ± 0.04</a:t>
                  </a:r>
                </a:p>
              </p:txBody>
            </p:sp>
            <p:sp>
              <p:nvSpPr>
                <p:cNvPr id="55" name="TextBox 62">
                  <a:extLst>
                    <a:ext uri="{FF2B5EF4-FFF2-40B4-BE49-F238E27FC236}">
                      <a16:creationId xmlns:a16="http://schemas.microsoft.com/office/drawing/2014/main" id="{4DF9E05C-8FAA-7443-AE57-5A3ECC186607}"/>
                    </a:ext>
                  </a:extLst>
                </p:cNvPr>
                <p:cNvSpPr txBox="1">
                  <a:spLocks noChangeArrowheads="1"/>
                </p:cNvSpPr>
                <p:nvPr/>
              </p:nvSpPr>
              <p:spPr bwMode="auto">
                <a:xfrm>
                  <a:off x="5628110"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a:solidFill>
                        <a:srgbClr val="FFFFFF"/>
                      </a:solidFill>
                    </a:rPr>
                    <a:t>0.60 ± 0.04</a:t>
                  </a:r>
                </a:p>
              </p:txBody>
            </p:sp>
            <p:sp>
              <p:nvSpPr>
                <p:cNvPr id="56" name="TextBox 61">
                  <a:extLst>
                    <a:ext uri="{FF2B5EF4-FFF2-40B4-BE49-F238E27FC236}">
                      <a16:creationId xmlns:a16="http://schemas.microsoft.com/office/drawing/2014/main" id="{4C636F94-3D3C-A74B-816B-283AD514EDAB}"/>
                    </a:ext>
                  </a:extLst>
                </p:cNvPr>
                <p:cNvSpPr txBox="1">
                  <a:spLocks noChangeArrowheads="1"/>
                </p:cNvSpPr>
                <p:nvPr/>
              </p:nvSpPr>
              <p:spPr bwMode="auto">
                <a:xfrm>
                  <a:off x="4277582"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dirty="0">
                      <a:solidFill>
                        <a:schemeClr val="bg1"/>
                      </a:solidFill>
                    </a:rPr>
                    <a:t>0.19 ± 0.04</a:t>
                  </a:r>
                </a:p>
              </p:txBody>
            </p:sp>
          </p:grpSp>
          <p:grpSp>
            <p:nvGrpSpPr>
              <p:cNvPr id="38" name="Group 44">
                <a:extLst>
                  <a:ext uri="{FF2B5EF4-FFF2-40B4-BE49-F238E27FC236}">
                    <a16:creationId xmlns:a16="http://schemas.microsoft.com/office/drawing/2014/main" id="{1FE2AF4F-8273-EF41-A42E-5FE3DF961096}"/>
                  </a:ext>
                </a:extLst>
              </p:cNvPr>
              <p:cNvGrpSpPr>
                <a:grpSpLocks/>
              </p:cNvGrpSpPr>
              <p:nvPr/>
            </p:nvGrpSpPr>
            <p:grpSpPr bwMode="auto">
              <a:xfrm>
                <a:off x="771163" y="3598815"/>
                <a:ext cx="5106566" cy="307798"/>
                <a:chOff x="1603009" y="2265998"/>
                <a:chExt cx="5106923" cy="307777"/>
              </a:xfrm>
            </p:grpSpPr>
            <p:sp>
              <p:nvSpPr>
                <p:cNvPr id="49" name="TextBox 55">
                  <a:extLst>
                    <a:ext uri="{FF2B5EF4-FFF2-40B4-BE49-F238E27FC236}">
                      <a16:creationId xmlns:a16="http://schemas.microsoft.com/office/drawing/2014/main" id="{59D323F7-2BC3-AC49-B683-809663D6BC16}"/>
                    </a:ext>
                  </a:extLst>
                </p:cNvPr>
                <p:cNvSpPr txBox="1">
                  <a:spLocks noChangeArrowheads="1"/>
                </p:cNvSpPr>
                <p:nvPr/>
              </p:nvSpPr>
              <p:spPr bwMode="auto">
                <a:xfrm>
                  <a:off x="1603009"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a:solidFill>
                        <a:srgbClr val="FFFFFF"/>
                      </a:solidFill>
                    </a:rPr>
                    <a:t>0.46 ± 0.07</a:t>
                  </a:r>
                </a:p>
              </p:txBody>
            </p:sp>
            <p:sp>
              <p:nvSpPr>
                <p:cNvPr id="50" name="TextBox 56">
                  <a:extLst>
                    <a:ext uri="{FF2B5EF4-FFF2-40B4-BE49-F238E27FC236}">
                      <a16:creationId xmlns:a16="http://schemas.microsoft.com/office/drawing/2014/main" id="{6B021497-6A3C-6B4F-8A22-891B660B1D79}"/>
                    </a:ext>
                  </a:extLst>
                </p:cNvPr>
                <p:cNvSpPr txBox="1">
                  <a:spLocks noChangeArrowheads="1"/>
                </p:cNvSpPr>
                <p:nvPr/>
              </p:nvSpPr>
              <p:spPr bwMode="auto">
                <a:xfrm>
                  <a:off x="2936000"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dirty="0">
                      <a:solidFill>
                        <a:srgbClr val="FFFFFF"/>
                      </a:solidFill>
                    </a:rPr>
                    <a:t>0.79 ± 0.09</a:t>
                  </a:r>
                </a:p>
              </p:txBody>
            </p:sp>
            <p:sp>
              <p:nvSpPr>
                <p:cNvPr id="51" name="TextBox 57">
                  <a:extLst>
                    <a:ext uri="{FF2B5EF4-FFF2-40B4-BE49-F238E27FC236}">
                      <a16:creationId xmlns:a16="http://schemas.microsoft.com/office/drawing/2014/main" id="{15BE9019-3F30-C545-9B2E-7E3C7C8C5D86}"/>
                    </a:ext>
                  </a:extLst>
                </p:cNvPr>
                <p:cNvSpPr txBox="1">
                  <a:spLocks noChangeArrowheads="1"/>
                </p:cNvSpPr>
                <p:nvPr/>
              </p:nvSpPr>
              <p:spPr bwMode="auto">
                <a:xfrm>
                  <a:off x="4277582"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dirty="0">
                      <a:solidFill>
                        <a:srgbClr val="FFFFFF"/>
                      </a:solidFill>
                    </a:rPr>
                    <a:t>0.96 ± 0.05</a:t>
                  </a:r>
                </a:p>
              </p:txBody>
            </p:sp>
            <p:sp>
              <p:nvSpPr>
                <p:cNvPr id="52" name="TextBox 58">
                  <a:extLst>
                    <a:ext uri="{FF2B5EF4-FFF2-40B4-BE49-F238E27FC236}">
                      <a16:creationId xmlns:a16="http://schemas.microsoft.com/office/drawing/2014/main" id="{C8F17F10-BF08-B84F-95B5-F19E9B6C3033}"/>
                    </a:ext>
                  </a:extLst>
                </p:cNvPr>
                <p:cNvSpPr txBox="1">
                  <a:spLocks noChangeArrowheads="1"/>
                </p:cNvSpPr>
                <p:nvPr/>
              </p:nvSpPr>
              <p:spPr bwMode="auto">
                <a:xfrm>
                  <a:off x="5628110"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a:solidFill>
                        <a:srgbClr val="FFFFFF"/>
                      </a:solidFill>
                    </a:rPr>
                    <a:t>0.97 ± 0.05</a:t>
                  </a:r>
                </a:p>
              </p:txBody>
            </p:sp>
          </p:grpSp>
          <p:grpSp>
            <p:nvGrpSpPr>
              <p:cNvPr id="40" name="Group 46">
                <a:extLst>
                  <a:ext uri="{FF2B5EF4-FFF2-40B4-BE49-F238E27FC236}">
                    <a16:creationId xmlns:a16="http://schemas.microsoft.com/office/drawing/2014/main" id="{20C52385-2678-7941-B2A4-C5A8EC4EE371}"/>
                  </a:ext>
                </a:extLst>
              </p:cNvPr>
              <p:cNvGrpSpPr>
                <a:grpSpLocks/>
              </p:cNvGrpSpPr>
              <p:nvPr/>
            </p:nvGrpSpPr>
            <p:grpSpPr bwMode="auto">
              <a:xfrm>
                <a:off x="771163" y="4887905"/>
                <a:ext cx="5106565" cy="307798"/>
                <a:chOff x="1603009" y="2265998"/>
                <a:chExt cx="5106922" cy="307777"/>
              </a:xfrm>
            </p:grpSpPr>
            <p:sp>
              <p:nvSpPr>
                <p:cNvPr id="41" name="TextBox 47">
                  <a:extLst>
                    <a:ext uri="{FF2B5EF4-FFF2-40B4-BE49-F238E27FC236}">
                      <a16:creationId xmlns:a16="http://schemas.microsoft.com/office/drawing/2014/main" id="{7F381FF4-0AAC-B949-A554-A2548AD9C577}"/>
                    </a:ext>
                  </a:extLst>
                </p:cNvPr>
                <p:cNvSpPr txBox="1">
                  <a:spLocks noChangeArrowheads="1"/>
                </p:cNvSpPr>
                <p:nvPr/>
              </p:nvSpPr>
              <p:spPr bwMode="auto">
                <a:xfrm>
                  <a:off x="1603009"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a:solidFill>
                        <a:srgbClr val="FFFFFF"/>
                      </a:solidFill>
                    </a:rPr>
                    <a:t>0.73 ± 0.06</a:t>
                  </a:r>
                </a:p>
              </p:txBody>
            </p:sp>
            <p:sp>
              <p:nvSpPr>
                <p:cNvPr id="42" name="TextBox 48">
                  <a:extLst>
                    <a:ext uri="{FF2B5EF4-FFF2-40B4-BE49-F238E27FC236}">
                      <a16:creationId xmlns:a16="http://schemas.microsoft.com/office/drawing/2014/main" id="{1F16ADFB-25A2-C14E-84D3-136625E35CD5}"/>
                    </a:ext>
                  </a:extLst>
                </p:cNvPr>
                <p:cNvSpPr txBox="1">
                  <a:spLocks noChangeArrowheads="1"/>
                </p:cNvSpPr>
                <p:nvPr/>
              </p:nvSpPr>
              <p:spPr bwMode="auto">
                <a:xfrm>
                  <a:off x="2936000"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a:solidFill>
                        <a:srgbClr val="FFFFFF"/>
                      </a:solidFill>
                    </a:rPr>
                    <a:t>0.92 ± 0.03</a:t>
                  </a:r>
                </a:p>
              </p:txBody>
            </p:sp>
            <p:sp>
              <p:nvSpPr>
                <p:cNvPr id="43" name="TextBox 49">
                  <a:extLst>
                    <a:ext uri="{FF2B5EF4-FFF2-40B4-BE49-F238E27FC236}">
                      <a16:creationId xmlns:a16="http://schemas.microsoft.com/office/drawing/2014/main" id="{729D3AC3-BD85-6842-93B7-382C86706D51}"/>
                    </a:ext>
                  </a:extLst>
                </p:cNvPr>
                <p:cNvSpPr txBox="1">
                  <a:spLocks noChangeArrowheads="1"/>
                </p:cNvSpPr>
                <p:nvPr/>
              </p:nvSpPr>
              <p:spPr bwMode="auto">
                <a:xfrm>
                  <a:off x="4277582"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a:solidFill>
                        <a:srgbClr val="FFFFFF"/>
                      </a:solidFill>
                    </a:rPr>
                    <a:t>0.99 ± 0.02</a:t>
                  </a:r>
                </a:p>
              </p:txBody>
            </p:sp>
            <p:sp>
              <p:nvSpPr>
                <p:cNvPr id="44" name="TextBox 50">
                  <a:extLst>
                    <a:ext uri="{FF2B5EF4-FFF2-40B4-BE49-F238E27FC236}">
                      <a16:creationId xmlns:a16="http://schemas.microsoft.com/office/drawing/2014/main" id="{E2BFD465-085B-1643-8003-1EB14150A4F7}"/>
                    </a:ext>
                  </a:extLst>
                </p:cNvPr>
                <p:cNvSpPr txBox="1">
                  <a:spLocks noChangeArrowheads="1"/>
                </p:cNvSpPr>
                <p:nvPr/>
              </p:nvSpPr>
              <p:spPr bwMode="auto">
                <a:xfrm>
                  <a:off x="5628109" y="2265998"/>
                  <a:ext cx="108182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New York" charset="0"/>
                      <a:ea typeface="ＭＳ Ｐゴシック" charset="0"/>
                      <a:cs typeface="ＭＳ Ｐゴシック" charset="0"/>
                    </a:defRPr>
                  </a:lvl1pPr>
                  <a:lvl2pPr marL="742950" indent="-285750">
                    <a:defRPr sz="2400" b="1">
                      <a:solidFill>
                        <a:schemeClr val="tx1"/>
                      </a:solidFill>
                      <a:latin typeface="New York" charset="0"/>
                      <a:ea typeface="ＭＳ Ｐゴシック" charset="0"/>
                    </a:defRPr>
                  </a:lvl2pPr>
                  <a:lvl3pPr marL="1143000" indent="-228600">
                    <a:defRPr sz="2400" b="1">
                      <a:solidFill>
                        <a:schemeClr val="tx1"/>
                      </a:solidFill>
                      <a:latin typeface="New York" charset="0"/>
                      <a:ea typeface="ＭＳ Ｐゴシック" charset="0"/>
                    </a:defRPr>
                  </a:lvl3pPr>
                  <a:lvl4pPr marL="1600200" indent="-228600">
                    <a:defRPr sz="2400" b="1">
                      <a:solidFill>
                        <a:schemeClr val="tx1"/>
                      </a:solidFill>
                      <a:latin typeface="New York" charset="0"/>
                      <a:ea typeface="ＭＳ Ｐゴシック" charset="0"/>
                    </a:defRPr>
                  </a:lvl4pPr>
                  <a:lvl5pPr marL="2057400" indent="-228600">
                    <a:defRPr sz="2400" b="1">
                      <a:solidFill>
                        <a:schemeClr val="tx1"/>
                      </a:solidFill>
                      <a:latin typeface="New York" charset="0"/>
                      <a:ea typeface="ＭＳ Ｐゴシック" charset="0"/>
                    </a:defRPr>
                  </a:lvl5pPr>
                  <a:lvl6pPr marL="2514600" indent="-228600" eaLnBrk="0" fontAlgn="base" hangingPunct="0">
                    <a:spcBef>
                      <a:spcPct val="0"/>
                    </a:spcBef>
                    <a:spcAft>
                      <a:spcPct val="0"/>
                    </a:spcAft>
                    <a:defRPr sz="2400" b="1">
                      <a:solidFill>
                        <a:schemeClr val="tx1"/>
                      </a:solidFill>
                      <a:latin typeface="New York" charset="0"/>
                      <a:ea typeface="ＭＳ Ｐゴシック" charset="0"/>
                    </a:defRPr>
                  </a:lvl6pPr>
                  <a:lvl7pPr marL="2971800" indent="-228600" eaLnBrk="0" fontAlgn="base" hangingPunct="0">
                    <a:spcBef>
                      <a:spcPct val="0"/>
                    </a:spcBef>
                    <a:spcAft>
                      <a:spcPct val="0"/>
                    </a:spcAft>
                    <a:defRPr sz="2400" b="1">
                      <a:solidFill>
                        <a:schemeClr val="tx1"/>
                      </a:solidFill>
                      <a:latin typeface="New York" charset="0"/>
                      <a:ea typeface="ＭＳ Ｐゴシック" charset="0"/>
                    </a:defRPr>
                  </a:lvl7pPr>
                  <a:lvl8pPr marL="3429000" indent="-228600" eaLnBrk="0" fontAlgn="base" hangingPunct="0">
                    <a:spcBef>
                      <a:spcPct val="0"/>
                    </a:spcBef>
                    <a:spcAft>
                      <a:spcPct val="0"/>
                    </a:spcAft>
                    <a:defRPr sz="2400" b="1">
                      <a:solidFill>
                        <a:schemeClr val="tx1"/>
                      </a:solidFill>
                      <a:latin typeface="New York" charset="0"/>
                      <a:ea typeface="ＭＳ Ｐゴシック" charset="0"/>
                    </a:defRPr>
                  </a:lvl8pPr>
                  <a:lvl9pPr marL="3886200" indent="-228600" eaLnBrk="0" fontAlgn="base" hangingPunct="0">
                    <a:spcBef>
                      <a:spcPct val="0"/>
                    </a:spcBef>
                    <a:spcAft>
                      <a:spcPct val="0"/>
                    </a:spcAft>
                    <a:defRPr sz="2400" b="1">
                      <a:solidFill>
                        <a:schemeClr val="tx1"/>
                      </a:solidFill>
                      <a:latin typeface="New York" charset="0"/>
                      <a:ea typeface="ＭＳ Ｐゴシック" charset="0"/>
                    </a:defRPr>
                  </a:lvl9pPr>
                </a:lstStyle>
                <a:p>
                  <a:r>
                    <a:rPr lang="en-US" sz="1400" b="0">
                      <a:solidFill>
                        <a:srgbClr val="FFFFFF"/>
                      </a:solidFill>
                    </a:rPr>
                    <a:t>0.99 ± 0.03</a:t>
                  </a:r>
                </a:p>
              </p:txBody>
            </p:sp>
          </p:grpSp>
        </p:grpSp>
      </p:grpSp>
      <p:pic>
        <p:nvPicPr>
          <p:cNvPr id="68" name="Picture 74" descr="Fig1.jpg">
            <a:extLst>
              <a:ext uri="{FF2B5EF4-FFF2-40B4-BE49-F238E27FC236}">
                <a16:creationId xmlns:a16="http://schemas.microsoft.com/office/drawing/2014/main" id="{E6A41482-9FF6-3342-8692-F6CE35AE516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86306" y="2099105"/>
            <a:ext cx="32004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TextBox 71">
            <a:extLst>
              <a:ext uri="{FF2B5EF4-FFF2-40B4-BE49-F238E27FC236}">
                <a16:creationId xmlns:a16="http://schemas.microsoft.com/office/drawing/2014/main" id="{82EE183D-0DDE-F14F-A867-D9BFDEDA6747}"/>
              </a:ext>
            </a:extLst>
          </p:cNvPr>
          <p:cNvSpPr txBox="1"/>
          <p:nvPr/>
        </p:nvSpPr>
        <p:spPr>
          <a:xfrm>
            <a:off x="0" y="4835723"/>
            <a:ext cx="7905049" cy="307777"/>
          </a:xfrm>
          <a:prstGeom prst="rect">
            <a:avLst/>
          </a:prstGeom>
          <a:noFill/>
        </p:spPr>
        <p:txBody>
          <a:bodyPr wrap="none" rtlCol="0">
            <a:spAutoFit/>
          </a:bodyPr>
          <a:lstStyle/>
          <a:p>
            <a:r>
              <a:rPr lang="en-US" sz="1400" b="0" dirty="0">
                <a:latin typeface="+mj-lt"/>
              </a:rPr>
              <a:t>Non-DOI, 4x4x20 mm</a:t>
            </a:r>
            <a:r>
              <a:rPr lang="en-US" sz="1400" b="0" baseline="30000" dirty="0">
                <a:latin typeface="+mj-lt"/>
              </a:rPr>
              <a:t>3</a:t>
            </a:r>
            <a:r>
              <a:rPr lang="en-US" sz="1400" b="0" dirty="0">
                <a:latin typeface="+mj-lt"/>
              </a:rPr>
              <a:t> crystals, 1 cm lesions with 3:1 uptake, 10 </a:t>
            </a:r>
            <a:r>
              <a:rPr lang="en-US" sz="1400" b="0" dirty="0" err="1">
                <a:latin typeface="+mj-lt"/>
              </a:rPr>
              <a:t>mins</a:t>
            </a:r>
            <a:r>
              <a:rPr lang="en-US" sz="1400" b="0" dirty="0">
                <a:latin typeface="+mj-lt"/>
              </a:rPr>
              <a:t>. scan time for a 100 cm long phantom</a:t>
            </a:r>
          </a:p>
        </p:txBody>
      </p:sp>
      <p:sp>
        <p:nvSpPr>
          <p:cNvPr id="75" name="Rectangle 74">
            <a:extLst>
              <a:ext uri="{FF2B5EF4-FFF2-40B4-BE49-F238E27FC236}">
                <a16:creationId xmlns:a16="http://schemas.microsoft.com/office/drawing/2014/main" id="{98AEDAA3-6732-C742-90D4-E5512D6E2412}"/>
              </a:ext>
            </a:extLst>
          </p:cNvPr>
          <p:cNvSpPr/>
          <p:nvPr/>
        </p:nvSpPr>
        <p:spPr>
          <a:xfrm>
            <a:off x="2057400" y="2098964"/>
            <a:ext cx="1205345" cy="12780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2AB13FD0-0C17-DB4E-89CC-D3219A730927}"/>
              </a:ext>
            </a:extLst>
          </p:cNvPr>
          <p:cNvSpPr/>
          <p:nvPr/>
        </p:nvSpPr>
        <p:spPr>
          <a:xfrm>
            <a:off x="813404" y="3355476"/>
            <a:ext cx="1205345" cy="12780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F40C47F3-5353-BC40-83F4-CFCEF50350B2}"/>
              </a:ext>
            </a:extLst>
          </p:cNvPr>
          <p:cNvSpPr txBox="1"/>
          <p:nvPr/>
        </p:nvSpPr>
        <p:spPr>
          <a:xfrm>
            <a:off x="7205008" y="1237757"/>
            <a:ext cx="1938992" cy="523220"/>
          </a:xfrm>
          <a:prstGeom prst="rect">
            <a:avLst/>
          </a:prstGeom>
          <a:noFill/>
        </p:spPr>
        <p:txBody>
          <a:bodyPr wrap="none" rtlCol="0">
            <a:spAutoFit/>
          </a:bodyPr>
          <a:lstStyle/>
          <a:p>
            <a:r>
              <a:rPr lang="en-US" sz="1400" dirty="0" err="1"/>
              <a:t>Surti</a:t>
            </a:r>
            <a:r>
              <a:rPr lang="en-US" sz="1400" dirty="0"/>
              <a:t>, et. al., PMB 2015, </a:t>
            </a:r>
          </a:p>
          <a:p>
            <a:r>
              <a:rPr lang="en-US" sz="1400" dirty="0"/>
              <a:t>5343-5358  </a:t>
            </a:r>
          </a:p>
        </p:txBody>
      </p:sp>
    </p:spTree>
    <p:extLst>
      <p:ext uri="{BB962C8B-B14F-4D97-AF65-F5344CB8AC3E}">
        <p14:creationId xmlns:p14="http://schemas.microsoft.com/office/powerpoint/2010/main" val="2761129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137" y="49590"/>
            <a:ext cx="6846143" cy="662410"/>
          </a:xfrm>
          <a:prstGeom prst="rect">
            <a:avLst/>
          </a:prstGeom>
        </p:spPr>
        <p:txBody>
          <a:bodyPr vert="horz" lIns="68541" tIns="34289" rIns="68541" bIns="34289"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solidFill>
                  <a:prstClr val="black"/>
                </a:solidFill>
                <a:latin typeface="Calibri Light"/>
              </a:rPr>
              <a:t>Long axial FOV PET: </a:t>
            </a:r>
            <a:r>
              <a:rPr lang="en-US" sz="2400" i="1" dirty="0">
                <a:solidFill>
                  <a:srgbClr val="800000"/>
                </a:solidFill>
                <a:latin typeface="Calibri Light"/>
              </a:rPr>
              <a:t>Design Considerations</a:t>
            </a:r>
            <a:endParaRPr lang="en-US" sz="2700" i="1" dirty="0">
              <a:solidFill>
                <a:srgbClr val="800000"/>
              </a:solidFill>
              <a:latin typeface="Calibri Light"/>
            </a:endParaRPr>
          </a:p>
        </p:txBody>
      </p:sp>
      <p:sp>
        <p:nvSpPr>
          <p:cNvPr id="5" name="TextBox 4"/>
          <p:cNvSpPr txBox="1"/>
          <p:nvPr/>
        </p:nvSpPr>
        <p:spPr>
          <a:xfrm>
            <a:off x="55025" y="959178"/>
            <a:ext cx="8756819" cy="1838963"/>
          </a:xfrm>
          <a:prstGeom prst="rect">
            <a:avLst/>
          </a:prstGeom>
          <a:noFill/>
        </p:spPr>
        <p:txBody>
          <a:bodyPr wrap="square" lIns="68541" tIns="34289" rIns="68541" bIns="34289" rtlCol="0">
            <a:spAutoFit/>
          </a:bodyPr>
          <a:lstStyle/>
          <a:p>
            <a:pPr marL="257018" indent="-257018" defTabSz="685358">
              <a:buFont typeface="Arial"/>
              <a:buChar char="•"/>
            </a:pPr>
            <a:r>
              <a:rPr lang="en-US" dirty="0">
                <a:solidFill>
                  <a:srgbClr val="030F3F"/>
                </a:solidFill>
              </a:rPr>
              <a:t>Performance requirements</a:t>
            </a:r>
          </a:p>
          <a:p>
            <a:pPr marL="599685" lvl="1" indent="-257018" defTabSz="685358">
              <a:buFont typeface="Lucida Grande"/>
              <a:buChar char="-"/>
            </a:pPr>
            <a:r>
              <a:rPr lang="en-US" sz="1700" dirty="0">
                <a:solidFill>
                  <a:srgbClr val="030F3F"/>
                </a:solidFill>
              </a:rPr>
              <a:t>High sensitivity</a:t>
            </a:r>
          </a:p>
          <a:p>
            <a:pPr marL="599685" lvl="1" indent="-257018" defTabSz="685358">
              <a:buFont typeface="Lucida Grande"/>
              <a:buChar char="-"/>
            </a:pPr>
            <a:r>
              <a:rPr lang="en-US" sz="1700" dirty="0">
                <a:solidFill>
                  <a:srgbClr val="030F3F"/>
                </a:solidFill>
              </a:rPr>
              <a:t>DOI measurement no necessary</a:t>
            </a:r>
          </a:p>
          <a:p>
            <a:pPr marL="599685" lvl="1" indent="-257018" defTabSz="685358">
              <a:buFont typeface="Lucida Grande"/>
              <a:buChar char="-"/>
            </a:pPr>
            <a:r>
              <a:rPr lang="en-US" sz="1700" dirty="0">
                <a:solidFill>
                  <a:srgbClr val="030F3F"/>
                </a:solidFill>
              </a:rPr>
              <a:t>Retain, or improve upon state-of-the-art commercial PET/CT </a:t>
            </a:r>
            <a:r>
              <a:rPr lang="mr-IN" sz="1700" dirty="0">
                <a:solidFill>
                  <a:srgbClr val="030F3F"/>
                </a:solidFill>
              </a:rPr>
              <a:t>–</a:t>
            </a:r>
            <a:r>
              <a:rPr lang="en-US" sz="1700" dirty="0">
                <a:solidFill>
                  <a:srgbClr val="030F3F"/>
                </a:solidFill>
              </a:rPr>
              <a:t> spatial and timing resolution</a:t>
            </a:r>
          </a:p>
          <a:p>
            <a:pPr marL="342667" lvl="1" defTabSz="685358"/>
            <a:endParaRPr lang="en-US" sz="1100" dirty="0">
              <a:solidFill>
                <a:srgbClr val="030F3F"/>
              </a:solidFill>
              <a:latin typeface="Calibri"/>
            </a:endParaRPr>
          </a:p>
          <a:p>
            <a:pPr marL="257018" indent="-257018" defTabSz="685358">
              <a:buFont typeface="Arial"/>
              <a:buChar char="•"/>
            </a:pPr>
            <a:r>
              <a:rPr lang="en-US" dirty="0">
                <a:solidFill>
                  <a:srgbClr val="030F3F"/>
                </a:solidFill>
              </a:rPr>
              <a:t>Scalable platform</a:t>
            </a:r>
          </a:p>
          <a:p>
            <a:pPr marL="599685" lvl="1" indent="-257018" defTabSz="685358">
              <a:buFont typeface="Lucida Grande"/>
              <a:buChar char="-"/>
            </a:pPr>
            <a:r>
              <a:rPr lang="en-US" sz="1700" dirty="0">
                <a:solidFill>
                  <a:srgbClr val="030F3F"/>
                </a:solidFill>
              </a:rPr>
              <a:t>Allow for different axial field-of-view </a:t>
            </a:r>
            <a:endParaRPr lang="en-US" sz="1700" dirty="0">
              <a:solidFill>
                <a:srgbClr val="030F3F"/>
              </a:solidFill>
              <a:latin typeface="Calibri"/>
            </a:endParaRPr>
          </a:p>
        </p:txBody>
      </p:sp>
      <p:cxnSp>
        <p:nvCxnSpPr>
          <p:cNvPr id="6" name="Straight Connector 5"/>
          <p:cNvCxnSpPr/>
          <p:nvPr/>
        </p:nvCxnSpPr>
        <p:spPr>
          <a:xfrm flipV="1">
            <a:off x="115774" y="747885"/>
            <a:ext cx="6565959"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72794" y="2892163"/>
            <a:ext cx="2801888" cy="2171400"/>
            <a:chOff x="72794" y="2892163"/>
            <a:chExt cx="2801888" cy="2171400"/>
          </a:xfrm>
        </p:grpSpPr>
        <p:grpSp>
          <p:nvGrpSpPr>
            <p:cNvPr id="14" name="Group 13"/>
            <p:cNvGrpSpPr/>
            <p:nvPr/>
          </p:nvGrpSpPr>
          <p:grpSpPr>
            <a:xfrm>
              <a:off x="349174" y="2892163"/>
              <a:ext cx="2525508" cy="2171400"/>
              <a:chOff x="349174" y="2892163"/>
              <a:chExt cx="2525508" cy="2171400"/>
            </a:xfrm>
          </p:grpSpPr>
          <p:sp>
            <p:nvSpPr>
              <p:cNvPr id="18" name="TextBox 17"/>
              <p:cNvSpPr txBox="1"/>
              <p:nvPr/>
            </p:nvSpPr>
            <p:spPr>
              <a:xfrm>
                <a:off x="1033003" y="2892163"/>
                <a:ext cx="1236672" cy="307750"/>
              </a:xfrm>
              <a:prstGeom prst="rect">
                <a:avLst/>
              </a:prstGeom>
              <a:noFill/>
            </p:spPr>
            <p:txBody>
              <a:bodyPr wrap="square" lIns="91414" tIns="45707" rIns="91414" bIns="45707" rtlCol="0">
                <a:spAutoFit/>
              </a:bodyPr>
              <a:lstStyle/>
              <a:p>
                <a:pPr defTabSz="685358"/>
                <a:r>
                  <a:rPr lang="en-US" sz="1400" dirty="0">
                    <a:solidFill>
                      <a:prstClr val="black"/>
                    </a:solidFill>
                    <a:latin typeface="Calibri"/>
                  </a:rPr>
                  <a:t>3 rings  70 cm</a:t>
                </a:r>
              </a:p>
            </p:txBody>
          </p:sp>
          <p:pic>
            <p:nvPicPr>
              <p:cNvPr id="21" name="Picture 20" descr="EX-A-013 Detector Ring Assembly 02.jpg"/>
              <p:cNvPicPr>
                <a:picLocks noChangeAspect="1"/>
              </p:cNvPicPr>
              <p:nvPr/>
            </p:nvPicPr>
            <p:blipFill rotWithShape="1">
              <a:blip r:embed="rId3">
                <a:extLst>
                  <a:ext uri="{28A0092B-C50C-407E-A947-70E740481C1C}">
                    <a14:useLocalDpi xmlns:a14="http://schemas.microsoft.com/office/drawing/2010/main" val="0"/>
                  </a:ext>
                </a:extLst>
              </a:blip>
              <a:srcRect l="27680" t="20853" r="27643" b="21045"/>
              <a:stretch/>
            </p:blipFill>
            <p:spPr>
              <a:xfrm>
                <a:off x="349174" y="3273626"/>
                <a:ext cx="2525508" cy="1789937"/>
              </a:xfrm>
              <a:prstGeom prst="rect">
                <a:avLst/>
              </a:prstGeom>
            </p:spPr>
          </p:pic>
        </p:grpSp>
        <p:pic>
          <p:nvPicPr>
            <p:cNvPr id="22" name="Picture 21" descr="EX-A-013 Detector Ring Assembly 01.jpg"/>
            <p:cNvPicPr>
              <a:picLocks noChangeAspect="1"/>
            </p:cNvPicPr>
            <p:nvPr/>
          </p:nvPicPr>
          <p:blipFill rotWithShape="1">
            <a:blip r:embed="rId4">
              <a:extLst>
                <a:ext uri="{28A0092B-C50C-407E-A947-70E740481C1C}">
                  <a14:useLocalDpi xmlns:a14="http://schemas.microsoft.com/office/drawing/2010/main" val="0"/>
                </a:ext>
              </a:extLst>
            </a:blip>
            <a:srcRect l="30910" t="12823" r="28960" b="12320"/>
            <a:stretch/>
          </p:blipFill>
          <p:spPr>
            <a:xfrm>
              <a:off x="72794" y="3264744"/>
              <a:ext cx="1765548" cy="1794796"/>
            </a:xfrm>
            <a:prstGeom prst="rect">
              <a:avLst/>
            </a:prstGeom>
          </p:spPr>
        </p:pic>
        <p:grpSp>
          <p:nvGrpSpPr>
            <p:cNvPr id="3" name="Group 2"/>
            <p:cNvGrpSpPr/>
            <p:nvPr/>
          </p:nvGrpSpPr>
          <p:grpSpPr>
            <a:xfrm>
              <a:off x="2043235" y="3154868"/>
              <a:ext cx="654283" cy="261610"/>
              <a:chOff x="2073715" y="3154868"/>
              <a:chExt cx="654283" cy="261610"/>
            </a:xfrm>
          </p:grpSpPr>
          <p:sp>
            <p:nvSpPr>
              <p:cNvPr id="10" name="TextBox 9"/>
              <p:cNvSpPr txBox="1"/>
              <p:nvPr/>
            </p:nvSpPr>
            <p:spPr>
              <a:xfrm>
                <a:off x="2073715" y="3154868"/>
                <a:ext cx="654283" cy="261610"/>
              </a:xfrm>
              <a:prstGeom prst="rect">
                <a:avLst/>
              </a:prstGeom>
              <a:noFill/>
              <a:ln>
                <a:noFill/>
              </a:ln>
            </p:spPr>
            <p:txBody>
              <a:bodyPr wrap="none" rtlCol="0">
                <a:spAutoFit/>
              </a:bodyPr>
              <a:lstStyle/>
              <a:p>
                <a:r>
                  <a:rPr lang="en-US" sz="1100" dirty="0"/>
                  <a:t>1    2    3</a:t>
                </a:r>
              </a:p>
            </p:txBody>
          </p:sp>
          <p:cxnSp>
            <p:nvCxnSpPr>
              <p:cNvPr id="33" name="Straight Connector 32"/>
              <p:cNvCxnSpPr/>
              <p:nvPr/>
            </p:nvCxnSpPr>
            <p:spPr>
              <a:xfrm>
                <a:off x="2400857" y="3266628"/>
                <a:ext cx="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313040" y="3316745"/>
                <a:ext cx="0" cy="548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504325" y="3319310"/>
                <a:ext cx="0" cy="548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677187" y="3320234"/>
                <a:ext cx="0" cy="548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121706" y="3317669"/>
                <a:ext cx="0" cy="548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9" name="Group 8"/>
          <p:cNvGrpSpPr/>
          <p:nvPr/>
        </p:nvGrpSpPr>
        <p:grpSpPr>
          <a:xfrm>
            <a:off x="2789557" y="2892163"/>
            <a:ext cx="3950140" cy="2171400"/>
            <a:chOff x="2789557" y="2892163"/>
            <a:chExt cx="3950140" cy="2171400"/>
          </a:xfrm>
        </p:grpSpPr>
        <p:grpSp>
          <p:nvGrpSpPr>
            <p:cNvPr id="2" name="Group 1"/>
            <p:cNvGrpSpPr/>
            <p:nvPr/>
          </p:nvGrpSpPr>
          <p:grpSpPr>
            <a:xfrm>
              <a:off x="2789557" y="2892163"/>
              <a:ext cx="3950140" cy="2171400"/>
              <a:chOff x="2789557" y="2892163"/>
              <a:chExt cx="3950140" cy="2171400"/>
            </a:xfrm>
          </p:grpSpPr>
          <p:sp>
            <p:nvSpPr>
              <p:cNvPr id="17" name="TextBox 16"/>
              <p:cNvSpPr txBox="1"/>
              <p:nvPr/>
            </p:nvSpPr>
            <p:spPr>
              <a:xfrm>
                <a:off x="4396258" y="2892163"/>
                <a:ext cx="1374735" cy="307750"/>
              </a:xfrm>
              <a:prstGeom prst="rect">
                <a:avLst/>
              </a:prstGeom>
              <a:noFill/>
            </p:spPr>
            <p:txBody>
              <a:bodyPr wrap="square" lIns="91414" tIns="45707" rIns="91414" bIns="45707" rtlCol="0">
                <a:spAutoFit/>
              </a:bodyPr>
              <a:lstStyle/>
              <a:p>
                <a:pPr defTabSz="685358"/>
                <a:r>
                  <a:rPr lang="en-US" sz="1400" dirty="0">
                    <a:solidFill>
                      <a:prstClr val="black"/>
                    </a:solidFill>
                    <a:latin typeface="Calibri"/>
                  </a:rPr>
                  <a:t>6 rings  140 cm</a:t>
                </a:r>
              </a:p>
            </p:txBody>
          </p:sp>
          <p:pic>
            <p:nvPicPr>
              <p:cNvPr id="23" name="Picture 22" descr="EX-A-013 Detector Ring Assembly 04.jpg"/>
              <p:cNvPicPr>
                <a:picLocks noChangeAspect="1"/>
              </p:cNvPicPr>
              <p:nvPr/>
            </p:nvPicPr>
            <p:blipFill rotWithShape="1">
              <a:blip r:embed="rId5">
                <a:extLst>
                  <a:ext uri="{28A0092B-C50C-407E-A947-70E740481C1C}">
                    <a14:useLocalDpi xmlns:a14="http://schemas.microsoft.com/office/drawing/2010/main" val="0"/>
                  </a:ext>
                </a:extLst>
              </a:blip>
              <a:srcRect l="28263" t="20496" r="28129" b="21222"/>
              <a:stretch/>
            </p:blipFill>
            <p:spPr>
              <a:xfrm>
                <a:off x="4282121" y="3273626"/>
                <a:ext cx="2457576" cy="1789937"/>
              </a:xfrm>
              <a:prstGeom prst="rect">
                <a:avLst/>
              </a:prstGeom>
            </p:spPr>
          </p:pic>
          <p:pic>
            <p:nvPicPr>
              <p:cNvPr id="24" name="Picture 23" descr="EX-A-013 Detector Ring Assembly 03.jpg"/>
              <p:cNvPicPr>
                <a:picLocks noChangeAspect="1"/>
              </p:cNvPicPr>
              <p:nvPr/>
            </p:nvPicPr>
            <p:blipFill rotWithShape="1">
              <a:blip r:embed="rId6">
                <a:extLst>
                  <a:ext uri="{28A0092B-C50C-407E-A947-70E740481C1C}">
                    <a14:useLocalDpi xmlns:a14="http://schemas.microsoft.com/office/drawing/2010/main" val="0"/>
                  </a:ext>
                </a:extLst>
              </a:blip>
              <a:srcRect l="18745" t="12216" r="21913" b="10967"/>
              <a:stretch/>
            </p:blipFill>
            <p:spPr>
              <a:xfrm>
                <a:off x="2789557" y="3338385"/>
                <a:ext cx="2435694" cy="1718257"/>
              </a:xfrm>
              <a:prstGeom prst="rect">
                <a:avLst/>
              </a:prstGeom>
            </p:spPr>
          </p:pic>
        </p:grpSp>
        <p:grpSp>
          <p:nvGrpSpPr>
            <p:cNvPr id="7" name="Group 6"/>
            <p:cNvGrpSpPr/>
            <p:nvPr/>
          </p:nvGrpSpPr>
          <p:grpSpPr>
            <a:xfrm>
              <a:off x="5360703" y="3155505"/>
              <a:ext cx="1251464" cy="261610"/>
              <a:chOff x="5675663" y="3155505"/>
              <a:chExt cx="1251464" cy="261610"/>
            </a:xfrm>
          </p:grpSpPr>
          <p:sp>
            <p:nvSpPr>
              <p:cNvPr id="43" name="TextBox 42"/>
              <p:cNvSpPr txBox="1"/>
              <p:nvPr/>
            </p:nvSpPr>
            <p:spPr>
              <a:xfrm>
                <a:off x="5675663" y="3155505"/>
                <a:ext cx="1251464" cy="261610"/>
              </a:xfrm>
              <a:prstGeom prst="rect">
                <a:avLst/>
              </a:prstGeom>
              <a:noFill/>
              <a:ln>
                <a:noFill/>
              </a:ln>
            </p:spPr>
            <p:txBody>
              <a:bodyPr wrap="none" rtlCol="0">
                <a:spAutoFit/>
              </a:bodyPr>
              <a:lstStyle/>
              <a:p>
                <a:r>
                  <a:rPr lang="en-US" sz="1100" dirty="0">
                    <a:solidFill>
                      <a:srgbClr val="000000"/>
                    </a:solidFill>
                  </a:rPr>
                  <a:t>1    2    3    4    5   </a:t>
                </a:r>
                <a:r>
                  <a:rPr lang="en-US" sz="900" dirty="0">
                    <a:solidFill>
                      <a:srgbClr val="000000"/>
                    </a:solidFill>
                  </a:rPr>
                  <a:t> </a:t>
                </a:r>
                <a:r>
                  <a:rPr lang="en-US" sz="1100" dirty="0">
                    <a:solidFill>
                      <a:srgbClr val="000000"/>
                    </a:solidFill>
                  </a:rPr>
                  <a:t>6</a:t>
                </a:r>
              </a:p>
            </p:txBody>
          </p:sp>
          <p:cxnSp>
            <p:nvCxnSpPr>
              <p:cNvPr id="44" name="Straight Connector 43"/>
              <p:cNvCxnSpPr/>
              <p:nvPr/>
            </p:nvCxnSpPr>
            <p:spPr>
              <a:xfrm>
                <a:off x="6301395" y="3267265"/>
                <a:ext cx="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914988" y="3317382"/>
                <a:ext cx="0" cy="548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106273" y="3319947"/>
                <a:ext cx="0" cy="548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297558" y="3322512"/>
                <a:ext cx="0" cy="548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501393" y="3319337"/>
                <a:ext cx="0" cy="548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681733" y="3319337"/>
                <a:ext cx="0" cy="548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725146" y="3318306"/>
                <a:ext cx="0" cy="548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6848769" y="3320261"/>
                <a:ext cx="0" cy="548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3" name="Group 12"/>
          <p:cNvGrpSpPr/>
          <p:nvPr/>
        </p:nvGrpSpPr>
        <p:grpSpPr>
          <a:xfrm>
            <a:off x="6501393" y="2892163"/>
            <a:ext cx="2553677" cy="2108058"/>
            <a:chOff x="6501393" y="2892163"/>
            <a:chExt cx="2553677" cy="2108058"/>
          </a:xfrm>
        </p:grpSpPr>
        <p:sp>
          <p:nvSpPr>
            <p:cNvPr id="15" name="TextBox 14"/>
            <p:cNvSpPr txBox="1"/>
            <p:nvPr/>
          </p:nvSpPr>
          <p:spPr>
            <a:xfrm>
              <a:off x="6501393" y="2892163"/>
              <a:ext cx="2553677" cy="307750"/>
            </a:xfrm>
            <a:prstGeom prst="rect">
              <a:avLst/>
            </a:prstGeom>
            <a:noFill/>
          </p:spPr>
          <p:txBody>
            <a:bodyPr wrap="square" lIns="91414" tIns="45707" rIns="91414" bIns="45707" rtlCol="0">
              <a:spAutoFit/>
            </a:bodyPr>
            <a:lstStyle/>
            <a:p>
              <a:pPr defTabSz="685358"/>
              <a:r>
                <a:rPr lang="en-US" sz="1400" dirty="0">
                  <a:solidFill>
                    <a:prstClr val="black"/>
                  </a:solidFill>
                  <a:latin typeface="Calibri"/>
                </a:rPr>
                <a:t>6 rings (w/ spacers) 170-190 cm </a:t>
              </a:r>
            </a:p>
          </p:txBody>
        </p:sp>
        <p:grpSp>
          <p:nvGrpSpPr>
            <p:cNvPr id="12" name="Group 11"/>
            <p:cNvGrpSpPr/>
            <p:nvPr/>
          </p:nvGrpSpPr>
          <p:grpSpPr>
            <a:xfrm>
              <a:off x="7196666" y="3151103"/>
              <a:ext cx="1858404" cy="1849118"/>
              <a:chOff x="7196666" y="3151103"/>
              <a:chExt cx="1858404" cy="1849118"/>
            </a:xfrm>
          </p:grpSpPr>
          <p:pic>
            <p:nvPicPr>
              <p:cNvPr id="36" name="Picture 35" descr="EX-A-013 Detector Ring Assembly 06 new.jpg"/>
              <p:cNvPicPr>
                <a:picLocks noChangeAspect="1"/>
              </p:cNvPicPr>
              <p:nvPr/>
            </p:nvPicPr>
            <p:blipFill rotWithShape="1">
              <a:blip r:embed="rId7">
                <a:extLst>
                  <a:ext uri="{28A0092B-C50C-407E-A947-70E740481C1C}">
                    <a14:useLocalDpi xmlns:a14="http://schemas.microsoft.com/office/drawing/2010/main" val="0"/>
                  </a:ext>
                </a:extLst>
              </a:blip>
              <a:srcRect l="32527" t="15207" r="27670" b="21087"/>
              <a:stretch/>
            </p:blipFill>
            <p:spPr>
              <a:xfrm>
                <a:off x="7196666" y="3379234"/>
                <a:ext cx="1858404" cy="1620987"/>
              </a:xfrm>
              <a:prstGeom prst="rect">
                <a:avLst/>
              </a:prstGeom>
            </p:spPr>
          </p:pic>
          <p:grpSp>
            <p:nvGrpSpPr>
              <p:cNvPr id="8" name="Group 7"/>
              <p:cNvGrpSpPr/>
              <p:nvPr/>
            </p:nvGrpSpPr>
            <p:grpSpPr>
              <a:xfrm>
                <a:off x="7480306" y="3151103"/>
                <a:ext cx="1474701" cy="261610"/>
                <a:chOff x="7480306" y="3151103"/>
                <a:chExt cx="1474701" cy="261610"/>
              </a:xfrm>
            </p:grpSpPr>
            <p:sp>
              <p:nvSpPr>
                <p:cNvPr id="63" name="TextBox 62"/>
                <p:cNvSpPr txBox="1"/>
                <p:nvPr/>
              </p:nvSpPr>
              <p:spPr>
                <a:xfrm>
                  <a:off x="7480306" y="3151103"/>
                  <a:ext cx="1474701" cy="261610"/>
                </a:xfrm>
                <a:prstGeom prst="rect">
                  <a:avLst/>
                </a:prstGeom>
                <a:noFill/>
                <a:ln>
                  <a:noFill/>
                </a:ln>
              </p:spPr>
              <p:txBody>
                <a:bodyPr wrap="none" rtlCol="0">
                  <a:spAutoFit/>
                </a:bodyPr>
                <a:lstStyle/>
                <a:p>
                  <a:r>
                    <a:rPr lang="en-US" sz="1100" dirty="0">
                      <a:solidFill>
                        <a:srgbClr val="000000"/>
                      </a:solidFill>
                    </a:rPr>
                    <a:t>1     2     3      4     5      6</a:t>
                  </a:r>
                </a:p>
              </p:txBody>
            </p:sp>
            <p:cxnSp>
              <p:nvCxnSpPr>
                <p:cNvPr id="64" name="Straight Connector 63"/>
                <p:cNvCxnSpPr/>
                <p:nvPr/>
              </p:nvCxnSpPr>
              <p:spPr>
                <a:xfrm>
                  <a:off x="8217657" y="3273023"/>
                  <a:ext cx="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7951698" y="3319879"/>
                  <a:ext cx="0" cy="54864"/>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8191083" y="3322444"/>
                  <a:ext cx="0" cy="54864"/>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8431366" y="3319269"/>
                  <a:ext cx="0" cy="54864"/>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672542" y="3319269"/>
                  <a:ext cx="0" cy="54864"/>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712966" y="3324064"/>
                  <a:ext cx="0" cy="54864"/>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519074" y="3324064"/>
                  <a:ext cx="0" cy="54864"/>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8908922" y="3321117"/>
                  <a:ext cx="0" cy="54864"/>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spTree>
    <p:extLst>
      <p:ext uri="{BB962C8B-B14F-4D97-AF65-F5344CB8AC3E}">
        <p14:creationId xmlns:p14="http://schemas.microsoft.com/office/powerpoint/2010/main" val="213081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32202</TotalTime>
  <Words>2225</Words>
  <Application>Microsoft Macintosh PowerPoint</Application>
  <PresentationFormat>On-screen Show (16:9)</PresentationFormat>
  <Paragraphs>436</Paragraphs>
  <Slides>30</Slides>
  <Notes>21</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30</vt:i4>
      </vt:variant>
    </vt:vector>
  </HeadingPairs>
  <TitlesOfParts>
    <vt:vector size="50" baseType="lpstr">
      <vt:lpstr>MS Mincho</vt:lpstr>
      <vt:lpstr>ＭＳ Ｐゴシック</vt:lpstr>
      <vt:lpstr>Arial</vt:lpstr>
      <vt:lpstr>Calibri</vt:lpstr>
      <vt:lpstr>Calibri (body)</vt:lpstr>
      <vt:lpstr>Calibri Light</vt:lpstr>
      <vt:lpstr>Courier New</vt:lpstr>
      <vt:lpstr>Lucida Grande</vt:lpstr>
      <vt:lpstr>Mangal</vt:lpstr>
      <vt:lpstr>New York</vt:lpstr>
      <vt:lpstr>Times New Roman</vt:lpstr>
      <vt:lpstr>Wingdings</vt:lpstr>
      <vt:lpstr>Office Theme</vt:lpstr>
      <vt:lpstr>1_Office Theme</vt:lpstr>
      <vt:lpstr>2_Office Theme</vt:lpstr>
      <vt:lpstr>4_Office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Pennsylvania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Karp</dc:creator>
  <cp:lastModifiedBy>Suleman Surti</cp:lastModifiedBy>
  <cp:revision>462</cp:revision>
  <cp:lastPrinted>2018-11-14T04:25:17Z</cp:lastPrinted>
  <dcterms:created xsi:type="dcterms:W3CDTF">2018-10-11T15:31:48Z</dcterms:created>
  <dcterms:modified xsi:type="dcterms:W3CDTF">2019-06-27T05:07:24Z</dcterms:modified>
</cp:coreProperties>
</file>