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  <p:sldMasterId id="2147485260" r:id="rId2"/>
    <p:sldMasterId id="2147485272" r:id="rId3"/>
    <p:sldMasterId id="2147485284" r:id="rId4"/>
    <p:sldMasterId id="2147485296" r:id="rId5"/>
    <p:sldMasterId id="2147485308" r:id="rId6"/>
  </p:sldMasterIdLst>
  <p:notesMasterIdLst>
    <p:notesMasterId r:id="rId39"/>
  </p:notesMasterIdLst>
  <p:handoutMasterIdLst>
    <p:handoutMasterId r:id="rId40"/>
  </p:handoutMasterIdLst>
  <p:sldIdLst>
    <p:sldId id="912" r:id="rId7"/>
    <p:sldId id="919" r:id="rId8"/>
    <p:sldId id="1062" r:id="rId9"/>
    <p:sldId id="1040" r:id="rId10"/>
    <p:sldId id="1041" r:id="rId11"/>
    <p:sldId id="1045" r:id="rId12"/>
    <p:sldId id="1064" r:id="rId13"/>
    <p:sldId id="1042" r:id="rId14"/>
    <p:sldId id="1061" r:id="rId15"/>
    <p:sldId id="1063" r:id="rId16"/>
    <p:sldId id="1052" r:id="rId17"/>
    <p:sldId id="1053" r:id="rId18"/>
    <p:sldId id="1035" r:id="rId19"/>
    <p:sldId id="1038" r:id="rId20"/>
    <p:sldId id="1036" r:id="rId21"/>
    <p:sldId id="1047" r:id="rId22"/>
    <p:sldId id="1059" r:id="rId23"/>
    <p:sldId id="1043" r:id="rId24"/>
    <p:sldId id="1065" r:id="rId25"/>
    <p:sldId id="1002" r:id="rId26"/>
    <p:sldId id="1003" r:id="rId27"/>
    <p:sldId id="1004" r:id="rId28"/>
    <p:sldId id="1006" r:id="rId29"/>
    <p:sldId id="1049" r:id="rId30"/>
    <p:sldId id="1050" r:id="rId31"/>
    <p:sldId id="986" r:id="rId32"/>
    <p:sldId id="1009" r:id="rId33"/>
    <p:sldId id="1011" r:id="rId34"/>
    <p:sldId id="1057" r:id="rId35"/>
    <p:sldId id="1058" r:id="rId36"/>
    <p:sldId id="1055" r:id="rId37"/>
    <p:sldId id="1056" r:id="rId38"/>
  </p:sldIdLst>
  <p:sldSz cx="9144000" cy="6858000" type="screen4x3"/>
  <p:notesSz cx="7099300" cy="10234613"/>
  <p:embeddedFontLst>
    <p:embeddedFont>
      <p:font typeface="Arial Narrow" pitchFamily="34" charset="0"/>
      <p:regular r:id="rId41"/>
      <p:bold r:id="rId42"/>
      <p:italic r:id="rId43"/>
      <p:boldItalic r:id="rId44"/>
    </p:embeddedFont>
    <p:embeddedFont>
      <p:font typeface="Lucida Calligraphy" pitchFamily="66" charset="0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French Script MT" pitchFamily="66" charset="0"/>
      <p:regular r:id="rId50"/>
    </p:embeddedFont>
    <p:embeddedFont>
      <p:font typeface="Copperplate Gothic Light" pitchFamily="34" charset="0"/>
      <p:regular r:id="rId51"/>
    </p:embeddedFont>
    <p:embeddedFont>
      <p:font typeface="Freestyle Script" pitchFamily="66" charset="0"/>
      <p:regular r:id="rId52"/>
    </p:embeddedFont>
    <p:embeddedFont>
      <p:font typeface="ＭＳ Ｐゴシック" pitchFamily="34" charset="-128"/>
      <p:regular r:id="rId53"/>
    </p:embeddedFont>
    <p:embeddedFont>
      <p:font typeface="BankGothic Lt BT" charset="0"/>
      <p:regular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854"/>
    <a:srgbClr val="009900"/>
    <a:srgbClr val="33CCFF"/>
    <a:srgbClr val="66FF33"/>
    <a:srgbClr val="FF7575"/>
    <a:srgbClr val="262626"/>
    <a:srgbClr val="0033CC"/>
    <a:srgbClr val="D0D7E7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41" autoAdjust="0"/>
    <p:restoredTop sz="91245" autoAdjust="0"/>
  </p:normalViewPr>
  <p:slideViewPr>
    <p:cSldViewPr snapToGrid="0">
      <p:cViewPr varScale="1">
        <p:scale>
          <a:sx n="86" d="100"/>
          <a:sy n="86" d="100"/>
        </p:scale>
        <p:origin x="-20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6.fntdata"/><Relationship Id="rId20" Type="http://schemas.openxmlformats.org/officeDocument/2006/relationships/slide" Target="slides/slide14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8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6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1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36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6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45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52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78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1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98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90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0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76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5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64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7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60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6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66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4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69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52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9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0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4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30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29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4101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237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01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89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2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3044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6070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4675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3250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324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9108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6779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2649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28031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592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4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0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588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749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3189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655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040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694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812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5649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328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44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5959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294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0548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6839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406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866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3684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5066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281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351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025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652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1037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5887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1339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8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2386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218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088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0643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193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825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14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3515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8414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04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title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721676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6702202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201980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073177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417448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361884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3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G"/><Relationship Id="rId5" Type="http://schemas.openxmlformats.org/officeDocument/2006/relationships/image" Target="../media/image35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8.xml"/><Relationship Id="rId5" Type="http://schemas.openxmlformats.org/officeDocument/2006/relationships/image" Target="../media/image40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5.bin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5.wmf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6.JP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50.JP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47.wmf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3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27.JPG"/><Relationship Id="rId9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oleObject8.bin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58.JPG"/><Relationship Id="rId5" Type="http://schemas.openxmlformats.org/officeDocument/2006/relationships/image" Target="../media/image31.jp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8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9.jp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9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0.xml"/><Relationship Id="rId4" Type="http://schemas.openxmlformats.org/officeDocument/2006/relationships/image" Target="../media/image7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1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2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3.tiff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2.em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Copperplate Gothic Light" panose="020E0507020206020404" pitchFamily="34" charset="0"/>
              </a:rPr>
              <a:t>The start of the Belle II experiment at the </a:t>
            </a:r>
            <a:r>
              <a:rPr lang="en-US" sz="1800" dirty="0" err="1">
                <a:latin typeface="Copperplate Gothic Light" panose="020E0507020206020404" pitchFamily="34" charset="0"/>
              </a:rPr>
              <a:t>SuperKEKB</a:t>
            </a:r>
            <a:r>
              <a:rPr lang="en-US" sz="1800" dirty="0">
                <a:latin typeface="Copperplate Gothic Light" panose="020E0507020206020404" pitchFamily="34" charset="0"/>
              </a:rPr>
              <a:t> </a:t>
            </a:r>
            <a:r>
              <a:rPr lang="en-US" sz="1800" i="1" dirty="0" err="1">
                <a:latin typeface="+mn-lt"/>
              </a:rPr>
              <a:t>e</a:t>
            </a:r>
            <a:r>
              <a:rPr lang="en-US" sz="1800" i="1" baseline="30000" dirty="0" err="1">
                <a:latin typeface="+mn-lt"/>
              </a:rPr>
              <a:t>+</a:t>
            </a:r>
            <a:r>
              <a:rPr lang="en-US" sz="1800" i="1" dirty="0" err="1">
                <a:latin typeface="+mn-lt"/>
              </a:rPr>
              <a:t>e</a:t>
            </a:r>
            <a:r>
              <a:rPr lang="en-US" sz="1800" i="1" baseline="30000" dirty="0">
                <a:latin typeface="+mn-lt"/>
              </a:rPr>
              <a:t>-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Copperplate Gothic Light" panose="020E0507020206020404" pitchFamily="34" charset="0"/>
              </a:rPr>
              <a:t>factory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913161" y="2505106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13161" y="3157568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pic>
        <p:nvPicPr>
          <p:cNvPr id="13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5919" y="3860651"/>
            <a:ext cx="898313" cy="6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260702" y="3055770"/>
            <a:ext cx="9669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University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of Ljubljana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5" name="Picture 39" descr="ij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3708" y="2123543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614571" y="2976311"/>
            <a:ext cx="118494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“Jo</a:t>
            </a:r>
            <a:r>
              <a:rPr lang="sl-SI" sz="1200" dirty="0" smtClean="0">
                <a:solidFill>
                  <a:schemeClr val="bg1"/>
                </a:solidFill>
                <a:latin typeface="BankGothic Lt BT" pitchFamily="34" charset="0"/>
              </a:rPr>
              <a:t>z</a:t>
            </a:r>
            <a:r>
              <a:rPr lang="en-US" sz="1200" dirty="0" err="1" smtClean="0">
                <a:solidFill>
                  <a:schemeClr val="bg1"/>
                </a:solidFill>
                <a:latin typeface="BankGothic Lt BT" pitchFamily="34" charset="0"/>
              </a:rPr>
              <a:t>ef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 Stefan”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Institute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7" name="Picture 34" descr="u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763" y="2115212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1927" y="3860651"/>
            <a:ext cx="858277" cy="697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6874" y="1002289"/>
            <a:ext cx="4979045" cy="31393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Bo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s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tjan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Golob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University of Ljubljana/</a:t>
            </a:r>
          </a:p>
          <a:p>
            <a:pPr algn="ctr"/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Jozef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Stefan Institute</a:t>
            </a:r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i="1" dirty="0" err="1" smtClean="0">
                <a:solidFill>
                  <a:schemeClr val="bg1"/>
                </a:solidFill>
                <a:latin typeface="Copperplate Gothic Light" pitchFamily="34" charset="0"/>
              </a:rPr>
              <a:t>also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i="1" dirty="0" err="1" smtClean="0">
                <a:solidFill>
                  <a:schemeClr val="bg1"/>
                </a:solidFill>
                <a:latin typeface="Copperplate Gothic Light" pitchFamily="34" charset="0"/>
              </a:rPr>
              <a:t>with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626" y="4611184"/>
            <a:ext cx="500848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3rd </a:t>
            </a:r>
            <a:r>
              <a:rPr lang="en-US" sz="2200" b="1" dirty="0" err="1">
                <a:solidFill>
                  <a:schemeClr val="bg1"/>
                </a:solidFill>
                <a:latin typeface="Copperplate Gothic Light" pitchFamily="34" charset="0"/>
              </a:rPr>
              <a:t>Jagiellonian</a:t>
            </a:r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 Symposium on 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Fundamental </a:t>
            </a:r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and Applied 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Subatomic Physics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sl-SI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Krakow</a:t>
            </a:r>
          </a:p>
          <a:p>
            <a:pPr algn="ctr"/>
            <a:r>
              <a:rPr lang="sl-SI" sz="2200" b="1" dirty="0">
                <a:solidFill>
                  <a:schemeClr val="bg1"/>
                </a:solidFill>
                <a:latin typeface="Copperplate Gothic Light" pitchFamily="34" charset="0"/>
              </a:rPr>
              <a:t>2</a:t>
            </a:r>
            <a:r>
              <a:rPr lang="sl-SI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3 - 28 June 2019</a:t>
            </a:r>
            <a:endParaRPr lang="en-US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6291" y="1547664"/>
            <a:ext cx="22048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Introduction</a:t>
            </a: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B-Factories</a:t>
            </a:r>
          </a:p>
          <a:p>
            <a:endParaRPr lang="sl-SI" sz="2000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Luminosity</a:t>
            </a:r>
            <a:endParaRPr lang="sl-SI" sz="16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Performance</a:t>
            </a: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Measurements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8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Measurements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0" y="514006"/>
            <a:ext cx="5195012" cy="22159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CPV in </a:t>
            </a:r>
            <a:r>
              <a:rPr lang="sl-SI" sz="2400" i="1" dirty="0">
                <a:solidFill>
                  <a:schemeClr val="bg1"/>
                </a:solidFill>
              </a:rPr>
              <a:t>b</a:t>
            </a:r>
            <a:r>
              <a:rPr lang="sl-SI" sz="24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400" i="1" dirty="0" err="1" smtClean="0">
                <a:solidFill>
                  <a:schemeClr val="bg1"/>
                </a:solidFill>
              </a:rPr>
              <a:t>sqq</a:t>
            </a:r>
            <a:endParaRPr lang="sl-SI" sz="2400" i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some uncertainties cancel in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</a:t>
            </a:r>
          </a:p>
          <a:p>
            <a:pPr>
              <a:defRPr/>
            </a:pPr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improved with better tracking;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pPr>
              <a:defRPr/>
            </a:pPr>
            <a:r>
              <a:rPr lang="sl-SI" sz="1600" i="1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sz="1600" i="1" baseline="-2500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1600" i="1" dirty="0">
                <a:solidFill>
                  <a:srgbClr val="33CCFF"/>
                </a:solidFill>
                <a:latin typeface="Symbol" pitchFamily="18" charset="2"/>
                <a:sym typeface="Symbol"/>
              </a:rPr>
              <a:t>h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‘K</a:t>
            </a:r>
            <a:r>
              <a:rPr lang="sl-SI" sz="1600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S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1 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sz="1600" baseline="30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-6</a:t>
            </a:r>
            <a:endParaRPr lang="sl-SI" sz="1600" dirty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pPr>
              <a:defRPr/>
            </a:pPr>
            <a:endParaRPr lang="sl-SI" sz="1600" dirty="0">
              <a:solidFill>
                <a:srgbClr val="33CCFF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1988" y="268617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S=sin2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eff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endParaRPr lang="en-US" sz="2000" i="1" baseline="-25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61233" y="1891728"/>
            <a:ext cx="2818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41 new phases in MSSM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;</a:t>
            </a:r>
          </a:p>
        </p:txBody>
      </p:sp>
      <p:pic>
        <p:nvPicPr>
          <p:cNvPr id="60" name="Picture 6" descr="bssusy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3833" y="514006"/>
            <a:ext cx="2898470" cy="13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0" y="267997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i="1" smtClean="0">
                <a:solidFill>
                  <a:schemeClr val="bg1"/>
                </a:solidFill>
              </a:rPr>
              <a:t>(</a:t>
            </a:r>
            <a:r>
              <a:rPr lang="en-US" i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i="1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i="1" baseline="-25000" smtClean="0">
                <a:solidFill>
                  <a:schemeClr val="bg1"/>
                </a:solidFill>
              </a:rPr>
              <a:t>1</a:t>
            </a:r>
            <a:r>
              <a:rPr lang="en-US" i="1" baseline="30000" smtClean="0">
                <a:solidFill>
                  <a:schemeClr val="bg1"/>
                </a:solidFill>
              </a:rPr>
              <a:t>eff</a:t>
            </a:r>
            <a:r>
              <a:rPr lang="en-US" i="1" smtClean="0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287" y="5845149"/>
            <a:ext cx="270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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current</a:t>
            </a:r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th.</a:t>
            </a:r>
            <a:r>
              <a:rPr lang="en-US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uncertainty</a:t>
            </a:r>
            <a:endParaRPr lang="en-US" sz="1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5" y="3148698"/>
            <a:ext cx="4334121" cy="273290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53254" y="409043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+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0</a:t>
            </a:r>
            <a:r>
              <a:rPr lang="en-US" i="1" dirty="0" smtClean="0">
                <a:solidFill>
                  <a:schemeClr val="tx1"/>
                </a:solidFill>
              </a:rPr>
              <a:t>)K</a:t>
            </a:r>
            <a:r>
              <a:rPr lang="en-US" i="1" baseline="-25000" dirty="0" smtClean="0">
                <a:solidFill>
                  <a:schemeClr val="tx1"/>
                </a:solidFill>
              </a:rPr>
              <a:t>s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1282" y="446855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i="1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+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-</a:t>
            </a:r>
            <a:r>
              <a:rPr lang="en-US" i="1" dirty="0" smtClean="0">
                <a:solidFill>
                  <a:srgbClr val="0070C0"/>
                </a:solidFill>
              </a:rPr>
              <a:t>)K</a:t>
            </a:r>
            <a:r>
              <a:rPr lang="en-US" i="1" baseline="-25000" dirty="0" smtClean="0">
                <a:solidFill>
                  <a:srgbClr val="0070C0"/>
                </a:solidFill>
              </a:rPr>
              <a:t>s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1282" y="484666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h</a:t>
            </a:r>
            <a:r>
              <a:rPr lang="en-US" i="1" dirty="0" smtClean="0">
                <a:solidFill>
                  <a:srgbClr val="669900"/>
                </a:solidFill>
                <a:latin typeface="+mn-lt"/>
              </a:rPr>
              <a:t>‘</a:t>
            </a:r>
            <a:r>
              <a:rPr lang="en-US" i="1" dirty="0" smtClean="0">
                <a:solidFill>
                  <a:srgbClr val="669900"/>
                </a:solidFill>
              </a:rPr>
              <a:t>(</a:t>
            </a:r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gg</a:t>
            </a:r>
            <a:r>
              <a:rPr lang="sl-SI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pp</a:t>
            </a:r>
            <a:r>
              <a:rPr lang="en-US" i="1" dirty="0" smtClean="0">
                <a:solidFill>
                  <a:srgbClr val="669900"/>
                </a:solidFill>
              </a:rPr>
              <a:t>)K</a:t>
            </a:r>
            <a:r>
              <a:rPr lang="en-US" i="1" baseline="-25000" dirty="0" smtClean="0">
                <a:solidFill>
                  <a:srgbClr val="669900"/>
                </a:solidFill>
              </a:rPr>
              <a:t>s</a:t>
            </a:r>
            <a:endParaRPr lang="en-US" i="1" baseline="-25000" dirty="0">
              <a:solidFill>
                <a:srgbClr val="6699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29377" y="312272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32753" y="51196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990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76560" y="5119693"/>
            <a:ext cx="322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503861" y="5458688"/>
            <a:ext cx="105575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71500" y="5273580"/>
            <a:ext cx="33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from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J</a:t>
            </a:r>
            <a:r>
              <a:rPr lang="en-US" sz="1600" i="1" dirty="0" smtClean="0">
                <a:solidFill>
                  <a:schemeClr val="tx1"/>
                </a:solidFill>
              </a:rPr>
              <a:t>/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2371" y="6056529"/>
            <a:ext cx="3710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M. </a:t>
            </a:r>
            <a:r>
              <a:rPr lang="sl-SI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Beneke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, PLB620,143 (2005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)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14290" y="2769520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 smtClean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073349" y="627321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3773144" y="5873011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8430" y="2430966"/>
            <a:ext cx="260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i="1" baseline="-25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</a:rPr>
              <a:t>b</a:t>
            </a:r>
            <a:r>
              <a:rPr lang="sl-SI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1600" i="1" dirty="0" smtClean="0">
                <a:solidFill>
                  <a:srgbClr val="FF7575"/>
                </a:solidFill>
              </a:rPr>
              <a:t>sqq    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B </a:t>
            </a:r>
            <a:r>
              <a:rPr lang="en-US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→ J</a:t>
            </a:r>
            <a:r>
              <a:rPr lang="en-US" sz="1600" i="1" dirty="0">
                <a:solidFill>
                  <a:srgbClr val="FF7575"/>
                </a:solidFill>
              </a:rPr>
              <a:t>/</a:t>
            </a:r>
            <a:r>
              <a:rPr lang="en-US" sz="1600" i="1" dirty="0">
                <a:solidFill>
                  <a:srgbClr val="FF7575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>
                <a:solidFill>
                  <a:srgbClr val="FF7575"/>
                </a:solidFill>
              </a:rPr>
              <a:t>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     </a:t>
            </a:r>
            <a:endParaRPr lang="sl-SI" sz="1600" i="1" dirty="0">
              <a:solidFill>
                <a:srgbClr val="FF757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61" y="3164996"/>
            <a:ext cx="4123318" cy="27166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27879" y="5902640"/>
            <a:ext cx="4349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N. Braun et all. (Belle II Coll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.), BELLE2-NOTE-PH-2018-040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420" y="4369410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Belle: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</a:rPr>
              <a:t>~30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1400" dirty="0" smtClean="0">
                <a:solidFill>
                  <a:schemeClr val="tx1"/>
                </a:solidFill>
              </a:rPr>
              <a:t>m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85" y="3936544"/>
            <a:ext cx="8996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rgbClr val="FF0000"/>
                </a:solidFill>
              </a:rPr>
              <a:t>~12 </a:t>
            </a:r>
            <a:r>
              <a:rPr lang="sl-SI" sz="1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sl-SI" sz="1400" dirty="0" smtClean="0">
                <a:solidFill>
                  <a:srgbClr val="FF0000"/>
                </a:solidFill>
              </a:rPr>
              <a:t>m</a:t>
            </a:r>
            <a:endParaRPr lang="sl-SI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9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5" grpId="0"/>
      <p:bldP spid="76" grpId="0"/>
      <p:bldP spid="78" grpId="0"/>
      <p:bldP spid="2" grpId="0"/>
      <p:bldP spid="27" grpId="0"/>
      <p:bldP spid="5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Summary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527" y="836341"/>
            <a:ext cx="8173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&amp; BaBar: confirmed CKM mechanism</a:t>
            </a:r>
          </a:p>
          <a:p>
            <a:endParaRPr lang="sl-SI" dirty="0" smtClean="0">
              <a:solidFill>
                <a:srgbClr val="33CCFF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SuperKEKB: start of data taking in 2018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luminosity gradually increasing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II: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~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</a:rPr>
              <a:t>900 members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(~45% from Europe),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</a:rPr>
              <a:t>26 countries 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  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detector operating as expected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search for NP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Lepton Flavor Violation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Lepton Flavor Universality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new sources of CPV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light dark matter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            :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585564" y="4204415"/>
            <a:ext cx="1460810" cy="1103971"/>
          </a:xfrm>
          <a:prstGeom prst="straightConnector1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5327" y="5274526"/>
            <a:ext cx="47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(far) beyond current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theoretical understanding (SM)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89449" y="4204415"/>
            <a:ext cx="1460810" cy="1103971"/>
          </a:xfrm>
          <a:prstGeom prst="straightConnector1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91307" y="5293112"/>
            <a:ext cx="47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Severe constraints on possible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beyond SM theories 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834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Suplementary Material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88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Standard Model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332693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Setting the scene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47" y="994744"/>
            <a:ext cx="913891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Standard Model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(SM) of basic interactions 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Nature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-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one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of the experimentally best verified physics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theories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current level of experimental precision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energies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reached</a:t>
            </a:r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baseline="30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Several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severe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shortcomings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for example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(too) </a:t>
            </a: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large number of free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(to be measured, unexplained) </a:t>
            </a: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parameters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degree of </a:t>
            </a: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CP asymmetry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between particles and anti-particles,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10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orders of magnitude too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low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explain the matter / anti-matter 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asymmetry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Universe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Dark Matter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(25% of Universe) completely unknown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528" y="5018141"/>
            <a:ext cx="8130687" cy="1015663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search for physics phenomena beyond SM,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particles, and new interactions often addressed as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(NP)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76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CKM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01" y="613680"/>
            <a:ext cx="470962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 of Cabibbo-Kobayashi-Maskawa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CKM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must be unitary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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unitary triangle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various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meson processes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 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sides &amp; angles of unitary triangle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23" y="1801675"/>
            <a:ext cx="4238558" cy="39935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09259" y="4480305"/>
            <a:ext cx="1924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n.b.: only to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400" i="1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d</a:t>
            </a:r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32 measurements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contribute!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0" y="1145991"/>
            <a:ext cx="4435940" cy="85889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 bwMode="auto">
          <a:xfrm>
            <a:off x="2866940" y="1292617"/>
            <a:ext cx="827767" cy="2828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98335" y="1722065"/>
            <a:ext cx="1163637" cy="2828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718609" y="3188437"/>
            <a:ext cx="91440" cy="66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 rot="6764960">
            <a:off x="6943345" y="3072232"/>
            <a:ext cx="424254" cy="1047901"/>
          </a:xfrm>
          <a:prstGeom prst="triangle">
            <a:avLst>
              <a:gd name="adj" fmla="val 0"/>
            </a:avLst>
          </a:prstGeom>
          <a:solidFill>
            <a:srgbClr val="FF0000">
              <a:alpha val="33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8463" y="2326610"/>
            <a:ext cx="1719569" cy="903505"/>
            <a:chOff x="721708" y="1889769"/>
            <a:chExt cx="1719569" cy="903505"/>
          </a:xfrm>
        </p:grpSpPr>
        <p:sp>
          <p:nvSpPr>
            <p:cNvPr id="14" name="Text Box 52"/>
            <p:cNvSpPr txBox="1">
              <a:spLocks noChangeArrowheads="1"/>
            </p:cNvSpPr>
            <p:nvPr/>
          </p:nvSpPr>
          <p:spPr bwMode="auto">
            <a:xfrm>
              <a:off x="2019367" y="2339288"/>
              <a:ext cx="42191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rgbClr val="66FF33"/>
                  </a:solidFill>
                  <a:sym typeface="Symbol"/>
                </a:rPr>
                <a:t>q</a:t>
              </a:r>
              <a:r>
                <a:rPr lang="sl-SI" sz="2000" i="1" baseline="-25000" dirty="0">
                  <a:solidFill>
                    <a:srgbClr val="66FF33"/>
                  </a:solidFill>
                  <a:sym typeface="Symbol"/>
                </a:rPr>
                <a:t>u</a:t>
              </a:r>
              <a:endParaRPr lang="sl-SI" sz="2000" i="1" baseline="-25000" dirty="0" smtClean="0">
                <a:solidFill>
                  <a:srgbClr val="66FF33"/>
                </a:solidFill>
                <a:sym typeface="Symbol"/>
              </a:endParaRP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2016646" y="1890252"/>
              <a:ext cx="42191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rgbClr val="66FF33"/>
                  </a:solidFill>
                  <a:sym typeface="Symbol"/>
                </a:rPr>
                <a:t>q</a:t>
              </a:r>
              <a:r>
                <a:rPr lang="sl-SI" sz="2000" i="1" baseline="-25000" dirty="0" smtClean="0">
                  <a:solidFill>
                    <a:srgbClr val="66FF33"/>
                  </a:solidFill>
                  <a:sym typeface="Symbol"/>
                </a:rPr>
                <a:t>d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721708" y="1889769"/>
              <a:ext cx="55496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rgbClr val="66FF33"/>
                  </a:solidFill>
                </a:rPr>
                <a:t>W </a:t>
              </a:r>
              <a:r>
                <a:rPr lang="sl-SI" sz="2000" i="1" baseline="30000" dirty="0" smtClean="0">
                  <a:solidFill>
                    <a:srgbClr val="66FF33"/>
                  </a:solidFill>
                </a:rPr>
                <a:t>-</a:t>
              </a:r>
              <a:endParaRPr lang="en-US" sz="2000" i="1" baseline="30000" dirty="0">
                <a:solidFill>
                  <a:srgbClr val="66FF33"/>
                </a:solidFill>
              </a:endParaRPr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770165" y="2389414"/>
              <a:ext cx="638498" cy="19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 flipV="1">
              <a:off x="1382485" y="2122714"/>
              <a:ext cx="590549" cy="2684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9" name="Line 47"/>
            <p:cNvSpPr>
              <a:spLocks noChangeShapeType="1"/>
            </p:cNvSpPr>
            <p:nvPr/>
          </p:nvSpPr>
          <p:spPr bwMode="auto">
            <a:xfrm>
              <a:off x="1391144" y="2388477"/>
              <a:ext cx="603663" cy="24042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2135338" y="2447363"/>
              <a:ext cx="138172" cy="0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1000327" y="2393164"/>
              <a:ext cx="679994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rgbClr val="66FF33"/>
                  </a:solidFill>
                </a:rPr>
                <a:t>V</a:t>
              </a:r>
              <a:r>
                <a:rPr lang="sl-SI" sz="2000" i="1" baseline="-25000" dirty="0" smtClean="0">
                  <a:solidFill>
                    <a:srgbClr val="66FF33"/>
                  </a:solidFill>
                </a:rPr>
                <a:t>q</a:t>
              </a:r>
              <a:r>
                <a:rPr lang="sl-SI" sz="1400" i="1" baseline="-25000" dirty="0" smtClean="0">
                  <a:solidFill>
                    <a:srgbClr val="66FF33"/>
                  </a:solidFill>
                </a:rPr>
                <a:t>u</a:t>
              </a:r>
              <a:r>
                <a:rPr lang="sl-SI" sz="2000" i="1" baseline="-25000" dirty="0" smtClean="0">
                  <a:solidFill>
                    <a:srgbClr val="66FF33"/>
                  </a:solidFill>
                </a:rPr>
                <a:t>q</a:t>
              </a:r>
              <a:r>
                <a:rPr lang="sl-SI" sz="1400" i="1" baseline="-25000" dirty="0" smtClean="0">
                  <a:solidFill>
                    <a:srgbClr val="66FF33"/>
                  </a:solidFill>
                </a:rPr>
                <a:t>d</a:t>
              </a:r>
              <a:endParaRPr lang="en-US" sz="1400" i="1" baseline="-250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754" y="3472250"/>
            <a:ext cx="3471584" cy="1503114"/>
            <a:chOff x="446611" y="3167281"/>
            <a:chExt cx="3471584" cy="1503114"/>
          </a:xfrm>
        </p:grpSpPr>
        <p:grpSp>
          <p:nvGrpSpPr>
            <p:cNvPr id="23" name="Group 22"/>
            <p:cNvGrpSpPr/>
            <p:nvPr/>
          </p:nvGrpSpPr>
          <p:grpSpPr>
            <a:xfrm>
              <a:off x="446611" y="3167281"/>
              <a:ext cx="3471584" cy="1503114"/>
              <a:chOff x="245888" y="2252882"/>
              <a:chExt cx="3471584" cy="1503114"/>
            </a:xfrm>
          </p:grpSpPr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auto">
              <a:xfrm>
                <a:off x="2822051" y="2833157"/>
                <a:ext cx="895421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l-SI" sz="3200" dirty="0" smtClean="0">
                    <a:solidFill>
                      <a:schemeClr val="bg1"/>
                    </a:solidFill>
                    <a:latin typeface="Freestyle Script" pitchFamily="66" charset="0"/>
                    <a:sym typeface="Symbol"/>
                  </a:rPr>
                  <a:t>l </a:t>
                </a:r>
                <a:r>
                  <a:rPr lang="sl-SI" sz="3200" baseline="30000" dirty="0" smtClean="0">
                    <a:solidFill>
                      <a:schemeClr val="bg1"/>
                    </a:solidFill>
                    <a:latin typeface="Freestyle Script" pitchFamily="66" charset="0"/>
                    <a:sym typeface="Symbol"/>
                  </a:rPr>
                  <a:t>-</a:t>
                </a:r>
                <a:r>
                  <a:rPr lang="sl-SI" sz="2000" dirty="0" smtClean="0">
                    <a:solidFill>
                      <a:schemeClr val="bg1"/>
                    </a:solidFill>
                    <a:sym typeface="Symbol"/>
                  </a:rPr>
                  <a:t>, </a:t>
                </a:r>
                <a:r>
                  <a:rPr lang="sl-SI" sz="2000" i="1" dirty="0" smtClean="0">
                    <a:solidFill>
                      <a:srgbClr val="66FF33"/>
                    </a:solidFill>
                    <a:sym typeface="Symbol"/>
                  </a:rPr>
                  <a:t>q</a:t>
                </a:r>
                <a:r>
                  <a:rPr lang="sl-SI" sz="2000" i="1" baseline="-25000" dirty="0">
                    <a:solidFill>
                      <a:srgbClr val="66FF33"/>
                    </a:solidFill>
                    <a:sym typeface="Symbol"/>
                  </a:rPr>
                  <a:t>d</a:t>
                </a:r>
                <a:endParaRPr lang="en-US" sz="2000" i="1" baseline="-25000" dirty="0">
                  <a:solidFill>
                    <a:srgbClr val="66FF33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5888" y="2252882"/>
                <a:ext cx="3180374" cy="1503114"/>
                <a:chOff x="245888" y="2252882"/>
                <a:chExt cx="3180374" cy="1503114"/>
              </a:xfrm>
            </p:grpSpPr>
            <p:sp>
              <p:nvSpPr>
                <p:cNvPr id="2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43062" y="3349748"/>
                  <a:ext cx="683200" cy="400110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2000" i="1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n, </a:t>
                  </a:r>
                  <a:r>
                    <a:rPr lang="sl-SI" sz="2000" i="1" dirty="0" smtClean="0">
                      <a:solidFill>
                        <a:srgbClr val="66FF33"/>
                      </a:solidFill>
                      <a:latin typeface="+mn-lt"/>
                    </a:rPr>
                    <a:t>q</a:t>
                  </a:r>
                  <a:r>
                    <a:rPr lang="sl-SI" sz="2000" i="1" baseline="-25000" dirty="0" smtClean="0">
                      <a:solidFill>
                        <a:srgbClr val="66FF33"/>
                      </a:solidFill>
                      <a:latin typeface="+mn-lt"/>
                    </a:rPr>
                    <a:t>u</a:t>
                  </a:r>
                  <a:endParaRPr lang="en-US" sz="2000" i="1" baseline="-25000" dirty="0">
                    <a:solidFill>
                      <a:srgbClr val="66FF33"/>
                    </a:solidFill>
                    <a:latin typeface="+mn-lt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1411628" y="2691558"/>
                  <a:ext cx="312906" cy="400110"/>
                  <a:chOff x="7507349" y="1608968"/>
                  <a:chExt cx="312906" cy="400110"/>
                </a:xfrm>
              </p:grpSpPr>
              <p:sp>
                <p:nvSpPr>
                  <p:cNvPr id="58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07349" y="1608968"/>
                    <a:ext cx="312906" cy="400110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sz="2000" i="1" dirty="0">
                        <a:solidFill>
                          <a:srgbClr val="66FF33"/>
                        </a:solidFill>
                      </a:rPr>
                      <a:t>c</a:t>
                    </a:r>
                    <a:endParaRPr lang="en-US" sz="2000" i="1" baseline="-25000" dirty="0">
                      <a:solidFill>
                        <a:srgbClr val="66FF33"/>
                      </a:solidFill>
                    </a:endParaRPr>
                  </a:p>
                </p:txBody>
              </p:sp>
              <p:sp>
                <p:nvSpPr>
                  <p:cNvPr id="5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7612875" y="1705180"/>
                    <a:ext cx="13817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sl-SI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475647" y="3222536"/>
                  <a:ext cx="554960" cy="400110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2000" i="1" dirty="0" smtClean="0">
                      <a:solidFill>
                        <a:schemeClr val="bg1"/>
                      </a:solidFill>
                    </a:rPr>
                    <a:t>W </a:t>
                  </a:r>
                  <a:r>
                    <a:rPr lang="sl-SI" sz="2000" i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sz="2000" i="1" baseline="30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633754" y="2342128"/>
                  <a:ext cx="231006" cy="68954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l-SI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Line 45"/>
                <p:cNvSpPr>
                  <a:spLocks noChangeShapeType="1"/>
                </p:cNvSpPr>
                <p:nvPr/>
              </p:nvSpPr>
              <p:spPr bwMode="auto">
                <a:xfrm>
                  <a:off x="1348534" y="3129228"/>
                  <a:ext cx="983729" cy="20724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triangle" w="med" len="med"/>
                </a:ln>
              </p:spPr>
              <p:txBody>
                <a:bodyPr wrap="squar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306414" y="3105150"/>
                  <a:ext cx="469443" cy="22713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squar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Line 47"/>
                <p:cNvSpPr>
                  <a:spLocks noChangeShapeType="1"/>
                </p:cNvSpPr>
                <p:nvPr/>
              </p:nvSpPr>
              <p:spPr bwMode="auto">
                <a:xfrm>
                  <a:off x="2320515" y="3332279"/>
                  <a:ext cx="482556" cy="20557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squar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17440" y="2715799"/>
                  <a:ext cx="327333" cy="400110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2000" i="1" dirty="0" smtClean="0">
                      <a:solidFill>
                        <a:srgbClr val="66FF33"/>
                      </a:solidFill>
                    </a:rPr>
                    <a:t>b</a:t>
                  </a:r>
                  <a:endParaRPr lang="en-US" sz="2000" i="1" baseline="-25000" dirty="0">
                    <a:solidFill>
                      <a:srgbClr val="66FF33"/>
                    </a:solidFill>
                  </a:endParaRPr>
                </a:p>
              </p:txBody>
            </p:sp>
            <p:sp>
              <p:nvSpPr>
                <p:cNvPr id="35" name="Line 46"/>
                <p:cNvSpPr>
                  <a:spLocks noChangeShapeType="1"/>
                </p:cNvSpPr>
                <p:nvPr/>
              </p:nvSpPr>
              <p:spPr bwMode="auto">
                <a:xfrm>
                  <a:off x="759548" y="3018368"/>
                  <a:ext cx="609331" cy="12760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squar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360714" y="2905393"/>
                  <a:ext cx="501481" cy="235136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squar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Line 50"/>
                <p:cNvSpPr>
                  <a:spLocks noChangeShapeType="1"/>
                </p:cNvSpPr>
                <p:nvPr/>
              </p:nvSpPr>
              <p:spPr bwMode="auto">
                <a:xfrm>
                  <a:off x="1439679" y="3082746"/>
                  <a:ext cx="138173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45888" y="2252882"/>
                  <a:ext cx="2460557" cy="661769"/>
                  <a:chOff x="5266680" y="2364703"/>
                  <a:chExt cx="2460557" cy="661769"/>
                </a:xfrm>
              </p:grpSpPr>
              <p:sp>
                <p:nvSpPr>
                  <p:cNvPr id="5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8579" y="2364703"/>
                    <a:ext cx="327334" cy="400110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sz="2000" i="1" dirty="0" smtClean="0">
                        <a:solidFill>
                          <a:schemeClr val="bg1"/>
                        </a:solidFill>
                      </a:rPr>
                      <a:t>u</a:t>
                    </a:r>
                    <a:endParaRPr lang="en-US" sz="2000" i="1" baseline="-25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66680" y="2567265"/>
                    <a:ext cx="389850" cy="369332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i="1" dirty="0" smtClean="0">
                        <a:solidFill>
                          <a:schemeClr val="bg1"/>
                        </a:solidFill>
                      </a:rPr>
                      <a:t>B</a:t>
                    </a:r>
                    <a:r>
                      <a:rPr lang="sl-SI" b="1" i="1" baseline="30000" dirty="0">
                        <a:solidFill>
                          <a:schemeClr val="bg1"/>
                        </a:solidFill>
                      </a:rPr>
                      <a:t>-</a:t>
                    </a:r>
                    <a:endParaRPr lang="en-US" b="1" i="1" baseline="30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54795" y="2369430"/>
                    <a:ext cx="1165879" cy="7972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endParaRPr lang="sl-SI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6799465" y="2370174"/>
                    <a:ext cx="231006" cy="656298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l-SI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98539" y="2540502"/>
                    <a:ext cx="628698" cy="369332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i="1" dirty="0" smtClean="0">
                        <a:solidFill>
                          <a:schemeClr val="bg1"/>
                        </a:solidFill>
                      </a:rPr>
                      <a:t>D</a:t>
                    </a:r>
                    <a:r>
                      <a:rPr lang="sl-SI" i="1" baseline="30000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sl-SI" i="1" dirty="0" smtClean="0">
                        <a:solidFill>
                          <a:schemeClr val="bg1"/>
                        </a:solidFill>
                      </a:rPr>
                      <a:t>*</a:t>
                    </a:r>
                    <a:r>
                      <a:rPr lang="sl-SI" i="1" baseline="30000" dirty="0" smtClean="0">
                        <a:solidFill>
                          <a:schemeClr val="bg1"/>
                        </a:solidFill>
                      </a:rPr>
                      <a:t>)</a:t>
                    </a:r>
                    <a:r>
                      <a:rPr lang="sl-SI" b="1" i="1" baseline="30000" dirty="0">
                        <a:solidFill>
                          <a:schemeClr val="bg1"/>
                        </a:solidFill>
                      </a:rPr>
                      <a:t>0</a:t>
                    </a:r>
                    <a:endParaRPr lang="en-US" b="1" i="1" baseline="30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9" name="Line 50"/>
                <p:cNvSpPr>
                  <a:spLocks noChangeShapeType="1"/>
                </p:cNvSpPr>
                <p:nvPr/>
              </p:nvSpPr>
              <p:spPr bwMode="auto">
                <a:xfrm>
                  <a:off x="1592079" y="3235146"/>
                  <a:ext cx="138173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Line 50"/>
                <p:cNvSpPr>
                  <a:spLocks noChangeShapeType="1"/>
                </p:cNvSpPr>
                <p:nvPr/>
              </p:nvSpPr>
              <p:spPr bwMode="auto">
                <a:xfrm>
                  <a:off x="2195953" y="2493425"/>
                  <a:ext cx="13817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Line 50"/>
                <p:cNvSpPr>
                  <a:spLocks noChangeShapeType="1"/>
                </p:cNvSpPr>
                <p:nvPr/>
              </p:nvSpPr>
              <p:spPr bwMode="auto">
                <a:xfrm>
                  <a:off x="2867173" y="3467366"/>
                  <a:ext cx="13817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Line 50"/>
                <p:cNvSpPr>
                  <a:spLocks noChangeShapeType="1"/>
                </p:cNvSpPr>
                <p:nvPr/>
              </p:nvSpPr>
              <p:spPr bwMode="auto">
                <a:xfrm>
                  <a:off x="1232041" y="2365946"/>
                  <a:ext cx="13817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Line 50"/>
                <p:cNvSpPr>
                  <a:spLocks noChangeShapeType="1"/>
                </p:cNvSpPr>
                <p:nvPr/>
              </p:nvSpPr>
              <p:spPr bwMode="auto">
                <a:xfrm>
                  <a:off x="3112102" y="3467366"/>
                  <a:ext cx="138172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sl-SI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951897" y="3355886"/>
                  <a:ext cx="679994" cy="400110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sl-SI" sz="2000" i="1" dirty="0" smtClean="0">
                      <a:solidFill>
                        <a:srgbClr val="66FF33"/>
                      </a:solidFill>
                    </a:rPr>
                    <a:t>V</a:t>
                  </a:r>
                  <a:r>
                    <a:rPr lang="sl-SI" sz="2000" i="1" baseline="-25000" dirty="0" smtClean="0">
                      <a:solidFill>
                        <a:srgbClr val="66FF33"/>
                      </a:solidFill>
                    </a:rPr>
                    <a:t>q</a:t>
                  </a:r>
                  <a:r>
                    <a:rPr lang="sl-SI" sz="1400" i="1" baseline="-25000" dirty="0" smtClean="0">
                      <a:solidFill>
                        <a:srgbClr val="66FF33"/>
                      </a:solidFill>
                    </a:rPr>
                    <a:t>u</a:t>
                  </a:r>
                  <a:r>
                    <a:rPr lang="sl-SI" sz="2000" i="1" baseline="-25000" dirty="0" smtClean="0">
                      <a:solidFill>
                        <a:srgbClr val="66FF33"/>
                      </a:solidFill>
                    </a:rPr>
                    <a:t>q</a:t>
                  </a:r>
                  <a:r>
                    <a:rPr lang="sl-SI" sz="1400" i="1" baseline="-25000" dirty="0" smtClean="0">
                      <a:solidFill>
                        <a:srgbClr val="66FF33"/>
                      </a:solidFill>
                    </a:rPr>
                    <a:t>d</a:t>
                  </a:r>
                  <a:endParaRPr lang="en-US" sz="1400" i="1" baseline="-25000" dirty="0">
                    <a:solidFill>
                      <a:srgbClr val="66FF33"/>
                    </a:solidFill>
                  </a:endParaRPr>
                </a:p>
              </p:txBody>
            </p:sp>
          </p:grpSp>
        </p:grpSp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1087147" y="3982610"/>
              <a:ext cx="535724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rgbClr val="66FF33"/>
                  </a:solidFill>
                </a:rPr>
                <a:t>V</a:t>
              </a:r>
              <a:r>
                <a:rPr lang="sl-SI" sz="2000" i="1" baseline="-25000" dirty="0" smtClean="0">
                  <a:solidFill>
                    <a:srgbClr val="66FF33"/>
                  </a:solidFill>
                </a:rPr>
                <a:t>cb</a:t>
              </a:r>
              <a:endParaRPr lang="en-US" sz="1400" i="1" baseline="-25000" dirty="0">
                <a:solidFill>
                  <a:srgbClr val="66FF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7679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  <p:bldP spid="47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CKM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101" y="613680"/>
            <a:ext cx="47357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 of Cabibbo-Kobayashi-Maskawa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joint analysis of Belle &amp; BaBar data</a:t>
            </a:r>
          </a:p>
          <a:p>
            <a:pPr marL="285750" indent="-285750">
              <a:buFont typeface="Symbol" pitchFamily="18" charset="2"/>
              <a:buChar char="®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1.24 10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9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BB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pairs</a:t>
            </a:r>
          </a:p>
          <a:p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B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0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  D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0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(K</a:t>
            </a:r>
            <a:r>
              <a:rPr lang="sl-SI" i="1" baseline="-25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S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/>
              </a:rPr>
              <a:t>p</a:t>
            </a:r>
            <a:r>
              <a:rPr lang="sl-SI" i="1" baseline="30000" dirty="0" smtClean="0">
                <a:solidFill>
                  <a:srgbClr val="FE6854"/>
                </a:solidFill>
                <a:latin typeface="Symbol" pitchFamily="18" charset="2"/>
                <a:sym typeface="Symbol"/>
              </a:rPr>
              <a:t>+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/>
              </a:rPr>
              <a:t>p 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-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) </a:t>
            </a:r>
            <a:r>
              <a:rPr lang="sl-SI" i="1" dirty="0" smtClean="0">
                <a:solidFill>
                  <a:srgbClr val="FE6854"/>
                </a:solidFill>
                <a:latin typeface="+mn-lt"/>
                <a:sym typeface="Symbol"/>
              </a:rPr>
              <a:t>h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0</a:t>
            </a:r>
            <a:endParaRPr lang="sl-SI" i="1" baseline="30000" dirty="0">
              <a:solidFill>
                <a:srgbClr val="FE6854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0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=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sl-SI" i="1" baseline="30000" dirty="0" smtClean="0">
                <a:solidFill>
                  <a:schemeClr val="bg1"/>
                </a:solidFill>
                <a:latin typeface="Symbol" pitchFamily="18" charset="2"/>
              </a:rPr>
              <a:t>0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,h,w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enables determination of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cos2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(not only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as in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0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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J/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24" y="511743"/>
            <a:ext cx="4267200" cy="350520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 bwMode="auto">
          <a:xfrm>
            <a:off x="1790299" y="1511166"/>
            <a:ext cx="231006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 59"/>
          <p:cNvGrpSpPr/>
          <p:nvPr/>
        </p:nvGrpSpPr>
        <p:grpSpPr>
          <a:xfrm>
            <a:off x="4823724" y="4016943"/>
            <a:ext cx="841897" cy="584775"/>
            <a:chOff x="6246796" y="1341889"/>
            <a:chExt cx="841897" cy="584775"/>
          </a:xfrm>
          <a:solidFill>
            <a:schemeClr val="bg1"/>
          </a:solidFill>
        </p:grpSpPr>
        <p:sp>
          <p:nvSpPr>
            <p:cNvPr id="61" name="TextBox 60"/>
            <p:cNvSpPr txBox="1"/>
            <p:nvPr/>
          </p:nvSpPr>
          <p:spPr>
            <a:xfrm>
              <a:off x="6246796" y="1341889"/>
              <a:ext cx="841897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l-SI" sz="1600" i="1" dirty="0" smtClean="0">
                  <a:solidFill>
                    <a:srgbClr val="FF0000"/>
                  </a:solidFill>
                </a:rPr>
                <a:t>B</a:t>
              </a:r>
              <a:r>
                <a:rPr lang="sl-SI" sz="1600" i="1" baseline="-25000" dirty="0" smtClean="0">
                  <a:solidFill>
                    <a:srgbClr val="FF0000"/>
                  </a:solidFill>
                </a:rPr>
                <a:t>tag</a:t>
              </a:r>
              <a:r>
                <a:rPr lang="sl-SI" sz="1600" i="1" dirty="0" smtClean="0">
                  <a:solidFill>
                    <a:srgbClr val="FF0000"/>
                  </a:solidFill>
                </a:rPr>
                <a:t>=B</a:t>
              </a:r>
              <a:r>
                <a:rPr lang="sl-SI" sz="1600" i="1" baseline="30000" dirty="0" smtClean="0">
                  <a:solidFill>
                    <a:srgbClr val="FF0000"/>
                  </a:solidFill>
                </a:rPr>
                <a:t>0</a:t>
              </a:r>
            </a:p>
            <a:p>
              <a:r>
                <a:rPr lang="sl-SI" sz="1600" i="1" dirty="0" smtClean="0">
                  <a:solidFill>
                    <a:srgbClr val="0033CC"/>
                  </a:solidFill>
                </a:rPr>
                <a:t>B</a:t>
              </a:r>
              <a:r>
                <a:rPr lang="sl-SI" sz="1600" i="1" baseline="-25000" dirty="0" smtClean="0">
                  <a:solidFill>
                    <a:srgbClr val="0033CC"/>
                  </a:solidFill>
                </a:rPr>
                <a:t>tag</a:t>
              </a:r>
              <a:r>
                <a:rPr lang="sl-SI" sz="1600" i="1" dirty="0" smtClean="0">
                  <a:solidFill>
                    <a:srgbClr val="0033CC"/>
                  </a:solidFill>
                </a:rPr>
                <a:t>=B</a:t>
              </a:r>
              <a:r>
                <a:rPr lang="sl-SI" sz="1600" i="1" baseline="30000" dirty="0" smtClean="0">
                  <a:solidFill>
                    <a:srgbClr val="0033CC"/>
                  </a:solidFill>
                </a:rPr>
                <a:t>0</a:t>
              </a:r>
              <a:endParaRPr lang="sl-SI" sz="1600" i="1" baseline="30000" dirty="0">
                <a:solidFill>
                  <a:srgbClr val="0033CC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6793695" y="1653526"/>
              <a:ext cx="163629" cy="0"/>
            </a:xfrm>
            <a:prstGeom prst="line">
              <a:avLst/>
            </a:prstGeom>
            <a:grp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6360045" y="1357277"/>
            <a:ext cx="69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</a:rPr>
              <a:t>m</a:t>
            </a:r>
            <a:r>
              <a:rPr lang="sl-SI" sz="1400" i="1" baseline="-25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400" i="1" baseline="-25000" dirty="0" smtClean="0">
                <a:solidFill>
                  <a:schemeClr val="tx1"/>
                </a:solidFill>
              </a:rPr>
              <a:t>+</a:t>
            </a:r>
            <a:r>
              <a:rPr lang="sl-SI" sz="1400" i="1" baseline="-25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400" i="1" baseline="-25000" dirty="0" smtClean="0">
                <a:solidFill>
                  <a:schemeClr val="tx1"/>
                </a:solidFill>
              </a:rPr>
              <a:t>-</a:t>
            </a:r>
            <a:r>
              <a:rPr lang="sl-SI" sz="1400" i="1" dirty="0" smtClean="0">
                <a:solidFill>
                  <a:schemeClr val="tx1"/>
                </a:solidFill>
              </a:rPr>
              <a:t>~</a:t>
            </a:r>
          </a:p>
          <a:p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sl-SI" sz="1400" i="1" dirty="0" smtClean="0">
                <a:solidFill>
                  <a:schemeClr val="tx1"/>
                </a:solidFill>
              </a:rPr>
              <a:t>(770)</a:t>
            </a:r>
            <a:endParaRPr lang="sl-SI" sz="1400" i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13986" y="1357277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</a:rPr>
              <a:t>m</a:t>
            </a:r>
            <a:r>
              <a:rPr lang="sl-SI" sz="1400" i="1" baseline="-25000" dirty="0" smtClean="0">
                <a:solidFill>
                  <a:schemeClr val="tx1"/>
                </a:solidFill>
                <a:latin typeface="+mn-lt"/>
              </a:rPr>
              <a:t>Ks</a:t>
            </a:r>
            <a:r>
              <a:rPr lang="sl-SI" sz="1400" i="1" baseline="-25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400" i="1" dirty="0" smtClean="0">
                <a:solidFill>
                  <a:schemeClr val="tx1"/>
                </a:solidFill>
              </a:rPr>
              <a:t>~</a:t>
            </a:r>
          </a:p>
          <a:p>
            <a:r>
              <a:rPr lang="sl-SI" sz="1400" i="1" dirty="0" smtClean="0">
                <a:solidFill>
                  <a:schemeClr val="tx1"/>
                </a:solidFill>
                <a:latin typeface="+mn-lt"/>
              </a:rPr>
              <a:t>K*</a:t>
            </a:r>
            <a:r>
              <a:rPr lang="sl-SI" sz="1400" i="1" dirty="0" smtClean="0">
                <a:solidFill>
                  <a:schemeClr val="tx1"/>
                </a:solidFill>
              </a:rPr>
              <a:t>(892)</a:t>
            </a:r>
            <a:endParaRPr lang="sl-SI" sz="1400" i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8545" y="2965748"/>
            <a:ext cx="4532010" cy="369332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cos2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0.91</a:t>
            </a:r>
            <a:r>
              <a:rPr lang="sl-SI" dirty="0" smtClean="0">
                <a:solidFill>
                  <a:schemeClr val="tx1"/>
                </a:solidFill>
              </a:rPr>
              <a:t>± 0.22 </a:t>
            </a:r>
            <a:r>
              <a:rPr lang="sl-SI" dirty="0">
                <a:solidFill>
                  <a:schemeClr val="tx1"/>
                </a:solidFill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0.09 </a:t>
            </a:r>
            <a:r>
              <a:rPr lang="sl-SI" dirty="0">
                <a:solidFill>
                  <a:schemeClr val="tx1"/>
                </a:solidFill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0.07 (model)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5" y="3476002"/>
            <a:ext cx="3157726" cy="2975198"/>
          </a:xfrm>
          <a:prstGeom prst="rect">
            <a:avLst/>
          </a:prstGeom>
        </p:spPr>
      </p:pic>
      <p:sp>
        <p:nvSpPr>
          <p:cNvPr id="67" name="Isosceles Triangle 66"/>
          <p:cNvSpPr/>
          <p:nvPr/>
        </p:nvSpPr>
        <p:spPr bwMode="auto">
          <a:xfrm rot="6418139">
            <a:off x="1239239" y="3693141"/>
            <a:ext cx="533785" cy="1738118"/>
          </a:xfrm>
          <a:prstGeom prst="triangle">
            <a:avLst>
              <a:gd name="adj" fmla="val 50962"/>
            </a:avLst>
          </a:prstGeom>
          <a:solidFill>
            <a:srgbClr val="0033CC">
              <a:alpha val="3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rot="9446222">
            <a:off x="2042184" y="3522298"/>
            <a:ext cx="84490" cy="1329784"/>
          </a:xfrm>
          <a:prstGeom prst="triangle">
            <a:avLst>
              <a:gd name="adj" fmla="val 50962"/>
            </a:avLst>
          </a:prstGeom>
          <a:solidFill>
            <a:srgbClr val="FF0000">
              <a:alpha val="5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 rot="6709798">
            <a:off x="1440409" y="3587495"/>
            <a:ext cx="102238" cy="1777444"/>
          </a:xfrm>
          <a:prstGeom prst="triangle">
            <a:avLst>
              <a:gd name="adj" fmla="val 50962"/>
            </a:avLst>
          </a:prstGeom>
          <a:solidFill>
            <a:srgbClr val="FF0000">
              <a:alpha val="5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 rot="15181861" flipV="1">
            <a:off x="1289750" y="4202052"/>
            <a:ext cx="533785" cy="1738118"/>
          </a:xfrm>
          <a:prstGeom prst="triangle">
            <a:avLst>
              <a:gd name="adj" fmla="val 50962"/>
            </a:avLst>
          </a:prstGeom>
          <a:solidFill>
            <a:srgbClr val="0033CC">
              <a:alpha val="3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796091" y="4747945"/>
            <a:ext cx="2127505" cy="1477328"/>
            <a:chOff x="3570973" y="5088960"/>
            <a:chExt cx="2127505" cy="1477328"/>
          </a:xfrm>
        </p:grpSpPr>
        <p:sp>
          <p:nvSpPr>
            <p:cNvPr id="72" name="TextBox 71"/>
            <p:cNvSpPr txBox="1"/>
            <p:nvPr/>
          </p:nvSpPr>
          <p:spPr>
            <a:xfrm>
              <a:off x="3570973" y="5088960"/>
              <a:ext cx="212750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B</a:t>
              </a:r>
              <a:r>
                <a:rPr lang="sl-SI" i="1" baseline="30000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0</a:t>
              </a:r>
              <a:r>
                <a:rPr lang="sl-SI" i="1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 </a:t>
              </a:r>
              <a:r>
                <a:rPr lang="sl-SI" i="1" dirty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 </a:t>
              </a:r>
              <a:r>
                <a:rPr lang="sl-SI" i="1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J/</a:t>
              </a:r>
              <a:r>
                <a:rPr lang="sl-SI" i="1" dirty="0" smtClean="0">
                  <a:solidFill>
                    <a:srgbClr val="FE6854"/>
                  </a:solidFill>
                  <a:latin typeface="Symbol" pitchFamily="18" charset="2"/>
                  <a:sym typeface="Symbol"/>
                </a:rPr>
                <a:t>y</a:t>
              </a:r>
              <a:r>
                <a:rPr lang="sl-SI" i="1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K</a:t>
              </a:r>
              <a:r>
                <a:rPr lang="sl-SI" i="1" baseline="-25000" dirty="0" smtClean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S</a:t>
              </a:r>
              <a:endPara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endParaRPr>
            </a:p>
            <a:p>
              <a:r>
                <a:rPr lang="sl-SI" i="1" dirty="0" smtClean="0">
                  <a:solidFill>
                    <a:schemeClr val="bg1"/>
                  </a:solidFill>
                </a:rPr>
                <a:t>(</a:t>
              </a:r>
              <a:r>
                <a:rPr lang="sl-SI" i="1" dirty="0" smtClean="0">
                  <a:solidFill>
                    <a:srgbClr val="FE6854"/>
                  </a:solidFill>
                </a:rPr>
                <a:t>b </a:t>
              </a:r>
              <a:r>
                <a:rPr lang="sl-SI" i="1" dirty="0">
                  <a:solidFill>
                    <a:srgbClr val="FE6854"/>
                  </a:solidFill>
                  <a:latin typeface="Copperplate Gothic Light" panose="020E0507020206020404" pitchFamily="34" charset="0"/>
                  <a:sym typeface="Symbol"/>
                </a:rPr>
                <a:t> </a:t>
              </a:r>
              <a:r>
                <a:rPr lang="sl-SI" i="1" dirty="0" smtClean="0">
                  <a:solidFill>
                    <a:srgbClr val="FE6854"/>
                  </a:solidFill>
                </a:rPr>
                <a:t>ccs</a:t>
              </a:r>
              <a:r>
                <a:rPr lang="sl-SI" i="1" dirty="0" smtClean="0">
                  <a:solidFill>
                    <a:schemeClr val="bg1"/>
                  </a:solidFill>
                </a:rPr>
                <a:t>)</a:t>
              </a:r>
            </a:p>
            <a:p>
              <a:endParaRPr lang="sl-SI" i="1" dirty="0">
                <a:solidFill>
                  <a:schemeClr val="bg1"/>
                </a:solidFill>
              </a:endParaRPr>
            </a:p>
            <a:p>
              <a:r>
                <a:rPr lang="sl-SI" i="1" dirty="0" smtClean="0">
                  <a:solidFill>
                    <a:schemeClr val="bg1"/>
                  </a:solidFill>
                </a:rPr>
                <a:t>Belle: </a:t>
              </a:r>
              <a:r>
                <a:rPr lang="sl-SI" i="1" dirty="0" smtClean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sl-SI" i="1" baseline="-25000" dirty="0" smtClean="0">
                  <a:solidFill>
                    <a:schemeClr val="bg1"/>
                  </a:solidFill>
                </a:rPr>
                <a:t>S</a:t>
              </a:r>
              <a:r>
                <a:rPr lang="sl-SI" i="1" dirty="0" smtClean="0">
                  <a:solidFill>
                    <a:schemeClr val="bg1"/>
                  </a:solidFill>
                </a:rPr>
                <a:t>~0.03</a:t>
              </a:r>
            </a:p>
            <a:p>
              <a:r>
                <a:rPr lang="sl-SI" i="1" dirty="0" smtClean="0">
                  <a:solidFill>
                    <a:schemeClr val="bg1"/>
                  </a:solidFill>
                </a:rPr>
                <a:t>Belle II: </a:t>
              </a:r>
              <a:r>
                <a:rPr lang="sl-SI" i="1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sl-SI" i="1" baseline="-25000" dirty="0">
                  <a:solidFill>
                    <a:schemeClr val="bg1"/>
                  </a:solidFill>
                </a:rPr>
                <a:t>S</a:t>
              </a:r>
              <a:r>
                <a:rPr lang="sl-SI" i="1" dirty="0" smtClean="0">
                  <a:solidFill>
                    <a:schemeClr val="bg1"/>
                  </a:solidFill>
                </a:rPr>
                <a:t> ~ 0.004</a:t>
              </a:r>
              <a:endParaRPr lang="sl-SI" i="1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4352950" y="5458367"/>
              <a:ext cx="81814" cy="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E685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82693"/>
              </p:ext>
            </p:extLst>
          </p:nvPr>
        </p:nvGraphicFramePr>
        <p:xfrm>
          <a:off x="6475548" y="4747945"/>
          <a:ext cx="24828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7" imgW="1803240" imgH="711000" progId="Equation.3">
                  <p:embed/>
                </p:oleObj>
              </mc:Choice>
              <mc:Fallback>
                <p:oleObj name="Equation" r:id="rId7" imgW="18032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5548" y="4747945"/>
                        <a:ext cx="2482850" cy="977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7111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" y="1213122"/>
            <a:ext cx="4413275" cy="2559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70" y="4025883"/>
            <a:ext cx="4494179" cy="2543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918" y="996827"/>
            <a:ext cx="3203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Sangal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., BELLE2-NOTE-PL-2018-031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180" y="4142021"/>
            <a:ext cx="375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Combined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PID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(TOP, ARICH, CDC)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70" y="1213122"/>
            <a:ext cx="4544281" cy="25779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66224" y="979720"/>
            <a:ext cx="3384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V.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Bhardwaj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., BELLE2-NOTE-PL-2018-012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7756" y="5112725"/>
            <a:ext cx="208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+mn-lt"/>
              </a:rPr>
              <a:t>D*</a:t>
            </a:r>
            <a:r>
              <a:rPr lang="sl-SI" i="1" baseline="30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i="1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7863" y="2436288"/>
            <a:ext cx="208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+mn-lt"/>
              </a:rPr>
              <a:t>D*</a:t>
            </a:r>
            <a:r>
              <a:rPr lang="sl-SI" i="1" baseline="30000" dirty="0">
                <a:solidFill>
                  <a:schemeClr val="tx1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i="1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7716" y="3802373"/>
            <a:ext cx="3384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V.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Bhardwaj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., BELLE2-NOTE-PL-2018-022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8374" y="1450711"/>
            <a:ext cx="208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+mn-lt"/>
              </a:rPr>
              <a:t>D*</a:t>
            </a:r>
            <a:r>
              <a:rPr lang="sl-SI" i="1" baseline="30000" dirty="0">
                <a:solidFill>
                  <a:schemeClr val="tx1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l-SI" sz="16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</a:t>
            </a:r>
            <a:r>
              <a:rPr lang="sl-SI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i="1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664" y="446049"/>
            <a:ext cx="374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performance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28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2664" y="446049"/>
            <a:ext cx="4309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performance</a:t>
            </a:r>
          </a:p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testing analysis tools from low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 high level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888308"/>
            <a:ext cx="4830859" cy="432961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42660" y="1906821"/>
            <a:ext cx="135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vertexing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(SVD, PXD)</a:t>
            </a:r>
          </a:p>
        </p:txBody>
      </p:sp>
      <p:sp>
        <p:nvSpPr>
          <p:cNvPr id="41" name="TextBox 40"/>
          <p:cNvSpPr txBox="1"/>
          <p:nvPr/>
        </p:nvSpPr>
        <p:spPr>
          <a:xfrm rot="19502046">
            <a:off x="789505" y="3072039"/>
            <a:ext cx="362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unapproved</a:t>
            </a:r>
            <a:endParaRPr lang="sl-SI" sz="2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1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9" y="682819"/>
            <a:ext cx="4544281" cy="257794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525473" y="449417"/>
            <a:ext cx="3384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V.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Bhardwaj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., BELLE2-NOTE-PL-2018-012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87112" y="1905985"/>
            <a:ext cx="208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7575"/>
                </a:solidFill>
                <a:latin typeface="+mn-lt"/>
              </a:rPr>
              <a:t>D*</a:t>
            </a:r>
            <a:r>
              <a:rPr lang="sl-SI" i="1" baseline="30000" dirty="0">
                <a:solidFill>
                  <a:srgbClr val="FF7575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rgbClr val="FF7575"/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</a:t>
            </a:r>
            <a:r>
              <a:rPr lang="sl-SI" i="1" baseline="30000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l-SI" i="1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</a:t>
            </a:r>
            <a:r>
              <a:rPr lang="sl-SI" i="1" baseline="30000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l-SI" i="1" dirty="0" smtClean="0">
                <a:solidFill>
                  <a:srgbClr val="FF7575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sl-SI" i="1" dirty="0" smtClean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l-SI" i="1" dirty="0" smtClean="0">
                <a:solidFill>
                  <a:srgbClr val="FF7575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sl-SI" i="1" baseline="30000" dirty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i="1" baseline="30000" dirty="0">
              <a:solidFill>
                <a:srgbClr val="FF7575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" y="3501483"/>
            <a:ext cx="6598932" cy="2981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664" y="5999357"/>
            <a:ext cx="2315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opposite sign leptons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(no mixing)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31942" y="6029094"/>
            <a:ext cx="193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same sign leptons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(mixing)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34430" y="3821152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sig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282 ± 25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09531" y="3906646"/>
            <a:ext cx="89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sig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51 ± 15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9502046">
            <a:off x="2252545" y="3844199"/>
            <a:ext cx="362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unapproved</a:t>
            </a:r>
            <a:endParaRPr lang="sl-SI" sz="2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9414" y="3437797"/>
            <a:ext cx="2152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E6854"/>
                </a:solidFill>
              </a:rPr>
              <a:t>B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i="1" dirty="0" smtClean="0">
                <a:solidFill>
                  <a:srgbClr val="FE6854"/>
                </a:solidFill>
              </a:rPr>
              <a:t>D*</a:t>
            </a:r>
            <a:r>
              <a:rPr lang="sl-SI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dirty="0">
                <a:solidFill>
                  <a:srgbClr val="FE6854"/>
                </a:solidFill>
              </a:rPr>
              <a:t> </a:t>
            </a:r>
            <a:r>
              <a:rPr lang="sl-SI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n</a:t>
            </a:r>
            <a:endParaRPr lang="sl-SI" i="1" dirty="0">
              <a:solidFill>
                <a:schemeClr val="bg1"/>
              </a:solidFill>
            </a:endParaRPr>
          </a:p>
          <a:p>
            <a:r>
              <a:rPr lang="sl-SI" sz="1600" i="1" dirty="0" smtClean="0">
                <a:solidFill>
                  <a:schemeClr val="bg1"/>
                </a:solidFill>
              </a:rPr>
              <a:t>D*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partial reconstruction</a:t>
            </a:r>
            <a:endParaRPr lang="sl-SI" sz="1600" dirty="0">
              <a:latin typeface="Copperplate Gothic Light" panose="020E05070202060204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2664" y="446049"/>
            <a:ext cx="43090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performance</a:t>
            </a:r>
          </a:p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testing analysis tools from low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 high level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841" y="3223097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 Gaz et al., BELLE2-NOTE-PH-2019-004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921290" y="4253164"/>
            <a:ext cx="2090630" cy="2117745"/>
            <a:chOff x="6921290" y="4253164"/>
            <a:chExt cx="2090630" cy="2117745"/>
          </a:xfrm>
        </p:grpSpPr>
        <p:sp>
          <p:nvSpPr>
            <p:cNvPr id="16" name="TextBox 15"/>
            <p:cNvSpPr txBox="1"/>
            <p:nvPr/>
          </p:nvSpPr>
          <p:spPr>
            <a:xfrm>
              <a:off x="7864618" y="550808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i="1" dirty="0" smtClean="0">
                  <a:solidFill>
                    <a:srgbClr val="66FF33"/>
                  </a:solidFill>
                  <a:sym typeface="Symbol"/>
                </a:rPr>
                <a:t>D*</a:t>
              </a:r>
              <a:endParaRPr lang="en-US" sz="1600" baseline="30000" dirty="0">
                <a:solidFill>
                  <a:srgbClr val="66FF33"/>
                </a:solidFill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7000802" y="5118921"/>
              <a:ext cx="710868" cy="3561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7000801" y="4757224"/>
              <a:ext cx="904875" cy="2474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7871845" y="4756763"/>
              <a:ext cx="1056589" cy="4085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 flipV="1">
              <a:off x="7905676" y="4429759"/>
              <a:ext cx="415364" cy="32654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7686405" y="5464568"/>
              <a:ext cx="662777" cy="907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8330802" y="5553461"/>
              <a:ext cx="427118" cy="18694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 flipV="1">
              <a:off x="7711671" y="5222239"/>
              <a:ext cx="650009" cy="2419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 flipV="1">
              <a:off x="8305719" y="5293360"/>
              <a:ext cx="706201" cy="240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7686405" y="5481039"/>
              <a:ext cx="391072" cy="630587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21290" y="525068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i="1" dirty="0" smtClean="0">
                  <a:solidFill>
                    <a:schemeClr val="bg1"/>
                  </a:solidFill>
                  <a:sym typeface="Symbol"/>
                </a:rPr>
                <a:t>B</a:t>
              </a:r>
              <a:endParaRPr lang="en-US" sz="16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03293" y="5702785"/>
              <a:ext cx="428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i="1" dirty="0" smtClean="0">
                  <a:solidFill>
                    <a:srgbClr val="66FF33"/>
                  </a:solidFill>
                  <a:latin typeface="Symbol" panose="05050102010706020507" pitchFamily="18" charset="2"/>
                  <a:sym typeface="Symbol"/>
                </a:rPr>
                <a:t>p </a:t>
              </a:r>
              <a:r>
                <a:rPr lang="sl-SI" sz="1600" i="1" baseline="30000" dirty="0">
                  <a:solidFill>
                    <a:srgbClr val="66FF33"/>
                  </a:solidFill>
                  <a:sym typeface="Symbol"/>
                </a:rPr>
                <a:t>+</a:t>
              </a:r>
              <a:endParaRPr lang="en-US" sz="1600" baseline="30000" dirty="0">
                <a:solidFill>
                  <a:srgbClr val="66FF33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86633" y="5909244"/>
              <a:ext cx="242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i="1" dirty="0">
                  <a:solidFill>
                    <a:srgbClr val="66FF33"/>
                  </a:solidFill>
                  <a:latin typeface="French Script MT" panose="03020402040607040605" pitchFamily="66" charset="0"/>
                </a:rPr>
                <a:t>l</a:t>
              </a:r>
              <a:endParaRPr lang="en-US" sz="2400" dirty="0">
                <a:solidFill>
                  <a:srgbClr val="66FF33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97845" y="497988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i="1" dirty="0">
                  <a:solidFill>
                    <a:schemeClr val="bg1"/>
                  </a:solidFill>
                  <a:latin typeface="Symbol" panose="05050102010706020507" pitchFamily="18" charset="2"/>
                </a:rPr>
                <a:t>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71113" y="4253164"/>
              <a:ext cx="242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i="1" dirty="0">
                  <a:solidFill>
                    <a:srgbClr val="66FF33"/>
                  </a:solidFill>
                  <a:latin typeface="French Script MT" panose="03020402040607040605" pitchFamily="66" charset="0"/>
                </a:rPr>
                <a:t>l</a:t>
              </a:r>
              <a:endParaRPr lang="en-US" sz="2400" dirty="0">
                <a:solidFill>
                  <a:srgbClr val="66FF33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043013" y="4517035"/>
              <a:ext cx="320922" cy="338554"/>
              <a:chOff x="7043013" y="4517035"/>
              <a:chExt cx="320922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43013" y="4517035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1600" i="1" dirty="0" smtClean="0">
                    <a:solidFill>
                      <a:schemeClr val="bg1"/>
                    </a:solidFill>
                    <a:sym typeface="Symbol"/>
                  </a:rPr>
                  <a:t>B</a:t>
                </a:r>
                <a:endParaRPr lang="en-US" sz="1600" baseline="-250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7154636" y="4582885"/>
                <a:ext cx="111579" cy="1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3" name="TextBox 52"/>
          <p:cNvSpPr txBox="1"/>
          <p:nvPr/>
        </p:nvSpPr>
        <p:spPr>
          <a:xfrm>
            <a:off x="2460420" y="1937301"/>
            <a:ext cx="220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Combined 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PID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(TOP, ARICH, CDC)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97140" y="5869221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Leptons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(ECL, KLM)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57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Accelerator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1360967"/>
            <a:ext cx="8913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accelerator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detector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comissioning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collissions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validation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Nano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beam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scheme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March  – July 2018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2" name="Picture 29" descr="nanobe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740" y="4737075"/>
            <a:ext cx="21224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0" descr="nonanobea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2632075"/>
            <a:ext cx="21145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39"/>
          <p:cNvSpPr txBox="1">
            <a:spLocks noChangeArrowheads="1"/>
          </p:cNvSpPr>
          <p:nvPr/>
        </p:nvSpPr>
        <p:spPr bwMode="auto">
          <a:xfrm>
            <a:off x="6789738" y="3739334"/>
            <a:ext cx="168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sl-SI" sz="1400" baseline="-25000" dirty="0">
                <a:solidFill>
                  <a:schemeClr val="bg1"/>
                </a:solidFill>
              </a:rPr>
              <a:t>x</a:t>
            </a:r>
            <a:r>
              <a:rPr lang="sl-SI" sz="1400" dirty="0">
                <a:solidFill>
                  <a:schemeClr val="bg1"/>
                </a:solidFill>
              </a:rPr>
              <a:t>~100</a:t>
            </a:r>
            <a:r>
              <a:rPr lang="sl-SI" sz="1400" dirty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sl-SI" sz="1400" dirty="0">
                <a:solidFill>
                  <a:schemeClr val="bg1"/>
                </a:solidFill>
              </a:rPr>
              <a:t>m,</a:t>
            </a:r>
            <a:r>
              <a:rPr lang="sl-SI" sz="14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sl-SI" sz="1400" baseline="-25000" dirty="0">
                <a:solidFill>
                  <a:schemeClr val="bg1"/>
                </a:solidFill>
              </a:rPr>
              <a:t>y</a:t>
            </a:r>
            <a:r>
              <a:rPr lang="sl-SI" sz="1400" dirty="0">
                <a:solidFill>
                  <a:schemeClr val="bg1"/>
                </a:solidFill>
              </a:rPr>
              <a:t>~2</a:t>
            </a:r>
            <a:r>
              <a:rPr lang="sl-SI" sz="1400" dirty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sl-SI" sz="14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86477" y="6048395"/>
            <a:ext cx="167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>
                <a:solidFill>
                  <a:schemeClr val="bg1"/>
                </a:solidFill>
                <a:latin typeface="Symbol" pitchFamily="18" charset="2"/>
                <a:cs typeface="+mn-cs"/>
              </a:rPr>
              <a:t>s</a:t>
            </a:r>
            <a:r>
              <a:rPr lang="sl-SI" sz="1400" baseline="-25000" dirty="0">
                <a:solidFill>
                  <a:schemeClr val="bg1"/>
                </a:solidFill>
                <a:cs typeface="+mn-cs"/>
              </a:rPr>
              <a:t>x</a:t>
            </a:r>
            <a:r>
              <a:rPr lang="sl-SI" sz="1400" dirty="0">
                <a:solidFill>
                  <a:schemeClr val="bg1"/>
                </a:solidFill>
                <a:cs typeface="+mn-cs"/>
              </a:rPr>
              <a:t>~10</a:t>
            </a:r>
            <a:r>
              <a:rPr lang="sl-SI" sz="1400" dirty="0">
                <a:solidFill>
                  <a:schemeClr val="bg1"/>
                </a:solidFill>
                <a:latin typeface="Symbol" pitchFamily="18" charset="2"/>
                <a:cs typeface="+mn-cs"/>
              </a:rPr>
              <a:t>m</a:t>
            </a:r>
            <a:r>
              <a:rPr lang="sl-SI" sz="1400" dirty="0">
                <a:solidFill>
                  <a:schemeClr val="bg1"/>
                </a:solidFill>
                <a:cs typeface="+mn-cs"/>
              </a:rPr>
              <a:t>m,</a:t>
            </a:r>
            <a:r>
              <a:rPr lang="sl-SI" sz="1400" dirty="0">
                <a:solidFill>
                  <a:schemeClr val="bg1"/>
                </a:solidFill>
                <a:latin typeface="Symbol" pitchFamily="18" charset="2"/>
                <a:cs typeface="+mn-cs"/>
              </a:rPr>
              <a:t>s</a:t>
            </a:r>
            <a:r>
              <a:rPr lang="sl-SI" sz="1400" baseline="-25000" dirty="0">
                <a:solidFill>
                  <a:schemeClr val="bg1"/>
                </a:solidFill>
                <a:cs typeface="+mn-cs"/>
              </a:rPr>
              <a:t>y</a:t>
            </a:r>
            <a:r>
              <a:rPr lang="sl-SI" sz="1400" dirty="0">
                <a:solidFill>
                  <a:schemeClr val="bg1"/>
                </a:solidFill>
                <a:cs typeface="+mn-cs"/>
              </a:rPr>
              <a:t>~60</a:t>
            </a:r>
            <a:r>
              <a:rPr lang="sl-SI" sz="1400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r>
              <a:rPr lang="sl-SI" sz="1400" dirty="0">
                <a:solidFill>
                  <a:schemeClr val="bg1"/>
                </a:solidFill>
                <a:cs typeface="+mn-cs"/>
              </a:rPr>
              <a:t>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89738" y="226274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KEKB: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89738" y="440388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" y="3330058"/>
            <a:ext cx="4167618" cy="2814033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8156" y="6144091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N. Braun et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., 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BELLE2-NOTE-PL-2018-008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93873" y="5655865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bg1"/>
                </a:solidFill>
              </a:rPr>
              <a:t>z</a:t>
            </a:r>
            <a:r>
              <a:rPr lang="sl-SI" sz="1400" i="1" baseline="-25000" dirty="0" smtClean="0">
                <a:solidFill>
                  <a:schemeClr val="bg1"/>
                </a:solidFill>
              </a:rPr>
              <a:t>0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of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single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tracks</a:t>
            </a:r>
            <a:endParaRPr lang="sl-SI" sz="1400" dirty="0" smtClean="0">
              <a:solidFill>
                <a:schemeClr val="bg1"/>
              </a:solidFill>
            </a:endParaRPr>
          </a:p>
          <a:p>
            <a:r>
              <a:rPr lang="sl-SI" sz="1400" dirty="0" err="1" smtClean="0">
                <a:solidFill>
                  <a:schemeClr val="bg1"/>
                </a:solidFill>
              </a:rPr>
              <a:t>from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primary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 err="1" smtClean="0">
                <a:solidFill>
                  <a:schemeClr val="bg1"/>
                </a:solidFill>
              </a:rPr>
              <a:t>vtx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43922" y="3942278"/>
            <a:ext cx="1043984" cy="233916"/>
          </a:xfrm>
          <a:prstGeom prst="rect">
            <a:avLst/>
          </a:prstGeom>
          <a:noFill/>
          <a:ln w="28575" cap="flat" cmpd="sng" algn="ctr">
            <a:solidFill>
              <a:srgbClr val="FE68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4403" y="418856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Belle: </a:t>
            </a:r>
            <a:r>
              <a:rPr lang="sl-SI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sl-SI" sz="1400" dirty="0" smtClean="0">
                <a:solidFill>
                  <a:schemeClr val="tx1"/>
                </a:solidFill>
              </a:rPr>
              <a:t>~ 1 cm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82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Introduction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332693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Setting the scene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8422"/>
            <a:ext cx="900259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Standard Model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(SM) of </a:t>
            </a:r>
            <a:r>
              <a:rPr lang="en-US" dirty="0">
                <a:solidFill>
                  <a:srgbClr val="FF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basic interactions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Nature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-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one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of the experimentally best verified physics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theories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current level of experimental precision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energies reached</a:t>
            </a: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baseline="30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Several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severe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shortcomings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for example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degree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of </a:t>
            </a: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CP asymmetry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between particles and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anti-particles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;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responsible for matter dominated Universe,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tested in subatomic world;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10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orders of magnitude too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low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explain the matter / anti-matter 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asymmetry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Universe 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494" y="5207713"/>
            <a:ext cx="8130687" cy="1015663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search for physics phenomena beyond SM,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particles, and new interactions often addressed as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(NP)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370" y="457200"/>
            <a:ext cx="233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electromagnetic</a:t>
            </a:r>
          </a:p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weak </a:t>
            </a:r>
          </a:p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strong</a:t>
            </a:r>
          </a:p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latin typeface="Copperplate Gothic Light" panose="020E0507020206020404" pitchFamily="34" charset="0"/>
              </a:rPr>
              <a:t>gravitational</a:t>
            </a:r>
            <a:endParaRPr lang="sl-SI" dirty="0">
              <a:solidFill>
                <a:schemeClr val="bg1">
                  <a:lumMod val="85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02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LFU</a:t>
            </a:r>
            <a:endParaRPr lang="sl-SI" sz="2000" i="1" baseline="-25000" dirty="0"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01" y="613680"/>
            <a:ext cx="731039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TESTS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LFU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baseline="-25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in B </a:t>
            </a:r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decays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;  </a:t>
            </a:r>
          </a:p>
          <a:p>
            <a:endParaRPr lang="sl-SI" sz="1600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1600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1600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1600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</a:t>
            </a:r>
            <a:r>
              <a:rPr lang="sl-SI" sz="16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L,T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form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factors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parametrizing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unknown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QCD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effects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cancelation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some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theoretical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syst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uncertainties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4701" y="613680"/>
            <a:ext cx="2605485" cy="2639949"/>
            <a:chOff x="6033570" y="613680"/>
            <a:chExt cx="2605485" cy="2639949"/>
          </a:xfrm>
        </p:grpSpPr>
        <p:sp>
          <p:nvSpPr>
            <p:cNvPr id="18" name="Text Box 52"/>
            <p:cNvSpPr txBox="1">
              <a:spLocks noChangeArrowheads="1"/>
            </p:cNvSpPr>
            <p:nvPr/>
          </p:nvSpPr>
          <p:spPr bwMode="auto">
            <a:xfrm>
              <a:off x="7721816" y="1901367"/>
              <a:ext cx="917239" cy="101566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32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l</a:t>
              </a:r>
              <a:r>
                <a:rPr lang="sl-SI" sz="4000" b="1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sz="2000" dirty="0" smtClean="0">
                  <a:solidFill>
                    <a:schemeClr val="bg1"/>
                  </a:solidFill>
                  <a:sym typeface="Symbol"/>
                </a:rPr>
                <a:t>= 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sl-SI" sz="2000" i="1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,</a:t>
              </a:r>
            </a:p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 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 m</a:t>
              </a:r>
              <a:r>
                <a:rPr lang="sl-SI" sz="2000" i="1" baseline="30000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-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,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</a:rPr>
                <a:t>t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15468" y="1425165"/>
              <a:ext cx="312906" cy="400110"/>
              <a:chOff x="7507349" y="1608968"/>
              <a:chExt cx="312906" cy="400110"/>
            </a:xfrm>
          </p:grpSpPr>
          <p:sp>
            <p:nvSpPr>
              <p:cNvPr id="20" name="Line 50"/>
              <p:cNvSpPr>
                <a:spLocks noChangeShapeType="1"/>
              </p:cNvSpPr>
              <p:nvPr/>
            </p:nvSpPr>
            <p:spPr bwMode="auto">
              <a:xfrm>
                <a:off x="7612875" y="1705180"/>
                <a:ext cx="1381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7507349" y="1608968"/>
                <a:ext cx="312906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>
                    <a:solidFill>
                      <a:schemeClr val="bg1"/>
                    </a:solidFill>
                  </a:rPr>
                  <a:t>c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7368600" y="1850007"/>
              <a:ext cx="55496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W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42343" y="694735"/>
              <a:ext cx="231006" cy="981777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7265982" y="1944478"/>
              <a:ext cx="499640" cy="52803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 flipV="1">
              <a:off x="7742168" y="2423449"/>
              <a:ext cx="561590" cy="288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6" name="Line 47"/>
            <p:cNvSpPr>
              <a:spLocks noChangeShapeType="1"/>
            </p:cNvSpPr>
            <p:nvPr/>
          </p:nvSpPr>
          <p:spPr bwMode="auto">
            <a:xfrm>
              <a:off x="7745383" y="2452329"/>
              <a:ext cx="0" cy="6797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6780457" y="1465734"/>
              <a:ext cx="327333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b</a:t>
              </a:r>
              <a:endParaRPr lang="en-US" sz="2000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6570859" y="1675775"/>
              <a:ext cx="706699" cy="2781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 flipV="1">
              <a:off x="7225834" y="1595457"/>
              <a:ext cx="480329" cy="3486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7310861" y="14435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033570" y="613680"/>
              <a:ext cx="2438254" cy="981777"/>
              <a:chOff x="5188622" y="2359287"/>
              <a:chExt cx="2438254" cy="981777"/>
            </a:xfrm>
          </p:grpSpPr>
          <p:sp>
            <p:nvSpPr>
              <p:cNvPr id="36" name="Text Box 48"/>
              <p:cNvSpPr txBox="1">
                <a:spLocks noChangeArrowheads="1"/>
              </p:cNvSpPr>
              <p:nvPr/>
            </p:nvSpPr>
            <p:spPr bwMode="auto">
              <a:xfrm>
                <a:off x="6138579" y="2364703"/>
                <a:ext cx="327334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bg1"/>
                    </a:solidFill>
                  </a:rPr>
                  <a:t>u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51"/>
              <p:cNvSpPr txBox="1">
                <a:spLocks noChangeArrowheads="1"/>
              </p:cNvSpPr>
              <p:nvPr/>
            </p:nvSpPr>
            <p:spPr bwMode="auto">
              <a:xfrm>
                <a:off x="5188622" y="2801440"/>
                <a:ext cx="389850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B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-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flipV="1">
                <a:off x="5754795" y="2369430"/>
                <a:ext cx="1165879" cy="7972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761365" y="2359287"/>
                <a:ext cx="231006" cy="98177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 Box 51"/>
              <p:cNvSpPr txBox="1">
                <a:spLocks noChangeArrowheads="1"/>
              </p:cNvSpPr>
              <p:nvPr/>
            </p:nvSpPr>
            <p:spPr bwMode="auto">
              <a:xfrm>
                <a:off x="6998178" y="2796980"/>
                <a:ext cx="628698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(</a:t>
                </a:r>
                <a:r>
                  <a:rPr lang="sl-SI" i="1" dirty="0" smtClean="0">
                    <a:solidFill>
                      <a:schemeClr val="bg1"/>
                    </a:solidFill>
                  </a:rPr>
                  <a:t>*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)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0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7138466">
              <a:off x="6696427" y="1204061"/>
              <a:ext cx="1282427" cy="154932"/>
              <a:chOff x="440667" y="4066578"/>
              <a:chExt cx="1133394" cy="85725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440667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 flipV="1">
                <a:off x="578739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726417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 flipV="1">
                <a:off x="864489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1002561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 flipV="1">
                <a:off x="1140633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1288311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 flipV="1">
                <a:off x="1426383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17138466">
              <a:off x="6309529" y="1125031"/>
              <a:ext cx="1028756" cy="200159"/>
              <a:chOff x="440667" y="4066578"/>
              <a:chExt cx="1133394" cy="85725"/>
            </a:xfrm>
          </p:grpSpPr>
          <p:sp>
            <p:nvSpPr>
              <p:cNvPr id="51" name="Freeform 50"/>
              <p:cNvSpPr/>
              <p:nvPr/>
            </p:nvSpPr>
            <p:spPr bwMode="auto">
              <a:xfrm>
                <a:off x="440667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 flipV="1">
                <a:off x="578739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726417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 flipV="1">
                <a:off x="864489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1002561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 flipV="1">
                <a:off x="1140633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1288311" y="4066578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 flipV="1">
                <a:off x="1426383" y="4104575"/>
                <a:ext cx="147678" cy="47728"/>
              </a:xfrm>
              <a:custGeom>
                <a:avLst/>
                <a:gdLst>
                  <a:gd name="connsiteX0" fmla="*/ 0 w 285750"/>
                  <a:gd name="connsiteY0" fmla="*/ 85725 h 85725"/>
                  <a:gd name="connsiteX1" fmla="*/ 142875 w 285750"/>
                  <a:gd name="connsiteY1" fmla="*/ 0 h 85725"/>
                  <a:gd name="connsiteX2" fmla="*/ 285750 w 285750"/>
                  <a:gd name="connsiteY2" fmla="*/ 85725 h 85725"/>
                  <a:gd name="connsiteX3" fmla="*/ 285750 w 285750"/>
                  <a:gd name="connsiteY3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85725">
                    <a:moveTo>
                      <a:pt x="0" y="85725"/>
                    </a:moveTo>
                    <a:cubicBezTo>
                      <a:pt x="47625" y="42862"/>
                      <a:pt x="95250" y="0"/>
                      <a:pt x="142875" y="0"/>
                    </a:cubicBezTo>
                    <a:cubicBezTo>
                      <a:pt x="190500" y="0"/>
                      <a:pt x="285750" y="85725"/>
                      <a:pt x="285750" y="85725"/>
                    </a:cubicBezTo>
                    <a:lnTo>
                      <a:pt x="285750" y="85725"/>
                    </a:lnTo>
                  </a:path>
                </a:pathLst>
              </a:cu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7463261" y="15959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>
              <a:off x="7974606" y="1104568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7500105" y="2990187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63" name="Line 50"/>
            <p:cNvSpPr>
              <a:spLocks noChangeShapeType="1"/>
            </p:cNvSpPr>
            <p:nvPr/>
          </p:nvSpPr>
          <p:spPr bwMode="auto">
            <a:xfrm>
              <a:off x="7103223" y="726717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7356944" y="2853519"/>
              <a:ext cx="317716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endParaRPr lang="en-US" sz="2000" i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40738"/>
              </p:ext>
            </p:extLst>
          </p:nvPr>
        </p:nvGraphicFramePr>
        <p:xfrm>
          <a:off x="214487" y="1944121"/>
          <a:ext cx="7204646" cy="77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3" name="Equation" r:id="rId5" imgW="4736880" imgH="507960" progId="Equation.DSMT4">
                  <p:embed/>
                </p:oleObj>
              </mc:Choice>
              <mc:Fallback>
                <p:oleObj name="Equation" r:id="rId5" imgW="4736880" imgH="507960" progId="Equation.DSMT4">
                  <p:embed/>
                  <p:pic>
                    <p:nvPicPr>
                      <p:cNvPr id="91" name="Object 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487" y="1944121"/>
                        <a:ext cx="7204646" cy="7724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08285"/>
              </p:ext>
            </p:extLst>
          </p:nvPr>
        </p:nvGraphicFramePr>
        <p:xfrm>
          <a:off x="242374" y="3443875"/>
          <a:ext cx="45577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4" name="Equation" r:id="rId7" imgW="2997000" imgH="444240" progId="Equation.DSMT4">
                  <p:embed/>
                </p:oleObj>
              </mc:Choice>
              <mc:Fallback>
                <p:oleObj name="Equation" r:id="rId7" imgW="2997000" imgH="444240" progId="Equation.DSMT4">
                  <p:embed/>
                  <p:pic>
                    <p:nvPicPr>
                      <p:cNvPr id="97" name="Object 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374" y="3443875"/>
                        <a:ext cx="4557712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34818" y="461936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R(D*)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0.252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0.003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4101" y="5040101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0.300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0.008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69" name="Text Box 170"/>
          <p:cNvSpPr txBox="1">
            <a:spLocks noChangeArrowheads="1"/>
          </p:cNvSpPr>
          <p:nvPr/>
        </p:nvSpPr>
        <p:spPr bwMode="auto">
          <a:xfrm>
            <a:off x="2873625" y="4659447"/>
            <a:ext cx="3265638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S.Fajfer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al.,  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Phys.Rev.D85(2012) 094025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0" name="Text Box 170"/>
          <p:cNvSpPr txBox="1">
            <a:spLocks noChangeArrowheads="1"/>
          </p:cNvSpPr>
          <p:nvPr/>
        </p:nvSpPr>
        <p:spPr bwMode="auto">
          <a:xfrm>
            <a:off x="2910628" y="5095831"/>
            <a:ext cx="3094117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H. Na et al., </a:t>
            </a:r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92, 054410 (2015)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024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LFU</a:t>
            </a:r>
            <a:endParaRPr lang="sl-SI" sz="2000" i="1" baseline="-25000" dirty="0">
              <a:latin typeface="Copperplate Gothic Light" panose="020E05070202060204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22" y="2193467"/>
            <a:ext cx="4391025" cy="4333875"/>
          </a:xfrm>
          <a:prstGeom prst="rect">
            <a:avLst/>
          </a:prstGeom>
        </p:spPr>
      </p:pic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514005"/>
            <a:ext cx="3657220" cy="489364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TESTS </a:t>
            </a:r>
            <a:r>
              <a:rPr lang="sl-SI" sz="2400" dirty="0" err="1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LFU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+mn-lt"/>
              </a:rPr>
              <a:t>Br(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B </a:t>
            </a:r>
            <a:r>
              <a:rPr lang="sl-SI" i="1" dirty="0" smtClean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D</a:t>
            </a:r>
            <a:r>
              <a:rPr lang="sl-SI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dirty="0" smtClean="0">
                <a:solidFill>
                  <a:srgbClr val="FE6854"/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n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) ~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2%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problem? 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baseline="-25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tag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reconstruction</a:t>
            </a:r>
            <a:endParaRPr lang="sl-SI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err="1" smtClean="0">
                <a:solidFill>
                  <a:srgbClr val="FE6854"/>
                </a:solidFill>
                <a:latin typeface="+mn-lt"/>
              </a:rPr>
              <a:t>e</a:t>
            </a:r>
            <a:r>
              <a:rPr lang="sl-SI" i="1" baseline="30000" dirty="0" err="1" smtClean="0">
                <a:solidFill>
                  <a:srgbClr val="FE6854"/>
                </a:solidFill>
                <a:latin typeface="+mn-lt"/>
              </a:rPr>
              <a:t>+</a:t>
            </a:r>
            <a:r>
              <a:rPr lang="sl-SI" i="1" dirty="0" err="1" smtClean="0">
                <a:solidFill>
                  <a:srgbClr val="FE6854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rgbClr val="FE6854"/>
                </a:solidFill>
                <a:latin typeface="+mn-lt"/>
              </a:rPr>
              <a:t>-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U(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4S)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err="1" smtClean="0">
                <a:solidFill>
                  <a:srgbClr val="FE6854"/>
                </a:solidFill>
                <a:latin typeface="+mn-lt"/>
              </a:rPr>
              <a:t>B</a:t>
            </a:r>
            <a:r>
              <a:rPr lang="sl-SI" i="1" baseline="-25000" dirty="0" err="1" smtClean="0">
                <a:solidFill>
                  <a:srgbClr val="FE6854"/>
                </a:solidFill>
                <a:latin typeface="+mn-lt"/>
              </a:rPr>
              <a:t>tag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rgbClr val="FE6854"/>
                </a:solidFill>
                <a:latin typeface="+mn-lt"/>
              </a:rPr>
              <a:t>B</a:t>
            </a:r>
            <a:r>
              <a:rPr lang="sl-SI" i="1" baseline="-25000" dirty="0" err="1" smtClean="0">
                <a:solidFill>
                  <a:srgbClr val="FE6854"/>
                </a:solidFill>
                <a:latin typeface="+mn-lt"/>
              </a:rPr>
              <a:t>sig</a:t>
            </a:r>
            <a:endParaRPr lang="sl-SI" dirty="0" smtClean="0">
              <a:solidFill>
                <a:srgbClr val="FE6854"/>
              </a:solidFill>
              <a:latin typeface="BankGothic Lt BT" panose="020B0607020203060204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BankGothic Lt BT" panose="020B0607020203060204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BankGothic Lt BT" panose="020B0607020203060204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from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i="1" dirty="0" err="1" smtClean="0">
                <a:solidFill>
                  <a:srgbClr val="FE6854"/>
                </a:solidFill>
                <a:latin typeface="BankGothic Lt BT" panose="020B0607020203060204"/>
              </a:rPr>
              <a:t>B</a:t>
            </a:r>
            <a:r>
              <a:rPr lang="en-US" i="1" baseline="-25000" dirty="0" err="1" smtClean="0">
                <a:solidFill>
                  <a:srgbClr val="FE6854"/>
                </a:solidFill>
                <a:latin typeface="BankGothic Lt BT" panose="020B0607020203060204"/>
              </a:rPr>
              <a:t>sig</a:t>
            </a:r>
            <a:r>
              <a:rPr lang="en-US" i="1" dirty="0" err="1">
                <a:solidFill>
                  <a:srgbClr val="FE6854"/>
                </a:solidFill>
                <a:cs typeface="Arial" charset="0"/>
              </a:rPr>
              <a:t>→</a:t>
            </a:r>
            <a:r>
              <a:rPr lang="en-US" i="1" dirty="0" err="1" smtClean="0">
                <a:solidFill>
                  <a:srgbClr val="FE6854"/>
                </a:solidFill>
                <a:latin typeface="BankGothic Lt BT" panose="020B0607020203060204"/>
              </a:rPr>
              <a:t>h</a:t>
            </a:r>
            <a:r>
              <a:rPr lang="sl-SI" i="1" dirty="0">
                <a:solidFill>
                  <a:srgbClr val="FE6854"/>
                </a:solidFill>
                <a:latin typeface="+mn-lt"/>
              </a:rPr>
              <a:t>X</a:t>
            </a:r>
            <a:r>
              <a:rPr lang="en-US" i="1" dirty="0" smtClean="0">
                <a:solidFill>
                  <a:srgbClr val="FE6854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no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extra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energy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in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calorim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.;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signal</a:t>
            </a:r>
            <a:r>
              <a:rPr lang="en-US" dirty="0" smtClean="0">
                <a:solidFill>
                  <a:schemeClr val="bg1"/>
                </a:solidFill>
                <a:latin typeface="BankGothic Lt BT" panose="020B0607020203060204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nkGothic Lt BT" panose="020B0607020203060204"/>
              </a:rPr>
              <a:t>E</a:t>
            </a:r>
            <a:r>
              <a:rPr lang="en-US" i="1" baseline="-25000" dirty="0">
                <a:solidFill>
                  <a:schemeClr val="bg1"/>
                </a:solidFill>
                <a:latin typeface="BankGothic Lt BT" panose="020B0607020203060204"/>
              </a:rPr>
              <a:t>ECL</a:t>
            </a:r>
            <a:r>
              <a:rPr lang="en-US" dirty="0">
                <a:solidFill>
                  <a:schemeClr val="bg1"/>
                </a:solidFill>
                <a:latin typeface="BankGothic Lt BT" panose="020B0607020203060204"/>
              </a:rPr>
              <a:t>~0</a:t>
            </a:r>
            <a:r>
              <a:rPr lang="en-US" dirty="0" smtClean="0">
                <a:solidFill>
                  <a:schemeClr val="bg1"/>
                </a:solidFill>
                <a:latin typeface="BankGothic Lt BT" panose="020B0607020203060204"/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i="1" dirty="0" err="1" smtClean="0">
                <a:solidFill>
                  <a:srgbClr val="FFFF00"/>
                </a:solidFill>
                <a:latin typeface="BankGothic Lt BT" panose="020B0607020203060204"/>
              </a:rPr>
              <a:t>B</a:t>
            </a:r>
            <a:r>
              <a:rPr lang="en-US" sz="1600" i="1" baseline="-25000" dirty="0" err="1" smtClean="0">
                <a:solidFill>
                  <a:srgbClr val="FFFF00"/>
                </a:solidFill>
                <a:latin typeface="BankGothic Lt BT" panose="020B0607020203060204"/>
              </a:rPr>
              <a:t>tag</a:t>
            </a:r>
            <a:r>
              <a:rPr lang="en-US" sz="1600" dirty="0" smtClean="0">
                <a:solidFill>
                  <a:srgbClr val="FFFF00"/>
                </a:solidFill>
                <a:latin typeface="BankGothic Lt BT" panose="020B0607020203060204"/>
              </a:rPr>
              <a:t> </a:t>
            </a:r>
            <a:r>
              <a:rPr lang="sl-SI" sz="1600" dirty="0" err="1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reconstruction</a:t>
            </a:r>
            <a:endParaRPr lang="sl-SI" sz="1600" dirty="0" smtClean="0">
              <a:solidFill>
                <a:srgbClr val="FFFF00"/>
              </a:solidFill>
              <a:latin typeface="BankGothic Lt BT" panose="020B0607020203060204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NeuroBayes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neural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network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e</a:t>
            </a:r>
            <a:r>
              <a:rPr lang="sl-SI" sz="1600" i="1" baseline="-25000" dirty="0" err="1" smtClean="0">
                <a:solidFill>
                  <a:schemeClr val="bg1"/>
                </a:solidFill>
                <a:latin typeface="BankGothic Lt BT" panose="020B0607020203060204"/>
              </a:rPr>
              <a:t>rec</a:t>
            </a:r>
            <a:r>
              <a:rPr lang="sl-SI" sz="1600" i="1" dirty="0" smtClean="0">
                <a:solidFill>
                  <a:schemeClr val="bg1"/>
                </a:solidFill>
                <a:latin typeface="BankGothic Lt BT" panose="020B0607020203060204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BankGothic Lt BT" panose="020B0607020203060204"/>
              </a:rPr>
              <a:t>~0,5%</a:t>
            </a:r>
            <a:endParaRPr lang="en-US" sz="1600" dirty="0">
              <a:solidFill>
                <a:schemeClr val="bg1"/>
              </a:solidFill>
              <a:latin typeface="BankGothic Lt BT" panose="020B0607020203060204"/>
            </a:endParaRPr>
          </a:p>
        </p:txBody>
      </p:sp>
      <p:sp>
        <p:nvSpPr>
          <p:cNvPr id="72" name="Text Box 52"/>
          <p:cNvSpPr txBox="1">
            <a:spLocks noChangeArrowheads="1"/>
          </p:cNvSpPr>
          <p:nvPr/>
        </p:nvSpPr>
        <p:spPr bwMode="auto">
          <a:xfrm>
            <a:off x="7750561" y="1801692"/>
            <a:ext cx="1422184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r>
              <a:rPr lang="sl-SI" sz="4000" b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8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2000" i="1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sl-SI" sz="20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sl-SI" sz="2000" i="1" baseline="30000" dirty="0">
                <a:solidFill>
                  <a:schemeClr val="bg1"/>
                </a:solidFill>
                <a:latin typeface="Symbol" pitchFamily="18" charset="2"/>
                <a:sym typeface="Symbol"/>
              </a:rPr>
              <a:t>-</a:t>
            </a:r>
            <a:r>
              <a:rPr lang="sl-SI" sz="20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,</a:t>
            </a:r>
            <a:r>
              <a:rPr lang="sl-SI" sz="2000" i="1" dirty="0" smtClean="0">
                <a:solidFill>
                  <a:schemeClr val="bg1"/>
                </a:solidFill>
                <a:latin typeface="Symbol" pitchFamily="18" charset="2"/>
              </a:rPr>
              <a:t>t </a:t>
            </a:r>
            <a:r>
              <a:rPr lang="sl-SI" sz="2000" i="1" baseline="30000" dirty="0" smtClean="0">
                <a:solidFill>
                  <a:schemeClr val="bg1"/>
                </a:solidFill>
              </a:rPr>
              <a:t>-</a:t>
            </a:r>
            <a:endParaRPr lang="en-US" sz="2000" i="1" baseline="30000" dirty="0">
              <a:solidFill>
                <a:schemeClr val="bg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471088" y="595060"/>
            <a:ext cx="231006" cy="98177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>
            <a:off x="7294727" y="1844803"/>
            <a:ext cx="499640" cy="528035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 flipV="1">
            <a:off x="7770913" y="2323774"/>
            <a:ext cx="561590" cy="288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6" name="Line 47"/>
          <p:cNvSpPr>
            <a:spLocks noChangeShapeType="1"/>
          </p:cNvSpPr>
          <p:nvPr/>
        </p:nvSpPr>
        <p:spPr bwMode="auto">
          <a:xfrm>
            <a:off x="7774128" y="2352654"/>
            <a:ext cx="0" cy="67977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7734908" y="2788484"/>
            <a:ext cx="317716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i="1" dirty="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 i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78" name="Line 46"/>
          <p:cNvSpPr>
            <a:spLocks noChangeShapeType="1"/>
          </p:cNvSpPr>
          <p:nvPr/>
        </p:nvSpPr>
        <p:spPr bwMode="auto">
          <a:xfrm>
            <a:off x="6599604" y="1576100"/>
            <a:ext cx="706699" cy="27817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9" name="Line 47"/>
          <p:cNvSpPr>
            <a:spLocks noChangeShapeType="1"/>
          </p:cNvSpPr>
          <p:nvPr/>
        </p:nvSpPr>
        <p:spPr bwMode="auto">
          <a:xfrm flipV="1">
            <a:off x="7254579" y="1495782"/>
            <a:ext cx="480329" cy="3486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80" name="Line 50"/>
          <p:cNvSpPr>
            <a:spLocks noChangeShapeType="1"/>
          </p:cNvSpPr>
          <p:nvPr/>
        </p:nvSpPr>
        <p:spPr bwMode="auto">
          <a:xfrm>
            <a:off x="7339606" y="1343842"/>
            <a:ext cx="138173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81" name="Text Box 51"/>
          <p:cNvSpPr txBox="1">
            <a:spLocks noChangeArrowheads="1"/>
          </p:cNvSpPr>
          <p:nvPr/>
        </p:nvSpPr>
        <p:spPr bwMode="auto">
          <a:xfrm>
            <a:off x="6062315" y="956158"/>
            <a:ext cx="389850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B</a:t>
            </a:r>
            <a:r>
              <a:rPr lang="sl-SI" b="1" i="1" baseline="30000" dirty="0">
                <a:solidFill>
                  <a:schemeClr val="bg1"/>
                </a:solidFill>
              </a:rPr>
              <a:t>-</a:t>
            </a:r>
            <a:endParaRPr lang="en-US" b="1" i="1" baseline="30000" dirty="0">
              <a:solidFill>
                <a:schemeClr val="bg1"/>
              </a:solidFill>
            </a:endParaRPr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 flipV="1">
            <a:off x="6628488" y="524148"/>
            <a:ext cx="1165879" cy="7972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635058" y="514005"/>
            <a:ext cx="231006" cy="98177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7871871" y="951698"/>
            <a:ext cx="628698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D</a:t>
            </a:r>
            <a:r>
              <a:rPr lang="sl-SI" i="1" baseline="30000" dirty="0" smtClean="0">
                <a:solidFill>
                  <a:schemeClr val="bg1"/>
                </a:solidFill>
              </a:rPr>
              <a:t>(</a:t>
            </a:r>
            <a:r>
              <a:rPr lang="sl-SI" i="1" dirty="0" smtClean="0">
                <a:solidFill>
                  <a:schemeClr val="bg1"/>
                </a:solidFill>
              </a:rPr>
              <a:t>*</a:t>
            </a:r>
            <a:r>
              <a:rPr lang="sl-SI" i="1" baseline="30000" dirty="0" smtClean="0">
                <a:solidFill>
                  <a:schemeClr val="bg1"/>
                </a:solidFill>
              </a:rPr>
              <a:t>)</a:t>
            </a:r>
            <a:r>
              <a:rPr lang="sl-SI" b="1" i="1" baseline="30000" dirty="0">
                <a:solidFill>
                  <a:schemeClr val="bg1"/>
                </a:solidFill>
              </a:rPr>
              <a:t>0</a:t>
            </a:r>
            <a:endParaRPr lang="en-US" b="1" i="1" baseline="30000" dirty="0">
              <a:solidFill>
                <a:schemeClr val="bg1"/>
              </a:solidFill>
            </a:endParaRPr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7492006" y="1496242"/>
            <a:ext cx="138173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>
            <a:off x="8003351" y="1004893"/>
            <a:ext cx="13817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7865179" y="2890512"/>
            <a:ext cx="13817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733139" y="2788484"/>
            <a:ext cx="317716" cy="400110"/>
            <a:chOff x="8434216" y="2790185"/>
            <a:chExt cx="317716" cy="400110"/>
          </a:xfrm>
        </p:grpSpPr>
        <p:sp>
          <p:nvSpPr>
            <p:cNvPr id="89" name="Text Box 53"/>
            <p:cNvSpPr txBox="1">
              <a:spLocks noChangeArrowheads="1"/>
            </p:cNvSpPr>
            <p:nvPr/>
          </p:nvSpPr>
          <p:spPr bwMode="auto">
            <a:xfrm>
              <a:off x="8434216" y="2790185"/>
              <a:ext cx="317716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rgbClr val="FF7575"/>
                  </a:solidFill>
                  <a:latin typeface="Symbol" pitchFamily="18" charset="2"/>
                </a:rPr>
                <a:t>n</a:t>
              </a:r>
              <a:endParaRPr lang="en-US" sz="2000" i="1" dirty="0">
                <a:solidFill>
                  <a:srgbClr val="FF7575"/>
                </a:solidFill>
                <a:latin typeface="Symbol" pitchFamily="18" charset="2"/>
              </a:endParaRPr>
            </a:p>
          </p:txBody>
        </p:sp>
        <p:sp>
          <p:nvSpPr>
            <p:cNvPr id="90" name="Line 50"/>
            <p:cNvSpPr>
              <a:spLocks noChangeShapeType="1"/>
            </p:cNvSpPr>
            <p:nvPr/>
          </p:nvSpPr>
          <p:spPr bwMode="auto">
            <a:xfrm>
              <a:off x="8564487" y="2892213"/>
              <a:ext cx="138172" cy="0"/>
            </a:xfrm>
            <a:prstGeom prst="line">
              <a:avLst/>
            </a:prstGeom>
            <a:noFill/>
            <a:ln w="19050">
              <a:solidFill>
                <a:srgbClr val="FF7575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158699" y="1474274"/>
            <a:ext cx="23952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neutrinos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!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i="1" dirty="0" smtClean="0">
                <a:solidFill>
                  <a:schemeClr val="bg1"/>
                </a:solidFill>
              </a:rPr>
              <a:t>B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i="1" dirty="0">
                <a:solidFill>
                  <a:schemeClr val="bg1"/>
                </a:solidFill>
              </a:rPr>
              <a:t>D</a:t>
            </a:r>
            <a:r>
              <a:rPr lang="sl-SI" i="1" dirty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sz="2400" i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</a:rPr>
              <a:t>(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err="1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i="1" baseline="-25000" dirty="0" err="1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i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i="1" baseline="-25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sl-SI" i="1" dirty="0" smtClean="0">
                <a:solidFill>
                  <a:schemeClr val="bg1"/>
                </a:solidFill>
              </a:rPr>
              <a:t>)</a:t>
            </a:r>
            <a:r>
              <a:rPr lang="sl-SI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i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i="1" baseline="-25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 flipV="1">
            <a:off x="8202268" y="722411"/>
            <a:ext cx="596602" cy="1447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3" name="Line 46"/>
          <p:cNvSpPr>
            <a:spLocks noChangeShapeType="1"/>
          </p:cNvSpPr>
          <p:nvPr/>
        </p:nvSpPr>
        <p:spPr bwMode="auto">
          <a:xfrm>
            <a:off x="8246543" y="1304829"/>
            <a:ext cx="552327" cy="100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6834188" y="2195513"/>
            <a:ext cx="1181821" cy="2169765"/>
          </a:xfrm>
          <a:custGeom>
            <a:avLst/>
            <a:gdLst>
              <a:gd name="connsiteX0" fmla="*/ 0 w 1181821"/>
              <a:gd name="connsiteY0" fmla="*/ 2162175 h 2169765"/>
              <a:gd name="connsiteX1" fmla="*/ 180975 w 1181821"/>
              <a:gd name="connsiteY1" fmla="*/ 2166937 h 2169765"/>
              <a:gd name="connsiteX2" fmla="*/ 381000 w 1181821"/>
              <a:gd name="connsiteY2" fmla="*/ 2124075 h 2169765"/>
              <a:gd name="connsiteX3" fmla="*/ 585787 w 1181821"/>
              <a:gd name="connsiteY3" fmla="*/ 2047875 h 2169765"/>
              <a:gd name="connsiteX4" fmla="*/ 781050 w 1181821"/>
              <a:gd name="connsiteY4" fmla="*/ 1914525 h 2169765"/>
              <a:gd name="connsiteX5" fmla="*/ 952500 w 1181821"/>
              <a:gd name="connsiteY5" fmla="*/ 1743075 h 2169765"/>
              <a:gd name="connsiteX6" fmla="*/ 1062037 w 1181821"/>
              <a:gd name="connsiteY6" fmla="*/ 1562100 h 2169765"/>
              <a:gd name="connsiteX7" fmla="*/ 1147762 w 1181821"/>
              <a:gd name="connsiteY7" fmla="*/ 1328737 h 2169765"/>
              <a:gd name="connsiteX8" fmla="*/ 1176337 w 1181821"/>
              <a:gd name="connsiteY8" fmla="*/ 1181100 h 2169765"/>
              <a:gd name="connsiteX9" fmla="*/ 1181100 w 1181821"/>
              <a:gd name="connsiteY9" fmla="*/ 1014412 h 2169765"/>
              <a:gd name="connsiteX10" fmla="*/ 1166812 w 1181821"/>
              <a:gd name="connsiteY10" fmla="*/ 866775 h 2169765"/>
              <a:gd name="connsiteX11" fmla="*/ 1128712 w 1181821"/>
              <a:gd name="connsiteY11" fmla="*/ 728662 h 2169765"/>
              <a:gd name="connsiteX12" fmla="*/ 1066800 w 1181821"/>
              <a:gd name="connsiteY12" fmla="*/ 576262 h 2169765"/>
              <a:gd name="connsiteX13" fmla="*/ 938212 w 1181821"/>
              <a:gd name="connsiteY13" fmla="*/ 381000 h 2169765"/>
              <a:gd name="connsiteX14" fmla="*/ 771525 w 1181821"/>
              <a:gd name="connsiteY14" fmla="*/ 147637 h 2169765"/>
              <a:gd name="connsiteX15" fmla="*/ 642937 w 1181821"/>
              <a:gd name="connsiteY15" fmla="*/ 0 h 2169765"/>
              <a:gd name="connsiteX16" fmla="*/ 642937 w 1181821"/>
              <a:gd name="connsiteY16" fmla="*/ 0 h 2169765"/>
              <a:gd name="connsiteX17" fmla="*/ 642937 w 1181821"/>
              <a:gd name="connsiteY17" fmla="*/ 0 h 216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1821" h="2169765">
                <a:moveTo>
                  <a:pt x="0" y="2162175"/>
                </a:moveTo>
                <a:cubicBezTo>
                  <a:pt x="58737" y="2167731"/>
                  <a:pt x="117475" y="2173287"/>
                  <a:pt x="180975" y="2166937"/>
                </a:cubicBezTo>
                <a:cubicBezTo>
                  <a:pt x="244475" y="2160587"/>
                  <a:pt x="313531" y="2143919"/>
                  <a:pt x="381000" y="2124075"/>
                </a:cubicBezTo>
                <a:cubicBezTo>
                  <a:pt x="448469" y="2104231"/>
                  <a:pt x="519112" y="2082800"/>
                  <a:pt x="585787" y="2047875"/>
                </a:cubicBezTo>
                <a:cubicBezTo>
                  <a:pt x="652462" y="2012950"/>
                  <a:pt x="719931" y="1965325"/>
                  <a:pt x="781050" y="1914525"/>
                </a:cubicBezTo>
                <a:cubicBezTo>
                  <a:pt x="842169" y="1863725"/>
                  <a:pt x="905669" y="1801812"/>
                  <a:pt x="952500" y="1743075"/>
                </a:cubicBezTo>
                <a:cubicBezTo>
                  <a:pt x="999331" y="1684338"/>
                  <a:pt x="1029493" y="1631156"/>
                  <a:pt x="1062037" y="1562100"/>
                </a:cubicBezTo>
                <a:cubicBezTo>
                  <a:pt x="1094581" y="1493044"/>
                  <a:pt x="1128712" y="1392237"/>
                  <a:pt x="1147762" y="1328737"/>
                </a:cubicBezTo>
                <a:cubicBezTo>
                  <a:pt x="1166812" y="1265237"/>
                  <a:pt x="1170781" y="1233487"/>
                  <a:pt x="1176337" y="1181100"/>
                </a:cubicBezTo>
                <a:cubicBezTo>
                  <a:pt x="1181893" y="1128712"/>
                  <a:pt x="1182687" y="1066799"/>
                  <a:pt x="1181100" y="1014412"/>
                </a:cubicBezTo>
                <a:cubicBezTo>
                  <a:pt x="1179513" y="962025"/>
                  <a:pt x="1175543" y="914400"/>
                  <a:pt x="1166812" y="866775"/>
                </a:cubicBezTo>
                <a:cubicBezTo>
                  <a:pt x="1158081" y="819150"/>
                  <a:pt x="1145381" y="777081"/>
                  <a:pt x="1128712" y="728662"/>
                </a:cubicBezTo>
                <a:cubicBezTo>
                  <a:pt x="1112043" y="680243"/>
                  <a:pt x="1098550" y="634206"/>
                  <a:pt x="1066800" y="576262"/>
                </a:cubicBezTo>
                <a:cubicBezTo>
                  <a:pt x="1035050" y="518318"/>
                  <a:pt x="987425" y="452437"/>
                  <a:pt x="938212" y="381000"/>
                </a:cubicBezTo>
                <a:cubicBezTo>
                  <a:pt x="889000" y="309562"/>
                  <a:pt x="820737" y="211137"/>
                  <a:pt x="771525" y="147637"/>
                </a:cubicBezTo>
                <a:cubicBezTo>
                  <a:pt x="722313" y="84137"/>
                  <a:pt x="642937" y="0"/>
                  <a:pt x="642937" y="0"/>
                </a:cubicBez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6838950" y="4376738"/>
            <a:ext cx="2181225" cy="778618"/>
          </a:xfrm>
          <a:custGeom>
            <a:avLst/>
            <a:gdLst>
              <a:gd name="connsiteX0" fmla="*/ 0 w 2181225"/>
              <a:gd name="connsiteY0" fmla="*/ 0 h 778618"/>
              <a:gd name="connsiteX1" fmla="*/ 80963 w 2181225"/>
              <a:gd name="connsiteY1" fmla="*/ 95250 h 778618"/>
              <a:gd name="connsiteX2" fmla="*/ 219075 w 2181225"/>
              <a:gd name="connsiteY2" fmla="*/ 252412 h 778618"/>
              <a:gd name="connsiteX3" fmla="*/ 347663 w 2181225"/>
              <a:gd name="connsiteY3" fmla="*/ 361950 h 778618"/>
              <a:gd name="connsiteX4" fmla="*/ 504825 w 2181225"/>
              <a:gd name="connsiteY4" fmla="*/ 471487 h 778618"/>
              <a:gd name="connsiteX5" fmla="*/ 785813 w 2181225"/>
              <a:gd name="connsiteY5" fmla="*/ 628650 h 778618"/>
              <a:gd name="connsiteX6" fmla="*/ 1095375 w 2181225"/>
              <a:gd name="connsiteY6" fmla="*/ 728662 h 778618"/>
              <a:gd name="connsiteX7" fmla="*/ 1376363 w 2181225"/>
              <a:gd name="connsiteY7" fmla="*/ 771525 h 778618"/>
              <a:gd name="connsiteX8" fmla="*/ 1600200 w 2181225"/>
              <a:gd name="connsiteY8" fmla="*/ 776287 h 778618"/>
              <a:gd name="connsiteX9" fmla="*/ 1857375 w 2181225"/>
              <a:gd name="connsiteY9" fmla="*/ 747712 h 778618"/>
              <a:gd name="connsiteX10" fmla="*/ 2066925 w 2181225"/>
              <a:gd name="connsiteY10" fmla="*/ 714375 h 778618"/>
              <a:gd name="connsiteX11" fmla="*/ 2181225 w 2181225"/>
              <a:gd name="connsiteY11" fmla="*/ 690562 h 7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1225" h="778618">
                <a:moveTo>
                  <a:pt x="0" y="0"/>
                </a:moveTo>
                <a:cubicBezTo>
                  <a:pt x="22622" y="26590"/>
                  <a:pt x="44451" y="53181"/>
                  <a:pt x="80963" y="95250"/>
                </a:cubicBezTo>
                <a:cubicBezTo>
                  <a:pt x="117475" y="137319"/>
                  <a:pt x="174625" y="207962"/>
                  <a:pt x="219075" y="252412"/>
                </a:cubicBezTo>
                <a:cubicBezTo>
                  <a:pt x="263525" y="296862"/>
                  <a:pt x="300038" y="325438"/>
                  <a:pt x="347663" y="361950"/>
                </a:cubicBezTo>
                <a:cubicBezTo>
                  <a:pt x="395288" y="398463"/>
                  <a:pt x="431800" y="427037"/>
                  <a:pt x="504825" y="471487"/>
                </a:cubicBezTo>
                <a:cubicBezTo>
                  <a:pt x="577850" y="515937"/>
                  <a:pt x="687388" y="585787"/>
                  <a:pt x="785813" y="628650"/>
                </a:cubicBezTo>
                <a:cubicBezTo>
                  <a:pt x="884238" y="671513"/>
                  <a:pt x="996950" y="704850"/>
                  <a:pt x="1095375" y="728662"/>
                </a:cubicBezTo>
                <a:cubicBezTo>
                  <a:pt x="1193800" y="752475"/>
                  <a:pt x="1292226" y="763588"/>
                  <a:pt x="1376363" y="771525"/>
                </a:cubicBezTo>
                <a:cubicBezTo>
                  <a:pt x="1460501" y="779463"/>
                  <a:pt x="1520031" y="780256"/>
                  <a:pt x="1600200" y="776287"/>
                </a:cubicBezTo>
                <a:cubicBezTo>
                  <a:pt x="1680369" y="772318"/>
                  <a:pt x="1779588" y="758031"/>
                  <a:pt x="1857375" y="747712"/>
                </a:cubicBezTo>
                <a:cubicBezTo>
                  <a:pt x="1935163" y="737393"/>
                  <a:pt x="2012950" y="723900"/>
                  <a:pt x="2066925" y="714375"/>
                </a:cubicBezTo>
                <a:cubicBezTo>
                  <a:pt x="2120900" y="704850"/>
                  <a:pt x="2151062" y="697706"/>
                  <a:pt x="2181225" y="690562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4662488" y="4376738"/>
            <a:ext cx="2307077" cy="1539205"/>
          </a:xfrm>
          <a:custGeom>
            <a:avLst/>
            <a:gdLst>
              <a:gd name="connsiteX0" fmla="*/ 2176462 w 2307077"/>
              <a:gd name="connsiteY0" fmla="*/ 0 h 1539205"/>
              <a:gd name="connsiteX1" fmla="*/ 2281237 w 2307077"/>
              <a:gd name="connsiteY1" fmla="*/ 300037 h 1539205"/>
              <a:gd name="connsiteX2" fmla="*/ 2305050 w 2307077"/>
              <a:gd name="connsiteY2" fmla="*/ 552450 h 1539205"/>
              <a:gd name="connsiteX3" fmla="*/ 2243137 w 2307077"/>
              <a:gd name="connsiteY3" fmla="*/ 842962 h 1539205"/>
              <a:gd name="connsiteX4" fmla="*/ 2138362 w 2307077"/>
              <a:gd name="connsiteY4" fmla="*/ 1052512 h 1539205"/>
              <a:gd name="connsiteX5" fmla="*/ 1905000 w 2307077"/>
              <a:gd name="connsiteY5" fmla="*/ 1314450 h 1539205"/>
              <a:gd name="connsiteX6" fmla="*/ 1685925 w 2307077"/>
              <a:gd name="connsiteY6" fmla="*/ 1447800 h 1539205"/>
              <a:gd name="connsiteX7" fmla="*/ 1404937 w 2307077"/>
              <a:gd name="connsiteY7" fmla="*/ 1528762 h 1539205"/>
              <a:gd name="connsiteX8" fmla="*/ 1114425 w 2307077"/>
              <a:gd name="connsiteY8" fmla="*/ 1533525 h 1539205"/>
              <a:gd name="connsiteX9" fmla="*/ 881062 w 2307077"/>
              <a:gd name="connsiteY9" fmla="*/ 1485900 h 1539205"/>
              <a:gd name="connsiteX10" fmla="*/ 628650 w 2307077"/>
              <a:gd name="connsiteY10" fmla="*/ 1390650 h 1539205"/>
              <a:gd name="connsiteX11" fmla="*/ 347662 w 2307077"/>
              <a:gd name="connsiteY11" fmla="*/ 1290637 h 1539205"/>
              <a:gd name="connsiteX12" fmla="*/ 133350 w 2307077"/>
              <a:gd name="connsiteY12" fmla="*/ 1228725 h 1539205"/>
              <a:gd name="connsiteX13" fmla="*/ 0 w 2307077"/>
              <a:gd name="connsiteY13" fmla="*/ 1190625 h 15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7077" h="1539205">
                <a:moveTo>
                  <a:pt x="2176462" y="0"/>
                </a:moveTo>
                <a:cubicBezTo>
                  <a:pt x="2218134" y="103981"/>
                  <a:pt x="2259806" y="207962"/>
                  <a:pt x="2281237" y="300037"/>
                </a:cubicBezTo>
                <a:cubicBezTo>
                  <a:pt x="2302668" y="392112"/>
                  <a:pt x="2311400" y="461963"/>
                  <a:pt x="2305050" y="552450"/>
                </a:cubicBezTo>
                <a:cubicBezTo>
                  <a:pt x="2298700" y="642937"/>
                  <a:pt x="2270918" y="759618"/>
                  <a:pt x="2243137" y="842962"/>
                </a:cubicBezTo>
                <a:cubicBezTo>
                  <a:pt x="2215356" y="926306"/>
                  <a:pt x="2194718" y="973931"/>
                  <a:pt x="2138362" y="1052512"/>
                </a:cubicBezTo>
                <a:cubicBezTo>
                  <a:pt x="2082006" y="1131093"/>
                  <a:pt x="1980406" y="1248569"/>
                  <a:pt x="1905000" y="1314450"/>
                </a:cubicBezTo>
                <a:cubicBezTo>
                  <a:pt x="1829594" y="1380331"/>
                  <a:pt x="1769269" y="1412081"/>
                  <a:pt x="1685925" y="1447800"/>
                </a:cubicBezTo>
                <a:cubicBezTo>
                  <a:pt x="1602581" y="1483519"/>
                  <a:pt x="1500187" y="1514475"/>
                  <a:pt x="1404937" y="1528762"/>
                </a:cubicBezTo>
                <a:cubicBezTo>
                  <a:pt x="1309687" y="1543050"/>
                  <a:pt x="1201737" y="1540669"/>
                  <a:pt x="1114425" y="1533525"/>
                </a:cubicBezTo>
                <a:cubicBezTo>
                  <a:pt x="1027113" y="1526381"/>
                  <a:pt x="962024" y="1509712"/>
                  <a:pt x="881062" y="1485900"/>
                </a:cubicBezTo>
                <a:cubicBezTo>
                  <a:pt x="800100" y="1462088"/>
                  <a:pt x="717550" y="1423194"/>
                  <a:pt x="628650" y="1390650"/>
                </a:cubicBezTo>
                <a:cubicBezTo>
                  <a:pt x="539750" y="1358106"/>
                  <a:pt x="430212" y="1317625"/>
                  <a:pt x="347662" y="1290637"/>
                </a:cubicBezTo>
                <a:cubicBezTo>
                  <a:pt x="265112" y="1263649"/>
                  <a:pt x="133350" y="1228725"/>
                  <a:pt x="133350" y="1228725"/>
                </a:cubicBezTo>
                <a:lnTo>
                  <a:pt x="0" y="1190625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 bwMode="auto">
          <a:xfrm>
            <a:off x="4928883" y="3767138"/>
            <a:ext cx="1900542" cy="1265116"/>
          </a:xfrm>
          <a:custGeom>
            <a:avLst/>
            <a:gdLst>
              <a:gd name="connsiteX0" fmla="*/ 1900542 w 1900542"/>
              <a:gd name="connsiteY0" fmla="*/ 590550 h 1265116"/>
              <a:gd name="connsiteX1" fmla="*/ 1824342 w 1900542"/>
              <a:gd name="connsiteY1" fmla="*/ 771525 h 1265116"/>
              <a:gd name="connsiteX2" fmla="*/ 1719567 w 1900542"/>
              <a:gd name="connsiteY2" fmla="*/ 923925 h 1265116"/>
              <a:gd name="connsiteX3" fmla="*/ 1576692 w 1900542"/>
              <a:gd name="connsiteY3" fmla="*/ 1047750 h 1265116"/>
              <a:gd name="connsiteX4" fmla="*/ 1386192 w 1900542"/>
              <a:gd name="connsiteY4" fmla="*/ 1162050 h 1265116"/>
              <a:gd name="connsiteX5" fmla="*/ 1143305 w 1900542"/>
              <a:gd name="connsiteY5" fmla="*/ 1243012 h 1265116"/>
              <a:gd name="connsiteX6" fmla="*/ 948042 w 1900542"/>
              <a:gd name="connsiteY6" fmla="*/ 1262062 h 1265116"/>
              <a:gd name="connsiteX7" fmla="*/ 605142 w 1900542"/>
              <a:gd name="connsiteY7" fmla="*/ 1190625 h 1265116"/>
              <a:gd name="connsiteX8" fmla="*/ 305105 w 1900542"/>
              <a:gd name="connsiteY8" fmla="*/ 1028700 h 1265116"/>
              <a:gd name="connsiteX9" fmla="*/ 90792 w 1900542"/>
              <a:gd name="connsiteY9" fmla="*/ 757237 h 1265116"/>
              <a:gd name="connsiteX10" fmla="*/ 305 w 1900542"/>
              <a:gd name="connsiteY10" fmla="*/ 390525 h 1265116"/>
              <a:gd name="connsiteX11" fmla="*/ 66980 w 1900542"/>
              <a:gd name="connsiteY11" fmla="*/ 0 h 12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0542" h="1265116">
                <a:moveTo>
                  <a:pt x="1900542" y="590550"/>
                </a:moveTo>
                <a:cubicBezTo>
                  <a:pt x="1877523" y="653256"/>
                  <a:pt x="1854504" y="715963"/>
                  <a:pt x="1824342" y="771525"/>
                </a:cubicBezTo>
                <a:cubicBezTo>
                  <a:pt x="1794180" y="827087"/>
                  <a:pt x="1760842" y="877888"/>
                  <a:pt x="1719567" y="923925"/>
                </a:cubicBezTo>
                <a:cubicBezTo>
                  <a:pt x="1678292" y="969962"/>
                  <a:pt x="1632254" y="1008063"/>
                  <a:pt x="1576692" y="1047750"/>
                </a:cubicBezTo>
                <a:cubicBezTo>
                  <a:pt x="1521130" y="1087437"/>
                  <a:pt x="1458423" y="1129506"/>
                  <a:pt x="1386192" y="1162050"/>
                </a:cubicBezTo>
                <a:cubicBezTo>
                  <a:pt x="1313961" y="1194594"/>
                  <a:pt x="1216330" y="1226343"/>
                  <a:pt x="1143305" y="1243012"/>
                </a:cubicBezTo>
                <a:cubicBezTo>
                  <a:pt x="1070280" y="1259681"/>
                  <a:pt x="1037736" y="1270793"/>
                  <a:pt x="948042" y="1262062"/>
                </a:cubicBezTo>
                <a:cubicBezTo>
                  <a:pt x="858348" y="1253331"/>
                  <a:pt x="712298" y="1229519"/>
                  <a:pt x="605142" y="1190625"/>
                </a:cubicBezTo>
                <a:cubicBezTo>
                  <a:pt x="497986" y="1151731"/>
                  <a:pt x="390830" y="1100931"/>
                  <a:pt x="305105" y="1028700"/>
                </a:cubicBezTo>
                <a:cubicBezTo>
                  <a:pt x="219380" y="956469"/>
                  <a:pt x="141592" y="863600"/>
                  <a:pt x="90792" y="757237"/>
                </a:cubicBezTo>
                <a:cubicBezTo>
                  <a:pt x="39992" y="650875"/>
                  <a:pt x="4274" y="516731"/>
                  <a:pt x="305" y="390525"/>
                </a:cubicBezTo>
                <a:cubicBezTo>
                  <a:pt x="-3664" y="264319"/>
                  <a:pt x="31658" y="132159"/>
                  <a:pt x="66980" y="0"/>
                </a:cubicBezTo>
              </a:path>
            </a:pathLst>
          </a:cu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 bwMode="auto">
          <a:xfrm>
            <a:off x="4947194" y="3762375"/>
            <a:ext cx="1882231" cy="1263484"/>
          </a:xfrm>
          <a:custGeom>
            <a:avLst/>
            <a:gdLst>
              <a:gd name="connsiteX0" fmla="*/ 1882231 w 1882231"/>
              <a:gd name="connsiteY0" fmla="*/ 600075 h 1263484"/>
              <a:gd name="connsiteX1" fmla="*/ 1772694 w 1882231"/>
              <a:gd name="connsiteY1" fmla="*/ 823913 h 1263484"/>
              <a:gd name="connsiteX2" fmla="*/ 1653631 w 1882231"/>
              <a:gd name="connsiteY2" fmla="*/ 962025 h 1263484"/>
              <a:gd name="connsiteX3" fmla="*/ 1453606 w 1882231"/>
              <a:gd name="connsiteY3" fmla="*/ 1128713 h 1263484"/>
              <a:gd name="connsiteX4" fmla="*/ 1229769 w 1882231"/>
              <a:gd name="connsiteY4" fmla="*/ 1228725 h 1263484"/>
              <a:gd name="connsiteX5" fmla="*/ 1053556 w 1882231"/>
              <a:gd name="connsiteY5" fmla="*/ 1257300 h 1263484"/>
              <a:gd name="connsiteX6" fmla="*/ 910681 w 1882231"/>
              <a:gd name="connsiteY6" fmla="*/ 1262063 h 1263484"/>
              <a:gd name="connsiteX7" fmla="*/ 743994 w 1882231"/>
              <a:gd name="connsiteY7" fmla="*/ 1238250 h 1263484"/>
              <a:gd name="connsiteX8" fmla="*/ 548731 w 1882231"/>
              <a:gd name="connsiteY8" fmla="*/ 1166813 h 1263484"/>
              <a:gd name="connsiteX9" fmla="*/ 401094 w 1882231"/>
              <a:gd name="connsiteY9" fmla="*/ 1076325 h 1263484"/>
              <a:gd name="connsiteX10" fmla="*/ 248694 w 1882231"/>
              <a:gd name="connsiteY10" fmla="*/ 947738 h 1263484"/>
              <a:gd name="connsiteX11" fmla="*/ 134394 w 1882231"/>
              <a:gd name="connsiteY11" fmla="*/ 785813 h 1263484"/>
              <a:gd name="connsiteX12" fmla="*/ 39144 w 1882231"/>
              <a:gd name="connsiteY12" fmla="*/ 581025 h 1263484"/>
              <a:gd name="connsiteX13" fmla="*/ 15331 w 1882231"/>
              <a:gd name="connsiteY13" fmla="*/ 447675 h 1263484"/>
              <a:gd name="connsiteX14" fmla="*/ 1044 w 1882231"/>
              <a:gd name="connsiteY14" fmla="*/ 271463 h 1263484"/>
              <a:gd name="connsiteX15" fmla="*/ 43906 w 1882231"/>
              <a:gd name="connsiteY15" fmla="*/ 109538 h 1263484"/>
              <a:gd name="connsiteX16" fmla="*/ 43906 w 1882231"/>
              <a:gd name="connsiteY16" fmla="*/ 0 h 12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2231" h="1263484">
                <a:moveTo>
                  <a:pt x="1882231" y="600075"/>
                </a:moveTo>
                <a:cubicBezTo>
                  <a:pt x="1846512" y="681831"/>
                  <a:pt x="1810794" y="763588"/>
                  <a:pt x="1772694" y="823913"/>
                </a:cubicBezTo>
                <a:cubicBezTo>
                  <a:pt x="1734594" y="884238"/>
                  <a:pt x="1706812" y="911225"/>
                  <a:pt x="1653631" y="962025"/>
                </a:cubicBezTo>
                <a:cubicBezTo>
                  <a:pt x="1600450" y="1012825"/>
                  <a:pt x="1524250" y="1084263"/>
                  <a:pt x="1453606" y="1128713"/>
                </a:cubicBezTo>
                <a:cubicBezTo>
                  <a:pt x="1382962" y="1173163"/>
                  <a:pt x="1296444" y="1207294"/>
                  <a:pt x="1229769" y="1228725"/>
                </a:cubicBezTo>
                <a:cubicBezTo>
                  <a:pt x="1163094" y="1250156"/>
                  <a:pt x="1106737" y="1251744"/>
                  <a:pt x="1053556" y="1257300"/>
                </a:cubicBezTo>
                <a:cubicBezTo>
                  <a:pt x="1000375" y="1262856"/>
                  <a:pt x="962275" y="1265238"/>
                  <a:pt x="910681" y="1262063"/>
                </a:cubicBezTo>
                <a:cubicBezTo>
                  <a:pt x="859087" y="1258888"/>
                  <a:pt x="804319" y="1254125"/>
                  <a:pt x="743994" y="1238250"/>
                </a:cubicBezTo>
                <a:cubicBezTo>
                  <a:pt x="683669" y="1222375"/>
                  <a:pt x="605881" y="1193800"/>
                  <a:pt x="548731" y="1166813"/>
                </a:cubicBezTo>
                <a:cubicBezTo>
                  <a:pt x="491581" y="1139826"/>
                  <a:pt x="451100" y="1112837"/>
                  <a:pt x="401094" y="1076325"/>
                </a:cubicBezTo>
                <a:cubicBezTo>
                  <a:pt x="351088" y="1039813"/>
                  <a:pt x="293144" y="996157"/>
                  <a:pt x="248694" y="947738"/>
                </a:cubicBezTo>
                <a:cubicBezTo>
                  <a:pt x="204244" y="899319"/>
                  <a:pt x="169319" y="846932"/>
                  <a:pt x="134394" y="785813"/>
                </a:cubicBezTo>
                <a:cubicBezTo>
                  <a:pt x="99469" y="724694"/>
                  <a:pt x="58988" y="637381"/>
                  <a:pt x="39144" y="581025"/>
                </a:cubicBezTo>
                <a:cubicBezTo>
                  <a:pt x="19300" y="524669"/>
                  <a:pt x="21681" y="499269"/>
                  <a:pt x="15331" y="447675"/>
                </a:cubicBezTo>
                <a:cubicBezTo>
                  <a:pt x="8981" y="396081"/>
                  <a:pt x="-3718" y="327819"/>
                  <a:pt x="1044" y="271463"/>
                </a:cubicBezTo>
                <a:cubicBezTo>
                  <a:pt x="5806" y="215107"/>
                  <a:pt x="36762" y="154782"/>
                  <a:pt x="43906" y="109538"/>
                </a:cubicBezTo>
                <a:cubicBezTo>
                  <a:pt x="51050" y="64294"/>
                  <a:pt x="47478" y="32147"/>
                  <a:pt x="43906" y="0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 bwMode="auto">
          <a:xfrm>
            <a:off x="4557286" y="4381500"/>
            <a:ext cx="2257852" cy="653588"/>
          </a:xfrm>
          <a:custGeom>
            <a:avLst/>
            <a:gdLst>
              <a:gd name="connsiteX0" fmla="*/ 2257852 w 2257852"/>
              <a:gd name="connsiteY0" fmla="*/ 0 h 653588"/>
              <a:gd name="connsiteX1" fmla="*/ 2143552 w 2257852"/>
              <a:gd name="connsiteY1" fmla="*/ 171450 h 653588"/>
              <a:gd name="connsiteX2" fmla="*/ 2029252 w 2257852"/>
              <a:gd name="connsiteY2" fmla="*/ 295275 h 653588"/>
              <a:gd name="connsiteX3" fmla="*/ 1886377 w 2257852"/>
              <a:gd name="connsiteY3" fmla="*/ 404813 h 653588"/>
              <a:gd name="connsiteX4" fmla="*/ 1657777 w 2257852"/>
              <a:gd name="connsiteY4" fmla="*/ 533400 h 653588"/>
              <a:gd name="connsiteX5" fmla="*/ 1438702 w 2257852"/>
              <a:gd name="connsiteY5" fmla="*/ 619125 h 653588"/>
              <a:gd name="connsiteX6" fmla="*/ 1210102 w 2257852"/>
              <a:gd name="connsiteY6" fmla="*/ 652463 h 653588"/>
              <a:gd name="connsiteX7" fmla="*/ 943402 w 2257852"/>
              <a:gd name="connsiteY7" fmla="*/ 638175 h 653588"/>
              <a:gd name="connsiteX8" fmla="*/ 681464 w 2257852"/>
              <a:gd name="connsiteY8" fmla="*/ 566738 h 653588"/>
              <a:gd name="connsiteX9" fmla="*/ 476677 w 2257852"/>
              <a:gd name="connsiteY9" fmla="*/ 461963 h 653588"/>
              <a:gd name="connsiteX10" fmla="*/ 362377 w 2257852"/>
              <a:gd name="connsiteY10" fmla="*/ 366713 h 653588"/>
              <a:gd name="connsiteX11" fmla="*/ 214739 w 2257852"/>
              <a:gd name="connsiteY11" fmla="*/ 252413 h 653588"/>
              <a:gd name="connsiteX12" fmla="*/ 33764 w 2257852"/>
              <a:gd name="connsiteY12" fmla="*/ 138113 h 653588"/>
              <a:gd name="connsiteX13" fmla="*/ 427 w 2257852"/>
              <a:gd name="connsiteY13" fmla="*/ 123825 h 65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7852" h="653588">
                <a:moveTo>
                  <a:pt x="2257852" y="0"/>
                </a:moveTo>
                <a:cubicBezTo>
                  <a:pt x="2219752" y="61119"/>
                  <a:pt x="2181652" y="122238"/>
                  <a:pt x="2143552" y="171450"/>
                </a:cubicBezTo>
                <a:cubicBezTo>
                  <a:pt x="2105452" y="220663"/>
                  <a:pt x="2072114" y="256381"/>
                  <a:pt x="2029252" y="295275"/>
                </a:cubicBezTo>
                <a:cubicBezTo>
                  <a:pt x="1986390" y="334169"/>
                  <a:pt x="1948290" y="365125"/>
                  <a:pt x="1886377" y="404813"/>
                </a:cubicBezTo>
                <a:cubicBezTo>
                  <a:pt x="1824464" y="444501"/>
                  <a:pt x="1732389" y="497681"/>
                  <a:pt x="1657777" y="533400"/>
                </a:cubicBezTo>
                <a:cubicBezTo>
                  <a:pt x="1583164" y="569119"/>
                  <a:pt x="1513314" y="599281"/>
                  <a:pt x="1438702" y="619125"/>
                </a:cubicBezTo>
                <a:cubicBezTo>
                  <a:pt x="1364090" y="638969"/>
                  <a:pt x="1292652" y="649288"/>
                  <a:pt x="1210102" y="652463"/>
                </a:cubicBezTo>
                <a:cubicBezTo>
                  <a:pt x="1127552" y="655638"/>
                  <a:pt x="1031508" y="652463"/>
                  <a:pt x="943402" y="638175"/>
                </a:cubicBezTo>
                <a:cubicBezTo>
                  <a:pt x="855296" y="623888"/>
                  <a:pt x="759251" y="596107"/>
                  <a:pt x="681464" y="566738"/>
                </a:cubicBezTo>
                <a:cubicBezTo>
                  <a:pt x="603676" y="537369"/>
                  <a:pt x="529858" y="495300"/>
                  <a:pt x="476677" y="461963"/>
                </a:cubicBezTo>
                <a:cubicBezTo>
                  <a:pt x="423496" y="428626"/>
                  <a:pt x="406033" y="401638"/>
                  <a:pt x="362377" y="366713"/>
                </a:cubicBezTo>
                <a:cubicBezTo>
                  <a:pt x="318721" y="331788"/>
                  <a:pt x="269508" y="290513"/>
                  <a:pt x="214739" y="252413"/>
                </a:cubicBezTo>
                <a:cubicBezTo>
                  <a:pt x="159970" y="214313"/>
                  <a:pt x="69483" y="159544"/>
                  <a:pt x="33764" y="138113"/>
                </a:cubicBezTo>
                <a:cubicBezTo>
                  <a:pt x="-1955" y="116682"/>
                  <a:pt x="-764" y="120253"/>
                  <a:pt x="427" y="123825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 bwMode="auto">
          <a:xfrm>
            <a:off x="4643438" y="3781117"/>
            <a:ext cx="2181225" cy="576571"/>
          </a:xfrm>
          <a:custGeom>
            <a:avLst/>
            <a:gdLst>
              <a:gd name="connsiteX0" fmla="*/ 2181225 w 2181225"/>
              <a:gd name="connsiteY0" fmla="*/ 576571 h 576571"/>
              <a:gd name="connsiteX1" fmla="*/ 2000250 w 2181225"/>
              <a:gd name="connsiteY1" fmla="*/ 424171 h 576571"/>
              <a:gd name="connsiteX2" fmla="*/ 1643062 w 2181225"/>
              <a:gd name="connsiteY2" fmla="*/ 243196 h 576571"/>
              <a:gd name="connsiteX3" fmla="*/ 1357312 w 2181225"/>
              <a:gd name="connsiteY3" fmla="*/ 128896 h 576571"/>
              <a:gd name="connsiteX4" fmla="*/ 962025 w 2181225"/>
              <a:gd name="connsiteY4" fmla="*/ 33646 h 576571"/>
              <a:gd name="connsiteX5" fmla="*/ 628650 w 2181225"/>
              <a:gd name="connsiteY5" fmla="*/ 308 h 576571"/>
              <a:gd name="connsiteX6" fmla="*/ 285750 w 2181225"/>
              <a:gd name="connsiteY6" fmla="*/ 19358 h 576571"/>
              <a:gd name="connsiteX7" fmla="*/ 57150 w 2181225"/>
              <a:gd name="connsiteY7" fmla="*/ 57458 h 576571"/>
              <a:gd name="connsiteX8" fmla="*/ 0 w 2181225"/>
              <a:gd name="connsiteY8" fmla="*/ 66983 h 57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1225" h="576571">
                <a:moveTo>
                  <a:pt x="2181225" y="576571"/>
                </a:moveTo>
                <a:cubicBezTo>
                  <a:pt x="2135584" y="528152"/>
                  <a:pt x="2089944" y="479733"/>
                  <a:pt x="2000250" y="424171"/>
                </a:cubicBezTo>
                <a:cubicBezTo>
                  <a:pt x="1910556" y="368609"/>
                  <a:pt x="1750218" y="292408"/>
                  <a:pt x="1643062" y="243196"/>
                </a:cubicBezTo>
                <a:cubicBezTo>
                  <a:pt x="1535906" y="193984"/>
                  <a:pt x="1470818" y="163821"/>
                  <a:pt x="1357312" y="128896"/>
                </a:cubicBezTo>
                <a:cubicBezTo>
                  <a:pt x="1243806" y="93971"/>
                  <a:pt x="1083469" y="55077"/>
                  <a:pt x="962025" y="33646"/>
                </a:cubicBezTo>
                <a:cubicBezTo>
                  <a:pt x="840581" y="12215"/>
                  <a:pt x="741362" y="2689"/>
                  <a:pt x="628650" y="308"/>
                </a:cubicBezTo>
                <a:cubicBezTo>
                  <a:pt x="515938" y="-2073"/>
                  <a:pt x="381000" y="9833"/>
                  <a:pt x="285750" y="19358"/>
                </a:cubicBezTo>
                <a:cubicBezTo>
                  <a:pt x="190500" y="28883"/>
                  <a:pt x="57150" y="57458"/>
                  <a:pt x="57150" y="57458"/>
                </a:cubicBezTo>
                <a:lnTo>
                  <a:pt x="0" y="6698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 bwMode="auto">
          <a:xfrm>
            <a:off x="6843713" y="4362450"/>
            <a:ext cx="1438275" cy="2147888"/>
          </a:xfrm>
          <a:custGeom>
            <a:avLst/>
            <a:gdLst>
              <a:gd name="connsiteX0" fmla="*/ 0 w 1438275"/>
              <a:gd name="connsiteY0" fmla="*/ 0 h 2147888"/>
              <a:gd name="connsiteX1" fmla="*/ 295275 w 1438275"/>
              <a:gd name="connsiteY1" fmla="*/ 104775 h 2147888"/>
              <a:gd name="connsiteX2" fmla="*/ 538162 w 1438275"/>
              <a:gd name="connsiteY2" fmla="*/ 261938 h 2147888"/>
              <a:gd name="connsiteX3" fmla="*/ 728662 w 1438275"/>
              <a:gd name="connsiteY3" fmla="*/ 390525 h 2147888"/>
              <a:gd name="connsiteX4" fmla="*/ 871537 w 1438275"/>
              <a:gd name="connsiteY4" fmla="*/ 533400 h 2147888"/>
              <a:gd name="connsiteX5" fmla="*/ 966787 w 1438275"/>
              <a:gd name="connsiteY5" fmla="*/ 652463 h 2147888"/>
              <a:gd name="connsiteX6" fmla="*/ 1062037 w 1438275"/>
              <a:gd name="connsiteY6" fmla="*/ 762000 h 2147888"/>
              <a:gd name="connsiteX7" fmla="*/ 1185862 w 1438275"/>
              <a:gd name="connsiteY7" fmla="*/ 1019175 h 2147888"/>
              <a:gd name="connsiteX8" fmla="*/ 1243012 w 1438275"/>
              <a:gd name="connsiteY8" fmla="*/ 1147763 h 2147888"/>
              <a:gd name="connsiteX9" fmla="*/ 1323975 w 1438275"/>
              <a:gd name="connsiteY9" fmla="*/ 1357313 h 2147888"/>
              <a:gd name="connsiteX10" fmla="*/ 1328737 w 1438275"/>
              <a:gd name="connsiteY10" fmla="*/ 1509713 h 2147888"/>
              <a:gd name="connsiteX11" fmla="*/ 1352550 w 1438275"/>
              <a:gd name="connsiteY11" fmla="*/ 1690688 h 2147888"/>
              <a:gd name="connsiteX12" fmla="*/ 1376362 w 1438275"/>
              <a:gd name="connsiteY12" fmla="*/ 1852613 h 2147888"/>
              <a:gd name="connsiteX13" fmla="*/ 1414462 w 1438275"/>
              <a:gd name="connsiteY13" fmla="*/ 2028825 h 2147888"/>
              <a:gd name="connsiteX14" fmla="*/ 1438275 w 1438275"/>
              <a:gd name="connsiteY14" fmla="*/ 2147888 h 21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8275" h="2147888">
                <a:moveTo>
                  <a:pt x="0" y="0"/>
                </a:moveTo>
                <a:cubicBezTo>
                  <a:pt x="102790" y="30559"/>
                  <a:pt x="205581" y="61119"/>
                  <a:pt x="295275" y="104775"/>
                </a:cubicBezTo>
                <a:cubicBezTo>
                  <a:pt x="384969" y="148431"/>
                  <a:pt x="465931" y="214313"/>
                  <a:pt x="538162" y="261938"/>
                </a:cubicBezTo>
                <a:cubicBezTo>
                  <a:pt x="610393" y="309563"/>
                  <a:pt x="673100" y="345281"/>
                  <a:pt x="728662" y="390525"/>
                </a:cubicBezTo>
                <a:cubicBezTo>
                  <a:pt x="784224" y="435769"/>
                  <a:pt x="831849" y="489744"/>
                  <a:pt x="871537" y="533400"/>
                </a:cubicBezTo>
                <a:cubicBezTo>
                  <a:pt x="911225" y="577056"/>
                  <a:pt x="935037" y="614363"/>
                  <a:pt x="966787" y="652463"/>
                </a:cubicBezTo>
                <a:cubicBezTo>
                  <a:pt x="998537" y="690563"/>
                  <a:pt x="1025525" y="700881"/>
                  <a:pt x="1062037" y="762000"/>
                </a:cubicBezTo>
                <a:cubicBezTo>
                  <a:pt x="1098549" y="823119"/>
                  <a:pt x="1155700" y="954881"/>
                  <a:pt x="1185862" y="1019175"/>
                </a:cubicBezTo>
                <a:cubicBezTo>
                  <a:pt x="1216024" y="1083469"/>
                  <a:pt x="1219993" y="1091407"/>
                  <a:pt x="1243012" y="1147763"/>
                </a:cubicBezTo>
                <a:cubicBezTo>
                  <a:pt x="1266031" y="1204119"/>
                  <a:pt x="1309688" y="1296988"/>
                  <a:pt x="1323975" y="1357313"/>
                </a:cubicBezTo>
                <a:cubicBezTo>
                  <a:pt x="1338262" y="1417638"/>
                  <a:pt x="1323975" y="1454151"/>
                  <a:pt x="1328737" y="1509713"/>
                </a:cubicBezTo>
                <a:cubicBezTo>
                  <a:pt x="1333500" y="1565276"/>
                  <a:pt x="1344613" y="1633538"/>
                  <a:pt x="1352550" y="1690688"/>
                </a:cubicBezTo>
                <a:cubicBezTo>
                  <a:pt x="1360487" y="1747838"/>
                  <a:pt x="1366043" y="1796257"/>
                  <a:pt x="1376362" y="1852613"/>
                </a:cubicBezTo>
                <a:cubicBezTo>
                  <a:pt x="1386681" y="1908969"/>
                  <a:pt x="1404143" y="1979613"/>
                  <a:pt x="1414462" y="2028825"/>
                </a:cubicBezTo>
                <a:cubicBezTo>
                  <a:pt x="1424781" y="2078037"/>
                  <a:pt x="1431528" y="2112962"/>
                  <a:pt x="1438275" y="214788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 bwMode="auto">
          <a:xfrm>
            <a:off x="6318153" y="4362450"/>
            <a:ext cx="506510" cy="2143125"/>
          </a:xfrm>
          <a:custGeom>
            <a:avLst/>
            <a:gdLst>
              <a:gd name="connsiteX0" fmla="*/ 506510 w 506510"/>
              <a:gd name="connsiteY0" fmla="*/ 0 h 2143125"/>
              <a:gd name="connsiteX1" fmla="*/ 335060 w 506510"/>
              <a:gd name="connsiteY1" fmla="*/ 190500 h 2143125"/>
              <a:gd name="connsiteX2" fmla="*/ 277910 w 506510"/>
              <a:gd name="connsiteY2" fmla="*/ 290513 h 2143125"/>
              <a:gd name="connsiteX3" fmla="*/ 187422 w 506510"/>
              <a:gd name="connsiteY3" fmla="*/ 433388 h 2143125"/>
              <a:gd name="connsiteX4" fmla="*/ 96935 w 506510"/>
              <a:gd name="connsiteY4" fmla="*/ 652463 h 2143125"/>
              <a:gd name="connsiteX5" fmla="*/ 15972 w 506510"/>
              <a:gd name="connsiteY5" fmla="*/ 952500 h 2143125"/>
              <a:gd name="connsiteX6" fmla="*/ 1685 w 506510"/>
              <a:gd name="connsiteY6" fmla="*/ 1223963 h 2143125"/>
              <a:gd name="connsiteX7" fmla="*/ 39785 w 506510"/>
              <a:gd name="connsiteY7" fmla="*/ 1495425 h 2143125"/>
              <a:gd name="connsiteX8" fmla="*/ 120747 w 506510"/>
              <a:gd name="connsiteY8" fmla="*/ 1800225 h 2143125"/>
              <a:gd name="connsiteX9" fmla="*/ 196947 w 506510"/>
              <a:gd name="connsiteY9" fmla="*/ 1957388 h 2143125"/>
              <a:gd name="connsiteX10" fmla="*/ 263622 w 506510"/>
              <a:gd name="connsiteY10" fmla="*/ 2062163 h 2143125"/>
              <a:gd name="connsiteX11" fmla="*/ 311247 w 506510"/>
              <a:gd name="connsiteY11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510" h="2143125">
                <a:moveTo>
                  <a:pt x="506510" y="0"/>
                </a:moveTo>
                <a:cubicBezTo>
                  <a:pt x="439835" y="71040"/>
                  <a:pt x="373160" y="142081"/>
                  <a:pt x="335060" y="190500"/>
                </a:cubicBezTo>
                <a:cubicBezTo>
                  <a:pt x="296960" y="238919"/>
                  <a:pt x="302516" y="250032"/>
                  <a:pt x="277910" y="290513"/>
                </a:cubicBezTo>
                <a:cubicBezTo>
                  <a:pt x="253304" y="330994"/>
                  <a:pt x="217584" y="373063"/>
                  <a:pt x="187422" y="433388"/>
                </a:cubicBezTo>
                <a:cubicBezTo>
                  <a:pt x="157260" y="493713"/>
                  <a:pt x="125510" y="565945"/>
                  <a:pt x="96935" y="652463"/>
                </a:cubicBezTo>
                <a:cubicBezTo>
                  <a:pt x="68360" y="738981"/>
                  <a:pt x="31847" y="857250"/>
                  <a:pt x="15972" y="952500"/>
                </a:cubicBezTo>
                <a:cubicBezTo>
                  <a:pt x="97" y="1047750"/>
                  <a:pt x="-2284" y="1133476"/>
                  <a:pt x="1685" y="1223963"/>
                </a:cubicBezTo>
                <a:cubicBezTo>
                  <a:pt x="5654" y="1314450"/>
                  <a:pt x="19941" y="1399381"/>
                  <a:pt x="39785" y="1495425"/>
                </a:cubicBezTo>
                <a:cubicBezTo>
                  <a:pt x="59629" y="1591469"/>
                  <a:pt x="94553" y="1723231"/>
                  <a:pt x="120747" y="1800225"/>
                </a:cubicBezTo>
                <a:cubicBezTo>
                  <a:pt x="146941" y="1877219"/>
                  <a:pt x="173134" y="1913732"/>
                  <a:pt x="196947" y="1957388"/>
                </a:cubicBezTo>
                <a:cubicBezTo>
                  <a:pt x="220760" y="2001044"/>
                  <a:pt x="244572" y="2031207"/>
                  <a:pt x="263622" y="2062163"/>
                </a:cubicBezTo>
                <a:cubicBezTo>
                  <a:pt x="282672" y="2093119"/>
                  <a:pt x="296959" y="2118122"/>
                  <a:pt x="311247" y="21431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98" idx="0"/>
          </p:cNvCxnSpPr>
          <p:nvPr/>
        </p:nvCxnSpPr>
        <p:spPr bwMode="auto">
          <a:xfrm>
            <a:off x="6829425" y="4362450"/>
            <a:ext cx="980447" cy="2143125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6877394" y="2387689"/>
            <a:ext cx="1627465" cy="1969998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5" name="Straight Connector 104"/>
          <p:cNvCxnSpPr>
            <a:stCxn id="102" idx="0"/>
          </p:cNvCxnSpPr>
          <p:nvPr/>
        </p:nvCxnSpPr>
        <p:spPr bwMode="auto">
          <a:xfrm flipH="1" flipV="1">
            <a:off x="5888309" y="2212938"/>
            <a:ext cx="936354" cy="2149512"/>
          </a:xfrm>
          <a:prstGeom prst="lin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>
            <a:endCxn id="102" idx="0"/>
          </p:cNvCxnSpPr>
          <p:nvPr/>
        </p:nvCxnSpPr>
        <p:spPr bwMode="auto">
          <a:xfrm flipV="1">
            <a:off x="4451420" y="4362450"/>
            <a:ext cx="2373243" cy="21431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6824664" y="2370685"/>
            <a:ext cx="2128836" cy="198254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6824624" y="42198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err="1">
                <a:solidFill>
                  <a:schemeClr val="bg1"/>
                </a:solidFill>
              </a:rPr>
              <a:t>B</a:t>
            </a:r>
            <a:r>
              <a:rPr lang="sl-SI" i="1" baseline="-25000" dirty="0" err="1">
                <a:solidFill>
                  <a:schemeClr val="bg1"/>
                </a:solidFill>
              </a:rPr>
              <a:t>tag</a:t>
            </a:r>
            <a:r>
              <a:rPr lang="sl-SI" i="1" dirty="0">
                <a:solidFill>
                  <a:schemeClr val="bg1"/>
                </a:solidFill>
              </a:rPr>
              <a:t> </a:t>
            </a:r>
            <a:r>
              <a:rPr lang="sl-SI" i="1" dirty="0" err="1" smtClean="0">
                <a:solidFill>
                  <a:schemeClr val="bg1"/>
                </a:solidFill>
              </a:rPr>
              <a:t>B</a:t>
            </a:r>
            <a:r>
              <a:rPr lang="sl-SI" i="1" baseline="-25000" dirty="0" err="1" smtClean="0">
                <a:solidFill>
                  <a:schemeClr val="bg1"/>
                </a:solidFill>
              </a:rPr>
              <a:t>sig</a:t>
            </a:r>
            <a:endParaRPr lang="sl-SI" i="1" baseline="-2500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193160" y="244362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+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928883" y="59807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1415"/>
              </p:ext>
            </p:extLst>
          </p:nvPr>
        </p:nvGraphicFramePr>
        <p:xfrm>
          <a:off x="185252" y="3021958"/>
          <a:ext cx="2881040" cy="6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6" imgW="2044440" imgH="482400" progId="Equation.DSMT4">
                  <p:embed/>
                </p:oleObj>
              </mc:Choice>
              <mc:Fallback>
                <p:oleObj name="Equation" r:id="rId6" imgW="2044440" imgH="482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252" y="3021958"/>
                        <a:ext cx="2881040" cy="6799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148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1" grpId="1"/>
      <p:bldP spid="82" grpId="0" animBg="1"/>
      <p:bldP spid="82" grpId="1" animBg="1"/>
      <p:bldP spid="83" grpId="0" animBg="1"/>
      <p:bldP spid="83" grpId="1" animBg="1"/>
      <p:bldP spid="84" grpId="0"/>
      <p:bldP spid="85" grpId="0"/>
      <p:bldP spid="86" grpId="0" animBg="1"/>
      <p:bldP spid="87" grpId="0" animBg="1"/>
      <p:bldP spid="87" grpId="1" animBg="1"/>
      <p:bldP spid="91" grpId="0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8" grpId="0"/>
      <p:bldP spid="108" grpId="1"/>
      <p:bldP spid="109" grpId="0"/>
      <p:bldP spid="109" grpId="1"/>
      <p:bldP spid="110" grpId="0"/>
      <p:bldP spid="1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LFU</a:t>
            </a:r>
            <a:endParaRPr lang="sl-SI" sz="2000" i="1" baseline="-25000" dirty="0">
              <a:latin typeface="Copperplate Gothic Light" panose="020E05070202060204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20269" y="1906909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600" baseline="30000" dirty="0"/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1119012" y="1006448"/>
            <a:ext cx="285687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Belle, P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R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D92</a:t>
            </a:r>
            <a:r>
              <a:rPr lang="en-US" sz="1000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072014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(2015), 700 fb</a:t>
            </a:r>
            <a:r>
              <a:rPr lang="en-US" sz="1000" baseline="30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-1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" y="1250279"/>
            <a:ext cx="2476500" cy="23336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15" y="1245945"/>
            <a:ext cx="2428875" cy="23336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71595" y="3589631"/>
            <a:ext cx="1972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rgbClr val="FF9900"/>
                </a:solidFill>
              </a:rPr>
              <a:t>N</a:t>
            </a:r>
            <a:r>
              <a:rPr lang="sl-SI" sz="1600" i="1" baseline="-25000" dirty="0" smtClean="0">
                <a:solidFill>
                  <a:srgbClr val="FF9900"/>
                </a:solidFill>
              </a:rPr>
              <a:t>sig</a:t>
            </a:r>
            <a:r>
              <a:rPr lang="sl-SI" sz="1600" dirty="0">
                <a:solidFill>
                  <a:srgbClr val="FF9900"/>
                </a:solidFill>
              </a:rPr>
              <a:t> </a:t>
            </a:r>
            <a:r>
              <a:rPr lang="sl-SI" sz="1600" dirty="0" smtClean="0">
                <a:solidFill>
                  <a:srgbClr val="FF9900"/>
                </a:solidFill>
              </a:rPr>
              <a:t>~ 3800 D* </a:t>
            </a:r>
            <a:r>
              <a:rPr lang="sl-SI" sz="2000" dirty="0">
                <a:solidFill>
                  <a:srgbClr val="FF9900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1600" i="1" dirty="0" smtClean="0">
                <a:solidFill>
                  <a:srgbClr val="FF9900"/>
                </a:solidFill>
                <a:latin typeface="Symbol" panose="05050102010706020507" pitchFamily="18" charset="2"/>
              </a:rPr>
              <a:t>n</a:t>
            </a:r>
            <a:r>
              <a:rPr lang="sl-SI" sz="1600" dirty="0" smtClean="0">
                <a:solidFill>
                  <a:srgbClr val="FF9900"/>
                </a:solidFill>
                <a:latin typeface="Symbol" panose="05050102010706020507" pitchFamily="18" charset="2"/>
              </a:rPr>
              <a:t>    </a:t>
            </a:r>
          </a:p>
          <a:p>
            <a:r>
              <a:rPr lang="sl-SI" sz="1600" i="1" dirty="0" smtClean="0">
                <a:solidFill>
                  <a:srgbClr val="FF9900"/>
                </a:solidFill>
              </a:rPr>
              <a:t>N</a:t>
            </a:r>
            <a:r>
              <a:rPr lang="sl-SI" sz="1600" i="1" baseline="-25000" dirty="0" smtClean="0">
                <a:solidFill>
                  <a:srgbClr val="FF9900"/>
                </a:solidFill>
              </a:rPr>
              <a:t>sig</a:t>
            </a:r>
            <a:r>
              <a:rPr lang="sl-SI" sz="1600" dirty="0">
                <a:solidFill>
                  <a:srgbClr val="FF9900"/>
                </a:solidFill>
              </a:rPr>
              <a:t> </a:t>
            </a:r>
            <a:r>
              <a:rPr lang="sl-SI" sz="1600" dirty="0" smtClean="0">
                <a:solidFill>
                  <a:srgbClr val="FF9900"/>
                </a:solidFill>
              </a:rPr>
              <a:t>~ 3150 D </a:t>
            </a:r>
            <a:r>
              <a:rPr lang="sl-SI" sz="2000" dirty="0">
                <a:solidFill>
                  <a:srgbClr val="FF9900"/>
                </a:solidFill>
                <a:latin typeface="Freestyle Script" pitchFamily="66" charset="0"/>
                <a:sym typeface="Symbol"/>
              </a:rPr>
              <a:t>l</a:t>
            </a:r>
            <a:r>
              <a:rPr lang="sl-SI" sz="1600" dirty="0">
                <a:solidFill>
                  <a:srgbClr val="FF9900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smtClean="0">
                <a:solidFill>
                  <a:srgbClr val="FF9900"/>
                </a:solidFill>
                <a:latin typeface="Symbol" panose="05050102010706020507" pitchFamily="18" charset="2"/>
              </a:rPr>
              <a:t>n</a:t>
            </a:r>
            <a:endParaRPr lang="sl-SI" sz="1600" i="1" dirty="0">
              <a:solidFill>
                <a:srgbClr val="FF9900"/>
              </a:solidFill>
              <a:latin typeface="Symbol" panose="05050102010706020507" pitchFamily="18" charset="2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221648" y="1465554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6778296" y="1191603"/>
            <a:ext cx="767910" cy="23225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5907252" y="1453807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5907253" y="1538070"/>
            <a:ext cx="710868" cy="35611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 flipV="1">
            <a:off x="5907252" y="1176373"/>
            <a:ext cx="904875" cy="247488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6778296" y="1175912"/>
            <a:ext cx="1056589" cy="4085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6812127" y="968815"/>
            <a:ext cx="871044" cy="20663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7" name="Line 46"/>
          <p:cNvSpPr>
            <a:spLocks noChangeShapeType="1"/>
          </p:cNvSpPr>
          <p:nvPr/>
        </p:nvSpPr>
        <p:spPr bwMode="auto">
          <a:xfrm>
            <a:off x="6592856" y="1883717"/>
            <a:ext cx="662777" cy="90781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>
            <a:off x="7237253" y="1972609"/>
            <a:ext cx="730482" cy="39202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 flipV="1">
            <a:off x="6618122" y="1606283"/>
            <a:ext cx="1798474" cy="277077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>
            <a:off x="7222330" y="1962785"/>
            <a:ext cx="1289531" cy="192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>
            <a:off x="6592856" y="1900188"/>
            <a:ext cx="391072" cy="630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6376" y="130060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544515" y="127419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5949464" y="936184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tag</a:t>
            </a:r>
            <a:endParaRPr lang="en-US" sz="16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5827741" y="1669835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sig</a:t>
            </a:r>
            <a:endParaRPr lang="en-US" sz="1600" baseline="-25000" dirty="0"/>
          </a:p>
        </p:txBody>
      </p:sp>
      <p:sp>
        <p:nvSpPr>
          <p:cNvPr id="67" name="Right Brace 66"/>
          <p:cNvSpPr/>
          <p:nvPr/>
        </p:nvSpPr>
        <p:spPr bwMode="auto">
          <a:xfrm>
            <a:off x="7867095" y="799729"/>
            <a:ext cx="190455" cy="66742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976436" y="830573"/>
            <a:ext cx="121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detected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hadrons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11861" y="1803118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baseline="30000" dirty="0"/>
          </a:p>
        </p:txBody>
      </p:sp>
      <p:sp>
        <p:nvSpPr>
          <p:cNvPr id="70" name="TextBox 69"/>
          <p:cNvSpPr txBox="1"/>
          <p:nvPr/>
        </p:nvSpPr>
        <p:spPr>
          <a:xfrm>
            <a:off x="7919344" y="2193054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  <a:sym typeface="Symbol"/>
              </a:rPr>
              <a:t>p 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baseline="30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893084" y="2328393"/>
            <a:ext cx="2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chemeClr val="bg1"/>
                </a:solidFill>
                <a:latin typeface="French Script MT" panose="03020402040607040605" pitchFamily="66" charset="0"/>
              </a:rPr>
              <a:t>l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371096" y="14091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endParaRPr lang="en-US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19" y="2751842"/>
            <a:ext cx="4002019" cy="595342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968954" y="357957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rgbClr val="FF7575"/>
                </a:solidFill>
              </a:rPr>
              <a:t>N</a:t>
            </a:r>
            <a:r>
              <a:rPr lang="sl-SI" sz="1600" i="1" baseline="-25000" dirty="0" smtClean="0">
                <a:solidFill>
                  <a:srgbClr val="FF7575"/>
                </a:solidFill>
              </a:rPr>
              <a:t>sig</a:t>
            </a:r>
            <a:r>
              <a:rPr lang="sl-SI" sz="1600" dirty="0" smtClean="0">
                <a:solidFill>
                  <a:srgbClr val="FF7575"/>
                </a:solidFill>
              </a:rPr>
              <a:t>=503 D* </a:t>
            </a:r>
            <a:r>
              <a:rPr lang="sl-SI" sz="1600" i="1" dirty="0" smtClean="0">
                <a:solidFill>
                  <a:srgbClr val="FF7575"/>
                </a:solidFill>
                <a:latin typeface="Symbol" panose="05050102010706020507" pitchFamily="18" charset="2"/>
              </a:rPr>
              <a:t>t n</a:t>
            </a:r>
            <a:r>
              <a:rPr lang="sl-SI" sz="1600" dirty="0" smtClean="0">
                <a:solidFill>
                  <a:srgbClr val="FF7575"/>
                </a:solidFill>
                <a:latin typeface="Symbol" panose="05050102010706020507" pitchFamily="18" charset="2"/>
              </a:rPr>
              <a:t>    </a:t>
            </a:r>
          </a:p>
          <a:p>
            <a:r>
              <a:rPr lang="sl-SI" sz="1600" i="1" dirty="0" smtClean="0">
                <a:solidFill>
                  <a:srgbClr val="FF7575"/>
                </a:solidFill>
              </a:rPr>
              <a:t>N</a:t>
            </a:r>
            <a:r>
              <a:rPr lang="sl-SI" sz="1600" i="1" baseline="-25000" dirty="0" smtClean="0">
                <a:solidFill>
                  <a:srgbClr val="FF7575"/>
                </a:solidFill>
              </a:rPr>
              <a:t>sig</a:t>
            </a:r>
            <a:r>
              <a:rPr lang="sl-SI" sz="1600" dirty="0" smtClean="0">
                <a:solidFill>
                  <a:srgbClr val="FF7575"/>
                </a:solidFill>
              </a:rPr>
              <a:t>=320 D </a:t>
            </a:r>
            <a:r>
              <a:rPr lang="sl-SI" sz="1600" i="1" dirty="0">
                <a:solidFill>
                  <a:srgbClr val="FF7575"/>
                </a:solidFill>
                <a:latin typeface="Symbol" panose="05050102010706020507" pitchFamily="18" charset="2"/>
              </a:rPr>
              <a:t>t n</a:t>
            </a:r>
            <a:r>
              <a:rPr lang="sl-SI" sz="1600" dirty="0">
                <a:solidFill>
                  <a:srgbClr val="FF7575"/>
                </a:solidFill>
                <a:latin typeface="Symbol" panose="05050102010706020507" pitchFamily="18" charset="2"/>
              </a:rPr>
              <a:t>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24640" y="3353716"/>
            <a:ext cx="290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single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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M</a:t>
            </a:r>
            <a:r>
              <a:rPr lang="sl-SI" i="1" baseline="-25000" dirty="0" smtClean="0">
                <a:solidFill>
                  <a:schemeClr val="bg1"/>
                </a:solidFill>
                <a:latin typeface="+mn-lt"/>
              </a:rPr>
              <a:t>miss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=M</a:t>
            </a:r>
            <a:r>
              <a:rPr lang="sl-SI" i="1" baseline="-25000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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0</a:t>
            </a:r>
            <a:endParaRPr lang="sl-SI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" y="4297517"/>
            <a:ext cx="3634413" cy="2138279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703596" y="3694750"/>
            <a:ext cx="356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systematic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checks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bkg‘s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from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1600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sz="16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D** </a:t>
            </a:r>
            <a:r>
              <a:rPr lang="sl-SI" sz="16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sz="16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D* </a:t>
            </a:r>
            <a:r>
              <a:rPr lang="sl-SI" sz="1600" i="1" dirty="0" smtClean="0">
                <a:solidFill>
                  <a:srgbClr val="FE6854"/>
                </a:solidFill>
                <a:latin typeface="Symbol" pitchFamily="18" charset="2"/>
              </a:rPr>
              <a:t>p </a:t>
            </a:r>
            <a:r>
              <a:rPr lang="sl-SI" sz="16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dirty="0" smtClean="0">
                <a:solidFill>
                  <a:srgbClr val="FE6854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000" dirty="0">
                <a:solidFill>
                  <a:srgbClr val="FE6854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000" dirty="0">
                <a:solidFill>
                  <a:srgbClr val="FE6854"/>
                </a:solidFill>
                <a:latin typeface="Symbol" panose="05050102010706020507" pitchFamily="18" charset="2"/>
              </a:rPr>
              <a:t>n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;</a:t>
            </a:r>
          </a:p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select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* </a:t>
            </a:r>
            <a:r>
              <a:rPr lang="sl-SI" sz="1600" i="1" dirty="0">
                <a:solidFill>
                  <a:schemeClr val="bg1"/>
                </a:solidFill>
                <a:latin typeface="Symbol" pitchFamily="18" charset="2"/>
              </a:rPr>
              <a:t>p </a:t>
            </a:r>
            <a:r>
              <a:rPr lang="sl-SI" sz="2000" dirty="0" smtClean="0">
                <a:solidFill>
                  <a:srgbClr val="FF9900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000" dirty="0">
                <a:solidFill>
                  <a:schemeClr val="bg1"/>
                </a:solidFill>
                <a:latin typeface="Symbol" panose="05050102010706020507" pitchFamily="18" charset="2"/>
              </a:rPr>
              <a:t>n </a:t>
            </a:r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decays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checks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distributions</a:t>
            </a:r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86873"/>
              </p:ext>
            </p:extLst>
          </p:nvPr>
        </p:nvGraphicFramePr>
        <p:xfrm>
          <a:off x="3724706" y="6021098"/>
          <a:ext cx="611134" cy="41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4706" y="6021098"/>
                        <a:ext cx="611134" cy="4146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1888153" y="4387361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D**</a:t>
            </a:r>
            <a:r>
              <a:rPr lang="sl-SI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4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dirty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H="1">
            <a:off x="1679331" y="4695024"/>
            <a:ext cx="673051" cy="119582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5211368" y="5828325"/>
            <a:ext cx="3201517" cy="646331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R(D)=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0.3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75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64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0.026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R(D*)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0.2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93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38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0.015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28" y="539752"/>
            <a:ext cx="360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example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measurement</a:t>
            </a:r>
            <a:endParaRPr lang="en-US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442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 LFU</a:t>
            </a:r>
            <a:endParaRPr lang="sl-SI" sz="2000" i="1" baseline="-25000" dirty="0"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28" y="539752"/>
            <a:ext cx="39913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</a:t>
            </a:r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Semileptonic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tagging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   D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+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→</a:t>
            </a:r>
            <a:endParaRPr lang="en-US" dirty="0">
              <a:solidFill>
                <a:schemeClr val="bg1"/>
              </a:solidFill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     D*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0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→</a:t>
            </a:r>
            <a:endParaRPr lang="en-US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5332290" y="516511"/>
            <a:ext cx="262123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A.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Abdesselam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 (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.)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arXiv:1904.08794 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13" y="893379"/>
            <a:ext cx="2796485" cy="1856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43" y="893379"/>
            <a:ext cx="2678982" cy="185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67" y="2749769"/>
            <a:ext cx="2801131" cy="1948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24" y="2749768"/>
            <a:ext cx="2788263" cy="19483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3845" y="4959785"/>
            <a:ext cx="514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full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NN range                  signal NN range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 bwMode="auto">
          <a:xfrm flipV="1">
            <a:off x="4929855" y="4698124"/>
            <a:ext cx="1" cy="261661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925193" y="4764794"/>
            <a:ext cx="1" cy="261661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" y="1611665"/>
            <a:ext cx="3576692" cy="640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" y="3562722"/>
            <a:ext cx="3632602" cy="26658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3625" y="5329117"/>
            <a:ext cx="47025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NN: signal/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normalization</a:t>
            </a:r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</a:t>
            </a:r>
            <a:r>
              <a:rPr lang="sl-SI" sz="1600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ECL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signal+normaliz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/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bkg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</a:t>
            </a:r>
          </a:p>
          <a:p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fit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tn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D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i="1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l </a:t>
            </a:r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feed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down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from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i="1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</a:p>
          <a:p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D**</a:t>
            </a:r>
            <a:r>
              <a:rPr lang="sl-SI" sz="1600" i="1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sl-SI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other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bkg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.,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shape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from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MC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5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LFU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0" y="389306"/>
            <a:ext cx="4766305" cy="14157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Lepton Flavor Universality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2000" i="1" dirty="0" smtClean="0">
                <a:solidFill>
                  <a:srgbClr val="FE6854"/>
                </a:solidFill>
              </a:rPr>
              <a:t>B </a:t>
            </a:r>
            <a:r>
              <a:rPr lang="sl-SI" sz="2000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000" i="1" dirty="0" smtClean="0">
                <a:solidFill>
                  <a:srgbClr val="FE6854"/>
                </a:solidFill>
              </a:rPr>
              <a:t>D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(</a:t>
            </a:r>
            <a:r>
              <a:rPr lang="sl-SI" sz="2000" i="1" dirty="0" smtClean="0">
                <a:solidFill>
                  <a:srgbClr val="FE6854"/>
                </a:solidFill>
              </a:rPr>
              <a:t>*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)</a:t>
            </a:r>
            <a:r>
              <a:rPr lang="sl-SI" sz="20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dirty="0">
                <a:solidFill>
                  <a:srgbClr val="FE6854"/>
                </a:solidFill>
              </a:rPr>
              <a:t> </a:t>
            </a:r>
            <a:r>
              <a:rPr lang="sl-SI" sz="2000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n</a:t>
            </a:r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6" y="1688934"/>
            <a:ext cx="3323595" cy="22063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67" y="1921046"/>
            <a:ext cx="778095" cy="8925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08777" y="172951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895" y="4399944"/>
            <a:ext cx="3201517" cy="646331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R(D)=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0.3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0.016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R(D*)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0.2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0.014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Text Box 170"/>
          <p:cNvSpPr txBox="1">
            <a:spLocks noChangeArrowheads="1"/>
          </p:cNvSpPr>
          <p:nvPr/>
        </p:nvSpPr>
        <p:spPr bwMode="auto">
          <a:xfrm>
            <a:off x="96621" y="3895236"/>
            <a:ext cx="262123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A.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Abdesselam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 (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.)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arXiv:1904.08794 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1175"/>
              </p:ext>
            </p:extLst>
          </p:nvPr>
        </p:nvGraphicFramePr>
        <p:xfrm>
          <a:off x="4446385" y="2663290"/>
          <a:ext cx="45577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7" imgW="2997000" imgH="444240" progId="Equation.DSMT4">
                  <p:embed/>
                </p:oleObj>
              </mc:Choice>
              <mc:Fallback>
                <p:oleObj name="Equation" r:id="rId7" imgW="2997000" imgH="4442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6385" y="2663290"/>
                        <a:ext cx="4557712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83072" y="332582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R(D*)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0.252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0.003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1205" y="3579292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0.300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0.008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6854610" y="3298999"/>
            <a:ext cx="217078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S.Fajfer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al.,  </a:t>
            </a:r>
            <a:endParaRPr lang="sl-SI" sz="1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Phys.Rev.D85(2012) 094025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8" name="Text Box 170"/>
          <p:cNvSpPr txBox="1">
            <a:spLocks noChangeArrowheads="1"/>
          </p:cNvSpPr>
          <p:nvPr/>
        </p:nvSpPr>
        <p:spPr bwMode="auto">
          <a:xfrm>
            <a:off x="6873827" y="3657323"/>
            <a:ext cx="2270173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H. Na et al.,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92, 054410 (2015)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5969" y="591378"/>
            <a:ext cx="4551797" cy="2060086"/>
            <a:chOff x="6033570" y="613680"/>
            <a:chExt cx="4551797" cy="2060086"/>
          </a:xfrm>
        </p:grpSpPr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8959601" y="1221143"/>
              <a:ext cx="1625766" cy="70788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t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r>
                <a:rPr lang="sl-SI" sz="32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, l</a:t>
              </a:r>
              <a:r>
                <a:rPr lang="sl-SI" sz="4000" b="1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sz="2000" dirty="0" smtClean="0">
                  <a:solidFill>
                    <a:schemeClr val="bg1"/>
                  </a:solidFill>
                  <a:sym typeface="Symbol"/>
                </a:rPr>
                <a:t>= 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sl-SI" sz="2000" i="1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, 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m</a:t>
              </a:r>
              <a:r>
                <a:rPr lang="sl-SI" sz="2000" i="1" baseline="30000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15468" y="1425165"/>
              <a:ext cx="312906" cy="400110"/>
              <a:chOff x="7507349" y="1608968"/>
              <a:chExt cx="312906" cy="400110"/>
            </a:xfrm>
          </p:grpSpPr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>
                <a:off x="7612875" y="1705180"/>
                <a:ext cx="1381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 Box 49"/>
              <p:cNvSpPr txBox="1">
                <a:spLocks noChangeArrowheads="1"/>
              </p:cNvSpPr>
              <p:nvPr/>
            </p:nvSpPr>
            <p:spPr bwMode="auto">
              <a:xfrm>
                <a:off x="7507349" y="1608968"/>
                <a:ext cx="312906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>
                    <a:solidFill>
                      <a:schemeClr val="bg1"/>
                    </a:solidFill>
                  </a:rPr>
                  <a:t>c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7212484" y="2061880"/>
              <a:ext cx="55496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W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442343" y="694735"/>
              <a:ext cx="231006" cy="981777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7265982" y="1944479"/>
              <a:ext cx="657024" cy="1296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V="1">
              <a:off x="7887134" y="1594624"/>
              <a:ext cx="972574" cy="467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7912651" y="2050885"/>
              <a:ext cx="991662" cy="2685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1" name="Text Box 49"/>
            <p:cNvSpPr txBox="1">
              <a:spLocks noChangeArrowheads="1"/>
            </p:cNvSpPr>
            <p:nvPr/>
          </p:nvSpPr>
          <p:spPr bwMode="auto">
            <a:xfrm>
              <a:off x="6780457" y="1465734"/>
              <a:ext cx="327333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b</a:t>
              </a:r>
              <a:endParaRPr lang="en-US" sz="2000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6570859" y="1675775"/>
              <a:ext cx="706699" cy="2781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3" name="Line 47"/>
            <p:cNvSpPr>
              <a:spLocks noChangeShapeType="1"/>
            </p:cNvSpPr>
            <p:nvPr/>
          </p:nvSpPr>
          <p:spPr bwMode="auto">
            <a:xfrm flipV="1">
              <a:off x="7225834" y="1595457"/>
              <a:ext cx="480329" cy="3486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7310861" y="14435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033570" y="613680"/>
              <a:ext cx="2438254" cy="981777"/>
              <a:chOff x="5188622" y="2359287"/>
              <a:chExt cx="2438254" cy="981777"/>
            </a:xfrm>
          </p:grpSpPr>
          <p:sp>
            <p:nvSpPr>
              <p:cNvPr id="109" name="Text Box 48"/>
              <p:cNvSpPr txBox="1">
                <a:spLocks noChangeArrowheads="1"/>
              </p:cNvSpPr>
              <p:nvPr/>
            </p:nvSpPr>
            <p:spPr bwMode="auto">
              <a:xfrm>
                <a:off x="6138579" y="2364703"/>
                <a:ext cx="327334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bg1"/>
                    </a:solidFill>
                  </a:rPr>
                  <a:t>u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 Box 51"/>
              <p:cNvSpPr txBox="1">
                <a:spLocks noChangeArrowheads="1"/>
              </p:cNvSpPr>
              <p:nvPr/>
            </p:nvSpPr>
            <p:spPr bwMode="auto">
              <a:xfrm>
                <a:off x="5188622" y="2801440"/>
                <a:ext cx="389850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B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-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flipV="1">
                <a:off x="5754795" y="2369430"/>
                <a:ext cx="1165879" cy="7972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761365" y="2359287"/>
                <a:ext cx="231006" cy="98177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Text Box 51"/>
              <p:cNvSpPr txBox="1">
                <a:spLocks noChangeArrowheads="1"/>
              </p:cNvSpPr>
              <p:nvPr/>
            </p:nvSpPr>
            <p:spPr bwMode="auto">
              <a:xfrm>
                <a:off x="6998178" y="2796980"/>
                <a:ext cx="628698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(</a:t>
                </a:r>
                <a:r>
                  <a:rPr lang="sl-SI" i="1" dirty="0" smtClean="0">
                    <a:solidFill>
                      <a:schemeClr val="bg1"/>
                    </a:solidFill>
                  </a:rPr>
                  <a:t>*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)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0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7463261" y="15959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>
              <a:off x="7974606" y="1104568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0" name="Line 50"/>
            <p:cNvSpPr>
              <a:spLocks noChangeShapeType="1"/>
            </p:cNvSpPr>
            <p:nvPr/>
          </p:nvSpPr>
          <p:spPr bwMode="auto">
            <a:xfrm>
              <a:off x="9005520" y="2332265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7103223" y="726717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8884661" y="2273656"/>
              <a:ext cx="317716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endParaRPr lang="en-US" sz="2000" i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88" y="4014438"/>
            <a:ext cx="3962528" cy="2553629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6493489" y="5065121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)/R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[%]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93128" y="5484891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D*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)/R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D*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[%]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20468" y="5902388"/>
            <a:ext cx="122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(P</a:t>
            </a:r>
            <a:r>
              <a:rPr lang="sl-SI" sz="1600" i="1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[x10]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52889" y="4726566"/>
            <a:ext cx="7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6.0%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 flipV="1">
            <a:off x="4745025" y="5006898"/>
            <a:ext cx="5395" cy="135654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4722203" y="5325632"/>
            <a:ext cx="83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3.6%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66009" y="5790882"/>
            <a:ext cx="83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0.14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955650" y="5987888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sl-SI" sz="16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77073" y="6164278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481" y="2040673"/>
            <a:ext cx="173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N</a:t>
            </a:r>
            <a:r>
              <a:rPr lang="sl-SI" sz="1400" baseline="-25000" dirty="0" smtClean="0">
                <a:solidFill>
                  <a:schemeClr val="tx1"/>
                </a:solidFill>
              </a:rPr>
              <a:t>sig</a:t>
            </a:r>
            <a:r>
              <a:rPr lang="sl-SI" sz="1400" dirty="0" smtClean="0">
                <a:solidFill>
                  <a:schemeClr val="tx1"/>
                </a:solidFill>
              </a:rPr>
              <a:t>=376 ±36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338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Copperplate Gothic Light" panose="020E0507020206020404" pitchFamily="34" charset="0"/>
              </a:rPr>
              <a:t>CPV in </a:t>
            </a:r>
            <a:r>
              <a:rPr lang="sl-SI" sz="2400" i="1" dirty="0"/>
              <a:t>b</a:t>
            </a:r>
            <a:r>
              <a:rPr lang="sl-SI" sz="2400" i="1" dirty="0">
                <a:latin typeface="Copperplate Gothic Light" panose="020E0507020206020404" pitchFamily="34" charset="0"/>
              </a:rPr>
              <a:t> </a:t>
            </a:r>
            <a:r>
              <a:rPr lang="sl-SI" sz="2400" i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400" i="1" dirty="0"/>
              <a:t>sqq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0" y="514006"/>
            <a:ext cx="5327356" cy="19697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CPV in </a:t>
            </a:r>
            <a:r>
              <a:rPr lang="sl-SI" sz="2400" i="1" dirty="0">
                <a:solidFill>
                  <a:schemeClr val="bg1"/>
                </a:solidFill>
              </a:rPr>
              <a:t>b</a:t>
            </a:r>
            <a:r>
              <a:rPr lang="sl-SI" sz="24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400" i="1" dirty="0" err="1" smtClean="0">
                <a:solidFill>
                  <a:schemeClr val="bg1"/>
                </a:solidFill>
              </a:rPr>
              <a:t>sqq</a:t>
            </a:r>
            <a:endParaRPr lang="sl-SI" sz="2400" i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some uncertainties cancel in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., flavor tag, likelihood fit) ;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better 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eff. with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hits - larger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radius, 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30%);</a:t>
            </a:r>
          </a:p>
          <a:p>
            <a:pPr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improved with better tracking;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1988" y="268617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S=sin2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eff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endParaRPr lang="en-US" sz="2000" i="1" baseline="-25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61233" y="1891728"/>
            <a:ext cx="2818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41 new phases in MSSM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;</a:t>
            </a:r>
          </a:p>
        </p:txBody>
      </p:sp>
      <p:pic>
        <p:nvPicPr>
          <p:cNvPr id="60" name="Picture 6" descr="bssusy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3833" y="514006"/>
            <a:ext cx="2898470" cy="13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0" y="267997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i="1" smtClean="0">
                <a:solidFill>
                  <a:schemeClr val="bg1"/>
                </a:solidFill>
              </a:rPr>
              <a:t>(</a:t>
            </a:r>
            <a:r>
              <a:rPr lang="en-US" i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i="1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i="1" baseline="-25000" smtClean="0">
                <a:solidFill>
                  <a:schemeClr val="bg1"/>
                </a:solidFill>
              </a:rPr>
              <a:t>1</a:t>
            </a:r>
            <a:r>
              <a:rPr lang="en-US" i="1" baseline="30000" smtClean="0">
                <a:solidFill>
                  <a:schemeClr val="bg1"/>
                </a:solidFill>
              </a:rPr>
              <a:t>eff</a:t>
            </a:r>
            <a:r>
              <a:rPr lang="en-US" i="1" smtClean="0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287" y="5845149"/>
            <a:ext cx="270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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current</a:t>
            </a:r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th.</a:t>
            </a:r>
            <a:r>
              <a:rPr lang="en-US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uncertainty</a:t>
            </a:r>
            <a:endParaRPr lang="en-US" sz="1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5" y="3148698"/>
            <a:ext cx="4334121" cy="273290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53254" y="409043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+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0</a:t>
            </a:r>
            <a:r>
              <a:rPr lang="en-US" i="1" dirty="0" smtClean="0">
                <a:solidFill>
                  <a:schemeClr val="tx1"/>
                </a:solidFill>
              </a:rPr>
              <a:t>)K</a:t>
            </a:r>
            <a:r>
              <a:rPr lang="en-US" i="1" baseline="-25000" dirty="0" smtClean="0">
                <a:solidFill>
                  <a:schemeClr val="tx1"/>
                </a:solidFill>
              </a:rPr>
              <a:t>s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1282" y="446855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i="1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+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-</a:t>
            </a:r>
            <a:r>
              <a:rPr lang="en-US" i="1" dirty="0" smtClean="0">
                <a:solidFill>
                  <a:srgbClr val="0070C0"/>
                </a:solidFill>
              </a:rPr>
              <a:t>)K</a:t>
            </a:r>
            <a:r>
              <a:rPr lang="en-US" i="1" baseline="-25000" dirty="0" smtClean="0">
                <a:solidFill>
                  <a:srgbClr val="0070C0"/>
                </a:solidFill>
              </a:rPr>
              <a:t>s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1282" y="484666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h</a:t>
            </a:r>
            <a:r>
              <a:rPr lang="en-US" i="1" dirty="0" smtClean="0">
                <a:solidFill>
                  <a:srgbClr val="669900"/>
                </a:solidFill>
                <a:latin typeface="+mn-lt"/>
              </a:rPr>
              <a:t>‘</a:t>
            </a:r>
            <a:r>
              <a:rPr lang="en-US" i="1" dirty="0" smtClean="0">
                <a:solidFill>
                  <a:srgbClr val="669900"/>
                </a:solidFill>
              </a:rPr>
              <a:t>(</a:t>
            </a:r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gg</a:t>
            </a:r>
            <a:r>
              <a:rPr lang="sl-SI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pp</a:t>
            </a:r>
            <a:r>
              <a:rPr lang="en-US" i="1" dirty="0" smtClean="0">
                <a:solidFill>
                  <a:srgbClr val="669900"/>
                </a:solidFill>
              </a:rPr>
              <a:t>)K</a:t>
            </a:r>
            <a:r>
              <a:rPr lang="en-US" i="1" baseline="-25000" dirty="0" smtClean="0">
                <a:solidFill>
                  <a:srgbClr val="669900"/>
                </a:solidFill>
              </a:rPr>
              <a:t>s</a:t>
            </a:r>
            <a:endParaRPr lang="en-US" i="1" baseline="-25000" dirty="0">
              <a:solidFill>
                <a:srgbClr val="6699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29377" y="312272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32753" y="51196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990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76560" y="5119693"/>
            <a:ext cx="322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503861" y="5458688"/>
            <a:ext cx="105575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71500" y="5273580"/>
            <a:ext cx="33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from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J</a:t>
            </a:r>
            <a:r>
              <a:rPr lang="en-US" sz="1600" i="1" dirty="0" smtClean="0">
                <a:solidFill>
                  <a:schemeClr val="tx1"/>
                </a:solidFill>
              </a:rPr>
              <a:t>/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35" y="3148698"/>
            <a:ext cx="3733800" cy="325755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895141" y="3536435"/>
            <a:ext cx="12282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vtx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resol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 </a:t>
            </a:r>
          </a:p>
          <a:p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400" i="1" dirty="0" smtClean="0">
                <a:solidFill>
                  <a:schemeClr val="tx1"/>
                </a:solidFill>
              </a:rPr>
              <a:t>(K</a:t>
            </a:r>
            <a:r>
              <a:rPr lang="en-US" sz="1400" i="1" baseline="30000" dirty="0" smtClean="0">
                <a:solidFill>
                  <a:schemeClr val="tx1"/>
                </a:solidFill>
              </a:rPr>
              <a:t>+</a:t>
            </a:r>
            <a:r>
              <a:rPr lang="en-US" sz="1400" i="1" dirty="0" smtClean="0">
                <a:solidFill>
                  <a:schemeClr val="tx1"/>
                </a:solidFill>
              </a:rPr>
              <a:t>K</a:t>
            </a:r>
            <a:r>
              <a:rPr lang="en-US" sz="1400" i="1" baseline="30000" dirty="0" smtClean="0">
                <a:solidFill>
                  <a:schemeClr val="tx1"/>
                </a:solidFill>
              </a:rPr>
              <a:t>-</a:t>
            </a:r>
            <a:r>
              <a:rPr lang="en-US" sz="1400" i="1" dirty="0">
                <a:solidFill>
                  <a:schemeClr val="tx1"/>
                </a:solidFill>
              </a:rPr>
              <a:t>)K</a:t>
            </a:r>
            <a:r>
              <a:rPr lang="en-US" sz="1400" i="1" baseline="-25000" dirty="0">
                <a:solidFill>
                  <a:schemeClr val="tx1"/>
                </a:solidFill>
              </a:rPr>
              <a:t>s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2.1 </a:t>
            </a:r>
            <a:r>
              <a:rPr lang="sl-SI" sz="1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ps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iptube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sz="1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  <a:p>
            <a:r>
              <a:rPr lang="sl-SI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0.75 </a:t>
            </a:r>
            <a:r>
              <a:rPr lang="sl-SI" sz="1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ps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47030" y="4871916"/>
            <a:ext cx="1378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(B</a:t>
            </a:r>
            <a:r>
              <a:rPr lang="sl-SI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  <a:r>
              <a:rPr lang="en-US" sz="1400" i="1" dirty="0">
                <a:solidFill>
                  <a:schemeClr val="tx1"/>
                </a:solidFill>
              </a:rPr>
              <a:t>‘(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gg</a:t>
            </a:r>
            <a:r>
              <a:rPr lang="sl-SI" sz="1400" i="1" dirty="0">
                <a:solidFill>
                  <a:schemeClr val="tx1"/>
                </a:solidFill>
                <a:latin typeface="Symbol" panose="05050102010706020507" pitchFamily="18" charset="2"/>
              </a:rPr>
              <a:t>pp</a:t>
            </a:r>
            <a:r>
              <a:rPr lang="en-US" sz="1400" i="1" dirty="0">
                <a:solidFill>
                  <a:schemeClr val="tx1"/>
                </a:solidFill>
              </a:rPr>
              <a:t>)K</a:t>
            </a:r>
            <a:r>
              <a:rPr lang="en-US" sz="1400" i="1" baseline="-25000" dirty="0">
                <a:solidFill>
                  <a:schemeClr val="tx1"/>
                </a:solidFill>
              </a:rPr>
              <a:t>s</a:t>
            </a:r>
          </a:p>
          <a:p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400" i="1" dirty="0">
                <a:solidFill>
                  <a:schemeClr val="tx1"/>
                </a:solidFill>
              </a:rPr>
              <a:t>(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400" i="1" baseline="30000" dirty="0">
                <a:solidFill>
                  <a:schemeClr val="tx1"/>
                </a:solidFill>
              </a:rPr>
              <a:t>+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400" i="1" baseline="30000" dirty="0">
                <a:solidFill>
                  <a:schemeClr val="tx1"/>
                </a:solidFill>
              </a:rPr>
              <a:t>-</a:t>
            </a:r>
            <a:r>
              <a:rPr lang="en-US" sz="1400" i="1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400" i="1" baseline="30000" dirty="0">
                <a:solidFill>
                  <a:schemeClr val="tx1"/>
                </a:solidFill>
              </a:rPr>
              <a:t>0</a:t>
            </a:r>
            <a:r>
              <a:rPr lang="en-US" sz="1400" i="1" dirty="0">
                <a:solidFill>
                  <a:schemeClr val="tx1"/>
                </a:solidFill>
              </a:rPr>
              <a:t>)K</a:t>
            </a:r>
            <a:r>
              <a:rPr lang="en-US" sz="1400" i="1" baseline="-25000" dirty="0">
                <a:solidFill>
                  <a:schemeClr val="tx1"/>
                </a:solidFill>
              </a:rPr>
              <a:t>s</a:t>
            </a:r>
            <a:endParaRPr lang="sl-SI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1.25 </a:t>
            </a:r>
            <a:r>
              <a:rPr lang="sl-SI" sz="14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ps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2371" y="6056529"/>
            <a:ext cx="3710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M. </a:t>
            </a:r>
            <a:r>
              <a:rPr lang="sl-SI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Beneke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, PLB620,143 (2005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)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3995" y="2764886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 smtClean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073349" y="627321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3773144" y="5873011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8430" y="2430966"/>
            <a:ext cx="260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i="1" baseline="-25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</a:rPr>
              <a:t>b</a:t>
            </a:r>
            <a:r>
              <a:rPr lang="sl-SI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1600" i="1" dirty="0" smtClean="0">
                <a:solidFill>
                  <a:srgbClr val="FF7575"/>
                </a:solidFill>
              </a:rPr>
              <a:t>sqq    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B </a:t>
            </a:r>
            <a:r>
              <a:rPr lang="en-US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→ J</a:t>
            </a:r>
            <a:r>
              <a:rPr lang="en-US" sz="1600" i="1" dirty="0">
                <a:solidFill>
                  <a:srgbClr val="FF7575"/>
                </a:solidFill>
              </a:rPr>
              <a:t>/</a:t>
            </a:r>
            <a:r>
              <a:rPr lang="en-US" sz="1600" i="1" dirty="0">
                <a:solidFill>
                  <a:srgbClr val="FF7575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>
                <a:solidFill>
                  <a:srgbClr val="FF7575"/>
                </a:solidFill>
              </a:rPr>
              <a:t>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     </a:t>
            </a:r>
            <a:endParaRPr lang="sl-SI" sz="1600" i="1" dirty="0">
              <a:solidFill>
                <a:srgbClr val="FF757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8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Symbol" pitchFamily="18" charset="2"/>
              </a:rPr>
              <a:t>t</a:t>
            </a:r>
            <a:r>
              <a:rPr lang="sl-SI" sz="2000" dirty="0" smtClean="0">
                <a:latin typeface="Copperplate Gothic Light" panose="020E0507020206020404" pitchFamily="34" charset="0"/>
              </a:rPr>
              <a:t> leptons</a:t>
            </a:r>
            <a:endParaRPr lang="sl-SI" sz="2000" i="1" baseline="-25000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101" y="613680"/>
            <a:ext cx="341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Lepton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Flavor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Violation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6" name="Text Box 170"/>
          <p:cNvSpPr txBox="1">
            <a:spLocks noChangeArrowheads="1"/>
          </p:cNvSpPr>
          <p:nvPr/>
        </p:nvSpPr>
        <p:spPr bwMode="auto">
          <a:xfrm>
            <a:off x="6519068" y="908462"/>
            <a:ext cx="2462376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A.Lusiani, EPPSU2019, may 2019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4" y="1154683"/>
            <a:ext cx="7024966" cy="28013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 bwMode="auto">
          <a:xfrm>
            <a:off x="1919900" y="1318312"/>
            <a:ext cx="115503" cy="683742"/>
          </a:xfrm>
          <a:prstGeom prst="lef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Left Brace 76"/>
          <p:cNvSpPr/>
          <p:nvPr/>
        </p:nvSpPr>
        <p:spPr bwMode="auto">
          <a:xfrm>
            <a:off x="1919899" y="2040554"/>
            <a:ext cx="115503" cy="683742"/>
          </a:xfrm>
          <a:prstGeom prst="lef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8" name="Left Brace 77"/>
          <p:cNvSpPr/>
          <p:nvPr/>
        </p:nvSpPr>
        <p:spPr bwMode="auto">
          <a:xfrm>
            <a:off x="1918294" y="2772421"/>
            <a:ext cx="115503" cy="683742"/>
          </a:xfrm>
          <a:prstGeom prst="lef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TextBox 20"/>
          <p:cNvSpPr txBox="1"/>
          <p:nvPr/>
        </p:nvSpPr>
        <p:spPr>
          <a:xfrm>
            <a:off x="1140279" y="1490906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CLEO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0267" y="2220776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Belle/BaBar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2945015"/>
            <a:ext cx="1959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itchFamily="34" charset="0"/>
              </a:rPr>
              <a:t>Belle II/HL-LHC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899062" y="2888940"/>
            <a:ext cx="0" cy="1800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650283" y="3060590"/>
            <a:ext cx="0" cy="1800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87894" y="3955983"/>
            <a:ext cx="64648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t 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mg 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at  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rgbClr val="FE6854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rgbClr val="FE6854"/>
                </a:solidFill>
                <a:latin typeface="+mn-lt"/>
              </a:rPr>
              <a:t>-</a:t>
            </a:r>
            <a:r>
              <a:rPr lang="sl-SI" i="1" dirty="0" smtClean="0">
                <a:solidFill>
                  <a:srgbClr val="FE6854"/>
                </a:solidFill>
                <a:latin typeface="+mn-lt"/>
              </a:rPr>
              <a:t> 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rgbClr val="FE6854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rgbClr val="FE6854"/>
                </a:solidFill>
                <a:latin typeface="Symbol" pitchFamily="18" charset="2"/>
              </a:rPr>
              <a:t>-</a:t>
            </a: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backgrounds from   </a:t>
            </a:r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+</a:t>
            </a:r>
            <a:r>
              <a:rPr lang="sl-SI" i="1" dirty="0" smtClean="0">
                <a:solidFill>
                  <a:schemeClr val="bg1"/>
                </a:solidFill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</a:rPr>
              <a:t>-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sl-SI" i="1" baseline="30000" dirty="0" smtClean="0">
                <a:solidFill>
                  <a:schemeClr val="bg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sl-SI" i="1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g 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and</a:t>
            </a:r>
            <a:r>
              <a:rPr lang="sl-SI" i="1" dirty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t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mnn + 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noise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</a:rPr>
              <a:t> g</a:t>
            </a:r>
            <a:endParaRPr lang="sl-SI" i="1" dirty="0">
              <a:solidFill>
                <a:schemeClr val="bg1"/>
              </a:solidFill>
              <a:latin typeface="Symbol" pitchFamily="18" charset="2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Br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UL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  <a:sym typeface="Symbol"/>
              </a:rPr>
              <a:t>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1/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  <a:sym typeface="Symbol"/>
              </a:rPr>
              <a:t></a:t>
            </a:r>
            <a:r>
              <a:rPr lang="sl-SI" i="1" dirty="0" smtClean="0">
                <a:solidFill>
                  <a:schemeClr val="bg1"/>
                </a:solidFill>
                <a:latin typeface="French Script MT" pitchFamily="66" charset="0"/>
                <a:sym typeface="Symbol"/>
              </a:rPr>
              <a:t>L</a:t>
            </a:r>
          </a:p>
          <a:p>
            <a:r>
              <a:rPr lang="sl-SI" i="1" dirty="0">
                <a:solidFill>
                  <a:srgbClr val="FE6854"/>
                </a:solidFill>
                <a:latin typeface="Symbol" pitchFamily="18" charset="2"/>
              </a:rPr>
              <a:t>t 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/>
              </a:rPr>
              <a:t>3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m </a:t>
            </a:r>
            <a:r>
              <a:rPr lang="sl-SI" i="1" dirty="0">
                <a:solidFill>
                  <a:schemeClr val="bg1"/>
                </a:solidFill>
                <a:latin typeface="Copperplate Gothic Light" pitchFamily="34" charset="0"/>
              </a:rPr>
              <a:t>at  </a:t>
            </a:r>
            <a:r>
              <a:rPr lang="sl-SI" i="1" dirty="0">
                <a:solidFill>
                  <a:schemeClr val="bg1"/>
                </a:solidFill>
              </a:rPr>
              <a:t>e</a:t>
            </a:r>
            <a:r>
              <a:rPr lang="sl-SI" i="1" baseline="30000" dirty="0">
                <a:solidFill>
                  <a:schemeClr val="bg1"/>
                </a:solidFill>
              </a:rPr>
              <a:t>+</a:t>
            </a:r>
            <a:r>
              <a:rPr lang="sl-SI" i="1" dirty="0">
                <a:solidFill>
                  <a:schemeClr val="bg1"/>
                </a:solidFill>
              </a:rPr>
              <a:t>e</a:t>
            </a:r>
            <a:r>
              <a:rPr lang="sl-SI" i="1" baseline="30000" dirty="0">
                <a:solidFill>
                  <a:schemeClr val="bg1"/>
                </a:solidFill>
              </a:rPr>
              <a:t>-</a:t>
            </a:r>
            <a:r>
              <a:rPr lang="sl-SI" i="1" dirty="0">
                <a:solidFill>
                  <a:schemeClr val="bg1"/>
                </a:solidFill>
              </a:rPr>
              <a:t>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/>
              </a:rPr>
              <a:t>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sl-SI" i="1" baseline="30000" dirty="0">
                <a:solidFill>
                  <a:schemeClr val="bg1"/>
                </a:solidFill>
                <a:latin typeface="Symbol" pitchFamily="18" charset="2"/>
              </a:rPr>
              <a:t>+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sl-SI" i="1" baseline="30000" dirty="0">
                <a:solidFill>
                  <a:schemeClr val="bg1"/>
                </a:solidFill>
                <a:latin typeface="Symbol" pitchFamily="18" charset="2"/>
              </a:rPr>
              <a:t>-</a:t>
            </a: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almost background free </a:t>
            </a: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Br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UL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i="1" dirty="0">
                <a:solidFill>
                  <a:schemeClr val="bg1"/>
                </a:solidFill>
                <a:latin typeface="Copperplate Gothic Light" pitchFamily="34" charset="0"/>
                <a:sym typeface="Symbol"/>
              </a:rPr>
              <a:t>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1/</a:t>
            </a:r>
            <a:r>
              <a:rPr lang="sl-SI" i="1" dirty="0" smtClean="0">
                <a:solidFill>
                  <a:schemeClr val="bg1"/>
                </a:solidFill>
                <a:latin typeface="French Script MT" pitchFamily="66" charset="0"/>
                <a:sym typeface="Symbol"/>
              </a:rPr>
              <a:t>L</a:t>
            </a:r>
            <a:endParaRPr lang="sl-SI" i="1" dirty="0">
              <a:solidFill>
                <a:schemeClr val="bg1"/>
              </a:solidFill>
              <a:latin typeface="French Script MT" pitchFamily="66" charset="0"/>
            </a:endParaRPr>
          </a:p>
          <a:p>
            <a:endParaRPr lang="sl-SI" i="1" dirty="0">
              <a:solidFill>
                <a:schemeClr val="bg1"/>
              </a:solidFill>
              <a:latin typeface="French Script MT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6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>
                <a:latin typeface="Copperplate Gothic Light" panose="020E0507020206020404" pitchFamily="34" charset="0"/>
              </a:rPr>
              <a:t>B </a:t>
            </a:r>
            <a:r>
              <a:rPr lang="sl-SI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sz="2000" i="1" dirty="0">
                <a:latin typeface="Copperplate Gothic Light" panose="020E0507020206020404" pitchFamily="34" charset="0"/>
              </a:rPr>
              <a:t>K</a:t>
            </a:r>
            <a:r>
              <a:rPr lang="sl-SI" sz="2000" i="1" baseline="30000" dirty="0">
                <a:latin typeface="Copperplate Gothic Light" panose="020E0507020206020404" pitchFamily="34" charset="0"/>
              </a:rPr>
              <a:t>(</a:t>
            </a:r>
            <a:r>
              <a:rPr lang="sl-SI" sz="2000" i="1" dirty="0">
                <a:latin typeface="Copperplate Gothic Light" panose="020E0507020206020404" pitchFamily="34" charset="0"/>
              </a:rPr>
              <a:t>*</a:t>
            </a:r>
            <a:r>
              <a:rPr lang="sl-SI" sz="2000" i="1" baseline="30000" dirty="0">
                <a:latin typeface="Copperplate Gothic Light" panose="020E0507020206020404" pitchFamily="34" charset="0"/>
              </a:rPr>
              <a:t>)</a:t>
            </a:r>
            <a:r>
              <a:rPr lang="sl-SI" sz="2400" i="1" dirty="0">
                <a:latin typeface="French Script MT" panose="03020402040607040605" pitchFamily="66" charset="0"/>
              </a:rPr>
              <a:t>l</a:t>
            </a:r>
            <a:r>
              <a:rPr lang="sl-SI" sz="2400" i="1" baseline="30000" dirty="0">
                <a:latin typeface="Copperplate Gothic Light" panose="020E0507020206020404" pitchFamily="34" charset="0"/>
              </a:rPr>
              <a:t>+ </a:t>
            </a:r>
            <a:r>
              <a:rPr lang="sl-SI" sz="2400" i="1" dirty="0">
                <a:latin typeface="French Script MT" panose="03020402040607040605" pitchFamily="66" charset="0"/>
              </a:rPr>
              <a:t>l </a:t>
            </a:r>
            <a:r>
              <a:rPr lang="sl-SI" sz="2400" i="1" baseline="30000" dirty="0">
                <a:latin typeface="Copperplate Gothic Light" panose="020E0507020206020404" pitchFamily="34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28" y="539752"/>
            <a:ext cx="450636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2000" i="1" dirty="0" smtClean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sz="20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K</a:t>
            </a:r>
            <a:r>
              <a:rPr lang="sl-SI" sz="2000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2000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*</a:t>
            </a:r>
            <a:r>
              <a:rPr lang="sl-SI" sz="2000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24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+ </a:t>
            </a:r>
            <a:r>
              <a:rPr lang="sl-SI" sz="24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l </a:t>
            </a:r>
            <a:r>
              <a:rPr lang="sl-SI" sz="2400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-</a:t>
            </a:r>
          </a:p>
          <a:p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R(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en-US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en-US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)=</a:t>
            </a:r>
            <a:r>
              <a:rPr lang="en-US" b="1" dirty="0">
                <a:solidFill>
                  <a:schemeClr val="bg1"/>
                </a:solidFill>
                <a:latin typeface="Freestyle Script" pitchFamily="66" charset="0"/>
              </a:rPr>
              <a:t> B</a:t>
            </a:r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BankGothic Lt BT"/>
              </a:rPr>
              <a:t>B</a:t>
            </a:r>
            <a:r>
              <a:rPr lang="en-US" i="1" baseline="-25000" dirty="0">
                <a:solidFill>
                  <a:schemeClr val="bg1"/>
                </a:solidFill>
                <a:latin typeface="BankGothic Lt B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nkGothic Lt BT"/>
                <a:sym typeface="Symbol"/>
              </a:rPr>
              <a:t> 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sl-SI" i="1" baseline="30000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+</a:t>
            </a:r>
            <a:r>
              <a:rPr lang="sl-SI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m</a:t>
            </a:r>
            <a:r>
              <a:rPr lang="sl-SI" i="1" baseline="30000" dirty="0">
                <a:solidFill>
                  <a:schemeClr val="bg1"/>
                </a:solidFill>
                <a:latin typeface="Symbol" pitchFamily="18" charset="2"/>
                <a:sym typeface="Symbol"/>
              </a:rPr>
              <a:t>-</a:t>
            </a:r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) / </a:t>
            </a:r>
            <a:r>
              <a:rPr lang="en-US" b="1" dirty="0">
                <a:solidFill>
                  <a:schemeClr val="bg1"/>
                </a:solidFill>
                <a:latin typeface="Freestyle Script" pitchFamily="66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BankGothic Lt BT"/>
              </a:rPr>
              <a:t>B</a:t>
            </a:r>
            <a:r>
              <a:rPr lang="en-US" i="1" baseline="-25000" dirty="0">
                <a:solidFill>
                  <a:schemeClr val="bg1"/>
                </a:solidFill>
                <a:latin typeface="BankGothic Lt B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nkGothic Lt BT"/>
                <a:sym typeface="Symbol"/>
              </a:rPr>
              <a:t> 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i="1" dirty="0" err="1">
                <a:solidFill>
                  <a:schemeClr val="bg1"/>
                </a:solidFill>
                <a:sym typeface="Symbol"/>
              </a:rPr>
              <a:t>e</a:t>
            </a:r>
            <a:r>
              <a:rPr lang="sl-SI" i="1" baseline="30000" dirty="0" err="1">
                <a:solidFill>
                  <a:schemeClr val="bg1"/>
                </a:solidFill>
                <a:sym typeface="Symbol"/>
              </a:rPr>
              <a:t>+</a:t>
            </a:r>
            <a:r>
              <a:rPr lang="sl-SI" i="1" dirty="0" err="1">
                <a:solidFill>
                  <a:schemeClr val="bg1"/>
                </a:solidFill>
                <a:sym typeface="Symbol"/>
              </a:rPr>
              <a:t>e</a:t>
            </a:r>
            <a:r>
              <a:rPr lang="sl-SI" i="1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sl-SI" baseline="30000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dirty="0">
                <a:solidFill>
                  <a:schemeClr val="bg1"/>
                </a:solidFill>
                <a:latin typeface="BankGothic Lt BT" pitchFamily="34" charset="0"/>
              </a:rPr>
              <a:t>)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 smtClean="0">
              <a:solidFill>
                <a:schemeClr val="bg1"/>
              </a:solidFill>
              <a:latin typeface="+mn-lt"/>
            </a:endParaRPr>
          </a:p>
          <a:p>
            <a:endParaRPr lang="sl-SI" i="1" dirty="0">
              <a:solidFill>
                <a:schemeClr val="bg1"/>
              </a:solidFill>
              <a:latin typeface="+mn-lt"/>
            </a:endParaRPr>
          </a:p>
          <a:p>
            <a:endParaRPr lang="sl-SI" i="1" dirty="0" smtClean="0">
              <a:solidFill>
                <a:schemeClr val="bg1"/>
              </a:solidFill>
              <a:latin typeface="+mn-lt"/>
            </a:endParaRPr>
          </a:p>
          <a:p>
            <a:endParaRPr lang="sl-SI" i="1" dirty="0">
              <a:solidFill>
                <a:schemeClr val="bg1"/>
              </a:solidFill>
              <a:latin typeface="+mn-lt"/>
            </a:endParaRPr>
          </a:p>
          <a:p>
            <a:endParaRPr lang="sl-SI" i="1" dirty="0" smtClean="0">
              <a:solidFill>
                <a:schemeClr val="bg1"/>
              </a:solidFill>
              <a:latin typeface="+mn-lt"/>
            </a:endParaRPr>
          </a:p>
          <a:p>
            <a:endParaRPr lang="sl-SI" i="1" dirty="0">
              <a:solidFill>
                <a:schemeClr val="bg1"/>
              </a:solidFill>
              <a:latin typeface="+mn-lt"/>
            </a:endParaRPr>
          </a:p>
          <a:p>
            <a:endParaRPr lang="sl-SI" i="1" dirty="0">
              <a:solidFill>
                <a:schemeClr val="bg1"/>
              </a:solidFill>
              <a:latin typeface="+mn-lt"/>
            </a:endParaRPr>
          </a:p>
          <a:p>
            <a:endParaRPr lang="sl-SI" i="1" dirty="0" smtClean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91332" y="914234"/>
            <a:ext cx="1489558" cy="1504692"/>
            <a:chOff x="392400" y="1227367"/>
            <a:chExt cx="1489558" cy="1504692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392400" y="1936508"/>
              <a:ext cx="76942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161826" y="1936508"/>
              <a:ext cx="720132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1161826" y="1227367"/>
              <a:ext cx="319936" cy="709143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827456" y="1936509"/>
              <a:ext cx="334371" cy="79555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971290" y="2367869"/>
            <a:ext cx="3978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en-US" sz="2400" baseline="300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+</a:t>
            </a:r>
            <a:endParaRPr lang="en-US" sz="2400" i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 rot="1622521">
            <a:off x="7755955" y="937295"/>
            <a:ext cx="1349759" cy="798405"/>
          </a:xfrm>
          <a:prstGeom prst="arc">
            <a:avLst>
              <a:gd name="adj1" fmla="val 19020317"/>
              <a:gd name="adj2" fmla="val 0"/>
            </a:avLst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8756" y="462455"/>
            <a:ext cx="3770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 </a:t>
            </a:r>
            <a:r>
              <a:rPr lang="en-US" sz="2400" baseline="30000" dirty="0" smtClean="0">
                <a:solidFill>
                  <a:schemeClr val="bg1"/>
                </a:solidFill>
                <a:latin typeface="Freestyle Script" pitchFamily="66" charset="0"/>
                <a:sym typeface="Symbol"/>
              </a:rPr>
              <a:t>-</a:t>
            </a:r>
            <a:endParaRPr lang="en-US" sz="2400" i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5474" y="12225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sl-SI" i="1" baseline="-25000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sl-SI" i="1" baseline="-25000" dirty="0" smtClean="0">
                <a:solidFill>
                  <a:schemeClr val="bg1"/>
                </a:solidFill>
                <a:latin typeface="+mn-lt"/>
              </a:rPr>
              <a:t>*</a:t>
            </a:r>
            <a:endParaRPr lang="en-US" i="1" baseline="-25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62477" y="1254045"/>
            <a:ext cx="364202" cy="369332"/>
            <a:chOff x="580913" y="1556419"/>
            <a:chExt cx="364202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580913" y="1556419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Copperplate Gothic Light" pitchFamily="34" charset="0"/>
                </a:rPr>
                <a:t>B</a:t>
              </a:r>
              <a:endParaRPr lang="en-US" i="1" dirty="0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740789" y="1601628"/>
              <a:ext cx="133425" cy="5634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7666143" y="1287069"/>
            <a:ext cx="452368" cy="369332"/>
            <a:chOff x="1270408" y="2011427"/>
            <a:chExt cx="452368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270408" y="2011427"/>
              <a:ext cx="4523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itchFamily="34" charset="0"/>
                </a:rPr>
                <a:t>K*</a:t>
              </a:r>
              <a:endParaRPr lang="en-US" i="1" baseline="-25000" dirty="0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1415050" y="2026656"/>
              <a:ext cx="133425" cy="5634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Straight Connector 32"/>
          <p:cNvCxnSpPr/>
          <p:nvPr/>
        </p:nvCxnSpPr>
        <p:spPr bwMode="auto">
          <a:xfrm>
            <a:off x="8253835" y="1623374"/>
            <a:ext cx="71799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229645" y="1392211"/>
            <a:ext cx="452956" cy="231166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7783027" y="1623374"/>
            <a:ext cx="452956" cy="231166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8437547" y="1069378"/>
            <a:ext cx="356188" cy="369332"/>
            <a:chOff x="1270408" y="2011427"/>
            <a:chExt cx="356188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1270408" y="2011427"/>
              <a:ext cx="3561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itchFamily="34" charset="0"/>
                </a:rPr>
                <a:t>K</a:t>
              </a:r>
              <a:endParaRPr lang="en-US" i="1" baseline="-25000" dirty="0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415050" y="2026656"/>
              <a:ext cx="133425" cy="5634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7493333" y="180151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endParaRPr lang="en-US" i="1" baseline="-25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0063" y="91512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 </a:t>
            </a:r>
            <a:r>
              <a:rPr lang="en-US" sz="2400" baseline="-25000" dirty="0">
                <a:solidFill>
                  <a:schemeClr val="bg1"/>
                </a:solidFill>
                <a:latin typeface="Freestyle Script" pitchFamily="66" charset="0"/>
                <a:sym typeface="Symbol"/>
              </a:rPr>
              <a:t>l</a:t>
            </a:r>
            <a:endParaRPr lang="en-US" sz="2400" i="1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Arc 42"/>
          <p:cNvSpPr/>
          <p:nvPr/>
        </p:nvSpPr>
        <p:spPr bwMode="auto">
          <a:xfrm rot="1622521">
            <a:off x="6868198" y="856211"/>
            <a:ext cx="1349759" cy="798405"/>
          </a:xfrm>
          <a:prstGeom prst="arc">
            <a:avLst>
              <a:gd name="adj1" fmla="val 18011571"/>
              <a:gd name="adj2" fmla="val 0"/>
            </a:avLst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87627" y="1586147"/>
            <a:ext cx="260520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LHCb-Paper-2019-009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" y="1845777"/>
            <a:ext cx="2981135" cy="2056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" y="3951809"/>
            <a:ext cx="2981135" cy="2005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8283" y="5109681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sz="1600" i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err="1">
                <a:solidFill>
                  <a:schemeClr val="tx1"/>
                </a:solidFill>
                <a:latin typeface="Symbol" pitchFamily="18" charset="2"/>
                <a:sym typeface="Symbol"/>
              </a:rPr>
              <a:t>m</a:t>
            </a:r>
            <a:r>
              <a:rPr lang="sl-SI" sz="1600" i="1" baseline="30000" dirty="0" err="1">
                <a:solidFill>
                  <a:schemeClr val="tx1"/>
                </a:solidFill>
                <a:latin typeface="Symbol" pitchFamily="18" charset="2"/>
                <a:sym typeface="Symbol"/>
              </a:rPr>
              <a:t>+</a:t>
            </a:r>
            <a:r>
              <a:rPr lang="sl-SI" sz="1600" i="1" dirty="0" err="1">
                <a:solidFill>
                  <a:schemeClr val="tx1"/>
                </a:solidFill>
                <a:latin typeface="Symbol" pitchFamily="18" charset="2"/>
                <a:sym typeface="Symbol"/>
              </a:rPr>
              <a:t>m</a:t>
            </a:r>
            <a:r>
              <a:rPr lang="sl-SI" sz="1600" i="1" baseline="30000" dirty="0">
                <a:solidFill>
                  <a:schemeClr val="tx1"/>
                </a:solidFill>
                <a:latin typeface="Symbol" pitchFamily="18" charset="2"/>
                <a:sym typeface="Symbol"/>
              </a:rPr>
              <a:t>-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59928" y="308343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sz="1600" i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1600" i="1" dirty="0" err="1">
                <a:solidFill>
                  <a:schemeClr val="tx1"/>
                </a:solidFill>
                <a:sym typeface="Symbol"/>
              </a:rPr>
              <a:t>e</a:t>
            </a:r>
            <a:r>
              <a:rPr lang="sl-SI" sz="1600" i="1" baseline="30000" dirty="0" err="1">
                <a:solidFill>
                  <a:schemeClr val="tx1"/>
                </a:solidFill>
                <a:sym typeface="Symbol"/>
              </a:rPr>
              <a:t>+</a:t>
            </a:r>
            <a:r>
              <a:rPr lang="sl-SI" sz="1600" i="1" dirty="0" err="1">
                <a:solidFill>
                  <a:schemeClr val="tx1"/>
                </a:solidFill>
                <a:sym typeface="Symbol"/>
              </a:rPr>
              <a:t>e</a:t>
            </a:r>
            <a:r>
              <a:rPr lang="sl-SI" sz="1600" i="1" baseline="30000" dirty="0">
                <a:solidFill>
                  <a:schemeClr val="tx1"/>
                </a:solidFill>
                <a:sym typeface="Symbol"/>
              </a:rPr>
              <a:t>-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38947" y="2812788"/>
            <a:ext cx="4394144" cy="3131904"/>
            <a:chOff x="4698124" y="2868992"/>
            <a:chExt cx="4394144" cy="31319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24" y="2868992"/>
              <a:ext cx="4394144" cy="313190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5571602" y="3168088"/>
              <a:ext cx="921197" cy="48026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38947" y="6000896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bg1"/>
                </a:solidFill>
              </a:rPr>
              <a:t>q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2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=</a:t>
            </a:r>
            <a:r>
              <a:rPr lang="sl-SI" i="1" dirty="0">
                <a:solidFill>
                  <a:schemeClr val="bg1"/>
                </a:solidFill>
              </a:rPr>
              <a:t>m</a:t>
            </a:r>
            <a:r>
              <a:rPr lang="sl-SI" i="1" baseline="30000" dirty="0">
                <a:solidFill>
                  <a:schemeClr val="bg1"/>
                </a:solidFill>
              </a:rPr>
              <a:t>2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2400" i="1" dirty="0">
                <a:solidFill>
                  <a:schemeClr val="bg1"/>
                </a:solidFill>
                <a:latin typeface="French Script MT" panose="03020402040607040605" pitchFamily="66" charset="0"/>
              </a:rPr>
              <a:t>l </a:t>
            </a:r>
            <a:r>
              <a:rPr lang="sl-SI" sz="2400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+ </a:t>
            </a:r>
            <a:r>
              <a:rPr lang="sl-SI" sz="2400" i="1" dirty="0">
                <a:solidFill>
                  <a:schemeClr val="bg1"/>
                </a:solidFill>
                <a:latin typeface="French Script MT" panose="03020402040607040605" pitchFamily="66" charset="0"/>
              </a:rPr>
              <a:t>l </a:t>
            </a:r>
            <a:r>
              <a:rPr lang="sl-SI" sz="2400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  <a:endParaRPr lang="sl-SI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3410" y="4065270"/>
            <a:ext cx="57531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215390" y="395180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FF0000"/>
                </a:solidFill>
              </a:rPr>
              <a:t>R</a:t>
            </a:r>
            <a:r>
              <a:rPr lang="sl-SI" sz="1400" i="1" baseline="-25000" dirty="0" smtClean="0">
                <a:solidFill>
                  <a:srgbClr val="FF0000"/>
                </a:solidFill>
              </a:rPr>
              <a:t>K</a:t>
            </a:r>
            <a:r>
              <a:rPr lang="sl-SI" sz="1400" i="1" dirty="0" smtClean="0">
                <a:solidFill>
                  <a:srgbClr val="FF0000"/>
                </a:solidFill>
              </a:rPr>
              <a:t>=1</a:t>
            </a:r>
            <a:endParaRPr lang="sl-SI" sz="1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22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>
                <a:latin typeface="Copperplate Gothic Light" panose="020E0507020206020404" pitchFamily="34" charset="0"/>
              </a:rPr>
              <a:t>B </a:t>
            </a:r>
            <a:r>
              <a:rPr lang="sl-SI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sz="2000" i="1" dirty="0">
                <a:latin typeface="Copperplate Gothic Light" panose="020E0507020206020404" pitchFamily="34" charset="0"/>
              </a:rPr>
              <a:t>K*</a:t>
            </a:r>
            <a:r>
              <a:rPr lang="sl-SI" sz="2000" i="1" dirty="0">
                <a:latin typeface="Symbol" pitchFamily="18" charset="2"/>
              </a:rPr>
              <a:t>m</a:t>
            </a:r>
            <a:r>
              <a:rPr lang="sl-SI" sz="2000" i="1" baseline="30000" dirty="0">
                <a:latin typeface="Copperplate Gothic Light" panose="020E0507020206020404" pitchFamily="34" charset="0"/>
              </a:rPr>
              <a:t>+ </a:t>
            </a:r>
            <a:r>
              <a:rPr lang="sl-SI" sz="2000" i="1" dirty="0">
                <a:latin typeface="Symbol" pitchFamily="18" charset="2"/>
              </a:rPr>
              <a:t>m</a:t>
            </a:r>
            <a:r>
              <a:rPr lang="sl-SI" sz="2000" i="1" dirty="0">
                <a:latin typeface="French Script MT" panose="03020402040607040605" pitchFamily="66" charset="0"/>
              </a:rPr>
              <a:t> </a:t>
            </a:r>
            <a:r>
              <a:rPr lang="sl-SI" sz="2000" i="1" baseline="30000" dirty="0" smtClean="0">
                <a:latin typeface="Copperplate Gothic Light" panose="020E0507020206020404" pitchFamily="34" charset="0"/>
              </a:rPr>
              <a:t>-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28" y="539752"/>
            <a:ext cx="336746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angular distrib.</a:t>
            </a:r>
            <a:endParaRPr lang="en-US" sz="2000" dirty="0">
              <a:solidFill>
                <a:schemeClr val="bg1"/>
              </a:solidFill>
              <a:latin typeface="BankGothic Lt BT" pitchFamily="34" charset="0"/>
            </a:endParaRPr>
          </a:p>
          <a:p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B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K*</a:t>
            </a:r>
            <a:r>
              <a:rPr lang="sl-SI" sz="2000" i="1" dirty="0" smtClean="0">
                <a:solidFill>
                  <a:srgbClr val="FE6854"/>
                </a:solidFill>
                <a:latin typeface="Symbol" pitchFamily="18" charset="2"/>
              </a:rPr>
              <a:t>m</a:t>
            </a:r>
            <a:r>
              <a:rPr lang="sl-SI" sz="2000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+ </a:t>
            </a:r>
            <a:r>
              <a:rPr lang="sl-SI" sz="2000" i="1" dirty="0" smtClean="0">
                <a:solidFill>
                  <a:srgbClr val="FE6854"/>
                </a:solidFill>
                <a:latin typeface="Symbol" pitchFamily="18" charset="2"/>
              </a:rPr>
              <a:t>m</a:t>
            </a:r>
            <a:r>
              <a:rPr lang="sl-SI" sz="20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000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-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5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‘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 one of ang. distr.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variables w/ reduced th.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uncertainty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 smtClean="0">
              <a:solidFill>
                <a:schemeClr val="bg1"/>
              </a:solidFill>
              <a:latin typeface="+mn-lt"/>
            </a:endParaRPr>
          </a:p>
          <a:p>
            <a:endParaRPr lang="sl-SI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i="1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149169" y="4705164"/>
            <a:ext cx="243368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JHEP02 104 (2016)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46" y="1238578"/>
            <a:ext cx="2873845" cy="1783064"/>
          </a:xfrm>
          <a:prstGeom prst="rect">
            <a:avLst/>
          </a:prstGeom>
        </p:spPr>
      </p:pic>
      <p:sp>
        <p:nvSpPr>
          <p:cNvPr id="44" name="Text Box 170"/>
          <p:cNvSpPr txBox="1">
            <a:spLocks noChangeArrowheads="1"/>
          </p:cNvSpPr>
          <p:nvPr/>
        </p:nvSpPr>
        <p:spPr bwMode="auto">
          <a:xfrm>
            <a:off x="6609975" y="946267"/>
            <a:ext cx="2401619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JHEP09 179 (2015)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0" y="2375001"/>
            <a:ext cx="3182599" cy="221306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706132" y="2510966"/>
            <a:ext cx="521970" cy="1654245"/>
          </a:xfrm>
          <a:prstGeom prst="rect">
            <a:avLst/>
          </a:prstGeom>
          <a:solidFill>
            <a:schemeClr val="bg1">
              <a:lumMod val="50000"/>
              <a:alpha val="4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765312" y="2510966"/>
            <a:ext cx="1482090" cy="1654245"/>
          </a:xfrm>
          <a:prstGeom prst="rect">
            <a:avLst/>
          </a:prstGeom>
          <a:solidFill>
            <a:schemeClr val="bg1">
              <a:lumMod val="50000"/>
              <a:alpha val="4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3553469">
            <a:off x="980522" y="3207747"/>
            <a:ext cx="984976" cy="438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151509" y="3847131"/>
            <a:ext cx="644283" cy="318080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0" name="Text Box 170"/>
          <p:cNvSpPr txBox="1">
            <a:spLocks noChangeArrowheads="1"/>
          </p:cNvSpPr>
          <p:nvPr/>
        </p:nvSpPr>
        <p:spPr bwMode="auto">
          <a:xfrm>
            <a:off x="149169" y="4937309"/>
            <a:ext cx="269657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 Coll.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PRL118 111801 (2017)</a:t>
            </a:r>
          </a:p>
        </p:txBody>
      </p:sp>
      <p:sp>
        <p:nvSpPr>
          <p:cNvPr id="51" name="Text Box 170"/>
          <p:cNvSpPr txBox="1">
            <a:spLocks noChangeArrowheads="1"/>
          </p:cNvSpPr>
          <p:nvPr/>
        </p:nvSpPr>
        <p:spPr bwMode="auto">
          <a:xfrm>
            <a:off x="149169" y="5134678"/>
            <a:ext cx="241284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Atlas Coll.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JHEP10 047 (2018)</a:t>
            </a:r>
          </a:p>
        </p:txBody>
      </p:sp>
      <p:sp>
        <p:nvSpPr>
          <p:cNvPr id="52" name="Text Box 170"/>
          <p:cNvSpPr txBox="1">
            <a:spLocks noChangeArrowheads="1"/>
          </p:cNvSpPr>
          <p:nvPr/>
        </p:nvSpPr>
        <p:spPr bwMode="auto">
          <a:xfrm>
            <a:off x="146060" y="5309788"/>
            <a:ext cx="2343911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CMS Coll.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PLB781 </a:t>
            </a:r>
            <a:r>
              <a:rPr lang="sl-SI" sz="1000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517 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(2018)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63095" y="1382069"/>
            <a:ext cx="216431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several </a:t>
            </a:r>
            <a:r>
              <a:rPr lang="sl-SI" i="1" dirty="0" smtClean="0">
                <a:solidFill>
                  <a:schemeClr val="bg1"/>
                </a:solidFill>
              </a:rPr>
              <a:t>b </a:t>
            </a:r>
            <a:r>
              <a:rPr lang="sl-SI" i="1" dirty="0">
                <a:solidFill>
                  <a:schemeClr val="bg1"/>
                </a:solidFill>
                <a:sym typeface="Symbol"/>
              </a:rPr>
              <a:t> </a:t>
            </a:r>
            <a:r>
              <a:rPr lang="sl-SI" i="1" dirty="0">
                <a:solidFill>
                  <a:schemeClr val="bg1"/>
                </a:solidFill>
              </a:rPr>
              <a:t>s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</a:rPr>
              <a:t>mm</a:t>
            </a:r>
            <a:r>
              <a:rPr lang="sl-SI" i="1" dirty="0">
                <a:solidFill>
                  <a:schemeClr val="bg1"/>
                </a:solidFill>
              </a:rPr>
              <a:t> </a:t>
            </a:r>
            <a:endParaRPr lang="sl-SI" i="1" dirty="0" smtClean="0">
              <a:solidFill>
                <a:schemeClr val="bg1"/>
              </a:solidFill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processes</a:t>
            </a:r>
            <a:endParaRPr lang="sl-SI" i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baseline="-25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s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</a:rPr>
              <a:t>fm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+ 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</a:rPr>
              <a:t>m</a:t>
            </a:r>
            <a:r>
              <a:rPr lang="sl-SI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-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0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 </a:t>
            </a:r>
            <a:r>
              <a:rPr lang="sl-SI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</a:rPr>
              <a:t>0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</a:rPr>
              <a:t>m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+ 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</a:rPr>
              <a:t>m</a:t>
            </a:r>
            <a:r>
              <a:rPr lang="sl-SI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</a:rPr>
              <a:t>-</a:t>
            </a:r>
          </a:p>
          <a:p>
            <a:endParaRPr lang="sl-SI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0" y="3335114"/>
            <a:ext cx="2877831" cy="2166759"/>
          </a:xfrm>
          <a:prstGeom prst="rect">
            <a:avLst/>
          </a:prstGeom>
        </p:spPr>
      </p:pic>
      <p:sp>
        <p:nvSpPr>
          <p:cNvPr id="62" name="Text Box 170"/>
          <p:cNvSpPr txBox="1">
            <a:spLocks noChangeArrowheads="1"/>
          </p:cNvSpPr>
          <p:nvPr/>
        </p:nvSpPr>
        <p:spPr bwMode="auto">
          <a:xfrm>
            <a:off x="6465333" y="3090452"/>
            <a:ext cx="2433680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JHEP 06 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133 (2014)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45741" y="46910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66FF33"/>
                </a:solidFill>
              </a:rPr>
              <a:t>NP</a:t>
            </a:r>
            <a:endParaRPr lang="sl-SI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8956" y="5742878"/>
            <a:ext cx="39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data from LHCb / Belle II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eing recorded as we speak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0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B</a:t>
            </a:r>
            <a:r>
              <a:rPr lang="en-US" sz="2000" i="1" baseline="-25000" dirty="0"/>
              <a:t> </a:t>
            </a:r>
            <a:r>
              <a:rPr lang="en-US" sz="2000" i="1" dirty="0">
                <a:sym typeface="Symbol"/>
              </a:rPr>
              <a:t></a:t>
            </a:r>
            <a:r>
              <a:rPr lang="sl-SI" sz="2000" i="1" dirty="0">
                <a:sym typeface="Symbol"/>
              </a:rPr>
              <a:t> K</a:t>
            </a:r>
            <a:r>
              <a:rPr lang="sl-SI" sz="2000" i="1" baseline="30000" dirty="0">
                <a:sym typeface="Symbol"/>
              </a:rPr>
              <a:t>(</a:t>
            </a:r>
            <a:r>
              <a:rPr lang="sl-SI" sz="2000" i="1" dirty="0">
                <a:sym typeface="Symbol"/>
              </a:rPr>
              <a:t>*</a:t>
            </a:r>
            <a:r>
              <a:rPr lang="sl-SI" sz="2000" i="1" baseline="30000" dirty="0">
                <a:sym typeface="Symbol"/>
              </a:rPr>
              <a:t>)</a:t>
            </a:r>
            <a:r>
              <a:rPr lang="en-US" sz="2000" i="1" dirty="0" err="1">
                <a:latin typeface="Symbol" pitchFamily="18" charset="2"/>
                <a:sym typeface="Symbol"/>
              </a:rPr>
              <a:t>n</a:t>
            </a:r>
            <a:r>
              <a:rPr lang="en-US" sz="2000" i="1" dirty="0" err="1">
                <a:latin typeface="Symbol" pitchFamily="18" charset="2"/>
              </a:rPr>
              <a:t>n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15" y="628448"/>
            <a:ext cx="865059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B</a:t>
            </a:r>
            <a:r>
              <a:rPr lang="en-US" sz="2000" i="1" baseline="-25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bg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sl-SI" sz="2000" i="1" baseline="300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sl-SI" sz="2000" i="1" baseline="300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FEI, had. Tag; 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i="1" baseline="30000" dirty="0" smtClean="0">
                <a:solidFill>
                  <a:schemeClr val="bg1"/>
                </a:solidFill>
                <a:latin typeface="+mn-lt"/>
                <a:sym typeface="Symbol"/>
              </a:rPr>
              <a:t>4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/>
              </a:rPr>
              <a:t>p*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miss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= 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4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/>
              </a:rPr>
              <a:t>p*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U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(4S)) -- 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4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/>
              </a:rPr>
              <a:t>p*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(B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tag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 – 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4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/>
              </a:rPr>
              <a:t>p*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(K*)</a:t>
            </a:r>
          </a:p>
          <a:p>
            <a:endParaRPr lang="sl-SI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E*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miss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+ </a:t>
            </a:r>
            <a:r>
              <a:rPr lang="sl-SI" i="1" dirty="0" smtClean="0">
                <a:solidFill>
                  <a:schemeClr val="bg1"/>
                </a:solidFill>
                <a:latin typeface="+mn-lt"/>
                <a:sym typeface="Symbol"/>
              </a:rPr>
              <a:t>p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*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miss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isolates signal;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influence of beam bkg. on FEI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not crucial; </a:t>
            </a:r>
          </a:p>
          <a:p>
            <a:r>
              <a:rPr lang="sl-SI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e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rec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(K*  K</a:t>
            </a:r>
            <a:r>
              <a:rPr lang="sl-SI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p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~ 5 10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-4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98" y="628448"/>
            <a:ext cx="3687710" cy="26305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" y="2449362"/>
            <a:ext cx="2316407" cy="1619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08" y="2449362"/>
            <a:ext cx="2382694" cy="16193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59278" y="4021776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opperplate Gothic Light" pitchFamily="34" charset="0"/>
              </a:rPr>
              <a:t>E</a:t>
            </a:r>
            <a:r>
              <a:rPr lang="en-US" i="1" baseline="-25000" dirty="0">
                <a:solidFill>
                  <a:schemeClr val="bg1"/>
                </a:solidFill>
                <a:latin typeface="Copperplate Gothic Light" pitchFamily="34" charset="0"/>
              </a:rPr>
              <a:t>ECL</a:t>
            </a:r>
            <a:endParaRPr lang="sl-SI" dirty="0"/>
          </a:p>
        </p:txBody>
      </p:sp>
      <p:sp>
        <p:nvSpPr>
          <p:cNvPr id="25" name="Rectangle 24"/>
          <p:cNvSpPr/>
          <p:nvPr/>
        </p:nvSpPr>
        <p:spPr>
          <a:xfrm>
            <a:off x="1730498" y="3995984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opperplate Gothic Light" pitchFamily="34" charset="0"/>
              </a:rPr>
              <a:t>E</a:t>
            </a:r>
            <a:r>
              <a:rPr lang="en-US" i="1" baseline="-25000" dirty="0">
                <a:solidFill>
                  <a:schemeClr val="bg1"/>
                </a:solidFill>
                <a:latin typeface="Copperplate Gothic Light" pitchFamily="34" charset="0"/>
              </a:rPr>
              <a:t>ECL</a:t>
            </a:r>
            <a:endParaRPr lang="sl-SI" dirty="0"/>
          </a:p>
        </p:txBody>
      </p:sp>
      <p:sp>
        <p:nvSpPr>
          <p:cNvPr id="26" name="TextBox 25"/>
          <p:cNvSpPr txBox="1"/>
          <p:nvPr/>
        </p:nvSpPr>
        <p:spPr>
          <a:xfrm>
            <a:off x="686267" y="2668672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signal MC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5177" y="339550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  <a:latin typeface="Copperplate Gothic Light" pitchFamily="34" charset="0"/>
              </a:rPr>
              <a:t>BB</a:t>
            </a:r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 MC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7286" y="4217344"/>
            <a:ext cx="26963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44795" y="4032678"/>
            <a:ext cx="923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BKGx1</a:t>
            </a:r>
          </a:p>
          <a:p>
            <a:r>
              <a:rPr lang="sl-SI" sz="1600" i="1" dirty="0" smtClean="0">
                <a:solidFill>
                  <a:schemeClr val="bg1"/>
                </a:solidFill>
                <a:latin typeface="Copperplate Gothic Light" pitchFamily="34" charset="0"/>
              </a:rPr>
              <a:t>BKGx0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23784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</a:rPr>
              <a:t>+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0831" y="2306874"/>
            <a:ext cx="62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itchFamily="34" charset="0"/>
              </a:rPr>
              <a:t>bkg</a:t>
            </a:r>
            <a:endParaRPr lang="sl-SI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3754" y="1390336"/>
            <a:ext cx="909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itchFamily="34" charset="0"/>
              </a:rPr>
              <a:t>sig,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itchFamily="34" charset="0"/>
              </a:rPr>
              <a:t>arb.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itchFamily="34" charset="0"/>
              </a:rPr>
              <a:t>norm.</a:t>
            </a:r>
            <a:endParaRPr lang="sl-SI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1419225" y="3200400"/>
            <a:ext cx="833438" cy="47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357780" y="316760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selection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75" y="3549391"/>
            <a:ext cx="3762823" cy="251900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024783" y="6074215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896306" y="3513959"/>
            <a:ext cx="2371160" cy="646331"/>
            <a:chOff x="6213231" y="3856892"/>
            <a:chExt cx="2371160" cy="646331"/>
          </a:xfrm>
        </p:grpSpPr>
        <p:sp>
          <p:nvSpPr>
            <p:cNvPr id="38" name="TextBox 37"/>
            <p:cNvSpPr txBox="1"/>
            <p:nvPr/>
          </p:nvSpPr>
          <p:spPr>
            <a:xfrm>
              <a:off x="6213231" y="3856892"/>
              <a:ext cx="2371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sl-SI" dirty="0" smtClean="0">
                  <a:solidFill>
                    <a:schemeClr val="tx1"/>
                  </a:solidFill>
                </a:rPr>
                <a:t>(</a:t>
              </a:r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Br</a:t>
              </a:r>
              <a:r>
                <a:rPr lang="sl-SI" dirty="0" smtClean="0">
                  <a:solidFill>
                    <a:schemeClr val="tx1"/>
                  </a:solidFill>
                </a:rPr>
                <a:t>(</a:t>
              </a:r>
              <a:r>
                <a:rPr lang="en-US" i="1" dirty="0">
                  <a:solidFill>
                    <a:schemeClr val="tx1"/>
                  </a:solidFill>
                </a:rPr>
                <a:t>B</a:t>
              </a:r>
              <a:r>
                <a:rPr lang="en-US" i="1" baseline="-25000" dirty="0">
                  <a:solidFill>
                    <a:schemeClr val="tx1"/>
                  </a:solidFill>
                </a:rPr>
                <a:t> </a:t>
              </a:r>
              <a:r>
                <a:rPr lang="en-US" i="1" dirty="0">
                  <a:solidFill>
                    <a:schemeClr val="tx1"/>
                  </a:solidFill>
                  <a:sym typeface="Symbol"/>
                </a:rPr>
                <a:t></a:t>
              </a:r>
              <a:r>
                <a:rPr lang="sl-SI" i="1" dirty="0">
                  <a:solidFill>
                    <a:schemeClr val="tx1"/>
                  </a:solidFill>
                  <a:sym typeface="Symbol"/>
                </a:rPr>
                <a:t> </a:t>
              </a:r>
              <a:r>
                <a:rPr lang="sl-SI" i="1" dirty="0" smtClean="0">
                  <a:solidFill>
                    <a:schemeClr val="tx1"/>
                  </a:solidFill>
                  <a:sym typeface="Symbol"/>
                </a:rPr>
                <a:t>K*</a:t>
              </a:r>
              <a:r>
                <a:rPr lang="sl-SI" i="1" baseline="30000" dirty="0" smtClean="0">
                  <a:solidFill>
                    <a:schemeClr val="tx1"/>
                  </a:solidFill>
                  <a:sym typeface="Symbol"/>
                </a:rPr>
                <a:t>0</a:t>
              </a:r>
              <a:r>
                <a:rPr lang="en-US" i="1" dirty="0" err="1" smtClean="0">
                  <a:solidFill>
                    <a:schemeClr val="tx1"/>
                  </a:solidFill>
                  <a:latin typeface="Symbol" pitchFamily="18" charset="2"/>
                  <a:sym typeface="Symbol"/>
                </a:rPr>
                <a:t>n</a:t>
              </a:r>
              <a:r>
                <a:rPr lang="en-US" i="1" dirty="0" err="1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sl-SI" dirty="0" smtClean="0">
                  <a:solidFill>
                    <a:schemeClr val="tx1"/>
                  </a:solidFill>
                </a:rPr>
                <a:t>))</a:t>
              </a:r>
            </a:p>
            <a:p>
              <a:r>
                <a:rPr lang="sl-SI" dirty="0">
                  <a:solidFill>
                    <a:schemeClr val="tx1"/>
                  </a:solidFill>
                  <a:latin typeface="Symbol" pitchFamily="18" charset="2"/>
                </a:rPr>
                <a:t> </a:t>
              </a:r>
              <a:r>
                <a:rPr lang="sl-SI" dirty="0" smtClean="0">
                  <a:solidFill>
                    <a:schemeClr val="tx1"/>
                  </a:solidFill>
                  <a:latin typeface="Symbol" pitchFamily="18" charset="2"/>
                </a:rPr>
                <a:t>  </a:t>
              </a:r>
              <a:r>
                <a:rPr lang="sl-SI" dirty="0" smtClean="0">
                  <a:solidFill>
                    <a:schemeClr val="tx1"/>
                  </a:solidFill>
                  <a:latin typeface="Copperplate Gothic Light" pitchFamily="34" charset="0"/>
                </a:rPr>
                <a:t>Br</a:t>
              </a:r>
              <a:r>
                <a:rPr lang="sl-SI" dirty="0" smtClean="0">
                  <a:solidFill>
                    <a:schemeClr val="tx1"/>
                  </a:solidFill>
                </a:rPr>
                <a:t>(</a:t>
              </a:r>
              <a:r>
                <a:rPr lang="en-US" i="1" dirty="0">
                  <a:solidFill>
                    <a:schemeClr val="tx1"/>
                  </a:solidFill>
                </a:rPr>
                <a:t>B</a:t>
              </a:r>
              <a:r>
                <a:rPr lang="en-US" i="1" baseline="-25000" dirty="0">
                  <a:solidFill>
                    <a:schemeClr val="tx1"/>
                  </a:solidFill>
                </a:rPr>
                <a:t> </a:t>
              </a:r>
              <a:r>
                <a:rPr lang="en-US" i="1" dirty="0">
                  <a:solidFill>
                    <a:schemeClr val="tx1"/>
                  </a:solidFill>
                  <a:sym typeface="Symbol"/>
                </a:rPr>
                <a:t></a:t>
              </a:r>
              <a:r>
                <a:rPr lang="sl-SI" i="1" dirty="0">
                  <a:solidFill>
                    <a:schemeClr val="tx1"/>
                  </a:solidFill>
                  <a:sym typeface="Symbol"/>
                </a:rPr>
                <a:t> K*</a:t>
              </a:r>
              <a:r>
                <a:rPr lang="sl-SI" i="1" baseline="30000" dirty="0">
                  <a:solidFill>
                    <a:schemeClr val="tx1"/>
                  </a:solidFill>
                  <a:sym typeface="Symbol"/>
                </a:rPr>
                <a:t>0</a:t>
              </a:r>
              <a:r>
                <a:rPr lang="en-US" i="1" dirty="0" err="1">
                  <a:solidFill>
                    <a:schemeClr val="tx1"/>
                  </a:solidFill>
                  <a:latin typeface="Symbol" pitchFamily="18" charset="2"/>
                  <a:sym typeface="Symbol"/>
                </a:rPr>
                <a:t>n</a:t>
              </a:r>
              <a:r>
                <a:rPr lang="en-US" i="1" dirty="0" err="1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sl-SI" dirty="0" smtClean="0">
                  <a:solidFill>
                    <a:schemeClr val="tx1"/>
                  </a:solidFill>
                </a:rPr>
                <a:t>)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1"/>
            </p:cNvCxnSpPr>
            <p:nvPr/>
          </p:nvCxnSpPr>
          <p:spPr bwMode="auto">
            <a:xfrm>
              <a:off x="6213231" y="4180058"/>
              <a:ext cx="2145323" cy="59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5784470" y="4266458"/>
            <a:ext cx="335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18% (combined semil. + had. tag)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417169" y="5298831"/>
            <a:ext cx="546129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285826" y="5129554"/>
            <a:ext cx="125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(F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(K*</a:t>
            </a:r>
            <a:r>
              <a:rPr lang="sl-SI" sz="16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91297" y="6074215"/>
            <a:ext cx="335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similar for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K*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+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and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+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3351021" y="3467040"/>
            <a:ext cx="15708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78759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 Factories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5" y="502101"/>
            <a:ext cx="50331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 of Kobayashi-Maskawa</a:t>
            </a:r>
          </a:p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Mechanism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B-Factories,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BaBar (SLAC)/Belle (KEK)1999 – 2010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1" name="Picture 38" descr="y4s_cross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599" y="1890305"/>
            <a:ext cx="34671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e 12"/>
          <p:cNvSpPr/>
          <p:nvPr/>
        </p:nvSpPr>
        <p:spPr bwMode="auto">
          <a:xfrm rot="5400000">
            <a:off x="3364221" y="2899162"/>
            <a:ext cx="139700" cy="392113"/>
          </a:xfrm>
          <a:prstGeom prst="pie">
            <a:avLst>
              <a:gd name="adj1" fmla="val 5400009"/>
              <a:gd name="adj2" fmla="val 16200000"/>
            </a:avLst>
          </a:prstGeom>
          <a:solidFill>
            <a:srgbClr val="FF00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1201087" y="4657835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309162" y="4657835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420412" y="454632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1718353" y="4227016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b="1" i="1" dirty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29291" y="3973011"/>
            <a:ext cx="1268413" cy="495299"/>
            <a:chOff x="16" y="2931"/>
            <a:chExt cx="799" cy="312"/>
          </a:xfrm>
        </p:grpSpPr>
        <p:sp>
          <p:nvSpPr>
            <p:cNvPr id="23" name="Line 85"/>
            <p:cNvSpPr>
              <a:spLocks noChangeShapeType="1"/>
            </p:cNvSpPr>
            <p:nvPr/>
          </p:nvSpPr>
          <p:spPr bwMode="auto">
            <a:xfrm flipV="1">
              <a:off x="16" y="3242"/>
              <a:ext cx="799" cy="1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Text Box 86"/>
            <p:cNvSpPr txBox="1">
              <a:spLocks noChangeArrowheads="1"/>
            </p:cNvSpPr>
            <p:nvPr/>
          </p:nvSpPr>
          <p:spPr bwMode="auto">
            <a:xfrm>
              <a:off x="444" y="2931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sl-SI" sz="2000" b="1" i="1" baseline="30000" dirty="0" smtClean="0">
                  <a:solidFill>
                    <a:schemeClr val="bg1"/>
                  </a:solidFill>
                  <a:latin typeface="Courier New" pitchFamily="49" charset="0"/>
                </a:rPr>
                <a:t>-</a:t>
              </a:r>
              <a:endParaRPr lang="en-US" sz="2000" b="1" i="1" baseline="30000" dirty="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</p:grp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2739116" y="3990478"/>
            <a:ext cx="909638" cy="477838"/>
            <a:chOff x="1534" y="2942"/>
            <a:chExt cx="573" cy="301"/>
          </a:xfrm>
        </p:grpSpPr>
        <p:sp>
          <p:nvSpPr>
            <p:cNvPr id="26" name="Line 88"/>
            <p:cNvSpPr>
              <a:spLocks noChangeShapeType="1"/>
            </p:cNvSpPr>
            <p:nvPr/>
          </p:nvSpPr>
          <p:spPr bwMode="auto">
            <a:xfrm flipH="1">
              <a:off x="1534" y="3242"/>
              <a:ext cx="373" cy="1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7" name="Text Box 89"/>
            <p:cNvSpPr txBox="1">
              <a:spLocks noChangeArrowheads="1"/>
            </p:cNvSpPr>
            <p:nvPr/>
          </p:nvSpPr>
          <p:spPr bwMode="auto">
            <a:xfrm>
              <a:off x="1829" y="2942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sl-SI" sz="2000" b="1" i="1" baseline="30000" dirty="0">
                  <a:solidFill>
                    <a:schemeClr val="bg1"/>
                  </a:solidFill>
                  <a:latin typeface="Courier New" pitchFamily="49" charset="0"/>
                </a:rPr>
                <a:t>+</a:t>
              </a:r>
              <a:endParaRPr lang="en-US" sz="2000" b="1" i="1" baseline="30000" dirty="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</p:grpSp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346452" y="5929422"/>
            <a:ext cx="3692036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p(e</a:t>
            </a:r>
            <a:r>
              <a:rPr lang="en-US" sz="2000" b="1" i="1" baseline="30000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)=</a:t>
            </a:r>
            <a:r>
              <a:rPr lang="sl-SI" sz="2000" b="1" i="1" dirty="0" smtClean="0">
                <a:solidFill>
                  <a:schemeClr val="bg1"/>
                </a:solidFill>
                <a:latin typeface="Courier New" pitchFamily="49" charset="0"/>
              </a:rPr>
              <a:t>7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 p(e</a:t>
            </a:r>
            <a:r>
              <a:rPr lang="en-US" sz="2000" b="1" i="1" baseline="30000" dirty="0" smtClean="0">
                <a:solidFill>
                  <a:schemeClr val="bg1"/>
                </a:solidFill>
                <a:latin typeface="Courier New" pitchFamily="49" charset="0"/>
              </a:rPr>
              <a:t>+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)=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4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endParaRPr lang="sl-SI" sz="2000" b="1" i="1" dirty="0" smtClean="0">
              <a:solidFill>
                <a:schemeClr val="bg1"/>
              </a:solidFill>
            </a:endParaRP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Symbol" pitchFamily="18" charset="2"/>
              </a:rPr>
              <a:t>bg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≠</a:t>
            </a:r>
            <a:r>
              <a:rPr lang="sl-SI" sz="2000" b="1" i="1" dirty="0" smtClean="0">
                <a:solidFill>
                  <a:schemeClr val="bg1"/>
                </a:solidFill>
                <a:latin typeface="Courier New" pitchFamily="49" charset="0"/>
              </a:rPr>
              <a:t>0</a:t>
            </a:r>
            <a:endParaRPr lang="en-US" sz="2000" b="1" i="1" dirty="0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877434" y="5070585"/>
            <a:ext cx="3617913" cy="920750"/>
            <a:chOff x="3719" y="2858"/>
            <a:chExt cx="2279" cy="580"/>
          </a:xfrm>
        </p:grpSpPr>
        <p:sp>
          <p:nvSpPr>
            <p:cNvPr id="30" name="Line 92"/>
            <p:cNvSpPr>
              <a:spLocks noChangeShapeType="1"/>
            </p:cNvSpPr>
            <p:nvPr/>
          </p:nvSpPr>
          <p:spPr bwMode="auto">
            <a:xfrm flipV="1">
              <a:off x="3719" y="3057"/>
              <a:ext cx="734" cy="148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1" name="Line 93"/>
            <p:cNvSpPr>
              <a:spLocks noChangeShapeType="1"/>
            </p:cNvSpPr>
            <p:nvPr/>
          </p:nvSpPr>
          <p:spPr bwMode="auto">
            <a:xfrm>
              <a:off x="3736" y="3270"/>
              <a:ext cx="1319" cy="14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4012" y="2858"/>
              <a:ext cx="213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bg1"/>
                  </a:solidFill>
                  <a:latin typeface="Courier New" pitchFamily="49" charset="0"/>
                </a:rPr>
                <a:t>B</a:t>
              </a:r>
            </a:p>
          </p:txBody>
        </p:sp>
        <p:grpSp>
          <p:nvGrpSpPr>
            <p:cNvPr id="33" name="Group 95"/>
            <p:cNvGrpSpPr>
              <a:grpSpLocks/>
            </p:cNvGrpSpPr>
            <p:nvPr/>
          </p:nvGrpSpPr>
          <p:grpSpPr bwMode="auto">
            <a:xfrm>
              <a:off x="4552" y="3128"/>
              <a:ext cx="213" cy="252"/>
              <a:chOff x="4868" y="3370"/>
              <a:chExt cx="213" cy="25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4868" y="3370"/>
                <a:ext cx="213" cy="25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chemeClr val="bg1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9" name="Line 97"/>
              <p:cNvSpPr>
                <a:spLocks noChangeShapeType="1"/>
              </p:cNvSpPr>
              <p:nvPr/>
            </p:nvSpPr>
            <p:spPr bwMode="auto">
              <a:xfrm>
                <a:off x="4908" y="3401"/>
                <a:ext cx="112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 i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Line 98"/>
            <p:cNvSpPr>
              <a:spLocks noChangeShapeType="1"/>
            </p:cNvSpPr>
            <p:nvPr/>
          </p:nvSpPr>
          <p:spPr bwMode="auto">
            <a:xfrm>
              <a:off x="4469" y="2954"/>
              <a:ext cx="0" cy="233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5" name="Line 99"/>
            <p:cNvSpPr>
              <a:spLocks noChangeShapeType="1"/>
            </p:cNvSpPr>
            <p:nvPr/>
          </p:nvSpPr>
          <p:spPr bwMode="auto">
            <a:xfrm>
              <a:off x="5047" y="2964"/>
              <a:ext cx="0" cy="47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6" name="Line 100"/>
            <p:cNvSpPr>
              <a:spLocks noChangeShapeType="1"/>
            </p:cNvSpPr>
            <p:nvPr/>
          </p:nvSpPr>
          <p:spPr bwMode="auto">
            <a:xfrm>
              <a:off x="4487" y="3057"/>
              <a:ext cx="539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7" name="Text Box 101"/>
            <p:cNvSpPr txBox="1">
              <a:spLocks noChangeArrowheads="1"/>
            </p:cNvSpPr>
            <p:nvPr/>
          </p:nvSpPr>
          <p:spPr bwMode="auto">
            <a:xfrm>
              <a:off x="5047" y="2992"/>
              <a:ext cx="951" cy="44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2000" b="1" i="1" dirty="0" err="1">
                  <a:solidFill>
                    <a:schemeClr val="bg1"/>
                  </a:solidFill>
                  <a:latin typeface="Courier New" pitchFamily="49" charset="0"/>
                </a:rPr>
                <a:t>z</a:t>
              </a:r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 ~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Courier New" pitchFamily="49" charset="0"/>
                </a:rPr>
                <a:t>c</a:t>
              </a:r>
              <a:r>
                <a:rPr lang="en-US" sz="2000" b="1" i="1" dirty="0" err="1">
                  <a:solidFill>
                    <a:schemeClr val="bg1"/>
                  </a:solidFill>
                  <a:latin typeface="Symbol" pitchFamily="18" charset="2"/>
                </a:rPr>
                <a:t>bgt</a:t>
              </a:r>
              <a:r>
                <a:rPr lang="en-US" sz="2000" b="1" i="1" baseline="-25000" dirty="0" err="1">
                  <a:solidFill>
                    <a:schemeClr val="bg1"/>
                  </a:solidFill>
                </a:rPr>
                <a:t>B</a:t>
              </a:r>
              <a:endParaRPr lang="en-US" sz="2000" b="1" i="1" baseline="-25000" dirty="0">
                <a:solidFill>
                  <a:schemeClr val="bg1"/>
                </a:solidFill>
              </a:endParaRPr>
            </a:p>
            <a:p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~ 200</a:t>
              </a:r>
              <a:r>
                <a:rPr lang="en-US" sz="2000" b="1" i="1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m</a:t>
              </a:r>
            </a:p>
          </p:txBody>
        </p:sp>
      </p:grp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1098434" y="3559850"/>
            <a:ext cx="203132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√s=10.58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0" y="5408722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461079"/>
              </p:ext>
            </p:extLst>
          </p:nvPr>
        </p:nvGraphicFramePr>
        <p:xfrm>
          <a:off x="5388826" y="495610"/>
          <a:ext cx="3242977" cy="113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6" imgW="1600200" imgH="558720" progId="Equation.3">
                  <p:embed/>
                </p:oleObj>
              </mc:Choice>
              <mc:Fallback>
                <p:oleObj name="Equation" r:id="rId6" imgW="160020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8826" y="495610"/>
                        <a:ext cx="3242977" cy="1132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" name="Group 133"/>
          <p:cNvGrpSpPr/>
          <p:nvPr/>
        </p:nvGrpSpPr>
        <p:grpSpPr>
          <a:xfrm>
            <a:off x="4482146" y="2191544"/>
            <a:ext cx="4661854" cy="3823622"/>
            <a:chOff x="4482146" y="2191544"/>
            <a:chExt cx="4661854" cy="3823622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097" y="2607926"/>
              <a:ext cx="3152675" cy="2562546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6200079" y="5140712"/>
              <a:ext cx="2441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-6  -4   -2    0   2    4    6</a:t>
              </a:r>
            </a:p>
            <a:p>
              <a:r>
                <a:rPr lang="sl-SI" sz="1600" i="1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                                D</a:t>
              </a:r>
              <a:r>
                <a:rPr lang="sl-SI" sz="1600" i="1" dirty="0" smtClean="0">
                  <a:solidFill>
                    <a:schemeClr val="bg1"/>
                  </a:solidFill>
                  <a:latin typeface="+mn-lt"/>
                </a:rPr>
                <a:t>t</a:t>
              </a:r>
              <a:r>
                <a:rPr lang="sl-SI" sz="1600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[ps]</a:t>
              </a:r>
              <a:endParaRPr lang="sl-SI" sz="1600" i="1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88928" y="2698596"/>
              <a:ext cx="95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/>
                <a:t>B</a:t>
              </a:r>
              <a:r>
                <a:rPr lang="sl-SI" i="1" baseline="30000" dirty="0" smtClean="0"/>
                <a:t>0</a:t>
              </a:r>
              <a:r>
                <a:rPr lang="sl-SI" i="1" dirty="0" smtClean="0">
                  <a:sym typeface="Symbol" panose="05050102010706020507" pitchFamily="18" charset="2"/>
                </a:rPr>
                <a:t></a:t>
              </a:r>
            </a:p>
            <a:p>
              <a:r>
                <a:rPr lang="sl-SI" i="1" dirty="0" smtClean="0"/>
                <a:t>J/</a:t>
              </a:r>
              <a:r>
                <a:rPr lang="sl-SI" i="1" dirty="0" smtClean="0">
                  <a:latin typeface="Symbol" panose="05050102010706020507" pitchFamily="18" charset="2"/>
                </a:rPr>
                <a:t>y</a:t>
              </a:r>
              <a:r>
                <a:rPr lang="sl-SI" i="1" dirty="0" smtClean="0"/>
                <a:t>K</a:t>
              </a:r>
              <a:r>
                <a:rPr lang="sl-SI" i="1" baseline="-25000" dirty="0" smtClean="0"/>
                <a:t>S</a:t>
              </a:r>
              <a:endParaRPr lang="sl-SI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 Box 170"/>
            <p:cNvSpPr txBox="1">
              <a:spLocks noChangeArrowheads="1"/>
            </p:cNvSpPr>
            <p:nvPr/>
          </p:nvSpPr>
          <p:spPr bwMode="auto">
            <a:xfrm>
              <a:off x="4482146" y="5768945"/>
              <a:ext cx="4661854" cy="2462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000" dirty="0">
                  <a:solidFill>
                    <a:srgbClr val="66FF33"/>
                  </a:solidFill>
                  <a:latin typeface="Copperplate Gothic Light" panose="020E0507020206020404" pitchFamily="34" charset="0"/>
                </a:rPr>
                <a:t>I. Adachi et al. (Belle Coll.), Phys. Rev. Lett. 108, 171802 (2012</a:t>
              </a:r>
              <a:r>
                <a:rPr lang="sl-SI" sz="1000" dirty="0" smtClean="0">
                  <a:solidFill>
                    <a:srgbClr val="66FF33"/>
                  </a:solidFill>
                  <a:latin typeface="Copperplate Gothic Light" panose="020E0507020206020404" pitchFamily="34" charset="0"/>
                </a:rPr>
                <a:t>)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701777" y="2694879"/>
              <a:ext cx="996175" cy="646331"/>
              <a:chOff x="7947103" y="1568605"/>
              <a:chExt cx="996175" cy="64633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947103" y="1568605"/>
                <a:ext cx="9961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sl-SI" i="1" baseline="30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sl-SI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</a:p>
              <a:p>
                <a:r>
                  <a:rPr lang="sl-SI" i="1" dirty="0" smtClean="0">
                    <a:solidFill>
                      <a:srgbClr val="FF0000"/>
                    </a:solidFill>
                  </a:rPr>
                  <a:t>J/</a:t>
                </a:r>
                <a:r>
                  <a:rPr lang="sl-SI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sl-SI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sl-SI" i="1" baseline="-25000" dirty="0" smtClean="0">
                    <a:solidFill>
                      <a:srgbClr val="FF0000"/>
                    </a:solidFill>
                  </a:rPr>
                  <a:t>S</a:t>
                </a:r>
                <a:endParaRPr lang="sl-SI" i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>
                <a:off x="8058150" y="1619250"/>
                <a:ext cx="168729" cy="544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5675970" y="2191544"/>
              <a:ext cx="3468030" cy="646331"/>
              <a:chOff x="5898994" y="1761891"/>
              <a:chExt cx="2899317" cy="646331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5898994" y="1761891"/>
                <a:ext cx="2899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Belle: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 N(BB) 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  <a:sym typeface="Symbol" panose="05050102010706020507" pitchFamily="18" charset="2"/>
                  </a:rPr>
                  <a:t>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770 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  <a:sym typeface="Symbol" panose="05050102010706020507" pitchFamily="18" charset="2"/>
                  </a:rPr>
                  <a:t>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10</a:t>
                </a:r>
                <a:r>
                  <a:rPr lang="sl-SI" i="1" baseline="30000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6</a:t>
                </a:r>
                <a:endParaRPr lang="sl-SI" i="1" baseline="30000" dirty="0">
                  <a:solidFill>
                    <a:schemeClr val="bg1"/>
                  </a:solidFill>
                  <a:latin typeface="Copperplate Gothic Light" panose="020E0507020206020404" pitchFamily="34" charset="0"/>
                </a:endParaRPr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>
                <a:off x="7047234" y="1822654"/>
                <a:ext cx="177800" cy="15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5609064" y="1605776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baseline="-25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max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=2.1 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34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cm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  <a:endParaRPr lang="sl-SI" baseline="30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4" y="2176257"/>
            <a:ext cx="4238558" cy="399355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458835" y="4877468"/>
            <a:ext cx="1924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n.b.: only to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400" i="1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d</a:t>
            </a:r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32 measurements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contribute!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622710" y="3559850"/>
            <a:ext cx="91440" cy="66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8846" y="2364453"/>
            <a:ext cx="26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sin2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1</a:t>
            </a:r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 from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B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  <a:sym typeface="Symbol"/>
              </a:rPr>
              <a:t>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J/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 K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S</a:t>
            </a:r>
            <a:endParaRPr lang="sl-SI" sz="1600" i="1" baseline="-250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040434" y="2694879"/>
            <a:ext cx="221684" cy="119432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66" y="3447134"/>
            <a:ext cx="449195" cy="44206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73699" y="4057739"/>
            <a:ext cx="4687503" cy="36933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2008: M.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Kobayashi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T. </a:t>
            </a:r>
            <a:r>
              <a:rPr lang="sl-SI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Maskawa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272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8" grpId="0"/>
      <p:bldP spid="40" grpId="0"/>
      <p:bldP spid="41" grpId="0"/>
      <p:bldP spid="123" grpId="0"/>
      <p:bldP spid="59" grpId="0"/>
      <p:bldP spid="59" grpId="1"/>
      <p:bldP spid="60" grpId="0" animBg="1"/>
      <p:bldP spid="60" grpId="1" animBg="1"/>
      <p:bldP spid="2" grpId="0"/>
      <p:bldP spid="2" grpId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B</a:t>
            </a:r>
            <a:r>
              <a:rPr lang="en-US" sz="2000" i="1" baseline="-25000" dirty="0"/>
              <a:t> </a:t>
            </a:r>
            <a:r>
              <a:rPr lang="en-US" sz="2000" i="1" dirty="0">
                <a:sym typeface="Symbol"/>
              </a:rPr>
              <a:t></a:t>
            </a:r>
            <a:r>
              <a:rPr lang="sl-SI" sz="2000" i="1" dirty="0">
                <a:sym typeface="Symbol"/>
              </a:rPr>
              <a:t> K</a:t>
            </a:r>
            <a:r>
              <a:rPr lang="sl-SI" sz="2000" i="1" baseline="30000" dirty="0">
                <a:sym typeface="Symbol"/>
              </a:rPr>
              <a:t>(</a:t>
            </a:r>
            <a:r>
              <a:rPr lang="sl-SI" sz="2000" i="1" dirty="0">
                <a:sym typeface="Symbol"/>
              </a:rPr>
              <a:t>*</a:t>
            </a:r>
            <a:r>
              <a:rPr lang="sl-SI" sz="2000" i="1" baseline="30000" dirty="0">
                <a:sym typeface="Symbol"/>
              </a:rPr>
              <a:t>)</a:t>
            </a:r>
            <a:r>
              <a:rPr lang="en-US" sz="2000" i="1" dirty="0" err="1" smtClean="0"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latin typeface="Symbol" pitchFamily="18" charset="2"/>
              </a:rPr>
              <a:t>n</a:t>
            </a:r>
            <a:r>
              <a:rPr lang="sl-SI" sz="2000" i="1" dirty="0" smtClean="0">
                <a:latin typeface="Symbol" pitchFamily="18" charset="2"/>
              </a:rPr>
              <a:t>   </a:t>
            </a:r>
            <a:r>
              <a:rPr lang="en-US" sz="2000" i="1" dirty="0" smtClean="0"/>
              <a:t>B</a:t>
            </a:r>
            <a:r>
              <a:rPr lang="sl-SI" sz="2000" i="1" baseline="-25000" dirty="0"/>
              <a:t>(s)</a:t>
            </a:r>
            <a:r>
              <a:rPr lang="en-US" sz="2000" i="1" baseline="-25000" dirty="0"/>
              <a:t> </a:t>
            </a:r>
            <a:r>
              <a:rPr lang="en-US" sz="2000" i="1" dirty="0">
                <a:sym typeface="Symbol"/>
              </a:rPr>
              <a:t></a:t>
            </a:r>
            <a:r>
              <a:rPr lang="sl-SI" sz="2000" i="1" dirty="0">
                <a:sym typeface="Symbol"/>
              </a:rPr>
              <a:t> </a:t>
            </a:r>
            <a:r>
              <a:rPr lang="en-US" sz="2000" i="1" dirty="0" err="1" smtClean="0"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latin typeface="Symbol" pitchFamily="18" charset="2"/>
              </a:rPr>
              <a:t>n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3915" y="628448"/>
            <a:ext cx="86505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B</a:t>
            </a:r>
            <a:r>
              <a:rPr lang="en-US" sz="2000" i="1" baseline="-25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bg1"/>
                </a:solidFill>
                <a:sym typeface="Symbol"/>
              </a:rPr>
              <a:t> 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sl-SI" sz="2000" i="1" baseline="300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sl-SI" sz="2000" i="1" baseline="300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C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l,r</a:t>
            </a:r>
            <a:r>
              <a:rPr lang="sl-SI" i="1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NP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allowed 68% C.R.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from  </a:t>
            </a:r>
            <a:r>
              <a:rPr lang="sl-SI" i="1" dirty="0">
                <a:solidFill>
                  <a:schemeClr val="bg1"/>
                </a:solidFill>
                <a:latin typeface="Copperplate Gothic Light" pitchFamily="34" charset="0"/>
              </a:rPr>
              <a:t>Br</a:t>
            </a:r>
            <a:r>
              <a:rPr lang="sl-SI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B</a:t>
            </a:r>
            <a:r>
              <a:rPr lang="en-US" i="1" baseline="-25000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bg1"/>
                </a:solidFill>
                <a:sym typeface="Symbol"/>
              </a:rPr>
              <a:t> K*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, </a:t>
            </a:r>
            <a:r>
              <a:rPr lang="sl-SI" dirty="0">
                <a:solidFill>
                  <a:schemeClr val="bg1"/>
                </a:solidFill>
                <a:latin typeface="Copperplate Gothic Light" pitchFamily="34" charset="0"/>
              </a:rPr>
              <a:t>Br</a:t>
            </a:r>
            <a:r>
              <a:rPr lang="sl-SI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B</a:t>
            </a:r>
            <a:r>
              <a:rPr lang="en-US" i="1" baseline="-25000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bg1"/>
                </a:solidFill>
                <a:sym typeface="Symbol"/>
              </a:rPr>
              <a:t> K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sl-SI" dirty="0">
                <a:solidFill>
                  <a:schemeClr val="bg1"/>
                </a:solidFill>
              </a:rPr>
              <a:t>)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&amp; </a:t>
            </a:r>
            <a:r>
              <a:rPr lang="sl-SI" i="1" dirty="0">
                <a:solidFill>
                  <a:schemeClr val="bg1"/>
                </a:solidFill>
                <a:latin typeface="Copperplate Gothic Light" pitchFamily="34" charset="0"/>
              </a:rPr>
              <a:t>F</a:t>
            </a:r>
            <a:r>
              <a:rPr lang="sl-SI" i="1" baseline="-25000" dirty="0">
                <a:solidFill>
                  <a:schemeClr val="bg1"/>
                </a:solidFill>
                <a:latin typeface="Copperplate Gothic Light" pitchFamily="34" charset="0"/>
              </a:rPr>
              <a:t>L</a:t>
            </a:r>
            <a:r>
              <a:rPr lang="sl-SI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B</a:t>
            </a:r>
            <a:r>
              <a:rPr lang="en-US" i="1" baseline="-25000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bg1"/>
                </a:solidFill>
                <a:sym typeface="Symbol"/>
              </a:rPr>
              <a:t> K*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sl-SI" dirty="0" smtClean="0">
                <a:solidFill>
                  <a:schemeClr val="bg1"/>
                </a:solidFill>
              </a:rPr>
              <a:t>) 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@ 50 ab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-1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sl-SI" sz="1600" i="1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C</a:t>
            </a:r>
            <a:r>
              <a:rPr lang="sl-SI" sz="1600" i="1" baseline="-25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l,r</a:t>
            </a:r>
            <a:r>
              <a:rPr lang="sl-SI" sz="1600" i="1" baseline="30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NP</a:t>
            </a:r>
            <a:r>
              <a:rPr lang="sl-SI" sz="16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 Real, </a:t>
            </a:r>
            <a:r>
              <a:rPr lang="sl-SI" sz="16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flavor independent)</a:t>
            </a: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/>
              </a:rPr>
              <a:t>s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C</a:t>
            </a:r>
            <a:r>
              <a:rPr lang="sl-SI" i="1" baseline="-25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l,r</a:t>
            </a:r>
            <a:r>
              <a: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NP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) ~ 0.1 – 0.2 </a:t>
            </a: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B</a:t>
            </a:r>
            <a:r>
              <a:rPr lang="sl-SI" sz="2000" i="1" baseline="-25000" dirty="0" smtClean="0">
                <a:solidFill>
                  <a:schemeClr val="bg1"/>
                </a:solidFill>
              </a:rPr>
              <a:t>(s)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</a:t>
            </a:r>
            <a:r>
              <a:rPr lang="sl-SI" sz="2000" i="1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sl-SI" sz="2000" i="1" dirty="0" smtClean="0">
              <a:solidFill>
                <a:schemeClr val="bg1"/>
              </a:solidFill>
              <a:latin typeface="Symbol" pitchFamily="18" charset="2"/>
            </a:endParaRPr>
          </a:p>
          <a:p>
            <a:endParaRPr lang="sl-SI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B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r( </a:t>
            </a:r>
            <a:r>
              <a:rPr lang="en-US" sz="2000" i="1" dirty="0" smtClean="0">
                <a:solidFill>
                  <a:schemeClr val="bg1"/>
                </a:solidFill>
              </a:rPr>
              <a:t>B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i="1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) &lt; 1.5 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sym typeface="Symbol"/>
              </a:rPr>
              <a:t>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10</a:t>
            </a:r>
            <a:r>
              <a:rPr lang="sl-SI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-6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@ 50 ab</a:t>
            </a:r>
            <a:r>
              <a:rPr lang="sl-SI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-1</a:t>
            </a:r>
            <a:endParaRPr lang="en-US" sz="2000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Br</a:t>
            </a:r>
            <a:r>
              <a:rPr lang="sl-SI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( </a:t>
            </a:r>
            <a:r>
              <a:rPr lang="en-US" sz="2000" i="1" dirty="0" smtClean="0">
                <a:solidFill>
                  <a:schemeClr val="bg1"/>
                </a:solidFill>
              </a:rPr>
              <a:t>B</a:t>
            </a:r>
            <a:r>
              <a:rPr lang="sl-SI" sz="2000" i="1" baseline="-25000" dirty="0" smtClean="0">
                <a:solidFill>
                  <a:schemeClr val="bg1"/>
                </a:solidFill>
              </a:rPr>
              <a:t>s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sl-SI" sz="20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Symbol" pitchFamily="18" charset="2"/>
                <a:sym typeface="Symbol"/>
              </a:rPr>
              <a:t>n</a:t>
            </a:r>
            <a:r>
              <a:rPr lang="en-US" sz="2000" i="1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sl-SI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) &lt; 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1.1 </a:t>
            </a:r>
            <a:r>
              <a:rPr lang="sl-SI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sym typeface="Symbol"/>
              </a:rPr>
              <a:t>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10</a:t>
            </a:r>
            <a:r>
              <a:rPr lang="sl-SI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-5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</a:t>
            </a:r>
            <a:r>
              <a:rPr lang="sl-SI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@ 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5 ab</a:t>
            </a:r>
            <a:r>
              <a:rPr lang="sl-SI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-1   </a:t>
            </a:r>
            <a:r>
              <a:rPr lang="sl-SI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(</a:t>
            </a:r>
            <a:r>
              <a:rPr lang="sl-SI" sz="2000" i="1" dirty="0" smtClean="0">
                <a:solidFill>
                  <a:schemeClr val="bg1"/>
                </a:solidFill>
                <a:latin typeface="Symbol" pitchFamily="18" charset="2"/>
                <a:sym typeface="Symbol"/>
              </a:rPr>
              <a:t>U</a:t>
            </a:r>
            <a:r>
              <a:rPr lang="sl-SI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(5S))</a:t>
            </a:r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5" y="746979"/>
            <a:ext cx="3541802" cy="344509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2584173">
            <a:off x="5271659" y="2948582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Belle, BaBar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excluded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92132" y="1090820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Copperplate Gothic Light" pitchFamily="34" charset="0"/>
              </a:rPr>
              <a:t>Br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K*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7" name="Rectangle 46"/>
          <p:cNvSpPr/>
          <p:nvPr/>
        </p:nvSpPr>
        <p:spPr>
          <a:xfrm rot="2662534">
            <a:off x="6890112" y="2958447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Copperplate Gothic Light" pitchFamily="34" charset="0"/>
              </a:rPr>
              <a:t>Br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K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6775938" y="1460152"/>
            <a:ext cx="515816" cy="12240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5492132" y="167987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Copperplate Gothic Light" pitchFamily="34" charset="0"/>
              </a:rPr>
              <a:t>F</a:t>
            </a:r>
            <a:r>
              <a:rPr lang="sl-SI" i="1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baseline="-2500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K*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6369160" y="1988007"/>
            <a:ext cx="761562" cy="12240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0520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DM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-1" y="514006"/>
            <a:ext cx="6868887" cy="35702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Dark sector, </a:t>
            </a:r>
            <a:r>
              <a:rPr lang="sl-SI" sz="2400" i="1" dirty="0">
                <a:solidFill>
                  <a:schemeClr val="bg1"/>
                </a:solidFill>
              </a:rPr>
              <a:t>e</a:t>
            </a:r>
            <a:r>
              <a:rPr lang="sl-SI" sz="2400" i="1" baseline="30000" dirty="0">
                <a:solidFill>
                  <a:schemeClr val="bg1"/>
                </a:solidFill>
              </a:rPr>
              <a:t>+</a:t>
            </a:r>
            <a:r>
              <a:rPr lang="sl-SI" sz="2400" i="1" dirty="0">
                <a:solidFill>
                  <a:schemeClr val="bg1"/>
                </a:solidFill>
              </a:rPr>
              <a:t>e</a:t>
            </a:r>
            <a:r>
              <a:rPr lang="sl-SI" sz="2400" i="1" baseline="30000" dirty="0">
                <a:solidFill>
                  <a:schemeClr val="bg1"/>
                </a:solidFill>
              </a:rPr>
              <a:t>-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 </a:t>
            </a:r>
            <a:r>
              <a:rPr lang="sl-SI" sz="2400" i="1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sl-SI" sz="2400" i="1" baseline="300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+</a:t>
            </a:r>
            <a:r>
              <a:rPr lang="sl-SI" sz="2400" i="1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sl-SI" sz="2400" i="1" baseline="300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lang="sl-SI" sz="24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Z‘, Z‘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invis.</a:t>
            </a:r>
          </a:p>
          <a:p>
            <a:endParaRPr lang="sl-SI" sz="2400" i="1" dirty="0" smtClean="0">
              <a:solidFill>
                <a:schemeClr val="bg1"/>
              </a:solidFill>
            </a:endParaRP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identified by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sl-SI" i="1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+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sl-SI" i="1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recoil mass;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expected UL on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g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‘ (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Z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‘ coupling to </a:t>
            </a:r>
          </a:p>
          <a:p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and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63" y="1071312"/>
            <a:ext cx="3546930" cy="1752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93" y="2955870"/>
            <a:ext cx="4425043" cy="3265714"/>
          </a:xfrm>
          <a:prstGeom prst="rect">
            <a:avLst/>
          </a:prstGeom>
        </p:spPr>
      </p:pic>
      <p:sp>
        <p:nvSpPr>
          <p:cNvPr id="23" name="Text Box 170"/>
          <p:cNvSpPr txBox="1">
            <a:spLocks noChangeArrowheads="1"/>
          </p:cNvSpPr>
          <p:nvPr/>
        </p:nvSpPr>
        <p:spPr bwMode="auto">
          <a:xfrm>
            <a:off x="324480" y="6213037"/>
            <a:ext cx="4578497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M. Bertemes et al. (Belle II Coll.), </a:t>
            </a:r>
            <a:r>
              <a:rPr lang="sl-SI" sz="1000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BELLE2-NOTE-PH-2019-002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932" y="4259766"/>
            <a:ext cx="3518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expected UL with Phase II data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9366" y="5136995"/>
            <a:ext cx="3321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value for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  <a:latin typeface="+mn-lt"/>
              </a:rPr>
              <a:t>g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-2)</a:t>
            </a:r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discrepancy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explanation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76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i="1" dirty="0" smtClean="0">
                <a:latin typeface="Copperplate Gothic Light" panose="020E0507020206020404" pitchFamily="34" charset="0"/>
              </a:rPr>
              <a:t>DM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514006"/>
            <a:ext cx="5747657" cy="153888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Dark sector, </a:t>
            </a:r>
            <a:r>
              <a:rPr lang="sl-SI" sz="2400" i="1" dirty="0">
                <a:solidFill>
                  <a:schemeClr val="bg1"/>
                </a:solidFill>
              </a:rPr>
              <a:t>e</a:t>
            </a:r>
            <a:r>
              <a:rPr lang="sl-SI" sz="2400" i="1" baseline="30000" dirty="0">
                <a:solidFill>
                  <a:schemeClr val="bg1"/>
                </a:solidFill>
              </a:rPr>
              <a:t>+</a:t>
            </a:r>
            <a:r>
              <a:rPr lang="sl-SI" sz="2400" i="1" dirty="0">
                <a:solidFill>
                  <a:schemeClr val="bg1"/>
                </a:solidFill>
              </a:rPr>
              <a:t>e</a:t>
            </a:r>
            <a:r>
              <a:rPr lang="sl-SI" sz="2400" i="1" baseline="30000" dirty="0">
                <a:solidFill>
                  <a:schemeClr val="bg1"/>
                </a:solidFill>
              </a:rPr>
              <a:t>-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 </a:t>
            </a:r>
            <a:r>
              <a:rPr lang="sl-SI" sz="2400" i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sl-SI" sz="24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i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sl-SI" sz="24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2400" i="1" dirty="0">
                <a:solidFill>
                  <a:schemeClr val="bg1"/>
                </a:solidFill>
                <a:latin typeface="+mn-lt"/>
              </a:rPr>
              <a:t>a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 </a:t>
            </a:r>
            <a:r>
              <a:rPr lang="sl-SI" sz="2400" i="1" dirty="0" smtClean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gg</a:t>
            </a:r>
            <a:endParaRPr lang="sl-SI" sz="2400" i="1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for low </a:t>
            </a:r>
            <a:r>
              <a:rPr lang="sl-SI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m</a:t>
            </a:r>
            <a:r>
              <a:rPr lang="sl-SI" i="1" baseline="-25000" dirty="0">
                <a:solidFill>
                  <a:schemeClr val="bg1"/>
                </a:solidFill>
              </a:rPr>
              <a:t>a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two merged </a:t>
            </a:r>
            <a:r>
              <a:rPr lang="sl-SI" i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‘s, same as </a:t>
            </a:r>
          </a:p>
          <a:p>
            <a:r>
              <a:rPr lang="sl-SI" i="1" dirty="0">
                <a:solidFill>
                  <a:schemeClr val="bg1"/>
                </a:solidFill>
              </a:rPr>
              <a:t>e</a:t>
            </a:r>
            <a:r>
              <a:rPr lang="sl-SI" i="1" baseline="30000" dirty="0">
                <a:solidFill>
                  <a:schemeClr val="bg1"/>
                </a:solidFill>
              </a:rPr>
              <a:t>+</a:t>
            </a:r>
            <a:r>
              <a:rPr lang="sl-SI" i="1" dirty="0">
                <a:solidFill>
                  <a:schemeClr val="bg1"/>
                </a:solidFill>
              </a:rPr>
              <a:t>e</a:t>
            </a:r>
            <a:r>
              <a:rPr lang="sl-SI" i="1" baseline="30000" dirty="0">
                <a:solidFill>
                  <a:schemeClr val="bg1"/>
                </a:solidFill>
              </a:rPr>
              <a:t>-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 </a:t>
            </a:r>
            <a:r>
              <a:rPr lang="sl-SI" i="1" dirty="0">
                <a:solidFill>
                  <a:schemeClr val="bg1"/>
                </a:solidFill>
                <a:latin typeface="Symbol" panose="05050102010706020507" pitchFamily="18" charset="2"/>
              </a:rPr>
              <a:t>gg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, trigger not to veto or prescale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2955603"/>
            <a:ext cx="4963886" cy="3243943"/>
          </a:xfrm>
          <a:prstGeom prst="rect">
            <a:avLst/>
          </a:prstGeom>
        </p:spPr>
      </p:pic>
      <p:sp>
        <p:nvSpPr>
          <p:cNvPr id="12" name="Text Box 170"/>
          <p:cNvSpPr txBox="1">
            <a:spLocks noChangeArrowheads="1"/>
          </p:cNvSpPr>
          <p:nvPr/>
        </p:nvSpPr>
        <p:spPr bwMode="auto">
          <a:xfrm>
            <a:off x="146061" y="6224188"/>
            <a:ext cx="5147563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M. de Nuccio, T. Ferber et al. (Belle II Coll.), BELLE2-NOTE-PH-2019-005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47" y="680108"/>
            <a:ext cx="3174453" cy="2176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70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Belle II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5" y="502101"/>
            <a:ext cx="4550798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 B-Factory: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 &amp; Belle II  (KEK) 2018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Access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decays with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</a:t>
            </a:r>
            <a:r>
              <a:rPr lang="sl-SI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 &gt;~10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-9</a:t>
            </a:r>
            <a:endParaRPr lang="sl-SI" dirty="0" smtClean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(e.g.</a:t>
            </a:r>
          </a:p>
          <a:p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/>
              </a:rPr>
              <a:t>h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‘K</a:t>
            </a:r>
            <a:r>
              <a:rPr lang="sl-SI" i="1" baseline="-25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S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1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-6</a:t>
            </a:r>
            <a:endParaRPr lang="sl-SI" dirty="0" smtClean="0">
              <a:solidFill>
                <a:srgbClr val="FE6854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X</a:t>
            </a:r>
            <a:r>
              <a:rPr lang="sl-SI" i="1" baseline="-25000" dirty="0" smtClean="0">
                <a:solidFill>
                  <a:srgbClr val="FE6854"/>
                </a:solidFill>
                <a:latin typeface="+mn-lt"/>
                <a:sym typeface="Symbol" panose="05050102010706020507" pitchFamily="18" charset="2"/>
              </a:rPr>
              <a:t>d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g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-7</a:t>
            </a:r>
            <a:endParaRPr lang="sl-SI" baseline="30000" dirty="0">
              <a:solidFill>
                <a:srgbClr val="FE6854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X</a:t>
            </a:r>
            <a:r>
              <a:rPr lang="sl-SI" i="1" baseline="-25000" dirty="0" smtClean="0">
                <a:solidFill>
                  <a:srgbClr val="FE6854"/>
                </a:solidFill>
                <a:sym typeface="Symbol" panose="05050102010706020507" pitchFamily="18" charset="2"/>
              </a:rPr>
              <a:t>u</a:t>
            </a:r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tn</a:t>
            </a:r>
            <a:r>
              <a:rPr lang="sl-SI" i="1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4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-8</a:t>
            </a:r>
            <a:endParaRPr lang="sl-SI" baseline="30000" dirty="0">
              <a:solidFill>
                <a:srgbClr val="FE6854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 smtClean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K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(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*</a:t>
            </a:r>
            <a:r>
              <a:rPr lang="sl-SI" i="1" baseline="30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</a:t>
            </a:r>
            <a:r>
              <a:rPr lang="sl-SI" i="1" dirty="0">
                <a:solidFill>
                  <a:srgbClr val="FE6854"/>
                </a:solidFill>
                <a:latin typeface="Symbol" pitchFamily="18" charset="2"/>
                <a:sym typeface="Symbol" panose="05050102010706020507" pitchFamily="18" charset="2"/>
              </a:rPr>
              <a:t>nn</a:t>
            </a:r>
            <a:r>
              <a:rPr lang="sl-SI" i="1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7 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-9</a:t>
            </a:r>
          </a:p>
          <a:p>
            <a:r>
              <a:rPr lang="sl-SI" dirty="0" smtClean="0">
                <a:solidFill>
                  <a:srgbClr val="FE6854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34" y="639564"/>
            <a:ext cx="4107587" cy="279315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258" y="3495028"/>
            <a:ext cx="3775190" cy="304267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3815" y="1806498"/>
            <a:ext cx="336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=2 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34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cm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</a:p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  <a:sym typeface="Symbol" panose="05050102010706020507" pitchFamily="18" charset="2"/>
              </a:rPr>
              <a:t> </a:t>
            </a:r>
          </a:p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=8 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35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cm</a:t>
            </a:r>
            <a:r>
              <a:rPr lang="sl-SI" baseline="30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</a:p>
          <a:p>
            <a:endParaRPr lang="sl-SI" baseline="30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endParaRPr lang="sl-SI" baseline="30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5119" y="2773399"/>
            <a:ext cx="4575719" cy="369332"/>
            <a:chOff x="4459490" y="5806531"/>
            <a:chExt cx="457571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4459490" y="5806531"/>
              <a:ext cx="457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N(BB) 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 50  N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baseline="-25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Belle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(BB</a:t>
              </a:r>
              <a:r>
                <a:rPr lang="sl-SI" i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) </a:t>
              </a:r>
              <a:endPara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7011658" y="5878286"/>
              <a:ext cx="146958" cy="272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3" name="Straight Connector 62"/>
          <p:cNvCxnSpPr/>
          <p:nvPr/>
        </p:nvCxnSpPr>
        <p:spPr bwMode="auto">
          <a:xfrm>
            <a:off x="752106" y="2852591"/>
            <a:ext cx="146958" cy="272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8230" y="5549821"/>
            <a:ext cx="4362668" cy="923330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explore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possible deviatons from </a:t>
            </a:r>
          </a:p>
          <a:p>
            <a:pPr algn="ctr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SM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prediction 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appearing in some rare decays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74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Belle II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9306"/>
            <a:ext cx="307968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Detector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12" name="グループ化 13"/>
          <p:cNvGrpSpPr>
            <a:grpSpLocks/>
          </p:cNvGrpSpPr>
          <p:nvPr/>
        </p:nvGrpSpPr>
        <p:grpSpPr bwMode="auto">
          <a:xfrm>
            <a:off x="76201" y="635946"/>
            <a:ext cx="9124950" cy="5905500"/>
            <a:chOff x="56738" y="391611"/>
            <a:chExt cx="9123188" cy="590524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7"/>
            <p:cNvSpPr txBox="1">
              <a:spLocks noChangeArrowheads="1"/>
            </p:cNvSpPr>
            <p:nvPr/>
          </p:nvSpPr>
          <p:spPr bwMode="auto">
            <a:xfrm>
              <a:off x="546235" y="2700728"/>
              <a:ext cx="1981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electron</a:t>
              </a:r>
              <a:r>
                <a:rPr kumimoji="1" lang="sl-SI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  (7GeV)</a:t>
              </a:r>
              <a:endParaRPr kumimoji="1" lang="ja-JP" altLang="en-US" sz="1800" dirty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16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9"/>
            <p:cNvSpPr txBox="1">
              <a:spLocks noChangeArrowheads="1"/>
            </p:cNvSpPr>
            <p:nvPr/>
          </p:nvSpPr>
          <p:spPr bwMode="auto">
            <a:xfrm>
              <a:off x="6455477" y="4175794"/>
              <a:ext cx="1783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positron</a:t>
              </a:r>
              <a:r>
                <a:rPr kumimoji="1" lang="sl-SI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 (4GeV)</a:t>
              </a:r>
              <a:endParaRPr kumimoji="1" lang="ja-JP" altLang="en-US" sz="18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角丸四角形吹き出し 12"/>
            <p:cNvSpPr/>
            <p:nvPr/>
          </p:nvSpPr>
          <p:spPr>
            <a:xfrm>
              <a:off x="5364313" y="391611"/>
              <a:ext cx="3815613" cy="863563"/>
            </a:xfrm>
            <a:prstGeom prst="wedgeRoundRectCallout">
              <a:avLst>
                <a:gd name="adj1" fmla="val -37974"/>
                <a:gd name="adj2" fmla="val 6360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KL and </a:t>
              </a:r>
              <a:r>
                <a:rPr kumimoji="1" lang="en-US" altLang="ja-JP" sz="1600" dirty="0" err="1">
                  <a:solidFill>
                    <a:srgbClr val="000000"/>
                  </a:solidFill>
                </a:rPr>
                <a:t>muon</a:t>
              </a:r>
              <a:r>
                <a:rPr kumimoji="1" lang="en-US" altLang="ja-JP" sz="1600" dirty="0">
                  <a:solidFill>
                    <a:srgbClr val="000000"/>
                  </a:solidFill>
                </a:rPr>
                <a:t> detector: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Resistive Plate Counter (</a:t>
              </a:r>
              <a:r>
                <a:rPr lang="en-US" altLang="ja-JP" sz="1400" dirty="0"/>
                <a:t>barrel outer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Scintillator + WLSF + MPPC (end-caps</a:t>
              </a:r>
              <a:r>
                <a:rPr lang="en-US" altLang="ja-JP" sz="1400" dirty="0"/>
                <a:t> , inner 2 barrel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  <a:endParaRPr kumimoji="1"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角丸四角形吹き出し 14"/>
            <p:cNvSpPr/>
            <p:nvPr/>
          </p:nvSpPr>
          <p:spPr>
            <a:xfrm>
              <a:off x="5580171" y="2248905"/>
              <a:ext cx="3491826" cy="823877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Particle Identification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Time-of-Propagation counter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Prox. focusing Aerogel RICH (fwd)</a:t>
              </a:r>
            </a:p>
          </p:txBody>
        </p:sp>
        <p:sp>
          <p:nvSpPr>
            <p:cNvPr id="20" name="角丸四角形吹き出し 15"/>
            <p:cNvSpPr/>
            <p:nvPr/>
          </p:nvSpPr>
          <p:spPr>
            <a:xfrm>
              <a:off x="828114" y="4734823"/>
              <a:ext cx="3407704" cy="854038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Central Drift Chamber</a:t>
              </a:r>
            </a:p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He(50%):C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2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6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(50%)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, </a:t>
              </a:r>
              <a:r>
                <a:rPr kumimoji="1" lang="sl-SI" altLang="ja-JP" sz="1400" dirty="0">
                  <a:solidFill>
                    <a:srgbClr val="000000"/>
                  </a:solidFill>
                </a:rPr>
                <a:t>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mall cells, long lever arm,  fast electronics</a:t>
              </a:r>
            </a:p>
          </p:txBody>
        </p:sp>
        <p:sp>
          <p:nvSpPr>
            <p:cNvPr id="21" name="角丸四角形吹き出し 16"/>
            <p:cNvSpPr/>
            <p:nvPr/>
          </p:nvSpPr>
          <p:spPr>
            <a:xfrm>
              <a:off x="180539" y="1232950"/>
              <a:ext cx="3887036" cy="896899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EM Calorimeter: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CsI(Tl), waveform sampling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Pure CsI + waveform sampling (end-caps)</a:t>
              </a:r>
            </a:p>
          </p:txBody>
        </p:sp>
        <p:sp>
          <p:nvSpPr>
            <p:cNvPr id="22" name="角丸四角形吹き出し 17"/>
            <p:cNvSpPr/>
            <p:nvPr/>
          </p:nvSpPr>
          <p:spPr>
            <a:xfrm>
              <a:off x="56738" y="3849036"/>
              <a:ext cx="3031540" cy="6476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Vertex Detector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23" name="角丸四角形吹き出し 18"/>
            <p:cNvSpPr/>
            <p:nvPr/>
          </p:nvSpPr>
          <p:spPr>
            <a:xfrm>
              <a:off x="56738" y="3171204"/>
              <a:ext cx="2283971" cy="6476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Beryllium beam pipe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 rot="745634">
            <a:off x="3106550" y="2679840"/>
            <a:ext cx="1760456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5704080">
            <a:off x="3939931" y="3631476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5704080">
            <a:off x="2448321" y="3226529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0026" y="1498893"/>
            <a:ext cx="3887787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745634">
            <a:off x="3602901" y="3234918"/>
            <a:ext cx="670971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8991" y="4103980"/>
            <a:ext cx="3009335" cy="6372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745634">
            <a:off x="3420512" y="2861609"/>
            <a:ext cx="992822" cy="11828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47727" y="4978959"/>
            <a:ext cx="3408362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 rot="5704080">
            <a:off x="3906366" y="3375002"/>
            <a:ext cx="1415868" cy="516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745634">
            <a:off x="3175283" y="2878977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1078113">
            <a:off x="3036694" y="4002010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642769" y="2493321"/>
            <a:ext cx="3450431" cy="8239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5985258">
            <a:off x="3020011" y="3411900"/>
            <a:ext cx="4450383" cy="9862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405526">
            <a:off x="2788200" y="1825772"/>
            <a:ext cx="2310229" cy="6643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84801" y="635947"/>
            <a:ext cx="3816350" cy="8661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39" name="Picture 38" descr="belle2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2976" y="5641080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617C3AC-04C5-8242-B003-96C71C54F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385" y="3739509"/>
            <a:ext cx="4252409" cy="27936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73" y="3556451"/>
            <a:ext cx="3693383" cy="2976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43" y="4024978"/>
            <a:ext cx="4133491" cy="25568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89" y="4155732"/>
            <a:ext cx="3584462" cy="23896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466" y="4072617"/>
            <a:ext cx="3251216" cy="2438412"/>
          </a:xfrm>
          <a:prstGeom prst="rect">
            <a:avLst/>
          </a:prstGeom>
        </p:spPr>
      </p:pic>
      <p:pic>
        <p:nvPicPr>
          <p:cNvPr id="45" name="Picture 11" descr="https://mail.itep.ru/cgi-bin/sqwebmail/login/pakhlov/5B76CE10A6187078E34F2144D7A230C8/1290050732?folder=INBOX&amp;form=fetch&amp;pos=53&amp;mimeid=1.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525" y="2519550"/>
            <a:ext cx="3161105" cy="2118687"/>
          </a:xfrm>
          <a:prstGeom prst="rect">
            <a:avLst/>
          </a:prstGeom>
          <a:noFill/>
        </p:spPr>
      </p:pic>
      <p:pic>
        <p:nvPicPr>
          <p:cNvPr id="46" name="Picture 1066" descr="https://mail.itep.ru/cgi-bin/sqwebmail/login/pakhlov/8F4A8A921674D23FCF70FEAB3FF03088/1290043491?folder=INBOX&amp;form=fetch&amp;pos=9&amp;mimeid=1.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1922" y="4772846"/>
            <a:ext cx="2807798" cy="178107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050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Luminosity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17550" y="1218402"/>
            <a:ext cx="6621780" cy="3649980"/>
            <a:chOff x="472223" y="1530636"/>
            <a:chExt cx="6621780" cy="364998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3" y="1530636"/>
              <a:ext cx="6621780" cy="364998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auto">
            <a:xfrm>
              <a:off x="472223" y="2495550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72223" y="3742833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72223" y="4944380"/>
              <a:ext cx="6621780" cy="2362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488333" y="1525842"/>
            <a:ext cx="17491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1: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Belle 2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Belle 2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(no VXD)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Phase 3:</a:t>
            </a: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full Belle 2</a:t>
            </a:r>
            <a:endParaRPr lang="en-US" dirty="0">
              <a:solidFill>
                <a:srgbClr val="33CCFF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48904" y="1710324"/>
            <a:ext cx="6478740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84979" y="1640602"/>
            <a:ext cx="330200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566972" y="1640602"/>
            <a:ext cx="389861" cy="13944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478165" y="1645466"/>
            <a:ext cx="780054" cy="13981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953435" y="1780047"/>
            <a:ext cx="524730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2831644" y="2207941"/>
            <a:ext cx="1249701" cy="28498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84349" y="2140216"/>
            <a:ext cx="13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 50</a:t>
            </a:r>
            <a:r>
              <a:rPr lang="en-US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ab</a:t>
            </a:r>
            <a:r>
              <a:rPr lang="en-US" sz="1600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en-US" sz="1600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96366" y="1341176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1</a:t>
            </a:r>
            <a:endParaRPr lang="en-US" b="1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67160" y="1353048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2</a:t>
            </a:r>
            <a:endParaRPr lang="en-US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253" y="1849953"/>
            <a:ext cx="79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VXD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56644" y="1358733"/>
            <a:ext cx="16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3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18998" y="1780047"/>
            <a:ext cx="1547973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0290" y="1843793"/>
            <a:ext cx="188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QCS, Belle 2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33226" y="2924994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3226" y="4129829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4514914" y="2112267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637899" y="2132504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LS2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4783719" y="3187583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054340" y="3225411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HL LHC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558982" y="3183098"/>
            <a:ext cx="2226815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3005833" y="3230298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LS3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51864"/>
            <a:ext cx="8660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current issues: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fire (4/2019, not related to SuperKEKB,~2 weeks recovery)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injection bkg (reduced with machine and collimators tuning)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storage backgrounds (mainly beam-gas, vacuum scrubbing, additional pumps)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78699" y="342215"/>
            <a:ext cx="1659308" cy="1048621"/>
            <a:chOff x="4278699" y="342215"/>
            <a:chExt cx="1659308" cy="1048621"/>
          </a:xfrm>
        </p:grpSpPr>
        <p:sp>
          <p:nvSpPr>
            <p:cNvPr id="54" name="TextBox 53"/>
            <p:cNvSpPr txBox="1"/>
            <p:nvPr/>
          </p:nvSpPr>
          <p:spPr>
            <a:xfrm rot="5400000">
              <a:off x="4112542" y="511095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start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03/19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63" name="Down Arrow 62"/>
            <p:cNvSpPr/>
            <p:nvPr/>
          </p:nvSpPr>
          <p:spPr bwMode="auto">
            <a:xfrm>
              <a:off x="4497189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4761168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4428227" y="508372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end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07/19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4987047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4711255" y="513815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start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10/19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5621140" y="1126843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5269148" y="535586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end ?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07/19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66958" y="914399"/>
            <a:ext cx="7210311" cy="3813718"/>
            <a:chOff x="266958" y="914399"/>
            <a:chExt cx="7210311" cy="381371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44" y="1461938"/>
              <a:ext cx="6816625" cy="3266179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 rot="16200000">
              <a:off x="-591350" y="1772707"/>
              <a:ext cx="208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daily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</a:t>
              </a:r>
              <a:r>
                <a:rPr lang="sl-SI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L</a:t>
              </a:r>
              <a:r>
                <a:rPr lang="sl-SI" baseline="-25000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dt </a:t>
              </a:r>
              <a:r>
                <a:rPr lang="sl-SI" i="1" dirty="0" smtClean="0">
                  <a:solidFill>
                    <a:schemeClr val="bg1"/>
                  </a:solidFill>
                </a:rPr>
                <a:t>[pb</a:t>
              </a:r>
              <a:r>
                <a:rPr lang="sl-SI" i="1" baseline="30000" dirty="0" smtClean="0">
                  <a:solidFill>
                    <a:schemeClr val="bg1"/>
                  </a:solidFill>
                </a:rPr>
                <a:t>-1</a:t>
              </a:r>
              <a:r>
                <a:rPr lang="sl-SI" i="1" dirty="0">
                  <a:solidFill>
                    <a:schemeClr val="bg1"/>
                  </a:solidFill>
                </a:rPr>
                <a:t>]</a:t>
              </a:r>
              <a:r>
                <a:rPr lang="sl-SI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293653" y="3308195"/>
              <a:ext cx="152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</a:t>
              </a:r>
              <a:r>
                <a:rPr lang="sl-SI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L</a:t>
              </a:r>
              <a:r>
                <a:rPr lang="sl-SI" baseline="-25000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dt [fb</a:t>
              </a:r>
              <a:r>
                <a:rPr lang="sl-SI" i="1" baseline="30000" dirty="0" smtClean="0">
                  <a:solidFill>
                    <a:schemeClr val="bg1"/>
                  </a:solidFill>
                  <a:latin typeface="+mn-lt"/>
                </a:rPr>
                <a:t>-1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]</a:t>
              </a:r>
              <a:r>
                <a:rPr lang="sl-SI" dirty="0" smtClean="0">
                  <a:solidFill>
                    <a:schemeClr val="bg1"/>
                  </a:solidFill>
                </a:rPr>
                <a:t> 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0" y="5151864"/>
            <a:ext cx="41814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Plan: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reach KEKB luminosity in June 2020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&gt; 100 fb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by end of 2020 spring run</a:t>
            </a: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64" y="446049"/>
            <a:ext cx="29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Luminosity plans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956833" y="1997681"/>
            <a:ext cx="2204270" cy="92731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870012" y="3430599"/>
            <a:ext cx="575273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5842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 animBg="1"/>
      <p:bldP spid="75" grpId="0" animBg="1"/>
      <p:bldP spid="77" grpId="0"/>
      <p:bldP spid="77" grpId="1"/>
      <p:bldP spid="79" grpId="0"/>
      <p:bldP spid="79" grpId="1"/>
      <p:bldP spid="81" grpId="0"/>
      <p:bldP spid="81" grpId="1"/>
      <p:bldP spid="2" grpId="0"/>
      <p:bldP spid="2" grpId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2" y="1549815"/>
            <a:ext cx="4956549" cy="418742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52389" y="5737244"/>
            <a:ext cx="321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hadron veto in </a:t>
            </a:r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ECL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using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Pulse Shape Discrimination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5493" y="2411137"/>
            <a:ext cx="217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no requirement on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endParaRPr lang="en-US" sz="14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5493" y="3787679"/>
            <a:ext cx="337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loose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5493" y="5196120"/>
            <a:ext cx="327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tight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71433" y="2124183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0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gg</a:t>
            </a:r>
            <a:endParaRPr lang="en-US" sz="16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80173" y="1296243"/>
            <a:ext cx="5056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 Longo, J.M.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Roney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all. (Belle II Coll.)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BELLE2-NOTE-PL-2018-027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31543" y="543892"/>
            <a:ext cx="4307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 Sangal et all. (Belle II Coll.)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BELLE2-NOTE-PL-2018-035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22664" y="446049"/>
            <a:ext cx="374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performance</a:t>
            </a:r>
            <a:endParaRPr lang="sl-SI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2" y="790113"/>
            <a:ext cx="4014460" cy="2638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33" y="3551666"/>
            <a:ext cx="4016200" cy="257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408" y="208325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2900" y="6055647"/>
            <a:ext cx="225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combined pid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TOP, CDC, ARICH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 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914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3" grpId="0"/>
      <p:bldP spid="94" grpId="0"/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154" y="6313719"/>
            <a:ext cx="3709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W. Sutcliffe, F. Bernlochner, 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B2NOTE-2018-031-1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6269"/>
            <a:ext cx="4480560" cy="33853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879" y="2866269"/>
            <a:ext cx="4524121" cy="334797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11958" y="41709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4724" y="41709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898" y="17184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600" baseline="30000" dirty="0"/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 flipV="1">
            <a:off x="5177277" y="1277045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>
            <a:off x="6733925" y="1003094"/>
            <a:ext cx="767910" cy="23225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 flipV="1">
            <a:off x="5862881" y="1265298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>
            <a:off x="5862882" y="1349561"/>
            <a:ext cx="710868" cy="35611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 flipV="1">
            <a:off x="5862881" y="987864"/>
            <a:ext cx="904875" cy="247488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>
            <a:off x="6733925" y="987403"/>
            <a:ext cx="1056589" cy="4085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6767756" y="780306"/>
            <a:ext cx="871044" cy="20663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5" name="Line 46"/>
          <p:cNvSpPr>
            <a:spLocks noChangeShapeType="1"/>
          </p:cNvSpPr>
          <p:nvPr/>
        </p:nvSpPr>
        <p:spPr bwMode="auto">
          <a:xfrm>
            <a:off x="6548485" y="1695208"/>
            <a:ext cx="662777" cy="90781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>
            <a:off x="7192882" y="1784100"/>
            <a:ext cx="730482" cy="39202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7" name="Line 46"/>
          <p:cNvSpPr>
            <a:spLocks noChangeShapeType="1"/>
          </p:cNvSpPr>
          <p:nvPr/>
        </p:nvSpPr>
        <p:spPr bwMode="auto">
          <a:xfrm flipV="1">
            <a:off x="6573751" y="1417774"/>
            <a:ext cx="1798474" cy="277077"/>
          </a:xfrm>
          <a:prstGeom prst="line">
            <a:avLst/>
          </a:prstGeom>
          <a:noFill/>
          <a:ln w="28575">
            <a:solidFill>
              <a:srgbClr val="66FF33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>
            <a:off x="7177959" y="1774276"/>
            <a:ext cx="1289531" cy="192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9" name="Line 46"/>
          <p:cNvSpPr>
            <a:spLocks noChangeShapeType="1"/>
          </p:cNvSpPr>
          <p:nvPr/>
        </p:nvSpPr>
        <p:spPr bwMode="auto">
          <a:xfrm>
            <a:off x="6548485" y="1711679"/>
            <a:ext cx="391072" cy="630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82005" y="111209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6500144" y="1085689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5905093" y="747675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tag</a:t>
            </a:r>
            <a:endParaRPr lang="en-US" sz="16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5783370" y="1481326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sig</a:t>
            </a:r>
            <a:endParaRPr lang="en-US" sz="1600" baseline="-25000" dirty="0"/>
          </a:p>
        </p:txBody>
      </p:sp>
      <p:sp>
        <p:nvSpPr>
          <p:cNvPr id="74" name="Right Brace 73"/>
          <p:cNvSpPr/>
          <p:nvPr/>
        </p:nvSpPr>
        <p:spPr bwMode="auto">
          <a:xfrm>
            <a:off x="7822724" y="611220"/>
            <a:ext cx="190455" cy="66742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32065" y="642064"/>
            <a:ext cx="121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detected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hadrons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67490" y="1614609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baseline="30000" dirty="0"/>
          </a:p>
        </p:txBody>
      </p:sp>
      <p:sp>
        <p:nvSpPr>
          <p:cNvPr id="77" name="TextBox 76"/>
          <p:cNvSpPr txBox="1"/>
          <p:nvPr/>
        </p:nvSpPr>
        <p:spPr>
          <a:xfrm>
            <a:off x="7874973" y="20045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  <a:sym typeface="Symbol"/>
              </a:rPr>
              <a:t>p 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6848713" y="2139884"/>
            <a:ext cx="2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chemeClr val="bg1"/>
                </a:solidFill>
                <a:latin typeface="French Script MT" panose="03020402040607040605" pitchFamily="66" charset="0"/>
              </a:rPr>
              <a:t>l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8326725" y="122068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66FF33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0" y="389306"/>
            <a:ext cx="5002652" cy="24929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Full Event Interpretation</a:t>
            </a:r>
          </a:p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only a single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pair produced @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U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(4S)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FEI </a:t>
            </a:r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performed using MVA</a:t>
            </a:r>
            <a:endParaRPr lang="sl-SI" i="1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tag</a:t>
            </a:r>
            <a:r>
              <a:rPr lang="sl-SI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~ 0.2%-0.3% @ P~50%-60%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recontruction of final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states with undetected particles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992085" y="1191987"/>
            <a:ext cx="146958" cy="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044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/>
      <p:bldP spid="57" grpId="0"/>
      <p:bldP spid="5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/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Measurements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0" y="389306"/>
            <a:ext cx="4766305" cy="14157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Lepton Flavor Universality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2000" i="1" dirty="0" smtClean="0">
                <a:solidFill>
                  <a:srgbClr val="FE6854"/>
                </a:solidFill>
              </a:rPr>
              <a:t>B </a:t>
            </a:r>
            <a:r>
              <a:rPr lang="sl-SI" sz="2000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000" i="1" dirty="0" smtClean="0">
                <a:solidFill>
                  <a:srgbClr val="FE6854"/>
                </a:solidFill>
              </a:rPr>
              <a:t>D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(</a:t>
            </a:r>
            <a:r>
              <a:rPr lang="sl-SI" sz="2000" i="1" dirty="0" smtClean="0">
                <a:solidFill>
                  <a:srgbClr val="FE6854"/>
                </a:solidFill>
              </a:rPr>
              <a:t>*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)</a:t>
            </a:r>
            <a:r>
              <a:rPr lang="sl-SI" sz="20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dirty="0">
                <a:solidFill>
                  <a:srgbClr val="FE6854"/>
                </a:solidFill>
              </a:rPr>
              <a:t> </a:t>
            </a:r>
            <a:r>
              <a:rPr lang="sl-SI" sz="2000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n</a:t>
            </a:r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6" y="1688934"/>
            <a:ext cx="3323595" cy="22063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67" y="1921046"/>
            <a:ext cx="778095" cy="8925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08777" y="172951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895" y="4399944"/>
            <a:ext cx="3201517" cy="646331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R(D)=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0.3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0.016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R(D*)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0.2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0.014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Text Box 170"/>
          <p:cNvSpPr txBox="1">
            <a:spLocks noChangeArrowheads="1"/>
          </p:cNvSpPr>
          <p:nvPr/>
        </p:nvSpPr>
        <p:spPr bwMode="auto">
          <a:xfrm>
            <a:off x="96621" y="3895236"/>
            <a:ext cx="262123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A.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Abdesselam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 (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.)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arXiv:1904.08794 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78300"/>
              </p:ext>
            </p:extLst>
          </p:nvPr>
        </p:nvGraphicFramePr>
        <p:xfrm>
          <a:off x="4446385" y="2663290"/>
          <a:ext cx="45577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7" imgW="2997000" imgH="444240" progId="Equation.DSMT4">
                  <p:embed/>
                </p:oleObj>
              </mc:Choice>
              <mc:Fallback>
                <p:oleObj name="Equation" r:id="rId7" imgW="299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6385" y="2663290"/>
                        <a:ext cx="4557712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83072" y="332582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R(D*)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0.252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0.003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1205" y="3579292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0.300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0.008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6854610" y="3298999"/>
            <a:ext cx="217078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S.Fajfer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al.,  </a:t>
            </a:r>
            <a:endParaRPr lang="sl-SI" sz="1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Phys.Rev.D85(2012) 094025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8" name="Text Box 170"/>
          <p:cNvSpPr txBox="1">
            <a:spLocks noChangeArrowheads="1"/>
          </p:cNvSpPr>
          <p:nvPr/>
        </p:nvSpPr>
        <p:spPr bwMode="auto">
          <a:xfrm>
            <a:off x="6873827" y="3657323"/>
            <a:ext cx="2270173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H. Na et al.,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92, 054410 (2015)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5969" y="591378"/>
            <a:ext cx="4551797" cy="2060086"/>
            <a:chOff x="6033570" y="613680"/>
            <a:chExt cx="4551797" cy="2060086"/>
          </a:xfrm>
        </p:grpSpPr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8959601" y="1221143"/>
              <a:ext cx="1625766" cy="70788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t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r>
                <a:rPr lang="sl-SI" sz="32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, l</a:t>
              </a:r>
              <a:r>
                <a:rPr lang="sl-SI" sz="4000" b="1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sz="2000" dirty="0" smtClean="0">
                  <a:solidFill>
                    <a:schemeClr val="bg1"/>
                  </a:solidFill>
                  <a:sym typeface="Symbol"/>
                </a:rPr>
                <a:t>= 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sl-SI" sz="2000" i="1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, 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m</a:t>
              </a:r>
              <a:r>
                <a:rPr lang="sl-SI" sz="2000" i="1" baseline="30000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15468" y="1425165"/>
              <a:ext cx="312906" cy="400110"/>
              <a:chOff x="7507349" y="1608968"/>
              <a:chExt cx="312906" cy="400110"/>
            </a:xfrm>
          </p:grpSpPr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>
                <a:off x="7612875" y="1705180"/>
                <a:ext cx="1381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 Box 49"/>
              <p:cNvSpPr txBox="1">
                <a:spLocks noChangeArrowheads="1"/>
              </p:cNvSpPr>
              <p:nvPr/>
            </p:nvSpPr>
            <p:spPr bwMode="auto">
              <a:xfrm>
                <a:off x="7507349" y="1608968"/>
                <a:ext cx="312906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>
                    <a:solidFill>
                      <a:schemeClr val="bg1"/>
                    </a:solidFill>
                  </a:rPr>
                  <a:t>c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7212484" y="2061880"/>
              <a:ext cx="55496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W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442343" y="694735"/>
              <a:ext cx="231006" cy="981777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7265982" y="1944479"/>
              <a:ext cx="657024" cy="1296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V="1">
              <a:off x="7887134" y="1594624"/>
              <a:ext cx="972574" cy="467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7912651" y="2050885"/>
              <a:ext cx="991662" cy="2685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1" name="Text Box 49"/>
            <p:cNvSpPr txBox="1">
              <a:spLocks noChangeArrowheads="1"/>
            </p:cNvSpPr>
            <p:nvPr/>
          </p:nvSpPr>
          <p:spPr bwMode="auto">
            <a:xfrm>
              <a:off x="6780457" y="1465734"/>
              <a:ext cx="327333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b</a:t>
              </a:r>
              <a:endParaRPr lang="en-US" sz="2000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6570859" y="1675775"/>
              <a:ext cx="706699" cy="2781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3" name="Line 47"/>
            <p:cNvSpPr>
              <a:spLocks noChangeShapeType="1"/>
            </p:cNvSpPr>
            <p:nvPr/>
          </p:nvSpPr>
          <p:spPr bwMode="auto">
            <a:xfrm flipV="1">
              <a:off x="7225834" y="1595457"/>
              <a:ext cx="480329" cy="3486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7310861" y="14435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033570" y="613680"/>
              <a:ext cx="2438254" cy="981777"/>
              <a:chOff x="5188622" y="2359287"/>
              <a:chExt cx="2438254" cy="981777"/>
            </a:xfrm>
          </p:grpSpPr>
          <p:sp>
            <p:nvSpPr>
              <p:cNvPr id="109" name="Text Box 48"/>
              <p:cNvSpPr txBox="1">
                <a:spLocks noChangeArrowheads="1"/>
              </p:cNvSpPr>
              <p:nvPr/>
            </p:nvSpPr>
            <p:spPr bwMode="auto">
              <a:xfrm>
                <a:off x="6138579" y="2364703"/>
                <a:ext cx="327334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bg1"/>
                    </a:solidFill>
                  </a:rPr>
                  <a:t>u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 Box 51"/>
              <p:cNvSpPr txBox="1">
                <a:spLocks noChangeArrowheads="1"/>
              </p:cNvSpPr>
              <p:nvPr/>
            </p:nvSpPr>
            <p:spPr bwMode="auto">
              <a:xfrm>
                <a:off x="5188622" y="2801440"/>
                <a:ext cx="389850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B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-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flipV="1">
                <a:off x="5754795" y="2369430"/>
                <a:ext cx="1165879" cy="7972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761365" y="2359287"/>
                <a:ext cx="231006" cy="98177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Text Box 51"/>
              <p:cNvSpPr txBox="1">
                <a:spLocks noChangeArrowheads="1"/>
              </p:cNvSpPr>
              <p:nvPr/>
            </p:nvSpPr>
            <p:spPr bwMode="auto">
              <a:xfrm>
                <a:off x="6998178" y="2796980"/>
                <a:ext cx="628698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(</a:t>
                </a:r>
                <a:r>
                  <a:rPr lang="sl-SI" i="1" dirty="0" smtClean="0">
                    <a:solidFill>
                      <a:schemeClr val="bg1"/>
                    </a:solidFill>
                  </a:rPr>
                  <a:t>*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)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0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7463261" y="15959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>
              <a:off x="7974606" y="1104568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0" name="Line 50"/>
            <p:cNvSpPr>
              <a:spLocks noChangeShapeType="1"/>
            </p:cNvSpPr>
            <p:nvPr/>
          </p:nvSpPr>
          <p:spPr bwMode="auto">
            <a:xfrm>
              <a:off x="9005520" y="2332265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7103223" y="726717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8884661" y="2273656"/>
              <a:ext cx="317716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endParaRPr lang="en-US" sz="2000" i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7073" y="6164278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481" y="2040673"/>
            <a:ext cx="173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N</a:t>
            </a:r>
            <a:r>
              <a:rPr lang="sl-SI" sz="1400" baseline="-25000" dirty="0" smtClean="0">
                <a:solidFill>
                  <a:schemeClr val="tx1"/>
                </a:solidFill>
              </a:rPr>
              <a:t>sig</a:t>
            </a:r>
            <a:r>
              <a:rPr lang="sl-SI" sz="1400" dirty="0" smtClean="0">
                <a:solidFill>
                  <a:schemeClr val="tx1"/>
                </a:solidFill>
              </a:rPr>
              <a:t>=376 ±36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58" y="4057433"/>
            <a:ext cx="3830781" cy="25069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019322">
            <a:off x="6154413" y="5182090"/>
            <a:ext cx="164785" cy="49530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5981014" y="5522186"/>
            <a:ext cx="142819" cy="2607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081565" y="565256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SM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59616" y="5559580"/>
            <a:ext cx="54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WA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381899" y="5310910"/>
            <a:ext cx="513921" cy="3416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142550" y="5014523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Belle II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(50 ab</a:t>
            </a:r>
            <a:r>
              <a:rPr lang="sl-SI" sz="1600" baseline="30000" dirty="0" smtClean="0">
                <a:solidFill>
                  <a:schemeClr val="tx1"/>
                </a:solidFill>
                <a:latin typeface="Copperplate Gothic Light" pitchFamily="34" charset="0"/>
              </a:rPr>
              <a:t>-1</a:t>
            </a:r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)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71" name="Straight Arrow Connector 70"/>
          <p:cNvCxnSpPr>
            <a:stCxn id="9" idx="6"/>
            <a:endCxn id="70" idx="1"/>
          </p:cNvCxnSpPr>
          <p:nvPr/>
        </p:nvCxnSpPr>
        <p:spPr bwMode="auto">
          <a:xfrm>
            <a:off x="6315603" y="5230929"/>
            <a:ext cx="826947" cy="7598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98425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4" grpId="0"/>
      <p:bldP spid="45" grpId="0"/>
      <p:bldP spid="46" grpId="0"/>
      <p:bldP spid="48" grpId="0"/>
      <p:bldP spid="126" grpId="0"/>
      <p:bldP spid="6" grpId="0"/>
      <p:bldP spid="9" grpId="0" animBg="1"/>
      <p:bldP spid="67" grpId="0"/>
      <p:bldP spid="68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1_theme_BG_sec1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eme_BG_sec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_BG_sec3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eme_BG_sec4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e_BG_sec5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eme_BG_sec6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110830</TotalTime>
  <Words>2808</Words>
  <Application>Microsoft Office PowerPoint</Application>
  <PresentationFormat>On-screen Show (4:3)</PresentationFormat>
  <Paragraphs>780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Arial</vt:lpstr>
      <vt:lpstr>Optima</vt:lpstr>
      <vt:lpstr>Arial Narrow</vt:lpstr>
      <vt:lpstr>Lucida Calligraphy</vt:lpstr>
      <vt:lpstr>Calibri</vt:lpstr>
      <vt:lpstr>French Script MT</vt:lpstr>
      <vt:lpstr>Copperplate Gothic Light</vt:lpstr>
      <vt:lpstr>Courier New</vt:lpstr>
      <vt:lpstr>Freestyle Script</vt:lpstr>
      <vt:lpstr>ＭＳ Ｐゴシック</vt:lpstr>
      <vt:lpstr>ヒラギノ角ゴ ProN W3</vt:lpstr>
      <vt:lpstr>Symbol</vt:lpstr>
      <vt:lpstr>BankGothic Lt BT</vt:lpstr>
      <vt:lpstr>1_theme_BG_sec1</vt:lpstr>
      <vt:lpstr>2_theme_BG_sec2</vt:lpstr>
      <vt:lpstr>3_theme_BG_sec3</vt:lpstr>
      <vt:lpstr>4_theme_BG_sec4</vt:lpstr>
      <vt:lpstr>5_theme_BG_sec5</vt:lpstr>
      <vt:lpstr>6_theme_BG_sec6</vt:lpstr>
      <vt:lpstr>Equation</vt:lpstr>
      <vt:lpstr>The start of the Belle II experiment at the SuperKEKB e+e- factory</vt:lpstr>
      <vt:lpstr>Introduction</vt:lpstr>
      <vt:lpstr>B Factories</vt:lpstr>
      <vt:lpstr>Belle II</vt:lpstr>
      <vt:lpstr>Belle II</vt:lpstr>
      <vt:lpstr>Luminosity</vt:lpstr>
      <vt:lpstr>Performance</vt:lpstr>
      <vt:lpstr>Performance</vt:lpstr>
      <vt:lpstr>Measurements</vt:lpstr>
      <vt:lpstr>Measurements</vt:lpstr>
      <vt:lpstr>Summary</vt:lpstr>
      <vt:lpstr>Suplementary Material</vt:lpstr>
      <vt:lpstr>Standard Model</vt:lpstr>
      <vt:lpstr>CKM</vt:lpstr>
      <vt:lpstr>CKM</vt:lpstr>
      <vt:lpstr>Performance</vt:lpstr>
      <vt:lpstr>Performance</vt:lpstr>
      <vt:lpstr>Performance</vt:lpstr>
      <vt:lpstr>Accelerator</vt:lpstr>
      <vt:lpstr>LFU</vt:lpstr>
      <vt:lpstr>LFU</vt:lpstr>
      <vt:lpstr>LFU</vt:lpstr>
      <vt:lpstr> LFU</vt:lpstr>
      <vt:lpstr>LFU</vt:lpstr>
      <vt:lpstr>CPV in b →sqq</vt:lpstr>
      <vt:lpstr>t leptons</vt:lpstr>
      <vt:lpstr>B → K(*)l+ l -</vt:lpstr>
      <vt:lpstr>B → K*m+ m -</vt:lpstr>
      <vt:lpstr>B  K(*)nn</vt:lpstr>
      <vt:lpstr>B  K(*)nn   B(s)  nn</vt:lpstr>
      <vt:lpstr>DM</vt:lpstr>
      <vt:lpstr>DM</vt:lpstr>
    </vt:vector>
  </TitlesOfParts>
  <Company>University of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5134</cp:revision>
  <cp:lastPrinted>2013-08-13T07:32:16Z</cp:lastPrinted>
  <dcterms:created xsi:type="dcterms:W3CDTF">2003-05-06T13:12:03Z</dcterms:created>
  <dcterms:modified xsi:type="dcterms:W3CDTF">2019-06-25T06:40:03Z</dcterms:modified>
</cp:coreProperties>
</file>