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8" r:id="rId4"/>
    <p:sldId id="277" r:id="rId5"/>
    <p:sldId id="259" r:id="rId6"/>
    <p:sldId id="289" r:id="rId7"/>
    <p:sldId id="301" r:id="rId8"/>
    <p:sldId id="261" r:id="rId9"/>
    <p:sldId id="285" r:id="rId10"/>
    <p:sldId id="303" r:id="rId11"/>
    <p:sldId id="290" r:id="rId12"/>
    <p:sldId id="278" r:id="rId13"/>
    <p:sldId id="266" r:id="rId14"/>
    <p:sldId id="291" r:id="rId15"/>
    <p:sldId id="304" r:id="rId16"/>
    <p:sldId id="271" r:id="rId17"/>
    <p:sldId id="296" r:id="rId18"/>
    <p:sldId id="295" r:id="rId19"/>
    <p:sldId id="299" r:id="rId20"/>
    <p:sldId id="293" r:id="rId21"/>
    <p:sldId id="300" r:id="rId22"/>
    <p:sldId id="274" r:id="rId23"/>
    <p:sldId id="305" r:id="rId24"/>
    <p:sldId id="307" r:id="rId25"/>
    <p:sldId id="306" r:id="rId26"/>
    <p:sldId id="3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A808"/>
    <a:srgbClr val="8EA30D"/>
    <a:srgbClr val="C40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920B-63F2-4E73-A162-2ACD3AC5BD73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7B3F-CDD0-4AB5-B6C4-6B881EE1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07B3F-CDD0-4AB5-B6C4-6B881EE1BD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07B3F-CDD0-4AB5-B6C4-6B881EE1BD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B2A5-DF90-430E-A0A7-2E80B5264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E7FB7-BEE9-48D0-AF7D-9F325D98D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9C60C-F5D0-4A75-AB2D-74141490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AB71F-9DE4-466C-90E5-CA173153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EC1A-EEDA-437C-8AE1-8FF4D97A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3CFE-FC06-4D47-949D-8157F922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5D78B-CE53-45DF-9349-7E97B0723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2A75F-A4D1-4C1C-A826-BFC639F9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783A9-D117-4461-B804-B44AA8AF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B83A9-39B7-4A6A-81FE-5CC635B7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4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DE829-1263-4036-AD79-2ED980FF0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E3861-6852-4497-9CA1-5657F50E0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005E-9B45-4E65-9BE5-9BDC5AEC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BAAF-1A9A-4BD7-A8A6-45201E93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6ED6-C516-4B2D-A2FD-94D6F065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820A-6C3B-4585-8C01-24778E29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5469-ADD3-453B-B9E2-FED03B10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9DC7-0E64-42E2-98B9-B0721323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93EFA-A01D-4306-9FC9-E9027459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EBFB2-2B18-47F4-8F11-FD82AA26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0981-3ECC-4AC8-89C2-246606B1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E9C8-7318-47F0-9026-3CF207C50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0121E-4A85-42D2-999A-D68CDA57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BB5A-6F6D-44EE-AE59-BB4E14D2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E8AB6-DE16-42EB-B0EE-AB8BB121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7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5B61-DF20-410A-9263-15944EDE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EF02-FB9E-4461-9E9D-59ECABCD9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73654-31D7-454B-85A9-272F29D9C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7BBA5-4A24-440A-9F47-8A030CA2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2480B-B018-44C1-BFCE-1442DD4A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1CB90-9256-4F1D-9A72-75C73C35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7D3A-CB2D-42AF-B869-64542A4B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D7341-8B7E-4117-B327-304E7F19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CAA27-B59A-4727-BBAD-8260CDAA9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E4A32-7EB1-47F9-8956-0B72E34EC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CD83F-035E-4FB1-BC81-7148C2ABE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547B-A783-4B31-A053-89C2C330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C1D2F-ECF1-4C10-BFA8-84FBDCFF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F3A24-B102-4153-8701-08264691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75F0-CDA3-4D8A-81BC-DE97A2A0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899A2-BFB1-47AB-8C64-EE911C6D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F4560-8163-47BF-A83E-8BE56628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90183-DE8F-443E-8D36-8FDABC45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8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C68E7-DB65-47B9-A03B-5BF4EC9B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4264D-3C75-45D3-AC29-47D2B428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50EFA-B1A4-4A78-A708-982721A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9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BBA5-0DFE-4061-AE93-1F666FEB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4D91-A605-48CF-8E9F-DBAA0C564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DD37-5870-498C-9A9F-79301C775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DFAC-14F8-49FA-B961-A1EC5AD7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7801-0742-4710-BBF7-1E5C8C51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F9D4E-C143-4103-8D8B-944391BC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9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6482-929D-4607-B003-BCDC41B2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37573-5E19-4CC2-B05B-7B0202372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8F10E-1BFD-4ED8-B29D-74425061E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C3ED2-41FB-4B14-9E60-EE4E245C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C57C8-69EF-45D5-91ED-53B4F8F0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FF75A-7B01-4C61-A355-38686156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9AFB0-5C79-4905-8F49-62DC8D82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E7A1-9C4A-4D11-9DAE-5F8EB5FBB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75A0-4BAD-4368-AA68-A5E6ADF0D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8877-23A1-47D1-B8E0-F8957F0B1C8C}" type="datetimeFigureOut">
              <a:rPr lang="en-US" smtClean="0"/>
              <a:t>19-Nov-19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A33C-6811-4C29-B6BC-66DF0538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BBA4-69FF-414B-ABF4-E0376B878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30AF5D3-13DD-43A4-871C-E73685CEC837}"/>
              </a:ext>
            </a:extLst>
          </p:cNvPr>
          <p:cNvSpPr/>
          <p:nvPr/>
        </p:nvSpPr>
        <p:spPr>
          <a:xfrm>
            <a:off x="7715484" y="2869624"/>
            <a:ext cx="4246403" cy="192283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CA77D-F33F-49A6-9708-C2BC3FBB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706" y="399440"/>
            <a:ext cx="9025467" cy="118591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Revisiting the charged kaon mass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63EFB-8F28-41A8-B3A4-7B06798A3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2533" y="1976143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Damir Bosnar</a:t>
            </a:r>
            <a:endParaRPr lang="hr-H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r-HR" sz="2000" dirty="0" err="1"/>
              <a:t>with</a:t>
            </a:r>
            <a:r>
              <a:rPr lang="hr-HR" sz="2000" dirty="0"/>
              <a:t> </a:t>
            </a:r>
            <a:r>
              <a:rPr lang="hr-HR" sz="2000" dirty="0" err="1"/>
              <a:t>M.Makek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P. </a:t>
            </a:r>
            <a:r>
              <a:rPr lang="hr-HR" sz="2000" dirty="0" err="1"/>
              <a:t>Žugec</a:t>
            </a:r>
            <a:endParaRPr lang="en-US" sz="2000" dirty="0"/>
          </a:p>
          <a:p>
            <a:r>
              <a:rPr lang="en-US" dirty="0"/>
              <a:t>Department of Physics, University of Zagreb, Zagreb</a:t>
            </a:r>
            <a:r>
              <a:rPr lang="hr-HR" dirty="0"/>
              <a:t>, Croatia</a:t>
            </a:r>
            <a:endParaRPr lang="en-US" dirty="0"/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D339A-B293-442B-8D1C-656F2890738B}"/>
              </a:ext>
            </a:extLst>
          </p:cNvPr>
          <p:cNvSpPr txBox="1"/>
          <p:nvPr/>
        </p:nvSpPr>
        <p:spPr>
          <a:xfrm>
            <a:off x="472735" y="4671114"/>
            <a:ext cx="112414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Motivation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and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previous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measurement</a:t>
            </a:r>
            <a:r>
              <a:rPr lang="hr-HR" sz="2800" dirty="0">
                <a:solidFill>
                  <a:schemeClr val="accent1"/>
                </a:solidFill>
              </a:rPr>
              <a:t>s</a:t>
            </a:r>
            <a:r>
              <a:rPr lang="en-US" sz="2800" dirty="0">
                <a:solidFill>
                  <a:schemeClr val="accent1"/>
                </a:solidFill>
              </a:rPr>
              <a:t> of the charged kaon mass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Preparation</a:t>
            </a:r>
            <a:r>
              <a:rPr lang="hr-HR" sz="2800" dirty="0">
                <a:solidFill>
                  <a:schemeClr val="accent1"/>
                </a:solidFill>
              </a:rPr>
              <a:t>s for  </a:t>
            </a:r>
            <a:r>
              <a:rPr lang="en-US" sz="2800" dirty="0">
                <a:solidFill>
                  <a:schemeClr val="accent1"/>
                </a:solidFill>
              </a:rPr>
              <a:t>measurements at DA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</a:t>
            </a:r>
            <a:r>
              <a:rPr lang="en-US" sz="2800" dirty="0">
                <a:solidFill>
                  <a:schemeClr val="accent1"/>
                </a:solidFill>
              </a:rPr>
              <a:t>NE </a:t>
            </a:r>
            <a:r>
              <a:rPr lang="hr-HR" sz="2800" dirty="0">
                <a:solidFill>
                  <a:schemeClr val="accent1"/>
                </a:solidFill>
              </a:rPr>
              <a:t>LNF </a:t>
            </a:r>
            <a:r>
              <a:rPr lang="en-US" sz="2800" dirty="0">
                <a:solidFill>
                  <a:schemeClr val="accent1"/>
                </a:solidFill>
              </a:rPr>
              <a:t>during SIDDHARTA-2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hr-HR" sz="2800" dirty="0" err="1">
                <a:solidFill>
                  <a:schemeClr val="accent1"/>
                </a:solidFill>
              </a:rPr>
              <a:t>run</a:t>
            </a:r>
            <a:r>
              <a:rPr lang="hr-HR" sz="2800" dirty="0">
                <a:solidFill>
                  <a:schemeClr val="accent1"/>
                </a:solidFill>
              </a:rPr>
              <a:t>: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      hardware </a:t>
            </a:r>
            <a:r>
              <a:rPr lang="en-US" sz="2800" dirty="0">
                <a:solidFill>
                  <a:schemeClr val="accent1"/>
                </a:solidFill>
              </a:rPr>
              <a:t>and simulations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8D986-E4AC-4903-9C7E-46E106EFFAEB}"/>
              </a:ext>
            </a:extLst>
          </p:cNvPr>
          <p:cNvSpPr txBox="1"/>
          <p:nvPr/>
        </p:nvSpPr>
        <p:spPr>
          <a:xfrm>
            <a:off x="223520" y="6446894"/>
            <a:ext cx="12476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3rd </a:t>
            </a:r>
            <a:r>
              <a:rPr lang="hr-HR" sz="1600" b="1" dirty="0" err="1"/>
              <a:t>Jagiellonian</a:t>
            </a:r>
            <a:r>
              <a:rPr lang="hr-HR" sz="1600" b="1" dirty="0"/>
              <a:t> </a:t>
            </a:r>
            <a:r>
              <a:rPr lang="hr-HR" sz="1600" b="1" dirty="0" err="1"/>
              <a:t>Symposium</a:t>
            </a:r>
            <a:r>
              <a:rPr lang="hr-HR" sz="1600" b="1" dirty="0"/>
              <a:t> on </a:t>
            </a:r>
            <a:r>
              <a:rPr lang="hr-HR" sz="1600" b="1" dirty="0" err="1"/>
              <a:t>Fundamental</a:t>
            </a:r>
            <a:r>
              <a:rPr lang="hr-HR" sz="1600" b="1" dirty="0"/>
              <a:t> </a:t>
            </a:r>
            <a:r>
              <a:rPr lang="hr-HR" sz="1600" b="1" dirty="0" err="1"/>
              <a:t>and</a:t>
            </a:r>
            <a:r>
              <a:rPr lang="hr-HR" sz="1600" b="1" dirty="0"/>
              <a:t> </a:t>
            </a:r>
            <a:r>
              <a:rPr lang="hr-HR" sz="1600" b="1" dirty="0" err="1"/>
              <a:t>Applided</a:t>
            </a:r>
            <a:r>
              <a:rPr lang="hr-HR" sz="1600" b="1" dirty="0"/>
              <a:t> </a:t>
            </a:r>
            <a:r>
              <a:rPr lang="hr-HR" sz="1600" b="1" dirty="0" err="1"/>
              <a:t>Subatomic</a:t>
            </a:r>
            <a:r>
              <a:rPr lang="hr-HR" sz="1600" b="1" dirty="0"/>
              <a:t> </a:t>
            </a:r>
            <a:r>
              <a:rPr lang="hr-HR" sz="1600" b="1" dirty="0" err="1"/>
              <a:t>Physics</a:t>
            </a:r>
            <a:r>
              <a:rPr lang="hr-HR" sz="1600" b="1" dirty="0"/>
              <a:t>, Krakow, 24-28 June 2019</a:t>
            </a:r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39757-B634-4464-B49C-23C34DE07396}"/>
              </a:ext>
            </a:extLst>
          </p:cNvPr>
          <p:cNvSpPr txBox="1"/>
          <p:nvPr/>
        </p:nvSpPr>
        <p:spPr>
          <a:xfrm>
            <a:off x="577516" y="3572443"/>
            <a:ext cx="49704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C. </a:t>
            </a:r>
            <a:r>
              <a:rPr lang="hr-HR" sz="2000" b="1" dirty="0" err="1"/>
              <a:t>Curceanu</a:t>
            </a:r>
            <a:r>
              <a:rPr lang="hr-HR" sz="2000" b="1" dirty="0"/>
              <a:t> </a:t>
            </a:r>
            <a:r>
              <a:rPr lang="hr-HR" sz="2000" b="1" dirty="0" err="1"/>
              <a:t>et</a:t>
            </a:r>
            <a:r>
              <a:rPr lang="hr-HR" sz="2000" b="1" dirty="0"/>
              <a:t> </a:t>
            </a:r>
            <a:r>
              <a:rPr lang="hr-HR" sz="2000" b="1" dirty="0" err="1"/>
              <a:t>al</a:t>
            </a:r>
            <a:r>
              <a:rPr lang="hr-HR" sz="2000" b="1" dirty="0"/>
              <a:t>.</a:t>
            </a:r>
            <a:r>
              <a:rPr lang="hr-HR" dirty="0"/>
              <a:t> </a:t>
            </a:r>
            <a:r>
              <a:rPr lang="hr-HR" dirty="0" err="1"/>
              <a:t>Laboratori</a:t>
            </a:r>
            <a:r>
              <a:rPr lang="hr-HR" dirty="0"/>
              <a:t> </a:t>
            </a:r>
            <a:r>
              <a:rPr lang="hr-HR" dirty="0" err="1"/>
              <a:t>Nazionali</a:t>
            </a:r>
            <a:r>
              <a:rPr lang="hr-HR" dirty="0"/>
              <a:t> di </a:t>
            </a:r>
            <a:r>
              <a:rPr lang="hr-HR" dirty="0" err="1"/>
              <a:t>Frascati</a:t>
            </a:r>
            <a:endParaRPr lang="hr-HR" dirty="0"/>
          </a:p>
          <a:p>
            <a:r>
              <a:rPr lang="hr-HR" sz="2000" b="1" dirty="0"/>
              <a:t>J. </a:t>
            </a:r>
            <a:r>
              <a:rPr lang="hr-HR" sz="2000" b="1" dirty="0" err="1"/>
              <a:t>Zmeskal</a:t>
            </a:r>
            <a:r>
              <a:rPr lang="hr-HR" sz="2000" b="1" dirty="0"/>
              <a:t> </a:t>
            </a:r>
            <a:r>
              <a:rPr lang="hr-HR" sz="2000" b="1" dirty="0" err="1"/>
              <a:t>et</a:t>
            </a:r>
            <a:r>
              <a:rPr lang="hr-HR" sz="2000" b="1" dirty="0"/>
              <a:t> </a:t>
            </a:r>
            <a:r>
              <a:rPr lang="hr-HR" sz="2000" b="1" dirty="0" err="1"/>
              <a:t>al</a:t>
            </a:r>
            <a:r>
              <a:rPr lang="hr-HR" sz="2000" b="1" dirty="0"/>
              <a:t>. </a:t>
            </a:r>
            <a:r>
              <a:rPr lang="hr-HR" dirty="0"/>
              <a:t>Stefan Meyer Institute, </a:t>
            </a:r>
            <a:r>
              <a:rPr lang="hr-HR" dirty="0" err="1"/>
              <a:t>Vienna</a:t>
            </a:r>
            <a:endParaRPr lang="hr-HR" dirty="0"/>
          </a:p>
          <a:p>
            <a:r>
              <a:rPr lang="hr-HR" dirty="0" err="1"/>
              <a:t>and</a:t>
            </a:r>
            <a:r>
              <a:rPr lang="hr-HR" dirty="0"/>
              <a:t> SIDDHARTA-2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44085-635E-43EB-AB5F-9F4D2E2FA67C}"/>
              </a:ext>
            </a:extLst>
          </p:cNvPr>
          <p:cNvSpPr txBox="1"/>
          <p:nvPr/>
        </p:nvSpPr>
        <p:spPr>
          <a:xfrm>
            <a:off x="8367306" y="3572443"/>
            <a:ext cx="2914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Croatia</a:t>
            </a:r>
            <a:r>
              <a:rPr lang="hr-HR" dirty="0"/>
              <a:t>n</a:t>
            </a:r>
            <a:r>
              <a:rPr lang="en-US" dirty="0"/>
              <a:t> Science Foundation </a:t>
            </a:r>
          </a:p>
          <a:p>
            <a:r>
              <a:rPr lang="en-US" dirty="0"/>
              <a:t>Project </a:t>
            </a:r>
            <a:r>
              <a:rPr lang="hr-HR" dirty="0"/>
              <a:t>8570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98BCE-241C-42CD-807D-0CE2A83A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63" y="729829"/>
            <a:ext cx="7064630" cy="6151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6140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r>
              <a:rPr lang="hr-HR" sz="2800" dirty="0" err="1">
                <a:latin typeface="Arial Black" panose="020B0A04020102020204" pitchFamily="34" charset="0"/>
              </a:rPr>
              <a:t>run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9038032" y="2299081"/>
            <a:ext cx="302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from the luminometer</a:t>
            </a: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(80x40x2 mm</a:t>
            </a:r>
            <a:r>
              <a:rPr lang="hr-HR" baseline="30000" dirty="0"/>
              <a:t>3</a:t>
            </a:r>
            <a:r>
              <a:rPr lang="hr-HR" dirty="0"/>
              <a:t>)</a:t>
            </a:r>
            <a:r>
              <a:rPr lang="en-US" dirty="0"/>
              <a:t> as a trigger</a:t>
            </a:r>
            <a:endParaRPr lang="hr-HR" dirty="0"/>
          </a:p>
          <a:p>
            <a:r>
              <a:rPr lang="en-US" dirty="0"/>
              <a:t> for HPGe detector</a:t>
            </a:r>
            <a:r>
              <a:rPr lang="hr-HR" dirty="0"/>
              <a:t>.  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410275-A65D-44F4-9F04-5DA0CD38C891}"/>
              </a:ext>
            </a:extLst>
          </p:cNvPr>
          <p:cNvCxnSpPr>
            <a:cxnSpLocks/>
          </p:cNvCxnSpPr>
          <p:nvPr/>
        </p:nvCxnSpPr>
        <p:spPr>
          <a:xfrm flipV="1">
            <a:off x="2572443" y="3484701"/>
            <a:ext cx="3249237" cy="68724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6678F4-FB28-4B8D-84F0-8DFDC44D06E8}"/>
              </a:ext>
            </a:extLst>
          </p:cNvPr>
          <p:cNvSpPr txBox="1"/>
          <p:nvPr/>
        </p:nvSpPr>
        <p:spPr>
          <a:xfrm>
            <a:off x="9020232" y="1258525"/>
            <a:ext cx="3009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HPGe detector system is</a:t>
            </a:r>
          </a:p>
          <a:p>
            <a:r>
              <a:rPr lang="en-US" dirty="0"/>
              <a:t>independent of SIDDHARTA-2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82567-D88E-43E0-A593-A35B2250C07D}"/>
              </a:ext>
            </a:extLst>
          </p:cNvPr>
          <p:cNvSpPr txBox="1"/>
          <p:nvPr/>
        </p:nvSpPr>
        <p:spPr>
          <a:xfrm>
            <a:off x="26158" y="6357212"/>
            <a:ext cx="244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Figure: </a:t>
            </a:r>
            <a:r>
              <a:rPr lang="hr-HR" dirty="0" err="1"/>
              <a:t>Cesidio</a:t>
            </a:r>
            <a:r>
              <a:rPr lang="hr-HR" dirty="0"/>
              <a:t> </a:t>
            </a:r>
            <a:r>
              <a:rPr lang="hr-HR" dirty="0" err="1"/>
              <a:t>Capoccia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B45B6-9B55-477A-9A31-9848CADEACF6}"/>
              </a:ext>
            </a:extLst>
          </p:cNvPr>
          <p:cNvSpPr txBox="1"/>
          <p:nvPr/>
        </p:nvSpPr>
        <p:spPr>
          <a:xfrm>
            <a:off x="78393" y="3772517"/>
            <a:ext cx="2591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/>
              <a:t>Positions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>
                <a:highlight>
                  <a:srgbClr val="FFFF00"/>
                </a:highlight>
              </a:rPr>
              <a:t>target</a:t>
            </a:r>
            <a:r>
              <a:rPr lang="hr-HR" sz="2000" b="1" dirty="0"/>
              <a:t> </a:t>
            </a:r>
          </a:p>
          <a:p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>
                <a:highlight>
                  <a:srgbClr val="FF0000"/>
                </a:highlight>
              </a:rPr>
              <a:t>HPGe </a:t>
            </a:r>
            <a:r>
              <a:rPr lang="hr-HR" sz="2000" b="1" dirty="0" err="1">
                <a:highlight>
                  <a:srgbClr val="FF0000"/>
                </a:highlight>
              </a:rPr>
              <a:t>detector</a:t>
            </a:r>
            <a:endParaRPr lang="hr-HR" sz="2000" b="1" dirty="0">
              <a:highlight>
                <a:srgbClr val="FF0000"/>
              </a:highlight>
            </a:endParaRPr>
          </a:p>
          <a:p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restricted</a:t>
            </a:r>
            <a:r>
              <a:rPr lang="hr-HR" sz="2000" b="1" dirty="0"/>
              <a:t> </a:t>
            </a:r>
            <a:r>
              <a:rPr lang="hr-HR" sz="2000" b="1" dirty="0" err="1"/>
              <a:t>by</a:t>
            </a:r>
            <a:r>
              <a:rPr lang="hr-HR" sz="2000" b="1" dirty="0"/>
              <a:t> </a:t>
            </a:r>
          </a:p>
          <a:p>
            <a:r>
              <a:rPr lang="hr-HR" sz="2000" b="1" dirty="0"/>
              <a:t>SIDDHARTA-2 </a:t>
            </a:r>
            <a:r>
              <a:rPr lang="hr-HR" sz="2000" b="1" dirty="0" err="1"/>
              <a:t>setup</a:t>
            </a:r>
            <a:r>
              <a:rPr lang="hr-HR" sz="2000" b="1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36649D-25B5-4F74-B5D9-AFD4A0B9DA80}"/>
              </a:ext>
            </a:extLst>
          </p:cNvPr>
          <p:cNvCxnSpPr>
            <a:cxnSpLocks/>
          </p:cNvCxnSpPr>
          <p:nvPr/>
        </p:nvCxnSpPr>
        <p:spPr>
          <a:xfrm flipV="1">
            <a:off x="2766530" y="3429000"/>
            <a:ext cx="2147578" cy="41718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73F820-98A9-4112-B7F5-1740C33455D7}"/>
              </a:ext>
            </a:extLst>
          </p:cNvPr>
          <p:cNvCxnSpPr>
            <a:cxnSpLocks/>
          </p:cNvCxnSpPr>
          <p:nvPr/>
        </p:nvCxnSpPr>
        <p:spPr>
          <a:xfrm flipH="1">
            <a:off x="5029200" y="2514600"/>
            <a:ext cx="5151120" cy="70781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183A366-68D7-4F45-9F7D-C0E79D03DCF3}"/>
              </a:ext>
            </a:extLst>
          </p:cNvPr>
          <p:cNvSpPr/>
          <p:nvPr/>
        </p:nvSpPr>
        <p:spPr>
          <a:xfrm>
            <a:off x="4369452" y="3029216"/>
            <a:ext cx="455984" cy="687246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8EEC4-0763-4FC2-AF5D-C5176E551BF4}"/>
              </a:ext>
            </a:extLst>
          </p:cNvPr>
          <p:cNvSpPr txBox="1"/>
          <p:nvPr/>
        </p:nvSpPr>
        <p:spPr>
          <a:xfrm>
            <a:off x="170848" y="2900817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point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FC892F-CEFA-48C4-BC9C-AE4FDF19AC34}"/>
              </a:ext>
            </a:extLst>
          </p:cNvPr>
          <p:cNvCxnSpPr>
            <a:cxnSpLocks/>
          </p:cNvCxnSpPr>
          <p:nvPr/>
        </p:nvCxnSpPr>
        <p:spPr>
          <a:xfrm>
            <a:off x="1926200" y="3085430"/>
            <a:ext cx="2503075" cy="2874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66E3E3-3E8C-43BC-A31E-A2B0F2729C92}"/>
              </a:ext>
            </a:extLst>
          </p:cNvPr>
          <p:cNvSpPr txBox="1"/>
          <p:nvPr/>
        </p:nvSpPr>
        <p:spPr>
          <a:xfrm>
            <a:off x="9165573" y="5433882"/>
            <a:ext cx="271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-&gt; Hardware </a:t>
            </a:r>
            <a:r>
              <a:rPr lang="en-US" dirty="0">
                <a:solidFill>
                  <a:srgbClr val="002060"/>
                </a:solidFill>
              </a:rPr>
              <a:t>preparations</a:t>
            </a:r>
          </a:p>
          <a:p>
            <a:endParaRPr lang="hr-HR" dirty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</a:rPr>
              <a:t>-&gt; </a:t>
            </a:r>
            <a:r>
              <a:rPr lang="en-US" dirty="0">
                <a:solidFill>
                  <a:srgbClr val="002060"/>
                </a:solidFill>
              </a:rPr>
              <a:t>Simulations</a:t>
            </a:r>
            <a:r>
              <a:rPr lang="hr-HR" dirty="0">
                <a:solidFill>
                  <a:srgbClr val="002060"/>
                </a:solidFill>
              </a:rPr>
              <a:t> (GEANT4)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4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0D0B-664D-4F7A-BD43-D546D28E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48" y="365125"/>
            <a:ext cx="10839952" cy="100787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Preparation of the measurement </a:t>
            </a:r>
            <a:r>
              <a:rPr lang="hr-HR" sz="3200" dirty="0">
                <a:latin typeface="Aharoni" panose="02010803020104030203" pitchFamily="2" charset="-79"/>
                <a:cs typeface="Aharoni" panose="02010803020104030203" pitchFamily="2" charset="-79"/>
              </a:rPr>
              <a:t>at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r>
              <a:rPr lang="hr-H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hr-HR" sz="3200" dirty="0">
                <a:latin typeface="Aharoni" panose="02010803020104030203" pitchFamily="2" charset="-79"/>
                <a:cs typeface="Aharoni" panose="02010803020104030203" pitchFamily="2" charset="-79"/>
              </a:rPr>
              <a:t> HPGe 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F9C9-1D4F-4D5E-8135-9F355F5E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48" y="1373001"/>
            <a:ext cx="10687049" cy="5361907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Our aim is </a:t>
            </a:r>
            <a:r>
              <a:rPr lang="hr-HR" dirty="0">
                <a:solidFill>
                  <a:srgbClr val="00B0F0"/>
                </a:solidFill>
              </a:rPr>
              <a:t>to do </a:t>
            </a:r>
            <a:r>
              <a:rPr lang="en-US" dirty="0">
                <a:solidFill>
                  <a:srgbClr val="00B0F0"/>
                </a:solidFill>
              </a:rPr>
              <a:t> measurements with</a:t>
            </a:r>
            <a:r>
              <a:rPr lang="hr-HR" dirty="0">
                <a:solidFill>
                  <a:srgbClr val="00B0F0"/>
                </a:solidFill>
              </a:rPr>
              <a:t> HPGe </a:t>
            </a:r>
            <a:r>
              <a:rPr lang="en-US" dirty="0">
                <a:solidFill>
                  <a:srgbClr val="00B0F0"/>
                </a:solidFill>
              </a:rPr>
              <a:t>detector</a:t>
            </a:r>
            <a:r>
              <a:rPr lang="hr-HR" dirty="0">
                <a:solidFill>
                  <a:srgbClr val="00B0F0"/>
                </a:solidFill>
              </a:rPr>
              <a:t>(s) </a:t>
            </a:r>
            <a:r>
              <a:rPr lang="en-US" dirty="0">
                <a:solidFill>
                  <a:srgbClr val="00B0F0"/>
                </a:solidFill>
              </a:rPr>
              <a:t>during SIDDHARTA-2 run</a:t>
            </a:r>
            <a:r>
              <a:rPr lang="hr-HR" dirty="0">
                <a:solidFill>
                  <a:srgbClr val="00B0F0"/>
                </a:solidFill>
              </a:rPr>
              <a:t> -  </a:t>
            </a:r>
            <a:r>
              <a:rPr lang="en-US" dirty="0">
                <a:solidFill>
                  <a:srgbClr val="00B0F0"/>
                </a:solidFill>
              </a:rPr>
              <a:t>using the available space at the SIDDHARTA-2 interaction region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with</a:t>
            </a:r>
            <a:r>
              <a:rPr lang="en-US" dirty="0">
                <a:solidFill>
                  <a:srgbClr val="00B0F0"/>
                </a:solidFill>
              </a:rPr>
              <a:t> different solid targets</a:t>
            </a:r>
            <a:r>
              <a:rPr lang="hr-HR" dirty="0">
                <a:solidFill>
                  <a:srgbClr val="00B0F0"/>
                </a:solidFill>
              </a:rPr>
              <a:t> (Pb, W, …).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-&gt; Hardware </a:t>
            </a:r>
            <a:r>
              <a:rPr lang="en-US" dirty="0"/>
              <a:t>preparation</a:t>
            </a:r>
          </a:p>
          <a:p>
            <a:pPr marL="0" indent="0">
              <a:buNone/>
            </a:pPr>
            <a:r>
              <a:rPr lang="hr-HR" dirty="0"/>
              <a:t>-&gt; </a:t>
            </a:r>
            <a:r>
              <a:rPr lang="en-US" dirty="0"/>
              <a:t>Simulations</a:t>
            </a:r>
            <a:r>
              <a:rPr lang="hr-HR" dirty="0"/>
              <a:t>: to </a:t>
            </a:r>
            <a:r>
              <a:rPr lang="en-US" dirty="0"/>
              <a:t>determine position</a:t>
            </a:r>
            <a:r>
              <a:rPr lang="hr-HR" dirty="0"/>
              <a:t> </a:t>
            </a:r>
            <a:r>
              <a:rPr lang="en-US" dirty="0"/>
              <a:t>and</a:t>
            </a:r>
            <a:r>
              <a:rPr lang="hr-HR" dirty="0"/>
              <a:t> </a:t>
            </a:r>
            <a:r>
              <a:rPr lang="en-US" dirty="0"/>
              <a:t>size</a:t>
            </a:r>
            <a:r>
              <a:rPr lang="hr-HR" dirty="0"/>
              <a:t> </a:t>
            </a:r>
            <a:r>
              <a:rPr lang="en-US" dirty="0"/>
              <a:t>of the</a:t>
            </a:r>
            <a:r>
              <a:rPr lang="hr-HR" dirty="0"/>
              <a:t> </a:t>
            </a:r>
            <a:r>
              <a:rPr lang="en-US" dirty="0"/>
              <a:t>target</a:t>
            </a:r>
            <a:r>
              <a:rPr lang="hr-HR" dirty="0"/>
              <a:t>, </a:t>
            </a:r>
            <a:r>
              <a:rPr lang="en-US" dirty="0"/>
              <a:t>degrade</a:t>
            </a:r>
            <a:r>
              <a:rPr lang="hr-HR" dirty="0"/>
              <a:t>r,</a:t>
            </a:r>
            <a:r>
              <a:rPr lang="en-US" dirty="0"/>
              <a:t> </a:t>
            </a:r>
            <a:r>
              <a:rPr lang="hr-HR" dirty="0"/>
              <a:t>       </a:t>
            </a:r>
          </a:p>
          <a:p>
            <a:pPr marL="0" indent="0">
              <a:buNone/>
            </a:pPr>
            <a:r>
              <a:rPr lang="hr-HR" dirty="0"/>
              <a:t>     </a:t>
            </a:r>
            <a:r>
              <a:rPr lang="en-US" dirty="0"/>
              <a:t>and position of the detector</a:t>
            </a:r>
            <a:r>
              <a:rPr lang="hr-HR" dirty="0"/>
              <a:t>, </a:t>
            </a:r>
            <a:r>
              <a:rPr lang="en-US" dirty="0"/>
              <a:t>estimate duration of measurement</a:t>
            </a:r>
            <a:r>
              <a:rPr lang="hr-HR" dirty="0"/>
              <a:t>.</a:t>
            </a:r>
            <a:endParaRPr lang="en-US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5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8475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CF997-315F-47BF-8730-07B02BC3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1" y="1480255"/>
            <a:ext cx="1980856" cy="2482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359B0-F121-41CD-BEBD-853925853F8F}"/>
              </a:ext>
            </a:extLst>
          </p:cNvPr>
          <p:cNvSpPr txBox="1"/>
          <p:nvPr/>
        </p:nvSpPr>
        <p:spPr>
          <a:xfrm>
            <a:off x="275181" y="760495"/>
            <a:ext cx="373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BSI HPGe </a:t>
            </a:r>
            <a:r>
              <a:rPr lang="en-US" dirty="0"/>
              <a:t>detector</a:t>
            </a:r>
            <a:r>
              <a:rPr lang="hr-HR" dirty="0"/>
              <a:t> </a:t>
            </a:r>
            <a:r>
              <a:rPr lang="en-US" dirty="0"/>
              <a:t>with</a:t>
            </a:r>
            <a:r>
              <a:rPr lang="hr-HR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transistor reset preamplifier </a:t>
            </a:r>
            <a:r>
              <a:rPr lang="hr-HR" dirty="0">
                <a:solidFill>
                  <a:srgbClr val="FF0000"/>
                </a:solidFill>
              </a:rPr>
              <a:t>(TRP).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082AA-DEF1-4DBF-AA68-F5A8D971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421" y="2794871"/>
            <a:ext cx="1980856" cy="2688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124047" y="5483778"/>
            <a:ext cx="479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sz="1600" dirty="0"/>
              <a:t>HPGe </a:t>
            </a:r>
            <a:r>
              <a:rPr lang="en-US" sz="1600" dirty="0"/>
              <a:t>active</a:t>
            </a:r>
            <a:r>
              <a:rPr lang="hr-HR" sz="1600" dirty="0"/>
              <a:t> </a:t>
            </a:r>
            <a:r>
              <a:rPr lang="en-US" sz="1600" dirty="0"/>
              <a:t>detector diameter </a:t>
            </a:r>
            <a:r>
              <a:rPr lang="hr-HR" sz="1600" dirty="0"/>
              <a:t>60 mm</a:t>
            </a:r>
            <a:r>
              <a:rPr lang="en-US" sz="1600" dirty="0"/>
              <a:t>, height </a:t>
            </a:r>
            <a:r>
              <a:rPr lang="hr-HR" sz="1600" dirty="0"/>
              <a:t>60 mm</a:t>
            </a:r>
            <a:r>
              <a:rPr lang="hr-HR" dirty="0"/>
              <a:t>.       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9771E-60F7-4847-954D-1A3F30362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93731" y="1304001"/>
            <a:ext cx="1585637" cy="1726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2EA1A-DF2B-437D-96B9-3539EFC85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201" y="667640"/>
            <a:ext cx="6553202" cy="6087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50A5D9-E2B0-4B9C-8BF2-C72293E4110E}"/>
              </a:ext>
            </a:extLst>
          </p:cNvPr>
          <p:cNvSpPr txBox="1"/>
          <p:nvPr/>
        </p:nvSpPr>
        <p:spPr>
          <a:xfrm>
            <a:off x="187195" y="6192941"/>
            <a:ext cx="406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 electronics and </a:t>
            </a:r>
            <a:r>
              <a:rPr lang="en-US" dirty="0">
                <a:solidFill>
                  <a:srgbClr val="FF0000"/>
                </a:solidFill>
              </a:rPr>
              <a:t>fast pulse digitizer</a:t>
            </a:r>
            <a:r>
              <a:rPr lang="hr-H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F6C-1E43-4DEA-8176-0B72CDB7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2620"/>
            <a:ext cx="10323095" cy="80925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Laboratory tests of </a:t>
            </a:r>
            <a:r>
              <a:rPr lang="hr-HR" sz="3200" dirty="0">
                <a:latin typeface="Arial Black" panose="020B0A04020102020204" pitchFamily="34" charset="0"/>
              </a:rPr>
              <a:t>HPGe (BSI - TRP </a:t>
            </a:r>
            <a:r>
              <a:rPr lang="hr-HR" sz="3200" dirty="0" err="1">
                <a:latin typeface="Arial Black" panose="020B0A04020102020204" pitchFamily="34" charset="0"/>
              </a:rPr>
              <a:t>preamp</a:t>
            </a:r>
            <a:r>
              <a:rPr lang="hr-HR" sz="3200" dirty="0">
                <a:latin typeface="Arial Black" panose="020B0A04020102020204" pitchFamily="34" charset="0"/>
              </a:rPr>
              <a:t>) &amp; </a:t>
            </a:r>
            <a:r>
              <a:rPr lang="en-US" sz="3200" dirty="0">
                <a:latin typeface="Arial Black" panose="020B0A04020102020204" pitchFamily="34" charset="0"/>
              </a:rPr>
              <a:t>analog electronics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3E73C-0862-4BFB-88EE-B0F65276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9" y="1103334"/>
            <a:ext cx="3682515" cy="2209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20CF19-6F48-415C-9624-9B67E35BE085}"/>
              </a:ext>
            </a:extLst>
          </p:cNvPr>
          <p:cNvSpPr txBox="1"/>
          <p:nvPr/>
        </p:nvSpPr>
        <p:spPr>
          <a:xfrm>
            <a:off x="-1" y="6039049"/>
            <a:ext cx="4953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 </a:t>
            </a:r>
            <a:r>
              <a:rPr lang="en-US" sz="2000" dirty="0"/>
              <a:t>CAEN spectroscopy amplifier</a:t>
            </a:r>
            <a:r>
              <a:rPr lang="hr-HR" sz="2000" dirty="0"/>
              <a:t> N968</a:t>
            </a:r>
            <a:r>
              <a:rPr lang="en-US" sz="2000" dirty="0"/>
              <a:t>, Canberra</a:t>
            </a:r>
            <a:endParaRPr lang="hr-HR" sz="2000" dirty="0"/>
          </a:p>
          <a:p>
            <a:r>
              <a:rPr lang="en-US" sz="2000" dirty="0"/>
              <a:t> Multiport II,</a:t>
            </a:r>
            <a:r>
              <a:rPr lang="hr-HR" sz="2000" dirty="0"/>
              <a:t> </a:t>
            </a:r>
            <a:r>
              <a:rPr lang="en-US" sz="2000" dirty="0"/>
              <a:t>Canberra Genius DAQ +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471BD-2FDA-4F89-B902-4AFBABFEE0D6}"/>
              </a:ext>
            </a:extLst>
          </p:cNvPr>
          <p:cNvSpPr txBox="1"/>
          <p:nvPr/>
        </p:nvSpPr>
        <p:spPr>
          <a:xfrm>
            <a:off x="7884658" y="5279354"/>
            <a:ext cx="4113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60</a:t>
            </a:r>
            <a:r>
              <a:rPr lang="en-US" sz="2000" dirty="0"/>
              <a:t>Co</a:t>
            </a:r>
            <a:r>
              <a:rPr lang="hr-HR" sz="2000" dirty="0"/>
              <a:t>, </a:t>
            </a:r>
            <a:r>
              <a:rPr lang="hr-HR" sz="2000" baseline="30000" dirty="0"/>
              <a:t>133</a:t>
            </a:r>
            <a:r>
              <a:rPr lang="hr-HR" sz="2000" dirty="0"/>
              <a:t>Ba</a:t>
            </a:r>
            <a:r>
              <a:rPr lang="en-US" sz="2000" dirty="0"/>
              <a:t> </a:t>
            </a:r>
            <a:r>
              <a:rPr lang="en-US" sz="2000" dirty="0" err="1"/>
              <a:t>spectr</a:t>
            </a:r>
            <a:r>
              <a:rPr lang="hr-HR" sz="2000" dirty="0"/>
              <a:t>a</a:t>
            </a:r>
            <a:r>
              <a:rPr lang="en-US" sz="2000" dirty="0"/>
              <a:t>,</a:t>
            </a:r>
            <a:endParaRPr lang="hr-HR" sz="2000" dirty="0"/>
          </a:p>
          <a:p>
            <a:r>
              <a:rPr lang="en-US" sz="2000" dirty="0"/>
              <a:t> resolution</a:t>
            </a:r>
            <a:r>
              <a:rPr lang="hr-HR" sz="2000" dirty="0"/>
              <a:t>s:   0.870 </a:t>
            </a:r>
            <a:r>
              <a:rPr lang="hr-HR" sz="2000" dirty="0" err="1"/>
              <a:t>keV</a:t>
            </a:r>
            <a:r>
              <a:rPr lang="hr-HR" sz="2000" dirty="0"/>
              <a:t>  at   81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                   1.06 </a:t>
            </a:r>
            <a:r>
              <a:rPr lang="hr-HR" sz="2000" dirty="0" err="1"/>
              <a:t>keV</a:t>
            </a:r>
            <a:r>
              <a:rPr lang="hr-HR" sz="2000" dirty="0"/>
              <a:t>  at  302.9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</a:t>
            </a:r>
            <a:r>
              <a:rPr lang="hr-HR" sz="2000" dirty="0">
                <a:solidFill>
                  <a:srgbClr val="FF0000"/>
                </a:solidFill>
              </a:rPr>
              <a:t>1.11KeV</a:t>
            </a:r>
            <a:r>
              <a:rPr lang="hr-HR" sz="2000" dirty="0"/>
              <a:t>    1.43 </a:t>
            </a:r>
            <a:r>
              <a:rPr lang="hr-HR" sz="2000" dirty="0" err="1"/>
              <a:t>keV</a:t>
            </a:r>
            <a:r>
              <a:rPr lang="hr-HR" sz="2000" dirty="0"/>
              <a:t>  at  356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                   1.67 </a:t>
            </a:r>
            <a:r>
              <a:rPr lang="hr-HR" sz="2000" dirty="0" err="1"/>
              <a:t>keV</a:t>
            </a:r>
            <a:r>
              <a:rPr lang="hr-HR" sz="2000" dirty="0"/>
              <a:t>  at  1330 </a:t>
            </a:r>
            <a:r>
              <a:rPr lang="hr-HR" sz="2000" dirty="0" err="1"/>
              <a:t>keV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BFAB6-F33F-40A5-BAE0-0EC0FB1EF624}"/>
              </a:ext>
            </a:extLst>
          </p:cNvPr>
          <p:cNvSpPr txBox="1"/>
          <p:nvPr/>
        </p:nvSpPr>
        <p:spPr>
          <a:xfrm>
            <a:off x="5412847" y="4671668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 </a:t>
            </a:r>
            <a:r>
              <a:rPr lang="en-US" sz="2000" dirty="0"/>
              <a:t>Pb 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CC828-B251-4D41-99BF-1B06C66D715A}"/>
              </a:ext>
            </a:extLst>
          </p:cNvPr>
          <p:cNvSpPr txBox="1"/>
          <p:nvPr/>
        </p:nvSpPr>
        <p:spPr>
          <a:xfrm>
            <a:off x="4486848" y="1277094"/>
            <a:ext cx="267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Signal from spectroscopy amplifier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227B1-9331-4F2D-8366-BA9D65DE5975}"/>
              </a:ext>
            </a:extLst>
          </p:cNvPr>
          <p:cNvSpPr txBox="1"/>
          <p:nvPr/>
        </p:nvSpPr>
        <p:spPr>
          <a:xfrm>
            <a:off x="5488721" y="5053708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Stability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925B7-3170-42A1-A754-6C8D4607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559" y="3115222"/>
            <a:ext cx="3355630" cy="2127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B9AEF-5A3A-43C1-8B69-C1DC8F920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60" y="2102733"/>
            <a:ext cx="3483194" cy="2089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A6C4B-F622-453A-8C9C-F1046CDC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559" y="860519"/>
            <a:ext cx="3298261" cy="2127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85734-2960-4663-ABB3-29603B18F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541" y="964022"/>
            <a:ext cx="1362148" cy="881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B46F29-6025-4E06-87A8-F99850366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5" y="3497847"/>
            <a:ext cx="1558269" cy="25971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657F4D-90EB-4E05-84B1-2001F3D81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59" y="4222830"/>
            <a:ext cx="2718691" cy="16312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FD2B5C-8D48-4D28-939A-3A0D23588C55}"/>
              </a:ext>
            </a:extLst>
          </p:cNvPr>
          <p:cNvSpPr txBox="1"/>
          <p:nvPr/>
        </p:nvSpPr>
        <p:spPr>
          <a:xfrm>
            <a:off x="1751664" y="3760827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</a:t>
            </a:r>
            <a:r>
              <a:rPr lang="hr-HR" sz="1200" dirty="0"/>
              <a:t> </a:t>
            </a:r>
            <a:r>
              <a:rPr lang="hr-HR" sz="1200" dirty="0" err="1"/>
              <a:t>preamp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en-US" sz="1200" dirty="0"/>
              <a:t> HPGe with</a:t>
            </a:r>
            <a:r>
              <a:rPr lang="hr-HR" sz="1200" dirty="0"/>
              <a:t> TRP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005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F6C-1E43-4DEA-8176-0B72CDB7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2620"/>
            <a:ext cx="10323095" cy="80925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Laboratory tests of </a:t>
            </a:r>
            <a:r>
              <a:rPr lang="hr-HR" sz="3200" dirty="0">
                <a:latin typeface="Arial Black" panose="020B0A04020102020204" pitchFamily="34" charset="0"/>
              </a:rPr>
              <a:t>HPGe (BSI - TRP </a:t>
            </a:r>
            <a:r>
              <a:rPr lang="hr-HR" sz="3200" dirty="0" err="1">
                <a:latin typeface="Arial Black" panose="020B0A04020102020204" pitchFamily="34" charset="0"/>
              </a:rPr>
              <a:t>preamp</a:t>
            </a:r>
            <a:r>
              <a:rPr lang="hr-HR" sz="3200" dirty="0">
                <a:latin typeface="Arial Black" panose="020B0A04020102020204" pitchFamily="34" charset="0"/>
              </a:rPr>
              <a:t>) &amp; </a:t>
            </a:r>
            <a:br>
              <a:rPr lang="hr-HR" sz="3200" dirty="0">
                <a:latin typeface="Arial Black" panose="020B0A04020102020204" pitchFamily="34" charset="0"/>
              </a:rPr>
            </a:br>
            <a:r>
              <a:rPr lang="hr-HR" sz="3200" dirty="0" err="1">
                <a:latin typeface="Arial Black" panose="020B0A04020102020204" pitchFamily="34" charset="0"/>
              </a:rPr>
              <a:t>fast</a:t>
            </a:r>
            <a:r>
              <a:rPr lang="hr-HR" sz="3200" dirty="0">
                <a:latin typeface="Arial Black" panose="020B0A04020102020204" pitchFamily="34" charset="0"/>
              </a:rPr>
              <a:t> pulse </a:t>
            </a:r>
            <a:r>
              <a:rPr lang="hr-HR" sz="3200" dirty="0" err="1">
                <a:latin typeface="Arial Black" panose="020B0A04020102020204" pitchFamily="34" charset="0"/>
              </a:rPr>
              <a:t>digitizer</a:t>
            </a:r>
            <a:r>
              <a:rPr lang="hr-HR" sz="3200" dirty="0">
                <a:latin typeface="Arial Black" panose="020B0A04020102020204" pitchFamily="34" charset="0"/>
              </a:rPr>
              <a:t>, CAEN DT5781 4 </a:t>
            </a:r>
            <a:r>
              <a:rPr lang="hr-HR" sz="3200" dirty="0" err="1">
                <a:latin typeface="Arial Black" panose="020B0A04020102020204" pitchFamily="34" charset="0"/>
              </a:rPr>
              <a:t>ch</a:t>
            </a:r>
            <a:r>
              <a:rPr lang="hr-HR" sz="3200" dirty="0">
                <a:latin typeface="Arial Black" panose="020B0A04020102020204" pitchFamily="34" charset="0"/>
              </a:rPr>
              <a:t>, 14 bit,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C5BD39-5217-465D-AEAE-CC2C66AD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75872"/>
            <a:ext cx="3682513" cy="22095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F2FC83-6B68-41E2-B41D-60F7F691571F}"/>
              </a:ext>
            </a:extLst>
          </p:cNvPr>
          <p:cNvSpPr/>
          <p:nvPr/>
        </p:nvSpPr>
        <p:spPr>
          <a:xfrm>
            <a:off x="-13343" y="1691035"/>
            <a:ext cx="8498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Signal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spectroscopy amplifier </a:t>
            </a:r>
            <a:r>
              <a:rPr lang="hr-HR" dirty="0"/>
              <a:t>~20 </a:t>
            </a:r>
            <a:r>
              <a:rPr lang="el-GR" dirty="0"/>
              <a:t>μ</a:t>
            </a:r>
            <a:r>
              <a:rPr lang="hr-HR" dirty="0"/>
              <a:t>s (</a:t>
            </a:r>
            <a:r>
              <a:rPr lang="en-US" dirty="0"/>
              <a:t>shaping</a:t>
            </a:r>
            <a:r>
              <a:rPr lang="hr-HR" dirty="0"/>
              <a:t> time 6 </a:t>
            </a:r>
            <a:r>
              <a:rPr lang="el-GR" dirty="0"/>
              <a:t>μ</a:t>
            </a:r>
            <a:r>
              <a:rPr lang="hr-HR" dirty="0"/>
              <a:t>s),</a:t>
            </a:r>
          </a:p>
          <a:p>
            <a:r>
              <a:rPr lang="hr-HR" dirty="0"/>
              <a:t> </a:t>
            </a:r>
            <a:r>
              <a:rPr lang="en-US" dirty="0"/>
              <a:t>restriction on the rate</a:t>
            </a:r>
            <a:r>
              <a:rPr lang="hr-HR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1B3EB-BA99-434E-B961-C6BDEA95C1DF}"/>
              </a:ext>
            </a:extLst>
          </p:cNvPr>
          <p:cNvSpPr txBox="1"/>
          <p:nvPr/>
        </p:nvSpPr>
        <p:spPr>
          <a:xfrm>
            <a:off x="0" y="1164231"/>
            <a:ext cx="947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Black" panose="020B0A04020102020204" pitchFamily="34" charset="0"/>
              </a:rPr>
              <a:t>CAEN DT5781 4 </a:t>
            </a:r>
            <a:r>
              <a:rPr lang="hr-HR" dirty="0" err="1">
                <a:latin typeface="Arial Black" panose="020B0A04020102020204" pitchFamily="34" charset="0"/>
              </a:rPr>
              <a:t>ch</a:t>
            </a:r>
            <a:r>
              <a:rPr lang="hr-HR" dirty="0">
                <a:latin typeface="Arial Black" panose="020B0A04020102020204" pitchFamily="34" charset="0"/>
              </a:rPr>
              <a:t>, 14 bit, 10ns </a:t>
            </a:r>
            <a:r>
              <a:rPr lang="en-US" dirty="0">
                <a:latin typeface="Arial Black" panose="020B0A04020102020204" pitchFamily="34" charset="0"/>
              </a:rPr>
              <a:t>sampling</a:t>
            </a:r>
            <a:r>
              <a:rPr lang="hr-HR" dirty="0">
                <a:latin typeface="Arial Black" panose="020B0A04020102020204" pitchFamily="34" charset="0"/>
              </a:rPr>
              <a:t> time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95268-5072-4D42-9C77-3397684C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655296"/>
            <a:ext cx="2401896" cy="1434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C2E65-C100-4F0A-A8A7-3EE33734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17" y="2600438"/>
            <a:ext cx="2687268" cy="1612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4B70B-95C8-46DE-87CF-9C35F6D0C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225" y="1028660"/>
            <a:ext cx="2986087" cy="992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F9AF5F-5715-451E-9345-17578AAD6C63}"/>
              </a:ext>
            </a:extLst>
          </p:cNvPr>
          <p:cNvSpPr txBox="1"/>
          <p:nvPr/>
        </p:nvSpPr>
        <p:spPr>
          <a:xfrm>
            <a:off x="53185" y="2313375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 HPGe with</a:t>
            </a:r>
            <a:r>
              <a:rPr lang="hr-HR" sz="1200" dirty="0"/>
              <a:t> </a:t>
            </a:r>
            <a:r>
              <a:rPr lang="en-US" sz="1200" dirty="0"/>
              <a:t>RC </a:t>
            </a:r>
            <a:r>
              <a:rPr lang="hr-HR" sz="1200" dirty="0"/>
              <a:t>pre</a:t>
            </a:r>
            <a:r>
              <a:rPr lang="en-US" sz="1200" dirty="0"/>
              <a:t>am</a:t>
            </a:r>
            <a:r>
              <a:rPr lang="hr-HR" sz="1200" dirty="0"/>
              <a:t>p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A5C0A-DEB9-4E24-8FED-E3B43E2ED677}"/>
              </a:ext>
            </a:extLst>
          </p:cNvPr>
          <p:cNvSpPr txBox="1"/>
          <p:nvPr/>
        </p:nvSpPr>
        <p:spPr>
          <a:xfrm>
            <a:off x="2704302" y="2308692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</a:t>
            </a:r>
            <a:r>
              <a:rPr lang="hr-HR" sz="1200" dirty="0"/>
              <a:t> </a:t>
            </a:r>
            <a:r>
              <a:rPr lang="hr-HR" sz="1200" dirty="0" err="1"/>
              <a:t>preamp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en-US" sz="1200" dirty="0"/>
              <a:t> HPGe with</a:t>
            </a:r>
            <a:r>
              <a:rPr lang="hr-HR" sz="1200" dirty="0"/>
              <a:t> TRP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11605-D73C-4551-88F7-61571606C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3855333"/>
            <a:ext cx="5357625" cy="2555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2C8345-D079-4745-94B3-D81871C46338}"/>
              </a:ext>
            </a:extLst>
          </p:cNvPr>
          <p:cNvSpPr txBox="1"/>
          <p:nvPr/>
        </p:nvSpPr>
        <p:spPr>
          <a:xfrm>
            <a:off x="6570617" y="6488668"/>
            <a:ext cx="280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rates up </a:t>
            </a:r>
            <a:r>
              <a:rPr lang="hr-HR" dirty="0"/>
              <a:t>to 150 </a:t>
            </a:r>
            <a:r>
              <a:rPr lang="hr-HR" dirty="0" err="1"/>
              <a:t>kHz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74E43-5998-4802-90BF-FFF1B782D060}"/>
              </a:ext>
            </a:extLst>
          </p:cNvPr>
          <p:cNvSpPr txBox="1"/>
          <p:nvPr/>
        </p:nvSpPr>
        <p:spPr>
          <a:xfrm>
            <a:off x="6739316" y="3486001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</a:t>
            </a:r>
            <a:r>
              <a:rPr lang="hr-HR" dirty="0"/>
              <a:t>: </a:t>
            </a:r>
            <a:r>
              <a:rPr lang="hr-HR" baseline="30000" dirty="0"/>
              <a:t>133</a:t>
            </a:r>
            <a:r>
              <a:rPr lang="hr-HR" dirty="0"/>
              <a:t>Ba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D1765-4320-414C-B6F7-85485F2A7D2E}"/>
              </a:ext>
            </a:extLst>
          </p:cNvPr>
          <p:cNvSpPr txBox="1"/>
          <p:nvPr/>
        </p:nvSpPr>
        <p:spPr>
          <a:xfrm>
            <a:off x="7355510" y="2021265"/>
            <a:ext cx="4553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Digital Pulse Processing </a:t>
            </a:r>
            <a:r>
              <a:rPr lang="en-US" dirty="0"/>
              <a:t>for Pulse Height Analysis firmware </a:t>
            </a:r>
            <a:r>
              <a:rPr lang="hr-HR" dirty="0"/>
              <a:t>, </a:t>
            </a:r>
            <a:r>
              <a:rPr lang="en-US" dirty="0"/>
              <a:t>based</a:t>
            </a:r>
            <a:r>
              <a:rPr lang="hr-HR" dirty="0"/>
              <a:t> on </a:t>
            </a:r>
          </a:p>
          <a:p>
            <a:r>
              <a:rPr lang="hr-HR" dirty="0"/>
              <a:t>     V.T. </a:t>
            </a:r>
            <a:r>
              <a:rPr lang="hr-HR" dirty="0" err="1"/>
              <a:t>Jordanov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dirty="0" err="1"/>
              <a:t>Nucl</a:t>
            </a:r>
            <a:r>
              <a:rPr lang="hr-HR" dirty="0"/>
              <a:t>. Instr. </a:t>
            </a:r>
            <a:r>
              <a:rPr lang="hr-HR" dirty="0" err="1"/>
              <a:t>Meth</a:t>
            </a:r>
            <a:r>
              <a:rPr lang="hr-HR" dirty="0"/>
              <a:t>. A 353    </a:t>
            </a:r>
          </a:p>
          <a:p>
            <a:r>
              <a:rPr lang="hr-HR" dirty="0"/>
              <a:t>     (1994) 337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Coincidences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9042EE-A306-45FE-9A30-83AE5B1B891E}"/>
              </a:ext>
            </a:extLst>
          </p:cNvPr>
          <p:cNvSpPr txBox="1"/>
          <p:nvPr/>
        </p:nvSpPr>
        <p:spPr>
          <a:xfrm>
            <a:off x="4109051" y="5842337"/>
            <a:ext cx="314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Setup ready for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measurements!</a:t>
            </a:r>
          </a:p>
        </p:txBody>
      </p:sp>
    </p:spTree>
    <p:extLst>
      <p:ext uri="{BB962C8B-B14F-4D97-AF65-F5344CB8AC3E}">
        <p14:creationId xmlns:p14="http://schemas.microsoft.com/office/powerpoint/2010/main" val="19178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98BCE-241C-42CD-807D-0CE2A83A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53" y="1189972"/>
            <a:ext cx="6509293" cy="5668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6140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r>
              <a:rPr lang="hr-HR" sz="2800" dirty="0" err="1">
                <a:latin typeface="Arial Black" panose="020B0A04020102020204" pitchFamily="34" charset="0"/>
              </a:rPr>
              <a:t>run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82567-D88E-43E0-A593-A35B2250C07D}"/>
              </a:ext>
            </a:extLst>
          </p:cNvPr>
          <p:cNvSpPr txBox="1"/>
          <p:nvPr/>
        </p:nvSpPr>
        <p:spPr>
          <a:xfrm>
            <a:off x="26158" y="6357212"/>
            <a:ext cx="244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Figure: </a:t>
            </a:r>
            <a:r>
              <a:rPr lang="hr-HR" dirty="0" err="1"/>
              <a:t>Cesidio</a:t>
            </a:r>
            <a:r>
              <a:rPr lang="hr-HR" dirty="0"/>
              <a:t> </a:t>
            </a:r>
            <a:r>
              <a:rPr lang="hr-HR" dirty="0" err="1"/>
              <a:t>Capoccia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7B700-E1BD-4B28-B91F-5C1028D0C459}"/>
              </a:ext>
            </a:extLst>
          </p:cNvPr>
          <p:cNvSpPr txBox="1"/>
          <p:nvPr/>
        </p:nvSpPr>
        <p:spPr>
          <a:xfrm>
            <a:off x="8609372" y="942488"/>
            <a:ext cx="30253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from the luminometer</a:t>
            </a: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(80x40x2 mm</a:t>
            </a:r>
            <a:r>
              <a:rPr lang="hr-HR" baseline="30000" dirty="0"/>
              <a:t>3</a:t>
            </a:r>
            <a:r>
              <a:rPr lang="hr-HR" dirty="0"/>
              <a:t>)</a:t>
            </a:r>
            <a:r>
              <a:rPr lang="en-US" dirty="0"/>
              <a:t> as a trigger</a:t>
            </a:r>
            <a:endParaRPr lang="hr-HR" dirty="0"/>
          </a:p>
          <a:p>
            <a:r>
              <a:rPr lang="en-US" dirty="0"/>
              <a:t> for HPGe detector</a:t>
            </a:r>
            <a:r>
              <a:rPr lang="hr-HR" dirty="0"/>
              <a:t>.  </a:t>
            </a:r>
          </a:p>
          <a:p>
            <a:endParaRPr lang="hr-HR" dirty="0"/>
          </a:p>
          <a:p>
            <a:r>
              <a:rPr lang="en-US" dirty="0"/>
              <a:t>The position of luminometer </a:t>
            </a:r>
          </a:p>
          <a:p>
            <a:r>
              <a:rPr lang="en-US" dirty="0"/>
              <a:t>110 mm from the interaction point (+30 mm) .</a:t>
            </a:r>
          </a:p>
          <a:p>
            <a:endParaRPr lang="en-US" dirty="0"/>
          </a:p>
          <a:p>
            <a:r>
              <a:rPr lang="en-US" dirty="0"/>
              <a:t>Targets (Pb, W) just behind</a:t>
            </a:r>
          </a:p>
          <a:p>
            <a:r>
              <a:rPr lang="en-US" dirty="0"/>
              <a:t>the luminometer, </a:t>
            </a:r>
          </a:p>
          <a:p>
            <a:r>
              <a:rPr lang="en-US" dirty="0"/>
              <a:t>80mm</a:t>
            </a:r>
            <a:r>
              <a:rPr lang="hr-HR" dirty="0"/>
              <a:t> </a:t>
            </a:r>
            <a:r>
              <a:rPr lang="en-US" dirty="0"/>
              <a:t>x</a:t>
            </a:r>
            <a:r>
              <a:rPr lang="hr-HR" dirty="0"/>
              <a:t> </a:t>
            </a:r>
            <a:r>
              <a:rPr lang="en-US" dirty="0"/>
              <a:t>40mm</a:t>
            </a:r>
            <a:r>
              <a:rPr lang="hr-HR" dirty="0"/>
              <a:t> </a:t>
            </a:r>
            <a:r>
              <a:rPr lang="en-US" dirty="0"/>
              <a:t>x</a:t>
            </a:r>
            <a:r>
              <a:rPr lang="hr-HR" dirty="0"/>
              <a:t> </a:t>
            </a:r>
            <a:r>
              <a:rPr lang="en-US" dirty="0"/>
              <a:t>0.6mm </a:t>
            </a:r>
          </a:p>
          <a:p>
            <a:r>
              <a:rPr lang="en-US" dirty="0"/>
              <a:t>no degrader</a:t>
            </a:r>
          </a:p>
          <a:p>
            <a:r>
              <a:rPr lang="hr-HR" dirty="0"/>
              <a:t>min. </a:t>
            </a:r>
            <a:r>
              <a:rPr lang="en-US" dirty="0"/>
              <a:t>100 mm from the HPGe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14A8FE-DEC5-4C2D-BC8C-A84C1AE886A8}"/>
              </a:ext>
            </a:extLst>
          </p:cNvPr>
          <p:cNvSpPr txBox="1"/>
          <p:nvPr/>
        </p:nvSpPr>
        <p:spPr>
          <a:xfrm>
            <a:off x="8246678" y="4889463"/>
            <a:ext cx="37507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Positions of the detector and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the target (size)</a:t>
            </a:r>
          </a:p>
          <a:p>
            <a:r>
              <a:rPr lang="hr-HR" sz="2000" b="1" dirty="0">
                <a:solidFill>
                  <a:srgbClr val="FF0000"/>
                </a:solidFill>
              </a:rPr>
              <a:t>are </a:t>
            </a:r>
            <a:r>
              <a:rPr lang="en-US" sz="2000" b="1" dirty="0">
                <a:solidFill>
                  <a:srgbClr val="FF0000"/>
                </a:solidFill>
              </a:rPr>
              <a:t>being determined by </a:t>
            </a:r>
          </a:p>
          <a:p>
            <a:r>
              <a:rPr lang="hr-HR" sz="2000" b="1" dirty="0">
                <a:solidFill>
                  <a:srgbClr val="FF0000"/>
                </a:solidFill>
              </a:rPr>
              <a:t>GEANT4 </a:t>
            </a:r>
            <a:r>
              <a:rPr lang="en-US" sz="2000" b="1" dirty="0">
                <a:solidFill>
                  <a:srgbClr val="FF0000"/>
                </a:solidFill>
              </a:rPr>
              <a:t>simulations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Efficinency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Background (kaon absorption)</a:t>
            </a:r>
          </a:p>
        </p:txBody>
      </p:sp>
    </p:spTree>
    <p:extLst>
      <p:ext uri="{BB962C8B-B14F-4D97-AF65-F5344CB8AC3E}">
        <p14:creationId xmlns:p14="http://schemas.microsoft.com/office/powerpoint/2010/main" val="211891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7DE8-9612-4836-80A2-5E806BE8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Simulations</a:t>
            </a:r>
            <a:r>
              <a:rPr lang="hr-HR">
                <a:latin typeface="Arial Black" panose="020B0A04020102020204" pitchFamily="34" charset="0"/>
              </a:rPr>
              <a:t> – GEANT4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58E8B-3A68-4C9E-9A20-8DFA2EEF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estimate the thickness and size of the target, setup</a:t>
            </a:r>
            <a:r>
              <a:rPr lang="hr-HR" dirty="0"/>
              <a:t> </a:t>
            </a:r>
            <a:r>
              <a:rPr lang="en-US" dirty="0"/>
              <a:t>configuration and HPGe efficiency</a:t>
            </a:r>
          </a:p>
          <a:p>
            <a:r>
              <a:rPr lang="en-US" dirty="0"/>
              <a:t>To estimate background – from the</a:t>
            </a:r>
            <a:r>
              <a:rPr lang="hr-HR" dirty="0"/>
              <a:t> </a:t>
            </a:r>
            <a:r>
              <a:rPr lang="en-US" dirty="0"/>
              <a:t>beam</a:t>
            </a:r>
            <a:r>
              <a:rPr lang="hr-HR" dirty="0"/>
              <a:t> (</a:t>
            </a:r>
            <a:r>
              <a:rPr lang="en-US" dirty="0"/>
              <a:t>?</a:t>
            </a:r>
            <a:r>
              <a:rPr lang="hr-HR" dirty="0"/>
              <a:t>)</a:t>
            </a:r>
            <a:r>
              <a:rPr lang="en-US" dirty="0"/>
              <a:t> and from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kaon absorption and to determine optimal position of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detector and target (+ target size) and shielding .</a:t>
            </a:r>
          </a:p>
          <a:p>
            <a:r>
              <a:rPr lang="en-US" dirty="0"/>
              <a:t>To estimate required time for the measurements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en-US" dirty="0"/>
              <a:t>Not all parameters are known</a:t>
            </a:r>
            <a:r>
              <a:rPr lang="hr-HR" dirty="0"/>
              <a:t>: </a:t>
            </a:r>
            <a:r>
              <a:rPr lang="en-US" dirty="0">
                <a:solidFill>
                  <a:srgbClr val="FF0000"/>
                </a:solidFill>
              </a:rPr>
              <a:t>beam background</a:t>
            </a:r>
            <a:r>
              <a:rPr lang="hr-HR" dirty="0">
                <a:solidFill>
                  <a:srgbClr val="FF0000"/>
                </a:solidFill>
              </a:rPr>
              <a:t> !?</a:t>
            </a:r>
            <a:r>
              <a:rPr lang="en-US" dirty="0"/>
              <a:t> – test measurements with the beam  </a:t>
            </a:r>
            <a:r>
              <a:rPr lang="hr-HR" dirty="0"/>
              <a:t>are </a:t>
            </a:r>
            <a:r>
              <a:rPr lang="en-US" dirty="0"/>
              <a:t>required.</a:t>
            </a:r>
          </a:p>
        </p:txBody>
      </p:sp>
    </p:spTree>
    <p:extLst>
      <p:ext uri="{BB962C8B-B14F-4D97-AF65-F5344CB8AC3E}">
        <p14:creationId xmlns:p14="http://schemas.microsoft.com/office/powerpoint/2010/main" val="139856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320B-B7B1-42EE-942A-46BA3BCD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86" y="71238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Simulations</a:t>
            </a:r>
            <a:r>
              <a:rPr lang="hr-HR" dirty="0">
                <a:latin typeface="Arial Black" panose="020B0A04020102020204" pitchFamily="34" charset="0"/>
              </a:rPr>
              <a:t> – HPGe efficiency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BEB9-41EF-4159-9077-636F70DF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1082485" cy="5200650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3EAC8-4270-4023-9866-21794F8C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63" y="1038808"/>
            <a:ext cx="4486234" cy="2671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31E9E9-7FDB-41B4-8D1C-AEA3117B135A}"/>
              </a:ext>
            </a:extLst>
          </p:cNvPr>
          <p:cNvSpPr txBox="1"/>
          <p:nvPr/>
        </p:nvSpPr>
        <p:spPr>
          <a:xfrm>
            <a:off x="86336" y="588662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Pb 80mm x 40mm x </a:t>
            </a:r>
            <a:r>
              <a:rPr lang="hr-HR" dirty="0" err="1"/>
              <a:t>X.Ymm</a:t>
            </a:r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0.6 mm Pb </a:t>
            </a:r>
            <a:r>
              <a:rPr lang="en-US" dirty="0">
                <a:solidFill>
                  <a:srgbClr val="FF0000"/>
                </a:solidFill>
              </a:rPr>
              <a:t>sufficient</a:t>
            </a:r>
            <a:r>
              <a:rPr lang="hr-HR" dirty="0">
                <a:solidFill>
                  <a:srgbClr val="FF0000"/>
                </a:solidFill>
              </a:rPr>
              <a:t> to stop K-, no </a:t>
            </a:r>
            <a:r>
              <a:rPr lang="en-US" dirty="0">
                <a:solidFill>
                  <a:srgbClr val="FF0000"/>
                </a:solidFill>
              </a:rPr>
              <a:t>degrader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0609DF-7EAE-46A7-A30F-24D803F88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97043"/>
              </p:ext>
            </p:extLst>
          </p:nvPr>
        </p:nvGraphicFramePr>
        <p:xfrm>
          <a:off x="4596732" y="4310743"/>
          <a:ext cx="7550096" cy="241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748">
                  <a:extLst>
                    <a:ext uri="{9D8B030D-6E8A-4147-A177-3AD203B41FA5}">
                      <a16:colId xmlns:a16="http://schemas.microsoft.com/office/drawing/2014/main" val="3108873547"/>
                    </a:ext>
                  </a:extLst>
                </a:gridCol>
                <a:gridCol w="2510649">
                  <a:extLst>
                    <a:ext uri="{9D8B030D-6E8A-4147-A177-3AD203B41FA5}">
                      <a16:colId xmlns:a16="http://schemas.microsoft.com/office/drawing/2014/main" val="4051496225"/>
                    </a:ext>
                  </a:extLst>
                </a:gridCol>
                <a:gridCol w="2516699">
                  <a:extLst>
                    <a:ext uri="{9D8B030D-6E8A-4147-A177-3AD203B41FA5}">
                      <a16:colId xmlns:a16="http://schemas.microsoft.com/office/drawing/2014/main" val="1535609977"/>
                    </a:ext>
                  </a:extLst>
                </a:gridCol>
              </a:tblGrid>
              <a:tr h="514034">
                <a:tc>
                  <a:txBody>
                    <a:bodyPr/>
                    <a:lstStyle/>
                    <a:p>
                      <a:r>
                        <a:rPr lang="hr-HR" dirty="0"/>
                        <a:t>         E(</a:t>
                      </a:r>
                      <a:r>
                        <a:rPr lang="hr-HR" dirty="0" err="1"/>
                        <a:t>keV</a:t>
                      </a:r>
                      <a:r>
                        <a:rPr lang="hr-HR" dirty="0"/>
                        <a:t>)  (</a:t>
                      </a:r>
                      <a:r>
                        <a:rPr lang="hr-HR" dirty="0" err="1"/>
                        <a:t>transition</a:t>
                      </a:r>
                      <a:r>
                        <a:rPr lang="hr-HR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efficiency ( d=0.6 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efficiency (d=0.2 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37041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r>
                        <a:rPr lang="hr-HR" dirty="0"/>
                        <a:t>           90.9       (13-&gt;12)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0.19 %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0.47 %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0194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r>
                        <a:rPr lang="hr-HR" dirty="0"/>
                        <a:t>         116.9       </a:t>
                      </a:r>
                      <a:r>
                        <a:rPr lang="hr-HR"/>
                        <a:t>(12-&gt;11)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0.32 %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0.61 %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06139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r>
                        <a:rPr lang="hr-HR" dirty="0"/>
                        <a:t>          153.9      (11-&gt;10)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0.50 %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0.71%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32735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r>
                        <a:rPr lang="hr-HR" dirty="0"/>
                        <a:t>         291.6       (  9 -&gt; 8)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0.77%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59698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r>
                        <a:rPr lang="hr-HR" dirty="0"/>
                        <a:t>         426.2       (  8 -&gt; 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0.74 %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0.75 %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997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BA2C136-DDDF-4941-803E-C55A4864F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" y="1563723"/>
            <a:ext cx="4284253" cy="3730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6CEAB8-977A-44AB-A356-11510414DD66}"/>
              </a:ext>
            </a:extLst>
          </p:cNvPr>
          <p:cNvSpPr txBox="1"/>
          <p:nvPr/>
        </p:nvSpPr>
        <p:spPr>
          <a:xfrm>
            <a:off x="4571981" y="3901848"/>
            <a:ext cx="300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HPGe 150 mm </a:t>
            </a:r>
            <a:r>
              <a:rPr lang="en-US" dirty="0"/>
              <a:t>from</a:t>
            </a:r>
            <a:r>
              <a:rPr lang="hr-HR" dirty="0"/>
              <a:t> Pb </a:t>
            </a:r>
            <a:r>
              <a:rPr lang="en-US" dirty="0"/>
              <a:t>sheet</a:t>
            </a:r>
          </a:p>
        </p:txBody>
      </p:sp>
    </p:spTree>
    <p:extLst>
      <p:ext uri="{BB962C8B-B14F-4D97-AF65-F5344CB8AC3E}">
        <p14:creationId xmlns:p14="http://schemas.microsoft.com/office/powerpoint/2010/main" val="146969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320B-B7B1-42EE-942A-46BA3BCD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81" y="2730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Simulations</a:t>
            </a:r>
            <a:r>
              <a:rPr lang="hr-HR" sz="3200" dirty="0">
                <a:latin typeface="Arial Black" panose="020B0A04020102020204" pitchFamily="34" charset="0"/>
              </a:rPr>
              <a:t> – </a:t>
            </a:r>
            <a:r>
              <a:rPr lang="en-US" sz="3200" dirty="0">
                <a:latin typeface="Arial Black" panose="020B0A04020102020204" pitchFamily="34" charset="0"/>
              </a:rPr>
              <a:t>kaon absorption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BEB9-41EF-4159-9077-636F70DF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1082485" cy="5200650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1E9E9-7FDB-41B4-8D1C-AEA3117B135A}"/>
              </a:ext>
            </a:extLst>
          </p:cNvPr>
          <p:cNvSpPr txBox="1"/>
          <p:nvPr/>
        </p:nvSpPr>
        <p:spPr>
          <a:xfrm>
            <a:off x="205648" y="5564044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Pb 80mm x 40mm x 0.6mm</a:t>
            </a:r>
          </a:p>
          <a:p>
            <a:r>
              <a:rPr lang="hr-HR" dirty="0"/>
              <a:t>0.6 mm Pb </a:t>
            </a:r>
            <a:r>
              <a:rPr lang="en-US" dirty="0"/>
              <a:t>sufficient</a:t>
            </a:r>
            <a:r>
              <a:rPr lang="hr-HR" dirty="0"/>
              <a:t> to stop K-, no </a:t>
            </a:r>
            <a:r>
              <a:rPr lang="en-US" dirty="0"/>
              <a:t>degrader</a:t>
            </a:r>
          </a:p>
          <a:p>
            <a:r>
              <a:rPr lang="hr-HR" dirty="0"/>
              <a:t>HPGe min. 114 mm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luminometer</a:t>
            </a:r>
            <a:endParaRPr lang="hr-HR" dirty="0"/>
          </a:p>
          <a:p>
            <a:r>
              <a:rPr lang="en-US" dirty="0"/>
              <a:t>interaction point is 110 mm from luminometer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24613-C70E-460D-88BE-7EA24DEAE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24" y="1486063"/>
            <a:ext cx="4416459" cy="2168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DBC12-EBDF-4B8F-AF54-D856F15CA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56" y="4287538"/>
            <a:ext cx="4318844" cy="2372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8406AF-63E7-4A1B-BE3B-2D910DC17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" y="1563723"/>
            <a:ext cx="4284253" cy="37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320B-B7B1-42EE-942A-46BA3BCD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33" y="228505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Simulations</a:t>
            </a:r>
            <a:r>
              <a:rPr lang="hr-HR" dirty="0">
                <a:latin typeface="Arial Black" panose="020B0A04020102020204" pitchFamily="34" charset="0"/>
              </a:rPr>
              <a:t> – HPGe efficiency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BEB9-41EF-4159-9077-636F70DF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1082485" cy="5200650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3EAC8-4270-4023-9866-21794F8C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49" y="1225447"/>
            <a:ext cx="4317084" cy="2571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31E9E9-7FDB-41B4-8D1C-AEA3117B135A}"/>
              </a:ext>
            </a:extLst>
          </p:cNvPr>
          <p:cNvSpPr txBox="1"/>
          <p:nvPr/>
        </p:nvSpPr>
        <p:spPr>
          <a:xfrm>
            <a:off x="205648" y="5529188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Pb 80mm x 40mm x 0.6mm</a:t>
            </a:r>
          </a:p>
          <a:p>
            <a:r>
              <a:rPr lang="hr-HR" dirty="0"/>
              <a:t>0.6 mm , no </a:t>
            </a:r>
            <a:r>
              <a:rPr lang="hr-HR" dirty="0" err="1"/>
              <a:t>degrader</a:t>
            </a:r>
            <a:endParaRPr lang="hr-HR" dirty="0"/>
          </a:p>
          <a:p>
            <a:r>
              <a:rPr lang="hr-HR" dirty="0"/>
              <a:t>HPGe </a:t>
            </a:r>
            <a:r>
              <a:rPr lang="hr-HR" dirty="0" err="1"/>
              <a:t>minimal</a:t>
            </a:r>
            <a:r>
              <a:rPr lang="hr-HR" dirty="0"/>
              <a:t> distance </a:t>
            </a:r>
            <a:r>
              <a:rPr lang="hr-HR" dirty="0" err="1"/>
              <a:t>approx</a:t>
            </a:r>
            <a:r>
              <a:rPr lang="hr-HR" dirty="0"/>
              <a:t> 110mm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target</a:t>
            </a:r>
            <a:endParaRPr lang="hr-HR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0609DF-7EAE-46A7-A30F-24D803F88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81153"/>
              </p:ext>
            </p:extLst>
          </p:nvPr>
        </p:nvGraphicFramePr>
        <p:xfrm>
          <a:off x="4447546" y="3984625"/>
          <a:ext cx="7550096" cy="257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082">
                  <a:extLst>
                    <a:ext uri="{9D8B030D-6E8A-4147-A177-3AD203B41FA5}">
                      <a16:colId xmlns:a16="http://schemas.microsoft.com/office/drawing/2014/main" val="3108873547"/>
                    </a:ext>
                  </a:extLst>
                </a:gridCol>
                <a:gridCol w="2541315">
                  <a:extLst>
                    <a:ext uri="{9D8B030D-6E8A-4147-A177-3AD203B41FA5}">
                      <a16:colId xmlns:a16="http://schemas.microsoft.com/office/drawing/2014/main" val="4051496225"/>
                    </a:ext>
                  </a:extLst>
                </a:gridCol>
                <a:gridCol w="2516699">
                  <a:extLst>
                    <a:ext uri="{9D8B030D-6E8A-4147-A177-3AD203B41FA5}">
                      <a16:colId xmlns:a16="http://schemas.microsoft.com/office/drawing/2014/main" val="1535609977"/>
                    </a:ext>
                  </a:extLst>
                </a:gridCol>
              </a:tblGrid>
              <a:tr h="66656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d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efficiency</a:t>
                      </a:r>
                      <a:r>
                        <a:rPr lang="hr-HR" dirty="0"/>
                        <a:t>  (d=06mm)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efficiency (d=0.2 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37041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1.21 %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1.31 %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0194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0.77 %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06139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0.42 %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0.45 %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32735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0.21 %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59698"/>
                  </a:ext>
                </a:extLst>
              </a:tr>
              <a:tr h="3808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0.12 %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99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5B85FAB-76EA-4F0D-94DD-984C562051B7}"/>
              </a:ext>
            </a:extLst>
          </p:cNvPr>
          <p:cNvSpPr txBox="1"/>
          <p:nvPr/>
        </p:nvSpPr>
        <p:spPr>
          <a:xfrm>
            <a:off x="4596732" y="3467853"/>
            <a:ext cx="23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</a:t>
            </a:r>
            <a:r>
              <a:rPr lang="hr-HR" baseline="-25000" dirty="0"/>
              <a:t>x</a:t>
            </a:r>
            <a:r>
              <a:rPr lang="hr-HR" dirty="0"/>
              <a:t>=291.6 </a:t>
            </a:r>
            <a:r>
              <a:rPr lang="hr-HR" dirty="0" err="1"/>
              <a:t>keV</a:t>
            </a:r>
            <a:r>
              <a:rPr lang="hr-HR" dirty="0"/>
              <a:t> (Pb 9-&gt;8)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64A6B5-7372-42DA-A6C2-E4629CFBF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9" y="1563723"/>
            <a:ext cx="4284253" cy="37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1C65-CA59-4360-8565-503A03F6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6C77-7DCA-4440-868C-A27741B2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03" y="1390241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</a:t>
            </a:r>
            <a:r>
              <a:rPr lang="hr-HR" dirty="0"/>
              <a:t> </a:t>
            </a:r>
            <a:r>
              <a:rPr lang="en-US" dirty="0"/>
              <a:t>accuracy</a:t>
            </a:r>
            <a:r>
              <a:rPr lang="en-GB" dirty="0"/>
              <a:t> of the determination of the charged kaon mass </a:t>
            </a:r>
            <a:r>
              <a:rPr lang="hr-HR" i="1" dirty="0">
                <a:solidFill>
                  <a:schemeClr val="accent1"/>
                </a:solidFill>
              </a:rPr>
              <a:t>(</a:t>
            </a:r>
            <a:r>
              <a:rPr lang="en-GB" i="1" dirty="0">
                <a:solidFill>
                  <a:schemeClr val="accent1"/>
                </a:solidFill>
              </a:rPr>
              <a:t>m</a:t>
            </a:r>
            <a:r>
              <a:rPr lang="en-GB" i="1" baseline="-25000" dirty="0">
                <a:solidFill>
                  <a:schemeClr val="accent1"/>
                </a:solidFill>
              </a:rPr>
              <a:t>K</a:t>
            </a:r>
            <a:r>
              <a:rPr lang="en-GB" i="1" dirty="0">
                <a:solidFill>
                  <a:schemeClr val="accent1"/>
                </a:solidFill>
              </a:rPr>
              <a:t>=493.677</a:t>
            </a:r>
            <a:r>
              <a:rPr lang="hr-HR" i="1" dirty="0">
                <a:solidFill>
                  <a:schemeClr val="accent1"/>
                </a:solidFill>
              </a:rPr>
              <a:t>±</a:t>
            </a:r>
            <a:r>
              <a:rPr lang="en-GB" i="1" dirty="0">
                <a:solidFill>
                  <a:schemeClr val="accent1"/>
                </a:solidFill>
              </a:rPr>
              <a:t>0.013 MeV</a:t>
            </a:r>
            <a:r>
              <a:rPr lang="hr-HR" i="1" dirty="0">
                <a:solidFill>
                  <a:schemeClr val="accent1"/>
                </a:solidFill>
              </a:rPr>
              <a:t>, 26 </a:t>
            </a:r>
            <a:r>
              <a:rPr lang="hr-HR" i="1" dirty="0" err="1">
                <a:solidFill>
                  <a:schemeClr val="accent1"/>
                </a:solidFill>
              </a:rPr>
              <a:t>p.p.m</a:t>
            </a:r>
            <a:r>
              <a:rPr lang="hr-HR" i="1" dirty="0">
                <a:solidFill>
                  <a:schemeClr val="accent1"/>
                </a:solidFill>
              </a:rPr>
              <a:t>.) </a:t>
            </a:r>
            <a:r>
              <a:rPr lang="en-GB" dirty="0"/>
              <a:t>is </a:t>
            </a:r>
            <a:r>
              <a:rPr lang="hr-HR" dirty="0"/>
              <a:t> </a:t>
            </a:r>
            <a:r>
              <a:rPr lang="en-US" dirty="0"/>
              <a:t>much</a:t>
            </a:r>
            <a:r>
              <a:rPr lang="hr-HR" dirty="0"/>
              <a:t> </a:t>
            </a:r>
            <a:r>
              <a:rPr lang="en-US" dirty="0"/>
              <a:t>less</a:t>
            </a:r>
            <a:r>
              <a:rPr lang="hr-HR" dirty="0"/>
              <a:t> </a:t>
            </a:r>
            <a:r>
              <a:rPr lang="en-GB" dirty="0"/>
              <a:t>than the</a:t>
            </a:r>
            <a:r>
              <a:rPr lang="hr-HR" dirty="0"/>
              <a:t> </a:t>
            </a:r>
            <a:r>
              <a:rPr lang="hr-HR" dirty="0" err="1"/>
              <a:t>accuracy</a:t>
            </a:r>
            <a:r>
              <a:rPr lang="en-GB" dirty="0"/>
              <a:t> of the charged pion mass</a:t>
            </a:r>
            <a:r>
              <a:rPr lang="hr-HR" dirty="0"/>
              <a:t> </a:t>
            </a:r>
            <a:r>
              <a:rPr lang="hr-HR" i="1" dirty="0">
                <a:solidFill>
                  <a:schemeClr val="accent1"/>
                </a:solidFill>
              </a:rPr>
              <a:t>(m</a:t>
            </a:r>
            <a:r>
              <a:rPr lang="el-GR" i="1" baseline="-25000" dirty="0">
                <a:solidFill>
                  <a:schemeClr val="accent1"/>
                </a:solidFill>
              </a:rPr>
              <a:t>π</a:t>
            </a:r>
            <a:r>
              <a:rPr lang="hr-HR" i="1" dirty="0">
                <a:solidFill>
                  <a:schemeClr val="accent1"/>
                </a:solidFill>
              </a:rPr>
              <a:t>=139. 57061±0.00023 </a:t>
            </a:r>
            <a:r>
              <a:rPr lang="hr-HR" i="1" dirty="0" err="1">
                <a:solidFill>
                  <a:schemeClr val="accent1"/>
                </a:solidFill>
              </a:rPr>
              <a:t>MeV</a:t>
            </a:r>
            <a:r>
              <a:rPr lang="hr-HR" i="1" dirty="0">
                <a:solidFill>
                  <a:schemeClr val="accent1"/>
                </a:solidFill>
              </a:rPr>
              <a:t>, 1.6 </a:t>
            </a:r>
            <a:r>
              <a:rPr lang="hr-HR" i="1" dirty="0" err="1">
                <a:solidFill>
                  <a:schemeClr val="accent1"/>
                </a:solidFill>
              </a:rPr>
              <a:t>p.p.m</a:t>
            </a:r>
            <a:r>
              <a:rPr lang="hr-HR" i="1" dirty="0">
                <a:solidFill>
                  <a:schemeClr val="accent1"/>
                </a:solidFill>
              </a:rPr>
              <a:t>.)</a:t>
            </a:r>
            <a:r>
              <a:rPr lang="hr-HR" i="1" dirty="0"/>
              <a:t>, </a:t>
            </a:r>
            <a:r>
              <a:rPr lang="en-US" dirty="0"/>
              <a:t>P</a:t>
            </a:r>
            <a:r>
              <a:rPr lang="hr-HR" dirty="0"/>
              <a:t>DG2018. </a:t>
            </a:r>
          </a:p>
          <a:p>
            <a:endParaRPr lang="hr-HR" dirty="0"/>
          </a:p>
          <a:p>
            <a:r>
              <a:rPr lang="en-US" dirty="0"/>
              <a:t>Serious disagreement between the</a:t>
            </a:r>
            <a:r>
              <a:rPr lang="hr-HR" dirty="0"/>
              <a:t> </a:t>
            </a:r>
            <a:r>
              <a:rPr lang="en-US" dirty="0"/>
              <a:t>two precise measurements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 -&gt;</a:t>
            </a:r>
            <a:r>
              <a:rPr lang="en-US" dirty="0"/>
              <a:t>Large scaling factor</a:t>
            </a:r>
            <a:r>
              <a:rPr lang="hr-HR" dirty="0"/>
              <a:t>: S=2.4 </a:t>
            </a:r>
            <a:r>
              <a:rPr lang="hr-HR" i="1" dirty="0"/>
              <a:t>(</a:t>
            </a:r>
            <a:r>
              <a:rPr lang="en-GB" i="1" dirty="0"/>
              <a:t>m</a:t>
            </a:r>
            <a:r>
              <a:rPr lang="en-GB" i="1" baseline="-25000" dirty="0"/>
              <a:t>K</a:t>
            </a:r>
            <a:r>
              <a:rPr lang="en-GB" i="1" dirty="0"/>
              <a:t>=493.677</a:t>
            </a:r>
            <a:r>
              <a:rPr lang="hr-HR" i="1" dirty="0"/>
              <a:t>±</a:t>
            </a:r>
            <a:r>
              <a:rPr lang="en-GB" i="1" dirty="0"/>
              <a:t>0.0</a:t>
            </a:r>
            <a:r>
              <a:rPr lang="hr-HR" i="1" dirty="0"/>
              <a:t>05</a:t>
            </a:r>
            <a:r>
              <a:rPr lang="en-GB" i="1" dirty="0"/>
              <a:t> MeV</a:t>
            </a:r>
            <a:r>
              <a:rPr lang="hr-HR" i="1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hr-HR" dirty="0"/>
              <a:t>K</a:t>
            </a:r>
            <a:r>
              <a:rPr lang="en-US" dirty="0"/>
              <a:t>aon mass has large influence on the K</a:t>
            </a:r>
            <a:r>
              <a:rPr lang="en-US" baseline="30000" dirty="0"/>
              <a:t>-</a:t>
            </a:r>
            <a:r>
              <a:rPr lang="en-US" dirty="0"/>
              <a:t>N scattering lengths and through them on the kaon-nucleon sigma terms and eventually</a:t>
            </a:r>
            <a:r>
              <a:rPr lang="hr-HR" dirty="0"/>
              <a:t> </a:t>
            </a:r>
            <a:r>
              <a:rPr lang="en-US" dirty="0"/>
              <a:t>degree of chiral symmetry breaking.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2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0D7E-5803-48BB-B322-472F3892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4" y="216794"/>
            <a:ext cx="1150082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Estimation of the requested number of X-rays in the peak</a:t>
            </a:r>
            <a:r>
              <a:rPr lang="hr-HR" sz="3200" b="1" dirty="0"/>
              <a:t> </a:t>
            </a:r>
            <a:br>
              <a:rPr lang="hr-HR" sz="3200" b="1" dirty="0"/>
            </a:br>
            <a:r>
              <a:rPr lang="hr-HR" sz="3200" b="1" dirty="0"/>
              <a:t>(Pb, 9-&gt;8 transition,291 </a:t>
            </a:r>
            <a:r>
              <a:rPr lang="hr-HR" sz="3200" b="1" dirty="0" err="1"/>
              <a:t>keV</a:t>
            </a:r>
            <a:r>
              <a:rPr lang="hr-HR" sz="3200" b="1" dirty="0"/>
              <a:t>)</a:t>
            </a:r>
            <a:endParaRPr lang="en-US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572CAE-A98F-448A-A314-A0429FE5B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08" y="841603"/>
            <a:ext cx="4183615" cy="2924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71EACD-CAC6-466F-83F2-3AA0F1914A6C}"/>
              </a:ext>
            </a:extLst>
          </p:cNvPr>
          <p:cNvSpPr txBox="1"/>
          <p:nvPr/>
        </p:nvSpPr>
        <p:spPr>
          <a:xfrm>
            <a:off x="6904603" y="3766376"/>
            <a:ext cx="22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Calculation: A. </a:t>
            </a:r>
            <a:r>
              <a:rPr lang="en-US" dirty="0" err="1"/>
              <a:t>Scordo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/>
              <p:nvPr/>
            </p:nvSpPr>
            <p:spPr>
              <a:xfrm>
                <a:off x="772099" y="1564309"/>
                <a:ext cx="3853686" cy="7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</a:t>
                </a:r>
                <a:r>
                  <a:rPr lang="hr-HR" sz="3200" dirty="0"/>
                  <a:t>(trans.)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99" y="1564309"/>
                <a:ext cx="3853686" cy="775469"/>
              </a:xfrm>
              <a:prstGeom prst="rect">
                <a:avLst/>
              </a:prstGeom>
              <a:blipFill>
                <a:blip r:embed="rId3"/>
                <a:stretch>
                  <a:fillRect l="-4114" t="-1575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6806DA3-01F0-4FBF-8F3E-05784AF0E8D2}"/>
              </a:ext>
            </a:extLst>
          </p:cNvPr>
          <p:cNvSpPr txBox="1"/>
          <p:nvPr/>
        </p:nvSpPr>
        <p:spPr>
          <a:xfrm>
            <a:off x="894159" y="2456394"/>
            <a:ext cx="29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FWHM(302.9 </a:t>
            </a:r>
            <a:r>
              <a:rPr lang="hr-HR" dirty="0" err="1"/>
              <a:t>keV</a:t>
            </a:r>
            <a:r>
              <a:rPr lang="hr-HR" dirty="0"/>
              <a:t>)=1.106 </a:t>
            </a:r>
            <a:r>
              <a:rPr lang="hr-HR" dirty="0" err="1"/>
              <a:t>keV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80403CF-5DC7-4870-8CBB-8EE273470E30}"/>
              </a:ext>
            </a:extLst>
          </p:cNvPr>
          <p:cNvSpPr/>
          <p:nvPr/>
        </p:nvSpPr>
        <p:spPr>
          <a:xfrm flipV="1">
            <a:off x="127000" y="2979118"/>
            <a:ext cx="520188" cy="429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09541-BDA7-4C5F-A47E-11254E8B0896}"/>
              </a:ext>
            </a:extLst>
          </p:cNvPr>
          <p:cNvSpPr txBox="1"/>
          <p:nvPr/>
        </p:nvSpPr>
        <p:spPr>
          <a:xfrm>
            <a:off x="772099" y="2955082"/>
            <a:ext cx="5163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N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≈10.000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X-rays in the peak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(291.6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reach the precision of previous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easurements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E734C0-C374-463A-A935-B8BA1F407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496093"/>
              </p:ext>
            </p:extLst>
          </p:nvPr>
        </p:nvGraphicFramePr>
        <p:xfrm>
          <a:off x="387094" y="4322984"/>
          <a:ext cx="554815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294">
                  <a:extLst>
                    <a:ext uri="{9D8B030D-6E8A-4147-A177-3AD203B41FA5}">
                      <a16:colId xmlns:a16="http://schemas.microsoft.com/office/drawing/2014/main" val="3108873547"/>
                    </a:ext>
                  </a:extLst>
                </a:gridCol>
                <a:gridCol w="1867473">
                  <a:extLst>
                    <a:ext uri="{9D8B030D-6E8A-4147-A177-3AD203B41FA5}">
                      <a16:colId xmlns:a16="http://schemas.microsoft.com/office/drawing/2014/main" val="4051496225"/>
                    </a:ext>
                  </a:extLst>
                </a:gridCol>
                <a:gridCol w="1849383">
                  <a:extLst>
                    <a:ext uri="{9D8B030D-6E8A-4147-A177-3AD203B41FA5}">
                      <a16:colId xmlns:a16="http://schemas.microsoft.com/office/drawing/2014/main" val="1535609977"/>
                    </a:ext>
                  </a:extLst>
                </a:gridCol>
              </a:tblGrid>
              <a:tr h="51353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d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efficiency</a:t>
                      </a:r>
                      <a:r>
                        <a:rPr lang="hr-HR" dirty="0"/>
                        <a:t>  (d=06mm)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efficiency (d=0.2 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37041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1.21 %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1.31 %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0194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0.77 %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06139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0.42 %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0.45 %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32735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0.21 %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59698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0.12 %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80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BBFC-B044-4631-B922-92C8B810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Second HPGe detector</a:t>
            </a:r>
          </a:p>
        </p:txBody>
      </p:sp>
      <p:pic>
        <p:nvPicPr>
          <p:cNvPr id="5" name="Picture 4" descr="hpge.jpg">
            <a:extLst>
              <a:ext uri="{FF2B5EF4-FFF2-40B4-BE49-F238E27FC236}">
                <a16:creationId xmlns:a16="http://schemas.microsoft.com/office/drawing/2014/main" id="{0D0CD31B-4A4B-4A4C-9452-6559C7F7FE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8730"/>
            <a:ext cx="4755258" cy="3809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D8375-8261-4AC4-B359-44A808DC83C3}"/>
              </a:ext>
            </a:extLst>
          </p:cNvPr>
          <p:cNvSpPr txBox="1"/>
          <p:nvPr/>
        </p:nvSpPr>
        <p:spPr>
          <a:xfrm>
            <a:off x="792078" y="5400672"/>
            <a:ext cx="4397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Additional HPGe detector </a:t>
            </a:r>
          </a:p>
          <a:p>
            <a:r>
              <a:rPr lang="en-US" sz="2400" dirty="0"/>
              <a:t>with RC </a:t>
            </a:r>
            <a:r>
              <a:rPr lang="en-US" sz="2400" dirty="0" err="1"/>
              <a:t>preampl</a:t>
            </a:r>
            <a:r>
              <a:rPr lang="hr-HR" sz="2400" dirty="0"/>
              <a:t>i</a:t>
            </a:r>
            <a:r>
              <a:rPr lang="en-US" sz="2400" dirty="0" err="1"/>
              <a:t>fier</a:t>
            </a:r>
            <a:r>
              <a:rPr lang="en-US" sz="2400" dirty="0"/>
              <a:t> (DSG)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897EE7-2CA2-4ED9-9AA2-F1D39AD43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66" y="1464832"/>
            <a:ext cx="4997176" cy="435133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CF27A3C-76E9-476E-85B2-5FDF00629539}"/>
              </a:ext>
            </a:extLst>
          </p:cNvPr>
          <p:cNvSpPr/>
          <p:nvPr/>
        </p:nvSpPr>
        <p:spPr>
          <a:xfrm>
            <a:off x="4267176" y="3611880"/>
            <a:ext cx="128016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09A31288-C0EB-4572-93FC-C87D8334CDCE}"/>
              </a:ext>
            </a:extLst>
          </p:cNvPr>
          <p:cNvSpPr/>
          <p:nvPr/>
        </p:nvSpPr>
        <p:spPr>
          <a:xfrm>
            <a:off x="6096026" y="2461144"/>
            <a:ext cx="906386" cy="30257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7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160C-8965-49AD-9532-E863A69B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Summary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2012-DF31-4AAB-9211-4D699724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70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HPGe detector</a:t>
            </a:r>
            <a:r>
              <a:rPr lang="hr-HR" dirty="0"/>
              <a:t> </a:t>
            </a:r>
            <a:r>
              <a:rPr lang="en-US" dirty="0"/>
              <a:t>with</a:t>
            </a:r>
            <a:r>
              <a:rPr lang="hr-HR" dirty="0"/>
              <a:t> TRP</a:t>
            </a:r>
            <a:r>
              <a:rPr lang="en-US" dirty="0"/>
              <a:t> (BSI) ready for the</a:t>
            </a:r>
            <a:r>
              <a:rPr lang="hr-HR" dirty="0"/>
              <a:t> </a:t>
            </a:r>
            <a:r>
              <a:rPr lang="en-US" dirty="0"/>
              <a:t>measurements</a:t>
            </a:r>
            <a:r>
              <a:rPr lang="hr-HR" dirty="0"/>
              <a:t> </a:t>
            </a:r>
            <a:r>
              <a:rPr lang="en-US" dirty="0"/>
              <a:t>with analog electronics and fast pulse digitizer</a:t>
            </a:r>
            <a:r>
              <a:rPr lang="hr-HR" dirty="0"/>
              <a:t>. </a:t>
            </a:r>
          </a:p>
          <a:p>
            <a:pPr marL="0" indent="0">
              <a:buNone/>
            </a:pPr>
            <a:r>
              <a:rPr lang="hr-HR" dirty="0"/>
              <a:t>  (</a:t>
            </a:r>
            <a:r>
              <a:rPr lang="en-US" dirty="0"/>
              <a:t>and DSG HPGe detector, with RC amplifier</a:t>
            </a:r>
            <a:r>
              <a:rPr lang="hr-HR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hr-HR" dirty="0"/>
              <a:t>Test </a:t>
            </a:r>
            <a:r>
              <a:rPr lang="en-US" dirty="0"/>
              <a:t>measurements</a:t>
            </a:r>
            <a:r>
              <a:rPr lang="hr-HR" dirty="0"/>
              <a:t> / </a:t>
            </a:r>
            <a:r>
              <a:rPr lang="en-US" dirty="0"/>
              <a:t>measurements in parallel with SIDDHARTA-2</a:t>
            </a:r>
            <a:r>
              <a:rPr lang="hr-HR" dirty="0"/>
              <a:t> 2019/2020 </a:t>
            </a:r>
            <a:r>
              <a:rPr lang="hr-HR" dirty="0" err="1"/>
              <a:t>run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If the beam background is not to high</a:t>
            </a:r>
            <a:r>
              <a:rPr lang="hr-HR" dirty="0"/>
              <a:t>,</a:t>
            </a:r>
            <a:r>
              <a:rPr lang="en-US" dirty="0"/>
              <a:t> measurements</a:t>
            </a:r>
            <a:r>
              <a:rPr lang="hr-HR" dirty="0"/>
              <a:t> </a:t>
            </a:r>
            <a:r>
              <a:rPr lang="en-US" dirty="0"/>
              <a:t>with the</a:t>
            </a:r>
            <a:r>
              <a:rPr lang="hr-HR" dirty="0"/>
              <a:t> </a:t>
            </a:r>
            <a:r>
              <a:rPr lang="en-US" dirty="0"/>
              <a:t>required precision are entirely feasible</a:t>
            </a:r>
            <a:r>
              <a:rPr lang="hr-HR" dirty="0"/>
              <a:t>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80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0721-E752-41AB-98D3-1A738E7A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75731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Thank you for your attention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0966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2769-0CC8-48CB-BFD4-C3F6B3AC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Backup </a:t>
            </a:r>
            <a:r>
              <a:rPr lang="hr-HR"/>
              <a:t>slides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BBEE-B96C-47E9-B41D-0C6EB5E8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5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0D7E-5803-48BB-B322-472F3892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4" y="216794"/>
            <a:ext cx="1150082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Estimation of the requested number of X-rays in the peak</a:t>
            </a:r>
            <a:r>
              <a:rPr lang="hr-HR" sz="3200" b="1" dirty="0"/>
              <a:t> </a:t>
            </a:r>
            <a:br>
              <a:rPr lang="hr-HR" sz="3200" b="1" dirty="0"/>
            </a:br>
            <a:r>
              <a:rPr lang="hr-HR" sz="3200" b="1" dirty="0"/>
              <a:t>(Pb, 9-&gt;8 transition,291 </a:t>
            </a:r>
            <a:r>
              <a:rPr lang="hr-HR" sz="3200" b="1" dirty="0" err="1"/>
              <a:t>keV</a:t>
            </a:r>
            <a:r>
              <a:rPr lang="hr-HR" sz="3200" b="1" dirty="0"/>
              <a:t>)</a:t>
            </a:r>
            <a:endParaRPr lang="en-US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572CAE-A98F-448A-A314-A0429FE5B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08" y="841603"/>
            <a:ext cx="4183615" cy="2924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71EACD-CAC6-466F-83F2-3AA0F1914A6C}"/>
              </a:ext>
            </a:extLst>
          </p:cNvPr>
          <p:cNvSpPr txBox="1"/>
          <p:nvPr/>
        </p:nvSpPr>
        <p:spPr>
          <a:xfrm>
            <a:off x="6904603" y="3766376"/>
            <a:ext cx="22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Calculation: A. </a:t>
            </a:r>
            <a:r>
              <a:rPr lang="en-US" dirty="0" err="1"/>
              <a:t>Scordo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/>
              <p:nvPr/>
            </p:nvSpPr>
            <p:spPr>
              <a:xfrm>
                <a:off x="772099" y="1564309"/>
                <a:ext cx="3853686" cy="7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</a:t>
                </a:r>
                <a:r>
                  <a:rPr lang="hr-HR" sz="3200" dirty="0"/>
                  <a:t>(trans.)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99" y="1564309"/>
                <a:ext cx="3853686" cy="775469"/>
              </a:xfrm>
              <a:prstGeom prst="rect">
                <a:avLst/>
              </a:prstGeom>
              <a:blipFill>
                <a:blip r:embed="rId3"/>
                <a:stretch>
                  <a:fillRect l="-4114" t="-1575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6806DA3-01F0-4FBF-8F3E-05784AF0E8D2}"/>
              </a:ext>
            </a:extLst>
          </p:cNvPr>
          <p:cNvSpPr txBox="1"/>
          <p:nvPr/>
        </p:nvSpPr>
        <p:spPr>
          <a:xfrm>
            <a:off x="894159" y="2456394"/>
            <a:ext cx="29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FWHM(302.9 </a:t>
            </a:r>
            <a:r>
              <a:rPr lang="hr-HR" dirty="0" err="1"/>
              <a:t>keV</a:t>
            </a:r>
            <a:r>
              <a:rPr lang="hr-HR" dirty="0"/>
              <a:t>)=1.106 </a:t>
            </a:r>
            <a:r>
              <a:rPr lang="hr-HR" dirty="0" err="1"/>
              <a:t>keV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80403CF-5DC7-4870-8CBB-8EE273470E30}"/>
              </a:ext>
            </a:extLst>
          </p:cNvPr>
          <p:cNvSpPr/>
          <p:nvPr/>
        </p:nvSpPr>
        <p:spPr>
          <a:xfrm flipV="1">
            <a:off x="127000" y="2979118"/>
            <a:ext cx="520188" cy="429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09541-BDA7-4C5F-A47E-11254E8B0896}"/>
              </a:ext>
            </a:extLst>
          </p:cNvPr>
          <p:cNvSpPr txBox="1"/>
          <p:nvPr/>
        </p:nvSpPr>
        <p:spPr>
          <a:xfrm>
            <a:off x="772099" y="2955082"/>
            <a:ext cx="5163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N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≈10.000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X-rays in the peak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(291.6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reach the precision of previous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easurements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E734C0-C374-463A-A935-B8BA1F4073C5}"/>
              </a:ext>
            </a:extLst>
          </p:cNvPr>
          <p:cNvGraphicFramePr>
            <a:graphicFrameLocks noGrp="1"/>
          </p:cNvGraphicFramePr>
          <p:nvPr/>
        </p:nvGraphicFramePr>
        <p:xfrm>
          <a:off x="387094" y="4322984"/>
          <a:ext cx="554815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294">
                  <a:extLst>
                    <a:ext uri="{9D8B030D-6E8A-4147-A177-3AD203B41FA5}">
                      <a16:colId xmlns:a16="http://schemas.microsoft.com/office/drawing/2014/main" val="3108873547"/>
                    </a:ext>
                  </a:extLst>
                </a:gridCol>
                <a:gridCol w="1867473">
                  <a:extLst>
                    <a:ext uri="{9D8B030D-6E8A-4147-A177-3AD203B41FA5}">
                      <a16:colId xmlns:a16="http://schemas.microsoft.com/office/drawing/2014/main" val="4051496225"/>
                    </a:ext>
                  </a:extLst>
                </a:gridCol>
                <a:gridCol w="1849383">
                  <a:extLst>
                    <a:ext uri="{9D8B030D-6E8A-4147-A177-3AD203B41FA5}">
                      <a16:colId xmlns:a16="http://schemas.microsoft.com/office/drawing/2014/main" val="1535609977"/>
                    </a:ext>
                  </a:extLst>
                </a:gridCol>
              </a:tblGrid>
              <a:tr h="51353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d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efficiency</a:t>
                      </a:r>
                      <a:r>
                        <a:rPr lang="hr-HR" dirty="0"/>
                        <a:t>  (d=06mm)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efficiency (d=0.2 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37041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1.21 %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1.31 %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0194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0.77 %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06139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0.42 %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0.45 %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32735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0.21 %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59698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0.12 %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99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735202-27D6-4CFF-B740-67D7B2A7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70786"/>
              </p:ext>
            </p:extLst>
          </p:nvPr>
        </p:nvGraphicFramePr>
        <p:xfrm>
          <a:off x="6137508" y="4303546"/>
          <a:ext cx="5548150" cy="2488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294">
                  <a:extLst>
                    <a:ext uri="{9D8B030D-6E8A-4147-A177-3AD203B41FA5}">
                      <a16:colId xmlns:a16="http://schemas.microsoft.com/office/drawing/2014/main" val="3108873547"/>
                    </a:ext>
                  </a:extLst>
                </a:gridCol>
                <a:gridCol w="1867473">
                  <a:extLst>
                    <a:ext uri="{9D8B030D-6E8A-4147-A177-3AD203B41FA5}">
                      <a16:colId xmlns:a16="http://schemas.microsoft.com/office/drawing/2014/main" val="4051496225"/>
                    </a:ext>
                  </a:extLst>
                </a:gridCol>
                <a:gridCol w="1849383">
                  <a:extLst>
                    <a:ext uri="{9D8B030D-6E8A-4147-A177-3AD203B41FA5}">
                      <a16:colId xmlns:a16="http://schemas.microsoft.com/office/drawing/2014/main" val="1535609977"/>
                    </a:ext>
                  </a:extLst>
                </a:gridCol>
              </a:tblGrid>
              <a:tr h="65951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d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N_x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rays</a:t>
                      </a:r>
                      <a:r>
                        <a:rPr lang="hr-HR" dirty="0"/>
                        <a:t>  (d=06mm)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N_x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rays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detected</a:t>
                      </a:r>
                      <a:r>
                        <a:rPr lang="hr-HR" dirty="0"/>
                        <a:t>/</a:t>
                      </a:r>
                      <a:r>
                        <a:rPr lang="hr-HR" dirty="0" err="1"/>
                        <a:t>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37041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1.21 %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4.181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0194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2.488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06139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0.42 %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1.451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32735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691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59698"/>
                  </a:ext>
                </a:extLst>
              </a:tr>
              <a:tr h="2934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          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3FBD-A129-44B9-9E45-7183CFA4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5CF25B-1D68-4299-A49C-C18ECC13B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397" y="1825625"/>
            <a:ext cx="70392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7D53-BF84-40AF-B6CA-ED50E693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Measurements of kaon mass,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AF47-8CB1-457C-8108-35D6FEEC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hr-HR" dirty="0"/>
              <a:t>Q </a:t>
            </a:r>
            <a:r>
              <a:rPr lang="en-US" dirty="0"/>
              <a:t>value</a:t>
            </a:r>
            <a:r>
              <a:rPr lang="hr-HR" dirty="0"/>
              <a:t>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en-US" dirty="0"/>
              <a:t>-</a:t>
            </a:r>
            <a:r>
              <a:rPr lang="hr-HR" dirty="0"/>
              <a:t>&gt;</a:t>
            </a:r>
            <a:r>
              <a:rPr lang="en-US" dirty="0"/>
              <a:t>π</a:t>
            </a:r>
            <a:r>
              <a:rPr lang="hr-HR" baseline="30000" dirty="0"/>
              <a:t>+</a:t>
            </a:r>
            <a:r>
              <a:rPr lang="hr-HR" dirty="0"/>
              <a:t>+</a:t>
            </a:r>
            <a:r>
              <a:rPr lang="el-GR" dirty="0"/>
              <a:t>π</a:t>
            </a:r>
            <a:r>
              <a:rPr lang="hr-HR" baseline="30000" dirty="0"/>
              <a:t>-</a:t>
            </a:r>
            <a:r>
              <a:rPr lang="hr-HR" dirty="0"/>
              <a:t>+</a:t>
            </a:r>
            <a:r>
              <a:rPr lang="el-GR" dirty="0"/>
              <a:t>π</a:t>
            </a:r>
            <a:r>
              <a:rPr lang="hr-HR" baseline="30000" dirty="0"/>
              <a:t>-</a:t>
            </a:r>
          </a:p>
          <a:p>
            <a:pPr marL="0" indent="0">
              <a:buNone/>
            </a:pPr>
            <a:r>
              <a:rPr lang="hr-HR" sz="2000" dirty="0"/>
              <a:t>     </a:t>
            </a:r>
            <a:r>
              <a:rPr lang="en-US" sz="2000" dirty="0"/>
              <a:t>W.H. </a:t>
            </a:r>
            <a:r>
              <a:rPr lang="en-US" sz="2000" dirty="0" err="1"/>
              <a:t>Barkas</a:t>
            </a:r>
            <a:r>
              <a:rPr lang="en-US" sz="2000" dirty="0"/>
              <a:t>, </a:t>
            </a:r>
            <a:r>
              <a:rPr lang="en-US" sz="2000" dirty="0" err="1"/>
              <a:t>Annu</a:t>
            </a:r>
            <a:r>
              <a:rPr lang="en-US" sz="2000" dirty="0"/>
              <a:t>. Rev. Nuclear Sci. 15 (1965) 67</a:t>
            </a:r>
            <a:r>
              <a:rPr lang="hr-HR" sz="2000" dirty="0"/>
              <a:t>                          	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493.7</a:t>
            </a:r>
            <a:r>
              <a:rPr lang="hr-HR" sz="2100" dirty="0"/>
              <a:t>5</a:t>
            </a:r>
            <a:r>
              <a:rPr lang="en-US" sz="2100" dirty="0"/>
              <a:t>+0.</a:t>
            </a:r>
            <a:r>
              <a:rPr lang="hr-HR" sz="2100" dirty="0"/>
              <a:t>16</a:t>
            </a:r>
            <a:r>
              <a:rPr lang="en-US" sz="2100" dirty="0"/>
              <a:t> MeV</a:t>
            </a:r>
            <a:r>
              <a:rPr lang="hr-HR" sz="2100" dirty="0"/>
              <a:t> </a:t>
            </a:r>
          </a:p>
          <a:p>
            <a:endParaRPr lang="hr-HR" dirty="0"/>
          </a:p>
          <a:p>
            <a:r>
              <a:rPr lang="en-US" dirty="0"/>
              <a:t>Range measurements in emulsions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(</a:t>
            </a:r>
            <a:r>
              <a:rPr lang="da-DK" sz="2000" dirty="0"/>
              <a:t>A. Barbaro-Galtieri et al., Revs. Mod. Phys. 42</a:t>
            </a:r>
            <a:r>
              <a:rPr lang="hr-HR" sz="2000" dirty="0"/>
              <a:t> </a:t>
            </a:r>
            <a:r>
              <a:rPr lang="da-DK" sz="2000" dirty="0"/>
              <a:t>(1970) 87</a:t>
            </a:r>
            <a:r>
              <a:rPr lang="hr-HR" sz="2000" dirty="0"/>
              <a:t>,                             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493.7+0.3 MeV</a:t>
            </a:r>
            <a:r>
              <a:rPr lang="hr-HR" sz="2000" dirty="0"/>
              <a:t>;</a:t>
            </a:r>
          </a:p>
          <a:p>
            <a:pPr marL="0" indent="0">
              <a:buNone/>
            </a:pPr>
            <a:r>
              <a:rPr lang="hr-HR" sz="2000" dirty="0"/>
              <a:t>     L.M. </a:t>
            </a:r>
            <a:r>
              <a:rPr lang="hr-HR" sz="2000" dirty="0" err="1"/>
              <a:t>Barkov</a:t>
            </a:r>
            <a:r>
              <a:rPr lang="hr-HR" sz="2000" dirty="0"/>
              <a:t> </a:t>
            </a:r>
            <a:r>
              <a:rPr lang="hr-HR" sz="2000" dirty="0" err="1"/>
              <a:t>et</a:t>
            </a:r>
            <a:r>
              <a:rPr lang="hr-HR" sz="2000" dirty="0"/>
              <a:t> </a:t>
            </a:r>
            <a:r>
              <a:rPr lang="hr-HR" sz="2000" dirty="0" err="1"/>
              <a:t>al</a:t>
            </a:r>
            <a:r>
              <a:rPr lang="hr-HR" sz="2000" dirty="0"/>
              <a:t>. </a:t>
            </a:r>
            <a:r>
              <a:rPr lang="hr-HR" sz="2000" dirty="0" err="1"/>
              <a:t>Nucl</a:t>
            </a:r>
            <a:r>
              <a:rPr lang="hr-HR" sz="2000" dirty="0"/>
              <a:t>. </a:t>
            </a:r>
            <a:r>
              <a:rPr lang="hr-HR" sz="2000" dirty="0" err="1"/>
              <a:t>Phys</a:t>
            </a:r>
            <a:r>
              <a:rPr lang="hr-HR" sz="2000" dirty="0"/>
              <a:t>. B148   (1979) 53  (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ɸ-&gt;K+K-)</a:t>
            </a:r>
            <a:r>
              <a:rPr lang="hr-HR" sz="2000" dirty="0"/>
              <a:t>                            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</a:t>
            </a:r>
            <a:r>
              <a:rPr lang="hr-HR" sz="2100" dirty="0"/>
              <a:t>670</a:t>
            </a:r>
            <a:r>
              <a:rPr lang="en-US" sz="2100" dirty="0"/>
              <a:t>+0.</a:t>
            </a:r>
            <a:r>
              <a:rPr lang="hr-HR" sz="2100" dirty="0"/>
              <a:t>029</a:t>
            </a:r>
            <a:r>
              <a:rPr lang="en-US" sz="2100" dirty="0"/>
              <a:t> MeV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baseline="30000" dirty="0"/>
          </a:p>
          <a:p>
            <a:r>
              <a:rPr lang="en-US" b="1" dirty="0"/>
              <a:t>Energies of X-ray transitions in kaonic atoms</a:t>
            </a:r>
            <a:r>
              <a:rPr lang="hr-HR" dirty="0"/>
              <a:t>,              </a:t>
            </a:r>
            <a:r>
              <a:rPr lang="en-GB" sz="2200" b="1" dirty="0"/>
              <a:t>m</a:t>
            </a:r>
            <a:r>
              <a:rPr lang="en-GB" sz="2200" b="1" baseline="-25000" dirty="0"/>
              <a:t>K</a:t>
            </a:r>
            <a:r>
              <a:rPr lang="en-US" sz="2200" b="1" dirty="0"/>
              <a:t>=493.679 ± 0.0</a:t>
            </a:r>
            <a:r>
              <a:rPr lang="hr-HR" sz="2200" b="1" dirty="0"/>
              <a:t>13</a:t>
            </a:r>
            <a:r>
              <a:rPr lang="en-US" sz="2200" b="1" dirty="0"/>
              <a:t> MeV</a:t>
            </a:r>
            <a:r>
              <a:rPr lang="hr-HR" sz="2200" dirty="0"/>
              <a:t> 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all with energetic kaons</a:t>
            </a:r>
            <a:r>
              <a:rPr lang="hr-HR" dirty="0"/>
              <a:t>  </a:t>
            </a:r>
            <a:r>
              <a:rPr lang="hr-HR" sz="2200" dirty="0"/>
              <a:t>(PDG2018)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777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473C-E32C-4329-94E6-D22B6AB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7" y="311855"/>
            <a:ext cx="8488680" cy="741780"/>
          </a:xfrm>
        </p:spPr>
        <p:txBody>
          <a:bodyPr/>
          <a:lstStyle/>
          <a:p>
            <a:r>
              <a:rPr lang="hr-HR" b="1" dirty="0">
                <a:cs typeface="Aharoni" panose="02010803020104030203" pitchFamily="2" charset="-79"/>
              </a:rPr>
              <a:t>PDG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b="1" dirty="0">
                <a:cs typeface="Aharoni" panose="02010803020104030203" pitchFamily="2" charset="-79"/>
              </a:rPr>
              <a:t>2018:</a:t>
            </a:r>
            <a:endParaRPr lang="en-US" b="1" dirty="0">
              <a:cs typeface="Aharoni" panose="02010803020104030203" pitchFamily="2" charset="-79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04142-7EBF-4216-A387-2613BCE8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01" y="1189165"/>
            <a:ext cx="6406526" cy="5181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F6011-8AD6-4A43-890B-24A0ED3DFC6F}"/>
              </a:ext>
            </a:extLst>
          </p:cNvPr>
          <p:cNvSpPr txBox="1"/>
          <p:nvPr/>
        </p:nvSpPr>
        <p:spPr>
          <a:xfrm>
            <a:off x="4482517" y="6185680"/>
            <a:ext cx="105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PDG2018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73225-1810-472E-8695-E2192C23FBF2}"/>
              </a:ext>
            </a:extLst>
          </p:cNvPr>
          <p:cNvSpPr txBox="1">
            <a:spLocks/>
          </p:cNvSpPr>
          <p:nvPr/>
        </p:nvSpPr>
        <p:spPr>
          <a:xfrm>
            <a:off x="6523631" y="122371"/>
            <a:ext cx="5430192" cy="1760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main disagreement is between the two most recent and precise measurements</a:t>
            </a:r>
            <a:r>
              <a:rPr lang="hr-HR" dirty="0"/>
              <a:t> (x-ray </a:t>
            </a:r>
            <a:r>
              <a:rPr lang="en-US" dirty="0"/>
              <a:t>energies from kaonic atoms</a:t>
            </a:r>
            <a:r>
              <a:rPr lang="hr-HR" dirty="0"/>
              <a:t>)</a:t>
            </a:r>
            <a:r>
              <a:rPr lang="en-US" dirty="0"/>
              <a:t>: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</a:t>
            </a:r>
            <a:r>
              <a:rPr lang="en-GB" sz="2500" b="1" dirty="0"/>
              <a:t>m</a:t>
            </a:r>
            <a:r>
              <a:rPr lang="en-GB" sz="2500" b="1" baseline="-25000" dirty="0"/>
              <a:t>K</a:t>
            </a:r>
            <a:r>
              <a:rPr lang="en-GB" sz="2500" b="1" dirty="0"/>
              <a:t>=49</a:t>
            </a:r>
            <a:r>
              <a:rPr lang="hr-HR" sz="2500" b="1" dirty="0"/>
              <a:t>3</a:t>
            </a:r>
            <a:r>
              <a:rPr lang="en-GB" sz="2500" b="1" dirty="0"/>
              <a:t>.6</a:t>
            </a:r>
            <a:r>
              <a:rPr lang="hr-HR" sz="2500" b="1" dirty="0"/>
              <a:t>96±</a:t>
            </a:r>
            <a:r>
              <a:rPr lang="en-GB" sz="2500" b="1" dirty="0"/>
              <a:t>0.0</a:t>
            </a:r>
            <a:r>
              <a:rPr lang="hr-HR" sz="2500" b="1" dirty="0"/>
              <a:t>07</a:t>
            </a:r>
            <a:r>
              <a:rPr lang="en-GB" sz="2500" b="1" dirty="0"/>
              <a:t> MeV</a:t>
            </a:r>
            <a:r>
              <a:rPr lang="hr-HR" sz="2500" b="1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A.S. </a:t>
            </a:r>
            <a:r>
              <a:rPr lang="en-US" sz="2500" dirty="0"/>
              <a:t>Denisov</a:t>
            </a:r>
            <a:r>
              <a:rPr lang="hr-HR" sz="2500" dirty="0"/>
              <a:t> </a:t>
            </a:r>
            <a:r>
              <a:rPr lang="hr-HR" sz="2500" dirty="0" err="1"/>
              <a:t>et</a:t>
            </a:r>
            <a:r>
              <a:rPr lang="hr-HR" sz="2500" dirty="0"/>
              <a:t> </a:t>
            </a:r>
            <a:r>
              <a:rPr lang="hr-HR" sz="2500" dirty="0" err="1"/>
              <a:t>al</a:t>
            </a:r>
            <a:r>
              <a:rPr lang="hr-HR" sz="2500" dirty="0"/>
              <a:t>. JEPT </a:t>
            </a:r>
            <a:r>
              <a:rPr lang="hr-HR" sz="2500" dirty="0" err="1"/>
              <a:t>Lett</a:t>
            </a:r>
            <a:r>
              <a:rPr lang="hr-HR" sz="2500" dirty="0"/>
              <a:t>. 54 (1991)558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K</a:t>
            </a:r>
            <a:r>
              <a:rPr lang="hr-HR" sz="2500" baseline="30000" dirty="0"/>
              <a:t>- 12</a:t>
            </a:r>
            <a:r>
              <a:rPr lang="hr-HR" sz="2500" dirty="0"/>
              <a:t>C, </a:t>
            </a:r>
            <a:r>
              <a:rPr lang="en-US" sz="2500" dirty="0"/>
              <a:t>crystal diffraction spectrometer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(6.3 eV at 22.1 </a:t>
            </a:r>
            <a:r>
              <a:rPr lang="hr-HR" sz="2500" dirty="0" err="1"/>
              <a:t>keV</a:t>
            </a:r>
            <a:r>
              <a:rPr lang="hr-HR" sz="2500" dirty="0"/>
              <a:t>), 4f-3d </a:t>
            </a:r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2EF2C-ED2E-460A-AAF9-9A1D2993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70" y="1662213"/>
            <a:ext cx="2815622" cy="1831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9FA1C-9B00-44DD-886E-3BCA8F0FA5A3}"/>
              </a:ext>
            </a:extLst>
          </p:cNvPr>
          <p:cNvSpPr txBox="1"/>
          <p:nvPr/>
        </p:nvSpPr>
        <p:spPr>
          <a:xfrm>
            <a:off x="6987643" y="6498664"/>
            <a:ext cx="4024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Average </a:t>
            </a:r>
            <a:r>
              <a:rPr lang="hr-HR" sz="1400" b="1" dirty="0"/>
              <a:t> </a:t>
            </a:r>
            <a:r>
              <a:rPr lang="en-GB" sz="1400" b="1" dirty="0"/>
              <a:t>m</a:t>
            </a:r>
            <a:r>
              <a:rPr lang="en-GB" sz="1400" b="1" baseline="-25000" dirty="0"/>
              <a:t>K</a:t>
            </a:r>
            <a:r>
              <a:rPr lang="en-US" sz="1400" b="1" dirty="0"/>
              <a:t>=493.679 ± 0.006 MeV</a:t>
            </a:r>
            <a:r>
              <a:rPr lang="hr-HR" sz="1400" b="1" dirty="0"/>
              <a:t>     S=2.4</a:t>
            </a:r>
            <a:endParaRPr lang="en-US" sz="14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F19E08-6A2B-4E70-AEC5-0374E072BB6B}"/>
              </a:ext>
            </a:extLst>
          </p:cNvPr>
          <p:cNvSpPr txBox="1">
            <a:spLocks/>
          </p:cNvSpPr>
          <p:nvPr/>
        </p:nvSpPr>
        <p:spPr>
          <a:xfrm>
            <a:off x="6523631" y="3633456"/>
            <a:ext cx="4952522" cy="1096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     </a:t>
            </a:r>
            <a:r>
              <a:rPr lang="en-GB" b="1" dirty="0"/>
              <a:t>m</a:t>
            </a:r>
            <a:r>
              <a:rPr lang="en-GB" b="1" baseline="-25000" dirty="0"/>
              <a:t>K</a:t>
            </a:r>
            <a:r>
              <a:rPr lang="en-GB" b="1" dirty="0"/>
              <a:t>=493.6</a:t>
            </a:r>
            <a:r>
              <a:rPr lang="hr-HR" b="1" dirty="0"/>
              <a:t>36±</a:t>
            </a:r>
            <a:r>
              <a:rPr lang="en-GB" b="1" dirty="0"/>
              <a:t>0.01</a:t>
            </a:r>
            <a:r>
              <a:rPr lang="hr-HR" b="1" dirty="0"/>
              <a:t>1</a:t>
            </a:r>
            <a:r>
              <a:rPr lang="en-GB" b="1" dirty="0"/>
              <a:t> MeV</a:t>
            </a:r>
            <a:r>
              <a:rPr lang="hr-HR" b="1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K.P. </a:t>
            </a:r>
            <a:r>
              <a:rPr lang="hr-HR" dirty="0" err="1"/>
              <a:t>Gall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sz="2900" dirty="0" err="1"/>
              <a:t>Phys</a:t>
            </a:r>
            <a:r>
              <a:rPr lang="hr-HR" dirty="0"/>
              <a:t>. </a:t>
            </a:r>
            <a:r>
              <a:rPr lang="hr-HR" dirty="0" err="1"/>
              <a:t>Rev</a:t>
            </a:r>
            <a:r>
              <a:rPr lang="hr-HR" dirty="0"/>
              <a:t>. </a:t>
            </a:r>
            <a:r>
              <a:rPr lang="hr-HR" dirty="0" err="1"/>
              <a:t>Lett</a:t>
            </a:r>
            <a:r>
              <a:rPr lang="hr-HR" dirty="0"/>
              <a:t>. 60 (1988)186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K</a:t>
            </a:r>
            <a:r>
              <a:rPr lang="hr-HR" baseline="30000" dirty="0"/>
              <a:t>- </a:t>
            </a:r>
            <a:r>
              <a:rPr lang="hr-HR" dirty="0"/>
              <a:t>Pb, K</a:t>
            </a:r>
            <a:r>
              <a:rPr lang="hr-HR" baseline="30000" dirty="0"/>
              <a:t>- </a:t>
            </a:r>
            <a:r>
              <a:rPr lang="hr-HR" dirty="0"/>
              <a:t>W; HPGe </a:t>
            </a:r>
            <a:r>
              <a:rPr lang="en-US" dirty="0"/>
              <a:t>detector</a:t>
            </a:r>
            <a:r>
              <a:rPr lang="hr-HR" dirty="0"/>
              <a:t> (1 </a:t>
            </a:r>
            <a:r>
              <a:rPr lang="hr-HR" dirty="0" err="1"/>
              <a:t>keV</a:t>
            </a:r>
            <a:r>
              <a:rPr lang="hr-HR" dirty="0"/>
              <a:t>), </a:t>
            </a:r>
            <a:r>
              <a:rPr lang="en-US" b="1" dirty="0"/>
              <a:t>K</a:t>
            </a:r>
            <a:r>
              <a:rPr lang="hr-HR" b="1" baseline="30000" dirty="0"/>
              <a:t>-</a:t>
            </a:r>
            <a:r>
              <a:rPr lang="en-US" b="1" dirty="0"/>
              <a:t>Pb (9 </a:t>
            </a:r>
            <a:r>
              <a:rPr lang="hr-HR" b="1" dirty="0"/>
              <a:t>-&gt;</a:t>
            </a:r>
            <a:r>
              <a:rPr lang="en-US" b="1" dirty="0"/>
              <a:t> 8)</a:t>
            </a:r>
            <a:r>
              <a:rPr lang="hr-HR" b="1" dirty="0"/>
              <a:t>,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en-US" dirty="0"/>
              <a:t>Pb (</a:t>
            </a:r>
            <a:r>
              <a:rPr lang="hr-HR" dirty="0"/>
              <a:t>11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</a:t>
            </a:r>
            <a:r>
              <a:rPr lang="hr-HR" dirty="0"/>
              <a:t>10</a:t>
            </a:r>
            <a:r>
              <a:rPr lang="en-US" dirty="0"/>
              <a:t>)</a:t>
            </a:r>
            <a:r>
              <a:rPr lang="hr-HR" dirty="0"/>
              <a:t>,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hr-HR" dirty="0"/>
              <a:t>W</a:t>
            </a:r>
            <a:r>
              <a:rPr lang="en-US" dirty="0"/>
              <a:t> (9 </a:t>
            </a:r>
            <a:r>
              <a:rPr lang="hr-HR" dirty="0"/>
              <a:t>-&gt;</a:t>
            </a:r>
            <a:r>
              <a:rPr lang="en-US" dirty="0"/>
              <a:t> 8)</a:t>
            </a:r>
            <a:r>
              <a:rPr lang="hr-HR" dirty="0"/>
              <a:t>,</a:t>
            </a:r>
            <a:r>
              <a:rPr lang="hr-HR" baseline="30000" dirty="0"/>
              <a:t>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hr-HR" dirty="0"/>
              <a:t>W</a:t>
            </a:r>
            <a:r>
              <a:rPr lang="en-US" dirty="0"/>
              <a:t> 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hr-HR" dirty="0"/>
              <a:t>11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</a:t>
            </a:r>
            <a:r>
              <a:rPr lang="hr-HR" dirty="0"/>
              <a:t>10</a:t>
            </a:r>
            <a:r>
              <a:rPr lang="en-US" dirty="0"/>
              <a:t>)</a:t>
            </a:r>
            <a:r>
              <a:rPr lang="hr-HR" dirty="0"/>
              <a:t>,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A944FD7-0103-4207-A9F5-2FC21F230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370" y="4729528"/>
            <a:ext cx="2472782" cy="1640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326D1-3CC0-4222-85A1-2DF8A0613550}"/>
              </a:ext>
            </a:extLst>
          </p:cNvPr>
          <p:cNvSpPr txBox="1"/>
          <p:nvPr/>
        </p:nvSpPr>
        <p:spPr>
          <a:xfrm>
            <a:off x="1661863" y="6467619"/>
            <a:ext cx="27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</a:t>
            </a:r>
            <a:r>
              <a:rPr lang="en-GB" b="1" baseline="-25000" dirty="0"/>
              <a:t>K</a:t>
            </a:r>
            <a:r>
              <a:rPr lang="en-US" b="1" dirty="0"/>
              <a:t>=493.679 ± 0.0</a:t>
            </a:r>
            <a:r>
              <a:rPr lang="hr-HR" b="1" dirty="0"/>
              <a:t>13</a:t>
            </a:r>
            <a:r>
              <a:rPr lang="en-US" b="1" dirty="0"/>
              <a:t> MeV</a:t>
            </a:r>
            <a:endParaRPr lang="en-US" dirty="0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515A0074-8962-4BCD-BF33-2948EAB1850C}"/>
              </a:ext>
            </a:extLst>
          </p:cNvPr>
          <p:cNvSpPr/>
          <p:nvPr/>
        </p:nvSpPr>
        <p:spPr>
          <a:xfrm rot="21279989">
            <a:off x="2049820" y="3134922"/>
            <a:ext cx="458965" cy="614063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B63F649B-C7FA-4ACE-AAD2-1C36263AB1D9}"/>
              </a:ext>
            </a:extLst>
          </p:cNvPr>
          <p:cNvSpPr/>
          <p:nvPr/>
        </p:nvSpPr>
        <p:spPr>
          <a:xfrm rot="21279989">
            <a:off x="2452248" y="2997200"/>
            <a:ext cx="412027" cy="61844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58B1D18B-19C1-4D13-B1DE-81C890E8C6E2}"/>
              </a:ext>
            </a:extLst>
          </p:cNvPr>
          <p:cNvSpPr/>
          <p:nvPr/>
        </p:nvSpPr>
        <p:spPr>
          <a:xfrm>
            <a:off x="3730617" y="3085420"/>
            <a:ext cx="1404805" cy="34358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FAEE2F11-2C0E-4B40-B201-183C7DB05CDD}"/>
              </a:ext>
            </a:extLst>
          </p:cNvPr>
          <p:cNvSpPr/>
          <p:nvPr/>
        </p:nvSpPr>
        <p:spPr>
          <a:xfrm>
            <a:off x="3814623" y="3633456"/>
            <a:ext cx="2037537" cy="30732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  <p:bldP spid="26" grpId="0" animBg="1"/>
      <p:bldP spid="27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92690C-6725-4F94-9DAE-9E9FB3ED557E}"/>
              </a:ext>
            </a:extLst>
          </p:cNvPr>
          <p:cNvSpPr/>
          <p:nvPr/>
        </p:nvSpPr>
        <p:spPr>
          <a:xfrm>
            <a:off x="7333513" y="3293677"/>
            <a:ext cx="3933019" cy="3431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06DBA-7DF4-48DD-ABEA-90D74CC2A324}"/>
              </a:ext>
            </a:extLst>
          </p:cNvPr>
          <p:cNvSpPr/>
          <p:nvPr/>
        </p:nvSpPr>
        <p:spPr>
          <a:xfrm>
            <a:off x="6305187" y="1384725"/>
            <a:ext cx="2173672" cy="4771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0473C-E32C-4329-94E6-D22B6AB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6" y="311855"/>
            <a:ext cx="10284247" cy="741782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Previous measurements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04142-7EBF-4216-A387-2613BCE8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76" y="1393541"/>
            <a:ext cx="5868459" cy="4746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F6011-8AD6-4A43-890B-24A0ED3DFC6F}"/>
              </a:ext>
            </a:extLst>
          </p:cNvPr>
          <p:cNvSpPr txBox="1"/>
          <p:nvPr/>
        </p:nvSpPr>
        <p:spPr>
          <a:xfrm>
            <a:off x="371598" y="101539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PDG2018: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F7A16-D1B1-449C-BCFB-BA643E7649BA}"/>
              </a:ext>
            </a:extLst>
          </p:cNvPr>
          <p:cNvSpPr/>
          <p:nvPr/>
        </p:nvSpPr>
        <p:spPr>
          <a:xfrm>
            <a:off x="6096000" y="2207083"/>
            <a:ext cx="6196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MR10"/>
              </a:rPr>
              <a:t>” </a:t>
            </a:r>
            <a:r>
              <a:rPr lang="hr-HR" dirty="0" err="1">
                <a:latin typeface="CMR10"/>
              </a:rPr>
              <a:t>While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we suspect that the GALL 88 </a:t>
            </a:r>
            <a:r>
              <a:rPr lang="en-US" dirty="0">
                <a:latin typeface="CMMI10"/>
              </a:rPr>
              <a:t>K</a:t>
            </a:r>
            <a:r>
              <a:rPr lang="en-US" sz="1100" dirty="0">
                <a:latin typeface="CMSY8"/>
              </a:rPr>
              <a:t>− </a:t>
            </a:r>
            <a:r>
              <a:rPr lang="en-US" dirty="0">
                <a:latin typeface="CMR10"/>
              </a:rPr>
              <a:t>Pb (9 </a:t>
            </a:r>
            <a:r>
              <a:rPr lang="hr-HR" dirty="0">
                <a:latin typeface="CMSY10"/>
              </a:rPr>
              <a:t>-&gt;</a:t>
            </a:r>
            <a:r>
              <a:rPr lang="en-US" dirty="0">
                <a:latin typeface="CMR10"/>
              </a:rPr>
              <a:t>8) measurements could be the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problem, we are unable to find clear grounds for rejecting it. Therefore, we retain their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measurement in the average and accept the large scale factor until further information can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be obtained from new measurements</a:t>
            </a:r>
            <a:r>
              <a:rPr lang="hr-HR" dirty="0">
                <a:latin typeface="CMR10"/>
              </a:rPr>
              <a:t> </a:t>
            </a:r>
            <a:r>
              <a:rPr lang="en-US" dirty="0"/>
              <a:t>and/or from reanalysis of GALL 88 and CHENG 75</a:t>
            </a:r>
            <a:r>
              <a:rPr lang="hr-HR" dirty="0"/>
              <a:t> </a:t>
            </a:r>
            <a:r>
              <a:rPr lang="en-US" dirty="0"/>
              <a:t>data</a:t>
            </a:r>
            <a:r>
              <a:rPr lang="hr-HR" dirty="0"/>
              <a:t>”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716BB-2CD0-4C08-99E4-D54CFD60BE71}"/>
              </a:ext>
            </a:extLst>
          </p:cNvPr>
          <p:cNvSpPr txBox="1"/>
          <p:nvPr/>
        </p:nvSpPr>
        <p:spPr>
          <a:xfrm>
            <a:off x="6305187" y="1438648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PDG</a:t>
            </a:r>
            <a:r>
              <a:rPr lang="hr-HR" dirty="0"/>
              <a:t>18</a:t>
            </a:r>
            <a:r>
              <a:rPr lang="en-US" dirty="0"/>
              <a:t> conclusion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70194-B618-4109-A9F1-64FA79ABA214}"/>
              </a:ext>
            </a:extLst>
          </p:cNvPr>
          <p:cNvSpPr txBox="1"/>
          <p:nvPr/>
        </p:nvSpPr>
        <p:spPr>
          <a:xfrm>
            <a:off x="6305186" y="4184539"/>
            <a:ext cx="5648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It is sufficient that the new measurement has the same precision </a:t>
            </a:r>
            <a:r>
              <a:rPr lang="hr-HR" dirty="0">
                <a:solidFill>
                  <a:srgbClr val="C00000"/>
                </a:solidFill>
              </a:rPr>
              <a:t>(10 </a:t>
            </a:r>
            <a:r>
              <a:rPr lang="hr-HR" dirty="0" err="1">
                <a:solidFill>
                  <a:srgbClr val="C00000"/>
                </a:solidFill>
              </a:rPr>
              <a:t>keV</a:t>
            </a:r>
            <a:r>
              <a:rPr lang="hr-HR" dirty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</a:rPr>
              <a:t>as the 2 previously mentioned measurements,</a:t>
            </a:r>
            <a:r>
              <a:rPr lang="en-US" dirty="0">
                <a:solidFill>
                  <a:srgbClr val="0070C0"/>
                </a:solidFill>
              </a:rPr>
              <a:t>  which differ by 60 keV</a:t>
            </a:r>
            <a:r>
              <a:rPr lang="hr-HR" dirty="0">
                <a:solidFill>
                  <a:srgbClr val="0070C0"/>
                </a:solidFill>
              </a:rPr>
              <a:t> (PLB535 (2002)52)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dirty="0">
                <a:solidFill>
                  <a:srgbClr val="0070C0"/>
                </a:solidFill>
              </a:rPr>
              <a:t>-if the new result agrees with  Denisov (and results from Gall are disregarded) the precision would be 5 keV (10 </a:t>
            </a:r>
            <a:r>
              <a:rPr lang="en-US" dirty="0" err="1">
                <a:solidFill>
                  <a:srgbClr val="0070C0"/>
                </a:solidFill>
              </a:rPr>
              <a:t>p.p.m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-it the new results </a:t>
            </a:r>
            <a:r>
              <a:rPr lang="en-US" dirty="0" err="1">
                <a:solidFill>
                  <a:srgbClr val="0070C0"/>
                </a:solidFill>
              </a:rPr>
              <a:t>agre</a:t>
            </a:r>
            <a:r>
              <a:rPr lang="hr-HR" dirty="0" err="1">
                <a:solidFill>
                  <a:srgbClr val="0070C0"/>
                </a:solidFill>
              </a:rPr>
              <a:t>es</a:t>
            </a:r>
            <a:r>
              <a:rPr lang="en-US" dirty="0">
                <a:solidFill>
                  <a:srgbClr val="0070C0"/>
                </a:solidFill>
              </a:rPr>
              <a:t> with Gall, the precision would be 7 keV (14 </a:t>
            </a:r>
            <a:r>
              <a:rPr lang="en-US" dirty="0" err="1">
                <a:solidFill>
                  <a:srgbClr val="0070C0"/>
                </a:solidFill>
              </a:rPr>
              <a:t>p.p.m.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-&gt; substantial improvement in the precision</a:t>
            </a:r>
          </a:p>
        </p:txBody>
      </p:sp>
    </p:spTree>
    <p:extLst>
      <p:ext uri="{BB962C8B-B14F-4D97-AF65-F5344CB8AC3E}">
        <p14:creationId xmlns:p14="http://schemas.microsoft.com/office/powerpoint/2010/main" val="14517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F7E46-0132-49F2-866F-6063E3864B38}"/>
              </a:ext>
            </a:extLst>
          </p:cNvPr>
          <p:cNvSpPr/>
          <p:nvPr/>
        </p:nvSpPr>
        <p:spPr>
          <a:xfrm>
            <a:off x="1540933" y="4876800"/>
            <a:ext cx="5012903" cy="422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2581C-BF5F-4C41-8472-75962590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7" y="250405"/>
            <a:ext cx="11397916" cy="982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Principles of measurements in kaonic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FF47-B210-420E-A588-FCB07F57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464" y="1405836"/>
            <a:ext cx="10450743" cy="4907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en-US" dirty="0"/>
              <a:t>Measure X-ray energies</a:t>
            </a:r>
            <a:r>
              <a:rPr lang="hr-HR" dirty="0"/>
              <a:t> </a:t>
            </a:r>
            <a:r>
              <a:rPr lang="en-US" dirty="0"/>
              <a:t>in kaonic atoms for </a:t>
            </a:r>
            <a:r>
              <a:rPr lang="hr-HR" dirty="0"/>
              <a:t> </a:t>
            </a:r>
            <a:r>
              <a:rPr lang="en-US" dirty="0"/>
              <a:t>transitions not influenced by strong interactions.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In order to determine the kaon mass, the experimental</a:t>
            </a:r>
            <a:r>
              <a:rPr lang="hr-HR" dirty="0"/>
              <a:t> </a:t>
            </a:r>
            <a:r>
              <a:rPr lang="en-US" dirty="0"/>
              <a:t>energies have to be compared with the calculated</a:t>
            </a:r>
            <a:r>
              <a:rPr lang="hr-HR" dirty="0"/>
              <a:t> </a:t>
            </a:r>
            <a:r>
              <a:rPr lang="en-US" dirty="0"/>
              <a:t>energies obtained with a certain K-mass value</a:t>
            </a:r>
            <a:r>
              <a:rPr lang="hr-HR" dirty="0"/>
              <a:t> (</a:t>
            </a:r>
            <a:r>
              <a:rPr lang="en-US" dirty="0"/>
              <a:t>corrections</a:t>
            </a:r>
            <a:r>
              <a:rPr lang="hr-HR" dirty="0"/>
              <a:t>: </a:t>
            </a:r>
            <a:r>
              <a:rPr lang="en-US" dirty="0"/>
              <a:t>vacuum polarization, electron screening, non-circular </a:t>
            </a:r>
            <a:r>
              <a:rPr lang="en-US" dirty="0" err="1"/>
              <a:t>trasitions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Measurements with </a:t>
            </a:r>
            <a:r>
              <a:rPr lang="hr-HR" dirty="0"/>
              <a:t>HPGe </a:t>
            </a:r>
            <a:r>
              <a:rPr lang="en-US" dirty="0"/>
              <a:t>detector</a:t>
            </a:r>
            <a:r>
              <a:rPr lang="hr-HR" dirty="0"/>
              <a:t>s</a:t>
            </a:r>
            <a:r>
              <a:rPr lang="en-US" dirty="0"/>
              <a:t> and with crystal diffraction spectrometer</a:t>
            </a:r>
            <a:r>
              <a:rPr lang="hr-HR" dirty="0"/>
              <a:t>, TES, …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xplosion: 14 Points 65">
            <a:extLst>
              <a:ext uri="{FF2B5EF4-FFF2-40B4-BE49-F238E27FC236}">
                <a16:creationId xmlns:a16="http://schemas.microsoft.com/office/drawing/2014/main" id="{C9E7C518-3F3C-4AFC-BCDC-0048CADE5BA9}"/>
              </a:ext>
            </a:extLst>
          </p:cNvPr>
          <p:cNvSpPr/>
          <p:nvPr/>
        </p:nvSpPr>
        <p:spPr>
          <a:xfrm>
            <a:off x="2119100" y="4704429"/>
            <a:ext cx="3091867" cy="997037"/>
          </a:xfrm>
          <a:prstGeom prst="irregularSeal2">
            <a:avLst/>
          </a:prstGeom>
          <a:solidFill>
            <a:srgbClr val="C40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E1A203-F198-43E1-B360-29A867494C57}"/>
              </a:ext>
            </a:extLst>
          </p:cNvPr>
          <p:cNvSpPr/>
          <p:nvPr/>
        </p:nvSpPr>
        <p:spPr>
          <a:xfrm>
            <a:off x="4929377" y="4620629"/>
            <a:ext cx="218365" cy="204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F0A0B6-7C0D-441B-A732-DC32B611E11E}"/>
              </a:ext>
            </a:extLst>
          </p:cNvPr>
          <p:cNvSpPr/>
          <p:nvPr/>
        </p:nvSpPr>
        <p:spPr>
          <a:xfrm>
            <a:off x="3300215" y="3457169"/>
            <a:ext cx="3452883" cy="25248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8A3297-FFE1-4BDC-A3F6-F334450D1684}"/>
              </a:ext>
            </a:extLst>
          </p:cNvPr>
          <p:cNvSpPr/>
          <p:nvPr/>
        </p:nvSpPr>
        <p:spPr>
          <a:xfrm>
            <a:off x="3768121" y="3780779"/>
            <a:ext cx="2540875" cy="1835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416C97-283B-405A-9A0D-0A7AAB6550AD}"/>
              </a:ext>
            </a:extLst>
          </p:cNvPr>
          <p:cNvSpPr/>
          <p:nvPr/>
        </p:nvSpPr>
        <p:spPr>
          <a:xfrm>
            <a:off x="2732696" y="3056651"/>
            <a:ext cx="4531812" cy="3280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C50C44-F247-4DAF-BE8D-81FCD4E1E293}"/>
              </a:ext>
            </a:extLst>
          </p:cNvPr>
          <p:cNvSpPr/>
          <p:nvPr/>
        </p:nvSpPr>
        <p:spPr>
          <a:xfrm>
            <a:off x="2219095" y="2642038"/>
            <a:ext cx="5569135" cy="4060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7D5788-6ECF-482B-ABC8-471799E4DA79}"/>
              </a:ext>
            </a:extLst>
          </p:cNvPr>
          <p:cNvCxnSpPr>
            <a:cxnSpLocks/>
          </p:cNvCxnSpPr>
          <p:nvPr/>
        </p:nvCxnSpPr>
        <p:spPr>
          <a:xfrm flipV="1">
            <a:off x="2110472" y="2633200"/>
            <a:ext cx="2931952" cy="17611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7A7052A-C33A-4258-A912-114EC1A15804}"/>
              </a:ext>
            </a:extLst>
          </p:cNvPr>
          <p:cNvSpPr/>
          <p:nvPr/>
        </p:nvSpPr>
        <p:spPr>
          <a:xfrm>
            <a:off x="2269657" y="2701558"/>
            <a:ext cx="192885" cy="2113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02CB17-8B3F-413C-8C7B-90A144BFCF0F}"/>
              </a:ext>
            </a:extLst>
          </p:cNvPr>
          <p:cNvCxnSpPr>
            <a:cxnSpLocks/>
          </p:cNvCxnSpPr>
          <p:nvPr/>
        </p:nvCxnSpPr>
        <p:spPr>
          <a:xfrm flipV="1">
            <a:off x="5084548" y="2015114"/>
            <a:ext cx="1835626" cy="63436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3B4524B-6DA4-4CC0-8EA1-8C46B4505654}"/>
              </a:ext>
            </a:extLst>
          </p:cNvPr>
          <p:cNvSpPr/>
          <p:nvPr/>
        </p:nvSpPr>
        <p:spPr>
          <a:xfrm>
            <a:off x="2006561" y="1676808"/>
            <a:ext cx="846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hr-H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baseline="30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8D344C-6E12-462F-A4C2-11582F9C8822}"/>
              </a:ext>
            </a:extLst>
          </p:cNvPr>
          <p:cNvSpPr/>
          <p:nvPr/>
        </p:nvSpPr>
        <p:spPr>
          <a:xfrm>
            <a:off x="6699496" y="2185874"/>
            <a:ext cx="846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</a:t>
            </a:r>
            <a:endParaRPr lang="en-US" sz="54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E4EFE-D5EE-4BE9-9E00-D6BBB3768C72}"/>
              </a:ext>
            </a:extLst>
          </p:cNvPr>
          <p:cNvSpPr txBox="1"/>
          <p:nvPr/>
        </p:nvSpPr>
        <p:spPr>
          <a:xfrm>
            <a:off x="2805695" y="1869309"/>
            <a:ext cx="16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1)</a:t>
            </a:r>
            <a:r>
              <a:rPr lang="hr-HR" dirty="0"/>
              <a:t> </a:t>
            </a:r>
            <a:r>
              <a:rPr lang="en-US" dirty="0">
                <a:solidFill>
                  <a:srgbClr val="FF0000"/>
                </a:solidFill>
              </a:rPr>
              <a:t>Kaon capture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CE107A-BC83-44D4-8D37-273E9228D0C6}"/>
              </a:ext>
            </a:extLst>
          </p:cNvPr>
          <p:cNvCxnSpPr>
            <a:cxnSpLocks/>
          </p:cNvCxnSpPr>
          <p:nvPr/>
        </p:nvCxnSpPr>
        <p:spPr>
          <a:xfrm>
            <a:off x="5033496" y="2635841"/>
            <a:ext cx="10123" cy="403939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70C6F6-FE78-4D44-AA83-3E6A0A9E15B3}"/>
              </a:ext>
            </a:extLst>
          </p:cNvPr>
          <p:cNvCxnSpPr>
            <a:cxnSpLocks/>
          </p:cNvCxnSpPr>
          <p:nvPr/>
        </p:nvCxnSpPr>
        <p:spPr>
          <a:xfrm>
            <a:off x="5008722" y="3042289"/>
            <a:ext cx="10123" cy="403939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161F66-23ED-44FC-9AD7-078C130B78B7}"/>
              </a:ext>
            </a:extLst>
          </p:cNvPr>
          <p:cNvCxnSpPr>
            <a:cxnSpLocks/>
          </p:cNvCxnSpPr>
          <p:nvPr/>
        </p:nvCxnSpPr>
        <p:spPr>
          <a:xfrm>
            <a:off x="5008722" y="3457169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C259C7-FBB3-44A8-9A99-362D4813BFA4}"/>
              </a:ext>
            </a:extLst>
          </p:cNvPr>
          <p:cNvSpPr txBox="1"/>
          <p:nvPr/>
        </p:nvSpPr>
        <p:spPr>
          <a:xfrm>
            <a:off x="2660973" y="3545979"/>
            <a:ext cx="16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2) </a:t>
            </a:r>
            <a:r>
              <a:rPr lang="en-US" dirty="0">
                <a:solidFill>
                  <a:srgbClr val="00B050"/>
                </a:solidFill>
              </a:rPr>
              <a:t>Kaon cascade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CFE9A6-F82A-4C11-ACF3-734DC07C70F4}"/>
              </a:ext>
            </a:extLst>
          </p:cNvPr>
          <p:cNvSpPr txBox="1"/>
          <p:nvPr/>
        </p:nvSpPr>
        <p:spPr>
          <a:xfrm>
            <a:off x="2633386" y="5005518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3) </a:t>
            </a:r>
            <a:r>
              <a:rPr lang="en-US" dirty="0"/>
              <a:t>Kaon absorption</a:t>
            </a:r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47D79FCF-C0AC-43DE-B9D7-A4C311489F03}"/>
              </a:ext>
            </a:extLst>
          </p:cNvPr>
          <p:cNvSpPr>
            <a:spLocks/>
          </p:cNvSpPr>
          <p:nvPr/>
        </p:nvSpPr>
        <p:spPr bwMode="auto">
          <a:xfrm rot="15456114" flipH="1">
            <a:off x="6337254" y="1771855"/>
            <a:ext cx="169423" cy="2892259"/>
          </a:xfrm>
          <a:custGeom>
            <a:avLst/>
            <a:gdLst>
              <a:gd name="T0" fmla="*/ 0 w 20066"/>
              <a:gd name="T1" fmla="*/ 0 h 21600"/>
              <a:gd name="T2" fmla="*/ 0 w 20066"/>
              <a:gd name="T3" fmla="*/ 0 h 21600"/>
              <a:gd name="T4" fmla="*/ 0 w 20066"/>
              <a:gd name="T5" fmla="*/ 0 h 21600"/>
              <a:gd name="T6" fmla="*/ 0 w 20066"/>
              <a:gd name="T7" fmla="*/ 0 h 21600"/>
              <a:gd name="T8" fmla="*/ 0 w 20066"/>
              <a:gd name="T9" fmla="*/ 0 h 21600"/>
              <a:gd name="T10" fmla="*/ 0 w 20066"/>
              <a:gd name="T11" fmla="*/ 0 h 21600"/>
              <a:gd name="T12" fmla="*/ 0 w 20066"/>
              <a:gd name="T13" fmla="*/ 0 h 21600"/>
              <a:gd name="T14" fmla="*/ 0 w 20066"/>
              <a:gd name="T15" fmla="*/ 0 h 21600"/>
              <a:gd name="T16" fmla="*/ 0 w 20066"/>
              <a:gd name="T17" fmla="*/ 0 h 21600"/>
              <a:gd name="T18" fmla="*/ 0 w 20066"/>
              <a:gd name="T19" fmla="*/ 0 h 21600"/>
              <a:gd name="T20" fmla="*/ 0 w 20066"/>
              <a:gd name="T21" fmla="*/ 0 h 21600"/>
              <a:gd name="T22" fmla="*/ 0 w 20066"/>
              <a:gd name="T23" fmla="*/ 0 h 21600"/>
              <a:gd name="T24" fmla="*/ 0 w 20066"/>
              <a:gd name="T25" fmla="*/ 0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66"/>
              <a:gd name="T40" fmla="*/ 0 h 21600"/>
              <a:gd name="T41" fmla="*/ 20066 w 20066"/>
              <a:gd name="T42" fmla="*/ 21600 h 21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66" h="21600">
                <a:moveTo>
                  <a:pt x="18978" y="0"/>
                </a:moveTo>
                <a:cubicBezTo>
                  <a:pt x="15905" y="255"/>
                  <a:pt x="258" y="518"/>
                  <a:pt x="542" y="1528"/>
                </a:cubicBezTo>
                <a:cubicBezTo>
                  <a:pt x="826" y="2538"/>
                  <a:pt x="20198" y="2770"/>
                  <a:pt x="20062" y="3854"/>
                </a:cubicBezTo>
                <a:cubicBezTo>
                  <a:pt x="19926" y="4937"/>
                  <a:pt x="0" y="4799"/>
                  <a:pt x="0" y="5847"/>
                </a:cubicBezTo>
                <a:cubicBezTo>
                  <a:pt x="0" y="6895"/>
                  <a:pt x="19765" y="6771"/>
                  <a:pt x="20062" y="7774"/>
                </a:cubicBezTo>
                <a:cubicBezTo>
                  <a:pt x="20360" y="8777"/>
                  <a:pt x="1084" y="8493"/>
                  <a:pt x="1084" y="9501"/>
                </a:cubicBezTo>
                <a:cubicBezTo>
                  <a:pt x="1084" y="10509"/>
                  <a:pt x="19926" y="10608"/>
                  <a:pt x="20062" y="11628"/>
                </a:cubicBezTo>
                <a:cubicBezTo>
                  <a:pt x="20199" y="12647"/>
                  <a:pt x="1627" y="12572"/>
                  <a:pt x="1627" y="13554"/>
                </a:cubicBezTo>
                <a:cubicBezTo>
                  <a:pt x="1627" y="14537"/>
                  <a:pt x="20062" y="14425"/>
                  <a:pt x="20062" y="15415"/>
                </a:cubicBezTo>
                <a:cubicBezTo>
                  <a:pt x="20062" y="16405"/>
                  <a:pt x="1774" y="16467"/>
                  <a:pt x="1627" y="17408"/>
                </a:cubicBezTo>
                <a:cubicBezTo>
                  <a:pt x="1479" y="18349"/>
                  <a:pt x="17440" y="18105"/>
                  <a:pt x="19520" y="18870"/>
                </a:cubicBezTo>
                <a:cubicBezTo>
                  <a:pt x="21600" y="19634"/>
                  <a:pt x="12290" y="20476"/>
                  <a:pt x="10844" y="20797"/>
                </a:cubicBezTo>
                <a:lnTo>
                  <a:pt x="6964" y="21600"/>
                </a:lnTo>
              </a:path>
            </a:pathLst>
          </a:custGeom>
          <a:noFill/>
          <a:ln w="50800">
            <a:solidFill>
              <a:srgbClr val="00B05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E41FF875-EB0D-4116-B11B-E7917A77770B}"/>
              </a:ext>
            </a:extLst>
          </p:cNvPr>
          <p:cNvSpPr>
            <a:spLocks/>
          </p:cNvSpPr>
          <p:nvPr/>
        </p:nvSpPr>
        <p:spPr bwMode="auto">
          <a:xfrm>
            <a:off x="7423688" y="3181427"/>
            <a:ext cx="1107341" cy="4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700" u="none" dirty="0">
                <a:solidFill>
                  <a:srgbClr val="00B05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X-ray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EF23590-8E33-4871-AFC9-9123499255A6}"/>
              </a:ext>
            </a:extLst>
          </p:cNvPr>
          <p:cNvSpPr/>
          <p:nvPr/>
        </p:nvSpPr>
        <p:spPr>
          <a:xfrm>
            <a:off x="4198265" y="4035327"/>
            <a:ext cx="1740542" cy="1322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BD80E06-D186-49E3-85F0-FEE6FB7A001C}"/>
              </a:ext>
            </a:extLst>
          </p:cNvPr>
          <p:cNvCxnSpPr>
            <a:cxnSpLocks/>
          </p:cNvCxnSpPr>
          <p:nvPr/>
        </p:nvCxnSpPr>
        <p:spPr>
          <a:xfrm>
            <a:off x="5008722" y="3780779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9C48FCB-9111-48A6-AF48-2A9E2D4CE374}"/>
              </a:ext>
            </a:extLst>
          </p:cNvPr>
          <p:cNvSpPr/>
          <p:nvPr/>
        </p:nvSpPr>
        <p:spPr>
          <a:xfrm>
            <a:off x="4631317" y="4353875"/>
            <a:ext cx="822214" cy="615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15B8517-78AE-42A2-91D7-E636F689EBCF}"/>
              </a:ext>
            </a:extLst>
          </p:cNvPr>
          <p:cNvCxnSpPr>
            <a:cxnSpLocks/>
          </p:cNvCxnSpPr>
          <p:nvPr/>
        </p:nvCxnSpPr>
        <p:spPr>
          <a:xfrm>
            <a:off x="4998602" y="4035327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67D688-4011-48B3-A220-4C72DB2A4B7F}"/>
              </a:ext>
            </a:extLst>
          </p:cNvPr>
          <p:cNvSpPr txBox="1"/>
          <p:nvPr/>
        </p:nvSpPr>
        <p:spPr>
          <a:xfrm>
            <a:off x="9170849" y="1987907"/>
            <a:ext cx="28922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Interesting X-rays from the</a:t>
            </a:r>
          </a:p>
          <a:p>
            <a:r>
              <a:rPr lang="en-US" dirty="0"/>
              <a:t>the transitions in the middle</a:t>
            </a:r>
            <a:r>
              <a:rPr lang="hr-HR" dirty="0"/>
              <a:t> </a:t>
            </a:r>
          </a:p>
          <a:p>
            <a:r>
              <a:rPr lang="en-US" dirty="0"/>
              <a:t>of spectrum: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influence from strong </a:t>
            </a:r>
          </a:p>
          <a:p>
            <a:r>
              <a:rPr lang="en-US" dirty="0"/>
              <a:t>      interaction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avoid</a:t>
            </a:r>
            <a:r>
              <a:rPr lang="en-US" dirty="0"/>
              <a:t> electron screening</a:t>
            </a:r>
          </a:p>
          <a:p>
            <a:r>
              <a:rPr lang="en-US" dirty="0"/>
              <a:t>      of nuclei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938B3-EE0D-4715-9F2A-16F7B6AC2CE8}"/>
              </a:ext>
            </a:extLst>
          </p:cNvPr>
          <p:cNvSpPr txBox="1"/>
          <p:nvPr/>
        </p:nvSpPr>
        <p:spPr>
          <a:xfrm>
            <a:off x="2429781" y="38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34E93-EE1F-4222-9122-B1FE472A06C7}"/>
              </a:ext>
            </a:extLst>
          </p:cNvPr>
          <p:cNvSpPr txBox="1"/>
          <p:nvPr/>
        </p:nvSpPr>
        <p:spPr>
          <a:xfrm>
            <a:off x="374956" y="91758"/>
            <a:ext cx="447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Kaonic atom 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462866-6D85-4F5C-9E73-417D22C04F06}"/>
              </a:ext>
            </a:extLst>
          </p:cNvPr>
          <p:cNvSpPr txBox="1"/>
          <p:nvPr/>
        </p:nvSpPr>
        <p:spPr>
          <a:xfrm>
            <a:off x="411461" y="633918"/>
            <a:ext cx="441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Kaon</a:t>
            </a:r>
            <a:r>
              <a:rPr lang="hr-HR" sz="3600" dirty="0"/>
              <a:t> </a:t>
            </a:r>
            <a:r>
              <a:rPr lang="en-US" sz="3600" dirty="0"/>
              <a:t>cascade</a:t>
            </a:r>
            <a:r>
              <a:rPr lang="hr-HR" sz="3600" dirty="0"/>
              <a:t> -&gt; X-</a:t>
            </a:r>
            <a:r>
              <a:rPr lang="hr-HR" sz="3600" dirty="0" err="1"/>
              <a:t>rays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A5CD4-0B12-4BA4-8DED-4B34CCA0673E}"/>
              </a:ext>
            </a:extLst>
          </p:cNvPr>
          <p:cNvSpPr txBox="1"/>
          <p:nvPr/>
        </p:nvSpPr>
        <p:spPr>
          <a:xfrm>
            <a:off x="411461" y="1176377"/>
            <a:ext cx="326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Kaon</a:t>
            </a:r>
            <a:r>
              <a:rPr lang="hr-HR" sz="3600" dirty="0"/>
              <a:t> </a:t>
            </a:r>
            <a:r>
              <a:rPr lang="en-US" sz="3600" dirty="0"/>
              <a:t>absorption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8DFD4-D5A4-45F7-B39A-77C7ABBC1A56}"/>
              </a:ext>
            </a:extLst>
          </p:cNvPr>
          <p:cNvSpPr txBox="1"/>
          <p:nvPr/>
        </p:nvSpPr>
        <p:spPr>
          <a:xfrm>
            <a:off x="6872387" y="161576"/>
            <a:ext cx="5355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X-ray energies in kaonic atoms</a:t>
            </a:r>
          </a:p>
        </p:txBody>
      </p:sp>
    </p:spTree>
    <p:extLst>
      <p:ext uri="{BB962C8B-B14F-4D97-AF65-F5344CB8AC3E}">
        <p14:creationId xmlns:p14="http://schemas.microsoft.com/office/powerpoint/2010/main" val="29327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3" grpId="0"/>
      <p:bldP spid="24" grpId="0"/>
      <p:bldP spid="24" grpId="1"/>
      <p:bldP spid="32" grpId="0"/>
      <p:bldP spid="48" grpId="0"/>
      <p:bldP spid="49" grpId="0" animBg="1"/>
      <p:bldP spid="50" grpId="0"/>
      <p:bldP spid="5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0D0B-664D-4F7A-BD43-D546D28E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8347" cy="76584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Measurement 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at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HPGe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F9C9-1D4F-4D5E-8135-9F355F5E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48" y="1496093"/>
            <a:ext cx="11079438" cy="5361907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0070C0"/>
                </a:solidFill>
              </a:rPr>
              <a:t>-&gt; </a:t>
            </a:r>
            <a:r>
              <a:rPr lang="en-US" dirty="0">
                <a:solidFill>
                  <a:srgbClr val="0070C0"/>
                </a:solidFill>
              </a:rPr>
              <a:t>Our aim is </a:t>
            </a:r>
            <a:r>
              <a:rPr lang="hr-HR" dirty="0">
                <a:solidFill>
                  <a:srgbClr val="0070C0"/>
                </a:solidFill>
              </a:rPr>
              <a:t>to do </a:t>
            </a:r>
            <a:r>
              <a:rPr lang="en-US" dirty="0">
                <a:solidFill>
                  <a:srgbClr val="0070C0"/>
                </a:solidFill>
              </a:rPr>
              <a:t> measurements with</a:t>
            </a:r>
            <a:r>
              <a:rPr lang="hr-HR" dirty="0">
                <a:solidFill>
                  <a:srgbClr val="0070C0"/>
                </a:solidFill>
              </a:rPr>
              <a:t> HPGe </a:t>
            </a:r>
            <a:r>
              <a:rPr lang="en-US" dirty="0">
                <a:solidFill>
                  <a:srgbClr val="0070C0"/>
                </a:solidFill>
              </a:rPr>
              <a:t>detector</a:t>
            </a:r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hr-HR" dirty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during SIDDHARTA-2 run</a:t>
            </a:r>
            <a:r>
              <a:rPr lang="hr-HR" dirty="0">
                <a:solidFill>
                  <a:srgbClr val="0070C0"/>
                </a:solidFill>
              </a:rPr>
              <a:t> at DA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ɸNE</a:t>
            </a:r>
            <a:r>
              <a:rPr lang="hr-HR" dirty="0">
                <a:solidFill>
                  <a:srgbClr val="0070C0"/>
                </a:solidFill>
              </a:rPr>
              <a:t> -  </a:t>
            </a:r>
            <a:r>
              <a:rPr lang="en-US" dirty="0">
                <a:solidFill>
                  <a:srgbClr val="0070C0"/>
                </a:solidFill>
              </a:rPr>
              <a:t>using the available space at the SIDDHARTA-2 interaction region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 different solid targets</a:t>
            </a:r>
            <a:r>
              <a:rPr lang="hr-HR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All previous measurements have used energetic kaons and </a:t>
            </a:r>
            <a:r>
              <a:rPr lang="hr-HR" dirty="0"/>
              <a:t>a </a:t>
            </a:r>
            <a:r>
              <a:rPr lang="en-US" dirty="0"/>
              <a:t>thick</a:t>
            </a:r>
            <a:r>
              <a:rPr lang="hr-HR" dirty="0"/>
              <a:t> </a:t>
            </a:r>
            <a:r>
              <a:rPr lang="en-US" dirty="0"/>
              <a:t>degrader to slow them down was necessary.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Advantage</a:t>
            </a:r>
            <a:r>
              <a:rPr lang="hr-HR" dirty="0"/>
              <a:t>: </a:t>
            </a:r>
            <a:r>
              <a:rPr lang="hr-HR" dirty="0" err="1"/>
              <a:t>DAɸNE</a:t>
            </a:r>
            <a:r>
              <a:rPr lang="hr-HR" dirty="0"/>
              <a:t> </a:t>
            </a:r>
            <a:r>
              <a:rPr lang="en-US" dirty="0"/>
              <a:t>is producing</a:t>
            </a:r>
            <a:r>
              <a:rPr lang="hr-HR" dirty="0"/>
              <a:t> </a:t>
            </a:r>
            <a:r>
              <a:rPr lang="en-US" dirty="0"/>
              <a:t>low momenta kaon pairs – no need for degrader.</a:t>
            </a:r>
            <a:r>
              <a:rPr lang="hr-HR" dirty="0"/>
              <a:t> No </a:t>
            </a:r>
            <a:r>
              <a:rPr lang="en-US" dirty="0"/>
              <a:t>secondary particles in the beam</a:t>
            </a:r>
            <a:r>
              <a:rPr lang="hr-HR" dirty="0"/>
              <a:t>.</a:t>
            </a:r>
            <a:endParaRPr lang="en-US" dirty="0"/>
          </a:p>
          <a:p>
            <a:r>
              <a:rPr lang="en-US" dirty="0"/>
              <a:t>Disadvantage</a:t>
            </a:r>
            <a:r>
              <a:rPr lang="hr-HR" dirty="0"/>
              <a:t>: </a:t>
            </a:r>
            <a:r>
              <a:rPr lang="en-US" dirty="0"/>
              <a:t>High background</a:t>
            </a:r>
            <a:r>
              <a:rPr lang="hr-HR" dirty="0"/>
              <a:t>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beam</a:t>
            </a:r>
            <a:r>
              <a:rPr lang="hr-HR" dirty="0"/>
              <a:t> </a:t>
            </a:r>
            <a:r>
              <a:rPr lang="en-US" dirty="0"/>
              <a:t> close to the interaction point</a:t>
            </a:r>
            <a:r>
              <a:rPr lang="hr-HR" dirty="0"/>
              <a:t> (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hr-HR" dirty="0">
                <a:solidFill>
                  <a:srgbClr val="FF0000"/>
                </a:solidFill>
              </a:rPr>
              <a:t>!</a:t>
            </a:r>
            <a:r>
              <a:rPr lang="hr-HR" dirty="0"/>
              <a:t>).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Background originating from the kaons absorbed in nuclei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4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C2E2-6250-4D55-82B2-5DCA4B83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61" y="1502156"/>
            <a:ext cx="8180614" cy="1301857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SIDDHARTA-2 at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b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Silicon Drift Detector for Hadronic Atom Research</a:t>
            </a:r>
            <a:br>
              <a:rPr lang="hr-HR" sz="27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by Timing Application </a:t>
            </a:r>
            <a:endParaRPr lang="en-US" sz="2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47AF1D-8A25-4C30-A79E-089ABAE5B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596" y="3407274"/>
            <a:ext cx="3857764" cy="2205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07AF3-5A82-4B5C-80AC-813C8762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64" y="3256534"/>
            <a:ext cx="3816877" cy="238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41032-5FD1-4EA1-87ED-091C8BC5D456}"/>
              </a:ext>
            </a:extLst>
          </p:cNvPr>
          <p:cNvSpPr txBox="1"/>
          <p:nvPr/>
        </p:nvSpPr>
        <p:spPr>
          <a:xfrm>
            <a:off x="1891291" y="2968222"/>
            <a:ext cx="840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2019/2020 SIDDHARTA-2 </a:t>
            </a:r>
            <a:r>
              <a:rPr lang="hr-HR" dirty="0" err="1"/>
              <a:t>run</a:t>
            </a:r>
            <a:r>
              <a:rPr lang="hr-HR" dirty="0"/>
              <a:t>: X-ray </a:t>
            </a:r>
            <a:r>
              <a:rPr lang="en-US" dirty="0"/>
              <a:t>transitions in gaseous</a:t>
            </a:r>
            <a:r>
              <a:rPr lang="hr-HR" dirty="0"/>
              <a:t> </a:t>
            </a:r>
            <a:r>
              <a:rPr lang="en-US" dirty="0"/>
              <a:t>targets: </a:t>
            </a:r>
            <a:r>
              <a:rPr lang="en-US" dirty="0">
                <a:solidFill>
                  <a:srgbClr val="FF0000"/>
                </a:solidFill>
              </a:rPr>
              <a:t>deuterium</a:t>
            </a:r>
            <a:r>
              <a:rPr lang="hr-HR" dirty="0"/>
              <a:t>,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en-US" dirty="0"/>
              <a:t>helium</a:t>
            </a:r>
            <a:r>
              <a:rPr lang="hr-HR" dirty="0"/>
              <a:t>,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…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1F987-BB59-443B-85EF-41A49C172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1" y="545163"/>
            <a:ext cx="2414589" cy="2448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649E6-5728-403D-AF47-393E8307D9B2}"/>
              </a:ext>
            </a:extLst>
          </p:cNvPr>
          <p:cNvSpPr txBox="1"/>
          <p:nvPr/>
        </p:nvSpPr>
        <p:spPr>
          <a:xfrm>
            <a:off x="2163641" y="5004708"/>
            <a:ext cx="102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e+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357C76-21F8-4E9B-8952-C9429A216C3C}"/>
              </a:ext>
            </a:extLst>
          </p:cNvPr>
          <p:cNvCxnSpPr/>
          <p:nvPr/>
        </p:nvCxnSpPr>
        <p:spPr>
          <a:xfrm>
            <a:off x="2539095" y="5189374"/>
            <a:ext cx="400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C3B22C-040B-45C5-A240-241823642C31}"/>
              </a:ext>
            </a:extLst>
          </p:cNvPr>
          <p:cNvSpPr txBox="1"/>
          <p:nvPr/>
        </p:nvSpPr>
        <p:spPr>
          <a:xfrm>
            <a:off x="4076849" y="500470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e-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4BCE72-5E9A-41FD-B6BB-9E095A5DB4EB}"/>
              </a:ext>
            </a:extLst>
          </p:cNvPr>
          <p:cNvCxnSpPr>
            <a:cxnSpLocks/>
          </p:cNvCxnSpPr>
          <p:nvPr/>
        </p:nvCxnSpPr>
        <p:spPr>
          <a:xfrm flipH="1">
            <a:off x="3568956" y="5182766"/>
            <a:ext cx="371475" cy="13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4CA448-78B0-468B-94C9-0DA6B4EE84EA}"/>
              </a:ext>
            </a:extLst>
          </p:cNvPr>
          <p:cNvSpPr txBox="1"/>
          <p:nvPr/>
        </p:nvSpPr>
        <p:spPr>
          <a:xfrm>
            <a:off x="0" y="90106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e+e</a:t>
            </a:r>
            <a:r>
              <a:rPr lang="hr-HR" dirty="0"/>
              <a:t>-- -&gt;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ɸ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-&gt; K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,  E</a:t>
            </a:r>
            <a:r>
              <a:rPr lang="hr-H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≈ 16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6D56-8F61-4200-8FA0-E39567DA8A1F}"/>
              </a:ext>
            </a:extLst>
          </p:cNvPr>
          <p:cNvSpPr txBox="1"/>
          <p:nvPr/>
        </p:nvSpPr>
        <p:spPr>
          <a:xfrm>
            <a:off x="3430161" y="214053"/>
            <a:ext cx="818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-&gt; </a:t>
            </a:r>
            <a:r>
              <a:rPr lang="en-US" dirty="0">
                <a:solidFill>
                  <a:srgbClr val="0070C0"/>
                </a:solidFill>
              </a:rPr>
              <a:t>Our aim is </a:t>
            </a:r>
            <a:r>
              <a:rPr lang="hr-HR" dirty="0">
                <a:solidFill>
                  <a:srgbClr val="0070C0"/>
                </a:solidFill>
              </a:rPr>
              <a:t>to do </a:t>
            </a:r>
            <a:r>
              <a:rPr lang="en-US" dirty="0">
                <a:solidFill>
                  <a:srgbClr val="0070C0"/>
                </a:solidFill>
              </a:rPr>
              <a:t> measurements with</a:t>
            </a:r>
            <a:r>
              <a:rPr lang="hr-HR" dirty="0">
                <a:solidFill>
                  <a:srgbClr val="0070C0"/>
                </a:solidFill>
              </a:rPr>
              <a:t> HPGe </a:t>
            </a:r>
            <a:r>
              <a:rPr lang="en-US" dirty="0">
                <a:solidFill>
                  <a:srgbClr val="0070C0"/>
                </a:solidFill>
              </a:rPr>
              <a:t>detector</a:t>
            </a:r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hr-HR" dirty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during SIDDHARTA-2 run</a:t>
            </a:r>
            <a:r>
              <a:rPr lang="hr-HR" dirty="0">
                <a:solidFill>
                  <a:srgbClr val="0070C0"/>
                </a:solidFill>
              </a:rPr>
              <a:t> at DA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ɸNE</a:t>
            </a:r>
            <a:r>
              <a:rPr lang="hr-HR" dirty="0">
                <a:solidFill>
                  <a:srgbClr val="0070C0"/>
                </a:solidFill>
              </a:rPr>
              <a:t> -  </a:t>
            </a:r>
            <a:r>
              <a:rPr lang="en-US" dirty="0">
                <a:solidFill>
                  <a:srgbClr val="0070C0"/>
                </a:solidFill>
              </a:rPr>
              <a:t>using the available space at the SIDDHARTA-2 interaction region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 different solid targets</a:t>
            </a:r>
            <a:r>
              <a:rPr lang="hr-HR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315F0-9B32-4510-A41E-02702ADA3BF5}"/>
              </a:ext>
            </a:extLst>
          </p:cNvPr>
          <p:cNvSpPr txBox="1"/>
          <p:nvPr/>
        </p:nvSpPr>
        <p:spPr>
          <a:xfrm>
            <a:off x="365351" y="5687351"/>
            <a:ext cx="10662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Advantage</a:t>
            </a:r>
            <a:r>
              <a:rPr lang="hr-HR" dirty="0"/>
              <a:t>: DAɸNE </a:t>
            </a:r>
            <a:r>
              <a:rPr lang="en-US" dirty="0"/>
              <a:t>is producing</a:t>
            </a:r>
            <a:r>
              <a:rPr lang="hr-HR" dirty="0"/>
              <a:t> </a:t>
            </a:r>
            <a:r>
              <a:rPr lang="en-US" dirty="0"/>
              <a:t>low momenta kaon pairs – no need for degrader.</a:t>
            </a:r>
            <a:r>
              <a:rPr lang="hr-HR" dirty="0"/>
              <a:t> No </a:t>
            </a:r>
            <a:r>
              <a:rPr lang="en-US" dirty="0"/>
              <a:t>secondary particles in the beam</a:t>
            </a:r>
            <a:r>
              <a:rPr lang="hr-HR" dirty="0"/>
              <a:t>.</a:t>
            </a:r>
            <a:endParaRPr lang="en-US" dirty="0"/>
          </a:p>
          <a:p>
            <a:r>
              <a:rPr lang="en-US" dirty="0"/>
              <a:t>Disadvantage</a:t>
            </a:r>
            <a:r>
              <a:rPr lang="hr-HR" dirty="0"/>
              <a:t>: </a:t>
            </a:r>
            <a:r>
              <a:rPr lang="en-US" dirty="0"/>
              <a:t>High</a:t>
            </a:r>
            <a:r>
              <a:rPr lang="hr-HR" dirty="0"/>
              <a:t> </a:t>
            </a:r>
            <a:r>
              <a:rPr lang="hr-HR" dirty="0" err="1"/>
              <a:t>electromagnatic</a:t>
            </a:r>
            <a:r>
              <a:rPr lang="en-US" dirty="0"/>
              <a:t> background</a:t>
            </a:r>
            <a:r>
              <a:rPr lang="hr-HR" dirty="0"/>
              <a:t>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beam</a:t>
            </a:r>
            <a:r>
              <a:rPr lang="hr-HR" dirty="0"/>
              <a:t> </a:t>
            </a:r>
            <a:r>
              <a:rPr lang="en-US" dirty="0"/>
              <a:t> close to the interaction point</a:t>
            </a:r>
            <a:r>
              <a:rPr lang="hr-HR" dirty="0"/>
              <a:t> (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hr-HR" dirty="0">
                <a:solidFill>
                  <a:srgbClr val="FF0000"/>
                </a:solidFill>
              </a:rPr>
              <a:t>!</a:t>
            </a:r>
            <a:r>
              <a:rPr lang="hr-HR" dirty="0"/>
              <a:t>).</a:t>
            </a:r>
          </a:p>
          <a:p>
            <a:r>
              <a:rPr lang="en-US" dirty="0"/>
              <a:t>Background originating from the kaons absorbed in nuclei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086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1992</Words>
  <Application>Microsoft Office PowerPoint</Application>
  <PresentationFormat>Widescreen</PresentationFormat>
  <Paragraphs>342</Paragraphs>
  <Slides>26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Aharoni</vt:lpstr>
      <vt:lpstr>Arial</vt:lpstr>
      <vt:lpstr>Arial Black</vt:lpstr>
      <vt:lpstr>Britannic Bold</vt:lpstr>
      <vt:lpstr>Calibri</vt:lpstr>
      <vt:lpstr>Calibri Light</vt:lpstr>
      <vt:lpstr>Cambria Math</vt:lpstr>
      <vt:lpstr>CMMI10</vt:lpstr>
      <vt:lpstr>CMR10</vt:lpstr>
      <vt:lpstr>CMSY10</vt:lpstr>
      <vt:lpstr>CMSY8</vt:lpstr>
      <vt:lpstr>Helvetica Neue</vt:lpstr>
      <vt:lpstr>Office Theme</vt:lpstr>
      <vt:lpstr>Revisiting the charged kaon mass</vt:lpstr>
      <vt:lpstr>Motivation</vt:lpstr>
      <vt:lpstr>Measurements of kaon mass, history</vt:lpstr>
      <vt:lpstr>PDG 2018:</vt:lpstr>
      <vt:lpstr>Previous measurements, motivation</vt:lpstr>
      <vt:lpstr>Principles of measurements in kaonic atoms</vt:lpstr>
      <vt:lpstr>PowerPoint Presentation</vt:lpstr>
      <vt:lpstr>Measurement at DAɸNE with HPGe </vt:lpstr>
      <vt:lpstr>SIDDHARTA-2 at DAɸNE Silicon Drift Detector for Hadronic Atom Research by Timing Application </vt:lpstr>
      <vt:lpstr> Measurement at DAɸNE with HPGe during SIDDHARTA-2 run</vt:lpstr>
      <vt:lpstr>Preparation of the measurement at DAɸNE with HPGe </vt:lpstr>
      <vt:lpstr> Measurement at DAɸNE with HPGe during SIDDHARTA-2 </vt:lpstr>
      <vt:lpstr>Laboratory tests of HPGe (BSI - TRP preamp) &amp; analog electronics</vt:lpstr>
      <vt:lpstr>Laboratory tests of HPGe (BSI - TRP preamp) &amp;  fast pulse digitizer, CAEN DT5781 4 ch, 14 bit, </vt:lpstr>
      <vt:lpstr> Measurement at DAɸNE with HPGe during SIDDHARTA-2 run</vt:lpstr>
      <vt:lpstr>Simulations – GEANT4 </vt:lpstr>
      <vt:lpstr>Simulations – HPGe efficiency</vt:lpstr>
      <vt:lpstr>Simulations – kaon absorption background</vt:lpstr>
      <vt:lpstr>Simulations – HPGe efficiency</vt:lpstr>
      <vt:lpstr>Estimation of the requested number of X-rays in the peak  (Pb, 9-&gt;8 transition,291 keV)</vt:lpstr>
      <vt:lpstr>Second HPGe detector</vt:lpstr>
      <vt:lpstr>Summary and outlook</vt:lpstr>
      <vt:lpstr>Thank you for your attention !</vt:lpstr>
      <vt:lpstr>Backup slides</vt:lpstr>
      <vt:lpstr>Estimation of the requested number of X-rays in the peak  (Pb, 9-&gt;8 transition,291 keV)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the charged kaon mass in X-ray transitions  with HPGe detector at DAPHNE</dc:title>
  <dc:creator>Damir Bosnar</dc:creator>
  <cp:lastModifiedBy>Damir Bosnar</cp:lastModifiedBy>
  <cp:revision>233</cp:revision>
  <dcterms:created xsi:type="dcterms:W3CDTF">2018-11-16T08:40:42Z</dcterms:created>
  <dcterms:modified xsi:type="dcterms:W3CDTF">2019-11-19T07:18:07Z</dcterms:modified>
</cp:coreProperties>
</file>