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270" r:id="rId2"/>
    <p:sldId id="342" r:id="rId3"/>
    <p:sldId id="340" r:id="rId4"/>
    <p:sldId id="334" r:id="rId5"/>
    <p:sldId id="339" r:id="rId6"/>
    <p:sldId id="304" r:id="rId7"/>
    <p:sldId id="314" r:id="rId8"/>
    <p:sldId id="305" r:id="rId9"/>
    <p:sldId id="315" r:id="rId10"/>
    <p:sldId id="326" r:id="rId11"/>
    <p:sldId id="307" r:id="rId12"/>
    <p:sldId id="306" r:id="rId13"/>
    <p:sldId id="308" r:id="rId14"/>
    <p:sldId id="274" r:id="rId15"/>
    <p:sldId id="323" r:id="rId16"/>
    <p:sldId id="309" r:id="rId17"/>
    <p:sldId id="277" r:id="rId18"/>
    <p:sldId id="282" r:id="rId19"/>
    <p:sldId id="310" r:id="rId20"/>
    <p:sldId id="266" r:id="rId21"/>
    <p:sldId id="291" r:id="rId22"/>
    <p:sldId id="299" r:id="rId23"/>
    <p:sldId id="292" r:id="rId24"/>
    <p:sldId id="290" r:id="rId25"/>
    <p:sldId id="341" r:id="rId26"/>
    <p:sldId id="311" r:id="rId27"/>
    <p:sldId id="301" r:id="rId28"/>
    <p:sldId id="332" r:id="rId29"/>
    <p:sldId id="287" r:id="rId30"/>
    <p:sldId id="28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23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3D6B"/>
    <a:srgbClr val="5A819F"/>
    <a:srgbClr val="20547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7461" autoAdjust="0"/>
  </p:normalViewPr>
  <p:slideViewPr>
    <p:cSldViewPr showGuides="1">
      <p:cViewPr varScale="1">
        <p:scale>
          <a:sx n="88" d="100"/>
          <a:sy n="88" d="100"/>
        </p:scale>
        <p:origin x="163" y="62"/>
      </p:cViewPr>
      <p:guideLst>
        <p:guide orient="horz" pos="1026"/>
        <p:guide pos="2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534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E1389CC-567B-462D-9606-5A6D48725E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2223E6-8DEC-4459-8B52-D06E9BD3DAD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9E86A-6679-4EC8-847C-9F954F45BF68}" type="datetimeFigureOut">
              <a:rPr lang="de-DE" smtClean="0"/>
              <a:t>25.06.2019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09F90-192B-4C21-A710-7EFC4BA93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77B6243-ABD9-472E-9641-6E7B2B863D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8E8B7-5326-4A3E-8AE4-83D3CDA8A9F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75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3C419-10E8-4216-A6CC-B7C8A23909AD}" type="datetimeFigureOut">
              <a:rPr lang="de-DE" smtClean="0"/>
              <a:t>25.06.2019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6CAD1-FD47-46B0-9C16-1B81F4E690E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13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9799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6CAD1-FD47-46B0-9C16-1B81F4E690E0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961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201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96043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494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Date  |  Name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en-US" noProof="0" dirty="0"/>
              <a:t>Subline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620" y="6423285"/>
            <a:ext cx="2304000" cy="90000"/>
          </a:xfr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2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281359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581D6B-1739-4E95-A7A3-5B7B04BE533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102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4D65862-E64A-4E5F-8934-CBE2F43FDC9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392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566AD1-91A5-4D6F-BE6D-62150997CE1F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165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C9A4D5F-2E35-47CB-9ECC-6BDDA454352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18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BEB74CF-3CEB-49F7-B847-0E316736F2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31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1563143"/>
            <a:ext cx="11449050" cy="421425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00 Month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Page </a:t>
            </a:r>
            <a:fld id="{A52F4D17-1AD6-42D9-B93A-EB002C62F438}" type="slidenum">
              <a:rPr lang="en-US" smtClean="0"/>
              <a:pPr/>
              <a:t>‹Nr.›</a:t>
            </a:fld>
            <a:endParaRPr lang="en-US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6C8115-8683-472F-BE9F-3E719023445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67" y="6424763"/>
            <a:ext cx="2303553" cy="9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4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0" r:id="rId3"/>
    <p:sldLayoutId id="2147483671" r:id="rId4"/>
    <p:sldLayoutId id="2147483662" r:id="rId5"/>
    <p:sldLayoutId id="2147483672" r:id="rId6"/>
    <p:sldLayoutId id="2147483673" r:id="rId7"/>
    <p:sldLayoutId id="2147483666" r:id="rId8"/>
    <p:sldLayoutId id="2147483667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26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4" orient="horz" pos="278" userDrawn="1">
          <p15:clr>
            <a:srgbClr val="F26B43"/>
          </p15:clr>
        </p15:guide>
        <p15:guide id="6" pos="3659" userDrawn="1">
          <p15:clr>
            <a:srgbClr val="F26B43"/>
          </p15:clr>
        </p15:guide>
        <p15:guide id="7" pos="4021" userDrawn="1">
          <p15:clr>
            <a:srgbClr val="F26B43"/>
          </p15:clr>
        </p15:guide>
        <p15:guide id="8" orient="horz" pos="36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tiff"/><Relationship Id="rId5" Type="http://schemas.openxmlformats.org/officeDocument/2006/relationships/image" Target="../media/image24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10" Type="http://schemas.openxmlformats.org/officeDocument/2006/relationships/image" Target="../media/image62.png"/><Relationship Id="rId4" Type="http://schemas.openxmlformats.org/officeDocument/2006/relationships/image" Target="../media/image57.jpeg"/><Relationship Id="rId9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77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64521-ED94-4240-8AD4-6C3D7A90E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376" y="3633688"/>
            <a:ext cx="11196809" cy="623404"/>
          </a:xfrm>
        </p:spPr>
        <p:txBody>
          <a:bodyPr/>
          <a:lstStyle/>
          <a:p>
            <a:pPr algn="ctr"/>
            <a:r>
              <a:rPr lang="en-US" noProof="0" dirty="0" smtClean="0"/>
              <a:t>Static and oscillating electric dipole moments</a:t>
            </a:r>
            <a:endParaRPr lang="en-US" noProof="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93119F-69DD-4BF5-B78E-98C0144F5F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4911514"/>
            <a:ext cx="11268819" cy="360000"/>
          </a:xfrm>
        </p:spPr>
        <p:txBody>
          <a:bodyPr/>
          <a:lstStyle/>
          <a:p>
            <a:r>
              <a:rPr lang="en-US" noProof="0" dirty="0" smtClean="0"/>
              <a:t>Hans </a:t>
            </a:r>
            <a:r>
              <a:rPr lang="en-US" noProof="0" dirty="0" err="1" smtClean="0"/>
              <a:t>ströher</a:t>
            </a:r>
            <a:r>
              <a:rPr lang="en-US" noProof="0" dirty="0" smtClean="0"/>
              <a:t>  </a:t>
            </a:r>
            <a:r>
              <a:rPr lang="en-US" noProof="0" dirty="0"/>
              <a:t>I </a:t>
            </a: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 err="1" smtClean="0"/>
              <a:t>jagiellonian</a:t>
            </a:r>
            <a:r>
              <a:rPr lang="en-US" dirty="0" smtClean="0"/>
              <a:t> symposium on fundamental and applied subatomic physics 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FFF684-B650-40AA-89A0-80D31734A2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Experiments at the Precision Frontier</a:t>
            </a:r>
            <a:endParaRPr lang="en-US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520D87E3-8281-4D07-A018-037CE982CC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89" y="554077"/>
            <a:ext cx="9252000" cy="246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4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Status</a:t>
            </a:r>
            <a:r>
              <a:rPr lang="en-US" dirty="0"/>
              <a:t> </a:t>
            </a:r>
            <a:r>
              <a:rPr lang="en-US" dirty="0" smtClean="0"/>
              <a:t>– exceptional precision required  </a:t>
            </a:r>
            <a:endParaRPr lang="en-US" noProof="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340769"/>
            <a:ext cx="5580587" cy="44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0128" y="1897890"/>
            <a:ext cx="446400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7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5" name="Picture 2" descr="Bildergebnis für electron vo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5" t="4977" r="21843" b="18585"/>
          <a:stretch/>
        </p:blipFill>
        <p:spPr bwMode="auto">
          <a:xfrm>
            <a:off x="5513040" y="2492896"/>
            <a:ext cx="1159024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04" y="3480912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667304"/>
            <a:ext cx="1369780" cy="7416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335360" y="548680"/>
            <a:ext cx="11521280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smtClean="0">
                <a:solidFill>
                  <a:srgbClr val="023D6B"/>
                </a:solidFill>
              </a:rPr>
              <a:t>EDM NKOTB: </a:t>
            </a:r>
            <a:r>
              <a:rPr lang="de-DE" sz="4000" dirty="0" err="1" smtClean="0">
                <a:solidFill>
                  <a:srgbClr val="023D6B"/>
                </a:solidFill>
              </a:rPr>
              <a:t>charged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hadrons</a:t>
            </a:r>
            <a:endParaRPr lang="de-DE" sz="4000" dirty="0" smtClean="0">
              <a:solidFill>
                <a:srgbClr val="023D6B"/>
              </a:solidFill>
            </a:endParaRPr>
          </a:p>
        </p:txBody>
      </p:sp>
      <p:sp>
        <p:nvSpPr>
          <p:cNvPr id="12" name="Ellipse 11"/>
          <p:cNvSpPr>
            <a:spLocks noChangeAspect="1"/>
          </p:cNvSpPr>
          <p:nvPr/>
        </p:nvSpPr>
        <p:spPr>
          <a:xfrm>
            <a:off x="7858552" y="2548186"/>
            <a:ext cx="2016224" cy="2016228"/>
          </a:xfrm>
          <a:prstGeom prst="ellipse">
            <a:avLst/>
          </a:prstGeom>
          <a:noFill/>
          <a:ln w="88900">
            <a:solidFill>
              <a:srgbClr val="5A8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4" name="Textfeld 13"/>
          <p:cNvSpPr txBox="1"/>
          <p:nvPr/>
        </p:nvSpPr>
        <p:spPr>
          <a:xfrm>
            <a:off x="8229022" y="3577568"/>
            <a:ext cx="1336455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err="1" smtClean="0">
                <a:solidFill>
                  <a:srgbClr val="5A819F"/>
                </a:solidFill>
                <a:latin typeface="Cooper Black" panose="0208090404030B020404" pitchFamily="18" charset="0"/>
              </a:rPr>
              <a:t>storage</a:t>
            </a:r>
            <a:endParaRPr lang="de-DE" sz="2400" dirty="0" smtClean="0">
              <a:solidFill>
                <a:srgbClr val="5A819F"/>
              </a:solidFill>
              <a:latin typeface="Cooper Black" panose="0208090404030B020404" pitchFamily="18" charset="0"/>
            </a:endParaRPr>
          </a:p>
          <a:p>
            <a:pPr algn="ctr">
              <a:lnSpc>
                <a:spcPct val="95000"/>
              </a:lnSpc>
            </a:pPr>
            <a:r>
              <a:rPr lang="de-DE" sz="2400" dirty="0" smtClean="0">
                <a:solidFill>
                  <a:srgbClr val="5A819F"/>
                </a:solidFill>
                <a:latin typeface="Cooper Black" panose="0208090404030B020404" pitchFamily="18" charset="0"/>
              </a:rPr>
              <a:t>ring</a:t>
            </a:r>
          </a:p>
        </p:txBody>
      </p:sp>
      <p:sp>
        <p:nvSpPr>
          <p:cNvPr id="16" name="Bogen 15"/>
          <p:cNvSpPr/>
          <p:nvPr/>
        </p:nvSpPr>
        <p:spPr>
          <a:xfrm>
            <a:off x="7713546" y="2348880"/>
            <a:ext cx="2367408" cy="2663895"/>
          </a:xfrm>
          <a:prstGeom prst="arc">
            <a:avLst>
              <a:gd name="adj1" fmla="val 18339345"/>
              <a:gd name="adj2" fmla="val 20148051"/>
            </a:avLst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5A819F"/>
              </a:solidFill>
            </a:endParaRPr>
          </a:p>
        </p:txBody>
      </p:sp>
      <p:sp>
        <p:nvSpPr>
          <p:cNvPr id="17" name="Pfeil nach unten 16"/>
          <p:cNvSpPr/>
          <p:nvPr/>
        </p:nvSpPr>
        <p:spPr>
          <a:xfrm rot="20940000">
            <a:off x="9900670" y="3164807"/>
            <a:ext cx="216024" cy="144000"/>
          </a:xfrm>
          <a:prstGeom prst="downArrow">
            <a:avLst/>
          </a:prstGeom>
          <a:solidFill>
            <a:srgbClr val="5A81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18" name="Gerade Verbindung 14"/>
          <p:cNvCxnSpPr/>
          <p:nvPr/>
        </p:nvCxnSpPr>
        <p:spPr>
          <a:xfrm flipV="1">
            <a:off x="8866664" y="2857488"/>
            <a:ext cx="936000" cy="683088"/>
          </a:xfrm>
          <a:prstGeom prst="line">
            <a:avLst/>
          </a:prstGeom>
          <a:ln w="12700">
            <a:solidFill>
              <a:srgbClr val="5A819F"/>
            </a:solidFill>
            <a:prstDash val="lg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8962091" y="2904558"/>
            <a:ext cx="45719" cy="44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400" dirty="0" smtClean="0">
                <a:solidFill>
                  <a:srgbClr val="5A819F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5427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 animBg="1"/>
      <p:bldP spid="17" grpId="0" animBg="1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EDM searches for charged particles</a:t>
            </a:r>
            <a:endParaRPr lang="en-US" noProof="0" dirty="0"/>
          </a:p>
        </p:txBody>
      </p:sp>
      <p:sp>
        <p:nvSpPr>
          <p:cNvPr id="9" name="Textfeld 8"/>
          <p:cNvSpPr txBox="1"/>
          <p:nvPr/>
        </p:nvSpPr>
        <p:spPr>
          <a:xfrm>
            <a:off x="8387193" y="2135118"/>
            <a:ext cx="3348994" cy="2782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u="sng" dirty="0" smtClean="0">
                <a:solidFill>
                  <a:srgbClr val="C00000"/>
                </a:solidFill>
              </a:rPr>
              <a:t>New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r>
              <a:rPr lang="de-DE" sz="2000" dirty="0" err="1" smtClean="0">
                <a:solidFill>
                  <a:srgbClr val="023D6B"/>
                </a:solidFill>
              </a:rPr>
              <a:t>charged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particles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(</a:t>
            </a:r>
            <a:r>
              <a:rPr lang="de-DE" sz="2000" dirty="0" err="1" smtClean="0">
                <a:solidFill>
                  <a:srgbClr val="023D6B"/>
                </a:solidFill>
              </a:rPr>
              <a:t>proton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deuteron</a:t>
            </a:r>
            <a:r>
              <a:rPr lang="de-DE" sz="2000" dirty="0" smtClean="0">
                <a:solidFill>
                  <a:srgbClr val="023D6B"/>
                </a:solidFill>
              </a:rPr>
              <a:t> …)</a:t>
            </a: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</a:rPr>
              <a:t>Potentially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highest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    </a:t>
            </a:r>
            <a:r>
              <a:rPr lang="de-DE" sz="2000" b="1" dirty="0" err="1" smtClean="0">
                <a:solidFill>
                  <a:srgbClr val="023D6B"/>
                </a:solidFill>
              </a:rPr>
              <a:t>sensitivity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23D6B"/>
                </a:solidFill>
              </a:rPr>
              <a:t>Identification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of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source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</a:t>
            </a:r>
            <a:r>
              <a:rPr lang="de-DE" sz="2000" dirty="0" err="1" smtClean="0">
                <a:solidFill>
                  <a:srgbClr val="023D6B"/>
                </a:solidFill>
              </a:rPr>
              <a:t>requires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neutron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and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</a:t>
            </a:r>
            <a:r>
              <a:rPr lang="de-DE" sz="2000" dirty="0" err="1" smtClean="0">
                <a:solidFill>
                  <a:srgbClr val="023D6B"/>
                </a:solidFill>
              </a:rPr>
              <a:t>proton</a:t>
            </a:r>
            <a:r>
              <a:rPr lang="de-DE" sz="2000" dirty="0" smtClean="0">
                <a:solidFill>
                  <a:srgbClr val="023D6B"/>
                </a:solidFill>
              </a:rPr>
              <a:t> (</a:t>
            </a:r>
            <a:r>
              <a:rPr lang="de-DE" sz="2000" dirty="0" err="1" smtClean="0">
                <a:solidFill>
                  <a:srgbClr val="023D6B"/>
                </a:solidFill>
              </a:rPr>
              <a:t>and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maybe</a:t>
            </a:r>
            <a:r>
              <a:rPr lang="de-DE" sz="2000" dirty="0" smtClean="0">
                <a:solidFill>
                  <a:srgbClr val="023D6B"/>
                </a:solidFill>
              </a:rPr>
              <a:t> also</a:t>
            </a: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</a:t>
            </a:r>
            <a:r>
              <a:rPr lang="de-DE" sz="2000" dirty="0" err="1" smtClean="0">
                <a:solidFill>
                  <a:srgbClr val="023D6B"/>
                </a:solidFill>
              </a:rPr>
              <a:t>deuteron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…)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84198"/>
          <a:stretch/>
        </p:blipFill>
        <p:spPr bwMode="auto">
          <a:xfrm>
            <a:off x="1690449" y="1807290"/>
            <a:ext cx="6218832" cy="40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788601" y="1467839"/>
            <a:ext cx="615482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600" dirty="0" err="1" smtClean="0">
                <a:solidFill>
                  <a:srgbClr val="002060"/>
                </a:solidFill>
              </a:rPr>
              <a:t>Exp</a:t>
            </a:r>
            <a:r>
              <a:rPr lang="de-DE" sz="1600" dirty="0" smtClean="0">
                <a:solidFill>
                  <a:srgbClr val="002060"/>
                </a:solidFill>
              </a:rPr>
              <a:t>. </a:t>
            </a:r>
            <a:r>
              <a:rPr lang="de-DE" sz="1600" dirty="0" err="1" smtClean="0">
                <a:solidFill>
                  <a:srgbClr val="002060"/>
                </a:solidFill>
              </a:rPr>
              <a:t>input</a:t>
            </a:r>
            <a:r>
              <a:rPr lang="de-DE" sz="1600" dirty="0" smtClean="0">
                <a:solidFill>
                  <a:srgbClr val="002060"/>
                </a:solidFill>
              </a:rPr>
              <a:t>     </a:t>
            </a:r>
            <a:r>
              <a:rPr lang="de-DE" sz="1600" dirty="0" err="1" smtClean="0">
                <a:solidFill>
                  <a:srgbClr val="002060"/>
                </a:solidFill>
              </a:rPr>
              <a:t>Theoretical</a:t>
            </a:r>
            <a:r>
              <a:rPr lang="de-DE" sz="1600" dirty="0" smtClean="0">
                <a:solidFill>
                  <a:srgbClr val="002060"/>
                </a:solidFill>
              </a:rPr>
              <a:t> </a:t>
            </a:r>
            <a:r>
              <a:rPr lang="de-DE" sz="1600" dirty="0" err="1" smtClean="0">
                <a:solidFill>
                  <a:srgbClr val="002060"/>
                </a:solidFill>
              </a:rPr>
              <a:t>Backgd</a:t>
            </a:r>
            <a:r>
              <a:rPr lang="de-DE" sz="1600" dirty="0" smtClean="0">
                <a:solidFill>
                  <a:srgbClr val="002060"/>
                </a:solidFill>
              </a:rPr>
              <a:t>.         EDM </a:t>
            </a:r>
            <a:r>
              <a:rPr lang="de-DE" sz="1600" dirty="0" err="1" smtClean="0">
                <a:solidFill>
                  <a:srgbClr val="002060"/>
                </a:solidFill>
              </a:rPr>
              <a:t>sources</a:t>
            </a:r>
            <a:r>
              <a:rPr lang="de-DE" sz="1600" dirty="0" smtClean="0">
                <a:solidFill>
                  <a:srgbClr val="002060"/>
                </a:solidFill>
              </a:rPr>
              <a:t>      </a:t>
            </a:r>
            <a:r>
              <a:rPr lang="de-DE" sz="1600" dirty="0" err="1" smtClean="0">
                <a:solidFill>
                  <a:srgbClr val="002060"/>
                </a:solidFill>
              </a:rPr>
              <a:t>Theory</a:t>
            </a:r>
            <a:r>
              <a:rPr lang="de-DE" sz="1600" dirty="0" smtClean="0">
                <a:solidFill>
                  <a:srgbClr val="002060"/>
                </a:solidFill>
              </a:rPr>
              <a:t>  </a:t>
            </a:r>
          </a:p>
        </p:txBody>
      </p:sp>
      <p:sp>
        <p:nvSpPr>
          <p:cNvPr id="7" name="Rechteck 6"/>
          <p:cNvSpPr/>
          <p:nvPr/>
        </p:nvSpPr>
        <p:spPr>
          <a:xfrm>
            <a:off x="1415480" y="1340768"/>
            <a:ext cx="6768752" cy="4392488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260" y="2316605"/>
            <a:ext cx="5906418" cy="32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1947999" y="2420888"/>
            <a:ext cx="720080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6" name="Textfeld 5"/>
          <p:cNvSpPr txBox="1"/>
          <p:nvPr/>
        </p:nvSpPr>
        <p:spPr>
          <a:xfrm flipH="1">
            <a:off x="1887998" y="2392425"/>
            <a:ext cx="841044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100" b="1" dirty="0" err="1" smtClean="0"/>
              <a:t>Nucleons</a:t>
            </a:r>
            <a:endParaRPr lang="de-DE" sz="1100" b="1" dirty="0" smtClean="0"/>
          </a:p>
          <a:p>
            <a:pPr algn="ctr">
              <a:lnSpc>
                <a:spcPct val="95000"/>
              </a:lnSpc>
            </a:pPr>
            <a:r>
              <a:rPr lang="de-DE" sz="1100" b="1" dirty="0" smtClean="0"/>
              <a:t>(p, n)</a:t>
            </a:r>
          </a:p>
        </p:txBody>
      </p:sp>
      <p:sp>
        <p:nvSpPr>
          <p:cNvPr id="12" name="Rechteck 11"/>
          <p:cNvSpPr/>
          <p:nvPr/>
        </p:nvSpPr>
        <p:spPr>
          <a:xfrm>
            <a:off x="1964933" y="2942455"/>
            <a:ext cx="684000" cy="39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1" name="Textfeld 10"/>
          <p:cNvSpPr txBox="1"/>
          <p:nvPr/>
        </p:nvSpPr>
        <p:spPr>
          <a:xfrm flipH="1">
            <a:off x="1870580" y="2913360"/>
            <a:ext cx="841044" cy="41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100" b="1" dirty="0" smtClean="0"/>
              <a:t>Nuclei</a:t>
            </a:r>
          </a:p>
          <a:p>
            <a:pPr algn="ctr">
              <a:lnSpc>
                <a:spcPct val="95000"/>
              </a:lnSpc>
            </a:pPr>
            <a:r>
              <a:rPr lang="de-DE" sz="1100" b="1" dirty="0" smtClean="0"/>
              <a:t>(d, </a:t>
            </a:r>
            <a:r>
              <a:rPr lang="de-DE" sz="1100" b="1" baseline="30000" dirty="0" smtClean="0"/>
              <a:t>3</a:t>
            </a:r>
            <a:r>
              <a:rPr lang="de-DE" sz="1100" b="1" dirty="0" smtClean="0"/>
              <a:t>He)</a:t>
            </a:r>
          </a:p>
        </p:txBody>
      </p:sp>
    </p:spTree>
    <p:extLst>
      <p:ext uri="{BB962C8B-B14F-4D97-AF65-F5344CB8AC3E}">
        <p14:creationId xmlns:p14="http://schemas.microsoft.com/office/powerpoint/2010/main" val="40300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324727" y="548680"/>
            <a:ext cx="11521280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smtClean="0">
                <a:solidFill>
                  <a:srgbClr val="023D6B"/>
                </a:solidFill>
              </a:rPr>
              <a:t>EDM </a:t>
            </a:r>
            <a:r>
              <a:rPr lang="de-DE" sz="4000" dirty="0" err="1" smtClean="0">
                <a:solidFill>
                  <a:srgbClr val="023D6B"/>
                </a:solidFill>
              </a:rPr>
              <a:t>measurement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principle</a:t>
            </a:r>
            <a:r>
              <a:rPr lang="de-DE" sz="4000" dirty="0" smtClean="0">
                <a:solidFill>
                  <a:srgbClr val="023D6B"/>
                </a:solidFill>
              </a:rPr>
              <a:t> (</a:t>
            </a:r>
            <a:r>
              <a:rPr lang="de-DE" sz="4000" i="1" dirty="0" smtClean="0">
                <a:solidFill>
                  <a:srgbClr val="023D6B"/>
                </a:solidFill>
              </a:rPr>
              <a:t>d</a:t>
            </a:r>
            <a:r>
              <a:rPr lang="de-DE" sz="4000" dirty="0" smtClean="0">
                <a:solidFill>
                  <a:srgbClr val="023D6B"/>
                </a:solidFill>
              </a:rPr>
              <a:t> x </a:t>
            </a:r>
            <a:r>
              <a:rPr lang="de-DE" sz="4000" i="1" dirty="0" smtClean="0">
                <a:solidFill>
                  <a:srgbClr val="023D6B"/>
                </a:solidFill>
              </a:rPr>
              <a:t>E</a:t>
            </a:r>
            <a:r>
              <a:rPr lang="de-DE" sz="1100" i="1" dirty="0" smtClean="0">
                <a:solidFill>
                  <a:srgbClr val="023D6B"/>
                </a:solidFill>
              </a:rPr>
              <a:t> </a:t>
            </a:r>
            <a:r>
              <a:rPr lang="de-DE" sz="4000" dirty="0" smtClean="0">
                <a:solidFill>
                  <a:srgbClr val="023D6B"/>
                </a:solidFill>
              </a:rPr>
              <a:t>)</a:t>
            </a:r>
          </a:p>
        </p:txBody>
      </p:sp>
      <p:cxnSp>
        <p:nvCxnSpPr>
          <p:cNvPr id="3" name="Gerade Verbindung mit Pfeil 2"/>
          <p:cNvCxnSpPr/>
          <p:nvPr/>
        </p:nvCxnSpPr>
        <p:spPr>
          <a:xfrm>
            <a:off x="8803242" y="638106"/>
            <a:ext cx="288000" cy="529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9656323" y="624518"/>
            <a:ext cx="288000" cy="529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https://i1.wp.com/blogs.fz-juelich.de/knightwatch/wp-content/uploads/sites/13/2016/02/build-up.png?ssl=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058" y="2348880"/>
            <a:ext cx="2699452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98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5621140"/>
            <a:ext cx="1081015" cy="58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beam in Storage ring </a:t>
            </a:r>
            <a:endParaRPr lang="en-US" noProof="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4289407"/>
            <a:ext cx="6379492" cy="128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40" y="4653136"/>
            <a:ext cx="311272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335360" y="4149080"/>
            <a:ext cx="11521280" cy="1512168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1415480" y="4225646"/>
            <a:ext cx="212109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b="1" dirty="0" smtClean="0">
                <a:solidFill>
                  <a:srgbClr val="C00000"/>
                </a:solidFill>
              </a:rPr>
              <a:t>Thomas-BMT </a:t>
            </a:r>
            <a:r>
              <a:rPr lang="de-DE" b="1" dirty="0" err="1" smtClean="0">
                <a:solidFill>
                  <a:srgbClr val="C00000"/>
                </a:solidFill>
              </a:rPr>
              <a:t>eq</a:t>
            </a:r>
            <a:r>
              <a:rPr lang="de-DE" b="1" dirty="0" smtClean="0">
                <a:solidFill>
                  <a:srgbClr val="C00000"/>
                </a:solidFill>
              </a:rPr>
              <a:t>.: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172302" y="5744958"/>
            <a:ext cx="626165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u="sng" dirty="0" smtClean="0">
                <a:solidFill>
                  <a:srgbClr val="023D6B"/>
                </a:solidFill>
              </a:rPr>
              <a:t>Ideal </a:t>
            </a:r>
            <a:r>
              <a:rPr lang="de-DE" sz="2000" u="sng" dirty="0" err="1" smtClean="0">
                <a:solidFill>
                  <a:srgbClr val="023D6B"/>
                </a:solidFill>
              </a:rPr>
              <a:t>situation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r>
              <a:rPr lang="de-DE" sz="2000" b="1" dirty="0">
                <a:solidFill>
                  <a:srgbClr val="C0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W</a:t>
            </a:r>
            <a:r>
              <a:rPr lang="de-DE" sz="2000" b="1" i="1" baseline="-25000" dirty="0">
                <a:solidFill>
                  <a:srgbClr val="C00000"/>
                </a:solidFill>
                <a:sym typeface="Wingdings" panose="05000000000000000000" pitchFamily="2" charset="2"/>
              </a:rPr>
              <a:t>MDM</a:t>
            </a:r>
            <a:r>
              <a:rPr lang="de-DE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 = 0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B</a:t>
            </a:r>
            <a:r>
              <a:rPr lang="de-DE" sz="2000" dirty="0" smtClean="0">
                <a:solidFill>
                  <a:srgbClr val="023D6B"/>
                </a:solidFill>
              </a:rPr>
              <a:t> = 0, </a:t>
            </a:r>
            <a:r>
              <a:rPr lang="de-DE" sz="2000" dirty="0" err="1" smtClean="0">
                <a:solidFill>
                  <a:srgbClr val="023D6B"/>
                </a:solidFill>
              </a:rPr>
              <a:t>magic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momentum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endParaRPr lang="de-DE" sz="2000" dirty="0" smtClean="0">
              <a:solidFill>
                <a:srgbClr val="C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176120" y="1375491"/>
            <a:ext cx="4487126" cy="26653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</a:rPr>
              <a:t>Longitudinally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polarized</a:t>
            </a:r>
            <a:r>
              <a:rPr lang="de-DE" sz="2000" dirty="0" smtClean="0">
                <a:solidFill>
                  <a:srgbClr val="023D6B"/>
                </a:solidFill>
              </a:rPr>
              <a:t> beam in</a:t>
            </a: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     </a:t>
            </a:r>
            <a:r>
              <a:rPr lang="de-DE" sz="2000" dirty="0" err="1" smtClean="0">
                <a:solidFill>
                  <a:srgbClr val="023D6B"/>
                </a:solidFill>
              </a:rPr>
              <a:t>storage</a:t>
            </a:r>
            <a:r>
              <a:rPr lang="de-DE" sz="2000" dirty="0" smtClean="0">
                <a:solidFill>
                  <a:srgbClr val="023D6B"/>
                </a:solidFill>
              </a:rPr>
              <a:t> ring</a:t>
            </a: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Radial </a:t>
            </a:r>
            <a:r>
              <a:rPr lang="de-DE" sz="2000" dirty="0" err="1" smtClean="0">
                <a:solidFill>
                  <a:srgbClr val="023D6B"/>
                </a:solidFill>
              </a:rPr>
              <a:t>electric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field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interacting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with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EDM (</a:t>
            </a:r>
            <a:r>
              <a:rPr lang="de-DE" sz="2000" b="1" dirty="0" err="1" smtClean="0">
                <a:solidFill>
                  <a:srgbClr val="023D6B"/>
                </a:solidFill>
              </a:rPr>
              <a:t>torque</a:t>
            </a:r>
            <a:r>
              <a:rPr lang="de-DE" sz="2000" dirty="0">
                <a:solidFill>
                  <a:srgbClr val="023D6B"/>
                </a:solidFill>
              </a:rPr>
              <a:t>)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u="sng" dirty="0" smtClean="0">
                <a:solidFill>
                  <a:srgbClr val="023D6B"/>
                </a:solidFill>
              </a:rPr>
              <a:t>Observable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r>
              <a:rPr lang="de-DE" sz="2000" b="1" dirty="0" err="1" smtClean="0">
                <a:solidFill>
                  <a:srgbClr val="023D6B"/>
                </a:solidFill>
              </a:rPr>
              <a:t>slow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rotation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of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spin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    </a:t>
            </a:r>
            <a:r>
              <a:rPr lang="de-DE" sz="2000" b="1" dirty="0" err="1" smtClean="0">
                <a:solidFill>
                  <a:srgbClr val="023D6B"/>
                </a:solidFill>
              </a:rPr>
              <a:t>direction</a:t>
            </a:r>
            <a:r>
              <a:rPr lang="de-DE" sz="2000" dirty="0" smtClean="0">
                <a:solidFill>
                  <a:srgbClr val="023D6B"/>
                </a:solidFill>
              </a:rPr>
              <a:t> (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</a:rPr>
              <a:t>polarimetry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But: </a:t>
            </a:r>
            <a:r>
              <a:rPr lang="de-DE" sz="2000" dirty="0" smtClean="0">
                <a:solidFill>
                  <a:srgbClr val="023D6B"/>
                </a:solidFill>
              </a:rPr>
              <a:t>MDM </a:t>
            </a:r>
            <a:r>
              <a:rPr lang="de-DE" sz="2000" dirty="0" err="1" smtClean="0">
                <a:solidFill>
                  <a:srgbClr val="023D6B"/>
                </a:solidFill>
              </a:rPr>
              <a:t>precession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04739"/>
            <a:ext cx="599122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35360" y="1404739"/>
            <a:ext cx="6480720" cy="26003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16" y="1417344"/>
            <a:ext cx="4788108" cy="218833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28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Polarized beam in Storage ring 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650" y="1772816"/>
            <a:ext cx="10237918" cy="273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555610" y="1023260"/>
            <a:ext cx="3062057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General </a:t>
            </a:r>
            <a:r>
              <a:rPr lang="de-DE" sz="2400" dirty="0" err="1" smtClean="0">
                <a:solidFill>
                  <a:srgbClr val="023D6B"/>
                </a:solidFill>
              </a:rPr>
              <a:t>Possibilities</a:t>
            </a:r>
            <a:r>
              <a:rPr lang="de-DE" sz="2400" dirty="0" smtClean="0">
                <a:solidFill>
                  <a:srgbClr val="023D6B"/>
                </a:solidFill>
              </a:rPr>
              <a:t>:</a:t>
            </a:r>
          </a:p>
          <a:p>
            <a:pPr algn="ctr">
              <a:lnSpc>
                <a:spcPct val="95000"/>
              </a:lnSpc>
            </a:pPr>
            <a:endParaRPr lang="de-DE" sz="2400" dirty="0" smtClean="0">
              <a:solidFill>
                <a:srgbClr val="023D6B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1231262" y="4036963"/>
            <a:ext cx="4410182" cy="182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b="1" dirty="0" smtClean="0">
                <a:solidFill>
                  <a:srgbClr val="C00000"/>
                </a:solidFill>
              </a:rPr>
              <a:t>COSY</a:t>
            </a:r>
          </a:p>
          <a:p>
            <a:pPr>
              <a:lnSpc>
                <a:spcPct val="95000"/>
              </a:lnSpc>
            </a:pPr>
            <a:endParaRPr lang="de-DE" sz="1050" b="1" dirty="0">
              <a:solidFill>
                <a:srgbClr val="C00000"/>
              </a:solidFill>
            </a:endParaRPr>
          </a:p>
          <a:p>
            <a:pPr marL="285750" indent="-28575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de-DE" b="1" dirty="0" err="1" smtClean="0">
                <a:solidFill>
                  <a:srgbClr val="C00000"/>
                </a:solidFill>
              </a:rPr>
              <a:t>polarized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proton</a:t>
            </a:r>
            <a:r>
              <a:rPr lang="de-DE" b="1" dirty="0" smtClean="0">
                <a:solidFill>
                  <a:srgbClr val="C00000"/>
                </a:solidFill>
              </a:rPr>
              <a:t>, </a:t>
            </a:r>
            <a:r>
              <a:rPr lang="de-DE" b="1" dirty="0" err="1" smtClean="0">
                <a:solidFill>
                  <a:srgbClr val="C00000"/>
                </a:solidFill>
              </a:rPr>
              <a:t>deuteron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beams</a:t>
            </a:r>
            <a:endParaRPr lang="de-DE" b="1" dirty="0" smtClean="0">
              <a:solidFill>
                <a:srgbClr val="C00000"/>
              </a:solidFill>
            </a:endParaRPr>
          </a:p>
          <a:p>
            <a:pPr marL="285750" indent="-28575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de-DE" b="1" dirty="0">
                <a:solidFill>
                  <a:srgbClr val="C00000"/>
                </a:solidFill>
              </a:rPr>
              <a:t>b</a:t>
            </a:r>
            <a:r>
              <a:rPr lang="de-DE" b="1" dirty="0" smtClean="0">
                <a:solidFill>
                  <a:srgbClr val="C00000"/>
                </a:solidFill>
              </a:rPr>
              <a:t>eam </a:t>
            </a:r>
            <a:r>
              <a:rPr lang="de-DE" b="1" dirty="0" err="1" smtClean="0">
                <a:solidFill>
                  <a:srgbClr val="C00000"/>
                </a:solidFill>
              </a:rPr>
              <a:t>manipulation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equipment</a:t>
            </a:r>
            <a:endParaRPr lang="de-DE" b="1" dirty="0" smtClean="0">
              <a:solidFill>
                <a:srgbClr val="C00000"/>
              </a:solidFill>
            </a:endParaRPr>
          </a:p>
          <a:p>
            <a:pPr marL="285750" indent="-285750">
              <a:lnSpc>
                <a:spcPct val="95000"/>
              </a:lnSpc>
              <a:buFont typeface="Wingdings" panose="05000000000000000000" pitchFamily="2" charset="2"/>
              <a:buChar char="§"/>
            </a:pPr>
            <a:r>
              <a:rPr lang="de-DE" b="1" dirty="0" err="1" smtClean="0">
                <a:solidFill>
                  <a:srgbClr val="C00000"/>
                </a:solidFill>
              </a:rPr>
              <a:t>long</a:t>
            </a:r>
            <a:r>
              <a:rPr lang="de-DE" b="1" dirty="0" smtClean="0">
                <a:solidFill>
                  <a:srgbClr val="C00000"/>
                </a:solidFill>
              </a:rPr>
              <a:t>-standing </a:t>
            </a:r>
            <a:r>
              <a:rPr lang="de-DE" b="1" dirty="0" err="1" smtClean="0">
                <a:solidFill>
                  <a:srgbClr val="C00000"/>
                </a:solidFill>
              </a:rPr>
              <a:t>experience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of</a:t>
            </a:r>
            <a:r>
              <a:rPr lang="de-DE" b="1" dirty="0" smtClean="0">
                <a:solidFill>
                  <a:srgbClr val="C00000"/>
                </a:solidFill>
              </a:rPr>
              <a:t> IKP </a:t>
            </a:r>
            <a:endParaRPr lang="de-DE" b="1" dirty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</a:pPr>
            <a:r>
              <a:rPr lang="de-DE" b="1" dirty="0" smtClean="0">
                <a:solidFill>
                  <a:srgbClr val="C00000"/>
                </a:solidFill>
              </a:rPr>
              <a:t>	</a:t>
            </a:r>
            <a:r>
              <a:rPr lang="de-DE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b="1" dirty="0" smtClean="0">
                <a:solidFill>
                  <a:srgbClr val="C00000"/>
                </a:solidFill>
              </a:rPr>
              <a:t>ideal </a:t>
            </a:r>
            <a:r>
              <a:rPr lang="de-DE" b="1" dirty="0">
                <a:solidFill>
                  <a:srgbClr val="C00000"/>
                </a:solidFill>
              </a:rPr>
              <a:t>R&amp;D, </a:t>
            </a:r>
            <a:r>
              <a:rPr lang="de-DE" b="1" dirty="0" err="1">
                <a:solidFill>
                  <a:srgbClr val="C00000"/>
                </a:solidFill>
              </a:rPr>
              <a:t>test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machine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endParaRPr lang="de-DE" b="1" dirty="0" smtClean="0">
              <a:solidFill>
                <a:srgbClr val="C00000"/>
              </a:solidFill>
            </a:endParaRPr>
          </a:p>
          <a:p>
            <a:pPr>
              <a:lnSpc>
                <a:spcPct val="95000"/>
              </a:lnSpc>
            </a:pPr>
            <a:r>
              <a:rPr lang="de-DE" b="1" dirty="0" smtClean="0">
                <a:solidFill>
                  <a:srgbClr val="C00000"/>
                </a:solidFill>
              </a:rPr>
              <a:t>	</a:t>
            </a:r>
            <a:r>
              <a:rPr lang="de-DE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b="1" dirty="0" err="1" smtClean="0">
                <a:solidFill>
                  <a:srgbClr val="C00000"/>
                </a:solidFill>
              </a:rPr>
              <a:t>proof-of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principle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measurement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2535706" y="2388990"/>
            <a:ext cx="936104" cy="3518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0" name="Ellipse 9"/>
          <p:cNvSpPr/>
          <p:nvPr/>
        </p:nvSpPr>
        <p:spPr>
          <a:xfrm>
            <a:off x="8275083" y="2380779"/>
            <a:ext cx="936104" cy="3518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968" y="4623189"/>
            <a:ext cx="1513382" cy="1070246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Bildergebnis für erc gran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59"/>
          <a:stretch/>
        </p:blipFill>
        <p:spPr bwMode="auto">
          <a:xfrm>
            <a:off x="7610592" y="4623189"/>
            <a:ext cx="1293720" cy="10839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01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324728" y="548680"/>
            <a:ext cx="11521280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err="1" smtClean="0">
                <a:solidFill>
                  <a:srgbClr val="023D6B"/>
                </a:solidFill>
              </a:rPr>
              <a:t>srEDM</a:t>
            </a:r>
            <a:r>
              <a:rPr lang="de-DE" sz="4000" dirty="0" smtClean="0">
                <a:solidFill>
                  <a:srgbClr val="023D6B"/>
                </a:solidFill>
              </a:rPr>
              <a:t>: </a:t>
            </a:r>
            <a:r>
              <a:rPr lang="de-DE" sz="4000" dirty="0" err="1" smtClean="0">
                <a:solidFill>
                  <a:srgbClr val="023D6B"/>
                </a:solidFill>
              </a:rPr>
              <a:t>highest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sensitivity</a:t>
            </a:r>
            <a:endParaRPr lang="de-DE" sz="4000" dirty="0" smtClean="0">
              <a:solidFill>
                <a:srgbClr val="023D6B"/>
              </a:solidFill>
            </a:endParaRPr>
          </a:p>
        </p:txBody>
      </p:sp>
      <p:pic>
        <p:nvPicPr>
          <p:cNvPr id="1028" name="Picture 4" descr="Ähnliches Fo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5" t="11045" r="11511" b="56096"/>
          <a:stretch/>
        </p:blipFill>
        <p:spPr bwMode="auto">
          <a:xfrm>
            <a:off x="3247579" y="2492896"/>
            <a:ext cx="566903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08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Statistical sensitivity</a:t>
            </a:r>
            <a:endParaRPr lang="en-US" noProof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3" y="1738263"/>
            <a:ext cx="4882195" cy="190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35360" y="1342232"/>
            <a:ext cx="5256584" cy="259082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7" name="Textfeld 6"/>
          <p:cNvSpPr txBox="1"/>
          <p:nvPr/>
        </p:nvSpPr>
        <p:spPr>
          <a:xfrm>
            <a:off x="6168008" y="1591515"/>
            <a:ext cx="5072222" cy="16858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Statistical </a:t>
            </a:r>
            <a:r>
              <a:rPr lang="de-DE" sz="2000" b="1" dirty="0" err="1" smtClean="0">
                <a:solidFill>
                  <a:srgbClr val="023D6B"/>
                </a:solidFill>
              </a:rPr>
              <a:t>sensitivity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(</a:t>
            </a:r>
            <a:r>
              <a:rPr lang="de-DE" sz="2000" dirty="0" err="1" smtClean="0">
                <a:solidFill>
                  <a:srgbClr val="023D6B"/>
                </a:solidFill>
              </a:rPr>
              <a:t>one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cycle</a:t>
            </a:r>
            <a:r>
              <a:rPr lang="de-DE" sz="2000" dirty="0" smtClean="0">
                <a:solidFill>
                  <a:srgbClr val="023D6B"/>
                </a:solidFill>
              </a:rPr>
              <a:t>):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9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10.000 </a:t>
            </a:r>
            <a:r>
              <a:rPr lang="de-DE" sz="2000" dirty="0" err="1" smtClean="0">
                <a:solidFill>
                  <a:srgbClr val="023D6B"/>
                </a:solidFill>
              </a:rPr>
              <a:t>cycles</a:t>
            </a:r>
            <a:r>
              <a:rPr lang="de-DE" sz="2000" dirty="0" smtClean="0">
                <a:solidFill>
                  <a:srgbClr val="023D6B"/>
                </a:solidFill>
              </a:rPr>
              <a:t> (w/ </a:t>
            </a:r>
            <a:r>
              <a:rPr lang="de-DE" sz="2000" dirty="0" err="1" smtClean="0">
                <a:solidFill>
                  <a:srgbClr val="023D6B"/>
                </a:solidFill>
              </a:rPr>
              <a:t>parameters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of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table</a:t>
            </a:r>
            <a:r>
              <a:rPr lang="de-DE" sz="2000" dirty="0" smtClean="0">
                <a:solidFill>
                  <a:srgbClr val="023D6B"/>
                </a:solidFill>
              </a:rPr>
              <a:t>):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0" t="15349" r="37867" b="51668"/>
          <a:stretch/>
        </p:blipFill>
        <p:spPr bwMode="auto">
          <a:xfrm>
            <a:off x="7441002" y="2010266"/>
            <a:ext cx="2471422" cy="84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0" t="67181" r="33640" b="15150"/>
          <a:stretch/>
        </p:blipFill>
        <p:spPr bwMode="auto">
          <a:xfrm>
            <a:off x="7032104" y="3327840"/>
            <a:ext cx="3551237" cy="4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2469106" y="4561266"/>
            <a:ext cx="7231468" cy="10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Challenge:</a:t>
            </a:r>
          </a:p>
          <a:p>
            <a:pPr algn="ctr">
              <a:lnSpc>
                <a:spcPct val="95000"/>
              </a:lnSpc>
            </a:pPr>
            <a:endParaRPr lang="de-DE" sz="2000" dirty="0">
              <a:solidFill>
                <a:srgbClr val="00206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dirty="0" err="1" smtClean="0">
                <a:solidFill>
                  <a:srgbClr val="023D6B"/>
                </a:solidFill>
              </a:rPr>
              <a:t>Identify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and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suppress</a:t>
            </a:r>
            <a:r>
              <a:rPr lang="de-DE" sz="2000" dirty="0" smtClean="0">
                <a:solidFill>
                  <a:srgbClr val="023D6B"/>
                </a:solidFill>
              </a:rPr>
              <a:t> all </a:t>
            </a:r>
            <a:r>
              <a:rPr lang="de-DE" sz="2000" b="1" dirty="0" err="1" smtClean="0">
                <a:solidFill>
                  <a:srgbClr val="023D6B"/>
                </a:solidFill>
              </a:rPr>
              <a:t>systematic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errors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the</a:t>
            </a:r>
            <a:r>
              <a:rPr lang="de-DE" sz="2000" dirty="0" smtClean="0">
                <a:solidFill>
                  <a:srgbClr val="023D6B"/>
                </a:solidFill>
              </a:rPr>
              <a:t> same </a:t>
            </a:r>
            <a:r>
              <a:rPr lang="de-DE" sz="2000" dirty="0" err="1" smtClean="0">
                <a:solidFill>
                  <a:srgbClr val="023D6B"/>
                </a:solidFill>
              </a:rPr>
              <a:t>level</a:t>
            </a:r>
            <a:r>
              <a:rPr lang="de-DE" sz="2000" dirty="0" smtClean="0">
                <a:solidFill>
                  <a:srgbClr val="023D6B"/>
                </a:solidFill>
              </a:rPr>
              <a:t>!</a:t>
            </a:r>
          </a:p>
        </p:txBody>
      </p:sp>
      <p:sp>
        <p:nvSpPr>
          <p:cNvPr id="3" name="Ellipse 2"/>
          <p:cNvSpPr/>
          <p:nvPr/>
        </p:nvSpPr>
        <p:spPr>
          <a:xfrm>
            <a:off x="8549117" y="3274675"/>
            <a:ext cx="1451735" cy="5520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87991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Systematics</a:t>
            </a:r>
            <a:endParaRPr lang="en-US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7" t="52965" r="29102" b="33634"/>
          <a:stretch/>
        </p:blipFill>
        <p:spPr bwMode="auto">
          <a:xfrm>
            <a:off x="839416" y="3829959"/>
            <a:ext cx="4040144" cy="67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12" y="1556792"/>
            <a:ext cx="3780000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06185" y="1521685"/>
            <a:ext cx="4581703" cy="2051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u="sng" dirty="0" smtClean="0">
                <a:solidFill>
                  <a:srgbClr val="023D6B"/>
                </a:solidFill>
              </a:rPr>
              <a:t>Major </a:t>
            </a:r>
            <a:r>
              <a:rPr lang="de-DE" sz="2000" u="sng" dirty="0" err="1" smtClean="0">
                <a:solidFill>
                  <a:srgbClr val="023D6B"/>
                </a:solidFill>
              </a:rPr>
              <a:t>source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r>
              <a:rPr lang="de-DE" sz="2000" b="1" dirty="0" smtClean="0">
                <a:solidFill>
                  <a:srgbClr val="023D6B"/>
                </a:solidFill>
              </a:rPr>
              <a:t>radial </a:t>
            </a:r>
            <a:r>
              <a:rPr lang="de-DE" sz="2000" b="1" dirty="0" err="1" smtClean="0">
                <a:solidFill>
                  <a:srgbClr val="023D6B"/>
                </a:solidFill>
              </a:rPr>
              <a:t>magnetic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field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i="1" dirty="0" err="1" smtClean="0">
                <a:solidFill>
                  <a:srgbClr val="023D6B"/>
                </a:solidFill>
              </a:rPr>
              <a:t>B</a:t>
            </a:r>
            <a:r>
              <a:rPr lang="de-DE" sz="2000" i="1" baseline="-25000" dirty="0" err="1" smtClean="0">
                <a:solidFill>
                  <a:srgbClr val="023D6B"/>
                </a:solidFill>
              </a:rPr>
              <a:t>r</a:t>
            </a:r>
            <a:endParaRPr lang="de-DE" sz="2000" i="1" baseline="-25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500" i="1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mimics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EDM,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if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smtClean="0">
                <a:solidFill>
                  <a:srgbClr val="023D6B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de-DE" sz="1000" i="1" dirty="0" smtClean="0">
                <a:solidFill>
                  <a:srgbClr val="023D6B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 </a:t>
            </a:r>
            <a:r>
              <a:rPr lang="de-DE" sz="2000" i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</a:t>
            </a:r>
            <a:r>
              <a:rPr lang="de-DE" sz="2000" i="1" baseline="-25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r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~ </a:t>
            </a:r>
            <a:r>
              <a:rPr lang="de-DE" sz="2000" i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d</a:t>
            </a:r>
            <a:r>
              <a:rPr lang="de-DE" sz="1000" i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E</a:t>
            </a:r>
            <a:r>
              <a:rPr lang="de-DE" sz="2000" i="1" baseline="-25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r</a:t>
            </a:r>
            <a:endParaRPr lang="de-DE" sz="2000" i="1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endParaRPr lang="de-DE" sz="1200" i="1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Order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magnitude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estimate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:</a:t>
            </a:r>
          </a:p>
          <a:p>
            <a:pPr algn="l">
              <a:lnSpc>
                <a:spcPct val="95000"/>
              </a:lnSpc>
            </a:pPr>
            <a:endParaRPr lang="de-DE" sz="5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assume</a:t>
            </a:r>
            <a:r>
              <a:rPr lang="de-DE" sz="2000" i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= 10</a:t>
            </a:r>
            <a:r>
              <a:rPr lang="de-DE" sz="2000" baseline="30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-29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e cm, </a:t>
            </a:r>
            <a:r>
              <a:rPr lang="de-DE" sz="2000" i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E</a:t>
            </a:r>
            <a:r>
              <a:rPr lang="de-DE" sz="2000" i="1" baseline="-25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r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= 10 MV/m</a:t>
            </a: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Corresponding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magnetic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field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</a:t>
            </a:r>
            <a:r>
              <a:rPr lang="de-DE" sz="2000" i="1" baseline="-25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r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:</a:t>
            </a:r>
            <a:endParaRPr lang="de-DE" sz="2000" dirty="0" smtClean="0">
              <a:solidFill>
                <a:srgbClr val="023D6B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6168008" y="1340768"/>
            <a:ext cx="5256584" cy="316688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2" name="Textfeld 11"/>
          <p:cNvSpPr txBox="1"/>
          <p:nvPr/>
        </p:nvSpPr>
        <p:spPr>
          <a:xfrm>
            <a:off x="2602961" y="4561266"/>
            <a:ext cx="6963766" cy="1320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b="1" dirty="0" smtClean="0">
                <a:solidFill>
                  <a:srgbClr val="C00000"/>
                </a:solidFill>
              </a:rPr>
              <a:t>Potential </a:t>
            </a:r>
            <a:r>
              <a:rPr lang="de-DE" sz="2400" b="1" dirty="0" err="1" smtClean="0">
                <a:solidFill>
                  <a:srgbClr val="C00000"/>
                </a:solidFill>
              </a:rPr>
              <a:t>solution</a:t>
            </a:r>
            <a:r>
              <a:rPr lang="de-DE" sz="2400" b="1" dirty="0" smtClean="0">
                <a:solidFill>
                  <a:srgbClr val="C00000"/>
                </a:solidFill>
              </a:rPr>
              <a:t>:</a:t>
            </a:r>
          </a:p>
          <a:p>
            <a:pPr algn="ctr">
              <a:lnSpc>
                <a:spcPct val="95000"/>
              </a:lnSpc>
            </a:pPr>
            <a:endParaRPr lang="de-DE" sz="2000" dirty="0">
              <a:solidFill>
                <a:srgbClr val="00206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dirty="0" err="1" smtClean="0">
                <a:solidFill>
                  <a:srgbClr val="023D6B"/>
                </a:solidFill>
              </a:rPr>
              <a:t>Use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two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beams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running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clockwise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and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counter-</a:t>
            </a:r>
            <a:r>
              <a:rPr lang="de-DE" sz="2000" b="1" dirty="0" err="1" smtClean="0">
                <a:solidFill>
                  <a:srgbClr val="023D6B"/>
                </a:solidFill>
              </a:rPr>
              <a:t>clockwise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Separation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two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beams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is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sensitive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to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i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</a:t>
            </a:r>
            <a:r>
              <a:rPr lang="de-DE" sz="2000" i="1" baseline="-25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r</a:t>
            </a:r>
            <a:endParaRPr lang="de-DE" sz="2000" i="1" baseline="-25000" dirty="0" smtClean="0">
              <a:solidFill>
                <a:srgbClr val="023D6B"/>
              </a:solidFill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007768" y="3730095"/>
            <a:ext cx="871792" cy="6776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6" name="Textfeld 5"/>
          <p:cNvSpPr txBox="1"/>
          <p:nvPr/>
        </p:nvSpPr>
        <p:spPr>
          <a:xfrm>
            <a:off x="4943872" y="3789040"/>
            <a:ext cx="298480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dirty="0" smtClean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696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324727" y="548680"/>
            <a:ext cx="11521279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smtClean="0">
                <a:solidFill>
                  <a:srgbClr val="023D6B"/>
                </a:solidFill>
              </a:rPr>
              <a:t>EDM </a:t>
            </a:r>
            <a:r>
              <a:rPr lang="de-DE" sz="4000" dirty="0" err="1" smtClean="0">
                <a:solidFill>
                  <a:srgbClr val="023D6B"/>
                </a:solidFill>
              </a:rPr>
              <a:t>strategy</a:t>
            </a:r>
            <a:r>
              <a:rPr lang="de-DE" sz="4000" dirty="0" smtClean="0">
                <a:solidFill>
                  <a:srgbClr val="023D6B"/>
                </a:solidFill>
              </a:rPr>
              <a:t>: </a:t>
            </a:r>
            <a:r>
              <a:rPr lang="de-DE" sz="4000" dirty="0" err="1" smtClean="0">
                <a:solidFill>
                  <a:srgbClr val="023D6B"/>
                </a:solidFill>
              </a:rPr>
              <a:t>staged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approach</a:t>
            </a:r>
            <a:endParaRPr lang="de-DE" sz="4000" dirty="0" smtClean="0">
              <a:solidFill>
                <a:srgbClr val="023D6B"/>
              </a:solidFill>
            </a:endParaRPr>
          </a:p>
        </p:txBody>
      </p:sp>
      <p:pic>
        <p:nvPicPr>
          <p:cNvPr id="1026" name="Picture 2" descr="Bildergebnis für conclu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812166"/>
            <a:ext cx="4424387" cy="323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" name="Picture 2" descr="https://player.slideplayer.com/75/12542685/slides/slide_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7" t="29176" r="15509" b="36088"/>
          <a:stretch/>
        </p:blipFill>
        <p:spPr bwMode="auto">
          <a:xfrm>
            <a:off x="339032" y="1969401"/>
            <a:ext cx="4892872" cy="19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ildergebnis für where is the antimat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3417" r="35694" b="67220"/>
          <a:stretch/>
        </p:blipFill>
        <p:spPr bwMode="auto">
          <a:xfrm>
            <a:off x="6096000" y="4022880"/>
            <a:ext cx="4891989" cy="133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beyond the standard mod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2" t="25000" r="14861" b="50000"/>
          <a:stretch/>
        </p:blipFill>
        <p:spPr bwMode="auto">
          <a:xfrm>
            <a:off x="839416" y="3919072"/>
            <a:ext cx="5328592" cy="14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Bildergebnis für new cp violatio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8" r="14404" b="86465"/>
          <a:stretch/>
        </p:blipFill>
        <p:spPr bwMode="auto">
          <a:xfrm>
            <a:off x="7820544" y="3573016"/>
            <a:ext cx="1731840" cy="54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24727" y="548680"/>
            <a:ext cx="11521280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smtClean="0">
                <a:solidFill>
                  <a:srgbClr val="023D6B"/>
                </a:solidFill>
              </a:rPr>
              <a:t>EDM </a:t>
            </a:r>
            <a:r>
              <a:rPr lang="de-DE" sz="4000" dirty="0" err="1" smtClean="0">
                <a:solidFill>
                  <a:srgbClr val="023D6B"/>
                </a:solidFill>
              </a:rPr>
              <a:t>science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case</a:t>
            </a:r>
            <a:r>
              <a:rPr lang="de-DE" sz="4000" dirty="0" smtClean="0">
                <a:solidFill>
                  <a:srgbClr val="023D6B"/>
                </a:solidFill>
              </a:rPr>
              <a:t>: </a:t>
            </a:r>
            <a:r>
              <a:rPr lang="de-DE" sz="4000" dirty="0" err="1" smtClean="0">
                <a:solidFill>
                  <a:srgbClr val="023D6B"/>
                </a:solidFill>
              </a:rPr>
              <a:t>great</a:t>
            </a:r>
            <a:r>
              <a:rPr lang="de-DE" sz="4000" dirty="0" smtClean="0">
                <a:solidFill>
                  <a:srgbClr val="023D6B"/>
                </a:solidFill>
              </a:rPr>
              <a:t>!</a:t>
            </a:r>
          </a:p>
        </p:txBody>
      </p:sp>
      <p:pic>
        <p:nvPicPr>
          <p:cNvPr id="1026" name="Picture 2" descr="Bildergebnis für symmetries and symmetry breaki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b="80416"/>
          <a:stretch/>
        </p:blipFill>
        <p:spPr bwMode="auto">
          <a:xfrm>
            <a:off x="7320136" y="2420888"/>
            <a:ext cx="4521850" cy="97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t="12238" r="25566" b="74915"/>
          <a:stretch/>
        </p:blipFill>
        <p:spPr bwMode="auto">
          <a:xfrm>
            <a:off x="3602257" y="3109969"/>
            <a:ext cx="4202533" cy="80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184154"/>
            <a:ext cx="4081056" cy="764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9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71"/>
          <a:stretch/>
        </p:blipFill>
        <p:spPr bwMode="auto">
          <a:xfrm>
            <a:off x="1000125" y="1484784"/>
            <a:ext cx="10190163" cy="190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283393"/>
            <a:ext cx="2342318" cy="72000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337" y="3428199"/>
            <a:ext cx="2736000" cy="2567092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19" y="1289613"/>
            <a:ext cx="1329884" cy="720000"/>
          </a:xfrm>
          <a:prstGeom prst="rect">
            <a:avLst/>
          </a:prstGeom>
          <a:noFill/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noProof="0" dirty="0" smtClean="0"/>
              <a:t>Stages towards the  </a:t>
            </a:r>
            <a:r>
              <a:rPr lang="en-US" noProof="0" dirty="0" smtClean="0"/>
              <a:t> EDM </a:t>
            </a:r>
            <a:r>
              <a:rPr lang="en-US" noProof="0" dirty="0" smtClean="0"/>
              <a:t>ring </a:t>
            </a:r>
            <a:endParaRPr lang="en-US" noProof="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3" t="20811" r="10117" b="19397"/>
          <a:stretch/>
        </p:blipFill>
        <p:spPr bwMode="auto">
          <a:xfrm>
            <a:off x="1235081" y="3448839"/>
            <a:ext cx="2736000" cy="253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28" r="-5028"/>
          <a:stretch/>
        </p:blipFill>
        <p:spPr bwMode="auto">
          <a:xfrm>
            <a:off x="8184232" y="3429006"/>
            <a:ext cx="2736000" cy="253806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3338827" y="5720623"/>
            <a:ext cx="62068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>
                <a:solidFill>
                  <a:schemeClr val="bg1"/>
                </a:solidFill>
              </a:rPr>
              <a:t>COSY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115404" y="332656"/>
            <a:ext cx="548548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b="1" dirty="0">
                <a:solidFill>
                  <a:srgbClr val="023D6B"/>
                </a:solidFill>
              </a:rPr>
              <a:t>p</a:t>
            </a:r>
            <a:r>
              <a:rPr lang="de-DE" sz="3200" b="1" dirty="0" smtClean="0">
                <a:solidFill>
                  <a:srgbClr val="023D6B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338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Stage-0 and -1: use of </a:t>
            </a:r>
            <a:r>
              <a:rPr lang="en-US" noProof="0" dirty="0" err="1" smtClean="0"/>
              <a:t>cosy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409229" y="1394304"/>
            <a:ext cx="4504759" cy="3805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</a:rPr>
              <a:t>Precise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determination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of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spin</a:t>
            </a:r>
            <a:r>
              <a:rPr lang="de-DE" sz="2000" b="1" dirty="0" smtClean="0">
                <a:solidFill>
                  <a:srgbClr val="023D6B"/>
                </a:solidFill>
              </a:rPr>
              <a:t> tune</a:t>
            </a:r>
          </a:p>
          <a:p>
            <a:pPr lvl="1">
              <a:lnSpc>
                <a:spcPct val="95000"/>
              </a:lnSpc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 ST-AB (2014), PRL (2015)</a:t>
            </a:r>
          </a:p>
          <a:p>
            <a:pPr lvl="1">
              <a:lnSpc>
                <a:spcPct val="95000"/>
              </a:lnSpc>
            </a:pP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n</a:t>
            </a:r>
            <a:r>
              <a:rPr lang="de-DE" baseline="-25000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~ 10</a:t>
            </a:r>
            <a:r>
              <a:rPr lang="de-DE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-10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in 100s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Long </a:t>
            </a:r>
            <a:r>
              <a:rPr lang="de-DE" sz="2000" b="1" dirty="0" err="1" smtClean="0">
                <a:solidFill>
                  <a:srgbClr val="023D6B"/>
                </a:solidFill>
              </a:rPr>
              <a:t>spin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coherence</a:t>
            </a:r>
            <a:r>
              <a:rPr lang="de-DE" sz="2000" b="1" dirty="0" smtClean="0">
                <a:solidFill>
                  <a:srgbClr val="023D6B"/>
                </a:solidFill>
              </a:rPr>
              <a:t> time</a:t>
            </a:r>
          </a:p>
          <a:p>
            <a:pPr algn="l">
              <a:lnSpc>
                <a:spcPct val="95000"/>
              </a:lnSpc>
            </a:pPr>
            <a:r>
              <a:rPr lang="de-DE" b="1" dirty="0" smtClean="0">
                <a:solidFill>
                  <a:srgbClr val="023D6B"/>
                </a:solidFill>
              </a:rPr>
              <a:t>	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PRL (2016)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&gt; 1000s</a:t>
            </a:r>
            <a:endParaRPr lang="de-DE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Phase-lock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of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spin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precession</a:t>
            </a:r>
            <a:endParaRPr lang="de-DE" sz="20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	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</a:rPr>
              <a:t>PRL (2017) 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 |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lang="de-DE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S</a:t>
            </a:r>
            <a:r>
              <a:rPr lang="de-DE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| &lt; 12°</a:t>
            </a:r>
            <a:endParaRPr lang="de-DE" sz="2000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Polarimeter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development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Beam </a:t>
            </a:r>
            <a:r>
              <a:rPr lang="de-DE" sz="2000" b="1" dirty="0" err="1" smtClean="0">
                <a:solidFill>
                  <a:srgbClr val="023D6B"/>
                </a:solidFill>
              </a:rPr>
              <a:t>instrumentation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1200" b="1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C00000"/>
                </a:solidFill>
              </a:rPr>
              <a:t>RF-Wien </a:t>
            </a:r>
            <a:r>
              <a:rPr lang="de-DE" sz="2000" dirty="0" err="1" smtClean="0">
                <a:solidFill>
                  <a:srgbClr val="C00000"/>
                </a:solidFill>
              </a:rPr>
              <a:t>filter</a:t>
            </a:r>
            <a:r>
              <a:rPr lang="de-DE" sz="2000" dirty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Precursor</a:t>
            </a: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Expt</a:t>
            </a: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.</a:t>
            </a:r>
            <a:endParaRPr lang="de-DE" sz="2000" dirty="0" smtClean="0">
              <a:solidFill>
                <a:srgbClr val="C00000"/>
              </a:solidFill>
            </a:endParaRPr>
          </a:p>
        </p:txBody>
      </p:sp>
      <p:pic>
        <p:nvPicPr>
          <p:cNvPr id="16" name="Picture 2" descr="E:\4_PICTURES\PHYSICS\COSY\COSY\COSY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3" y="1353831"/>
            <a:ext cx="6480000" cy="396130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7" name="Textfeld 16"/>
          <p:cNvSpPr txBox="1"/>
          <p:nvPr/>
        </p:nvSpPr>
        <p:spPr>
          <a:xfrm>
            <a:off x="2493858" y="5744958"/>
            <a:ext cx="718196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COSY </a:t>
            </a:r>
            <a:r>
              <a:rPr lang="de-DE" sz="2000" dirty="0" err="1" smtClean="0">
                <a:solidFill>
                  <a:srgbClr val="023D6B"/>
                </a:solidFill>
              </a:rPr>
              <a:t>is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world-wide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unique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perform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these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measurements</a:t>
            </a:r>
            <a:endParaRPr lang="de-DE" sz="2000" dirty="0" smtClean="0">
              <a:solidFill>
                <a:srgbClr val="023D6B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8442"/>
          <a:stretch/>
        </p:blipFill>
        <p:spPr bwMode="auto">
          <a:xfrm flipH="1">
            <a:off x="5530569" y="1402083"/>
            <a:ext cx="1235396" cy="114155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AutoShape 4" descr="Bildergebnis für rogowski coil jedi"/>
          <p:cNvSpPr>
            <a:spLocks noChangeAspect="1" noChangeArrowheads="1"/>
          </p:cNvSpPr>
          <p:nvPr/>
        </p:nvSpPr>
        <p:spPr bwMode="auto">
          <a:xfrm>
            <a:off x="155575" y="-1020763"/>
            <a:ext cx="21431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394303"/>
            <a:ext cx="1468210" cy="146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1" y="2925216"/>
            <a:ext cx="2247900" cy="16240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Gerade Verbindung mit Pfeil 4"/>
          <p:cNvCxnSpPr>
            <a:stCxn id="4102" idx="3"/>
          </p:cNvCxnSpPr>
          <p:nvPr/>
        </p:nvCxnSpPr>
        <p:spPr>
          <a:xfrm flipV="1">
            <a:off x="2665901" y="3334485"/>
            <a:ext cx="1043202" cy="40273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6037"/>
            <a:ext cx="1369780" cy="7416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6" name="Gerade Verbindung 5"/>
          <p:cNvCxnSpPr/>
          <p:nvPr/>
        </p:nvCxnSpPr>
        <p:spPr>
          <a:xfrm>
            <a:off x="8234468" y="2049062"/>
            <a:ext cx="14401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29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Stage-1: precursor exp. At </a:t>
            </a:r>
            <a:r>
              <a:rPr lang="en-US" noProof="0" dirty="0" err="1" smtClean="0"/>
              <a:t>cosy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10"/>
          <a:stretch/>
        </p:blipFill>
        <p:spPr bwMode="auto">
          <a:xfrm>
            <a:off x="3083539" y="1328893"/>
            <a:ext cx="2736000" cy="1023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ildergebnis für rf wien filter cos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3" b="8037"/>
          <a:stretch/>
        </p:blipFill>
        <p:spPr bwMode="auto">
          <a:xfrm>
            <a:off x="3083460" y="2671249"/>
            <a:ext cx="2736000" cy="172606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3609537" y="2345006"/>
            <a:ext cx="1622367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="1" dirty="0" smtClean="0">
                <a:solidFill>
                  <a:srgbClr val="002060"/>
                </a:solidFill>
              </a:rPr>
              <a:t>RF Wien Filter</a:t>
            </a:r>
          </a:p>
        </p:txBody>
      </p:sp>
      <p:sp>
        <p:nvSpPr>
          <p:cNvPr id="9" name="Rechteck 8"/>
          <p:cNvSpPr/>
          <p:nvPr/>
        </p:nvSpPr>
        <p:spPr>
          <a:xfrm>
            <a:off x="3071664" y="1341137"/>
            <a:ext cx="2747796" cy="3059631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5" t="20811" r="10117" b="19397"/>
          <a:stretch/>
        </p:blipFill>
        <p:spPr bwMode="auto">
          <a:xfrm>
            <a:off x="335360" y="1340768"/>
            <a:ext cx="2618167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2226751" y="4071432"/>
            <a:ext cx="620683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1200" b="1" dirty="0" smtClean="0">
                <a:solidFill>
                  <a:schemeClr val="bg1"/>
                </a:solidFill>
              </a:rPr>
              <a:t>COSY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815596" y="1754161"/>
            <a:ext cx="971997" cy="26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200" b="1" dirty="0" smtClean="0">
                <a:solidFill>
                  <a:schemeClr val="bg1"/>
                </a:solidFill>
              </a:rPr>
              <a:t>Wien Filter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301593" y="2021927"/>
            <a:ext cx="360943" cy="4523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6453" y="1352642"/>
            <a:ext cx="2808312" cy="304812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5928234" y="1340014"/>
            <a:ext cx="3113353" cy="32355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02060"/>
                </a:solidFill>
              </a:rPr>
              <a:t>COSY (</a:t>
            </a:r>
            <a:r>
              <a:rPr lang="de-DE" sz="2000" dirty="0" err="1" smtClean="0">
                <a:solidFill>
                  <a:srgbClr val="002060"/>
                </a:solidFill>
              </a:rPr>
              <a:t>magnetic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storage</a:t>
            </a:r>
            <a:endParaRPr lang="de-DE" sz="20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02060"/>
                </a:solidFill>
              </a:rPr>
              <a:t>r</a:t>
            </a:r>
            <a:r>
              <a:rPr lang="de-DE" sz="2000" dirty="0" smtClean="0">
                <a:solidFill>
                  <a:srgbClr val="002060"/>
                </a:solidFill>
              </a:rPr>
              <a:t>ing) </a:t>
            </a:r>
            <a:r>
              <a:rPr lang="de-D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spin</a:t>
            </a:r>
            <a:r>
              <a:rPr lang="de-DE" sz="2000" b="1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precession</a:t>
            </a:r>
            <a:r>
              <a:rPr lang="de-D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;</a:t>
            </a:r>
          </a:p>
          <a:p>
            <a:pPr algn="l">
              <a:lnSpc>
                <a:spcPct val="95000"/>
              </a:lnSpc>
            </a:pPr>
            <a:r>
              <a:rPr lang="de-DE" sz="2000" dirty="0" err="1">
                <a:solidFill>
                  <a:srgbClr val="002060"/>
                </a:solidFill>
                <a:sym typeface="Wingdings" panose="05000000000000000000" pitchFamily="2" charset="2"/>
              </a:rPr>
              <a:t>u</a:t>
            </a:r>
            <a:r>
              <a:rPr lang="de-DE" sz="20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se</a:t>
            </a:r>
            <a:r>
              <a:rPr lang="de-D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deuteron</a:t>
            </a:r>
            <a:r>
              <a:rPr lang="de-DE" sz="20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  <a:sym typeface="Wingdings" panose="05000000000000000000" pitchFamily="2" charset="2"/>
              </a:rPr>
              <a:t>beams</a:t>
            </a:r>
            <a:endParaRPr lang="de-DE" sz="2000" dirty="0" smtClean="0">
              <a:solidFill>
                <a:srgbClr val="002060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b="1" u="sng" dirty="0" smtClean="0">
                <a:solidFill>
                  <a:srgbClr val="023D6B"/>
                </a:solidFill>
              </a:rPr>
              <a:t>Problem</a:t>
            </a:r>
            <a:r>
              <a:rPr lang="de-DE" sz="2000" b="1" dirty="0" smtClean="0">
                <a:solidFill>
                  <a:srgbClr val="023D6B"/>
                </a:solidFill>
              </a:rPr>
              <a:t>: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no</a:t>
            </a:r>
            <a:r>
              <a:rPr lang="de-DE" sz="2000" dirty="0" smtClean="0">
                <a:solidFill>
                  <a:srgbClr val="023D6B"/>
                </a:solidFill>
              </a:rPr>
              <a:t> EDM </a:t>
            </a:r>
            <a:r>
              <a:rPr lang="de-DE" sz="2000" dirty="0" err="1" smtClean="0">
                <a:solidFill>
                  <a:srgbClr val="023D6B"/>
                </a:solidFill>
              </a:rPr>
              <a:t>effect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b="1" dirty="0">
              <a:solidFill>
                <a:srgbClr val="C0000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r>
              <a:rPr lang="de-DE" sz="2000" b="1" dirty="0" smtClean="0">
                <a:solidFill>
                  <a:srgbClr val="C00000"/>
                </a:solidFill>
              </a:rPr>
              <a:t>RF Wien Filter</a:t>
            </a:r>
            <a:r>
              <a:rPr lang="de-DE" sz="2000" dirty="0" smtClean="0">
                <a:solidFill>
                  <a:srgbClr val="002060"/>
                </a:solidFill>
              </a:rPr>
              <a:t>:</a:t>
            </a:r>
          </a:p>
          <a:p>
            <a:pPr algn="l">
              <a:lnSpc>
                <a:spcPct val="95000"/>
              </a:lnSpc>
            </a:pPr>
            <a:endParaRPr lang="de-DE" sz="5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02060"/>
                </a:solidFill>
              </a:rPr>
              <a:t>RF-</a:t>
            </a:r>
            <a:r>
              <a:rPr lang="de-DE" sz="2000" dirty="0" err="1" smtClean="0">
                <a:solidFill>
                  <a:srgbClr val="002060"/>
                </a:solidFill>
              </a:rPr>
              <a:t>fields</a:t>
            </a:r>
            <a:r>
              <a:rPr lang="de-DE" sz="2000" dirty="0" smtClean="0">
                <a:solidFill>
                  <a:srgbClr val="002060"/>
                </a:solidFill>
              </a:rPr>
              <a:t> such </a:t>
            </a:r>
            <a:r>
              <a:rPr lang="de-DE" sz="2000" dirty="0" err="1" smtClean="0">
                <a:solidFill>
                  <a:srgbClr val="002060"/>
                </a:solidFill>
              </a:rPr>
              <a:t>that</a:t>
            </a:r>
            <a:endParaRPr lang="de-DE" sz="2000" dirty="0" smtClean="0">
              <a:solidFill>
                <a:srgbClr val="002060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    </a:t>
            </a:r>
            <a:r>
              <a:rPr lang="de-DE" sz="2000" dirty="0" err="1" smtClean="0">
                <a:solidFill>
                  <a:srgbClr val="002060"/>
                </a:solidFill>
              </a:rPr>
              <a:t>forward-backward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02060"/>
                </a:solidFill>
              </a:rPr>
              <a:t> </a:t>
            </a:r>
            <a:r>
              <a:rPr lang="de-DE" sz="2000" dirty="0" smtClean="0">
                <a:solidFill>
                  <a:srgbClr val="002060"/>
                </a:solidFill>
              </a:rPr>
              <a:t>    </a:t>
            </a:r>
            <a:r>
              <a:rPr lang="de-DE" sz="2000" dirty="0" err="1" smtClean="0">
                <a:solidFill>
                  <a:srgbClr val="002060"/>
                </a:solidFill>
              </a:rPr>
              <a:t>effect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does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u="sng" dirty="0" smtClean="0">
                <a:solidFill>
                  <a:srgbClr val="002060"/>
                </a:solidFill>
              </a:rPr>
              <a:t>not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cancel</a:t>
            </a:r>
            <a:endParaRPr lang="de-DE" sz="2000" dirty="0" smtClean="0">
              <a:solidFill>
                <a:srgbClr val="00206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02060"/>
                </a:solidFill>
              </a:rPr>
              <a:t>Sensitivity</a:t>
            </a:r>
            <a:r>
              <a:rPr lang="de-DE" sz="2000" dirty="0" smtClean="0">
                <a:solidFill>
                  <a:srgbClr val="002060"/>
                </a:solidFill>
              </a:rPr>
              <a:t> </a:t>
            </a:r>
            <a:r>
              <a:rPr lang="de-DE" sz="2000" dirty="0" err="1" smtClean="0">
                <a:solidFill>
                  <a:srgbClr val="002060"/>
                </a:solidFill>
              </a:rPr>
              <a:t>to</a:t>
            </a:r>
            <a:r>
              <a:rPr lang="de-DE" sz="2000" dirty="0" smtClean="0">
                <a:solidFill>
                  <a:srgbClr val="002060"/>
                </a:solidFill>
              </a:rPr>
              <a:t> EDM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57346" y="4561266"/>
            <a:ext cx="11255004" cy="10279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First-</a:t>
            </a:r>
            <a:r>
              <a:rPr lang="de-DE" sz="2400" dirty="0" err="1" smtClean="0">
                <a:solidFill>
                  <a:srgbClr val="023D6B"/>
                </a:solidFill>
              </a:rPr>
              <a:t>ever</a:t>
            </a:r>
            <a:r>
              <a:rPr lang="de-DE" sz="2400" b="1" dirty="0" smtClean="0">
                <a:solidFill>
                  <a:srgbClr val="C00000"/>
                </a:solidFill>
              </a:rPr>
              <a:t> </a:t>
            </a:r>
            <a:r>
              <a:rPr lang="de-DE" sz="2400" b="1" dirty="0" err="1" smtClean="0">
                <a:solidFill>
                  <a:srgbClr val="C00000"/>
                </a:solidFill>
              </a:rPr>
              <a:t>deuteron</a:t>
            </a:r>
            <a:r>
              <a:rPr lang="de-DE" sz="2400" b="1" dirty="0" smtClean="0">
                <a:solidFill>
                  <a:srgbClr val="C00000"/>
                </a:solidFill>
              </a:rPr>
              <a:t> EDM </a:t>
            </a:r>
            <a:r>
              <a:rPr lang="de-DE" sz="2400" dirty="0" err="1" smtClean="0">
                <a:solidFill>
                  <a:srgbClr val="023D6B"/>
                </a:solidFill>
              </a:rPr>
              <a:t>measurement</a:t>
            </a:r>
            <a:endParaRPr lang="de-DE" sz="2400" dirty="0" smtClean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endParaRPr lang="de-DE" sz="2000" dirty="0">
              <a:solidFill>
                <a:srgbClr val="00206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u="sng" dirty="0" smtClean="0">
                <a:solidFill>
                  <a:srgbClr val="023D6B"/>
                </a:solidFill>
              </a:rPr>
              <a:t>Statistical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sensitivity</a:t>
            </a:r>
            <a:r>
              <a:rPr lang="de-DE" sz="2000" dirty="0" smtClean="0">
                <a:solidFill>
                  <a:srgbClr val="023D6B"/>
                </a:solidFill>
              </a:rPr>
              <a:t> 10</a:t>
            </a:r>
            <a:r>
              <a:rPr lang="de-DE" sz="2000" baseline="30000" dirty="0" smtClean="0">
                <a:solidFill>
                  <a:srgbClr val="023D6B"/>
                </a:solidFill>
              </a:rPr>
              <a:t>-(23-24)</a:t>
            </a:r>
            <a:r>
              <a:rPr lang="de-DE" sz="2000" dirty="0" smtClean="0">
                <a:solidFill>
                  <a:srgbClr val="023D6B"/>
                </a:solidFill>
              </a:rPr>
              <a:t> e cm; </a:t>
            </a:r>
            <a:r>
              <a:rPr lang="de-DE" sz="2000" u="sng" dirty="0" err="1" smtClean="0">
                <a:solidFill>
                  <a:schemeClr val="bg1"/>
                </a:solidFill>
              </a:rPr>
              <a:t>systematics</a:t>
            </a:r>
            <a:r>
              <a:rPr lang="de-DE" sz="2000" dirty="0" smtClean="0">
                <a:solidFill>
                  <a:schemeClr val="bg1"/>
                </a:solidFill>
              </a:rPr>
              <a:t>: </a:t>
            </a:r>
            <a:r>
              <a:rPr lang="de-DE" sz="2000" dirty="0" err="1" smtClean="0">
                <a:solidFill>
                  <a:schemeClr val="bg1"/>
                </a:solidFill>
              </a:rPr>
              <a:t>imperfections</a:t>
            </a:r>
            <a:r>
              <a:rPr lang="de-DE" sz="2000" dirty="0" smtClean="0">
                <a:solidFill>
                  <a:schemeClr val="bg1"/>
                </a:solidFill>
              </a:rPr>
              <a:t>, </a:t>
            </a:r>
            <a:r>
              <a:rPr lang="de-DE" sz="2000" dirty="0" err="1" smtClean="0">
                <a:solidFill>
                  <a:schemeClr val="bg1"/>
                </a:solidFill>
              </a:rPr>
              <a:t>alignment</a:t>
            </a:r>
            <a:r>
              <a:rPr lang="de-DE" sz="2000" dirty="0" smtClean="0">
                <a:solidFill>
                  <a:schemeClr val="bg1"/>
                </a:solidFill>
              </a:rPr>
              <a:t>, … </a:t>
            </a:r>
            <a:r>
              <a:rPr lang="de-D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limit</a:t>
            </a:r>
            <a:r>
              <a:rPr lang="de-D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: ~</a:t>
            </a:r>
            <a:r>
              <a:rPr lang="de-DE" sz="1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10</a:t>
            </a:r>
            <a:r>
              <a:rPr lang="de-DE" sz="2000" baseline="30000" dirty="0" smtClean="0">
                <a:solidFill>
                  <a:schemeClr val="bg1"/>
                </a:solidFill>
                <a:sym typeface="Wingdings" panose="05000000000000000000" pitchFamily="2" charset="2"/>
              </a:rPr>
              <a:t>-19</a:t>
            </a:r>
            <a:r>
              <a:rPr lang="de-DE" sz="2000" dirty="0" smtClean="0">
                <a:solidFill>
                  <a:schemeClr val="bg1"/>
                </a:solidFill>
                <a:sym typeface="Wingdings" panose="05000000000000000000" pitchFamily="2" charset="2"/>
              </a:rPr>
              <a:t> e cm</a:t>
            </a:r>
            <a:r>
              <a:rPr lang="de-DE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4583832" y="5211212"/>
            <a:ext cx="725154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de-DE" sz="2000" u="sng" dirty="0" err="1">
                <a:solidFill>
                  <a:srgbClr val="023D6B"/>
                </a:solidFill>
              </a:rPr>
              <a:t>systematics</a:t>
            </a:r>
            <a:r>
              <a:rPr lang="de-DE" sz="2000" dirty="0">
                <a:solidFill>
                  <a:srgbClr val="023D6B"/>
                </a:solidFill>
              </a:rPr>
              <a:t>: </a:t>
            </a:r>
            <a:r>
              <a:rPr lang="de-DE" sz="2000" dirty="0" err="1">
                <a:solidFill>
                  <a:srgbClr val="023D6B"/>
                </a:solidFill>
              </a:rPr>
              <a:t>imperfections</a:t>
            </a:r>
            <a:r>
              <a:rPr lang="de-DE" sz="2000" dirty="0">
                <a:solidFill>
                  <a:srgbClr val="023D6B"/>
                </a:solidFill>
              </a:rPr>
              <a:t>, </a:t>
            </a:r>
            <a:r>
              <a:rPr lang="de-DE" sz="2000" dirty="0" err="1">
                <a:solidFill>
                  <a:srgbClr val="023D6B"/>
                </a:solidFill>
              </a:rPr>
              <a:t>alignment</a:t>
            </a:r>
            <a:r>
              <a:rPr lang="de-DE" sz="2000" dirty="0">
                <a:solidFill>
                  <a:srgbClr val="023D6B"/>
                </a:solidFill>
              </a:rPr>
              <a:t>, …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limit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: ~</a:t>
            </a: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10</a:t>
            </a:r>
            <a:r>
              <a:rPr lang="de-DE" sz="2000" baseline="30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-19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  <a:sym typeface="Wingdings" panose="05000000000000000000" pitchFamily="2" charset="2"/>
              </a:rPr>
              <a:t> e cm</a:t>
            </a:r>
            <a:r>
              <a:rPr lang="de-DE" sz="2000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6037"/>
            <a:ext cx="1369780" cy="7416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Rechteck 29"/>
          <p:cNvSpPr/>
          <p:nvPr/>
        </p:nvSpPr>
        <p:spPr>
          <a:xfrm>
            <a:off x="335361" y="1341956"/>
            <a:ext cx="11509404" cy="3060000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69" y="1359611"/>
            <a:ext cx="274749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541" y="1362034"/>
            <a:ext cx="274115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feld 32"/>
          <p:cNvSpPr txBox="1"/>
          <p:nvPr/>
        </p:nvSpPr>
        <p:spPr>
          <a:xfrm>
            <a:off x="457346" y="3746473"/>
            <a:ext cx="520660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dirty="0">
                <a:solidFill>
                  <a:srgbClr val="023D6B"/>
                </a:solidFill>
              </a:rPr>
              <a:t>i</a:t>
            </a:r>
            <a:r>
              <a:rPr lang="de-DE" dirty="0" smtClean="0">
                <a:solidFill>
                  <a:srgbClr val="023D6B"/>
                </a:solidFill>
              </a:rPr>
              <a:t>nvariant </a:t>
            </a:r>
            <a:r>
              <a:rPr lang="de-DE" dirty="0" err="1" smtClean="0">
                <a:solidFill>
                  <a:srgbClr val="023D6B"/>
                </a:solidFill>
              </a:rPr>
              <a:t>spin</a:t>
            </a:r>
            <a:r>
              <a:rPr lang="de-DE" dirty="0" smtClean="0">
                <a:solidFill>
                  <a:srgbClr val="023D6B"/>
                </a:solidFill>
              </a:rPr>
              <a:t> </a:t>
            </a:r>
            <a:r>
              <a:rPr lang="de-DE" dirty="0" err="1" smtClean="0">
                <a:solidFill>
                  <a:srgbClr val="023D6B"/>
                </a:solidFill>
              </a:rPr>
              <a:t>axis</a:t>
            </a:r>
            <a:r>
              <a:rPr lang="de-DE" dirty="0" smtClean="0">
                <a:solidFill>
                  <a:srgbClr val="023D6B"/>
                </a:solidFill>
              </a:rPr>
              <a:t>:</a:t>
            </a:r>
          </a:p>
          <a:p>
            <a:pPr>
              <a:lnSpc>
                <a:spcPct val="95000"/>
              </a:lnSpc>
            </a:pPr>
            <a:r>
              <a:rPr lang="de-DE" dirty="0" smtClean="0">
                <a:solidFill>
                  <a:srgbClr val="023D6B"/>
                </a:solidFill>
              </a:rPr>
              <a:t>              </a:t>
            </a:r>
            <a:r>
              <a:rPr lang="de-DE" b="1" i="1" dirty="0" smtClean="0">
                <a:solidFill>
                  <a:srgbClr val="023D6B"/>
                </a:solidFill>
              </a:rPr>
              <a:t>d</a:t>
            </a:r>
            <a:r>
              <a:rPr lang="de-DE" b="1" dirty="0" smtClean="0">
                <a:solidFill>
                  <a:srgbClr val="023D6B"/>
                </a:solidFill>
              </a:rPr>
              <a:t> = 0</a:t>
            </a:r>
            <a:r>
              <a:rPr lang="de-DE" dirty="0" smtClean="0">
                <a:solidFill>
                  <a:srgbClr val="023D6B"/>
                </a:solidFill>
              </a:rPr>
              <a:t>				    </a:t>
            </a:r>
            <a:r>
              <a:rPr lang="de-DE" b="1" i="1" dirty="0" smtClean="0">
                <a:solidFill>
                  <a:srgbClr val="023D6B"/>
                </a:solidFill>
              </a:rPr>
              <a:t>d</a:t>
            </a:r>
            <a:r>
              <a:rPr lang="de-DE" b="1" dirty="0" smtClean="0">
                <a:solidFill>
                  <a:srgbClr val="023D6B"/>
                </a:solidFill>
              </a:rPr>
              <a:t> &gt; 0</a:t>
            </a: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78" y="1362034"/>
            <a:ext cx="2842596" cy="251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feld 35"/>
          <p:cNvSpPr txBox="1"/>
          <p:nvPr/>
        </p:nvSpPr>
        <p:spPr>
          <a:xfrm>
            <a:off x="9262279" y="3958880"/>
            <a:ext cx="2307043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600" b="1" dirty="0" err="1" smtClean="0">
                <a:solidFill>
                  <a:srgbClr val="023D6B"/>
                </a:solidFill>
              </a:rPr>
              <a:t>Exptl</a:t>
            </a:r>
            <a:r>
              <a:rPr lang="de-DE" sz="1600" b="1" dirty="0" smtClean="0">
                <a:solidFill>
                  <a:srgbClr val="023D6B"/>
                </a:solidFill>
              </a:rPr>
              <a:t>. </a:t>
            </a:r>
            <a:r>
              <a:rPr lang="de-DE" sz="1600" b="1" dirty="0" err="1" smtClean="0">
                <a:solidFill>
                  <a:srgbClr val="023D6B"/>
                </a:solidFill>
              </a:rPr>
              <a:t>data</a:t>
            </a:r>
            <a:r>
              <a:rPr lang="de-DE" sz="1600" b="1" dirty="0" smtClean="0">
                <a:solidFill>
                  <a:srgbClr val="023D6B"/>
                </a:solidFill>
              </a:rPr>
              <a:t> (Dec.2018)</a:t>
            </a:r>
          </a:p>
        </p:txBody>
      </p:sp>
      <p:sp>
        <p:nvSpPr>
          <p:cNvPr id="37" name="Pfeil nach unten 36"/>
          <p:cNvSpPr/>
          <p:nvPr/>
        </p:nvSpPr>
        <p:spPr>
          <a:xfrm>
            <a:off x="10284076" y="4285123"/>
            <a:ext cx="292840" cy="79013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8" name="Textfeld 37"/>
          <p:cNvSpPr txBox="1"/>
          <p:nvPr/>
        </p:nvSpPr>
        <p:spPr>
          <a:xfrm>
            <a:off x="10200456" y="4365104"/>
            <a:ext cx="466794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600" b="1" dirty="0" smtClean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4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30" grpId="0" animBg="1"/>
      <p:bldP spid="33" grpId="0"/>
      <p:bldP spid="36" grpId="0"/>
      <p:bldP spid="37" grpId="0" animBg="1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4_PICTURES\PHYSICS\COSY\COSY\COSY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3" y="1353831"/>
            <a:ext cx="6480000" cy="39613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Stage-2: prototype ring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1635088" y="2268856"/>
            <a:ext cx="243016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0" name="Rechteck 9"/>
          <p:cNvSpPr/>
          <p:nvPr/>
        </p:nvSpPr>
        <p:spPr>
          <a:xfrm>
            <a:off x="3585865" y="3853032"/>
            <a:ext cx="5445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679725" y="3748931"/>
            <a:ext cx="1409716" cy="391212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7409229" y="1394304"/>
            <a:ext cx="3514104" cy="39518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rgbClr val="023D6B"/>
                </a:solidFill>
              </a:rPr>
              <a:t>30 </a:t>
            </a:r>
            <a:r>
              <a:rPr lang="de-DE" sz="2000" b="1" dirty="0" err="1" smtClean="0">
                <a:solidFill>
                  <a:srgbClr val="023D6B"/>
                </a:solidFill>
              </a:rPr>
              <a:t>MeV</a:t>
            </a:r>
            <a:r>
              <a:rPr lang="de-DE" sz="2000" b="1" dirty="0" smtClean="0">
                <a:solidFill>
                  <a:srgbClr val="023D6B"/>
                </a:solidFill>
              </a:rPr>
              <a:t> all-</a:t>
            </a:r>
            <a:r>
              <a:rPr lang="de-DE" sz="2000" b="1" dirty="0" err="1" smtClean="0">
                <a:solidFill>
                  <a:srgbClr val="023D6B"/>
                </a:solidFill>
              </a:rPr>
              <a:t>electric</a:t>
            </a:r>
            <a:r>
              <a:rPr lang="de-DE" sz="2000" b="1" dirty="0" smtClean="0">
                <a:solidFill>
                  <a:srgbClr val="023D6B"/>
                </a:solidFill>
              </a:rPr>
              <a:t> p ring</a:t>
            </a:r>
            <a:endParaRPr lang="de-DE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Storage time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CW/CCW </a:t>
            </a:r>
            <a:r>
              <a:rPr lang="de-DE" sz="2000" dirty="0" err="1" smtClean="0">
                <a:solidFill>
                  <a:srgbClr val="023D6B"/>
                </a:solidFill>
              </a:rPr>
              <a:t>operation</a:t>
            </a: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Spin </a:t>
            </a:r>
            <a:r>
              <a:rPr lang="de-DE" sz="2000" dirty="0" err="1" smtClean="0">
                <a:solidFill>
                  <a:srgbClr val="023D6B"/>
                </a:solidFill>
              </a:rPr>
              <a:t>coherence</a:t>
            </a:r>
            <a:r>
              <a:rPr lang="de-DE" sz="2000" dirty="0" smtClean="0">
                <a:solidFill>
                  <a:srgbClr val="023D6B"/>
                </a:solidFill>
              </a:rPr>
              <a:t> time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</a:rPr>
              <a:t>Polarimetry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Phase </a:t>
            </a:r>
            <a:r>
              <a:rPr lang="de-DE" sz="2000" dirty="0" err="1" smtClean="0">
                <a:solidFill>
                  <a:srgbClr val="023D6B"/>
                </a:solidFill>
              </a:rPr>
              <a:t>space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cooling</a:t>
            </a: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23D6B"/>
                </a:solidFill>
                <a:latin typeface="Symbol" panose="05050102010706020507" pitchFamily="18" charset="2"/>
              </a:rPr>
              <a:t>m</a:t>
            </a:r>
            <a:r>
              <a:rPr lang="de-DE" sz="2000" baseline="-25000" dirty="0" smtClean="0">
                <a:solidFill>
                  <a:srgbClr val="023D6B"/>
                </a:solidFill>
              </a:rPr>
              <a:t>p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effects</a:t>
            </a: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u="sng" dirty="0" smtClean="0">
                <a:solidFill>
                  <a:srgbClr val="023D6B"/>
                </a:solidFill>
              </a:rPr>
              <a:t>Option: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add</a:t>
            </a:r>
            <a:r>
              <a:rPr lang="de-DE" sz="2000" b="1" dirty="0" smtClean="0">
                <a:solidFill>
                  <a:srgbClr val="023D6B"/>
                </a:solidFill>
              </a:rPr>
              <a:t> B-</a:t>
            </a:r>
            <a:r>
              <a:rPr lang="de-DE" sz="2000" b="1" dirty="0" err="1" smtClean="0">
                <a:solidFill>
                  <a:srgbClr val="023D6B"/>
                </a:solidFill>
              </a:rPr>
              <a:t>field</a:t>
            </a:r>
            <a:r>
              <a:rPr lang="de-DE" sz="2000" b="1" dirty="0" smtClean="0">
                <a:solidFill>
                  <a:srgbClr val="023D6B"/>
                </a:solidFill>
              </a:rPr>
              <a:t>, 45 </a:t>
            </a:r>
            <a:r>
              <a:rPr lang="de-DE" sz="2000" b="1" dirty="0" err="1" smtClean="0">
                <a:solidFill>
                  <a:srgbClr val="023D6B"/>
                </a:solidFill>
              </a:rPr>
              <a:t>MeV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b="1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23D6B"/>
                </a:solidFill>
              </a:rPr>
              <a:t>pEDM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measurement</a:t>
            </a: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0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Possible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host: 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COSY</a:t>
            </a:r>
            <a:endParaRPr lang="de-DE" sz="2000" b="1" dirty="0" smtClean="0">
              <a:solidFill>
                <a:srgbClr val="023D6B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63249">
            <a:off x="576719" y="2633729"/>
            <a:ext cx="1961051" cy="183998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23" y="1343199"/>
            <a:ext cx="3083281" cy="112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7248128" y="3853032"/>
            <a:ext cx="3888432" cy="1016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7" name="Textfeld 16"/>
          <p:cNvSpPr txBox="1"/>
          <p:nvPr/>
        </p:nvSpPr>
        <p:spPr>
          <a:xfrm>
            <a:off x="4803880" y="5744958"/>
            <a:ext cx="25619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b="1" dirty="0" err="1" smtClean="0">
                <a:solidFill>
                  <a:srgbClr val="C00000"/>
                </a:solidFill>
              </a:rPr>
              <a:t>Inevitable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next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step</a:t>
            </a:r>
            <a:endParaRPr lang="de-DE" sz="2000" b="1" dirty="0" smtClean="0">
              <a:solidFill>
                <a:srgbClr val="C00000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59056" y="1353831"/>
            <a:ext cx="6480000" cy="3961306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8" name="Rechteck 17"/>
          <p:cNvSpPr/>
          <p:nvPr/>
        </p:nvSpPr>
        <p:spPr>
          <a:xfrm>
            <a:off x="7248128" y="4869160"/>
            <a:ext cx="3888432" cy="508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383169"/>
            <a:ext cx="3144772" cy="168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94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Stage-3: precision   </a:t>
            </a:r>
            <a:r>
              <a:rPr lang="en-US" noProof="0" dirty="0" err="1" smtClean="0"/>
              <a:t>edm</a:t>
            </a:r>
            <a:r>
              <a:rPr lang="en-US" noProof="0" dirty="0" smtClean="0"/>
              <a:t> ring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335360" y="1342232"/>
            <a:ext cx="5256584" cy="4247008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522631"/>
            <a:ext cx="3813149" cy="385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/>
        </p:nvSpPr>
        <p:spPr>
          <a:xfrm>
            <a:off x="5940867" y="1376418"/>
            <a:ext cx="4833374" cy="41272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</a:rPr>
              <a:t>All-</a:t>
            </a:r>
            <a:r>
              <a:rPr lang="de-DE" sz="2000" dirty="0" err="1" smtClean="0">
                <a:solidFill>
                  <a:srgbClr val="023D6B"/>
                </a:solidFill>
              </a:rPr>
              <a:t>electric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deflection</a:t>
            </a: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1200" dirty="0" smtClean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23D6B"/>
                </a:solidFill>
              </a:rPr>
              <a:t>M</a:t>
            </a:r>
            <a:r>
              <a:rPr lang="de-DE" sz="2000" dirty="0" smtClean="0">
                <a:solidFill>
                  <a:srgbClr val="023D6B"/>
                </a:solidFill>
              </a:rPr>
              <a:t>agic </a:t>
            </a:r>
            <a:r>
              <a:rPr lang="de-DE" sz="2000" dirty="0" err="1" smtClean="0">
                <a:solidFill>
                  <a:srgbClr val="023D6B"/>
                </a:solidFill>
              </a:rPr>
              <a:t>momentum</a:t>
            </a:r>
            <a:r>
              <a:rPr lang="de-DE" sz="2000" dirty="0" smtClean="0">
                <a:solidFill>
                  <a:srgbClr val="023D6B"/>
                </a:solidFill>
              </a:rPr>
              <a:t> (p = 0.7007 </a:t>
            </a:r>
            <a:r>
              <a:rPr lang="de-DE" sz="2000" dirty="0" err="1">
                <a:solidFill>
                  <a:srgbClr val="023D6B"/>
                </a:solidFill>
              </a:rPr>
              <a:t>G</a:t>
            </a:r>
            <a:r>
              <a:rPr lang="de-DE" sz="2000" dirty="0" err="1" smtClean="0">
                <a:solidFill>
                  <a:srgbClr val="023D6B"/>
                </a:solidFill>
              </a:rPr>
              <a:t>eV</a:t>
            </a:r>
            <a:r>
              <a:rPr lang="de-DE" sz="2000" dirty="0" smtClean="0">
                <a:solidFill>
                  <a:srgbClr val="023D6B"/>
                </a:solidFill>
              </a:rPr>
              <a:t>/c)</a:t>
            </a: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</a:rPr>
              <a:t>Simultaneous</a:t>
            </a:r>
            <a:r>
              <a:rPr lang="de-DE" sz="2000" dirty="0" smtClean="0">
                <a:solidFill>
                  <a:srgbClr val="023D6B"/>
                </a:solidFill>
              </a:rPr>
              <a:t> CW/CCW </a:t>
            </a:r>
            <a:r>
              <a:rPr lang="de-DE" sz="2000" dirty="0" err="1" smtClean="0">
                <a:solidFill>
                  <a:srgbClr val="023D6B"/>
                </a:solidFill>
              </a:rPr>
              <a:t>beams</a:t>
            </a:r>
            <a:endParaRPr lang="de-DE" sz="2000" dirty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Phase-</a:t>
            </a:r>
            <a:r>
              <a:rPr lang="de-DE" sz="2000" dirty="0" err="1">
                <a:solidFill>
                  <a:srgbClr val="023D6B"/>
                </a:solidFill>
                <a:sym typeface="Wingdings" panose="05000000000000000000" pitchFamily="2" charset="2"/>
              </a:rPr>
              <a:t>space</a:t>
            </a: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23D6B"/>
                </a:solidFill>
                <a:sym typeface="Wingdings" panose="05000000000000000000" pitchFamily="2" charset="2"/>
              </a:rPr>
              <a:t>cooled</a:t>
            </a: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beams</a:t>
            </a:r>
            <a:endParaRPr lang="de-DE" sz="20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Long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spin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coherence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time (&gt;</a:t>
            </a:r>
            <a:r>
              <a:rPr lang="de-DE" sz="8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1000</a:t>
            </a:r>
            <a:r>
              <a:rPr lang="de-DE" sz="1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s)</a:t>
            </a:r>
            <a:endParaRPr lang="de-DE" sz="12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Non-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destructive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precision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polarimetry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Optimum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orbit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control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Optimum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shielding</a:t>
            </a: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external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fields</a:t>
            </a:r>
            <a:endParaRPr lang="de-DE" sz="20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Control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residual (intentional)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</a:t>
            </a:r>
            <a:r>
              <a:rPr lang="de-DE" sz="2000" baseline="-25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r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field</a:t>
            </a:r>
            <a:endParaRPr lang="de-DE" sz="20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2939591" y="5744958"/>
            <a:ext cx="629050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C00000"/>
                </a:solidFill>
              </a:rPr>
              <a:t>„Holy </a:t>
            </a:r>
            <a:r>
              <a:rPr lang="de-DE" sz="2000" b="1" dirty="0" err="1" smtClean="0">
                <a:solidFill>
                  <a:srgbClr val="C00000"/>
                </a:solidFill>
              </a:rPr>
              <a:t>Grail</a:t>
            </a:r>
            <a:r>
              <a:rPr lang="de-DE" sz="2000" b="1" dirty="0" smtClean="0">
                <a:solidFill>
                  <a:srgbClr val="C00000"/>
                </a:solidFill>
              </a:rPr>
              <a:t>“ </a:t>
            </a:r>
            <a:r>
              <a:rPr lang="de-DE" sz="2000" dirty="0" err="1" smtClean="0">
                <a:solidFill>
                  <a:srgbClr val="023D6B"/>
                </a:solidFill>
              </a:rPr>
              <a:t>of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storage</a:t>
            </a:r>
            <a:r>
              <a:rPr lang="de-DE" sz="2000" dirty="0" smtClean="0">
                <a:solidFill>
                  <a:srgbClr val="023D6B"/>
                </a:solidFill>
              </a:rPr>
              <a:t> rings (</a:t>
            </a:r>
            <a:r>
              <a:rPr lang="de-DE" sz="2000" dirty="0" err="1" smtClean="0">
                <a:solidFill>
                  <a:srgbClr val="023D6B"/>
                </a:solidFill>
              </a:rPr>
              <a:t>largest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ever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conceived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585222" y="332656"/>
            <a:ext cx="548548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3200" b="1" dirty="0"/>
              <a:t>p</a:t>
            </a:r>
            <a:r>
              <a:rPr lang="de-DE" sz="32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394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Goals and timeline</a:t>
            </a:r>
            <a:endParaRPr lang="en-US" noProof="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342231"/>
            <a:ext cx="858043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5346452" y="5301208"/>
            <a:ext cx="9361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r>
              <a:rPr lang="de-DE" sz="2400" dirty="0" smtClean="0"/>
              <a:t>p</a:t>
            </a:r>
          </a:p>
        </p:txBody>
      </p:sp>
      <p:cxnSp>
        <p:nvCxnSpPr>
          <p:cNvPr id="7" name="Gerade Verbindung 6"/>
          <p:cNvCxnSpPr/>
          <p:nvPr/>
        </p:nvCxnSpPr>
        <p:spPr>
          <a:xfrm flipV="1">
            <a:off x="6426572" y="2348880"/>
            <a:ext cx="2652057" cy="2467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6426572" y="2864811"/>
            <a:ext cx="2651678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426572" y="3392617"/>
            <a:ext cx="2639803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102743" y="2100509"/>
            <a:ext cx="1032655" cy="5016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 smtClean="0">
                <a:solidFill>
                  <a:schemeClr val="bg1"/>
                </a:solidFill>
              </a:rPr>
              <a:t>Step</a:t>
            </a:r>
            <a:r>
              <a:rPr lang="de-DE" sz="1400" b="1" dirty="0" smtClean="0">
                <a:solidFill>
                  <a:schemeClr val="bg1"/>
                </a:solidFill>
              </a:rPr>
              <a:t> 1:</a:t>
            </a: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P</a:t>
            </a:r>
            <a:r>
              <a:rPr lang="de-DE" sz="1400" b="1" dirty="0" err="1" smtClean="0">
                <a:solidFill>
                  <a:schemeClr val="bg1"/>
                </a:solidFill>
              </a:rPr>
              <a:t>recursor</a:t>
            </a:r>
            <a:endParaRPr lang="de-DE" sz="1400" b="1" dirty="0" smtClean="0">
              <a:solidFill>
                <a:schemeClr val="bg1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110560" y="2652823"/>
            <a:ext cx="1019831" cy="501676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 smtClean="0">
                <a:solidFill>
                  <a:schemeClr val="bg1"/>
                </a:solidFill>
              </a:rPr>
              <a:t>Step</a:t>
            </a:r>
            <a:r>
              <a:rPr lang="de-DE" sz="1400" b="1" dirty="0" smtClean="0">
                <a:solidFill>
                  <a:schemeClr val="bg1"/>
                </a:solidFill>
              </a:rPr>
              <a:t> 2:</a:t>
            </a:r>
          </a:p>
          <a:p>
            <a:pPr algn="ctr">
              <a:lnSpc>
                <a:spcPct val="95000"/>
              </a:lnSpc>
            </a:pPr>
            <a:r>
              <a:rPr lang="de-DE" sz="1400" b="1" dirty="0">
                <a:solidFill>
                  <a:schemeClr val="bg1"/>
                </a:solidFill>
              </a:rPr>
              <a:t>P</a:t>
            </a:r>
            <a:r>
              <a:rPr lang="de-DE" sz="1400" b="1" dirty="0" smtClean="0">
                <a:solidFill>
                  <a:schemeClr val="bg1"/>
                </a:solidFill>
              </a:rPr>
              <a:t>rototype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124384" y="3212218"/>
            <a:ext cx="989374" cy="5016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 smtClean="0">
                <a:solidFill>
                  <a:schemeClr val="bg1"/>
                </a:solidFill>
              </a:rPr>
              <a:t>Step</a:t>
            </a:r>
            <a:r>
              <a:rPr lang="de-DE" sz="1400" b="1" dirty="0" smtClean="0">
                <a:solidFill>
                  <a:schemeClr val="bg1"/>
                </a:solidFill>
              </a:rPr>
              <a:t> 3:</a:t>
            </a:r>
          </a:p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chemeClr val="bg1"/>
                </a:solidFill>
              </a:rPr>
              <a:t>Final ring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5767004" y="2348880"/>
            <a:ext cx="612068" cy="2467"/>
          </a:xfrm>
          <a:prstGeom prst="line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5778500" y="2862344"/>
            <a:ext cx="612068" cy="2467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5778500" y="3390908"/>
            <a:ext cx="612068" cy="24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/>
          <p:cNvSpPr/>
          <p:nvPr/>
        </p:nvSpPr>
        <p:spPr>
          <a:xfrm>
            <a:off x="335360" y="1342231"/>
            <a:ext cx="10945216" cy="4393405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10200456" y="2135847"/>
            <a:ext cx="925253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b="1" dirty="0" err="1" smtClean="0">
                <a:solidFill>
                  <a:schemeClr val="accent3">
                    <a:lumMod val="75000"/>
                  </a:schemeClr>
                </a:solidFill>
              </a:rPr>
              <a:t>Now</a:t>
            </a:r>
            <a:endParaRPr lang="de-DE" sz="20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lnSpc>
                <a:spcPct val="95000"/>
              </a:lnSpc>
            </a:pPr>
            <a:endParaRPr lang="de-DE" sz="2000" b="1" dirty="0" smtClean="0"/>
          </a:p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002060"/>
                </a:solidFill>
              </a:rPr>
              <a:t>5 </a:t>
            </a:r>
            <a:r>
              <a:rPr lang="de-DE" sz="2000" b="1" dirty="0" err="1" smtClean="0">
                <a:solidFill>
                  <a:srgbClr val="002060"/>
                </a:solidFill>
              </a:rPr>
              <a:t>yrs</a:t>
            </a:r>
            <a:endParaRPr lang="de-DE" sz="2000" b="1" dirty="0" smtClean="0">
              <a:solidFill>
                <a:srgbClr val="002060"/>
              </a:solidFill>
            </a:endParaRPr>
          </a:p>
          <a:p>
            <a:pPr algn="ctr">
              <a:lnSpc>
                <a:spcPct val="95000"/>
              </a:lnSpc>
            </a:pPr>
            <a:endParaRPr lang="de-DE" sz="2000" b="1" dirty="0" smtClean="0"/>
          </a:p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FF0000"/>
                </a:solidFill>
              </a:rPr>
              <a:t>10 </a:t>
            </a:r>
            <a:r>
              <a:rPr lang="de-DE" sz="2000" b="1" dirty="0" err="1" smtClean="0">
                <a:solidFill>
                  <a:srgbClr val="FF0000"/>
                </a:solidFill>
              </a:rPr>
              <a:t>yrs</a:t>
            </a:r>
            <a:endParaRPr lang="de-DE" sz="2000" b="1" dirty="0" smtClean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534516" y="5744958"/>
            <a:ext cx="71006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C00000"/>
                </a:solidFill>
              </a:rPr>
              <a:t>Submission </a:t>
            </a:r>
            <a:r>
              <a:rPr lang="de-DE" sz="2000" b="1" dirty="0" err="1" smtClean="0">
                <a:solidFill>
                  <a:srgbClr val="C00000"/>
                </a:solidFill>
              </a:rPr>
              <a:t>to</a:t>
            </a:r>
            <a:r>
              <a:rPr lang="de-DE" sz="2000" b="1" dirty="0" smtClean="0">
                <a:solidFill>
                  <a:srgbClr val="C00000"/>
                </a:solidFill>
              </a:rPr>
              <a:t> ESPP Update; CERN Yellow </a:t>
            </a:r>
            <a:r>
              <a:rPr lang="de-DE" sz="2000" b="1" dirty="0" smtClean="0">
                <a:solidFill>
                  <a:srgbClr val="C00000"/>
                </a:solidFill>
              </a:rPr>
              <a:t>Report (2019)</a:t>
            </a:r>
            <a:endParaRPr lang="de-DE" sz="2000" b="1" dirty="0" smtClean="0">
              <a:solidFill>
                <a:srgbClr val="C00000"/>
              </a:solidFill>
            </a:endParaRPr>
          </a:p>
        </p:txBody>
      </p:sp>
      <p:cxnSp>
        <p:nvCxnSpPr>
          <p:cNvPr id="22" name="Gerade Verbindung 21"/>
          <p:cNvCxnSpPr/>
          <p:nvPr/>
        </p:nvCxnSpPr>
        <p:spPr>
          <a:xfrm>
            <a:off x="6426572" y="3392617"/>
            <a:ext cx="2639803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5778500" y="3390908"/>
            <a:ext cx="612068" cy="24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102" y="3477419"/>
            <a:ext cx="4006850" cy="2255837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" t="6308" r="8520" b="54984"/>
          <a:stretch/>
        </p:blipFill>
        <p:spPr bwMode="auto">
          <a:xfrm>
            <a:off x="5750303" y="3473942"/>
            <a:ext cx="3442041" cy="2259314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4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324727" y="548680"/>
            <a:ext cx="11521280" cy="677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err="1" smtClean="0">
                <a:solidFill>
                  <a:srgbClr val="023D6B"/>
                </a:solidFill>
              </a:rPr>
              <a:t>Oscillating</a:t>
            </a:r>
            <a:r>
              <a:rPr lang="de-DE" sz="4000" dirty="0" smtClean="0">
                <a:solidFill>
                  <a:srgbClr val="023D6B"/>
                </a:solidFill>
              </a:rPr>
              <a:t> EDMs</a:t>
            </a:r>
          </a:p>
        </p:txBody>
      </p:sp>
      <p:pic>
        <p:nvPicPr>
          <p:cNvPr id="12" name="Picture 8" descr="Bildergebnis für dark mat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44824"/>
            <a:ext cx="5708798" cy="32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Ähnliches F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71" b="59355"/>
          <a:stretch/>
        </p:blipFill>
        <p:spPr bwMode="auto">
          <a:xfrm>
            <a:off x="7104112" y="2204864"/>
            <a:ext cx="2722052" cy="150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3517625"/>
            <a:ext cx="4320480" cy="192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6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02" y="5225006"/>
            <a:ext cx="5619547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dirty="0" smtClean="0"/>
              <a:t>Oscillating EDM - motivation</a:t>
            </a:r>
            <a:endParaRPr lang="en-US" noProof="0" dirty="0"/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Textfeld 21"/>
          <p:cNvSpPr txBox="1"/>
          <p:nvPr/>
        </p:nvSpPr>
        <p:spPr>
          <a:xfrm>
            <a:off x="911424" y="1376418"/>
            <a:ext cx="1108923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u="sng" dirty="0" smtClean="0">
                <a:solidFill>
                  <a:srgbClr val="023D6B"/>
                </a:solidFill>
              </a:rPr>
              <a:t>QCD </a:t>
            </a:r>
            <a:r>
              <a:rPr lang="de-DE" sz="2000" u="sng" dirty="0" err="1" smtClean="0">
                <a:solidFill>
                  <a:srgbClr val="023D6B"/>
                </a:solidFill>
              </a:rPr>
              <a:t>Lagrangian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r>
              <a:rPr lang="de-DE" sz="2000" dirty="0" err="1" smtClean="0">
                <a:solidFill>
                  <a:srgbClr val="023D6B"/>
                </a:solidFill>
              </a:rPr>
              <a:t>explicitly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CP-</a:t>
            </a:r>
            <a:r>
              <a:rPr lang="de-DE" sz="2000" b="1" dirty="0" err="1" smtClean="0">
                <a:solidFill>
                  <a:srgbClr val="023D6B"/>
                </a:solidFill>
              </a:rPr>
              <a:t>violating</a:t>
            </a:r>
            <a:r>
              <a:rPr lang="de-DE" sz="2000" dirty="0" smtClean="0">
                <a:solidFill>
                  <a:srgbClr val="023D6B"/>
                </a:solidFill>
              </a:rPr>
              <a:t> (</a:t>
            </a:r>
            <a:r>
              <a:rPr lang="de-DE" sz="2000" i="1" dirty="0" smtClean="0">
                <a:solidFill>
                  <a:srgbClr val="023D6B"/>
                </a:solidFill>
                <a:latin typeface="Symbol" panose="05050102010706020507" pitchFamily="18" charset="2"/>
              </a:rPr>
              <a:t>q</a:t>
            </a:r>
            <a:r>
              <a:rPr lang="de-DE" sz="800" dirty="0" smtClean="0">
                <a:solidFill>
                  <a:srgbClr val="023D6B"/>
                </a:solidFill>
              </a:rPr>
              <a:t> </a:t>
            </a:r>
            <a:r>
              <a:rPr lang="de-DE" sz="2000" baseline="-25000" dirty="0" smtClean="0">
                <a:solidFill>
                  <a:srgbClr val="023D6B"/>
                </a:solidFill>
              </a:rPr>
              <a:t>QCD </a:t>
            </a:r>
            <a:r>
              <a:rPr lang="de-DE" sz="2000" dirty="0" smtClean="0">
                <a:solidFill>
                  <a:srgbClr val="023D6B"/>
                </a:solidFill>
              </a:rPr>
              <a:t>–</a:t>
            </a:r>
            <a:r>
              <a:rPr lang="de-DE" sz="2000" dirty="0" err="1" smtClean="0">
                <a:solidFill>
                  <a:srgbClr val="023D6B"/>
                </a:solidFill>
              </a:rPr>
              <a:t>parameter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– </a:t>
            </a:r>
            <a:r>
              <a:rPr lang="de-DE" sz="2000" dirty="0" err="1" smtClean="0">
                <a:solidFill>
                  <a:srgbClr val="023D6B"/>
                </a:solidFill>
              </a:rPr>
              <a:t>should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be</a:t>
            </a:r>
            <a:r>
              <a:rPr lang="de-DE" sz="2000" dirty="0" smtClean="0">
                <a:solidFill>
                  <a:srgbClr val="023D6B"/>
                </a:solidFill>
              </a:rPr>
              <a:t> ~</a:t>
            </a:r>
            <a:r>
              <a:rPr lang="de-DE" sz="800" dirty="0" smtClean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1)</a:t>
            </a: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u="sng" dirty="0" smtClean="0">
                <a:solidFill>
                  <a:srgbClr val="023D6B"/>
                </a:solidFill>
              </a:rPr>
              <a:t>Experiments</a:t>
            </a:r>
            <a:r>
              <a:rPr lang="de-DE" sz="2000" dirty="0" smtClean="0">
                <a:solidFill>
                  <a:srgbClr val="023D6B"/>
                </a:solidFill>
              </a:rPr>
              <a:t>: strong </a:t>
            </a:r>
            <a:r>
              <a:rPr lang="de-DE" sz="2000" dirty="0" err="1" smtClean="0">
                <a:solidFill>
                  <a:srgbClr val="023D6B"/>
                </a:solidFill>
              </a:rPr>
              <a:t>interaction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very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well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CP </a:t>
            </a:r>
            <a:r>
              <a:rPr lang="de-DE" sz="2000" b="1" dirty="0" err="1" smtClean="0">
                <a:solidFill>
                  <a:srgbClr val="023D6B"/>
                </a:solidFill>
              </a:rPr>
              <a:t>preserving</a:t>
            </a:r>
            <a:r>
              <a:rPr lang="de-DE" sz="2000" dirty="0" smtClean="0">
                <a:solidFill>
                  <a:srgbClr val="023D6B"/>
                </a:solidFill>
              </a:rPr>
              <a:t>:</a:t>
            </a:r>
            <a:r>
              <a:rPr lang="de-DE" sz="2000" i="1" dirty="0">
                <a:solidFill>
                  <a:srgbClr val="023D6B"/>
                </a:solidFill>
                <a:latin typeface="Symbol" panose="05050102010706020507" pitchFamily="18" charset="2"/>
              </a:rPr>
              <a:t> q</a:t>
            </a:r>
            <a:r>
              <a:rPr lang="de-DE" sz="800" dirty="0">
                <a:solidFill>
                  <a:srgbClr val="023D6B"/>
                </a:solidFill>
              </a:rPr>
              <a:t> </a:t>
            </a:r>
            <a:r>
              <a:rPr lang="de-DE" sz="2000" baseline="-25000" dirty="0" smtClean="0">
                <a:solidFill>
                  <a:srgbClr val="023D6B"/>
                </a:solidFill>
              </a:rPr>
              <a:t>QCD</a:t>
            </a:r>
            <a:r>
              <a:rPr lang="de-DE" sz="2000" dirty="0" smtClean="0">
                <a:solidFill>
                  <a:srgbClr val="023D6B"/>
                </a:solidFill>
              </a:rPr>
              <a:t> &lt; 10</a:t>
            </a:r>
            <a:r>
              <a:rPr lang="de-DE" sz="2000" baseline="30000" dirty="0" smtClean="0">
                <a:solidFill>
                  <a:srgbClr val="023D6B"/>
                </a:solidFill>
              </a:rPr>
              <a:t>-10 </a:t>
            </a:r>
            <a:r>
              <a:rPr lang="de-DE" sz="2000" dirty="0" smtClean="0">
                <a:solidFill>
                  <a:srgbClr val="023D6B"/>
                </a:solidFill>
              </a:rPr>
              <a:t> (</a:t>
            </a:r>
            <a:r>
              <a:rPr lang="de-DE" sz="2000" dirty="0" smtClean="0">
                <a:solidFill>
                  <a:srgbClr val="C00000"/>
                </a:solidFill>
              </a:rPr>
              <a:t>„Strong CP </a:t>
            </a:r>
            <a:r>
              <a:rPr lang="de-DE" sz="2000" dirty="0" err="1" smtClean="0">
                <a:solidFill>
                  <a:srgbClr val="C00000"/>
                </a:solidFill>
              </a:rPr>
              <a:t>problem</a:t>
            </a:r>
            <a:r>
              <a:rPr lang="de-DE" sz="2000" dirty="0" smtClean="0">
                <a:solidFill>
                  <a:srgbClr val="C00000"/>
                </a:solidFill>
              </a:rPr>
              <a:t>“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</a:p>
          <a:p>
            <a:pPr>
              <a:lnSpc>
                <a:spcPct val="95000"/>
              </a:lnSpc>
            </a:pPr>
            <a:endParaRPr lang="de-DE" sz="2000" dirty="0" smtClean="0">
              <a:solidFill>
                <a:srgbClr val="023D6B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u="sng" dirty="0" smtClean="0">
                <a:solidFill>
                  <a:srgbClr val="023D6B"/>
                </a:solidFill>
              </a:rPr>
              <a:t>Solution</a:t>
            </a:r>
            <a:r>
              <a:rPr lang="de-DE" sz="2000" dirty="0" smtClean="0">
                <a:solidFill>
                  <a:srgbClr val="023D6B"/>
                </a:solidFill>
              </a:rPr>
              <a:t>: a </a:t>
            </a:r>
            <a:r>
              <a:rPr lang="de-DE" sz="2000" dirty="0" err="1" smtClean="0">
                <a:solidFill>
                  <a:srgbClr val="023D6B"/>
                </a:solidFill>
              </a:rPr>
              <a:t>new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symmetry</a:t>
            </a:r>
            <a:r>
              <a:rPr lang="de-DE" sz="2000" dirty="0" smtClean="0">
                <a:solidFill>
                  <a:srgbClr val="023D6B"/>
                </a:solidFill>
              </a:rPr>
              <a:t> („</a:t>
            </a:r>
            <a:r>
              <a:rPr lang="de-DE" sz="2000" dirty="0" err="1" smtClean="0">
                <a:solidFill>
                  <a:srgbClr val="023D6B"/>
                </a:solidFill>
              </a:rPr>
              <a:t>Peccei</a:t>
            </a:r>
            <a:r>
              <a:rPr lang="de-DE" sz="2000" dirty="0" smtClean="0">
                <a:solidFill>
                  <a:srgbClr val="023D6B"/>
                </a:solidFill>
              </a:rPr>
              <a:t>-Quinn“): </a:t>
            </a:r>
          </a:p>
          <a:p>
            <a:pPr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	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</a:rPr>
              <a:t>relaxes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i="1" dirty="0">
                <a:solidFill>
                  <a:srgbClr val="023D6B"/>
                </a:solidFill>
                <a:latin typeface="Symbol" panose="05050102010706020507" pitchFamily="18" charset="2"/>
              </a:rPr>
              <a:t>q</a:t>
            </a:r>
            <a:r>
              <a:rPr lang="de-DE" sz="800" dirty="0">
                <a:solidFill>
                  <a:srgbClr val="023D6B"/>
                </a:solidFill>
              </a:rPr>
              <a:t> </a:t>
            </a:r>
            <a:r>
              <a:rPr lang="de-DE" sz="2000" baseline="-25000" dirty="0">
                <a:solidFill>
                  <a:srgbClr val="023D6B"/>
                </a:solidFill>
              </a:rPr>
              <a:t>QCD </a:t>
            </a:r>
            <a:r>
              <a:rPr lang="de-DE" sz="2000" dirty="0" err="1" smtClean="0">
                <a:solidFill>
                  <a:srgbClr val="023D6B"/>
                </a:solidFill>
              </a:rPr>
              <a:t>to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zero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	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predicts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a light neutral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pseudoscalar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particle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: </a:t>
            </a:r>
            <a:r>
              <a:rPr lang="de-DE" sz="20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axion</a:t>
            </a:r>
            <a:endParaRPr lang="de-DE" sz="2000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</a:t>
            </a: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>
                <a:solidFill>
                  <a:srgbClr val="023D6B"/>
                </a:solidFill>
                <a:sym typeface="Wingdings" panose="05000000000000000000" pitchFamily="2" charset="2"/>
              </a:rPr>
              <a:t>axion</a:t>
            </a: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-like </a:t>
            </a:r>
            <a:r>
              <a:rPr lang="de-DE" sz="2000" dirty="0" err="1">
                <a:solidFill>
                  <a:srgbClr val="023D6B"/>
                </a:solidFill>
                <a:sym typeface="Wingdings" panose="05000000000000000000" pitchFamily="2" charset="2"/>
              </a:rPr>
              <a:t>particles</a:t>
            </a: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 (ALPs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) (e.g.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penitude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in SUSY)</a:t>
            </a:r>
            <a:endParaRPr lang="de-DE" sz="2000" b="1" dirty="0" smtClean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r>
              <a:rPr lang="de-DE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	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coupling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to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SM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suppressed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(„invisible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axion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“)</a:t>
            </a: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	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acquires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a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small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mass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from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mixing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with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pion</a:t>
            </a:r>
            <a:endParaRPr lang="de-DE" sz="20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	</a:t>
            </a:r>
            <a:endParaRPr lang="de-DE" sz="2000" b="1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Cold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axions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produced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in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early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universe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may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be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dark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matter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today</a:t>
            </a:r>
            <a:endParaRPr lang="de-DE" sz="20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Axion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DM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detectable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(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wide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constrained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parameter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space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)  „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industry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“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axion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searches</a:t>
            </a:r>
            <a:endParaRPr lang="de-DE" sz="2000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	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interaction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of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coherently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oscillating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axion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DM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field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with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gluons</a:t>
            </a:r>
            <a:r>
              <a:rPr lang="de-DE" sz="2000" dirty="0">
                <a:solidFill>
                  <a:srgbClr val="023D6B"/>
                </a:solidFill>
                <a:sym typeface="Wingdings" panose="05000000000000000000" pitchFamily="2" charset="2"/>
              </a:rPr>
              <a:t>: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oscillating</a:t>
            </a: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EDMs</a:t>
            </a:r>
            <a:endParaRPr lang="de-DE" sz="2000" b="1" dirty="0" smtClean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endParaRPr lang="de-DE" sz="2000" dirty="0" smtClean="0">
              <a:solidFill>
                <a:srgbClr val="023D6B"/>
              </a:solidFill>
            </a:endParaRPr>
          </a:p>
        </p:txBody>
      </p:sp>
      <p:pic>
        <p:nvPicPr>
          <p:cNvPr id="34" name="Picture 4" descr="Ähnliches Fo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8696" r="32244" b="64070"/>
          <a:stretch/>
        </p:blipFill>
        <p:spPr bwMode="auto">
          <a:xfrm>
            <a:off x="7867034" y="2820048"/>
            <a:ext cx="3741975" cy="124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hteck 34"/>
          <p:cNvSpPr/>
          <p:nvPr/>
        </p:nvSpPr>
        <p:spPr>
          <a:xfrm>
            <a:off x="839416" y="4149080"/>
            <a:ext cx="11017224" cy="18002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0" name="Rechteck 9"/>
          <p:cNvSpPr/>
          <p:nvPr/>
        </p:nvSpPr>
        <p:spPr>
          <a:xfrm>
            <a:off x="839416" y="2132856"/>
            <a:ext cx="11017224" cy="208823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11101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8409" r="36337" b="66112"/>
          <a:stretch/>
        </p:blipFill>
        <p:spPr bwMode="auto">
          <a:xfrm>
            <a:off x="284589" y="1397852"/>
            <a:ext cx="4731291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3395354" y="2420888"/>
            <a:ext cx="396000" cy="3672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9" name="Textfeld 18"/>
          <p:cNvSpPr txBox="1"/>
          <p:nvPr/>
        </p:nvSpPr>
        <p:spPr>
          <a:xfrm>
            <a:off x="5259829" y="1844824"/>
            <a:ext cx="2132315" cy="29700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 smtClean="0">
                <a:solidFill>
                  <a:schemeClr val="bg1"/>
                </a:solidFill>
              </a:rPr>
              <a:t>static</a:t>
            </a:r>
            <a:r>
              <a:rPr lang="de-DE" sz="1400" b="1" dirty="0" smtClean="0">
                <a:solidFill>
                  <a:schemeClr val="bg1"/>
                </a:solidFill>
              </a:rPr>
              <a:t> EDM (</a:t>
            </a:r>
            <a:r>
              <a:rPr lang="de-DE" sz="1400" b="1" dirty="0" err="1" smtClean="0">
                <a:solidFill>
                  <a:schemeClr val="bg1"/>
                </a:solidFill>
              </a:rPr>
              <a:t>see</a:t>
            </a:r>
            <a:r>
              <a:rPr lang="de-DE" sz="1400" b="1" dirty="0" smtClean="0">
                <a:solidFill>
                  <a:schemeClr val="bg1"/>
                </a:solidFill>
              </a:rPr>
              <a:t> </a:t>
            </a:r>
            <a:r>
              <a:rPr lang="de-DE" sz="1400" b="1" dirty="0" err="1" smtClean="0">
                <a:solidFill>
                  <a:schemeClr val="bg1"/>
                </a:solidFill>
              </a:rPr>
              <a:t>above</a:t>
            </a:r>
            <a:r>
              <a:rPr lang="de-DE" sz="1400" b="1" dirty="0" smtClean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6" name="Rechteck 15"/>
          <p:cNvSpPr/>
          <p:nvPr/>
        </p:nvSpPr>
        <p:spPr>
          <a:xfrm>
            <a:off x="348423" y="1340768"/>
            <a:ext cx="7187737" cy="345638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8" name="Textfeld 17"/>
          <p:cNvSpPr txBox="1"/>
          <p:nvPr/>
        </p:nvSpPr>
        <p:spPr>
          <a:xfrm>
            <a:off x="7711921" y="1506440"/>
            <a:ext cx="4164923" cy="3074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23D6B"/>
                </a:solidFill>
              </a:rPr>
              <a:t>Static</a:t>
            </a:r>
            <a:r>
              <a:rPr lang="de-DE" sz="2000" dirty="0" smtClean="0">
                <a:solidFill>
                  <a:srgbClr val="023D6B"/>
                </a:solidFill>
              </a:rPr>
              <a:t> EDM: </a:t>
            </a:r>
            <a:r>
              <a:rPr lang="de-DE" sz="2000" dirty="0" err="1" smtClean="0">
                <a:solidFill>
                  <a:srgbClr val="023D6B"/>
                </a:solidFill>
              </a:rPr>
              <a:t>accumulation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in „</a:t>
            </a:r>
            <a:r>
              <a:rPr lang="de-DE" sz="2000" dirty="0" err="1" smtClean="0">
                <a:solidFill>
                  <a:srgbClr val="023D6B"/>
                </a:solidFill>
              </a:rPr>
              <a:t>frozen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spin</a:t>
            </a:r>
            <a:r>
              <a:rPr lang="de-DE" sz="2000" dirty="0" smtClean="0">
                <a:solidFill>
                  <a:srgbClr val="023D6B"/>
                </a:solidFill>
              </a:rPr>
              <a:t>“ </a:t>
            </a:r>
            <a:r>
              <a:rPr lang="de-DE" sz="2000" dirty="0" err="1" smtClean="0">
                <a:solidFill>
                  <a:srgbClr val="023D6B"/>
                </a:solidFill>
              </a:rPr>
              <a:t>condition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23D6B"/>
                </a:solidFill>
              </a:rPr>
              <a:t>Oscillating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EDM: </a:t>
            </a:r>
            <a:endParaRPr lang="de-DE" sz="2000" b="1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1200" dirty="0">
                <a:solidFill>
                  <a:srgbClr val="023D6B"/>
                </a:solidFill>
              </a:rPr>
              <a:t> </a:t>
            </a:r>
            <a:r>
              <a:rPr lang="de-DE" sz="1200" dirty="0" smtClean="0">
                <a:solidFill>
                  <a:srgbClr val="023D6B"/>
                </a:solidFill>
              </a:rPr>
              <a:t>       </a:t>
            </a:r>
            <a:r>
              <a:rPr lang="de-DE" sz="2000" dirty="0" err="1">
                <a:solidFill>
                  <a:srgbClr val="023D6B"/>
                </a:solidFill>
              </a:rPr>
              <a:t>s</a:t>
            </a:r>
            <a:r>
              <a:rPr lang="de-DE" sz="2000" dirty="0" err="1" smtClean="0">
                <a:solidFill>
                  <a:srgbClr val="023D6B"/>
                </a:solidFill>
              </a:rPr>
              <a:t>pin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precesses</a:t>
            </a:r>
            <a:r>
              <a:rPr lang="de-DE" sz="2000" dirty="0" smtClean="0">
                <a:solidFill>
                  <a:srgbClr val="023D6B"/>
                </a:solidFill>
              </a:rPr>
              <a:t>, but </a:t>
            </a:r>
            <a:r>
              <a:rPr lang="de-DE" sz="2000" b="1" dirty="0" err="1" smtClean="0">
                <a:solidFill>
                  <a:srgbClr val="023D6B"/>
                </a:solidFill>
              </a:rPr>
              <a:t>oEDM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flip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</a:t>
            </a:r>
            <a:r>
              <a:rPr lang="de-DE" sz="800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right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frequency</a:t>
            </a:r>
            <a:r>
              <a:rPr lang="de-DE" sz="2000" dirty="0" smtClean="0">
                <a:solidFill>
                  <a:srgbClr val="023D6B"/>
                </a:solidFill>
              </a:rPr>
              <a:t>: </a:t>
            </a:r>
            <a:r>
              <a:rPr lang="de-DE" sz="2000" dirty="0" err="1" smtClean="0">
                <a:solidFill>
                  <a:srgbClr val="023D6B"/>
                </a:solidFill>
              </a:rPr>
              <a:t>accumulation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023D6B"/>
                </a:solidFill>
              </a:rPr>
              <a:t>frequency</a:t>
            </a:r>
            <a:r>
              <a:rPr lang="de-DE" sz="2000" dirty="0" smtClean="0">
                <a:solidFill>
                  <a:srgbClr val="023D6B"/>
                </a:solidFill>
              </a:rPr>
              <a:t> (</a:t>
            </a:r>
            <a:r>
              <a:rPr lang="de-DE" sz="2000" dirty="0" err="1" smtClean="0">
                <a:solidFill>
                  <a:srgbClr val="023D6B"/>
                </a:solidFill>
              </a:rPr>
              <a:t>axion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mass</a:t>
            </a:r>
            <a:r>
              <a:rPr lang="de-DE" sz="2000" dirty="0">
                <a:solidFill>
                  <a:srgbClr val="023D6B"/>
                </a:solidFill>
              </a:rPr>
              <a:t>) </a:t>
            </a:r>
            <a:r>
              <a:rPr lang="de-DE" sz="2000" dirty="0" smtClean="0">
                <a:solidFill>
                  <a:srgbClr val="023D6B"/>
                </a:solidFill>
              </a:rPr>
              <a:t>not </a:t>
            </a: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    </a:t>
            </a:r>
            <a:r>
              <a:rPr lang="de-DE" sz="2000" dirty="0" err="1" smtClean="0">
                <a:solidFill>
                  <a:srgbClr val="023D6B"/>
                </a:solidFill>
              </a:rPr>
              <a:t>known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resonance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scan</a:t>
            </a:r>
            <a:endParaRPr lang="de-DE" sz="2000" b="1" dirty="0" smtClean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>
              <a:lnSpc>
                <a:spcPct val="95000"/>
              </a:lnSpc>
            </a:pPr>
            <a:endParaRPr lang="de-DE" sz="1200" b="1" dirty="0">
              <a:solidFill>
                <a:srgbClr val="023D6B"/>
              </a:solidFill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Phase </a:t>
            </a:r>
            <a:r>
              <a:rPr lang="de-DE" sz="2000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unknown</a:t>
            </a:r>
            <a:endParaRPr lang="de-DE" sz="2000" dirty="0" smtClean="0">
              <a:solidFill>
                <a:srgbClr val="023D6B"/>
              </a:solidFill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"/>
          <a:stretch/>
        </p:blipFill>
        <p:spPr bwMode="auto">
          <a:xfrm>
            <a:off x="594006" y="3161040"/>
            <a:ext cx="3084860" cy="149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"/>
          <a:stretch/>
        </p:blipFill>
        <p:spPr bwMode="auto">
          <a:xfrm>
            <a:off x="3791354" y="3068960"/>
            <a:ext cx="2985795" cy="14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394250" y="3708060"/>
            <a:ext cx="1983235" cy="297004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chemeClr val="bg1"/>
                </a:solidFill>
              </a:rPr>
              <a:t>n</a:t>
            </a:r>
            <a:r>
              <a:rPr lang="de-DE" sz="1400" b="1" dirty="0" err="1" smtClean="0">
                <a:solidFill>
                  <a:schemeClr val="bg1"/>
                </a:solidFill>
              </a:rPr>
              <a:t>ow</a:t>
            </a:r>
            <a:r>
              <a:rPr lang="de-DE" sz="1400" b="1" dirty="0" smtClean="0">
                <a:solidFill>
                  <a:schemeClr val="bg1"/>
                </a:solidFill>
              </a:rPr>
              <a:t>: </a:t>
            </a:r>
            <a:r>
              <a:rPr lang="de-DE" sz="1400" b="1" dirty="0" err="1" smtClean="0">
                <a:solidFill>
                  <a:schemeClr val="bg1"/>
                </a:solidFill>
              </a:rPr>
              <a:t>oscillating</a:t>
            </a:r>
            <a:r>
              <a:rPr lang="de-DE" sz="1400" b="1" dirty="0" smtClean="0">
                <a:solidFill>
                  <a:schemeClr val="bg1"/>
                </a:solidFill>
              </a:rPr>
              <a:t> EDM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3350766" y="4821193"/>
            <a:ext cx="546816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dirty="0" err="1" smtClean="0">
                <a:solidFill>
                  <a:srgbClr val="023D6B"/>
                </a:solidFill>
              </a:rPr>
              <a:t>Oscillating</a:t>
            </a:r>
            <a:r>
              <a:rPr lang="de-DE" sz="2000" dirty="0" smtClean="0">
                <a:solidFill>
                  <a:srgbClr val="023D6B"/>
                </a:solidFill>
              </a:rPr>
              <a:t> EDM </a:t>
            </a:r>
            <a:r>
              <a:rPr lang="de-DE" sz="2000" b="1" dirty="0" err="1" smtClean="0">
                <a:solidFill>
                  <a:srgbClr val="023D6B"/>
                </a:solidFill>
              </a:rPr>
              <a:t>easier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to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</a:rPr>
              <a:t>detect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(</a:t>
            </a:r>
            <a:r>
              <a:rPr lang="de-DE" sz="2000" dirty="0" err="1" smtClean="0">
                <a:solidFill>
                  <a:srgbClr val="023D6B"/>
                </a:solidFill>
              </a:rPr>
              <a:t>resonance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  <a:endParaRPr lang="de-DE" sz="2000" b="1" dirty="0" smtClean="0">
              <a:solidFill>
                <a:srgbClr val="C00000"/>
              </a:solidFill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6"/>
          <a:stretch/>
        </p:blipFill>
        <p:spPr bwMode="auto">
          <a:xfrm>
            <a:off x="7815923" y="1484784"/>
            <a:ext cx="3960000" cy="329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hteck 25"/>
          <p:cNvSpPr/>
          <p:nvPr/>
        </p:nvSpPr>
        <p:spPr>
          <a:xfrm>
            <a:off x="7610575" y="1340768"/>
            <a:ext cx="4233082" cy="3456384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dirty="0" smtClean="0"/>
              <a:t>Oscillating EDM – principle</a:t>
            </a:r>
            <a:endParaRPr lang="en-US" noProof="0" dirty="0"/>
          </a:p>
        </p:txBody>
      </p:sp>
      <p:sp>
        <p:nvSpPr>
          <p:cNvPr id="24" name="Textfeld 23"/>
          <p:cNvSpPr txBox="1"/>
          <p:nvPr/>
        </p:nvSpPr>
        <p:spPr>
          <a:xfrm>
            <a:off x="3862925" y="4821193"/>
            <a:ext cx="4443844" cy="1203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023D6B"/>
                </a:solidFill>
              </a:rPr>
              <a:t>Proof-</a:t>
            </a:r>
            <a:r>
              <a:rPr lang="de-DE" sz="2000" b="1" dirty="0" err="1" smtClean="0">
                <a:solidFill>
                  <a:srgbClr val="023D6B"/>
                </a:solidFill>
              </a:rPr>
              <a:t>of</a:t>
            </a:r>
            <a:r>
              <a:rPr lang="de-DE" sz="2000" b="1" dirty="0" smtClean="0">
                <a:solidFill>
                  <a:srgbClr val="023D6B"/>
                </a:solidFill>
              </a:rPr>
              <a:t>-</a:t>
            </a:r>
            <a:r>
              <a:rPr lang="de-DE" sz="2000" b="1" dirty="0" err="1" smtClean="0">
                <a:solidFill>
                  <a:srgbClr val="023D6B"/>
                </a:solidFill>
              </a:rPr>
              <a:t>principle</a:t>
            </a:r>
            <a:r>
              <a:rPr lang="de-DE" sz="20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possible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at COSY</a:t>
            </a:r>
          </a:p>
          <a:p>
            <a:pPr algn="ctr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de-DE" sz="2000" b="1" dirty="0" smtClean="0">
              <a:solidFill>
                <a:srgbClr val="C00000"/>
              </a:solidFill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1467" y="1610550"/>
            <a:ext cx="4153036" cy="3024000"/>
          </a:xfrm>
          <a:prstGeom prst="rect">
            <a:avLst/>
          </a:prstGeom>
        </p:spPr>
      </p:pic>
      <p:cxnSp>
        <p:nvCxnSpPr>
          <p:cNvPr id="3" name="Gerader Verbinder 2"/>
          <p:cNvCxnSpPr/>
          <p:nvPr/>
        </p:nvCxnSpPr>
        <p:spPr>
          <a:xfrm>
            <a:off x="10874655" y="1628800"/>
            <a:ext cx="0" cy="2880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10314152" y="3735121"/>
            <a:ext cx="1111203" cy="41395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100" b="1" dirty="0">
                <a:solidFill>
                  <a:schemeClr val="bg1"/>
                </a:solidFill>
              </a:rPr>
              <a:t>p</a:t>
            </a:r>
            <a:r>
              <a:rPr lang="de-DE" sz="1100" b="1" dirty="0" smtClean="0">
                <a:solidFill>
                  <a:schemeClr val="bg1"/>
                </a:solidFill>
              </a:rPr>
              <a:t> = 979 </a:t>
            </a:r>
            <a:r>
              <a:rPr lang="de-DE" sz="1100" b="1" dirty="0" err="1" smtClean="0">
                <a:solidFill>
                  <a:schemeClr val="bg1"/>
                </a:solidFill>
              </a:rPr>
              <a:t>MeV</a:t>
            </a:r>
            <a:r>
              <a:rPr lang="de-DE" sz="1100" b="1" dirty="0" smtClean="0">
                <a:solidFill>
                  <a:schemeClr val="bg1"/>
                </a:solidFill>
              </a:rPr>
              <a:t>/c</a:t>
            </a:r>
          </a:p>
          <a:p>
            <a:pPr algn="ctr">
              <a:lnSpc>
                <a:spcPct val="95000"/>
              </a:lnSpc>
            </a:pPr>
            <a:r>
              <a:rPr lang="de-DE" sz="1100" b="1" dirty="0">
                <a:solidFill>
                  <a:schemeClr val="bg1"/>
                </a:solidFill>
              </a:rPr>
              <a:t>f</a:t>
            </a:r>
            <a:r>
              <a:rPr lang="de-DE" sz="1100" b="1" dirty="0" smtClean="0">
                <a:solidFill>
                  <a:schemeClr val="bg1"/>
                </a:solidFill>
              </a:rPr>
              <a:t> = 120 kHz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2663879" y="4821193"/>
            <a:ext cx="6841938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endParaRPr lang="de-DE" sz="1200" dirty="0" smtClean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endParaRPr lang="de-DE" sz="1200" dirty="0">
              <a:solidFill>
                <a:srgbClr val="023D6B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b="1" dirty="0" err="1" smtClean="0">
                <a:solidFill>
                  <a:srgbClr val="C00000"/>
                </a:solidFill>
              </a:rPr>
              <a:t>Axion</a:t>
            </a:r>
            <a:r>
              <a:rPr lang="de-DE" sz="2000" b="1" dirty="0" smtClean="0">
                <a:solidFill>
                  <a:srgbClr val="C00000"/>
                </a:solidFill>
              </a:rPr>
              <a:t> (DM)</a:t>
            </a:r>
            <a:r>
              <a:rPr lang="de-DE" sz="11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smtClean="0">
                <a:solidFill>
                  <a:srgbClr val="C00000"/>
                </a:solidFill>
              </a:rPr>
              <a:t>/</a:t>
            </a:r>
            <a:r>
              <a:rPr lang="de-DE" sz="11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oEDM</a:t>
            </a:r>
            <a:r>
              <a:rPr lang="de-DE" sz="2000" b="1" dirty="0" smtClean="0">
                <a:solidFill>
                  <a:srgbClr val="C00000"/>
                </a:solidFill>
              </a:rPr>
              <a:t>: additional </a:t>
            </a:r>
            <a:r>
              <a:rPr lang="de-DE" sz="2000" b="1" dirty="0" err="1" smtClean="0">
                <a:solidFill>
                  <a:srgbClr val="C00000"/>
                </a:solidFill>
              </a:rPr>
              <a:t>science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case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for</a:t>
            </a:r>
            <a:r>
              <a:rPr lang="de-DE" sz="2000" b="1" dirty="0" smtClean="0">
                <a:solidFill>
                  <a:srgbClr val="C00000"/>
                </a:solidFill>
              </a:rPr>
              <a:t> CPEDM</a:t>
            </a:r>
            <a:endParaRPr lang="de-DE" sz="2000" b="1" dirty="0">
              <a:solidFill>
                <a:srgbClr val="C0000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20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endParaRPr lang="de-DE" sz="2000" b="1" dirty="0" smtClean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9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/>
      <p:bldP spid="4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1124780"/>
          </a:xfrm>
        </p:spPr>
        <p:txBody>
          <a:bodyPr/>
          <a:lstStyle/>
          <a:p>
            <a:r>
              <a:rPr lang="en-US" dirty="0" smtClean="0"/>
              <a:t>Electric dipole moments</a:t>
            </a:r>
            <a:endParaRPr lang="en-US" noProof="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022" y="44624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124744"/>
            <a:ext cx="6969125" cy="18526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258" y="1124743"/>
            <a:ext cx="3427334" cy="185261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platzhalter 4"/>
          <p:cNvSpPr txBox="1">
            <a:spLocks/>
          </p:cNvSpPr>
          <p:nvPr/>
        </p:nvSpPr>
        <p:spPr>
          <a:xfrm>
            <a:off x="843149" y="3089742"/>
            <a:ext cx="10505702" cy="2931546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defTabSz="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023D6B"/>
                </a:solidFill>
                <a:latin typeface="Arial"/>
              </a:rPr>
              <a:t>Unique possibility to search for </a:t>
            </a:r>
            <a:r>
              <a:rPr lang="en-US" b="1" dirty="0" smtClean="0">
                <a:solidFill>
                  <a:srgbClr val="023D6B"/>
                </a:solidFill>
                <a:latin typeface="Arial"/>
              </a:rPr>
              <a:t>microscopic T-reversal violation </a:t>
            </a:r>
          </a:p>
          <a:p>
            <a:pPr lvl="1" defTabSz="45720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b="1" dirty="0">
                <a:solidFill>
                  <a:srgbClr val="023D6B"/>
                </a:solidFill>
                <a:latin typeface="Arial"/>
                <a:sym typeface="Wingdings" panose="05000000000000000000" pitchFamily="2" charset="2"/>
              </a:rPr>
              <a:t>	</a:t>
            </a:r>
            <a:r>
              <a:rPr lang="en-US" dirty="0" smtClean="0">
                <a:solidFill>
                  <a:srgbClr val="023D6B"/>
                </a:solidFill>
                <a:latin typeface="Arial"/>
                <a:sym typeface="Wingdings" panose="05000000000000000000" pitchFamily="2" charset="2"/>
              </a:rPr>
              <a:t></a:t>
            </a:r>
            <a:r>
              <a:rPr lang="en-US" dirty="0" smtClean="0">
                <a:solidFill>
                  <a:srgbClr val="023D6B"/>
                </a:solidFill>
                <a:latin typeface="Arial"/>
              </a:rPr>
              <a:t> </a:t>
            </a:r>
            <a:r>
              <a:rPr lang="en-US" u="sng" dirty="0" smtClean="0">
                <a:solidFill>
                  <a:srgbClr val="023D6B"/>
                </a:solidFill>
                <a:latin typeface="Arial"/>
              </a:rPr>
              <a:t>new</a:t>
            </a:r>
            <a:r>
              <a:rPr lang="en-US" dirty="0" smtClean="0">
                <a:solidFill>
                  <a:srgbClr val="023D6B"/>
                </a:solidFill>
                <a:latin typeface="Arial"/>
              </a:rPr>
              <a:t>: </a:t>
            </a:r>
            <a:r>
              <a:rPr lang="en-US" b="1" dirty="0">
                <a:solidFill>
                  <a:srgbClr val="C00000"/>
                </a:solidFill>
                <a:latin typeface="Arial"/>
              </a:rPr>
              <a:t>c</a:t>
            </a:r>
            <a:r>
              <a:rPr lang="en-US" b="1" dirty="0" smtClean="0">
                <a:solidFill>
                  <a:srgbClr val="C00000"/>
                </a:solidFill>
                <a:latin typeface="Arial"/>
              </a:rPr>
              <a:t>harged particles </a:t>
            </a:r>
            <a:r>
              <a:rPr lang="en-US" dirty="0" smtClean="0">
                <a:solidFill>
                  <a:srgbClr val="C00000"/>
                </a:solidFill>
                <a:latin typeface="Arial"/>
              </a:rPr>
              <a:t>in storage rings </a:t>
            </a:r>
            <a:endParaRPr lang="en-US" sz="800" dirty="0" smtClean="0">
              <a:solidFill>
                <a:srgbClr val="C00000"/>
              </a:solidFill>
              <a:latin typeface="Arial"/>
            </a:endParaRPr>
          </a:p>
          <a:p>
            <a:pPr defTabSz="45720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rgbClr val="023D6B"/>
                </a:solidFill>
              </a:rPr>
              <a:t>			Stage-1 (Ongoing): </a:t>
            </a:r>
            <a:r>
              <a:rPr lang="en-US" b="1" dirty="0">
                <a:solidFill>
                  <a:srgbClr val="023D6B"/>
                </a:solidFill>
              </a:rPr>
              <a:t>precursor experiment </a:t>
            </a:r>
            <a:r>
              <a:rPr lang="en-US" dirty="0">
                <a:solidFill>
                  <a:srgbClr val="023D6B"/>
                </a:solidFill>
              </a:rPr>
              <a:t>at </a:t>
            </a:r>
            <a:r>
              <a:rPr lang="en-US" dirty="0" smtClean="0">
                <a:solidFill>
                  <a:srgbClr val="023D6B"/>
                </a:solidFill>
              </a:rPr>
              <a:t>COSY (RF Wien filter)</a:t>
            </a:r>
            <a:endParaRPr lang="en-US" dirty="0">
              <a:solidFill>
                <a:srgbClr val="023D6B"/>
              </a:solidFill>
            </a:endParaRPr>
          </a:p>
          <a:p>
            <a:pPr defTabSz="457200">
              <a:spcBef>
                <a:spcPts val="60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rgbClr val="023D6B"/>
                </a:solidFill>
              </a:rPr>
              <a:t>			Stage-2 (Next milestone): </a:t>
            </a:r>
            <a:r>
              <a:rPr lang="en-US" b="1" dirty="0">
                <a:solidFill>
                  <a:srgbClr val="023D6B"/>
                </a:solidFill>
              </a:rPr>
              <a:t>prototype ring </a:t>
            </a:r>
            <a:r>
              <a:rPr lang="en-US" dirty="0">
                <a:solidFill>
                  <a:srgbClr val="023D6B"/>
                </a:solidFill>
              </a:rPr>
              <a:t>(design study under preparation)</a:t>
            </a:r>
            <a:endParaRPr lang="en-US" dirty="0">
              <a:solidFill>
                <a:srgbClr val="C00000"/>
              </a:solidFill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			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Stage-3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(Long-term vision):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precision storage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 ring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  <a:latin typeface="Arial"/>
              </a:rPr>
              <a:t> (CW/CCW, magic momentum)</a:t>
            </a:r>
            <a:endParaRPr kumimoji="0" lang="en-US" sz="800" b="0" i="0" u="none" strike="noStrike" kern="120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  <a:latin typeface="Arial"/>
            </a:endParaRPr>
          </a:p>
          <a:p>
            <a:pPr marL="742950" lvl="1" indent="-285750" defTabSz="457200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solidFill>
                  <a:srgbClr val="20547C"/>
                </a:solidFill>
                <a:latin typeface="Arial"/>
              </a:rPr>
              <a:t>Additional science option: </a:t>
            </a:r>
            <a:r>
              <a:rPr lang="en-US" b="1" dirty="0" err="1" smtClean="0">
                <a:solidFill>
                  <a:srgbClr val="20547C"/>
                </a:solidFill>
                <a:latin typeface="Arial"/>
              </a:rPr>
              <a:t>Axion</a:t>
            </a:r>
            <a:r>
              <a:rPr lang="en-US" b="1" dirty="0" smtClean="0">
                <a:solidFill>
                  <a:srgbClr val="20547C"/>
                </a:solidFill>
                <a:latin typeface="Arial"/>
              </a:rPr>
              <a:t> Dark Matter </a:t>
            </a:r>
            <a:r>
              <a:rPr lang="en-US" dirty="0" smtClean="0">
                <a:solidFill>
                  <a:srgbClr val="20547C"/>
                </a:solidFill>
                <a:latin typeface="Arial"/>
              </a:rPr>
              <a:t>search via </a:t>
            </a:r>
            <a:r>
              <a:rPr lang="en-US" b="1" dirty="0" smtClean="0">
                <a:solidFill>
                  <a:srgbClr val="20547C"/>
                </a:solidFill>
                <a:latin typeface="Arial"/>
              </a:rPr>
              <a:t>oscillating EDM</a:t>
            </a:r>
            <a:endParaRPr lang="en-US" dirty="0" smtClean="0">
              <a:solidFill>
                <a:srgbClr val="20547C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2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69" t="52314" r="32390" b="39724"/>
          <a:stretch/>
        </p:blipFill>
        <p:spPr bwMode="auto">
          <a:xfrm>
            <a:off x="7314024" y="3473791"/>
            <a:ext cx="959634" cy="271411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23D6B"/>
                </a:solidFill>
              </a:rPr>
              <a:t>Introduction, science case</a:t>
            </a:r>
            <a:endParaRPr lang="en-US" noProof="0" dirty="0">
              <a:solidFill>
                <a:srgbClr val="023D6B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791744" y="1583267"/>
            <a:ext cx="7749237" cy="3644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20547C"/>
                </a:solidFill>
              </a:rPr>
              <a:t>EDM</a:t>
            </a:r>
            <a:r>
              <a:rPr lang="de-DE" sz="2000" dirty="0" smtClean="0">
                <a:solidFill>
                  <a:srgbClr val="20547C"/>
                </a:solidFill>
              </a:rPr>
              <a:t>: a permanent </a:t>
            </a:r>
            <a:r>
              <a:rPr lang="de-DE" sz="2000" dirty="0" err="1" smtClean="0">
                <a:solidFill>
                  <a:srgbClr val="20547C"/>
                </a:solidFill>
              </a:rPr>
              <a:t>separation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of</a:t>
            </a:r>
            <a:r>
              <a:rPr lang="de-DE" sz="2000" dirty="0" smtClean="0">
                <a:solidFill>
                  <a:srgbClr val="20547C"/>
                </a:solidFill>
              </a:rPr>
              <a:t> positive </a:t>
            </a:r>
            <a:r>
              <a:rPr lang="de-DE" sz="2000" dirty="0" err="1" smtClean="0">
                <a:solidFill>
                  <a:srgbClr val="20547C"/>
                </a:solidFill>
              </a:rPr>
              <a:t>and</a:t>
            </a:r>
            <a:r>
              <a:rPr lang="de-DE" sz="2000" dirty="0" smtClean="0">
                <a:solidFill>
                  <a:srgbClr val="20547C"/>
                </a:solidFill>
              </a:rPr>
              <a:t> negative </a:t>
            </a:r>
            <a:r>
              <a:rPr lang="de-DE" sz="2000" dirty="0" err="1" smtClean="0">
                <a:solidFill>
                  <a:srgbClr val="20547C"/>
                </a:solidFill>
              </a:rPr>
              <a:t>charge</a:t>
            </a:r>
            <a:endParaRPr lang="de-DE" sz="2000" dirty="0" smtClean="0">
              <a:solidFill>
                <a:srgbClr val="20547C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20547C"/>
                </a:solidFill>
              </a:rPr>
              <a:t> </a:t>
            </a:r>
            <a:r>
              <a:rPr lang="de-DE" sz="2000" dirty="0" smtClean="0">
                <a:solidFill>
                  <a:srgbClr val="20547C"/>
                </a:solidFill>
              </a:rPr>
              <a:t>    (</a:t>
            </a:r>
            <a:r>
              <a:rPr lang="de-DE" sz="2000" dirty="0" err="1" smtClean="0">
                <a:solidFill>
                  <a:srgbClr val="20547C"/>
                </a:solidFill>
              </a:rPr>
              <a:t>vector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along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spin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direction</a:t>
            </a:r>
            <a:r>
              <a:rPr lang="de-DE" sz="2000" dirty="0" smtClean="0">
                <a:solidFill>
                  <a:srgbClr val="20547C"/>
                </a:solidFill>
              </a:rPr>
              <a:t>)</a:t>
            </a:r>
          </a:p>
          <a:p>
            <a:pPr algn="l">
              <a:lnSpc>
                <a:spcPct val="95000"/>
              </a:lnSpc>
            </a:pPr>
            <a:endParaRPr lang="de-DE" sz="700" dirty="0" smtClean="0">
              <a:solidFill>
                <a:srgbClr val="20547C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20547C"/>
                </a:solidFill>
              </a:rPr>
              <a:t>Fundamental </a:t>
            </a:r>
            <a:r>
              <a:rPr lang="de-DE" sz="2000" dirty="0" err="1" smtClean="0">
                <a:solidFill>
                  <a:srgbClr val="20547C"/>
                </a:solidFill>
              </a:rPr>
              <a:t>property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of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particles</a:t>
            </a:r>
            <a:r>
              <a:rPr lang="de-DE" sz="2000" dirty="0" smtClean="0">
                <a:solidFill>
                  <a:srgbClr val="20547C"/>
                </a:solidFill>
              </a:rPr>
              <a:t> (like </a:t>
            </a:r>
            <a:r>
              <a:rPr lang="de-DE" sz="2000" dirty="0" err="1" smtClean="0">
                <a:solidFill>
                  <a:srgbClr val="20547C"/>
                </a:solidFill>
              </a:rPr>
              <a:t>mass</a:t>
            </a:r>
            <a:r>
              <a:rPr lang="de-DE" sz="2000" dirty="0" smtClean="0">
                <a:solidFill>
                  <a:srgbClr val="20547C"/>
                </a:solidFill>
              </a:rPr>
              <a:t>, </a:t>
            </a:r>
            <a:r>
              <a:rPr lang="de-DE" sz="2000" dirty="0" err="1" smtClean="0">
                <a:solidFill>
                  <a:srgbClr val="20547C"/>
                </a:solidFill>
              </a:rPr>
              <a:t>charge</a:t>
            </a:r>
            <a:r>
              <a:rPr lang="de-DE" sz="2000" dirty="0" smtClean="0">
                <a:solidFill>
                  <a:srgbClr val="20547C"/>
                </a:solidFill>
              </a:rPr>
              <a:t>, </a:t>
            </a:r>
            <a:r>
              <a:rPr lang="de-DE" sz="2000" dirty="0" err="1" smtClean="0">
                <a:solidFill>
                  <a:srgbClr val="20547C"/>
                </a:solidFill>
              </a:rPr>
              <a:t>magnetic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20547C"/>
                </a:solidFill>
              </a:rPr>
              <a:t> </a:t>
            </a:r>
            <a:r>
              <a:rPr lang="de-DE" sz="2000" dirty="0" smtClean="0">
                <a:solidFill>
                  <a:srgbClr val="20547C"/>
                </a:solidFill>
              </a:rPr>
              <a:t>    </a:t>
            </a:r>
            <a:r>
              <a:rPr lang="de-DE" sz="2000" dirty="0" err="1" smtClean="0">
                <a:solidFill>
                  <a:srgbClr val="20547C"/>
                </a:solidFill>
              </a:rPr>
              <a:t>moment</a:t>
            </a:r>
            <a:r>
              <a:rPr lang="de-DE" sz="2000" dirty="0" smtClean="0">
                <a:solidFill>
                  <a:srgbClr val="20547C"/>
                </a:solidFill>
              </a:rPr>
              <a:t>)</a:t>
            </a:r>
          </a:p>
          <a:p>
            <a:pPr algn="l">
              <a:lnSpc>
                <a:spcPct val="95000"/>
              </a:lnSpc>
            </a:pPr>
            <a:endParaRPr lang="de-DE" sz="2000" dirty="0">
              <a:solidFill>
                <a:srgbClr val="20547C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err="1" smtClean="0">
                <a:solidFill>
                  <a:srgbClr val="20547C"/>
                </a:solidFill>
              </a:rPr>
              <a:t>Existence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of</a:t>
            </a:r>
            <a:r>
              <a:rPr lang="de-DE" sz="2000" dirty="0" smtClean="0">
                <a:solidFill>
                  <a:srgbClr val="20547C"/>
                </a:solidFill>
              </a:rPr>
              <a:t> EDM </a:t>
            </a:r>
            <a:r>
              <a:rPr lang="de-DE" sz="2000" dirty="0" err="1" smtClean="0">
                <a:solidFill>
                  <a:srgbClr val="20547C"/>
                </a:solidFill>
              </a:rPr>
              <a:t>only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possible</a:t>
            </a:r>
            <a:r>
              <a:rPr lang="de-DE" sz="2000" dirty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if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violation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of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b="1" dirty="0" smtClean="0">
                <a:solidFill>
                  <a:srgbClr val="20547C"/>
                </a:solidFill>
              </a:rPr>
              <a:t>time </a:t>
            </a:r>
            <a:r>
              <a:rPr lang="de-DE" sz="2000" b="1" dirty="0" err="1" smtClean="0">
                <a:solidFill>
                  <a:srgbClr val="20547C"/>
                </a:solidFill>
              </a:rPr>
              <a:t>reversal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20547C"/>
                </a:solidFill>
              </a:rPr>
              <a:t> </a:t>
            </a:r>
            <a:r>
              <a:rPr lang="de-DE" sz="2000" dirty="0" smtClean="0">
                <a:solidFill>
                  <a:srgbClr val="20547C"/>
                </a:solidFill>
              </a:rPr>
              <a:t>    </a:t>
            </a:r>
            <a:r>
              <a:rPr lang="de-DE" sz="2000" dirty="0" err="1" smtClean="0">
                <a:solidFill>
                  <a:srgbClr val="20547C"/>
                </a:solidFill>
              </a:rPr>
              <a:t>and</a:t>
            </a:r>
            <a:r>
              <a:rPr lang="de-DE" sz="2000" b="1" dirty="0" smtClean="0">
                <a:solidFill>
                  <a:srgbClr val="20547C"/>
                </a:solidFill>
              </a:rPr>
              <a:t> </a:t>
            </a:r>
            <a:r>
              <a:rPr lang="de-DE" sz="2000" b="1" dirty="0" err="1" smtClean="0">
                <a:solidFill>
                  <a:srgbClr val="20547C"/>
                </a:solidFill>
              </a:rPr>
              <a:t>parity</a:t>
            </a:r>
            <a:r>
              <a:rPr lang="de-DE" sz="2000" b="1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symmetry</a:t>
            </a:r>
            <a:r>
              <a:rPr lang="de-DE" sz="2000" dirty="0" smtClean="0">
                <a:solidFill>
                  <a:srgbClr val="20547C"/>
                </a:solidFill>
              </a:rPr>
              <a:t>; </a:t>
            </a:r>
            <a:r>
              <a:rPr lang="de-DE" sz="2000" u="sng" dirty="0" err="1" smtClean="0">
                <a:solidFill>
                  <a:srgbClr val="20547C"/>
                </a:solidFill>
              </a:rPr>
              <a:t>note</a:t>
            </a:r>
            <a:r>
              <a:rPr lang="de-DE" sz="2000" dirty="0" smtClean="0">
                <a:solidFill>
                  <a:srgbClr val="20547C"/>
                </a:solidFill>
              </a:rPr>
              <a:t>:</a:t>
            </a:r>
          </a:p>
          <a:p>
            <a:pPr algn="l">
              <a:lnSpc>
                <a:spcPct val="95000"/>
              </a:lnSpc>
            </a:pPr>
            <a:endParaRPr lang="de-DE" sz="800" dirty="0">
              <a:solidFill>
                <a:srgbClr val="20547C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20547C"/>
                </a:solidFill>
              </a:rPr>
              <a:t>Close </a:t>
            </a:r>
            <a:r>
              <a:rPr lang="de-DE" sz="2000" dirty="0" err="1" smtClean="0">
                <a:solidFill>
                  <a:srgbClr val="20547C"/>
                </a:solidFill>
              </a:rPr>
              <a:t>connection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to</a:t>
            </a:r>
            <a:r>
              <a:rPr lang="de-DE" sz="2000" dirty="0" smtClean="0">
                <a:solidFill>
                  <a:srgbClr val="20547C"/>
                </a:solidFill>
              </a:rPr>
              <a:t> matter-antimatter </a:t>
            </a:r>
            <a:r>
              <a:rPr lang="de-DE" sz="2000" dirty="0" err="1" smtClean="0">
                <a:solidFill>
                  <a:srgbClr val="20547C"/>
                </a:solidFill>
              </a:rPr>
              <a:t>asymmetry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of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Universe</a:t>
            </a:r>
            <a:endParaRPr lang="de-DE" sz="2000" dirty="0" smtClean="0">
              <a:solidFill>
                <a:srgbClr val="20547C"/>
              </a:solidFill>
            </a:endParaRPr>
          </a:p>
          <a:p>
            <a:pPr algn="l">
              <a:lnSpc>
                <a:spcPct val="95000"/>
              </a:lnSpc>
            </a:pPr>
            <a:endParaRPr lang="de-DE" sz="800" dirty="0">
              <a:solidFill>
                <a:srgbClr val="20547C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dirty="0" smtClean="0">
                <a:solidFill>
                  <a:srgbClr val="20547C"/>
                </a:solidFill>
              </a:rPr>
              <a:t>Sensitive </a:t>
            </a:r>
            <a:r>
              <a:rPr lang="de-DE" sz="2000" dirty="0" err="1" smtClean="0">
                <a:solidFill>
                  <a:srgbClr val="20547C"/>
                </a:solidFill>
              </a:rPr>
              <a:t>to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new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physics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beyond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the</a:t>
            </a:r>
            <a:r>
              <a:rPr lang="de-DE" sz="2000" dirty="0" smtClean="0">
                <a:solidFill>
                  <a:srgbClr val="20547C"/>
                </a:solidFill>
              </a:rPr>
              <a:t> Standard Model</a:t>
            </a:r>
          </a:p>
          <a:p>
            <a:pPr algn="l">
              <a:lnSpc>
                <a:spcPct val="95000"/>
              </a:lnSpc>
            </a:pPr>
            <a:endParaRPr lang="de-DE" sz="2000" dirty="0">
              <a:solidFill>
                <a:srgbClr val="20547C"/>
              </a:solidFill>
            </a:endParaRPr>
          </a:p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20547C"/>
                </a:solidFill>
              </a:rPr>
              <a:t>Dark Matter: </a:t>
            </a:r>
            <a:r>
              <a:rPr lang="de-DE" sz="2000" b="1" dirty="0" err="1" smtClean="0">
                <a:solidFill>
                  <a:srgbClr val="20547C"/>
                </a:solidFill>
              </a:rPr>
              <a:t>Axion</a:t>
            </a:r>
            <a:r>
              <a:rPr lang="de-DE" sz="2000" b="1" dirty="0" smtClean="0">
                <a:solidFill>
                  <a:srgbClr val="20547C"/>
                </a:solidFill>
              </a:rPr>
              <a:t> </a:t>
            </a:r>
            <a:r>
              <a:rPr lang="de-DE" sz="2000" b="1" dirty="0" err="1" smtClean="0">
                <a:solidFill>
                  <a:srgbClr val="20547C"/>
                </a:solidFill>
              </a:rPr>
              <a:t>field</a:t>
            </a:r>
            <a:r>
              <a:rPr lang="de-DE" sz="2000" dirty="0" smtClean="0">
                <a:solidFill>
                  <a:srgbClr val="20547C"/>
                </a:solidFill>
              </a:rPr>
              <a:t> (</a:t>
            </a:r>
            <a:r>
              <a:rPr lang="de-DE" sz="2000" dirty="0" err="1" smtClean="0">
                <a:solidFill>
                  <a:srgbClr val="20547C"/>
                </a:solidFill>
              </a:rPr>
              <a:t>coupling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to</a:t>
            </a:r>
            <a:r>
              <a:rPr lang="de-DE" sz="2000" dirty="0" smtClean="0">
                <a:solidFill>
                  <a:srgbClr val="20547C"/>
                </a:solidFill>
              </a:rPr>
              <a:t> </a:t>
            </a:r>
            <a:r>
              <a:rPr lang="de-DE" sz="2000" dirty="0" err="1" smtClean="0">
                <a:solidFill>
                  <a:srgbClr val="20547C"/>
                </a:solidFill>
              </a:rPr>
              <a:t>gluons</a:t>
            </a:r>
            <a:r>
              <a:rPr lang="de-DE" sz="2000" dirty="0" smtClean="0">
                <a:solidFill>
                  <a:srgbClr val="20547C"/>
                </a:solidFill>
              </a:rPr>
              <a:t>); </a:t>
            </a:r>
            <a:r>
              <a:rPr lang="de-DE" sz="2000" b="1" dirty="0" err="1" smtClean="0">
                <a:solidFill>
                  <a:srgbClr val="20547C"/>
                </a:solidFill>
              </a:rPr>
              <a:t>oscillating</a:t>
            </a:r>
            <a:r>
              <a:rPr lang="de-DE" sz="2000" b="1" dirty="0" smtClean="0">
                <a:solidFill>
                  <a:srgbClr val="20547C"/>
                </a:solidFill>
              </a:rPr>
              <a:t> EDM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20"/>
          <a:stretch/>
        </p:blipFill>
        <p:spPr bwMode="auto">
          <a:xfrm>
            <a:off x="924200" y="4725144"/>
            <a:ext cx="2143270" cy="85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6" r="51991" b="3449"/>
          <a:stretch/>
        </p:blipFill>
        <p:spPr bwMode="auto">
          <a:xfrm>
            <a:off x="378904" y="1385866"/>
            <a:ext cx="3312007" cy="3533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35361" y="1340768"/>
            <a:ext cx="3384375" cy="41764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5" name="Picture 4" descr="https://kb.osu.edu/dspace/bitstream/handle/1811/55366/Slide3.GIF?sequence=31"/>
          <p:cNvPicPr>
            <a:picLocks noChangeAspect="1" noChangeArrowheads="1"/>
          </p:cNvPicPr>
          <p:nvPr/>
        </p:nvPicPr>
        <p:blipFill rotWithShape="1">
          <a:blip r:embed="rId4"/>
          <a:srcRect t="-29123" r="3277" b="-30219"/>
          <a:stretch/>
        </p:blipFill>
        <p:spPr bwMode="auto">
          <a:xfrm>
            <a:off x="361281" y="1362540"/>
            <a:ext cx="3348000" cy="4136646"/>
          </a:xfrm>
          <a:prstGeom prst="rect">
            <a:avLst/>
          </a:prstGeom>
          <a:solidFill>
            <a:schemeClr val="bg1"/>
          </a:solidFill>
          <a:ln w="9525">
            <a:noFill/>
          </a:ln>
          <a:extLst/>
        </p:spPr>
      </p:pic>
      <p:sp>
        <p:nvSpPr>
          <p:cNvPr id="17" name="Rechteck 16"/>
          <p:cNvSpPr/>
          <p:nvPr/>
        </p:nvSpPr>
        <p:spPr>
          <a:xfrm>
            <a:off x="3895651" y="4725144"/>
            <a:ext cx="7518309" cy="6480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5" name="Rechteck 4"/>
          <p:cNvSpPr/>
          <p:nvPr/>
        </p:nvSpPr>
        <p:spPr>
          <a:xfrm>
            <a:off x="361280" y="1349912"/>
            <a:ext cx="3348001" cy="4158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4" name="Textfeld 3"/>
          <p:cNvSpPr txBox="1"/>
          <p:nvPr/>
        </p:nvSpPr>
        <p:spPr>
          <a:xfrm>
            <a:off x="406751" y="2568616"/>
            <a:ext cx="3289683" cy="2921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400" b="1" dirty="0" smtClean="0">
                <a:solidFill>
                  <a:srgbClr val="5A819F"/>
                </a:solidFill>
              </a:rPr>
              <a:t>Why no CP-V in Strong Interactions?</a:t>
            </a:r>
          </a:p>
          <a:p>
            <a:pPr algn="ctr">
              <a:lnSpc>
                <a:spcPct val="95000"/>
              </a:lnSpc>
            </a:pPr>
            <a:endParaRPr lang="en-US" sz="1050" b="1" dirty="0" smtClean="0">
              <a:solidFill>
                <a:srgbClr val="5A819F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en-US" b="1" dirty="0" smtClean="0">
                <a:solidFill>
                  <a:srgbClr val="5A819F"/>
                </a:solidFill>
              </a:rPr>
              <a:t>(Strong CP Problem)</a:t>
            </a:r>
          </a:p>
          <a:p>
            <a:pPr>
              <a:lnSpc>
                <a:spcPct val="95000"/>
              </a:lnSpc>
            </a:pPr>
            <a:endParaRPr lang="en-US" sz="1100" b="1" dirty="0">
              <a:solidFill>
                <a:srgbClr val="5A819F"/>
              </a:solidFill>
            </a:endParaRPr>
          </a:p>
          <a:p>
            <a:pPr>
              <a:lnSpc>
                <a:spcPct val="95000"/>
              </a:lnSpc>
            </a:pPr>
            <a:endParaRPr lang="en-US" sz="1100" b="1" dirty="0" smtClean="0">
              <a:solidFill>
                <a:srgbClr val="5A819F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1100" b="1" dirty="0" smtClean="0">
                <a:solidFill>
                  <a:srgbClr val="5A819F"/>
                </a:solidFill>
              </a:rPr>
              <a:t>R. Peccei </a:t>
            </a:r>
            <a:r>
              <a:rPr lang="en-US" sz="1100" dirty="0">
                <a:solidFill>
                  <a:srgbClr val="5A819F"/>
                </a:solidFill>
              </a:rPr>
              <a:t>and </a:t>
            </a:r>
            <a:r>
              <a:rPr lang="en-US" sz="1100" b="1" dirty="0" smtClean="0">
                <a:solidFill>
                  <a:srgbClr val="5A819F"/>
                </a:solidFill>
              </a:rPr>
              <a:t>H. Quinn </a:t>
            </a:r>
            <a:r>
              <a:rPr lang="en-US" sz="1100" dirty="0" smtClean="0">
                <a:solidFill>
                  <a:srgbClr val="5A819F"/>
                </a:solidFill>
              </a:rPr>
              <a:t>postulated a new </a:t>
            </a:r>
            <a:r>
              <a:rPr lang="en-US" sz="1100" dirty="0">
                <a:solidFill>
                  <a:srgbClr val="5A819F"/>
                </a:solidFill>
              </a:rPr>
              <a:t>kind </a:t>
            </a:r>
            <a:endParaRPr lang="en-US" sz="1100" dirty="0" smtClean="0">
              <a:solidFill>
                <a:srgbClr val="5A819F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1100" dirty="0" smtClean="0">
                <a:solidFill>
                  <a:srgbClr val="5A819F"/>
                </a:solidFill>
              </a:rPr>
              <a:t>of symmetry: Peccei-Quinn</a:t>
            </a:r>
            <a:r>
              <a:rPr lang="en-US" sz="1100" dirty="0">
                <a:solidFill>
                  <a:srgbClr val="5A819F"/>
                </a:solidFill>
              </a:rPr>
              <a:t> </a:t>
            </a:r>
            <a:r>
              <a:rPr lang="en-US" sz="1100" dirty="0" smtClean="0">
                <a:solidFill>
                  <a:srgbClr val="5A819F"/>
                </a:solidFill>
              </a:rPr>
              <a:t>(PQ) symmetry</a:t>
            </a:r>
            <a:endParaRPr lang="en-US" sz="1100" b="1" dirty="0">
              <a:solidFill>
                <a:srgbClr val="5A819F"/>
              </a:solidFill>
            </a:endParaRPr>
          </a:p>
          <a:p>
            <a:pPr>
              <a:lnSpc>
                <a:spcPct val="95000"/>
              </a:lnSpc>
            </a:pPr>
            <a:endParaRPr lang="en-US" sz="1100" b="1" dirty="0" smtClean="0">
              <a:solidFill>
                <a:srgbClr val="5A819F"/>
              </a:solidFill>
            </a:endParaRPr>
          </a:p>
          <a:p>
            <a:pPr>
              <a:lnSpc>
                <a:spcPct val="95000"/>
              </a:lnSpc>
            </a:pPr>
            <a:r>
              <a:rPr lang="en-US" sz="1100" b="1" dirty="0" smtClean="0">
                <a:solidFill>
                  <a:srgbClr val="5A819F"/>
                </a:solidFill>
              </a:rPr>
              <a:t>F. </a:t>
            </a:r>
            <a:r>
              <a:rPr lang="en-US" sz="1100" b="1" dirty="0" err="1">
                <a:solidFill>
                  <a:srgbClr val="5A819F"/>
                </a:solidFill>
              </a:rPr>
              <a:t>Wilczek</a:t>
            </a:r>
            <a:r>
              <a:rPr lang="en-US" sz="1100" b="1" dirty="0">
                <a:solidFill>
                  <a:srgbClr val="5A819F"/>
                </a:solidFill>
              </a:rPr>
              <a:t> </a:t>
            </a:r>
            <a:r>
              <a:rPr lang="en-US" sz="1100" dirty="0">
                <a:solidFill>
                  <a:srgbClr val="5A819F"/>
                </a:solidFill>
              </a:rPr>
              <a:t>and </a:t>
            </a:r>
            <a:r>
              <a:rPr lang="en-US" sz="1100" b="1" dirty="0" smtClean="0">
                <a:solidFill>
                  <a:srgbClr val="5A819F"/>
                </a:solidFill>
              </a:rPr>
              <a:t>S. Weinberg</a:t>
            </a:r>
            <a:r>
              <a:rPr lang="en-US" sz="1100" dirty="0" smtClean="0">
                <a:solidFill>
                  <a:srgbClr val="5A819F"/>
                </a:solidFill>
              </a:rPr>
              <a:t>: PQ symmetry </a:t>
            </a:r>
          </a:p>
          <a:p>
            <a:pPr>
              <a:lnSpc>
                <a:spcPct val="95000"/>
              </a:lnSpc>
            </a:pPr>
            <a:r>
              <a:rPr lang="en-US" sz="1100" dirty="0" smtClean="0">
                <a:solidFill>
                  <a:srgbClr val="5A819F"/>
                </a:solidFill>
              </a:rPr>
              <a:t>implies existence of </a:t>
            </a:r>
            <a:r>
              <a:rPr lang="en-US" sz="1100" dirty="0">
                <a:solidFill>
                  <a:srgbClr val="5A819F"/>
                </a:solidFill>
              </a:rPr>
              <a:t>a </a:t>
            </a:r>
            <a:r>
              <a:rPr lang="en-US" sz="1100" dirty="0" smtClean="0">
                <a:solidFill>
                  <a:srgbClr val="5A819F"/>
                </a:solidFill>
              </a:rPr>
              <a:t>new particle </a:t>
            </a:r>
          </a:p>
          <a:p>
            <a:pPr>
              <a:lnSpc>
                <a:spcPct val="95000"/>
              </a:lnSpc>
            </a:pPr>
            <a:r>
              <a:rPr lang="en-US" sz="1100" dirty="0" smtClean="0">
                <a:solidFill>
                  <a:srgbClr val="5A819F"/>
                </a:solidFill>
              </a:rPr>
              <a:t>(</a:t>
            </a:r>
            <a:r>
              <a:rPr lang="en-US" sz="1100" dirty="0" err="1" smtClean="0">
                <a:solidFill>
                  <a:srgbClr val="5A819F"/>
                </a:solidFill>
              </a:rPr>
              <a:t>Wilczek</a:t>
            </a:r>
            <a:r>
              <a:rPr lang="en-US" sz="1100" dirty="0" smtClean="0">
                <a:solidFill>
                  <a:srgbClr val="5A819F"/>
                </a:solidFill>
              </a:rPr>
              <a:t>:”</a:t>
            </a:r>
            <a:r>
              <a:rPr lang="en-US" sz="1100" b="1" dirty="0" err="1" smtClean="0">
                <a:solidFill>
                  <a:srgbClr val="5A819F"/>
                </a:solidFill>
              </a:rPr>
              <a:t>axion</a:t>
            </a:r>
            <a:r>
              <a:rPr lang="en-US" sz="1100" b="1" dirty="0" smtClean="0">
                <a:solidFill>
                  <a:srgbClr val="5A819F"/>
                </a:solidFill>
              </a:rPr>
              <a:t>”</a:t>
            </a:r>
            <a:r>
              <a:rPr lang="en-US" sz="1100" dirty="0" smtClean="0">
                <a:solidFill>
                  <a:srgbClr val="5A819F"/>
                </a:solidFill>
              </a:rPr>
              <a:t>)</a:t>
            </a:r>
            <a:endParaRPr lang="en-US" sz="1100" b="1" dirty="0" smtClean="0">
              <a:solidFill>
                <a:srgbClr val="5A819F"/>
              </a:solidFill>
            </a:endParaRPr>
          </a:p>
          <a:p>
            <a:pPr>
              <a:lnSpc>
                <a:spcPct val="95000"/>
              </a:lnSpc>
            </a:pPr>
            <a:endParaRPr lang="en-US" sz="1100" b="1" dirty="0">
              <a:solidFill>
                <a:srgbClr val="5A819F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en-US" sz="1600" b="1" dirty="0" err="1" smtClean="0">
                <a:solidFill>
                  <a:srgbClr val="5A819F"/>
                </a:solidFill>
              </a:rPr>
              <a:t>Axions</a:t>
            </a:r>
            <a:r>
              <a:rPr lang="en-US" sz="1600" b="1" dirty="0" smtClean="0">
                <a:solidFill>
                  <a:srgbClr val="5A819F"/>
                </a:solidFill>
              </a:rPr>
              <a:t> are </a:t>
            </a:r>
            <a:r>
              <a:rPr lang="en-US" b="1" dirty="0" smtClean="0">
                <a:solidFill>
                  <a:srgbClr val="5A819F"/>
                </a:solidFill>
              </a:rPr>
              <a:t>DM</a:t>
            </a:r>
            <a:r>
              <a:rPr lang="en-US" sz="1600" b="1" dirty="0" smtClean="0">
                <a:solidFill>
                  <a:srgbClr val="5A819F"/>
                </a:solidFill>
              </a:rPr>
              <a:t> candidates</a:t>
            </a:r>
            <a:endParaRPr lang="de-DE" sz="1600" b="1" dirty="0" err="1" smtClean="0">
              <a:solidFill>
                <a:srgbClr val="5A819F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3876807" y="3068960"/>
            <a:ext cx="7518309" cy="158417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8414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" grpId="0" animBg="1"/>
      <p:bldP spid="4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0" y="2052538"/>
            <a:ext cx="7877175" cy="396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81985" y="4523316"/>
            <a:ext cx="3228769" cy="1641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rgbClr val="023D6B"/>
                </a:solidFill>
              </a:rPr>
              <a:t>Hans Ströher</a:t>
            </a:r>
          </a:p>
          <a:p>
            <a:pPr algn="l">
              <a:lnSpc>
                <a:spcPct val="95000"/>
              </a:lnSpc>
            </a:pPr>
            <a:r>
              <a:rPr lang="de-DE" sz="1600" dirty="0" smtClean="0">
                <a:solidFill>
                  <a:srgbClr val="20547C"/>
                </a:solidFill>
              </a:rPr>
              <a:t>Institut für Kernphysik</a:t>
            </a:r>
          </a:p>
          <a:p>
            <a:pPr algn="l">
              <a:lnSpc>
                <a:spcPct val="95000"/>
              </a:lnSpc>
            </a:pPr>
            <a:r>
              <a:rPr lang="de-DE" sz="1600" dirty="0" smtClean="0">
                <a:solidFill>
                  <a:srgbClr val="20547C"/>
                </a:solidFill>
              </a:rPr>
              <a:t>Forschungszentrum Jülich GmbH</a:t>
            </a:r>
          </a:p>
          <a:p>
            <a:pPr algn="l">
              <a:lnSpc>
                <a:spcPct val="95000"/>
              </a:lnSpc>
            </a:pPr>
            <a:r>
              <a:rPr lang="de-DE" sz="1600" dirty="0" smtClean="0">
                <a:solidFill>
                  <a:srgbClr val="20547C"/>
                </a:solidFill>
              </a:rPr>
              <a:t>52425 Jülich, Germany</a:t>
            </a:r>
          </a:p>
          <a:p>
            <a:pPr algn="l">
              <a:lnSpc>
                <a:spcPct val="95000"/>
              </a:lnSpc>
            </a:pPr>
            <a:endParaRPr lang="de-DE" sz="600" dirty="0" smtClean="0">
              <a:solidFill>
                <a:srgbClr val="20547C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1600" dirty="0" smtClean="0">
                <a:solidFill>
                  <a:srgbClr val="20547C"/>
                </a:solidFill>
              </a:rPr>
              <a:t>h.stroeher@fz-juelich.de</a:t>
            </a:r>
          </a:p>
          <a:p>
            <a:pPr algn="l">
              <a:lnSpc>
                <a:spcPct val="95000"/>
              </a:lnSpc>
            </a:pPr>
            <a:r>
              <a:rPr lang="de-DE" sz="1600" dirty="0" smtClean="0">
                <a:solidFill>
                  <a:srgbClr val="20547C"/>
                </a:solidFill>
              </a:rPr>
              <a:t>+49 2461 61 4408</a:t>
            </a:r>
          </a:p>
        </p:txBody>
      </p:sp>
    </p:spTree>
    <p:extLst>
      <p:ext uri="{BB962C8B-B14F-4D97-AF65-F5344CB8AC3E}">
        <p14:creationId xmlns:p14="http://schemas.microsoft.com/office/powerpoint/2010/main" val="11250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23D6B"/>
                </a:solidFill>
              </a:rPr>
              <a:t>Introduction, science case</a:t>
            </a:r>
            <a:endParaRPr lang="en-US" noProof="0" dirty="0">
              <a:solidFill>
                <a:srgbClr val="023D6B"/>
              </a:solidFill>
            </a:endParaRPr>
          </a:p>
        </p:txBody>
      </p:sp>
      <p:pic>
        <p:nvPicPr>
          <p:cNvPr id="18" name="Picture 4" descr="Ähnliches F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908" y="4945353"/>
            <a:ext cx="1692188" cy="121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7" t="22305" r="15053" b="25409"/>
          <a:stretch/>
        </p:blipFill>
        <p:spPr bwMode="auto">
          <a:xfrm>
            <a:off x="2701840" y="1562884"/>
            <a:ext cx="6757270" cy="34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1" t="24278" b="32426"/>
          <a:stretch>
            <a:fillRect/>
          </a:stretch>
        </p:blipFill>
        <p:spPr bwMode="auto">
          <a:xfrm>
            <a:off x="7824192" y="5013176"/>
            <a:ext cx="1163320" cy="112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9048328" y="5242933"/>
            <a:ext cx="1675459" cy="7063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rgbClr val="C00000"/>
                </a:solidFill>
              </a:rPr>
              <a:t>(</a:t>
            </a:r>
            <a:r>
              <a:rPr lang="de-DE" sz="1400" b="1" dirty="0" err="1" smtClean="0">
                <a:solidFill>
                  <a:srgbClr val="C00000"/>
                </a:solidFill>
              </a:rPr>
              <a:t>no</a:t>
            </a:r>
            <a:r>
              <a:rPr lang="de-DE" sz="1400" b="1" dirty="0" smtClean="0">
                <a:solidFill>
                  <a:srgbClr val="C00000"/>
                </a:solidFill>
              </a:rPr>
              <a:t>) </a:t>
            </a:r>
            <a:r>
              <a:rPr lang="de-DE" sz="1400" b="1" dirty="0" err="1" smtClean="0">
                <a:solidFill>
                  <a:srgbClr val="C00000"/>
                </a:solidFill>
              </a:rPr>
              <a:t>degenerate</a:t>
            </a:r>
            <a:endParaRPr lang="de-DE" sz="1400" b="1" dirty="0" smtClean="0">
              <a:solidFill>
                <a:srgbClr val="C00000"/>
              </a:solidFill>
            </a:endParaRPr>
          </a:p>
          <a:p>
            <a:pPr algn="ctr">
              <a:lnSpc>
                <a:spcPct val="95000"/>
              </a:lnSpc>
            </a:pPr>
            <a:r>
              <a:rPr lang="de-DE" sz="1400" b="1" dirty="0" err="1">
                <a:solidFill>
                  <a:srgbClr val="C00000"/>
                </a:solidFill>
              </a:rPr>
              <a:t>g</a:t>
            </a:r>
            <a:r>
              <a:rPr lang="de-DE" sz="1400" b="1" dirty="0" err="1" smtClean="0">
                <a:solidFill>
                  <a:srgbClr val="C00000"/>
                </a:solidFill>
              </a:rPr>
              <a:t>round</a:t>
            </a:r>
            <a:r>
              <a:rPr lang="de-DE" sz="1400" b="1" dirty="0" smtClean="0">
                <a:solidFill>
                  <a:srgbClr val="C00000"/>
                </a:solidFill>
              </a:rPr>
              <a:t> </a:t>
            </a:r>
            <a:r>
              <a:rPr lang="de-DE" sz="1400" b="1" dirty="0" err="1" smtClean="0">
                <a:solidFill>
                  <a:srgbClr val="C00000"/>
                </a:solidFill>
              </a:rPr>
              <a:t>state</a:t>
            </a:r>
            <a:r>
              <a:rPr lang="de-DE" sz="1400" b="1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lnSpc>
                <a:spcPct val="95000"/>
              </a:lnSpc>
            </a:pPr>
            <a:r>
              <a:rPr lang="de-DE" sz="1400" b="1" dirty="0" smtClean="0">
                <a:solidFill>
                  <a:srgbClr val="C00000"/>
                </a:solidFill>
              </a:rPr>
              <a:t>w/ different </a:t>
            </a:r>
            <a:r>
              <a:rPr lang="de-DE" sz="1400" b="1" dirty="0" err="1" smtClean="0">
                <a:solidFill>
                  <a:srgbClr val="C00000"/>
                </a:solidFill>
              </a:rPr>
              <a:t>parity</a:t>
            </a:r>
            <a:endParaRPr lang="de-DE" sz="1400" b="1" dirty="0" smtClean="0">
              <a:solidFill>
                <a:srgbClr val="C00000"/>
              </a:solidFill>
            </a:endParaRPr>
          </a:p>
        </p:txBody>
      </p:sp>
      <p:sp>
        <p:nvSpPr>
          <p:cNvPr id="24" name="Ovale Legende 23"/>
          <p:cNvSpPr/>
          <p:nvPr/>
        </p:nvSpPr>
        <p:spPr>
          <a:xfrm>
            <a:off x="6581143" y="3573016"/>
            <a:ext cx="504056" cy="478424"/>
          </a:xfrm>
          <a:prstGeom prst="wedgeEllipseCallou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5" name="Textfeld 24"/>
          <p:cNvSpPr txBox="1"/>
          <p:nvPr/>
        </p:nvSpPr>
        <p:spPr>
          <a:xfrm>
            <a:off x="6581143" y="3604398"/>
            <a:ext cx="4844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chemeClr val="bg1"/>
                </a:solidFill>
              </a:rPr>
              <a:t>ok</a:t>
            </a:r>
          </a:p>
        </p:txBody>
      </p:sp>
      <p:sp>
        <p:nvSpPr>
          <p:cNvPr id="26" name="Ovale Legende 25"/>
          <p:cNvSpPr/>
          <p:nvPr/>
        </p:nvSpPr>
        <p:spPr>
          <a:xfrm>
            <a:off x="8813391" y="3573016"/>
            <a:ext cx="504056" cy="478424"/>
          </a:xfrm>
          <a:prstGeom prst="wedgeEllipseCallou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7" name="Textfeld 26"/>
          <p:cNvSpPr txBox="1"/>
          <p:nvPr/>
        </p:nvSpPr>
        <p:spPr>
          <a:xfrm>
            <a:off x="8802723" y="3604398"/>
            <a:ext cx="48282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000" b="1" dirty="0">
                <a:solidFill>
                  <a:schemeClr val="bg1"/>
                </a:solidFill>
              </a:rPr>
              <a:t> </a:t>
            </a:r>
            <a:r>
              <a:rPr lang="de-DE" sz="2000" b="1" dirty="0" smtClean="0">
                <a:solidFill>
                  <a:schemeClr val="bg1"/>
                </a:solidFill>
              </a:rPr>
              <a:t>? 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95788" y="1023260"/>
            <a:ext cx="4581703" cy="7940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err="1" smtClean="0">
                <a:solidFill>
                  <a:srgbClr val="023D6B"/>
                </a:solidFill>
              </a:rPr>
              <a:t>Why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b="1" dirty="0" err="1" smtClean="0">
                <a:solidFill>
                  <a:srgbClr val="023D6B"/>
                </a:solidFill>
              </a:rPr>
              <a:t>particle</a:t>
            </a:r>
            <a:r>
              <a:rPr lang="de-DE" sz="2400" b="1" dirty="0" smtClean="0">
                <a:solidFill>
                  <a:srgbClr val="023D6B"/>
                </a:solidFill>
              </a:rPr>
              <a:t> EDMs </a:t>
            </a:r>
            <a:r>
              <a:rPr lang="de-DE" sz="2400" dirty="0" err="1" smtClean="0">
                <a:solidFill>
                  <a:srgbClr val="023D6B"/>
                </a:solidFill>
              </a:rPr>
              <a:t>are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special</a:t>
            </a:r>
            <a:r>
              <a:rPr lang="de-DE" sz="2400" dirty="0" smtClean="0">
                <a:solidFill>
                  <a:srgbClr val="023D6B"/>
                </a:solidFill>
              </a:rPr>
              <a:t>:</a:t>
            </a:r>
          </a:p>
          <a:p>
            <a:pPr algn="ctr">
              <a:lnSpc>
                <a:spcPct val="95000"/>
              </a:lnSpc>
            </a:pPr>
            <a:endParaRPr lang="de-DE" sz="2400" dirty="0" smtClean="0">
              <a:solidFill>
                <a:srgbClr val="023D6B"/>
              </a:solidFill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248128" y="1420292"/>
            <a:ext cx="2304256" cy="3606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9088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023D6B"/>
                </a:solidFill>
              </a:rPr>
              <a:t>Introduction, science case</a:t>
            </a:r>
            <a:endParaRPr lang="en-US" noProof="0" dirty="0">
              <a:solidFill>
                <a:srgbClr val="023D6B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271463" y="1023260"/>
            <a:ext cx="9721081" cy="430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2400" dirty="0" err="1" smtClean="0">
                <a:solidFill>
                  <a:srgbClr val="023D6B"/>
                </a:solidFill>
              </a:rPr>
              <a:t>Challenges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dirty="0" err="1" smtClean="0">
                <a:solidFill>
                  <a:srgbClr val="023D6B"/>
                </a:solidFill>
              </a:rPr>
              <a:t>for</a:t>
            </a:r>
            <a:r>
              <a:rPr lang="de-DE" sz="2400" dirty="0" smtClean="0">
                <a:solidFill>
                  <a:srgbClr val="023D6B"/>
                </a:solidFill>
              </a:rPr>
              <a:t> </a:t>
            </a:r>
            <a:r>
              <a:rPr lang="de-DE" sz="2400" b="1" dirty="0" err="1" smtClean="0">
                <a:solidFill>
                  <a:srgbClr val="023D6B"/>
                </a:solidFill>
              </a:rPr>
              <a:t>particle</a:t>
            </a:r>
            <a:r>
              <a:rPr lang="de-DE" sz="2400" b="1" dirty="0" smtClean="0">
                <a:solidFill>
                  <a:srgbClr val="023D6B"/>
                </a:solidFill>
              </a:rPr>
              <a:t> EDMs</a:t>
            </a:r>
            <a:r>
              <a:rPr lang="de-DE" sz="2400" dirty="0" smtClean="0">
                <a:solidFill>
                  <a:srgbClr val="023D6B"/>
                </a:solidFill>
              </a:rPr>
              <a:t>:</a:t>
            </a:r>
          </a:p>
          <a:p>
            <a:pPr algn="ctr">
              <a:lnSpc>
                <a:spcPct val="95000"/>
              </a:lnSpc>
            </a:pPr>
            <a:endParaRPr lang="de-DE" sz="24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(i) </a:t>
            </a:r>
            <a:r>
              <a:rPr lang="de-DE" sz="2000" dirty="0" err="1" smtClean="0">
                <a:solidFill>
                  <a:srgbClr val="023D6B"/>
                </a:solidFill>
              </a:rPr>
              <a:t>Smallness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of</a:t>
            </a:r>
            <a:r>
              <a:rPr lang="de-DE" sz="2000" dirty="0" smtClean="0">
                <a:solidFill>
                  <a:srgbClr val="023D6B"/>
                </a:solidFill>
              </a:rPr>
              <a:t> EDM </a:t>
            </a:r>
            <a:r>
              <a:rPr lang="de-DE" sz="2000" dirty="0" err="1" smtClean="0">
                <a:solidFill>
                  <a:srgbClr val="023D6B"/>
                </a:solidFill>
              </a:rPr>
              <a:t>effect</a:t>
            </a:r>
            <a:r>
              <a:rPr lang="de-DE" sz="2000" dirty="0" smtClean="0">
                <a:solidFill>
                  <a:srgbClr val="023D6B"/>
                </a:solidFill>
              </a:rPr>
              <a:t>				     (ii) </a:t>
            </a:r>
            <a:r>
              <a:rPr lang="de-DE" sz="2000" dirty="0" err="1" smtClean="0">
                <a:solidFill>
                  <a:srgbClr val="023D6B"/>
                </a:solidFill>
              </a:rPr>
              <a:t>Magnetic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moment</a:t>
            </a:r>
            <a:endParaRPr lang="de-DE" sz="20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endParaRPr lang="de-DE" sz="24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endParaRPr lang="de-DE" sz="2400" dirty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2400" dirty="0">
                <a:solidFill>
                  <a:srgbClr val="023D6B"/>
                </a:solidFill>
              </a:rPr>
              <a:t> </a:t>
            </a:r>
            <a:r>
              <a:rPr lang="de-DE" sz="2400" dirty="0" smtClean="0">
                <a:solidFill>
                  <a:srgbClr val="023D6B"/>
                </a:solidFill>
              </a:rPr>
              <a:t>   </a:t>
            </a:r>
            <a:r>
              <a:rPr lang="de-DE" sz="2000" dirty="0" smtClean="0">
                <a:solidFill>
                  <a:srgbClr val="023D6B"/>
                </a:solidFill>
              </a:rPr>
              <a:t>Naive </a:t>
            </a:r>
            <a:r>
              <a:rPr lang="de-DE" sz="2000" dirty="0" err="1" smtClean="0">
                <a:solidFill>
                  <a:srgbClr val="023D6B"/>
                </a:solidFill>
              </a:rPr>
              <a:t>expectation</a:t>
            </a:r>
            <a:r>
              <a:rPr lang="de-DE" sz="2000" dirty="0" smtClean="0">
                <a:solidFill>
                  <a:srgbClr val="023D6B"/>
                </a:solidFill>
              </a:rPr>
              <a:t>:</a:t>
            </a:r>
          </a:p>
          <a:p>
            <a:pPr>
              <a:lnSpc>
                <a:spcPct val="95000"/>
              </a:lnSpc>
            </a:pPr>
            <a:endParaRPr lang="de-DE" sz="8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      	- P-violation (~ G</a:t>
            </a:r>
            <a:r>
              <a:rPr lang="de-DE" sz="2000" baseline="-25000" dirty="0" smtClean="0">
                <a:solidFill>
                  <a:srgbClr val="023D6B"/>
                </a:solidFill>
              </a:rPr>
              <a:t>F</a:t>
            </a:r>
            <a:r>
              <a:rPr lang="de-DE" sz="800" dirty="0" smtClean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f</a:t>
            </a:r>
            <a:r>
              <a:rPr lang="de-DE" sz="2000" baseline="-25000" dirty="0" smtClean="0">
                <a:solidFill>
                  <a:srgbClr val="023D6B"/>
                </a:solidFill>
                <a:latin typeface="Symbol" panose="05050102010706020507" pitchFamily="18" charset="2"/>
              </a:rPr>
              <a:t>p</a:t>
            </a:r>
            <a:r>
              <a:rPr lang="de-DE" sz="2000" baseline="30000" dirty="0" smtClean="0">
                <a:solidFill>
                  <a:srgbClr val="023D6B"/>
                </a:solidFill>
              </a:rPr>
              <a:t>2</a:t>
            </a:r>
            <a:r>
              <a:rPr lang="de-DE" sz="2000" dirty="0" smtClean="0">
                <a:solidFill>
                  <a:srgbClr val="023D6B"/>
                </a:solidFill>
              </a:rPr>
              <a:t>): 	10</a:t>
            </a:r>
            <a:r>
              <a:rPr lang="de-DE" sz="2000" baseline="30000" dirty="0" smtClean="0">
                <a:solidFill>
                  <a:srgbClr val="023D6B"/>
                </a:solidFill>
              </a:rPr>
              <a:t>-7</a:t>
            </a:r>
            <a:endParaRPr lang="de-DE" sz="2000" baseline="30000" dirty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	- </a:t>
            </a:r>
            <a:r>
              <a:rPr lang="de-DE" sz="2000" dirty="0" smtClean="0">
                <a:solidFill>
                  <a:srgbClr val="023D6B"/>
                </a:solidFill>
              </a:rPr>
              <a:t>T/CP-violation</a:t>
            </a:r>
            <a:r>
              <a:rPr lang="de-DE" sz="2000" dirty="0" smtClean="0">
                <a:solidFill>
                  <a:srgbClr val="023D6B"/>
                </a:solidFill>
              </a:rPr>
              <a:t>:			10</a:t>
            </a:r>
            <a:r>
              <a:rPr lang="de-DE" sz="2000" baseline="30000" dirty="0" smtClean="0">
                <a:solidFill>
                  <a:srgbClr val="023D6B"/>
                </a:solidFill>
              </a:rPr>
              <a:t>-3</a:t>
            </a:r>
          </a:p>
          <a:p>
            <a:pPr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 </a:t>
            </a:r>
          </a:p>
          <a:p>
            <a:pPr>
              <a:lnSpc>
                <a:spcPct val="95000"/>
              </a:lnSpc>
            </a:pPr>
            <a:r>
              <a:rPr lang="de-DE" sz="2400" dirty="0" smtClean="0">
                <a:solidFill>
                  <a:srgbClr val="023D6B"/>
                </a:solidFill>
              </a:rPr>
              <a:t>    </a:t>
            </a:r>
            <a:r>
              <a:rPr lang="de-DE" sz="2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 </a:t>
            </a:r>
            <a:r>
              <a:rPr lang="de-DE" sz="20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suppression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err="1" smtClean="0">
                <a:solidFill>
                  <a:srgbClr val="023D6B"/>
                </a:solidFill>
                <a:sym typeface="Wingdings" panose="05000000000000000000" pitchFamily="2" charset="2"/>
              </a:rPr>
              <a:t>factor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&gt;</a:t>
            </a:r>
            <a:r>
              <a:rPr lang="de-DE" sz="7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  <a:sym typeface="Wingdings" panose="05000000000000000000" pitchFamily="2" charset="2"/>
              </a:rPr>
              <a:t>10</a:t>
            </a:r>
            <a:r>
              <a:rPr lang="de-DE" sz="2000" b="1" baseline="30000" dirty="0" smtClean="0">
                <a:solidFill>
                  <a:srgbClr val="023D6B"/>
                </a:solidFill>
                <a:sym typeface="Wingdings" panose="05000000000000000000" pitchFamily="2" charset="2"/>
              </a:rPr>
              <a:t>-10</a:t>
            </a:r>
            <a:endParaRPr lang="de-DE" sz="2000" b="1" baseline="300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endParaRPr lang="de-DE" sz="28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2400" dirty="0">
                <a:solidFill>
                  <a:srgbClr val="023D6B"/>
                </a:solidFill>
              </a:rPr>
              <a:t>	</a:t>
            </a:r>
            <a:r>
              <a:rPr lang="de-DE" sz="2400" dirty="0" smtClean="0">
                <a:solidFill>
                  <a:srgbClr val="023D6B"/>
                </a:solidFill>
              </a:rPr>
              <a:t>											</a:t>
            </a:r>
            <a:r>
              <a:rPr lang="de-DE" sz="2000" dirty="0" err="1" smtClean="0">
                <a:solidFill>
                  <a:srgbClr val="023D6B"/>
                </a:solidFill>
              </a:rPr>
              <a:t>corresponds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2000" b="1" dirty="0" smtClean="0">
                <a:solidFill>
                  <a:srgbClr val="023D6B"/>
                </a:solidFill>
              </a:rPr>
              <a:t>10</a:t>
            </a:r>
            <a:r>
              <a:rPr lang="de-DE" sz="2000" b="1" baseline="30000" dirty="0" smtClean="0">
                <a:solidFill>
                  <a:srgbClr val="023D6B"/>
                </a:solidFill>
              </a:rPr>
              <a:t>-14</a:t>
            </a:r>
            <a:r>
              <a:rPr lang="de-DE" sz="2000" b="1" dirty="0" smtClean="0">
                <a:solidFill>
                  <a:srgbClr val="023D6B"/>
                </a:solidFill>
              </a:rPr>
              <a:t> e cm</a:t>
            </a:r>
            <a:endParaRPr lang="de-DE" sz="2000" b="1" dirty="0">
              <a:solidFill>
                <a:srgbClr val="023D6B"/>
              </a:solidFill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7"/>
          <a:stretch/>
        </p:blipFill>
        <p:spPr>
          <a:xfrm>
            <a:off x="8255265" y="2832676"/>
            <a:ext cx="1362070" cy="1751058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22834" r="41137" b="61766"/>
          <a:stretch/>
        </p:blipFill>
        <p:spPr>
          <a:xfrm>
            <a:off x="9696399" y="3259375"/>
            <a:ext cx="1800201" cy="792088"/>
          </a:xfrm>
          <a:prstGeom prst="rect">
            <a:avLst/>
          </a:prstGeom>
        </p:spPr>
      </p:pic>
      <p:cxnSp>
        <p:nvCxnSpPr>
          <p:cNvPr id="16" name="Gerade Verbindung mit Pfeil 15"/>
          <p:cNvCxnSpPr/>
          <p:nvPr/>
        </p:nvCxnSpPr>
        <p:spPr>
          <a:xfrm rot="21120000">
            <a:off x="8858317" y="2507791"/>
            <a:ext cx="216000" cy="27975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Bildergebnis für spin des prot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17303" r="57800" b="25700"/>
          <a:stretch/>
        </p:blipFill>
        <p:spPr bwMode="auto">
          <a:xfrm>
            <a:off x="6604471" y="2492896"/>
            <a:ext cx="1291728" cy="213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6869323" y="4223694"/>
            <a:ext cx="800219" cy="3554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/>
              <a:t>„Spin“</a:t>
            </a:r>
          </a:p>
        </p:txBody>
      </p:sp>
      <p:sp>
        <p:nvSpPr>
          <p:cNvPr id="28" name="Rechteck 27"/>
          <p:cNvSpPr/>
          <p:nvPr/>
        </p:nvSpPr>
        <p:spPr>
          <a:xfrm>
            <a:off x="6593838" y="2521779"/>
            <a:ext cx="355624" cy="62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29" name="Textfeld 28"/>
          <p:cNvSpPr txBox="1"/>
          <p:nvPr/>
        </p:nvSpPr>
        <p:spPr>
          <a:xfrm>
            <a:off x="7111136" y="3359598"/>
            <a:ext cx="312906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/>
              <a:t>p</a:t>
            </a: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64" y="2558273"/>
            <a:ext cx="1369127" cy="202546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6168008" y="1556792"/>
            <a:ext cx="5832648" cy="424847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317524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pic>
        <p:nvPicPr>
          <p:cNvPr id="1026" name="Picture 2" descr="http://online.kitp.ucsb.edu/online/hepfront_c18/safronova/oh/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" t="13814" r="48978" b="27426"/>
          <a:stretch/>
        </p:blipFill>
        <p:spPr bwMode="auto">
          <a:xfrm>
            <a:off x="3215679" y="2276872"/>
            <a:ext cx="3176577" cy="285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EDMNOTES\pix\jpg\fronti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276872"/>
            <a:ext cx="2088232" cy="28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24727" y="548680"/>
            <a:ext cx="11521280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smtClean="0">
                <a:solidFill>
                  <a:srgbClr val="023D6B"/>
                </a:solidFill>
              </a:rPr>
              <a:t>EDM </a:t>
            </a:r>
            <a:r>
              <a:rPr lang="de-DE" sz="4000" dirty="0" err="1" smtClean="0">
                <a:solidFill>
                  <a:srgbClr val="023D6B"/>
                </a:solidFill>
              </a:rPr>
              <a:t>searches</a:t>
            </a:r>
            <a:r>
              <a:rPr lang="de-DE" sz="4000" dirty="0" smtClean="0">
                <a:solidFill>
                  <a:srgbClr val="023D6B"/>
                </a:solidFill>
              </a:rPr>
              <a:t>: </a:t>
            </a:r>
            <a:r>
              <a:rPr lang="de-DE" sz="4000" dirty="0" err="1" smtClean="0">
                <a:solidFill>
                  <a:srgbClr val="023D6B"/>
                </a:solidFill>
              </a:rPr>
              <a:t>various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systems</a:t>
            </a:r>
            <a:endParaRPr lang="de-DE" sz="4000" dirty="0" smtClean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0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effort</a:t>
            </a:r>
            <a:endParaRPr lang="en-US" noProof="0" dirty="0"/>
          </a:p>
        </p:txBody>
      </p:sp>
      <p:sp>
        <p:nvSpPr>
          <p:cNvPr id="23" name="Textfeld 22"/>
          <p:cNvSpPr txBox="1"/>
          <p:nvPr/>
        </p:nvSpPr>
        <p:spPr>
          <a:xfrm>
            <a:off x="911424" y="1376418"/>
            <a:ext cx="10657184" cy="4322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Free </a:t>
            </a:r>
            <a:r>
              <a:rPr lang="de-DE" sz="2000" b="1" dirty="0" err="1" smtClean="0">
                <a:solidFill>
                  <a:srgbClr val="023D6B"/>
                </a:solidFill>
              </a:rPr>
              <a:t>particles</a:t>
            </a:r>
            <a:r>
              <a:rPr lang="de-DE" sz="2000" b="1" dirty="0" smtClean="0">
                <a:solidFill>
                  <a:srgbClr val="023D6B"/>
                </a:solidFill>
              </a:rPr>
              <a:t>:</a:t>
            </a:r>
            <a:r>
              <a:rPr lang="de-DE" sz="2000" dirty="0" smtClean="0">
                <a:solidFill>
                  <a:srgbClr val="023D6B"/>
                </a:solidFill>
              </a:rPr>
              <a:t>		</a:t>
            </a:r>
            <a:r>
              <a:rPr lang="de-DE" sz="2000" dirty="0" err="1" smtClean="0">
                <a:solidFill>
                  <a:srgbClr val="023D6B"/>
                </a:solidFill>
              </a:rPr>
              <a:t>neutron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proton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deuteron</a:t>
            </a:r>
            <a:r>
              <a:rPr lang="de-DE" sz="2000" dirty="0" smtClean="0">
                <a:solidFill>
                  <a:srgbClr val="023D6B"/>
                </a:solidFill>
              </a:rPr>
              <a:t>, light </a:t>
            </a:r>
            <a:r>
              <a:rPr lang="de-DE" sz="2000" dirty="0" err="1" smtClean="0">
                <a:solidFill>
                  <a:srgbClr val="023D6B"/>
                </a:solidFill>
              </a:rPr>
              <a:t>nuclei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400" dirty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</a:rPr>
              <a:t>						</a:t>
            </a:r>
            <a:r>
              <a:rPr lang="de-DE" sz="2000" dirty="0" smtClean="0">
                <a:solidFill>
                  <a:srgbClr val="023D6B"/>
                </a:solidFill>
                <a:latin typeface="Symbol" panose="05050102010706020507" pitchFamily="18" charset="2"/>
              </a:rPr>
              <a:t>L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smtClean="0">
                <a:solidFill>
                  <a:srgbClr val="023D6B"/>
                </a:solidFill>
                <a:latin typeface="Symbol" panose="05050102010706020507" pitchFamily="18" charset="2"/>
              </a:rPr>
              <a:t>X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smtClean="0">
                <a:solidFill>
                  <a:srgbClr val="023D6B"/>
                </a:solidFill>
                <a:latin typeface="Symbol" panose="05050102010706020507" pitchFamily="18" charset="2"/>
              </a:rPr>
              <a:t>W</a:t>
            </a:r>
          </a:p>
          <a:p>
            <a:pPr algn="l">
              <a:lnSpc>
                <a:spcPct val="95000"/>
              </a:lnSpc>
            </a:pPr>
            <a:endParaRPr lang="de-DE" sz="400" dirty="0" smtClean="0">
              <a:solidFill>
                <a:srgbClr val="023D6B"/>
              </a:solidFill>
              <a:latin typeface="Symbol" panose="05050102010706020507" pitchFamily="18" charset="2"/>
            </a:endParaRPr>
          </a:p>
          <a:p>
            <a:pPr algn="l">
              <a:lnSpc>
                <a:spcPct val="95000"/>
              </a:lnSpc>
            </a:pPr>
            <a:r>
              <a:rPr lang="de-DE" sz="2000" dirty="0" smtClean="0">
                <a:solidFill>
                  <a:srgbClr val="023D6B"/>
                </a:solidFill>
                <a:latin typeface="Symbol" panose="05050102010706020507" pitchFamily="18" charset="2"/>
              </a:rPr>
              <a:t>						</a:t>
            </a:r>
            <a:r>
              <a:rPr lang="de-DE" sz="2000" dirty="0" smtClean="0">
                <a:solidFill>
                  <a:srgbClr val="023D6B"/>
                </a:solidFill>
                <a:latin typeface="Symbol" panose="05050102010706020507" pitchFamily="18" charset="2"/>
              </a:rPr>
              <a:t>m, t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2000" dirty="0" smtClean="0">
              <a:solidFill>
                <a:srgbClr val="023D6B"/>
              </a:solidFill>
              <a:latin typeface="Symbol" panose="05050102010706020507" pitchFamily="18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Atoms:				</a:t>
            </a:r>
            <a:r>
              <a:rPr lang="de-DE" sz="2000" baseline="30000" dirty="0" smtClean="0">
                <a:solidFill>
                  <a:srgbClr val="023D6B"/>
                </a:solidFill>
              </a:rPr>
              <a:t>129</a:t>
            </a:r>
            <a:r>
              <a:rPr lang="de-DE" sz="2000" dirty="0" smtClean="0">
                <a:solidFill>
                  <a:srgbClr val="023D6B"/>
                </a:solidFill>
              </a:rPr>
              <a:t>Xe, </a:t>
            </a:r>
            <a:r>
              <a:rPr lang="de-DE" sz="2000" baseline="30000" dirty="0" smtClean="0">
                <a:solidFill>
                  <a:srgbClr val="023D6B"/>
                </a:solidFill>
              </a:rPr>
              <a:t>199</a:t>
            </a:r>
            <a:r>
              <a:rPr lang="de-DE" sz="2000" dirty="0" smtClean="0">
                <a:solidFill>
                  <a:srgbClr val="023D6B"/>
                </a:solidFill>
              </a:rPr>
              <a:t>Hg </a:t>
            </a:r>
            <a:r>
              <a:rPr lang="de-DE" sz="1200" b="1" dirty="0" smtClean="0">
                <a:solidFill>
                  <a:srgbClr val="C00000"/>
                </a:solidFill>
              </a:rPr>
              <a:t>(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sz="1200" b="1" dirty="0" err="1" smtClean="0">
                <a:solidFill>
                  <a:srgbClr val="C00000"/>
                </a:solidFill>
                <a:sym typeface="Wingdings" panose="05000000000000000000" pitchFamily="2" charset="2"/>
              </a:rPr>
              <a:t>n,p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)</a:t>
            </a:r>
            <a:r>
              <a:rPr lang="de-DE" sz="2000" dirty="0" smtClean="0">
                <a:solidFill>
                  <a:srgbClr val="023D6B"/>
                </a:solidFill>
              </a:rPr>
              <a:t>,</a:t>
            </a:r>
            <a:r>
              <a:rPr lang="de-DE" sz="1200" dirty="0" smtClean="0">
                <a:solidFill>
                  <a:srgbClr val="023D6B"/>
                </a:solidFill>
              </a:rPr>
              <a:t> </a:t>
            </a:r>
            <a:r>
              <a:rPr lang="de-DE" sz="2000" baseline="30000" dirty="0" smtClean="0">
                <a:solidFill>
                  <a:srgbClr val="023D6B"/>
                </a:solidFill>
              </a:rPr>
              <a:t>225</a:t>
            </a:r>
            <a:r>
              <a:rPr lang="de-DE" sz="2000" dirty="0" smtClean="0">
                <a:solidFill>
                  <a:srgbClr val="023D6B"/>
                </a:solidFill>
              </a:rPr>
              <a:t>Ra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(</a:t>
            </a:r>
            <a:r>
              <a:rPr lang="de-DE" sz="2000" dirty="0" err="1" smtClean="0">
                <a:solidFill>
                  <a:srgbClr val="023D6B"/>
                </a:solidFill>
              </a:rPr>
              <a:t>diamagnetic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  <a:r>
              <a:rPr lang="de-DE" sz="2000" dirty="0">
                <a:solidFill>
                  <a:srgbClr val="023D6B"/>
                </a:solidFill>
              </a:rPr>
              <a:t> </a:t>
            </a:r>
            <a:endParaRPr lang="de-DE" sz="2000" baseline="30000" dirty="0" smtClean="0">
              <a:solidFill>
                <a:srgbClr val="023D6B"/>
              </a:solidFill>
            </a:endParaRPr>
          </a:p>
          <a:p>
            <a:pPr>
              <a:lnSpc>
                <a:spcPct val="95000"/>
              </a:lnSpc>
            </a:pPr>
            <a:r>
              <a:rPr lang="de-DE" sz="2000" baseline="30000" dirty="0">
                <a:solidFill>
                  <a:srgbClr val="023D6B"/>
                </a:solidFill>
              </a:rPr>
              <a:t>	</a:t>
            </a:r>
            <a:r>
              <a:rPr lang="de-DE" sz="2000" baseline="30000" dirty="0" smtClean="0">
                <a:solidFill>
                  <a:srgbClr val="023D6B"/>
                </a:solidFill>
              </a:rPr>
              <a:t>					205</a:t>
            </a:r>
            <a:r>
              <a:rPr lang="de-DE" sz="2000" dirty="0" smtClean="0">
                <a:solidFill>
                  <a:srgbClr val="023D6B"/>
                </a:solidFill>
              </a:rPr>
              <a:t>Tl</a:t>
            </a:r>
            <a:r>
              <a:rPr lang="de-DE" sz="1200" b="1" dirty="0">
                <a:solidFill>
                  <a:srgbClr val="C00000"/>
                </a:solidFill>
              </a:rPr>
              <a:t> (</a:t>
            </a:r>
            <a:r>
              <a:rPr lang="de-DE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e)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Cs</a:t>
            </a:r>
            <a:r>
              <a:rPr lang="de-DE" sz="1200" b="1" dirty="0">
                <a:solidFill>
                  <a:srgbClr val="C00000"/>
                </a:solidFill>
              </a:rPr>
              <a:t> (</a:t>
            </a:r>
            <a:r>
              <a:rPr lang="de-DE" sz="1200" b="1" dirty="0">
                <a:solidFill>
                  <a:srgbClr val="C00000"/>
                </a:solidFill>
                <a:sym typeface="Wingdings" panose="05000000000000000000" pitchFamily="2" charset="2"/>
              </a:rPr>
              <a:t> 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e)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>
                <a:solidFill>
                  <a:srgbClr val="023D6B"/>
                </a:solidFill>
              </a:rPr>
              <a:t>Rb</a:t>
            </a:r>
            <a:r>
              <a:rPr lang="de-DE" sz="2000" dirty="0">
                <a:solidFill>
                  <a:srgbClr val="023D6B"/>
                </a:solidFill>
              </a:rPr>
              <a:t>, </a:t>
            </a:r>
            <a:r>
              <a:rPr lang="de-DE" sz="2000" baseline="30000" dirty="0">
                <a:solidFill>
                  <a:srgbClr val="023D6B"/>
                </a:solidFill>
              </a:rPr>
              <a:t>210</a:t>
            </a:r>
            <a:r>
              <a:rPr lang="de-DE" sz="2000" dirty="0">
                <a:solidFill>
                  <a:srgbClr val="023D6B"/>
                </a:solidFill>
              </a:rPr>
              <a:t>Fr </a:t>
            </a:r>
            <a:r>
              <a:rPr lang="de-DE" sz="1200" dirty="0">
                <a:solidFill>
                  <a:srgbClr val="023D6B"/>
                </a:solidFill>
              </a:rPr>
              <a:t>(</a:t>
            </a:r>
            <a:r>
              <a:rPr lang="de-DE" sz="1200" dirty="0" err="1">
                <a:solidFill>
                  <a:srgbClr val="023D6B"/>
                </a:solidFill>
              </a:rPr>
              <a:t>radioactive</a:t>
            </a:r>
            <a:r>
              <a:rPr lang="de-DE" sz="1200" dirty="0" smtClean="0">
                <a:solidFill>
                  <a:srgbClr val="023D6B"/>
                </a:solidFill>
              </a:rPr>
              <a:t>)</a:t>
            </a:r>
            <a:r>
              <a:rPr lang="de-DE" sz="1200" b="1" dirty="0" smtClean="0">
                <a:solidFill>
                  <a:srgbClr val="023D6B"/>
                </a:solidFill>
              </a:rPr>
              <a:t> </a:t>
            </a:r>
            <a:r>
              <a:rPr lang="de-DE" sz="2000" dirty="0" smtClean="0">
                <a:solidFill>
                  <a:srgbClr val="023D6B"/>
                </a:solidFill>
              </a:rPr>
              <a:t>(</a:t>
            </a:r>
            <a:r>
              <a:rPr lang="de-DE" sz="2000" dirty="0" err="1" smtClean="0">
                <a:solidFill>
                  <a:srgbClr val="023D6B"/>
                </a:solidFill>
              </a:rPr>
              <a:t>paramagnetic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	</a:t>
            </a:r>
            <a:r>
              <a:rPr lang="de-DE" sz="2000" dirty="0" smtClean="0">
                <a:solidFill>
                  <a:srgbClr val="023D6B"/>
                </a:solidFill>
              </a:rPr>
              <a:t>					</a:t>
            </a:r>
            <a:endParaRPr lang="de-DE" sz="2000" dirty="0">
              <a:solidFill>
                <a:srgbClr val="023D6B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err="1" smtClean="0">
                <a:solidFill>
                  <a:srgbClr val="023D6B"/>
                </a:solidFill>
              </a:rPr>
              <a:t>Molecules</a:t>
            </a:r>
            <a:r>
              <a:rPr lang="de-DE" sz="2000" b="1" dirty="0" smtClean="0">
                <a:solidFill>
                  <a:srgbClr val="023D6B"/>
                </a:solidFill>
              </a:rPr>
              <a:t>:</a:t>
            </a:r>
            <a:r>
              <a:rPr lang="de-DE" sz="2000" dirty="0" smtClean="0">
                <a:solidFill>
                  <a:srgbClr val="023D6B"/>
                </a:solidFill>
              </a:rPr>
              <a:t>			</a:t>
            </a:r>
            <a:r>
              <a:rPr lang="de-DE" sz="2000" dirty="0" err="1" smtClean="0">
                <a:solidFill>
                  <a:srgbClr val="023D6B"/>
                </a:solidFill>
              </a:rPr>
              <a:t>YbF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1200" b="1" dirty="0" smtClean="0">
                <a:solidFill>
                  <a:srgbClr val="C00000"/>
                </a:solidFill>
              </a:rPr>
              <a:t>(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e)</a:t>
            </a:r>
            <a:r>
              <a:rPr lang="de-DE" sz="2000" dirty="0" smtClean="0">
                <a:solidFill>
                  <a:srgbClr val="20547C"/>
                </a:solidFill>
              </a:rPr>
              <a:t>,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ThO</a:t>
            </a:r>
            <a:r>
              <a:rPr lang="de-DE" sz="2000" dirty="0" smtClean="0">
                <a:solidFill>
                  <a:srgbClr val="023D6B"/>
                </a:solidFill>
              </a:rPr>
              <a:t> </a:t>
            </a:r>
            <a:r>
              <a:rPr lang="de-DE" sz="1200" b="1" dirty="0" smtClean="0">
                <a:solidFill>
                  <a:srgbClr val="C00000"/>
                </a:solidFill>
              </a:rPr>
              <a:t>(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e)</a:t>
            </a:r>
            <a:r>
              <a:rPr lang="de-DE" sz="2000" dirty="0" smtClean="0">
                <a:solidFill>
                  <a:srgbClr val="023D6B"/>
                </a:solidFill>
              </a:rPr>
              <a:t>,</a:t>
            </a:r>
            <a:r>
              <a:rPr lang="de-DE" sz="1200" dirty="0" smtClean="0">
                <a:solidFill>
                  <a:srgbClr val="023D6B"/>
                </a:solidFill>
              </a:rPr>
              <a:t> </a:t>
            </a:r>
            <a:r>
              <a:rPr lang="de-DE" sz="2000" dirty="0" err="1" smtClean="0">
                <a:solidFill>
                  <a:srgbClr val="023D6B"/>
                </a:solidFill>
              </a:rPr>
              <a:t>BaF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PbF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RaF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PbO</a:t>
            </a:r>
            <a:r>
              <a:rPr lang="de-DE" sz="2000" dirty="0" smtClean="0">
                <a:solidFill>
                  <a:srgbClr val="023D6B"/>
                </a:solidFill>
              </a:rPr>
              <a:t>, WC</a:t>
            </a:r>
          </a:p>
          <a:p>
            <a:pPr algn="l">
              <a:lnSpc>
                <a:spcPct val="95000"/>
              </a:lnSpc>
            </a:pPr>
            <a:endParaRPr lang="de-DE" sz="4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023D6B"/>
                </a:solidFill>
              </a:rPr>
              <a:t>	</a:t>
            </a:r>
            <a:r>
              <a:rPr lang="de-DE" sz="2000" b="1" dirty="0" smtClean="0">
                <a:solidFill>
                  <a:srgbClr val="023D6B"/>
                </a:solidFill>
              </a:rPr>
              <a:t>					</a:t>
            </a:r>
            <a:r>
              <a:rPr lang="de-DE" sz="2000" dirty="0" err="1" smtClean="0">
                <a:solidFill>
                  <a:srgbClr val="023D6B"/>
                </a:solidFill>
              </a:rPr>
              <a:t>HfF</a:t>
            </a:r>
            <a:r>
              <a:rPr lang="de-DE" sz="2000" dirty="0" smtClean="0">
                <a:solidFill>
                  <a:srgbClr val="023D6B"/>
                </a:solidFill>
              </a:rPr>
              <a:t>+ </a:t>
            </a:r>
            <a:r>
              <a:rPr lang="de-DE" sz="1200" b="1" dirty="0" smtClean="0">
                <a:solidFill>
                  <a:srgbClr val="C00000"/>
                </a:solidFill>
              </a:rPr>
              <a:t>(</a:t>
            </a:r>
            <a:r>
              <a:rPr lang="de-DE" sz="1200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 e)</a:t>
            </a:r>
            <a:r>
              <a:rPr lang="de-DE" sz="2000" dirty="0" smtClean="0">
                <a:solidFill>
                  <a:srgbClr val="023D6B"/>
                </a:solidFill>
              </a:rPr>
              <a:t>, </a:t>
            </a:r>
            <a:r>
              <a:rPr lang="de-DE" sz="2000" dirty="0" err="1" smtClean="0">
                <a:solidFill>
                  <a:srgbClr val="023D6B"/>
                </a:solidFill>
              </a:rPr>
              <a:t>ThF</a:t>
            </a:r>
            <a:r>
              <a:rPr lang="de-DE" sz="2000" baseline="30000" dirty="0" smtClean="0">
                <a:solidFill>
                  <a:srgbClr val="023D6B"/>
                </a:solidFill>
              </a:rPr>
              <a:t>+</a:t>
            </a:r>
            <a:endParaRPr lang="de-DE" sz="2000" dirty="0" smtClean="0">
              <a:solidFill>
                <a:srgbClr val="023D6B"/>
              </a:solidFill>
            </a:endParaRPr>
          </a:p>
          <a:p>
            <a:pPr algn="l">
              <a:lnSpc>
                <a:spcPct val="95000"/>
              </a:lnSpc>
            </a:pPr>
            <a:endParaRPr lang="de-DE" sz="2000" b="1" baseline="30000" dirty="0">
              <a:solidFill>
                <a:srgbClr val="023D6B"/>
              </a:solidFill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e-DE" sz="2000" b="1" dirty="0" smtClean="0">
                <a:solidFill>
                  <a:srgbClr val="023D6B"/>
                </a:solidFill>
              </a:rPr>
              <a:t>Condensed </a:t>
            </a:r>
            <a:r>
              <a:rPr lang="de-DE" sz="2000" b="1" dirty="0" err="1" smtClean="0">
                <a:solidFill>
                  <a:srgbClr val="023D6B"/>
                </a:solidFill>
              </a:rPr>
              <a:t>states</a:t>
            </a:r>
            <a:r>
              <a:rPr lang="de-DE" sz="2000" b="1" dirty="0" smtClean="0">
                <a:solidFill>
                  <a:srgbClr val="023D6B"/>
                </a:solidFill>
              </a:rPr>
              <a:t>:	</a:t>
            </a:r>
            <a:r>
              <a:rPr lang="de-DE" sz="2000" dirty="0" err="1" smtClean="0">
                <a:solidFill>
                  <a:srgbClr val="023D6B"/>
                </a:solidFill>
              </a:rPr>
              <a:t>YbOH</a:t>
            </a:r>
            <a:r>
              <a:rPr lang="de-DE" sz="2000" dirty="0">
                <a:solidFill>
                  <a:srgbClr val="023D6B"/>
                </a:solidFill>
              </a:rPr>
              <a:t>, YbOCH3, Gd</a:t>
            </a:r>
            <a:r>
              <a:rPr lang="de-DE" sz="2000" baseline="-25000" dirty="0">
                <a:solidFill>
                  <a:srgbClr val="023D6B"/>
                </a:solidFill>
              </a:rPr>
              <a:t>3</a:t>
            </a:r>
            <a:r>
              <a:rPr lang="de-DE" sz="2000" dirty="0">
                <a:solidFill>
                  <a:srgbClr val="023D6B"/>
                </a:solidFill>
              </a:rPr>
              <a:t>Ga</a:t>
            </a:r>
            <a:r>
              <a:rPr lang="de-DE" sz="2000" baseline="-25000" dirty="0">
                <a:solidFill>
                  <a:srgbClr val="023D6B"/>
                </a:solidFill>
              </a:rPr>
              <a:t>5</a:t>
            </a:r>
            <a:r>
              <a:rPr lang="de-DE" sz="2000" dirty="0">
                <a:solidFill>
                  <a:srgbClr val="023D6B"/>
                </a:solidFill>
              </a:rPr>
              <a:t>O</a:t>
            </a:r>
            <a:r>
              <a:rPr lang="de-DE" sz="2000" baseline="-25000" dirty="0">
                <a:solidFill>
                  <a:srgbClr val="023D6B"/>
                </a:solidFill>
              </a:rPr>
              <a:t>12</a:t>
            </a:r>
            <a:r>
              <a:rPr lang="de-DE" sz="2000" dirty="0">
                <a:solidFill>
                  <a:srgbClr val="023D6B"/>
                </a:solidFill>
              </a:rPr>
              <a:t>, </a:t>
            </a:r>
            <a:r>
              <a:rPr lang="de-DE" sz="2000" dirty="0" smtClean="0">
                <a:solidFill>
                  <a:srgbClr val="023D6B"/>
                </a:solidFill>
              </a:rPr>
              <a:t>Gd</a:t>
            </a:r>
            <a:r>
              <a:rPr lang="de-DE" sz="2000" baseline="-25000" dirty="0" smtClean="0">
                <a:solidFill>
                  <a:srgbClr val="023D6B"/>
                </a:solidFill>
              </a:rPr>
              <a:t>3</a:t>
            </a:r>
            <a:r>
              <a:rPr lang="de-DE" sz="2000" dirty="0" smtClean="0">
                <a:solidFill>
                  <a:srgbClr val="023D6B"/>
                </a:solidFill>
              </a:rPr>
              <a:t>Fe</a:t>
            </a:r>
            <a:r>
              <a:rPr lang="de-DE" sz="2000" baseline="-25000" dirty="0" smtClean="0">
                <a:solidFill>
                  <a:srgbClr val="023D6B"/>
                </a:solidFill>
              </a:rPr>
              <a:t>2</a:t>
            </a:r>
            <a:r>
              <a:rPr lang="de-DE" sz="2000" dirty="0" smtClean="0">
                <a:solidFill>
                  <a:srgbClr val="023D6B"/>
                </a:solidFill>
              </a:rPr>
              <a:t>Fe</a:t>
            </a:r>
            <a:r>
              <a:rPr lang="de-DE" sz="2000" baseline="-25000" dirty="0" smtClean="0">
                <a:solidFill>
                  <a:srgbClr val="023D6B"/>
                </a:solidFill>
              </a:rPr>
              <a:t>3</a:t>
            </a:r>
            <a:r>
              <a:rPr lang="de-DE" sz="2000" dirty="0" smtClean="0">
                <a:solidFill>
                  <a:srgbClr val="023D6B"/>
                </a:solidFill>
              </a:rPr>
              <a:t>O</a:t>
            </a:r>
            <a:r>
              <a:rPr lang="de-DE" sz="2000" baseline="-25000" dirty="0" smtClean="0">
                <a:solidFill>
                  <a:srgbClr val="023D6B"/>
                </a:solidFill>
              </a:rPr>
              <a:t>12</a:t>
            </a:r>
            <a:r>
              <a:rPr lang="de-DE" sz="2000" dirty="0" smtClean="0">
                <a:solidFill>
                  <a:srgbClr val="023D6B"/>
                </a:solidFill>
              </a:rPr>
              <a:t> (</a:t>
            </a:r>
            <a:r>
              <a:rPr lang="de-DE" sz="2000" dirty="0" err="1" smtClean="0">
                <a:solidFill>
                  <a:srgbClr val="023D6B"/>
                </a:solidFill>
              </a:rPr>
              <a:t>polyatomic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</a:p>
          <a:p>
            <a:pPr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	</a:t>
            </a:r>
            <a:r>
              <a:rPr lang="de-DE" sz="2000" dirty="0" smtClean="0">
                <a:solidFill>
                  <a:srgbClr val="023D6B"/>
                </a:solidFill>
              </a:rPr>
              <a:t>					Eu</a:t>
            </a:r>
            <a:r>
              <a:rPr lang="de-DE" sz="2000" baseline="-25000" dirty="0" smtClean="0">
                <a:solidFill>
                  <a:srgbClr val="023D6B"/>
                </a:solidFill>
              </a:rPr>
              <a:t>0.5</a:t>
            </a:r>
            <a:r>
              <a:rPr lang="de-DE" sz="2000" dirty="0" smtClean="0">
                <a:solidFill>
                  <a:srgbClr val="023D6B"/>
                </a:solidFill>
              </a:rPr>
              <a:t>Ba</a:t>
            </a:r>
            <a:r>
              <a:rPr lang="de-DE" sz="2000" baseline="-25000" dirty="0" smtClean="0">
                <a:solidFill>
                  <a:srgbClr val="023D6B"/>
                </a:solidFill>
              </a:rPr>
              <a:t>0.5</a:t>
            </a:r>
            <a:r>
              <a:rPr lang="de-DE" sz="2000" dirty="0" smtClean="0">
                <a:solidFill>
                  <a:srgbClr val="023D6B"/>
                </a:solidFill>
              </a:rPr>
              <a:t>TiO</a:t>
            </a:r>
            <a:r>
              <a:rPr lang="de-DE" sz="2000" baseline="-25000" dirty="0" smtClean="0">
                <a:solidFill>
                  <a:srgbClr val="023D6B"/>
                </a:solidFill>
              </a:rPr>
              <a:t>3 </a:t>
            </a:r>
            <a:r>
              <a:rPr lang="de-DE" sz="2000" dirty="0" smtClean="0">
                <a:solidFill>
                  <a:srgbClr val="023D6B"/>
                </a:solidFill>
              </a:rPr>
              <a:t>(</a:t>
            </a:r>
            <a:r>
              <a:rPr lang="de-DE" sz="2000" dirty="0" err="1" smtClean="0">
                <a:solidFill>
                  <a:srgbClr val="023D6B"/>
                </a:solidFill>
              </a:rPr>
              <a:t>ceramics</a:t>
            </a:r>
            <a:r>
              <a:rPr lang="de-DE" sz="2000" dirty="0" smtClean="0">
                <a:solidFill>
                  <a:srgbClr val="023D6B"/>
                </a:solidFill>
              </a:rPr>
              <a:t>)</a:t>
            </a:r>
          </a:p>
          <a:p>
            <a:pPr algn="l">
              <a:lnSpc>
                <a:spcPct val="95000"/>
              </a:lnSpc>
            </a:pPr>
            <a:r>
              <a:rPr lang="de-DE" sz="2000" b="1" dirty="0">
                <a:solidFill>
                  <a:srgbClr val="023D6B"/>
                </a:solidFill>
              </a:rPr>
              <a:t>	</a:t>
            </a:r>
            <a:r>
              <a:rPr lang="de-DE" sz="2000" b="1" dirty="0" smtClean="0">
                <a:solidFill>
                  <a:srgbClr val="023D6B"/>
                </a:solidFill>
              </a:rPr>
              <a:t>					</a:t>
            </a:r>
            <a:r>
              <a:rPr lang="de-DE" sz="2000" dirty="0" smtClean="0">
                <a:solidFill>
                  <a:srgbClr val="023D6B"/>
                </a:solidFill>
              </a:rPr>
              <a:t>solid He</a:t>
            </a:r>
          </a:p>
          <a:p>
            <a:pPr algn="l">
              <a:lnSpc>
                <a:spcPct val="95000"/>
              </a:lnSpc>
            </a:pPr>
            <a:r>
              <a:rPr lang="de-DE" sz="400" dirty="0" smtClean="0">
                <a:solidFill>
                  <a:srgbClr val="023D6B"/>
                </a:solidFill>
              </a:rPr>
              <a:t> </a:t>
            </a:r>
          </a:p>
          <a:p>
            <a:pPr algn="l">
              <a:lnSpc>
                <a:spcPct val="95000"/>
              </a:lnSpc>
            </a:pPr>
            <a:r>
              <a:rPr lang="de-DE" sz="2000" dirty="0">
                <a:solidFill>
                  <a:srgbClr val="023D6B"/>
                </a:solidFill>
              </a:rPr>
              <a:t>	</a:t>
            </a:r>
            <a:r>
              <a:rPr lang="de-DE" sz="2000" dirty="0" smtClean="0">
                <a:solidFill>
                  <a:srgbClr val="023D6B"/>
                </a:solidFill>
              </a:rPr>
              <a:t>					liquid </a:t>
            </a:r>
            <a:r>
              <a:rPr lang="de-DE" sz="2000" dirty="0" err="1" smtClean="0">
                <a:solidFill>
                  <a:srgbClr val="023D6B"/>
                </a:solidFill>
              </a:rPr>
              <a:t>Xe</a:t>
            </a:r>
            <a:endParaRPr lang="de-DE" sz="2000" dirty="0" smtClean="0">
              <a:solidFill>
                <a:srgbClr val="023D6B"/>
              </a:solidFill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1772816"/>
            <a:ext cx="2406650" cy="739775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5087888" y="1711441"/>
            <a:ext cx="0" cy="4320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5087888" y="2142703"/>
            <a:ext cx="3888432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92" y="959208"/>
            <a:ext cx="1369780" cy="741600"/>
          </a:xfrm>
          <a:prstGeom prst="rect">
            <a:avLst/>
          </a:prstGeom>
          <a:noFill/>
          <a:ln w="635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8" name="Gerade Verbindung mit Pfeil 27"/>
          <p:cNvCxnSpPr/>
          <p:nvPr/>
        </p:nvCxnSpPr>
        <p:spPr>
          <a:xfrm>
            <a:off x="6096000" y="1268760"/>
            <a:ext cx="2880000" cy="0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>
            <a:off x="6096000" y="1258127"/>
            <a:ext cx="0" cy="14400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03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36576" y="45720"/>
            <a:ext cx="12096000" cy="676800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3" name="Textfeld 2"/>
          <p:cNvSpPr txBox="1"/>
          <p:nvPr/>
        </p:nvSpPr>
        <p:spPr>
          <a:xfrm>
            <a:off x="327150" y="548680"/>
            <a:ext cx="11521280" cy="6771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e-DE" sz="4000" dirty="0" smtClean="0">
                <a:solidFill>
                  <a:srgbClr val="023D6B"/>
                </a:solidFill>
              </a:rPr>
              <a:t>Status: </a:t>
            </a:r>
            <a:r>
              <a:rPr lang="de-DE" sz="4000" dirty="0" err="1" smtClean="0">
                <a:solidFill>
                  <a:srgbClr val="023D6B"/>
                </a:solidFill>
              </a:rPr>
              <a:t>no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particle</a:t>
            </a:r>
            <a:r>
              <a:rPr lang="de-DE" sz="4000" dirty="0" smtClean="0">
                <a:solidFill>
                  <a:srgbClr val="023D6B"/>
                </a:solidFill>
              </a:rPr>
              <a:t> EDM </a:t>
            </a:r>
            <a:r>
              <a:rPr lang="de-DE" sz="4000" dirty="0" err="1" smtClean="0">
                <a:solidFill>
                  <a:srgbClr val="023D6B"/>
                </a:solidFill>
              </a:rPr>
              <a:t>discovered</a:t>
            </a:r>
            <a:r>
              <a:rPr lang="de-DE" sz="4000" dirty="0" smtClean="0">
                <a:solidFill>
                  <a:srgbClr val="023D6B"/>
                </a:solidFill>
              </a:rPr>
              <a:t> </a:t>
            </a:r>
            <a:r>
              <a:rPr lang="de-DE" sz="4000" dirty="0" err="1" smtClean="0">
                <a:solidFill>
                  <a:srgbClr val="023D6B"/>
                </a:solidFill>
              </a:rPr>
              <a:t>yet</a:t>
            </a:r>
            <a:endParaRPr lang="de-DE" sz="4000" dirty="0" smtClean="0">
              <a:solidFill>
                <a:srgbClr val="023D6B"/>
              </a:solidFill>
            </a:endParaRPr>
          </a:p>
        </p:txBody>
      </p:sp>
      <p:pic>
        <p:nvPicPr>
          <p:cNvPr id="1028" name="Picture 4" descr="Bildergebnis für upper limi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23349" r="10265" b="30119"/>
          <a:stretch/>
        </p:blipFill>
        <p:spPr bwMode="auto">
          <a:xfrm>
            <a:off x="3626462" y="1988840"/>
            <a:ext cx="491353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1340768"/>
            <a:ext cx="6982398" cy="44640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Status</a:t>
            </a:r>
            <a:r>
              <a:rPr lang="en-US" dirty="0"/>
              <a:t> </a:t>
            </a:r>
            <a:r>
              <a:rPr lang="en-US" dirty="0" smtClean="0"/>
              <a:t>– upper limits, overview</a:t>
            </a:r>
            <a:endParaRPr lang="en-US" noProof="0" dirty="0"/>
          </a:p>
        </p:txBody>
      </p:sp>
      <p:sp>
        <p:nvSpPr>
          <p:cNvPr id="3" name="Ellipse 2"/>
          <p:cNvSpPr/>
          <p:nvPr/>
        </p:nvSpPr>
        <p:spPr>
          <a:xfrm>
            <a:off x="5231904" y="4623660"/>
            <a:ext cx="648072" cy="64807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5" name="Gerade Verbindung 4"/>
          <p:cNvCxnSpPr>
            <a:stCxn id="3" idx="4"/>
          </p:cNvCxnSpPr>
          <p:nvPr/>
        </p:nvCxnSpPr>
        <p:spPr>
          <a:xfrm>
            <a:off x="5555940" y="5271732"/>
            <a:ext cx="0" cy="19475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7"/>
          <a:stretch/>
        </p:blipFill>
        <p:spPr bwMode="auto">
          <a:xfrm>
            <a:off x="7404747" y="2234340"/>
            <a:ext cx="4595909" cy="2778836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256240" y="1628800"/>
            <a:ext cx="301717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b="1" dirty="0" smtClean="0">
                <a:solidFill>
                  <a:srgbClr val="20547C"/>
                </a:solidFill>
              </a:rPr>
              <a:t>„Gap“ </a:t>
            </a:r>
            <a:r>
              <a:rPr lang="de-DE" sz="2000" b="1" dirty="0" err="1" smtClean="0">
                <a:solidFill>
                  <a:srgbClr val="20547C"/>
                </a:solidFill>
              </a:rPr>
              <a:t>to</a:t>
            </a:r>
            <a:r>
              <a:rPr lang="de-DE" sz="2000" b="1" dirty="0" smtClean="0">
                <a:solidFill>
                  <a:srgbClr val="20547C"/>
                </a:solidFill>
              </a:rPr>
              <a:t> SM </a:t>
            </a:r>
            <a:r>
              <a:rPr lang="de-DE" sz="2000" b="1" dirty="0" err="1" smtClean="0">
                <a:solidFill>
                  <a:srgbClr val="20547C"/>
                </a:solidFill>
              </a:rPr>
              <a:t>prediction</a:t>
            </a:r>
            <a:endParaRPr lang="de-DE" sz="2000" b="1" dirty="0" smtClean="0">
              <a:solidFill>
                <a:srgbClr val="2054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5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018-02-28_ppt_16x9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uelich_PowerPoint_16x9_en.potx" id="{29595BB3-892E-4A2B-BFFC-905C8F8D5303}" vid="{E1FF22B7-866D-4E77-AF2B-40B5522CEB0B}"/>
    </a:ext>
  </a:extLst>
</a:theme>
</file>

<file path=ppt/theme/theme2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282">
      <a:dk1>
        <a:sysClr val="windowText" lastClr="000000"/>
      </a:dk1>
      <a:lt1>
        <a:sysClr val="window" lastClr="FFFFFF"/>
      </a:lt1>
      <a:dk2>
        <a:srgbClr val="AF82B9"/>
      </a:dk2>
      <a:lt2>
        <a:srgbClr val="EBEBEB"/>
      </a:lt2>
      <a:accent1>
        <a:srgbClr val="023D6B"/>
      </a:accent1>
      <a:accent2>
        <a:srgbClr val="ADBDE3"/>
      </a:accent2>
      <a:accent3>
        <a:srgbClr val="B9D25F"/>
      </a:accent3>
      <a:accent4>
        <a:srgbClr val="FAEB5A"/>
      </a:accent4>
      <a:accent5>
        <a:srgbClr val="FAB45A"/>
      </a:accent5>
      <a:accent6>
        <a:srgbClr val="EB5F73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2018-02-28_ppt_16x9</Template>
  <TotalTime>0</TotalTime>
  <Words>941</Words>
  <Application>Microsoft Office PowerPoint</Application>
  <PresentationFormat>Breitbild</PresentationFormat>
  <Paragraphs>303</Paragraphs>
  <Slides>30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6" baseType="lpstr">
      <vt:lpstr>Arial</vt:lpstr>
      <vt:lpstr>Calibri</vt:lpstr>
      <vt:lpstr>Cooper Black</vt:lpstr>
      <vt:lpstr>Symbol</vt:lpstr>
      <vt:lpstr>Wingdings</vt:lpstr>
      <vt:lpstr>2018-02-28_ppt_16x9</vt:lpstr>
      <vt:lpstr>Static and oscillating electric dipole moments</vt:lpstr>
      <vt:lpstr>PowerPoint-Präsentation</vt:lpstr>
      <vt:lpstr>Introduction, science case</vt:lpstr>
      <vt:lpstr>Introduction, science case</vt:lpstr>
      <vt:lpstr>Introduction, science case</vt:lpstr>
      <vt:lpstr>PowerPoint-Präsentation</vt:lpstr>
      <vt:lpstr>Experimental effort</vt:lpstr>
      <vt:lpstr>PowerPoint-Präsentation</vt:lpstr>
      <vt:lpstr>Status – upper limits, overview</vt:lpstr>
      <vt:lpstr>Status – exceptional precision required  </vt:lpstr>
      <vt:lpstr>PowerPoint-Präsentation</vt:lpstr>
      <vt:lpstr>EDM searches for charged particles</vt:lpstr>
      <vt:lpstr>PowerPoint-Präsentation</vt:lpstr>
      <vt:lpstr>Polarized beam in Storage ring </vt:lpstr>
      <vt:lpstr>Polarized beam in Storage ring </vt:lpstr>
      <vt:lpstr>PowerPoint-Präsentation</vt:lpstr>
      <vt:lpstr>Statistical sensitivity</vt:lpstr>
      <vt:lpstr>Systematics</vt:lpstr>
      <vt:lpstr>PowerPoint-Präsentation</vt:lpstr>
      <vt:lpstr>Stages towards the   EDM ring </vt:lpstr>
      <vt:lpstr>Stage-0 and -1: use of cosy</vt:lpstr>
      <vt:lpstr>Stage-1: precursor exp. At cosy</vt:lpstr>
      <vt:lpstr>Stage-2: prototype ring</vt:lpstr>
      <vt:lpstr>Stage-3: precision   edm ring</vt:lpstr>
      <vt:lpstr>Goals and timeline</vt:lpstr>
      <vt:lpstr>PowerPoint-Präsentation</vt:lpstr>
      <vt:lpstr>Oscillating EDM - motivation</vt:lpstr>
      <vt:lpstr>Oscillating EDM – principle</vt:lpstr>
      <vt:lpstr>Electric dipole moments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 of presentation</dc:title>
  <dc:creator>Ströher</dc:creator>
  <cp:lastModifiedBy>Stroeher</cp:lastModifiedBy>
  <cp:revision>251</cp:revision>
  <dcterms:created xsi:type="dcterms:W3CDTF">2018-03-02T13:53:13Z</dcterms:created>
  <dcterms:modified xsi:type="dcterms:W3CDTF">2019-06-25T17:23:42Z</dcterms:modified>
</cp:coreProperties>
</file>