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" ContentType="image/tif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1"/>
  </p:notesMasterIdLst>
  <p:handoutMasterIdLst>
    <p:handoutMasterId r:id="rId32"/>
  </p:handoutMasterIdLst>
  <p:sldIdLst>
    <p:sldId id="256" r:id="rId2"/>
    <p:sldId id="420" r:id="rId3"/>
    <p:sldId id="423" r:id="rId4"/>
    <p:sldId id="421" r:id="rId5"/>
    <p:sldId id="413" r:id="rId6"/>
    <p:sldId id="403" r:id="rId7"/>
    <p:sldId id="422" r:id="rId8"/>
    <p:sldId id="404" r:id="rId9"/>
    <p:sldId id="260" r:id="rId10"/>
    <p:sldId id="409" r:id="rId11"/>
    <p:sldId id="259" r:id="rId12"/>
    <p:sldId id="424" r:id="rId13"/>
    <p:sldId id="386" r:id="rId14"/>
    <p:sldId id="396" r:id="rId15"/>
    <p:sldId id="387" r:id="rId16"/>
    <p:sldId id="388" r:id="rId17"/>
    <p:sldId id="415" r:id="rId18"/>
    <p:sldId id="418" r:id="rId19"/>
    <p:sldId id="412" r:id="rId20"/>
    <p:sldId id="419" r:id="rId21"/>
    <p:sldId id="389" r:id="rId22"/>
    <p:sldId id="392" r:id="rId23"/>
    <p:sldId id="414" r:id="rId24"/>
    <p:sldId id="406" r:id="rId25"/>
    <p:sldId id="391" r:id="rId26"/>
    <p:sldId id="394" r:id="rId27"/>
    <p:sldId id="393" r:id="rId28"/>
    <p:sldId id="397" r:id="rId29"/>
    <p:sldId id="316" r:id="rId30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0F23ED"/>
    <a:srgbClr val="008080"/>
    <a:srgbClr val="ED7D31"/>
    <a:srgbClr val="FF00FF"/>
    <a:srgbClr val="9900CC"/>
    <a:srgbClr val="FF6600"/>
    <a:srgbClr val="FFFFFF"/>
    <a:srgbClr val="2E75B6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96" autoAdjust="0"/>
    <p:restoredTop sz="95332" autoAdjust="0"/>
  </p:normalViewPr>
  <p:slideViewPr>
    <p:cSldViewPr snapToGrid="0" showGuides="1">
      <p:cViewPr varScale="1">
        <p:scale>
          <a:sx n="86" d="100"/>
          <a:sy n="86" d="100"/>
        </p:scale>
        <p:origin x="120" y="34"/>
      </p:cViewPr>
      <p:guideLst>
        <p:guide orient="horz" pos="2184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12C17C-F102-420B-8698-346B6C9C630E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6E9B549-D834-4395-B93D-D2DC354B0FE3}">
      <dgm:prSet phldrT="[Text]" custT="1"/>
      <dgm:spPr/>
      <dgm:t>
        <a:bodyPr/>
        <a:lstStyle/>
        <a:p>
          <a:r>
            <a:rPr lang="en-US" sz="2400" b="0" u="none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rPr>
            <a:t>The</a:t>
          </a:r>
          <a:r>
            <a:rPr lang="en-US" sz="2400" b="0" u="none" baseline="0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rPr>
            <a:t> necessary properties of X-ray / neutron detection material </a:t>
          </a:r>
          <a:endParaRPr lang="en-US" sz="2400" dirty="0">
            <a:latin typeface="Comic Sans MS" panose="030F0702030302020204" pitchFamily="66" charset="0"/>
          </a:endParaRPr>
        </a:p>
      </dgm:t>
    </dgm:pt>
    <dgm:pt modelId="{7DF48EB0-6FCD-4A97-85EA-87DFCB9C3B30}" type="parTrans" cxnId="{3B8973D3-6850-42A4-B34E-5F214684A6C0}">
      <dgm:prSet/>
      <dgm:spPr/>
      <dgm:t>
        <a:bodyPr/>
        <a:lstStyle/>
        <a:p>
          <a:endParaRPr lang="en-US" sz="1400">
            <a:latin typeface="Comic Sans MS" panose="030F0702030302020204" pitchFamily="66" charset="0"/>
          </a:endParaRPr>
        </a:p>
      </dgm:t>
    </dgm:pt>
    <dgm:pt modelId="{3077824E-3EB0-4F74-BC48-0F1DFC9ECC4F}" type="sibTrans" cxnId="{3B8973D3-6850-42A4-B34E-5F214684A6C0}">
      <dgm:prSet/>
      <dgm:spPr/>
      <dgm:t>
        <a:bodyPr/>
        <a:lstStyle/>
        <a:p>
          <a:endParaRPr lang="en-US" sz="1400">
            <a:latin typeface="Comic Sans MS" panose="030F0702030302020204" pitchFamily="66" charset="0"/>
          </a:endParaRPr>
        </a:p>
      </dgm:t>
    </dgm:pt>
    <dgm:pt modelId="{1EA9502E-3C37-4EB9-80D9-D5E36A3EF4F5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bg1"/>
              </a:solidFill>
              <a:latin typeface="Comic Sans MS" panose="030F0702030302020204" pitchFamily="66" charset="0"/>
            </a:rPr>
            <a:t>Good transparent </a:t>
          </a:r>
          <a:r>
            <a:rPr lang="en-US" sz="2400" dirty="0" smtClean="0">
              <a:solidFill>
                <a:srgbClr val="FF2600"/>
              </a:solidFill>
              <a:latin typeface="Comic Sans MS" panose="030F0702030302020204" pitchFamily="66" charset="0"/>
            </a:rPr>
            <a:t>(Borate glass)</a:t>
          </a:r>
          <a:endParaRPr lang="en-US" sz="2400" dirty="0">
            <a:solidFill>
              <a:srgbClr val="FF0000"/>
            </a:solidFill>
            <a:latin typeface="Comic Sans MS" panose="030F0702030302020204" pitchFamily="66" charset="0"/>
          </a:endParaRPr>
        </a:p>
      </dgm:t>
    </dgm:pt>
    <dgm:pt modelId="{632274DD-5809-4ABB-8556-5E7DEB8BA05F}" type="parTrans" cxnId="{50DFADF7-E41A-4B62-976C-8A79FF6FCB1B}">
      <dgm:prSet custT="1"/>
      <dgm:spPr/>
      <dgm:t>
        <a:bodyPr/>
        <a:lstStyle/>
        <a:p>
          <a:endParaRPr lang="en-US" sz="400">
            <a:latin typeface="Comic Sans MS" panose="030F0702030302020204" pitchFamily="66" charset="0"/>
          </a:endParaRPr>
        </a:p>
      </dgm:t>
    </dgm:pt>
    <dgm:pt modelId="{5C87619F-4AD8-4305-A989-E09BCDD3219F}" type="sibTrans" cxnId="{50DFADF7-E41A-4B62-976C-8A79FF6FCB1B}">
      <dgm:prSet/>
      <dgm:spPr/>
      <dgm:t>
        <a:bodyPr/>
        <a:lstStyle/>
        <a:p>
          <a:endParaRPr lang="en-US" sz="1400">
            <a:latin typeface="Comic Sans MS" panose="030F0702030302020204" pitchFamily="66" charset="0"/>
          </a:endParaRPr>
        </a:p>
      </dgm:t>
    </dgm:pt>
    <dgm:pt modelId="{3FB0CF70-463F-4909-8D3C-C5779D2F27AA}">
      <dgm:prSet phldrT="[Text]" custT="1"/>
      <dgm:spPr/>
      <dgm:t>
        <a:bodyPr/>
        <a:lstStyle/>
        <a:p>
          <a:r>
            <a:rPr lang="en-US" sz="2400" dirty="0" smtClean="0">
              <a:latin typeface="Comic Sans MS" panose="030F0702030302020204" pitchFamily="66" charset="0"/>
            </a:rPr>
            <a:t>Good interaction with X-ray </a:t>
          </a:r>
          <a:r>
            <a:rPr lang="en-US" sz="2400" dirty="0" smtClean="0">
              <a:solidFill>
                <a:srgbClr val="FF0000"/>
              </a:solidFill>
              <a:latin typeface="Comic Sans MS" panose="030F0702030302020204" pitchFamily="66" charset="0"/>
            </a:rPr>
            <a:t>(W &amp; </a:t>
          </a:r>
          <a:r>
            <a:rPr lang="en-US" sz="2400" dirty="0" err="1" smtClean="0">
              <a:solidFill>
                <a:srgbClr val="FF0000"/>
              </a:solidFill>
              <a:latin typeface="Comic Sans MS" panose="030F0702030302020204" pitchFamily="66" charset="0"/>
            </a:rPr>
            <a:t>Gd</a:t>
          </a:r>
          <a:r>
            <a:rPr lang="en-US" sz="2400" dirty="0" smtClean="0">
              <a:solidFill>
                <a:srgbClr val="FF0000"/>
              </a:solidFill>
              <a:latin typeface="Comic Sans MS" panose="030F0702030302020204" pitchFamily="66" charset="0"/>
            </a:rPr>
            <a:t>) </a:t>
          </a:r>
          <a:r>
            <a:rPr lang="en-US" sz="2400" dirty="0" smtClean="0">
              <a:latin typeface="Comic Sans MS" panose="030F0702030302020204" pitchFamily="66" charset="0"/>
            </a:rPr>
            <a:t>and neutron </a:t>
          </a:r>
          <a:r>
            <a:rPr lang="en-US" sz="2400" dirty="0" smtClean="0">
              <a:solidFill>
                <a:srgbClr val="FF0000"/>
              </a:solidFill>
              <a:latin typeface="Comic Sans MS" panose="030F0702030302020204" pitchFamily="66" charset="0"/>
            </a:rPr>
            <a:t>(B &amp; </a:t>
          </a:r>
          <a:r>
            <a:rPr lang="en-US" sz="2400" dirty="0" err="1" smtClean="0">
              <a:solidFill>
                <a:srgbClr val="FF0000"/>
              </a:solidFill>
              <a:latin typeface="Comic Sans MS" panose="030F0702030302020204" pitchFamily="66" charset="0"/>
            </a:rPr>
            <a:t>Gd</a:t>
          </a:r>
          <a:r>
            <a:rPr lang="en-US" sz="2400" dirty="0" smtClean="0">
              <a:solidFill>
                <a:srgbClr val="FF0000"/>
              </a:solidFill>
              <a:latin typeface="Comic Sans MS" panose="030F0702030302020204" pitchFamily="66" charset="0"/>
            </a:rPr>
            <a:t>)</a:t>
          </a:r>
          <a:endParaRPr lang="en-US" sz="2400" dirty="0">
            <a:solidFill>
              <a:srgbClr val="FF0000"/>
            </a:solidFill>
            <a:latin typeface="Comic Sans MS" panose="030F0702030302020204" pitchFamily="66" charset="0"/>
          </a:endParaRPr>
        </a:p>
      </dgm:t>
    </dgm:pt>
    <dgm:pt modelId="{BF4F3040-97E8-406D-A35A-81154A96E73E}" type="parTrans" cxnId="{7589CBB1-09CA-420F-B9CF-3851842AF1E8}">
      <dgm:prSet custT="1"/>
      <dgm:spPr/>
      <dgm:t>
        <a:bodyPr/>
        <a:lstStyle/>
        <a:p>
          <a:endParaRPr lang="en-US" sz="300">
            <a:latin typeface="Comic Sans MS" panose="030F0702030302020204" pitchFamily="66" charset="0"/>
          </a:endParaRPr>
        </a:p>
      </dgm:t>
    </dgm:pt>
    <dgm:pt modelId="{3DEA2504-0894-443D-992C-0D9E9B111192}" type="sibTrans" cxnId="{7589CBB1-09CA-420F-B9CF-3851842AF1E8}">
      <dgm:prSet/>
      <dgm:spPr/>
      <dgm:t>
        <a:bodyPr/>
        <a:lstStyle/>
        <a:p>
          <a:endParaRPr lang="en-US" sz="1400">
            <a:latin typeface="Comic Sans MS" panose="030F0702030302020204" pitchFamily="66" charset="0"/>
          </a:endParaRPr>
        </a:p>
      </dgm:t>
    </dgm:pt>
    <dgm:pt modelId="{C7EB7873-A960-410E-99DF-8A72FE25B09F}">
      <dgm:prSet phldrT="[Text]" custT="1"/>
      <dgm:spPr/>
      <dgm:t>
        <a:bodyPr/>
        <a:lstStyle/>
        <a:p>
          <a:pPr algn="ctr"/>
          <a:r>
            <a:rPr lang="en-US" sz="2400" dirty="0" smtClean="0">
              <a:latin typeface="Comic Sans MS" panose="030F0702030302020204" pitchFamily="66" charset="0"/>
            </a:rPr>
            <a:t>Good energy transfer from host to luminescence center </a:t>
          </a:r>
          <a:r>
            <a:rPr lang="en-US" sz="2400" dirty="0" smtClean="0">
              <a:solidFill>
                <a:srgbClr val="FF0000"/>
              </a:solidFill>
              <a:latin typeface="Comic Sans MS" panose="030F0702030302020204" pitchFamily="66" charset="0"/>
            </a:rPr>
            <a:t>(Gd3+)</a:t>
          </a:r>
          <a:endParaRPr lang="en-US" sz="2400" dirty="0">
            <a:solidFill>
              <a:srgbClr val="FF0000"/>
            </a:solidFill>
            <a:latin typeface="Comic Sans MS" panose="030F0702030302020204" pitchFamily="66" charset="0"/>
          </a:endParaRPr>
        </a:p>
      </dgm:t>
    </dgm:pt>
    <dgm:pt modelId="{20255962-6E0E-43E7-BAC7-F1E8FEF78D06}" type="parTrans" cxnId="{18040F8A-5DC3-4299-9440-70949A2AD55B}">
      <dgm:prSet custT="1"/>
      <dgm:spPr/>
      <dgm:t>
        <a:bodyPr/>
        <a:lstStyle/>
        <a:p>
          <a:endParaRPr lang="en-US" sz="300">
            <a:latin typeface="Comic Sans MS" panose="030F0702030302020204" pitchFamily="66" charset="0"/>
          </a:endParaRPr>
        </a:p>
      </dgm:t>
    </dgm:pt>
    <dgm:pt modelId="{8BC0DACE-AD54-42C8-A02C-A0080DCA0318}" type="sibTrans" cxnId="{18040F8A-5DC3-4299-9440-70949A2AD55B}">
      <dgm:prSet/>
      <dgm:spPr/>
      <dgm:t>
        <a:bodyPr/>
        <a:lstStyle/>
        <a:p>
          <a:endParaRPr lang="en-US" sz="1400">
            <a:latin typeface="Comic Sans MS" panose="030F0702030302020204" pitchFamily="66" charset="0"/>
          </a:endParaRPr>
        </a:p>
      </dgm:t>
    </dgm:pt>
    <dgm:pt modelId="{28F5CCB7-D5E7-4C23-9F69-ACC0E41D3B1F}">
      <dgm:prSet phldrT="[Text]" custT="1"/>
      <dgm:spPr/>
      <dgm:t>
        <a:bodyPr/>
        <a:lstStyle/>
        <a:p>
          <a:r>
            <a:rPr lang="en-US" sz="2400" dirty="0" smtClean="0">
              <a:latin typeface="Comic Sans MS" panose="030F0702030302020204" pitchFamily="66" charset="0"/>
            </a:rPr>
            <a:t>Strong emission </a:t>
          </a:r>
          <a:r>
            <a:rPr lang="en-US" sz="2400" dirty="0" smtClean="0">
              <a:solidFill>
                <a:srgbClr val="FF0000"/>
              </a:solidFill>
              <a:latin typeface="Comic Sans MS" panose="030F0702030302020204" pitchFamily="66" charset="0"/>
            </a:rPr>
            <a:t>(Sm3+) </a:t>
          </a:r>
          <a:endParaRPr lang="en-US" sz="2400" dirty="0">
            <a:solidFill>
              <a:srgbClr val="FF0000"/>
            </a:solidFill>
            <a:latin typeface="Comic Sans MS" panose="030F0702030302020204" pitchFamily="66" charset="0"/>
          </a:endParaRPr>
        </a:p>
      </dgm:t>
    </dgm:pt>
    <dgm:pt modelId="{74E1D510-0A39-4EDB-9106-B0D13B54BEB4}" type="parTrans" cxnId="{4034E65E-3512-4011-8CDC-71E5BA7B1ED1}">
      <dgm:prSet custT="1"/>
      <dgm:spPr/>
      <dgm:t>
        <a:bodyPr/>
        <a:lstStyle/>
        <a:p>
          <a:endParaRPr lang="en-US" sz="400">
            <a:latin typeface="Comic Sans MS" panose="030F0702030302020204" pitchFamily="66" charset="0"/>
          </a:endParaRPr>
        </a:p>
      </dgm:t>
    </dgm:pt>
    <dgm:pt modelId="{E113C23F-B630-43F9-8CD2-AE6C32591D34}" type="sibTrans" cxnId="{4034E65E-3512-4011-8CDC-71E5BA7B1ED1}">
      <dgm:prSet/>
      <dgm:spPr/>
      <dgm:t>
        <a:bodyPr/>
        <a:lstStyle/>
        <a:p>
          <a:endParaRPr lang="en-US" sz="1400">
            <a:latin typeface="Comic Sans MS" panose="030F0702030302020204" pitchFamily="66" charset="0"/>
          </a:endParaRPr>
        </a:p>
      </dgm:t>
    </dgm:pt>
    <dgm:pt modelId="{4D5F2514-B38D-4319-97A8-48D9B42046D3}">
      <dgm:prSet phldrT="[Text]" custT="1"/>
      <dgm:spPr/>
      <dgm:t>
        <a:bodyPr/>
        <a:lstStyle/>
        <a:p>
          <a:r>
            <a:rPr lang="en-US" sz="2400" dirty="0" smtClean="0">
              <a:latin typeface="Comic Sans MS" panose="030F0702030302020204" pitchFamily="66" charset="0"/>
            </a:rPr>
            <a:t>High density </a:t>
          </a:r>
          <a:r>
            <a:rPr lang="en-US" sz="2400" dirty="0" smtClean="0">
              <a:solidFill>
                <a:srgbClr val="FF0000"/>
              </a:solidFill>
              <a:latin typeface="Comic Sans MS" panose="030F0702030302020204" pitchFamily="66" charset="0"/>
            </a:rPr>
            <a:t>(W)</a:t>
          </a:r>
          <a:endParaRPr lang="en-US" sz="2400" dirty="0"/>
        </a:p>
      </dgm:t>
    </dgm:pt>
    <dgm:pt modelId="{030EB5C9-78CB-4BF0-B2E9-65CB4353FAFB}" type="parTrans" cxnId="{B029F5BC-E403-4E19-8BFF-5884B68A539A}">
      <dgm:prSet/>
      <dgm:spPr/>
      <dgm:t>
        <a:bodyPr/>
        <a:lstStyle/>
        <a:p>
          <a:endParaRPr lang="en-US"/>
        </a:p>
      </dgm:t>
    </dgm:pt>
    <dgm:pt modelId="{879ABE2B-D1C1-4210-8A41-100A4E15E99B}" type="sibTrans" cxnId="{B029F5BC-E403-4E19-8BFF-5884B68A539A}">
      <dgm:prSet/>
      <dgm:spPr/>
      <dgm:t>
        <a:bodyPr/>
        <a:lstStyle/>
        <a:p>
          <a:endParaRPr lang="en-US"/>
        </a:p>
      </dgm:t>
    </dgm:pt>
    <dgm:pt modelId="{25687374-4818-428F-B271-0DFCB9D74AE8}" type="pres">
      <dgm:prSet presAssocID="{1312C17C-F102-420B-8698-346B6C9C630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F929A70-1943-4B14-8A8A-71DDBA4BF60E}" type="pres">
      <dgm:prSet presAssocID="{66E9B549-D834-4395-B93D-D2DC354B0FE3}" presName="root1" presStyleCnt="0"/>
      <dgm:spPr/>
    </dgm:pt>
    <dgm:pt modelId="{D023CA57-A751-4A4A-A723-A1821A4DB1E4}" type="pres">
      <dgm:prSet presAssocID="{66E9B549-D834-4395-B93D-D2DC354B0FE3}" presName="LevelOneTextNode" presStyleLbl="node0" presStyleIdx="0" presStyleCnt="1" custScaleX="90072" custScaleY="10480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F02D085-4A58-4CED-96AB-B8B7696EFC6E}" type="pres">
      <dgm:prSet presAssocID="{66E9B549-D834-4395-B93D-D2DC354B0FE3}" presName="level2hierChild" presStyleCnt="0"/>
      <dgm:spPr/>
    </dgm:pt>
    <dgm:pt modelId="{525F0242-5077-4D16-A185-13D4C72A6681}" type="pres">
      <dgm:prSet presAssocID="{030EB5C9-78CB-4BF0-B2E9-65CB4353FAFB}" presName="conn2-1" presStyleLbl="parChTrans1D2" presStyleIdx="0" presStyleCnt="5"/>
      <dgm:spPr/>
      <dgm:t>
        <a:bodyPr/>
        <a:lstStyle/>
        <a:p>
          <a:endParaRPr lang="en-US"/>
        </a:p>
      </dgm:t>
    </dgm:pt>
    <dgm:pt modelId="{D0EEEE8D-0BDD-47E9-B3BD-43A565307F33}" type="pres">
      <dgm:prSet presAssocID="{030EB5C9-78CB-4BF0-B2E9-65CB4353FAFB}" presName="connTx" presStyleLbl="parChTrans1D2" presStyleIdx="0" presStyleCnt="5"/>
      <dgm:spPr/>
      <dgm:t>
        <a:bodyPr/>
        <a:lstStyle/>
        <a:p>
          <a:endParaRPr lang="en-US"/>
        </a:p>
      </dgm:t>
    </dgm:pt>
    <dgm:pt modelId="{9FEC5CA2-774C-4666-B3E5-2BC6FE40319C}" type="pres">
      <dgm:prSet presAssocID="{4D5F2514-B38D-4319-97A8-48D9B42046D3}" presName="root2" presStyleCnt="0"/>
      <dgm:spPr/>
    </dgm:pt>
    <dgm:pt modelId="{B2E976E2-1581-4DF1-ABE4-55D23772F2D0}" type="pres">
      <dgm:prSet presAssocID="{4D5F2514-B38D-4319-97A8-48D9B42046D3}" presName="LevelTwoTextNode" presStyleLbl="node2" presStyleIdx="0" presStyleCnt="5" custScaleX="93057" custScaleY="565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221A81-A7EF-4CFE-837B-D0E1E4F40339}" type="pres">
      <dgm:prSet presAssocID="{4D5F2514-B38D-4319-97A8-48D9B42046D3}" presName="level3hierChild" presStyleCnt="0"/>
      <dgm:spPr/>
    </dgm:pt>
    <dgm:pt modelId="{B27A4FD5-DD18-4199-8BD0-4BF8CCB45442}" type="pres">
      <dgm:prSet presAssocID="{632274DD-5809-4ABB-8556-5E7DEB8BA05F}" presName="conn2-1" presStyleLbl="parChTrans1D2" presStyleIdx="1" presStyleCnt="5"/>
      <dgm:spPr/>
      <dgm:t>
        <a:bodyPr/>
        <a:lstStyle/>
        <a:p>
          <a:endParaRPr lang="en-US"/>
        </a:p>
      </dgm:t>
    </dgm:pt>
    <dgm:pt modelId="{B58B0BF3-957E-4ADF-BCBC-8F5349C9340B}" type="pres">
      <dgm:prSet presAssocID="{632274DD-5809-4ABB-8556-5E7DEB8BA05F}" presName="connTx" presStyleLbl="parChTrans1D2" presStyleIdx="1" presStyleCnt="5"/>
      <dgm:spPr/>
      <dgm:t>
        <a:bodyPr/>
        <a:lstStyle/>
        <a:p>
          <a:endParaRPr lang="en-US"/>
        </a:p>
      </dgm:t>
    </dgm:pt>
    <dgm:pt modelId="{0D0B0CFB-586B-491D-A4B5-728056039990}" type="pres">
      <dgm:prSet presAssocID="{1EA9502E-3C37-4EB9-80D9-D5E36A3EF4F5}" presName="root2" presStyleCnt="0"/>
      <dgm:spPr/>
    </dgm:pt>
    <dgm:pt modelId="{9C412CF0-1909-45A9-A53E-B875D35790FB}" type="pres">
      <dgm:prSet presAssocID="{1EA9502E-3C37-4EB9-80D9-D5E36A3EF4F5}" presName="LevelTwoTextNode" presStyleLbl="node2" presStyleIdx="1" presStyleCnt="5" custScaleX="155095" custScaleY="659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591E7F0-D834-4584-8609-3B640282E9C9}" type="pres">
      <dgm:prSet presAssocID="{1EA9502E-3C37-4EB9-80D9-D5E36A3EF4F5}" presName="level3hierChild" presStyleCnt="0"/>
      <dgm:spPr/>
    </dgm:pt>
    <dgm:pt modelId="{9064B7FF-613B-437E-9979-5A93A895DFAC}" type="pres">
      <dgm:prSet presAssocID="{BF4F3040-97E8-406D-A35A-81154A96E73E}" presName="conn2-1" presStyleLbl="parChTrans1D2" presStyleIdx="2" presStyleCnt="5"/>
      <dgm:spPr/>
      <dgm:t>
        <a:bodyPr/>
        <a:lstStyle/>
        <a:p>
          <a:endParaRPr lang="en-US"/>
        </a:p>
      </dgm:t>
    </dgm:pt>
    <dgm:pt modelId="{8741E384-279B-41D2-AC3A-578053AC5AE7}" type="pres">
      <dgm:prSet presAssocID="{BF4F3040-97E8-406D-A35A-81154A96E73E}" presName="connTx" presStyleLbl="parChTrans1D2" presStyleIdx="2" presStyleCnt="5"/>
      <dgm:spPr/>
      <dgm:t>
        <a:bodyPr/>
        <a:lstStyle/>
        <a:p>
          <a:endParaRPr lang="en-US"/>
        </a:p>
      </dgm:t>
    </dgm:pt>
    <dgm:pt modelId="{E8C949B2-6613-4FF2-B10C-F0526B3553C1}" type="pres">
      <dgm:prSet presAssocID="{3FB0CF70-463F-4909-8D3C-C5779D2F27AA}" presName="root2" presStyleCnt="0"/>
      <dgm:spPr/>
    </dgm:pt>
    <dgm:pt modelId="{04092EBD-1D32-445A-9D49-74CABB71F1AF}" type="pres">
      <dgm:prSet presAssocID="{3FB0CF70-463F-4909-8D3C-C5779D2F27AA}" presName="LevelTwoTextNode" presStyleLbl="node2" presStyleIdx="2" presStyleCnt="5" custScaleX="201937" custScaleY="8423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D847B0-D8A4-4132-B6D7-1088580906EA}" type="pres">
      <dgm:prSet presAssocID="{3FB0CF70-463F-4909-8D3C-C5779D2F27AA}" presName="level3hierChild" presStyleCnt="0"/>
      <dgm:spPr/>
    </dgm:pt>
    <dgm:pt modelId="{0B72815F-1B3C-4C3A-B028-11229F206583}" type="pres">
      <dgm:prSet presAssocID="{20255962-6E0E-43E7-BAC7-F1E8FEF78D06}" presName="conn2-1" presStyleLbl="parChTrans1D2" presStyleIdx="3" presStyleCnt="5"/>
      <dgm:spPr/>
      <dgm:t>
        <a:bodyPr/>
        <a:lstStyle/>
        <a:p>
          <a:endParaRPr lang="en-US"/>
        </a:p>
      </dgm:t>
    </dgm:pt>
    <dgm:pt modelId="{ECF0DEF9-87C0-494E-B5F6-6CAC1923DC7E}" type="pres">
      <dgm:prSet presAssocID="{20255962-6E0E-43E7-BAC7-F1E8FEF78D06}" presName="connTx" presStyleLbl="parChTrans1D2" presStyleIdx="3" presStyleCnt="5"/>
      <dgm:spPr/>
      <dgm:t>
        <a:bodyPr/>
        <a:lstStyle/>
        <a:p>
          <a:endParaRPr lang="en-US"/>
        </a:p>
      </dgm:t>
    </dgm:pt>
    <dgm:pt modelId="{6717FFF9-8198-4260-BD7F-7C60EB18A6F1}" type="pres">
      <dgm:prSet presAssocID="{C7EB7873-A960-410E-99DF-8A72FE25B09F}" presName="root2" presStyleCnt="0"/>
      <dgm:spPr/>
    </dgm:pt>
    <dgm:pt modelId="{EEB04665-C4BD-455A-A591-E45E82E9CDE1}" type="pres">
      <dgm:prSet presAssocID="{C7EB7873-A960-410E-99DF-8A72FE25B09F}" presName="LevelTwoTextNode" presStyleLbl="node2" presStyleIdx="3" presStyleCnt="5" custScaleX="204382" custScaleY="9308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DC22605-97A6-420A-A095-F6419A13DB91}" type="pres">
      <dgm:prSet presAssocID="{C7EB7873-A960-410E-99DF-8A72FE25B09F}" presName="level3hierChild" presStyleCnt="0"/>
      <dgm:spPr/>
    </dgm:pt>
    <dgm:pt modelId="{8C11E2AC-CB1E-4901-A7A1-FEF6B4CEA6A6}" type="pres">
      <dgm:prSet presAssocID="{74E1D510-0A39-4EDB-9106-B0D13B54BEB4}" presName="conn2-1" presStyleLbl="parChTrans1D2" presStyleIdx="4" presStyleCnt="5"/>
      <dgm:spPr/>
      <dgm:t>
        <a:bodyPr/>
        <a:lstStyle/>
        <a:p>
          <a:endParaRPr lang="en-US"/>
        </a:p>
      </dgm:t>
    </dgm:pt>
    <dgm:pt modelId="{7207EAEE-CF5C-4DCA-8434-ACF13968E26A}" type="pres">
      <dgm:prSet presAssocID="{74E1D510-0A39-4EDB-9106-B0D13B54BEB4}" presName="connTx" presStyleLbl="parChTrans1D2" presStyleIdx="4" presStyleCnt="5"/>
      <dgm:spPr/>
      <dgm:t>
        <a:bodyPr/>
        <a:lstStyle/>
        <a:p>
          <a:endParaRPr lang="en-US"/>
        </a:p>
      </dgm:t>
    </dgm:pt>
    <dgm:pt modelId="{1D5A7AC2-FC4D-4A58-A7EA-5D322F3CB3A8}" type="pres">
      <dgm:prSet presAssocID="{28F5CCB7-D5E7-4C23-9F69-ACC0E41D3B1F}" presName="root2" presStyleCnt="0"/>
      <dgm:spPr/>
    </dgm:pt>
    <dgm:pt modelId="{02BA56E5-6110-4886-95C6-D2A35902C3A4}" type="pres">
      <dgm:prSet presAssocID="{28F5CCB7-D5E7-4C23-9F69-ACC0E41D3B1F}" presName="LevelTwoTextNode" presStyleLbl="node2" presStyleIdx="4" presStyleCnt="5" custScaleX="114123" custScaleY="651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E92D24-A25C-4836-BB4F-70324037FB0F}" type="pres">
      <dgm:prSet presAssocID="{28F5CCB7-D5E7-4C23-9F69-ACC0E41D3B1F}" presName="level3hierChild" presStyleCnt="0"/>
      <dgm:spPr/>
    </dgm:pt>
  </dgm:ptLst>
  <dgm:cxnLst>
    <dgm:cxn modelId="{50DFADF7-E41A-4B62-976C-8A79FF6FCB1B}" srcId="{66E9B549-D834-4395-B93D-D2DC354B0FE3}" destId="{1EA9502E-3C37-4EB9-80D9-D5E36A3EF4F5}" srcOrd="1" destOrd="0" parTransId="{632274DD-5809-4ABB-8556-5E7DEB8BA05F}" sibTransId="{5C87619F-4AD8-4305-A989-E09BCDD3219F}"/>
    <dgm:cxn modelId="{4034E65E-3512-4011-8CDC-71E5BA7B1ED1}" srcId="{66E9B549-D834-4395-B93D-D2DC354B0FE3}" destId="{28F5CCB7-D5E7-4C23-9F69-ACC0E41D3B1F}" srcOrd="4" destOrd="0" parTransId="{74E1D510-0A39-4EDB-9106-B0D13B54BEB4}" sibTransId="{E113C23F-B630-43F9-8CD2-AE6C32591D34}"/>
    <dgm:cxn modelId="{2DD2A412-2592-4081-AC43-1F0541E0D331}" type="presOf" srcId="{28F5CCB7-D5E7-4C23-9F69-ACC0E41D3B1F}" destId="{02BA56E5-6110-4886-95C6-D2A35902C3A4}" srcOrd="0" destOrd="0" presId="urn:microsoft.com/office/officeart/2008/layout/HorizontalMultiLevelHierarchy"/>
    <dgm:cxn modelId="{E88887A3-DCA3-4703-82F6-D48A6FC3F59C}" type="presOf" srcId="{BF4F3040-97E8-406D-A35A-81154A96E73E}" destId="{9064B7FF-613B-437E-9979-5A93A895DFAC}" srcOrd="0" destOrd="0" presId="urn:microsoft.com/office/officeart/2008/layout/HorizontalMultiLevelHierarchy"/>
    <dgm:cxn modelId="{5A387220-4685-4BB1-8ABD-8DEE39E948F7}" type="presOf" srcId="{3FB0CF70-463F-4909-8D3C-C5779D2F27AA}" destId="{04092EBD-1D32-445A-9D49-74CABB71F1AF}" srcOrd="0" destOrd="0" presId="urn:microsoft.com/office/officeart/2008/layout/HorizontalMultiLevelHierarchy"/>
    <dgm:cxn modelId="{E5678AF1-3C99-4BBC-A075-410BD29437B9}" type="presOf" srcId="{66E9B549-D834-4395-B93D-D2DC354B0FE3}" destId="{D023CA57-A751-4A4A-A723-A1821A4DB1E4}" srcOrd="0" destOrd="0" presId="urn:microsoft.com/office/officeart/2008/layout/HorizontalMultiLevelHierarchy"/>
    <dgm:cxn modelId="{B029F5BC-E403-4E19-8BFF-5884B68A539A}" srcId="{66E9B549-D834-4395-B93D-D2DC354B0FE3}" destId="{4D5F2514-B38D-4319-97A8-48D9B42046D3}" srcOrd="0" destOrd="0" parTransId="{030EB5C9-78CB-4BF0-B2E9-65CB4353FAFB}" sibTransId="{879ABE2B-D1C1-4210-8A41-100A4E15E99B}"/>
    <dgm:cxn modelId="{B8CE92E0-9FCC-4ECD-B1D6-8BD4F4DA821B}" type="presOf" srcId="{030EB5C9-78CB-4BF0-B2E9-65CB4353FAFB}" destId="{D0EEEE8D-0BDD-47E9-B3BD-43A565307F33}" srcOrd="1" destOrd="0" presId="urn:microsoft.com/office/officeart/2008/layout/HorizontalMultiLevelHierarchy"/>
    <dgm:cxn modelId="{09F1EE88-0BDA-48CE-A32E-01A7411A72D4}" type="presOf" srcId="{632274DD-5809-4ABB-8556-5E7DEB8BA05F}" destId="{B27A4FD5-DD18-4199-8BD0-4BF8CCB45442}" srcOrd="0" destOrd="0" presId="urn:microsoft.com/office/officeart/2008/layout/HorizontalMultiLevelHierarchy"/>
    <dgm:cxn modelId="{91247038-2336-49A2-8117-7AB609086AF8}" type="presOf" srcId="{1312C17C-F102-420B-8698-346B6C9C630E}" destId="{25687374-4818-428F-B271-0DFCB9D74AE8}" srcOrd="0" destOrd="0" presId="urn:microsoft.com/office/officeart/2008/layout/HorizontalMultiLevelHierarchy"/>
    <dgm:cxn modelId="{3B8973D3-6850-42A4-B34E-5F214684A6C0}" srcId="{1312C17C-F102-420B-8698-346B6C9C630E}" destId="{66E9B549-D834-4395-B93D-D2DC354B0FE3}" srcOrd="0" destOrd="0" parTransId="{7DF48EB0-6FCD-4A97-85EA-87DFCB9C3B30}" sibTransId="{3077824E-3EB0-4F74-BC48-0F1DFC9ECC4F}"/>
    <dgm:cxn modelId="{F1BC007F-9C99-4DD9-B91D-A3468AF2F6E1}" type="presOf" srcId="{C7EB7873-A960-410E-99DF-8A72FE25B09F}" destId="{EEB04665-C4BD-455A-A591-E45E82E9CDE1}" srcOrd="0" destOrd="0" presId="urn:microsoft.com/office/officeart/2008/layout/HorizontalMultiLevelHierarchy"/>
    <dgm:cxn modelId="{15A1491F-E90C-4C3B-844C-DAFA8C9170D3}" type="presOf" srcId="{632274DD-5809-4ABB-8556-5E7DEB8BA05F}" destId="{B58B0BF3-957E-4ADF-BCBC-8F5349C9340B}" srcOrd="1" destOrd="0" presId="urn:microsoft.com/office/officeart/2008/layout/HorizontalMultiLevelHierarchy"/>
    <dgm:cxn modelId="{83D8A951-C031-47E4-80A3-93D24752461B}" type="presOf" srcId="{030EB5C9-78CB-4BF0-B2E9-65CB4353FAFB}" destId="{525F0242-5077-4D16-A185-13D4C72A6681}" srcOrd="0" destOrd="0" presId="urn:microsoft.com/office/officeart/2008/layout/HorizontalMultiLevelHierarchy"/>
    <dgm:cxn modelId="{A6395E7C-1FBF-402A-8E7D-F0B9AA981A06}" type="presOf" srcId="{BF4F3040-97E8-406D-A35A-81154A96E73E}" destId="{8741E384-279B-41D2-AC3A-578053AC5AE7}" srcOrd="1" destOrd="0" presId="urn:microsoft.com/office/officeart/2008/layout/HorizontalMultiLevelHierarchy"/>
    <dgm:cxn modelId="{36FD933E-416F-43A6-87C6-729AB54E3FDE}" type="presOf" srcId="{4D5F2514-B38D-4319-97A8-48D9B42046D3}" destId="{B2E976E2-1581-4DF1-ABE4-55D23772F2D0}" srcOrd="0" destOrd="0" presId="urn:microsoft.com/office/officeart/2008/layout/HorizontalMultiLevelHierarchy"/>
    <dgm:cxn modelId="{18040F8A-5DC3-4299-9440-70949A2AD55B}" srcId="{66E9B549-D834-4395-B93D-D2DC354B0FE3}" destId="{C7EB7873-A960-410E-99DF-8A72FE25B09F}" srcOrd="3" destOrd="0" parTransId="{20255962-6E0E-43E7-BAC7-F1E8FEF78D06}" sibTransId="{8BC0DACE-AD54-42C8-A02C-A0080DCA0318}"/>
    <dgm:cxn modelId="{7589CBB1-09CA-420F-B9CF-3851842AF1E8}" srcId="{66E9B549-D834-4395-B93D-D2DC354B0FE3}" destId="{3FB0CF70-463F-4909-8D3C-C5779D2F27AA}" srcOrd="2" destOrd="0" parTransId="{BF4F3040-97E8-406D-A35A-81154A96E73E}" sibTransId="{3DEA2504-0894-443D-992C-0D9E9B111192}"/>
    <dgm:cxn modelId="{75C9CFF3-C9F8-4C5A-9BFE-4123E0F30403}" type="presOf" srcId="{1EA9502E-3C37-4EB9-80D9-D5E36A3EF4F5}" destId="{9C412CF0-1909-45A9-A53E-B875D35790FB}" srcOrd="0" destOrd="0" presId="urn:microsoft.com/office/officeart/2008/layout/HorizontalMultiLevelHierarchy"/>
    <dgm:cxn modelId="{16A57BAD-E3E2-4454-B9E3-477D4C68ACBA}" type="presOf" srcId="{74E1D510-0A39-4EDB-9106-B0D13B54BEB4}" destId="{7207EAEE-CF5C-4DCA-8434-ACF13968E26A}" srcOrd="1" destOrd="0" presId="urn:microsoft.com/office/officeart/2008/layout/HorizontalMultiLevelHierarchy"/>
    <dgm:cxn modelId="{B816963B-7FBF-40FD-AB16-300FF62D6FDE}" type="presOf" srcId="{20255962-6E0E-43E7-BAC7-F1E8FEF78D06}" destId="{0B72815F-1B3C-4C3A-B028-11229F206583}" srcOrd="0" destOrd="0" presId="urn:microsoft.com/office/officeart/2008/layout/HorizontalMultiLevelHierarchy"/>
    <dgm:cxn modelId="{E9B6EBFD-1B8B-4628-9A38-5EE1A9897EAA}" type="presOf" srcId="{20255962-6E0E-43E7-BAC7-F1E8FEF78D06}" destId="{ECF0DEF9-87C0-494E-B5F6-6CAC1923DC7E}" srcOrd="1" destOrd="0" presId="urn:microsoft.com/office/officeart/2008/layout/HorizontalMultiLevelHierarchy"/>
    <dgm:cxn modelId="{0624D834-038B-4DD2-8A47-CBBCEA3F7908}" type="presOf" srcId="{74E1D510-0A39-4EDB-9106-B0D13B54BEB4}" destId="{8C11E2AC-CB1E-4901-A7A1-FEF6B4CEA6A6}" srcOrd="0" destOrd="0" presId="urn:microsoft.com/office/officeart/2008/layout/HorizontalMultiLevelHierarchy"/>
    <dgm:cxn modelId="{DBFCB6E6-35C1-4988-A35A-A433CFBFFE8D}" type="presParOf" srcId="{25687374-4818-428F-B271-0DFCB9D74AE8}" destId="{CF929A70-1943-4B14-8A8A-71DDBA4BF60E}" srcOrd="0" destOrd="0" presId="urn:microsoft.com/office/officeart/2008/layout/HorizontalMultiLevelHierarchy"/>
    <dgm:cxn modelId="{C41881E0-FC10-4102-9FB4-477D986FE5BE}" type="presParOf" srcId="{CF929A70-1943-4B14-8A8A-71DDBA4BF60E}" destId="{D023CA57-A751-4A4A-A723-A1821A4DB1E4}" srcOrd="0" destOrd="0" presId="urn:microsoft.com/office/officeart/2008/layout/HorizontalMultiLevelHierarchy"/>
    <dgm:cxn modelId="{70E978B4-1907-496D-95A6-237522F4C001}" type="presParOf" srcId="{CF929A70-1943-4B14-8A8A-71DDBA4BF60E}" destId="{8F02D085-4A58-4CED-96AB-B8B7696EFC6E}" srcOrd="1" destOrd="0" presId="urn:microsoft.com/office/officeart/2008/layout/HorizontalMultiLevelHierarchy"/>
    <dgm:cxn modelId="{CE72A30E-C307-4AFF-87DB-F4217EE6366F}" type="presParOf" srcId="{8F02D085-4A58-4CED-96AB-B8B7696EFC6E}" destId="{525F0242-5077-4D16-A185-13D4C72A6681}" srcOrd="0" destOrd="0" presId="urn:microsoft.com/office/officeart/2008/layout/HorizontalMultiLevelHierarchy"/>
    <dgm:cxn modelId="{BFD20DC4-4111-4AE4-BB92-C175CD17A0D2}" type="presParOf" srcId="{525F0242-5077-4D16-A185-13D4C72A6681}" destId="{D0EEEE8D-0BDD-47E9-B3BD-43A565307F33}" srcOrd="0" destOrd="0" presId="urn:microsoft.com/office/officeart/2008/layout/HorizontalMultiLevelHierarchy"/>
    <dgm:cxn modelId="{3EEBC0CA-8656-453B-B47C-C2B51C57E799}" type="presParOf" srcId="{8F02D085-4A58-4CED-96AB-B8B7696EFC6E}" destId="{9FEC5CA2-774C-4666-B3E5-2BC6FE40319C}" srcOrd="1" destOrd="0" presId="urn:microsoft.com/office/officeart/2008/layout/HorizontalMultiLevelHierarchy"/>
    <dgm:cxn modelId="{615D2397-5AB7-459D-BC08-076855720A00}" type="presParOf" srcId="{9FEC5CA2-774C-4666-B3E5-2BC6FE40319C}" destId="{B2E976E2-1581-4DF1-ABE4-55D23772F2D0}" srcOrd="0" destOrd="0" presId="urn:microsoft.com/office/officeart/2008/layout/HorizontalMultiLevelHierarchy"/>
    <dgm:cxn modelId="{A314319F-C9B7-428C-8150-689949B4D879}" type="presParOf" srcId="{9FEC5CA2-774C-4666-B3E5-2BC6FE40319C}" destId="{EF221A81-A7EF-4CFE-837B-D0E1E4F40339}" srcOrd="1" destOrd="0" presId="urn:microsoft.com/office/officeart/2008/layout/HorizontalMultiLevelHierarchy"/>
    <dgm:cxn modelId="{0EDAC5BE-DA96-41B9-8096-24DE96F26C8F}" type="presParOf" srcId="{8F02D085-4A58-4CED-96AB-B8B7696EFC6E}" destId="{B27A4FD5-DD18-4199-8BD0-4BF8CCB45442}" srcOrd="2" destOrd="0" presId="urn:microsoft.com/office/officeart/2008/layout/HorizontalMultiLevelHierarchy"/>
    <dgm:cxn modelId="{B0480FA6-F193-47B9-80B5-287AE6F09799}" type="presParOf" srcId="{B27A4FD5-DD18-4199-8BD0-4BF8CCB45442}" destId="{B58B0BF3-957E-4ADF-BCBC-8F5349C9340B}" srcOrd="0" destOrd="0" presId="urn:microsoft.com/office/officeart/2008/layout/HorizontalMultiLevelHierarchy"/>
    <dgm:cxn modelId="{09EED2D6-B170-4B03-933B-19CF5C3A50DA}" type="presParOf" srcId="{8F02D085-4A58-4CED-96AB-B8B7696EFC6E}" destId="{0D0B0CFB-586B-491D-A4B5-728056039990}" srcOrd="3" destOrd="0" presId="urn:microsoft.com/office/officeart/2008/layout/HorizontalMultiLevelHierarchy"/>
    <dgm:cxn modelId="{4A5D73A6-8140-47CA-AA39-49B2AB53DC69}" type="presParOf" srcId="{0D0B0CFB-586B-491D-A4B5-728056039990}" destId="{9C412CF0-1909-45A9-A53E-B875D35790FB}" srcOrd="0" destOrd="0" presId="urn:microsoft.com/office/officeart/2008/layout/HorizontalMultiLevelHierarchy"/>
    <dgm:cxn modelId="{618B047E-1844-42A4-BC4A-7A6487597F3C}" type="presParOf" srcId="{0D0B0CFB-586B-491D-A4B5-728056039990}" destId="{8591E7F0-D834-4584-8609-3B640282E9C9}" srcOrd="1" destOrd="0" presId="urn:microsoft.com/office/officeart/2008/layout/HorizontalMultiLevelHierarchy"/>
    <dgm:cxn modelId="{BC6402F6-47FA-423A-A8D1-B51B84DF8EE2}" type="presParOf" srcId="{8F02D085-4A58-4CED-96AB-B8B7696EFC6E}" destId="{9064B7FF-613B-437E-9979-5A93A895DFAC}" srcOrd="4" destOrd="0" presId="urn:microsoft.com/office/officeart/2008/layout/HorizontalMultiLevelHierarchy"/>
    <dgm:cxn modelId="{4D366A4E-B9C9-4450-8990-78D25B82E055}" type="presParOf" srcId="{9064B7FF-613B-437E-9979-5A93A895DFAC}" destId="{8741E384-279B-41D2-AC3A-578053AC5AE7}" srcOrd="0" destOrd="0" presId="urn:microsoft.com/office/officeart/2008/layout/HorizontalMultiLevelHierarchy"/>
    <dgm:cxn modelId="{DF332EB0-40EF-4CFE-9F89-2CBF9137B7D9}" type="presParOf" srcId="{8F02D085-4A58-4CED-96AB-B8B7696EFC6E}" destId="{E8C949B2-6613-4FF2-B10C-F0526B3553C1}" srcOrd="5" destOrd="0" presId="urn:microsoft.com/office/officeart/2008/layout/HorizontalMultiLevelHierarchy"/>
    <dgm:cxn modelId="{E90087BA-BE4A-418B-9631-2306491C6838}" type="presParOf" srcId="{E8C949B2-6613-4FF2-B10C-F0526B3553C1}" destId="{04092EBD-1D32-445A-9D49-74CABB71F1AF}" srcOrd="0" destOrd="0" presId="urn:microsoft.com/office/officeart/2008/layout/HorizontalMultiLevelHierarchy"/>
    <dgm:cxn modelId="{812CD7DD-D6DC-4BA1-8FFB-96847A8FE57B}" type="presParOf" srcId="{E8C949B2-6613-4FF2-B10C-F0526B3553C1}" destId="{0ED847B0-D8A4-4132-B6D7-1088580906EA}" srcOrd="1" destOrd="0" presId="urn:microsoft.com/office/officeart/2008/layout/HorizontalMultiLevelHierarchy"/>
    <dgm:cxn modelId="{E2E85967-3ACA-425E-85C1-6F4DDF45AF9A}" type="presParOf" srcId="{8F02D085-4A58-4CED-96AB-B8B7696EFC6E}" destId="{0B72815F-1B3C-4C3A-B028-11229F206583}" srcOrd="6" destOrd="0" presId="urn:microsoft.com/office/officeart/2008/layout/HorizontalMultiLevelHierarchy"/>
    <dgm:cxn modelId="{9B2BF055-3F08-41DE-9C48-23E41BF8BF47}" type="presParOf" srcId="{0B72815F-1B3C-4C3A-B028-11229F206583}" destId="{ECF0DEF9-87C0-494E-B5F6-6CAC1923DC7E}" srcOrd="0" destOrd="0" presId="urn:microsoft.com/office/officeart/2008/layout/HorizontalMultiLevelHierarchy"/>
    <dgm:cxn modelId="{864825E4-49D9-4B05-881A-6395139777D5}" type="presParOf" srcId="{8F02D085-4A58-4CED-96AB-B8B7696EFC6E}" destId="{6717FFF9-8198-4260-BD7F-7C60EB18A6F1}" srcOrd="7" destOrd="0" presId="urn:microsoft.com/office/officeart/2008/layout/HorizontalMultiLevelHierarchy"/>
    <dgm:cxn modelId="{99FA405A-156D-4B7A-8A71-29BCB5644867}" type="presParOf" srcId="{6717FFF9-8198-4260-BD7F-7C60EB18A6F1}" destId="{EEB04665-C4BD-455A-A591-E45E82E9CDE1}" srcOrd="0" destOrd="0" presId="urn:microsoft.com/office/officeart/2008/layout/HorizontalMultiLevelHierarchy"/>
    <dgm:cxn modelId="{77A1DFF0-CE30-47B9-A99A-816B90E1628F}" type="presParOf" srcId="{6717FFF9-8198-4260-BD7F-7C60EB18A6F1}" destId="{2DC22605-97A6-420A-A095-F6419A13DB91}" srcOrd="1" destOrd="0" presId="urn:microsoft.com/office/officeart/2008/layout/HorizontalMultiLevelHierarchy"/>
    <dgm:cxn modelId="{7A171EBA-1714-4D72-A1CD-A5FD1CA8DE99}" type="presParOf" srcId="{8F02D085-4A58-4CED-96AB-B8B7696EFC6E}" destId="{8C11E2AC-CB1E-4901-A7A1-FEF6B4CEA6A6}" srcOrd="8" destOrd="0" presId="urn:microsoft.com/office/officeart/2008/layout/HorizontalMultiLevelHierarchy"/>
    <dgm:cxn modelId="{9651C2DD-9E1E-49A0-865F-C686DDF04817}" type="presParOf" srcId="{8C11E2AC-CB1E-4901-A7A1-FEF6B4CEA6A6}" destId="{7207EAEE-CF5C-4DCA-8434-ACF13968E26A}" srcOrd="0" destOrd="0" presId="urn:microsoft.com/office/officeart/2008/layout/HorizontalMultiLevelHierarchy"/>
    <dgm:cxn modelId="{85D8A62D-B074-40C0-A8CE-7711BD99480A}" type="presParOf" srcId="{8F02D085-4A58-4CED-96AB-B8B7696EFC6E}" destId="{1D5A7AC2-FC4D-4A58-A7EA-5D322F3CB3A8}" srcOrd="9" destOrd="0" presId="urn:microsoft.com/office/officeart/2008/layout/HorizontalMultiLevelHierarchy"/>
    <dgm:cxn modelId="{AEC8224E-65B1-4D48-A359-D3BCBC480C8F}" type="presParOf" srcId="{1D5A7AC2-FC4D-4A58-A7EA-5D322F3CB3A8}" destId="{02BA56E5-6110-4886-95C6-D2A35902C3A4}" srcOrd="0" destOrd="0" presId="urn:microsoft.com/office/officeart/2008/layout/HorizontalMultiLevelHierarchy"/>
    <dgm:cxn modelId="{CCA57A5C-FFF5-458C-86A7-C4338F7DAF5C}" type="presParOf" srcId="{1D5A7AC2-FC4D-4A58-A7EA-5D322F3CB3A8}" destId="{1FE92D24-A25C-4836-BB4F-70324037FB0F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EBC4D0-C218-41D9-8E1A-C59BE16C90B8}" type="doc">
      <dgm:prSet loTypeId="urn:microsoft.com/office/officeart/2005/8/layout/funnel1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AA02DFA-0B4D-4051-926F-A870B7C6F4D2}">
      <dgm:prSet phldrT="[ข้อความ]"/>
      <dgm:spPr>
        <a:solidFill>
          <a:srgbClr val="ED7D31"/>
        </a:solidFill>
      </dgm:spPr>
      <dgm:t>
        <a:bodyPr/>
        <a:lstStyle/>
        <a:p>
          <a:r>
            <a:rPr lang="en-US" dirty="0" err="1"/>
            <a:t>Gd</a:t>
          </a:r>
          <a:endParaRPr lang="en-US" dirty="0"/>
        </a:p>
      </dgm:t>
    </dgm:pt>
    <dgm:pt modelId="{717B189C-E2F8-43DE-B8F4-840473D6C0E1}" type="parTrans" cxnId="{6A6AA647-E256-4174-B079-2FC539B9F467}">
      <dgm:prSet/>
      <dgm:spPr/>
      <dgm:t>
        <a:bodyPr/>
        <a:lstStyle/>
        <a:p>
          <a:endParaRPr lang="en-US"/>
        </a:p>
      </dgm:t>
    </dgm:pt>
    <dgm:pt modelId="{9608AE02-9B86-4930-BA5C-03CC7F306736}" type="sibTrans" cxnId="{6A6AA647-E256-4174-B079-2FC539B9F467}">
      <dgm:prSet/>
      <dgm:spPr/>
      <dgm:t>
        <a:bodyPr/>
        <a:lstStyle/>
        <a:p>
          <a:endParaRPr lang="en-US"/>
        </a:p>
      </dgm:t>
    </dgm:pt>
    <dgm:pt modelId="{4E4A9416-5339-41D2-89EF-1FD7DF48CEEE}">
      <dgm:prSet phldrT="[ข้อความ]"/>
      <dgm:spPr>
        <a:solidFill>
          <a:srgbClr val="FF0066"/>
        </a:solidFill>
      </dgm:spPr>
      <dgm:t>
        <a:bodyPr/>
        <a:lstStyle/>
        <a:p>
          <a:r>
            <a:rPr lang="en-US" dirty="0"/>
            <a:t>W</a:t>
          </a:r>
        </a:p>
      </dgm:t>
    </dgm:pt>
    <dgm:pt modelId="{65259F6B-AF2F-4D7E-91E2-6CC98DCF6BEA}" type="parTrans" cxnId="{527C4C19-9150-459C-A40E-E67359B4D6C5}">
      <dgm:prSet/>
      <dgm:spPr/>
      <dgm:t>
        <a:bodyPr/>
        <a:lstStyle/>
        <a:p>
          <a:endParaRPr lang="en-US"/>
        </a:p>
      </dgm:t>
    </dgm:pt>
    <dgm:pt modelId="{84B7A8B7-36C9-418F-A0A6-EEA8E4F446F5}" type="sibTrans" cxnId="{527C4C19-9150-459C-A40E-E67359B4D6C5}">
      <dgm:prSet/>
      <dgm:spPr/>
      <dgm:t>
        <a:bodyPr/>
        <a:lstStyle/>
        <a:p>
          <a:endParaRPr lang="en-US"/>
        </a:p>
      </dgm:t>
    </dgm:pt>
    <dgm:pt modelId="{5B738145-D712-4840-82F7-AA2524B6844E}">
      <dgm:prSet phldrT="[ข้อความ]"/>
      <dgm:spPr/>
      <dgm:t>
        <a:bodyPr/>
        <a:lstStyle/>
        <a:p>
          <a:r>
            <a:rPr lang="en-US" dirty="0"/>
            <a:t>B</a:t>
          </a:r>
        </a:p>
      </dgm:t>
    </dgm:pt>
    <dgm:pt modelId="{914F322A-F86A-4EB4-9B24-89390C09A3E5}" type="parTrans" cxnId="{0F37E508-67EF-4FEC-BB3D-EBB1F810B08E}">
      <dgm:prSet/>
      <dgm:spPr/>
      <dgm:t>
        <a:bodyPr/>
        <a:lstStyle/>
        <a:p>
          <a:endParaRPr lang="en-US"/>
        </a:p>
      </dgm:t>
    </dgm:pt>
    <dgm:pt modelId="{E4CC5604-A517-49F9-B1A6-E1BF83931961}" type="sibTrans" cxnId="{0F37E508-67EF-4FEC-BB3D-EBB1F810B08E}">
      <dgm:prSet/>
      <dgm:spPr/>
      <dgm:t>
        <a:bodyPr/>
        <a:lstStyle/>
        <a:p>
          <a:endParaRPr lang="en-US"/>
        </a:p>
      </dgm:t>
    </dgm:pt>
    <dgm:pt modelId="{21202C48-A29A-4ECA-BE87-26C558BD610A}">
      <dgm:prSet phldrT="[ข้อความ]"/>
      <dgm:spPr/>
      <dgm:t>
        <a:bodyPr/>
        <a:lstStyle/>
        <a:p>
          <a:endParaRPr lang="en-US" dirty="0"/>
        </a:p>
      </dgm:t>
    </dgm:pt>
    <dgm:pt modelId="{E69B5399-DC17-4640-8D80-15A5F958EF15}" type="parTrans" cxnId="{172977BD-7F09-4C7F-A7A5-BB99027355D0}">
      <dgm:prSet/>
      <dgm:spPr/>
      <dgm:t>
        <a:bodyPr/>
        <a:lstStyle/>
        <a:p>
          <a:endParaRPr lang="en-US"/>
        </a:p>
      </dgm:t>
    </dgm:pt>
    <dgm:pt modelId="{60C699B4-9EB0-41CA-B3B2-0B4C3554E7FB}" type="sibTrans" cxnId="{172977BD-7F09-4C7F-A7A5-BB99027355D0}">
      <dgm:prSet/>
      <dgm:spPr/>
      <dgm:t>
        <a:bodyPr/>
        <a:lstStyle/>
        <a:p>
          <a:endParaRPr lang="en-US"/>
        </a:p>
      </dgm:t>
    </dgm:pt>
    <dgm:pt modelId="{59FE19D9-E42D-4B93-AD31-1ED27C9537F8}" type="pres">
      <dgm:prSet presAssocID="{A7EBC4D0-C218-41D9-8E1A-C59BE16C90B8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F441586-C377-4C70-B4F1-033030B7935F}" type="pres">
      <dgm:prSet presAssocID="{A7EBC4D0-C218-41D9-8E1A-C59BE16C90B8}" presName="ellipse" presStyleLbl="trBgShp" presStyleIdx="0" presStyleCnt="1"/>
      <dgm:spPr/>
    </dgm:pt>
    <dgm:pt modelId="{DC8DEE96-AB87-45CF-940E-CC974AFF3B6A}" type="pres">
      <dgm:prSet presAssocID="{A7EBC4D0-C218-41D9-8E1A-C59BE16C90B8}" presName="arrow1" presStyleLbl="fgShp" presStyleIdx="0" presStyleCnt="1" custAng="0"/>
      <dgm:spPr/>
    </dgm:pt>
    <dgm:pt modelId="{8E30D184-A054-4C95-B32F-C8A01DFB03B4}" type="pres">
      <dgm:prSet presAssocID="{A7EBC4D0-C218-41D9-8E1A-C59BE16C90B8}" presName="rectangle" presStyleLbl="revTx" presStyleIdx="0" presStyleCnt="1" custScaleX="1907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08445B-ACCD-4A60-9C27-D142D144B561}" type="pres">
      <dgm:prSet presAssocID="{4E4A9416-5339-41D2-89EF-1FD7DF48CEEE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F8800C-A8EB-4B1D-B952-6A50C31292BF}" type="pres">
      <dgm:prSet presAssocID="{5B738145-D712-4840-82F7-AA2524B6844E}" presName="item2" presStyleLbl="node1" presStyleIdx="1" presStyleCnt="3" custLinFactNeighborX="-4977" custLinFactNeighborY="-175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A93604-3C40-4BC8-9122-FC074D0FFFE8}" type="pres">
      <dgm:prSet presAssocID="{21202C48-A29A-4ECA-BE87-26C558BD610A}" presName="item3" presStyleLbl="node1" presStyleIdx="2" presStyleCnt="3" custLinFactNeighborX="34843" custLinFactNeighborY="46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83FA90-6A6A-4AE8-817F-830E3EE4B75F}" type="pres">
      <dgm:prSet presAssocID="{A7EBC4D0-C218-41D9-8E1A-C59BE16C90B8}" presName="funnel" presStyleLbl="trAlignAcc1" presStyleIdx="0" presStyleCnt="1" custLinFactNeighborX="78" custLinFactNeighborY="-893"/>
      <dgm:spPr/>
    </dgm:pt>
  </dgm:ptLst>
  <dgm:cxnLst>
    <dgm:cxn modelId="{6A6AA647-E256-4174-B079-2FC539B9F467}" srcId="{A7EBC4D0-C218-41D9-8E1A-C59BE16C90B8}" destId="{7AA02DFA-0B4D-4051-926F-A870B7C6F4D2}" srcOrd="0" destOrd="0" parTransId="{717B189C-E2F8-43DE-B8F4-840473D6C0E1}" sibTransId="{9608AE02-9B86-4930-BA5C-03CC7F306736}"/>
    <dgm:cxn modelId="{527C4C19-9150-459C-A40E-E67359B4D6C5}" srcId="{A7EBC4D0-C218-41D9-8E1A-C59BE16C90B8}" destId="{4E4A9416-5339-41D2-89EF-1FD7DF48CEEE}" srcOrd="1" destOrd="0" parTransId="{65259F6B-AF2F-4D7E-91E2-6CC98DCF6BEA}" sibTransId="{84B7A8B7-36C9-418F-A0A6-EEA8E4F446F5}"/>
    <dgm:cxn modelId="{172977BD-7F09-4C7F-A7A5-BB99027355D0}" srcId="{A7EBC4D0-C218-41D9-8E1A-C59BE16C90B8}" destId="{21202C48-A29A-4ECA-BE87-26C558BD610A}" srcOrd="3" destOrd="0" parTransId="{E69B5399-DC17-4640-8D80-15A5F958EF15}" sibTransId="{60C699B4-9EB0-41CA-B3B2-0B4C3554E7FB}"/>
    <dgm:cxn modelId="{FBC90CAD-48F3-4DB0-8018-B97EDD92EB48}" type="presOf" srcId="{7AA02DFA-0B4D-4051-926F-A870B7C6F4D2}" destId="{5DA93604-3C40-4BC8-9122-FC074D0FFFE8}" srcOrd="0" destOrd="0" presId="urn:microsoft.com/office/officeart/2005/8/layout/funnel1"/>
    <dgm:cxn modelId="{689616AE-7E08-40DB-B061-BE3FA0E6F4E9}" type="presOf" srcId="{5B738145-D712-4840-82F7-AA2524B6844E}" destId="{7808445B-ACCD-4A60-9C27-D142D144B561}" srcOrd="0" destOrd="0" presId="urn:microsoft.com/office/officeart/2005/8/layout/funnel1"/>
    <dgm:cxn modelId="{6E262C74-EFEE-4050-8D3C-54E42822061D}" type="presOf" srcId="{21202C48-A29A-4ECA-BE87-26C558BD610A}" destId="{8E30D184-A054-4C95-B32F-C8A01DFB03B4}" srcOrd="0" destOrd="0" presId="urn:microsoft.com/office/officeart/2005/8/layout/funnel1"/>
    <dgm:cxn modelId="{5069CDC0-ECD3-4E69-BA40-6D377A53A3BE}" type="presOf" srcId="{4E4A9416-5339-41D2-89EF-1FD7DF48CEEE}" destId="{D5F8800C-A8EB-4B1D-B952-6A50C31292BF}" srcOrd="0" destOrd="0" presId="urn:microsoft.com/office/officeart/2005/8/layout/funnel1"/>
    <dgm:cxn modelId="{0F37E508-67EF-4FEC-BB3D-EBB1F810B08E}" srcId="{A7EBC4D0-C218-41D9-8E1A-C59BE16C90B8}" destId="{5B738145-D712-4840-82F7-AA2524B6844E}" srcOrd="2" destOrd="0" parTransId="{914F322A-F86A-4EB4-9B24-89390C09A3E5}" sibTransId="{E4CC5604-A517-49F9-B1A6-E1BF83931961}"/>
    <dgm:cxn modelId="{67AF906E-1D60-4E2E-9B77-5BBED35296E2}" type="presOf" srcId="{A7EBC4D0-C218-41D9-8E1A-C59BE16C90B8}" destId="{59FE19D9-E42D-4B93-AD31-1ED27C9537F8}" srcOrd="0" destOrd="0" presId="urn:microsoft.com/office/officeart/2005/8/layout/funnel1"/>
    <dgm:cxn modelId="{58656413-E3DC-4A4D-936A-37A54CAA49B7}" type="presParOf" srcId="{59FE19D9-E42D-4B93-AD31-1ED27C9537F8}" destId="{FF441586-C377-4C70-B4F1-033030B7935F}" srcOrd="0" destOrd="0" presId="urn:microsoft.com/office/officeart/2005/8/layout/funnel1"/>
    <dgm:cxn modelId="{264249AF-7570-4E11-8116-D4D485E4A071}" type="presParOf" srcId="{59FE19D9-E42D-4B93-AD31-1ED27C9537F8}" destId="{DC8DEE96-AB87-45CF-940E-CC974AFF3B6A}" srcOrd="1" destOrd="0" presId="urn:microsoft.com/office/officeart/2005/8/layout/funnel1"/>
    <dgm:cxn modelId="{6B71730A-97EF-45EE-985B-FF4BAFEFD5D9}" type="presParOf" srcId="{59FE19D9-E42D-4B93-AD31-1ED27C9537F8}" destId="{8E30D184-A054-4C95-B32F-C8A01DFB03B4}" srcOrd="2" destOrd="0" presId="urn:microsoft.com/office/officeart/2005/8/layout/funnel1"/>
    <dgm:cxn modelId="{74A52F14-E348-479B-BF51-684CE1005C48}" type="presParOf" srcId="{59FE19D9-E42D-4B93-AD31-1ED27C9537F8}" destId="{7808445B-ACCD-4A60-9C27-D142D144B561}" srcOrd="3" destOrd="0" presId="urn:microsoft.com/office/officeart/2005/8/layout/funnel1"/>
    <dgm:cxn modelId="{C8A1576F-59AF-42AD-9020-885725C55E8D}" type="presParOf" srcId="{59FE19D9-E42D-4B93-AD31-1ED27C9537F8}" destId="{D5F8800C-A8EB-4B1D-B952-6A50C31292BF}" srcOrd="4" destOrd="0" presId="urn:microsoft.com/office/officeart/2005/8/layout/funnel1"/>
    <dgm:cxn modelId="{5D5F9293-7751-46FC-A4F4-9AE5D479FF3A}" type="presParOf" srcId="{59FE19D9-E42D-4B93-AD31-1ED27C9537F8}" destId="{5DA93604-3C40-4BC8-9122-FC074D0FFFE8}" srcOrd="5" destOrd="0" presId="urn:microsoft.com/office/officeart/2005/8/layout/funnel1"/>
    <dgm:cxn modelId="{DDD28EB6-5D9B-4BCC-86BF-C91E6123590D}" type="presParOf" srcId="{59FE19D9-E42D-4B93-AD31-1ED27C9537F8}" destId="{DD83FA90-6A6A-4AE8-817F-830E3EE4B75F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9D6099-2FBE-4E66-9DD9-C901C4BDB216}" type="doc">
      <dgm:prSet loTypeId="urn:microsoft.com/office/officeart/2005/8/layout/hChevron3" loCatId="process" qsTypeId="urn:microsoft.com/office/officeart/2005/8/quickstyle/simple1" qsCatId="simple" csTypeId="urn:microsoft.com/office/officeart/2005/8/colors/colorful5" csCatId="colorful" phldr="1"/>
      <dgm:spPr/>
    </dgm:pt>
    <dgm:pt modelId="{1BFCA64B-C953-4910-BC99-1DDA02806C94}">
      <dgm:prSet phldrT="[ข้อความ]" custT="1"/>
      <dgm:spPr/>
      <dgm:t>
        <a:bodyPr/>
        <a:lstStyle/>
        <a:p>
          <a:r>
            <a:rPr lang="es-ES_tradnl" sz="1600" b="1" dirty="0">
              <a:ln w="12700"/>
              <a:latin typeface="Comic Sans MS" panose="030F0702030302020204" pitchFamily="66" charset="0"/>
              <a:cs typeface="Times New Roman" panose="02020603050405020304" pitchFamily="18" charset="0"/>
            </a:rPr>
            <a:t>Weight</a:t>
          </a:r>
          <a:r>
            <a:rPr lang="es-ES_tradnl" sz="1600" dirty="0">
              <a:ln w="12700"/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endParaRPr lang="th-TH" sz="1600" b="1" dirty="0">
            <a:ln w="12700"/>
            <a:latin typeface="Comic Sans MS" panose="030F0702030302020204" pitchFamily="66" charset="0"/>
          </a:endParaRPr>
        </a:p>
      </dgm:t>
    </dgm:pt>
    <dgm:pt modelId="{D1FF2F2C-4904-45D9-86F1-AF1597393053}" type="parTrans" cxnId="{00EB6806-55A3-4AFA-BE4E-7E19BA4459C9}">
      <dgm:prSet/>
      <dgm:spPr/>
      <dgm:t>
        <a:bodyPr/>
        <a:lstStyle/>
        <a:p>
          <a:endParaRPr lang="th-TH"/>
        </a:p>
      </dgm:t>
    </dgm:pt>
    <dgm:pt modelId="{40895ECC-99C4-4441-80A7-A4B86591943C}" type="sibTrans" cxnId="{00EB6806-55A3-4AFA-BE4E-7E19BA4459C9}">
      <dgm:prSet/>
      <dgm:spPr/>
      <dgm:t>
        <a:bodyPr/>
        <a:lstStyle/>
        <a:p>
          <a:endParaRPr lang="th-TH"/>
        </a:p>
      </dgm:t>
    </dgm:pt>
    <dgm:pt modelId="{FBABF2A7-C264-45CB-9B85-20A5EAD2131A}">
      <dgm:prSet phldrT="[ข้อความ]" custT="1"/>
      <dgm:spPr/>
      <dgm:t>
        <a:bodyPr/>
        <a:lstStyle/>
        <a:p>
          <a:r>
            <a:rPr lang="en-US" sz="1600" b="1" dirty="0">
              <a:latin typeface="Comic Sans MS" panose="030F0702030302020204" pitchFamily="66" charset="0"/>
              <a:cs typeface="Times New Roman" pitchFamily="18" charset="0"/>
            </a:rPr>
            <a:t>Melt</a:t>
          </a:r>
          <a:endParaRPr lang="th-TH" sz="1600" b="1" dirty="0">
            <a:latin typeface="Comic Sans MS" panose="030F0702030302020204" pitchFamily="66" charset="0"/>
          </a:endParaRPr>
        </a:p>
      </dgm:t>
    </dgm:pt>
    <dgm:pt modelId="{1AD5EA8B-6C4F-4D29-AA23-EF03C668CF12}" type="parTrans" cxnId="{D61BA487-5233-4F25-9B7A-5066E44F0847}">
      <dgm:prSet/>
      <dgm:spPr/>
      <dgm:t>
        <a:bodyPr/>
        <a:lstStyle/>
        <a:p>
          <a:endParaRPr lang="th-TH"/>
        </a:p>
      </dgm:t>
    </dgm:pt>
    <dgm:pt modelId="{19C72C9D-8F06-448C-94D9-C1F16020BEFE}" type="sibTrans" cxnId="{D61BA487-5233-4F25-9B7A-5066E44F0847}">
      <dgm:prSet/>
      <dgm:spPr/>
      <dgm:t>
        <a:bodyPr/>
        <a:lstStyle/>
        <a:p>
          <a:endParaRPr lang="th-TH"/>
        </a:p>
      </dgm:t>
    </dgm:pt>
    <dgm:pt modelId="{983DED51-2275-40F1-AB3F-7A62D7683BB3}">
      <dgm:prSet phldrT="[ข้อความ]" custT="1"/>
      <dgm:spPr/>
      <dgm:t>
        <a:bodyPr/>
        <a:lstStyle/>
        <a:p>
          <a:r>
            <a:rPr lang="en-US" sz="1600" b="1" dirty="0">
              <a:latin typeface="Comic Sans MS" panose="030F0702030302020204" pitchFamily="66" charset="0"/>
              <a:cs typeface="Times New Roman" pitchFamily="18" charset="0"/>
            </a:rPr>
            <a:t>Anneal</a:t>
          </a:r>
          <a:endParaRPr lang="th-TH" sz="1600" b="1" dirty="0">
            <a:latin typeface="Comic Sans MS" panose="030F0702030302020204" pitchFamily="66" charset="0"/>
          </a:endParaRPr>
        </a:p>
      </dgm:t>
    </dgm:pt>
    <dgm:pt modelId="{DBB49B99-5534-4CEC-BD5D-65A9FCA822B2}" type="parTrans" cxnId="{07723A5D-E947-4F03-B426-F68DD179C997}">
      <dgm:prSet/>
      <dgm:spPr/>
      <dgm:t>
        <a:bodyPr/>
        <a:lstStyle/>
        <a:p>
          <a:endParaRPr lang="th-TH"/>
        </a:p>
      </dgm:t>
    </dgm:pt>
    <dgm:pt modelId="{668B18D7-EFB3-4943-A094-99A08198789B}" type="sibTrans" cxnId="{07723A5D-E947-4F03-B426-F68DD179C997}">
      <dgm:prSet/>
      <dgm:spPr/>
      <dgm:t>
        <a:bodyPr/>
        <a:lstStyle/>
        <a:p>
          <a:endParaRPr lang="th-TH"/>
        </a:p>
      </dgm:t>
    </dgm:pt>
    <dgm:pt modelId="{799A334A-8039-4CF4-B7AB-D668A3246C7B}">
      <dgm:prSet phldrT="[ข้อความ]" custT="1"/>
      <dgm:spPr/>
      <dgm:t>
        <a:bodyPr/>
        <a:lstStyle/>
        <a:p>
          <a:r>
            <a:rPr lang="en-US" sz="1600" b="1" dirty="0">
              <a:latin typeface="Comic Sans MS" panose="030F0702030302020204" pitchFamily="66" charset="0"/>
              <a:cs typeface="Times New Roman" pitchFamily="18" charset="0"/>
            </a:rPr>
            <a:t>Poured into preheat stainless steel </a:t>
          </a:r>
          <a:r>
            <a:rPr lang="en-US" sz="1600" b="1" dirty="0" err="1">
              <a:latin typeface="Comic Sans MS" panose="030F0702030302020204" pitchFamily="66" charset="0"/>
              <a:cs typeface="Times New Roman" pitchFamily="18" charset="0"/>
            </a:rPr>
            <a:t>mould</a:t>
          </a:r>
          <a:endParaRPr lang="th-TH" sz="1600" b="1" dirty="0">
            <a:latin typeface="Comic Sans MS" panose="030F0702030302020204" pitchFamily="66" charset="0"/>
          </a:endParaRPr>
        </a:p>
      </dgm:t>
    </dgm:pt>
    <dgm:pt modelId="{A9637D62-6426-468B-BD41-16BAFC795866}" type="parTrans" cxnId="{C9164083-5525-41AA-BF9D-662C51C21D7B}">
      <dgm:prSet/>
      <dgm:spPr/>
      <dgm:t>
        <a:bodyPr/>
        <a:lstStyle/>
        <a:p>
          <a:endParaRPr lang="th-TH"/>
        </a:p>
      </dgm:t>
    </dgm:pt>
    <dgm:pt modelId="{FE0D0C61-C33A-4B5E-9CA1-A55782D9827F}" type="sibTrans" cxnId="{C9164083-5525-41AA-BF9D-662C51C21D7B}">
      <dgm:prSet/>
      <dgm:spPr/>
      <dgm:t>
        <a:bodyPr/>
        <a:lstStyle/>
        <a:p>
          <a:endParaRPr lang="th-TH"/>
        </a:p>
      </dgm:t>
    </dgm:pt>
    <dgm:pt modelId="{B55B7FAD-D4A3-4D99-BFE9-6C6C67FAFF5D}">
      <dgm:prSet phldrT="[ข้อความ]" custT="1"/>
      <dgm:spPr/>
      <dgm:t>
        <a:bodyPr/>
        <a:lstStyle/>
        <a:p>
          <a:r>
            <a:rPr lang="en-US" sz="1600" b="1" dirty="0">
              <a:latin typeface="Comic Sans MS" panose="030F0702030302020204" pitchFamily="66" charset="0"/>
              <a:cs typeface="Times New Roman" pitchFamily="18" charset="0"/>
            </a:rPr>
            <a:t>Put alumina crucible in Electric Furnace</a:t>
          </a:r>
          <a:endParaRPr lang="th-TH" sz="1600" b="1" dirty="0">
            <a:latin typeface="Comic Sans MS" panose="030F0702030302020204" pitchFamily="66" charset="0"/>
          </a:endParaRPr>
        </a:p>
      </dgm:t>
    </dgm:pt>
    <dgm:pt modelId="{5C3E57AA-7F1D-451C-9F9C-AD2614077024}" type="sibTrans" cxnId="{2A3DCB4E-E185-41E7-8171-0F5544E7F70A}">
      <dgm:prSet/>
      <dgm:spPr/>
      <dgm:t>
        <a:bodyPr/>
        <a:lstStyle/>
        <a:p>
          <a:endParaRPr lang="th-TH"/>
        </a:p>
      </dgm:t>
    </dgm:pt>
    <dgm:pt modelId="{B3C4E30B-23B0-4BB2-B187-EFE85EB6FCC0}" type="parTrans" cxnId="{2A3DCB4E-E185-41E7-8171-0F5544E7F70A}">
      <dgm:prSet/>
      <dgm:spPr/>
      <dgm:t>
        <a:bodyPr/>
        <a:lstStyle/>
        <a:p>
          <a:endParaRPr lang="th-TH"/>
        </a:p>
      </dgm:t>
    </dgm:pt>
    <dgm:pt modelId="{9B02624E-E036-407D-A744-01EBE7D38E9C}" type="pres">
      <dgm:prSet presAssocID="{2C9D6099-2FBE-4E66-9DD9-C901C4BDB216}" presName="Name0" presStyleCnt="0">
        <dgm:presLayoutVars>
          <dgm:dir/>
          <dgm:resizeHandles val="exact"/>
        </dgm:presLayoutVars>
      </dgm:prSet>
      <dgm:spPr/>
    </dgm:pt>
    <dgm:pt modelId="{C3CBDB92-E2A6-4221-985B-59069A75381E}" type="pres">
      <dgm:prSet presAssocID="{1BFCA64B-C953-4910-BC99-1DDA02806C94}" presName="parTxOnly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94A466-A2D8-4EE0-ADFE-B0F4BED61067}" type="pres">
      <dgm:prSet presAssocID="{40895ECC-99C4-4441-80A7-A4B86591943C}" presName="parSpace" presStyleCnt="0"/>
      <dgm:spPr/>
    </dgm:pt>
    <dgm:pt modelId="{E7D8E5D1-22CC-4F92-85B7-B87FA24973FD}" type="pres">
      <dgm:prSet presAssocID="{B55B7FAD-D4A3-4D99-BFE9-6C6C67FAFF5D}" presName="parTxOnly" presStyleLbl="node1" presStyleIdx="1" presStyleCnt="5" custScaleX="1241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080825-1766-4815-ABAE-F95DD2BB0641}" type="pres">
      <dgm:prSet presAssocID="{5C3E57AA-7F1D-451C-9F9C-AD2614077024}" presName="parSpace" presStyleCnt="0"/>
      <dgm:spPr/>
    </dgm:pt>
    <dgm:pt modelId="{85C998F6-0F1C-4CA1-9DA8-C8981931829F}" type="pres">
      <dgm:prSet presAssocID="{FBABF2A7-C264-45CB-9B85-20A5EAD2131A}" presName="parTxOnly" presStyleLbl="node1" presStyleIdx="2" presStyleCnt="5" custScaleX="787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9EAB89-8507-47AE-9092-285A7671FBB9}" type="pres">
      <dgm:prSet presAssocID="{19C72C9D-8F06-448C-94D9-C1F16020BEFE}" presName="parSpace" presStyleCnt="0"/>
      <dgm:spPr/>
    </dgm:pt>
    <dgm:pt modelId="{C6AEDE1A-9A89-4398-95B6-AF693427AC9E}" type="pres">
      <dgm:prSet presAssocID="{799A334A-8039-4CF4-B7AB-D668A3246C7B}" presName="parTxOnly" presStyleLbl="node1" presStyleIdx="3" presStyleCnt="5" custScaleX="1239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6278DF-070C-4411-A447-6C22A297A7EC}" type="pres">
      <dgm:prSet presAssocID="{FE0D0C61-C33A-4B5E-9CA1-A55782D9827F}" presName="parSpace" presStyleCnt="0"/>
      <dgm:spPr/>
    </dgm:pt>
    <dgm:pt modelId="{7A7FC103-2322-45CF-8A70-165278758A72}" type="pres">
      <dgm:prSet presAssocID="{983DED51-2275-40F1-AB3F-7A62D7683BB3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0EB6806-55A3-4AFA-BE4E-7E19BA4459C9}" srcId="{2C9D6099-2FBE-4E66-9DD9-C901C4BDB216}" destId="{1BFCA64B-C953-4910-BC99-1DDA02806C94}" srcOrd="0" destOrd="0" parTransId="{D1FF2F2C-4904-45D9-86F1-AF1597393053}" sibTransId="{40895ECC-99C4-4441-80A7-A4B86591943C}"/>
    <dgm:cxn modelId="{D61BA487-5233-4F25-9B7A-5066E44F0847}" srcId="{2C9D6099-2FBE-4E66-9DD9-C901C4BDB216}" destId="{FBABF2A7-C264-45CB-9B85-20A5EAD2131A}" srcOrd="2" destOrd="0" parTransId="{1AD5EA8B-6C4F-4D29-AA23-EF03C668CF12}" sibTransId="{19C72C9D-8F06-448C-94D9-C1F16020BEFE}"/>
    <dgm:cxn modelId="{2A3DCB4E-E185-41E7-8171-0F5544E7F70A}" srcId="{2C9D6099-2FBE-4E66-9DD9-C901C4BDB216}" destId="{B55B7FAD-D4A3-4D99-BFE9-6C6C67FAFF5D}" srcOrd="1" destOrd="0" parTransId="{B3C4E30B-23B0-4BB2-B187-EFE85EB6FCC0}" sibTransId="{5C3E57AA-7F1D-451C-9F9C-AD2614077024}"/>
    <dgm:cxn modelId="{18921812-E72A-430A-9625-F872038B5365}" type="presOf" srcId="{1BFCA64B-C953-4910-BC99-1DDA02806C94}" destId="{C3CBDB92-E2A6-4221-985B-59069A75381E}" srcOrd="0" destOrd="0" presId="urn:microsoft.com/office/officeart/2005/8/layout/hChevron3"/>
    <dgm:cxn modelId="{04B52E16-5B37-4765-A672-0DA384A1939C}" type="presOf" srcId="{B55B7FAD-D4A3-4D99-BFE9-6C6C67FAFF5D}" destId="{E7D8E5D1-22CC-4F92-85B7-B87FA24973FD}" srcOrd="0" destOrd="0" presId="urn:microsoft.com/office/officeart/2005/8/layout/hChevron3"/>
    <dgm:cxn modelId="{17C3EBEE-F10D-413A-8BFE-A3799F8E4F2B}" type="presOf" srcId="{FBABF2A7-C264-45CB-9B85-20A5EAD2131A}" destId="{85C998F6-0F1C-4CA1-9DA8-C8981931829F}" srcOrd="0" destOrd="0" presId="urn:microsoft.com/office/officeart/2005/8/layout/hChevron3"/>
    <dgm:cxn modelId="{C9164083-5525-41AA-BF9D-662C51C21D7B}" srcId="{2C9D6099-2FBE-4E66-9DD9-C901C4BDB216}" destId="{799A334A-8039-4CF4-B7AB-D668A3246C7B}" srcOrd="3" destOrd="0" parTransId="{A9637D62-6426-468B-BD41-16BAFC795866}" sibTransId="{FE0D0C61-C33A-4B5E-9CA1-A55782D9827F}"/>
    <dgm:cxn modelId="{8FD3D2C0-16E7-408E-8C97-BCF4BD826A09}" type="presOf" srcId="{2C9D6099-2FBE-4E66-9DD9-C901C4BDB216}" destId="{9B02624E-E036-407D-A744-01EBE7D38E9C}" srcOrd="0" destOrd="0" presId="urn:microsoft.com/office/officeart/2005/8/layout/hChevron3"/>
    <dgm:cxn modelId="{DE029B04-3261-440B-B08E-359DE7FA2F04}" type="presOf" srcId="{983DED51-2275-40F1-AB3F-7A62D7683BB3}" destId="{7A7FC103-2322-45CF-8A70-165278758A72}" srcOrd="0" destOrd="0" presId="urn:microsoft.com/office/officeart/2005/8/layout/hChevron3"/>
    <dgm:cxn modelId="{07723A5D-E947-4F03-B426-F68DD179C997}" srcId="{2C9D6099-2FBE-4E66-9DD9-C901C4BDB216}" destId="{983DED51-2275-40F1-AB3F-7A62D7683BB3}" srcOrd="4" destOrd="0" parTransId="{DBB49B99-5534-4CEC-BD5D-65A9FCA822B2}" sibTransId="{668B18D7-EFB3-4943-A094-99A08198789B}"/>
    <dgm:cxn modelId="{21E2068D-91AE-4DCD-825A-6549F84D739F}" type="presOf" srcId="{799A334A-8039-4CF4-B7AB-D668A3246C7B}" destId="{C6AEDE1A-9A89-4398-95B6-AF693427AC9E}" srcOrd="0" destOrd="0" presId="urn:microsoft.com/office/officeart/2005/8/layout/hChevron3"/>
    <dgm:cxn modelId="{A91C455D-5529-413B-8EC2-9122EE6F9C76}" type="presParOf" srcId="{9B02624E-E036-407D-A744-01EBE7D38E9C}" destId="{C3CBDB92-E2A6-4221-985B-59069A75381E}" srcOrd="0" destOrd="0" presId="urn:microsoft.com/office/officeart/2005/8/layout/hChevron3"/>
    <dgm:cxn modelId="{669875EE-F5BB-4759-B7B5-FC68D632A4DD}" type="presParOf" srcId="{9B02624E-E036-407D-A744-01EBE7D38E9C}" destId="{DC94A466-A2D8-4EE0-ADFE-B0F4BED61067}" srcOrd="1" destOrd="0" presId="urn:microsoft.com/office/officeart/2005/8/layout/hChevron3"/>
    <dgm:cxn modelId="{E4F1A999-BDCA-4A83-88EC-7ABA7D064952}" type="presParOf" srcId="{9B02624E-E036-407D-A744-01EBE7D38E9C}" destId="{E7D8E5D1-22CC-4F92-85B7-B87FA24973FD}" srcOrd="2" destOrd="0" presId="urn:microsoft.com/office/officeart/2005/8/layout/hChevron3"/>
    <dgm:cxn modelId="{7A9A2A1D-A292-42D6-94B2-80E30A05873A}" type="presParOf" srcId="{9B02624E-E036-407D-A744-01EBE7D38E9C}" destId="{6A080825-1766-4815-ABAE-F95DD2BB0641}" srcOrd="3" destOrd="0" presId="urn:microsoft.com/office/officeart/2005/8/layout/hChevron3"/>
    <dgm:cxn modelId="{C1EED23C-D421-4AE7-8606-D20356540354}" type="presParOf" srcId="{9B02624E-E036-407D-A744-01EBE7D38E9C}" destId="{85C998F6-0F1C-4CA1-9DA8-C8981931829F}" srcOrd="4" destOrd="0" presId="urn:microsoft.com/office/officeart/2005/8/layout/hChevron3"/>
    <dgm:cxn modelId="{BB6BDB8D-6A09-4423-B24C-AEB9A3F160C8}" type="presParOf" srcId="{9B02624E-E036-407D-A744-01EBE7D38E9C}" destId="{BC9EAB89-8507-47AE-9092-285A7671FBB9}" srcOrd="5" destOrd="0" presId="urn:microsoft.com/office/officeart/2005/8/layout/hChevron3"/>
    <dgm:cxn modelId="{C7CAB201-950C-4967-AD8E-7E1E9CF48F86}" type="presParOf" srcId="{9B02624E-E036-407D-A744-01EBE7D38E9C}" destId="{C6AEDE1A-9A89-4398-95B6-AF693427AC9E}" srcOrd="6" destOrd="0" presId="urn:microsoft.com/office/officeart/2005/8/layout/hChevron3"/>
    <dgm:cxn modelId="{40D39D59-144F-491C-A7F8-6E3F4356F23B}" type="presParOf" srcId="{9B02624E-E036-407D-A744-01EBE7D38E9C}" destId="{AA6278DF-070C-4411-A447-6C22A297A7EC}" srcOrd="7" destOrd="0" presId="urn:microsoft.com/office/officeart/2005/8/layout/hChevron3"/>
    <dgm:cxn modelId="{8680E115-D9F3-40C9-A2DD-3A857AD3EFB4}" type="presParOf" srcId="{9B02624E-E036-407D-A744-01EBE7D38E9C}" destId="{7A7FC103-2322-45CF-8A70-165278758A72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11E2AC-CB1E-4901-A7A1-FEF6B4CEA6A6}">
      <dsp:nvSpPr>
        <dsp:cNvPr id="0" name=""/>
        <dsp:cNvSpPr/>
      </dsp:nvSpPr>
      <dsp:spPr>
        <a:xfrm>
          <a:off x="894780" y="2709333"/>
          <a:ext cx="643754" cy="19614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1877" y="0"/>
              </a:lnTo>
              <a:lnTo>
                <a:pt x="321877" y="1961439"/>
              </a:lnTo>
              <a:lnTo>
                <a:pt x="643754" y="196143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00" kern="1200">
            <a:latin typeface="Comic Sans MS" panose="030F0702030302020204" pitchFamily="66" charset="0"/>
          </a:endParaRPr>
        </a:p>
      </dsp:txBody>
      <dsp:txXfrm>
        <a:off x="894780" y="2709333"/>
        <a:ext cx="643754" cy="1961439"/>
      </dsp:txXfrm>
    </dsp:sp>
    <dsp:sp modelId="{0B72815F-1B3C-4C3A-B028-11229F206583}">
      <dsp:nvSpPr>
        <dsp:cNvPr id="0" name=""/>
        <dsp:cNvSpPr/>
      </dsp:nvSpPr>
      <dsp:spPr>
        <a:xfrm>
          <a:off x="894780" y="2709333"/>
          <a:ext cx="643754" cy="9396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1877" y="0"/>
              </a:lnTo>
              <a:lnTo>
                <a:pt x="321877" y="939660"/>
              </a:lnTo>
              <a:lnTo>
                <a:pt x="643754" y="93966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" kern="1200">
            <a:latin typeface="Comic Sans MS" panose="030F0702030302020204" pitchFamily="66" charset="0"/>
          </a:endParaRPr>
        </a:p>
      </dsp:txBody>
      <dsp:txXfrm>
        <a:off x="894780" y="2709333"/>
        <a:ext cx="643754" cy="939660"/>
      </dsp:txXfrm>
    </dsp:sp>
    <dsp:sp modelId="{9064B7FF-613B-437E-9979-5A93A895DFAC}">
      <dsp:nvSpPr>
        <dsp:cNvPr id="0" name=""/>
        <dsp:cNvSpPr/>
      </dsp:nvSpPr>
      <dsp:spPr>
        <a:xfrm>
          <a:off x="894780" y="2533640"/>
          <a:ext cx="643754" cy="175692"/>
        </a:xfrm>
        <a:custGeom>
          <a:avLst/>
          <a:gdLst/>
          <a:ahLst/>
          <a:cxnLst/>
          <a:rect l="0" t="0" r="0" b="0"/>
          <a:pathLst>
            <a:path>
              <a:moveTo>
                <a:pt x="0" y="175692"/>
              </a:moveTo>
              <a:lnTo>
                <a:pt x="321877" y="175692"/>
              </a:lnTo>
              <a:lnTo>
                <a:pt x="321877" y="0"/>
              </a:lnTo>
              <a:lnTo>
                <a:pt x="643754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" kern="1200">
            <a:latin typeface="Comic Sans MS" panose="030F0702030302020204" pitchFamily="66" charset="0"/>
          </a:endParaRPr>
        </a:p>
      </dsp:txBody>
      <dsp:txXfrm>
        <a:off x="894780" y="2533640"/>
        <a:ext cx="643754" cy="175692"/>
      </dsp:txXfrm>
    </dsp:sp>
    <dsp:sp modelId="{B27A4FD5-DD18-4199-8BD0-4BF8CCB45442}">
      <dsp:nvSpPr>
        <dsp:cNvPr id="0" name=""/>
        <dsp:cNvSpPr/>
      </dsp:nvSpPr>
      <dsp:spPr>
        <a:xfrm>
          <a:off x="894780" y="1551669"/>
          <a:ext cx="643754" cy="1157663"/>
        </a:xfrm>
        <a:custGeom>
          <a:avLst/>
          <a:gdLst/>
          <a:ahLst/>
          <a:cxnLst/>
          <a:rect l="0" t="0" r="0" b="0"/>
          <a:pathLst>
            <a:path>
              <a:moveTo>
                <a:pt x="0" y="1157663"/>
              </a:moveTo>
              <a:lnTo>
                <a:pt x="321877" y="1157663"/>
              </a:lnTo>
              <a:lnTo>
                <a:pt x="321877" y="0"/>
              </a:lnTo>
              <a:lnTo>
                <a:pt x="643754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00" kern="1200">
            <a:latin typeface="Comic Sans MS" panose="030F0702030302020204" pitchFamily="66" charset="0"/>
          </a:endParaRPr>
        </a:p>
      </dsp:txBody>
      <dsp:txXfrm>
        <a:off x="894780" y="1551669"/>
        <a:ext cx="643754" cy="1157663"/>
      </dsp:txXfrm>
    </dsp:sp>
    <dsp:sp modelId="{525F0242-5077-4D16-A185-13D4C72A6681}">
      <dsp:nvSpPr>
        <dsp:cNvPr id="0" name=""/>
        <dsp:cNvSpPr/>
      </dsp:nvSpPr>
      <dsp:spPr>
        <a:xfrm>
          <a:off x="894780" y="705584"/>
          <a:ext cx="643754" cy="2003749"/>
        </a:xfrm>
        <a:custGeom>
          <a:avLst/>
          <a:gdLst/>
          <a:ahLst/>
          <a:cxnLst/>
          <a:rect l="0" t="0" r="0" b="0"/>
          <a:pathLst>
            <a:path>
              <a:moveTo>
                <a:pt x="0" y="2003749"/>
              </a:moveTo>
              <a:lnTo>
                <a:pt x="321877" y="2003749"/>
              </a:lnTo>
              <a:lnTo>
                <a:pt x="321877" y="0"/>
              </a:lnTo>
              <a:lnTo>
                <a:pt x="643754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894780" y="705584"/>
        <a:ext cx="643754" cy="2003749"/>
      </dsp:txXfrm>
    </dsp:sp>
    <dsp:sp modelId="{D023CA57-A751-4A4A-A723-A1821A4DB1E4}">
      <dsp:nvSpPr>
        <dsp:cNvPr id="0" name=""/>
        <dsp:cNvSpPr/>
      </dsp:nvSpPr>
      <dsp:spPr>
        <a:xfrm rot="16200000">
          <a:off x="-2253740" y="2267380"/>
          <a:ext cx="5413135" cy="88390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u="none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rPr>
            <a:t>The</a:t>
          </a:r>
          <a:r>
            <a:rPr lang="en-US" sz="2400" b="0" u="none" kern="1200" baseline="0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rPr>
            <a:t> necessary properties of X-ray / neutron detection material </a:t>
          </a:r>
          <a:endParaRPr lang="en-US" sz="2400" kern="1200" dirty="0">
            <a:latin typeface="Comic Sans MS" panose="030F0702030302020204" pitchFamily="66" charset="0"/>
          </a:endParaRPr>
        </a:p>
      </dsp:txBody>
      <dsp:txXfrm>
        <a:off x="-2253740" y="2267380"/>
        <a:ext cx="5413135" cy="883906"/>
      </dsp:txXfrm>
    </dsp:sp>
    <dsp:sp modelId="{B2E976E2-1581-4DF1-ABE4-55D23772F2D0}">
      <dsp:nvSpPr>
        <dsp:cNvPr id="0" name=""/>
        <dsp:cNvSpPr/>
      </dsp:nvSpPr>
      <dsp:spPr>
        <a:xfrm>
          <a:off x="1538535" y="428181"/>
          <a:ext cx="2995292" cy="55480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omic Sans MS" panose="030F0702030302020204" pitchFamily="66" charset="0"/>
            </a:rPr>
            <a:t>High density </a:t>
          </a:r>
          <a:r>
            <a:rPr lang="en-US" sz="2400" kern="1200" dirty="0" smtClean="0">
              <a:solidFill>
                <a:srgbClr val="FF0000"/>
              </a:solidFill>
              <a:latin typeface="Comic Sans MS" panose="030F0702030302020204" pitchFamily="66" charset="0"/>
            </a:rPr>
            <a:t>(W)</a:t>
          </a:r>
          <a:endParaRPr lang="en-US" sz="2400" kern="1200" dirty="0"/>
        </a:p>
      </dsp:txBody>
      <dsp:txXfrm>
        <a:off x="1538535" y="428181"/>
        <a:ext cx="2995292" cy="554806"/>
      </dsp:txXfrm>
    </dsp:sp>
    <dsp:sp modelId="{9C412CF0-1909-45A9-A53E-B875D35790FB}">
      <dsp:nvSpPr>
        <dsp:cNvPr id="0" name=""/>
        <dsp:cNvSpPr/>
      </dsp:nvSpPr>
      <dsp:spPr>
        <a:xfrm>
          <a:off x="1538535" y="1228320"/>
          <a:ext cx="4992154" cy="64669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/>
              </a:solidFill>
              <a:latin typeface="Comic Sans MS" panose="030F0702030302020204" pitchFamily="66" charset="0"/>
            </a:rPr>
            <a:t>Good transparent </a:t>
          </a:r>
          <a:r>
            <a:rPr lang="en-US" sz="2400" kern="1200" dirty="0" smtClean="0">
              <a:solidFill>
                <a:srgbClr val="FF2600"/>
              </a:solidFill>
              <a:latin typeface="Comic Sans MS" panose="030F0702030302020204" pitchFamily="66" charset="0"/>
            </a:rPr>
            <a:t>(Borate glass)</a:t>
          </a:r>
          <a:endParaRPr lang="en-US" sz="2400" kern="1200" dirty="0">
            <a:solidFill>
              <a:srgbClr val="FF0000"/>
            </a:solidFill>
            <a:latin typeface="Comic Sans MS" panose="030F0702030302020204" pitchFamily="66" charset="0"/>
          </a:endParaRPr>
        </a:p>
      </dsp:txBody>
      <dsp:txXfrm>
        <a:off x="1538535" y="1228320"/>
        <a:ext cx="4992154" cy="646698"/>
      </dsp:txXfrm>
    </dsp:sp>
    <dsp:sp modelId="{04092EBD-1D32-445A-9D49-74CABB71F1AF}">
      <dsp:nvSpPr>
        <dsp:cNvPr id="0" name=""/>
        <dsp:cNvSpPr/>
      </dsp:nvSpPr>
      <dsp:spPr>
        <a:xfrm>
          <a:off x="1538535" y="2120352"/>
          <a:ext cx="6499891" cy="82657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omic Sans MS" panose="030F0702030302020204" pitchFamily="66" charset="0"/>
            </a:rPr>
            <a:t>Good interaction with X-ray </a:t>
          </a:r>
          <a:r>
            <a:rPr lang="en-US" sz="2400" kern="1200" dirty="0" smtClean="0">
              <a:solidFill>
                <a:srgbClr val="FF0000"/>
              </a:solidFill>
              <a:latin typeface="Comic Sans MS" panose="030F0702030302020204" pitchFamily="66" charset="0"/>
            </a:rPr>
            <a:t>(W &amp; </a:t>
          </a:r>
          <a:r>
            <a:rPr lang="en-US" sz="2400" kern="1200" dirty="0" err="1" smtClean="0">
              <a:solidFill>
                <a:srgbClr val="FF0000"/>
              </a:solidFill>
              <a:latin typeface="Comic Sans MS" panose="030F0702030302020204" pitchFamily="66" charset="0"/>
            </a:rPr>
            <a:t>Gd</a:t>
          </a:r>
          <a:r>
            <a:rPr lang="en-US" sz="2400" kern="1200" dirty="0" smtClean="0">
              <a:solidFill>
                <a:srgbClr val="FF0000"/>
              </a:solidFill>
              <a:latin typeface="Comic Sans MS" panose="030F0702030302020204" pitchFamily="66" charset="0"/>
            </a:rPr>
            <a:t>) </a:t>
          </a:r>
          <a:r>
            <a:rPr lang="en-US" sz="2400" kern="1200" dirty="0" smtClean="0">
              <a:latin typeface="Comic Sans MS" panose="030F0702030302020204" pitchFamily="66" charset="0"/>
            </a:rPr>
            <a:t>and neutron </a:t>
          </a:r>
          <a:r>
            <a:rPr lang="en-US" sz="2400" kern="1200" dirty="0" smtClean="0">
              <a:solidFill>
                <a:srgbClr val="FF0000"/>
              </a:solidFill>
              <a:latin typeface="Comic Sans MS" panose="030F0702030302020204" pitchFamily="66" charset="0"/>
            </a:rPr>
            <a:t>(B &amp; </a:t>
          </a:r>
          <a:r>
            <a:rPr lang="en-US" sz="2400" kern="1200" dirty="0" err="1" smtClean="0">
              <a:solidFill>
                <a:srgbClr val="FF0000"/>
              </a:solidFill>
              <a:latin typeface="Comic Sans MS" panose="030F0702030302020204" pitchFamily="66" charset="0"/>
            </a:rPr>
            <a:t>Gd</a:t>
          </a:r>
          <a:r>
            <a:rPr lang="en-US" sz="2400" kern="1200" dirty="0" smtClean="0">
              <a:solidFill>
                <a:srgbClr val="FF0000"/>
              </a:solidFill>
              <a:latin typeface="Comic Sans MS" panose="030F0702030302020204" pitchFamily="66" charset="0"/>
            </a:rPr>
            <a:t>)</a:t>
          </a:r>
          <a:endParaRPr lang="en-US" sz="2400" kern="1200" dirty="0">
            <a:solidFill>
              <a:srgbClr val="FF0000"/>
            </a:solidFill>
            <a:latin typeface="Comic Sans MS" panose="030F0702030302020204" pitchFamily="66" charset="0"/>
          </a:endParaRPr>
        </a:p>
      </dsp:txBody>
      <dsp:txXfrm>
        <a:off x="1538535" y="2120352"/>
        <a:ext cx="6499891" cy="826576"/>
      </dsp:txXfrm>
    </dsp:sp>
    <dsp:sp modelId="{EEB04665-C4BD-455A-A591-E45E82E9CDE1}">
      <dsp:nvSpPr>
        <dsp:cNvPr id="0" name=""/>
        <dsp:cNvSpPr/>
      </dsp:nvSpPr>
      <dsp:spPr>
        <a:xfrm>
          <a:off x="1538535" y="3192262"/>
          <a:ext cx="6578590" cy="91346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omic Sans MS" panose="030F0702030302020204" pitchFamily="66" charset="0"/>
            </a:rPr>
            <a:t>Good energy transfer from host to luminescence center </a:t>
          </a:r>
          <a:r>
            <a:rPr lang="en-US" sz="2400" kern="1200" dirty="0" smtClean="0">
              <a:solidFill>
                <a:srgbClr val="FF0000"/>
              </a:solidFill>
              <a:latin typeface="Comic Sans MS" panose="030F0702030302020204" pitchFamily="66" charset="0"/>
            </a:rPr>
            <a:t>(Gd3+)</a:t>
          </a:r>
          <a:endParaRPr lang="en-US" sz="2400" kern="1200" dirty="0">
            <a:solidFill>
              <a:srgbClr val="FF0000"/>
            </a:solidFill>
            <a:latin typeface="Comic Sans MS" panose="030F0702030302020204" pitchFamily="66" charset="0"/>
          </a:endParaRPr>
        </a:p>
      </dsp:txBody>
      <dsp:txXfrm>
        <a:off x="1538535" y="3192262"/>
        <a:ext cx="6578590" cy="913463"/>
      </dsp:txXfrm>
    </dsp:sp>
    <dsp:sp modelId="{02BA56E5-6110-4886-95C6-D2A35902C3A4}">
      <dsp:nvSpPr>
        <dsp:cNvPr id="0" name=""/>
        <dsp:cNvSpPr/>
      </dsp:nvSpPr>
      <dsp:spPr>
        <a:xfrm>
          <a:off x="1538535" y="4351059"/>
          <a:ext cx="3673358" cy="63942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omic Sans MS" panose="030F0702030302020204" pitchFamily="66" charset="0"/>
            </a:rPr>
            <a:t>Strong emission </a:t>
          </a:r>
          <a:r>
            <a:rPr lang="en-US" sz="2400" kern="1200" dirty="0" smtClean="0">
              <a:solidFill>
                <a:srgbClr val="FF0000"/>
              </a:solidFill>
              <a:latin typeface="Comic Sans MS" panose="030F0702030302020204" pitchFamily="66" charset="0"/>
            </a:rPr>
            <a:t>(Sm3+) </a:t>
          </a:r>
          <a:endParaRPr lang="en-US" sz="2400" kern="1200" dirty="0">
            <a:solidFill>
              <a:srgbClr val="FF0000"/>
            </a:solidFill>
            <a:latin typeface="Comic Sans MS" panose="030F0702030302020204" pitchFamily="66" charset="0"/>
          </a:endParaRPr>
        </a:p>
      </dsp:txBody>
      <dsp:txXfrm>
        <a:off x="1538535" y="4351059"/>
        <a:ext cx="3673358" cy="6394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441586-C377-4C70-B4F1-033030B7935F}">
      <dsp:nvSpPr>
        <dsp:cNvPr id="0" name=""/>
        <dsp:cNvSpPr/>
      </dsp:nvSpPr>
      <dsp:spPr>
        <a:xfrm>
          <a:off x="2106498" y="168810"/>
          <a:ext cx="3350230" cy="1163491"/>
        </a:xfrm>
        <a:prstGeom prst="ellipse">
          <a:avLst/>
        </a:prstGeom>
        <a:solidFill>
          <a:schemeClr val="accent5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8DEE96-AB87-45CF-940E-CC974AFF3B6A}">
      <dsp:nvSpPr>
        <dsp:cNvPr id="0" name=""/>
        <dsp:cNvSpPr/>
      </dsp:nvSpPr>
      <dsp:spPr>
        <a:xfrm>
          <a:off x="3462173" y="3017804"/>
          <a:ext cx="649269" cy="415532"/>
        </a:xfrm>
        <a:prstGeom prst="down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30D184-A054-4C95-B32F-C8A01DFB03B4}">
      <dsp:nvSpPr>
        <dsp:cNvPr id="0" name=""/>
        <dsp:cNvSpPr/>
      </dsp:nvSpPr>
      <dsp:spPr>
        <a:xfrm>
          <a:off x="815013" y="3350230"/>
          <a:ext cx="5943589" cy="779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 dirty="0"/>
        </a:p>
      </dsp:txBody>
      <dsp:txXfrm>
        <a:off x="815013" y="3350230"/>
        <a:ext cx="5943589" cy="779123"/>
      </dsp:txXfrm>
    </dsp:sp>
    <dsp:sp modelId="{7808445B-ACCD-4A60-9C27-D142D144B561}">
      <dsp:nvSpPr>
        <dsp:cNvPr id="0" name=""/>
        <dsp:cNvSpPr/>
      </dsp:nvSpPr>
      <dsp:spPr>
        <a:xfrm>
          <a:off x="3324528" y="1422159"/>
          <a:ext cx="1168685" cy="1168685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9690" tIns="59690" rIns="59690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/>
            <a:t>B</a:t>
          </a:r>
        </a:p>
      </dsp:txBody>
      <dsp:txXfrm>
        <a:off x="3495678" y="1593309"/>
        <a:ext cx="826385" cy="826385"/>
      </dsp:txXfrm>
    </dsp:sp>
    <dsp:sp modelId="{D5F8800C-A8EB-4B1D-B952-6A50C31292BF}">
      <dsp:nvSpPr>
        <dsp:cNvPr id="0" name=""/>
        <dsp:cNvSpPr/>
      </dsp:nvSpPr>
      <dsp:spPr>
        <a:xfrm>
          <a:off x="2430103" y="339954"/>
          <a:ext cx="1168685" cy="1168685"/>
        </a:xfrm>
        <a:prstGeom prst="ellipse">
          <a:avLst/>
        </a:prstGeom>
        <a:solidFill>
          <a:srgbClr val="FF0066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9690" tIns="59690" rIns="59690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/>
            <a:t>W</a:t>
          </a:r>
        </a:p>
      </dsp:txBody>
      <dsp:txXfrm>
        <a:off x="2601253" y="511104"/>
        <a:ext cx="826385" cy="826385"/>
      </dsp:txXfrm>
    </dsp:sp>
    <dsp:sp modelId="{5DA93604-3C40-4BC8-9122-FC074D0FFFE8}">
      <dsp:nvSpPr>
        <dsp:cNvPr id="0" name=""/>
        <dsp:cNvSpPr/>
      </dsp:nvSpPr>
      <dsp:spPr>
        <a:xfrm>
          <a:off x="4090130" y="317062"/>
          <a:ext cx="1168685" cy="1168685"/>
        </a:xfrm>
        <a:prstGeom prst="ellipse">
          <a:avLst/>
        </a:prstGeom>
        <a:solidFill>
          <a:srgbClr val="ED7D3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9690" tIns="59690" rIns="59690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 err="1"/>
            <a:t>Gd</a:t>
          </a:r>
          <a:endParaRPr lang="en-US" sz="4700" kern="1200" dirty="0"/>
        </a:p>
      </dsp:txBody>
      <dsp:txXfrm>
        <a:off x="4261280" y="488212"/>
        <a:ext cx="826385" cy="826385"/>
      </dsp:txXfrm>
    </dsp:sp>
    <dsp:sp modelId="{DD83FA90-6A6A-4AE8-817F-830E3EE4B75F}">
      <dsp:nvSpPr>
        <dsp:cNvPr id="0" name=""/>
        <dsp:cNvSpPr/>
      </dsp:nvSpPr>
      <dsp:spPr>
        <a:xfrm>
          <a:off x="1971689" y="0"/>
          <a:ext cx="3635909" cy="2908727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CBDB92-E2A6-4221-985B-59069A75381E}">
      <dsp:nvSpPr>
        <dsp:cNvPr id="0" name=""/>
        <dsp:cNvSpPr/>
      </dsp:nvSpPr>
      <dsp:spPr>
        <a:xfrm>
          <a:off x="3027" y="547226"/>
          <a:ext cx="2297233" cy="918893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dirty="0">
              <a:ln w="12700"/>
              <a:latin typeface="Comic Sans MS" panose="030F0702030302020204" pitchFamily="66" charset="0"/>
              <a:cs typeface="Times New Roman" panose="02020603050405020304" pitchFamily="18" charset="0"/>
            </a:rPr>
            <a:t>Weight</a:t>
          </a:r>
          <a:r>
            <a:rPr lang="es-ES_tradnl" sz="1600" kern="1200" dirty="0">
              <a:ln w="12700"/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endParaRPr lang="th-TH" sz="1600" b="1" kern="1200" dirty="0">
            <a:ln w="12700"/>
            <a:latin typeface="Comic Sans MS" panose="030F0702030302020204" pitchFamily="66" charset="0"/>
          </a:endParaRPr>
        </a:p>
      </dsp:txBody>
      <dsp:txXfrm>
        <a:off x="3027" y="547226"/>
        <a:ext cx="2067510" cy="918893"/>
      </dsp:txXfrm>
    </dsp:sp>
    <dsp:sp modelId="{E7D8E5D1-22CC-4F92-85B7-B87FA24973FD}">
      <dsp:nvSpPr>
        <dsp:cNvPr id="0" name=""/>
        <dsp:cNvSpPr/>
      </dsp:nvSpPr>
      <dsp:spPr>
        <a:xfrm>
          <a:off x="1840814" y="547226"/>
          <a:ext cx="2852659" cy="918893"/>
        </a:xfrm>
        <a:prstGeom prst="chevron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Comic Sans MS" panose="030F0702030302020204" pitchFamily="66" charset="0"/>
              <a:cs typeface="Times New Roman" pitchFamily="18" charset="0"/>
            </a:rPr>
            <a:t>Put alumina crucible in Electric Furnace</a:t>
          </a:r>
          <a:endParaRPr lang="th-TH" sz="1600" b="1" kern="1200" dirty="0">
            <a:latin typeface="Comic Sans MS" panose="030F0702030302020204" pitchFamily="66" charset="0"/>
          </a:endParaRPr>
        </a:p>
      </dsp:txBody>
      <dsp:txXfrm>
        <a:off x="2300261" y="547226"/>
        <a:ext cx="1933766" cy="918893"/>
      </dsp:txXfrm>
    </dsp:sp>
    <dsp:sp modelId="{85C998F6-0F1C-4CA1-9DA8-C8981931829F}">
      <dsp:nvSpPr>
        <dsp:cNvPr id="0" name=""/>
        <dsp:cNvSpPr/>
      </dsp:nvSpPr>
      <dsp:spPr>
        <a:xfrm>
          <a:off x="4234026" y="547226"/>
          <a:ext cx="1808474" cy="918893"/>
        </a:xfrm>
        <a:prstGeom prst="chevron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Comic Sans MS" panose="030F0702030302020204" pitchFamily="66" charset="0"/>
              <a:cs typeface="Times New Roman" pitchFamily="18" charset="0"/>
            </a:rPr>
            <a:t>Melt</a:t>
          </a:r>
          <a:endParaRPr lang="th-TH" sz="1600" b="1" kern="1200" dirty="0">
            <a:latin typeface="Comic Sans MS" panose="030F0702030302020204" pitchFamily="66" charset="0"/>
          </a:endParaRPr>
        </a:p>
      </dsp:txBody>
      <dsp:txXfrm>
        <a:off x="4693473" y="547226"/>
        <a:ext cx="889581" cy="918893"/>
      </dsp:txXfrm>
    </dsp:sp>
    <dsp:sp modelId="{C6AEDE1A-9A89-4398-95B6-AF693427AC9E}">
      <dsp:nvSpPr>
        <dsp:cNvPr id="0" name=""/>
        <dsp:cNvSpPr/>
      </dsp:nvSpPr>
      <dsp:spPr>
        <a:xfrm>
          <a:off x="5583054" y="547226"/>
          <a:ext cx="2848478" cy="918893"/>
        </a:xfrm>
        <a:prstGeom prst="chevron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Comic Sans MS" panose="030F0702030302020204" pitchFamily="66" charset="0"/>
              <a:cs typeface="Times New Roman" pitchFamily="18" charset="0"/>
            </a:rPr>
            <a:t>Poured into preheat stainless steel </a:t>
          </a:r>
          <a:r>
            <a:rPr lang="en-US" sz="1600" b="1" kern="1200" dirty="0" err="1">
              <a:latin typeface="Comic Sans MS" panose="030F0702030302020204" pitchFamily="66" charset="0"/>
              <a:cs typeface="Times New Roman" pitchFamily="18" charset="0"/>
            </a:rPr>
            <a:t>mould</a:t>
          </a:r>
          <a:endParaRPr lang="th-TH" sz="1600" b="1" kern="1200" dirty="0">
            <a:latin typeface="Comic Sans MS" panose="030F0702030302020204" pitchFamily="66" charset="0"/>
          </a:endParaRPr>
        </a:p>
      </dsp:txBody>
      <dsp:txXfrm>
        <a:off x="6042501" y="547226"/>
        <a:ext cx="1929585" cy="918893"/>
      </dsp:txXfrm>
    </dsp:sp>
    <dsp:sp modelId="{7A7FC103-2322-45CF-8A70-165278758A72}">
      <dsp:nvSpPr>
        <dsp:cNvPr id="0" name=""/>
        <dsp:cNvSpPr/>
      </dsp:nvSpPr>
      <dsp:spPr>
        <a:xfrm>
          <a:off x="7972085" y="547226"/>
          <a:ext cx="2297233" cy="918893"/>
        </a:xfrm>
        <a:prstGeom prst="chevron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Comic Sans MS" panose="030F0702030302020204" pitchFamily="66" charset="0"/>
              <a:cs typeface="Times New Roman" pitchFamily="18" charset="0"/>
            </a:rPr>
            <a:t>Anneal</a:t>
          </a:r>
          <a:endParaRPr lang="th-TH" sz="1600" b="1" kern="1200" dirty="0">
            <a:latin typeface="Comic Sans MS" panose="030F0702030302020204" pitchFamily="66" charset="0"/>
          </a:endParaRPr>
        </a:p>
      </dsp:txBody>
      <dsp:txXfrm>
        <a:off x="8431532" y="547226"/>
        <a:ext cx="1378340" cy="9188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1698" y="2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CCED43FB-6FE2-4A1E-97E0-0B9BB0870F7C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558D1783-D1FB-486E-8B0F-690DD357E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498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2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58BA57FD-C341-4EE0-BBD1-48A3A3ED811C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4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69D4B93A-2331-4050-9C6E-4811C017A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25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4B93A-2331-4050-9C6E-4811C017A2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94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4B93A-2331-4050-9C6E-4811C017A23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21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4B93A-2331-4050-9C6E-4811C017A23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819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4B93A-2331-4050-9C6E-4811C017A23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747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4B93A-2331-4050-9C6E-4811C017A23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9379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4B93A-2331-4050-9C6E-4811C017A23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4154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4B93A-2331-4050-9C6E-4811C017A23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036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31306-234C-4230-8ED9-8B25A3B32A2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353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4B93A-2331-4050-9C6E-4811C017A2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55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17F7C-7E39-4424-8654-A53F7D962F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9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7E2C0-D614-4D6E-85C8-F21E72A8479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63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4B93A-2331-4050-9C6E-4811C017A23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005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4B93A-2331-4050-9C6E-4811C017A23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32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4B93A-2331-4050-9C6E-4811C017A23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03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4B93A-2331-4050-9C6E-4811C017A23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922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4B93A-2331-4050-9C6E-4811C017A23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72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72000">
              <a:srgbClr val="440361"/>
            </a:gs>
            <a:gs pos="16000">
              <a:srgbClr val="CC0099"/>
            </a:gs>
            <a:gs pos="0">
              <a:srgbClr val="FF6600"/>
            </a:gs>
            <a:gs pos="40000">
              <a:srgbClr val="49009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3160877"/>
            <a:ext cx="11630491" cy="1606898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8045" y="4863373"/>
            <a:ext cx="9144000" cy="112799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04800" y="2488019"/>
            <a:ext cx="4535605" cy="577261"/>
          </a:xfrm>
          <a:prstGeom prst="roundRect">
            <a:avLst/>
          </a:prstGeom>
          <a:solidFill>
            <a:srgbClr val="9900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7785" y="1550713"/>
            <a:ext cx="6840127" cy="130166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b="1488"/>
          <a:stretch/>
        </p:blipFill>
        <p:spPr>
          <a:xfrm>
            <a:off x="6714697" y="204710"/>
            <a:ext cx="3438260" cy="134600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1" name="Rounded Rectangle 10"/>
          <p:cNvSpPr/>
          <p:nvPr/>
        </p:nvSpPr>
        <p:spPr>
          <a:xfrm>
            <a:off x="439478" y="2958607"/>
            <a:ext cx="11495812" cy="117306"/>
          </a:xfrm>
          <a:prstGeom prst="roundRect">
            <a:avLst/>
          </a:prstGeom>
          <a:solidFill>
            <a:srgbClr val="99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46651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C72A5E7-B999-49D0-9BA1-EC62FA19540F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10EB6F5-3867-46E1-BA7B-CDC550D67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02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C72A5E7-B999-49D0-9BA1-EC62FA19540F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10EB6F5-3867-46E1-BA7B-CDC550D67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531" y="360080"/>
            <a:ext cx="6950123" cy="709683"/>
          </a:xfrm>
        </p:spPr>
        <p:txBody>
          <a:bodyPr/>
          <a:lstStyle>
            <a:lvl1pPr>
              <a:defRPr b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707" t="2000"/>
          <a:stretch/>
        </p:blipFill>
        <p:spPr>
          <a:xfrm>
            <a:off x="7845711" y="51418"/>
            <a:ext cx="3939887" cy="13595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86531" y="1187356"/>
            <a:ext cx="7101791" cy="286603"/>
          </a:xfrm>
          <a:prstGeom prst="roundRect">
            <a:avLst/>
          </a:prstGeom>
          <a:solidFill>
            <a:srgbClr val="9900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Rounded Rectangle 8"/>
          <p:cNvSpPr/>
          <p:nvPr/>
        </p:nvSpPr>
        <p:spPr>
          <a:xfrm>
            <a:off x="686531" y="1410957"/>
            <a:ext cx="11099068" cy="106007"/>
          </a:xfrm>
          <a:prstGeom prst="roundRect">
            <a:avLst/>
          </a:prstGeom>
          <a:solidFill>
            <a:srgbClr val="99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1181" y="6371303"/>
            <a:ext cx="562971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A01699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EA968257-D621-458A-9D72-0F8F0DE9A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189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531" y="360080"/>
            <a:ext cx="6950123" cy="709683"/>
          </a:xfrm>
        </p:spPr>
        <p:txBody>
          <a:bodyPr/>
          <a:lstStyle>
            <a:lvl1pPr>
              <a:defRPr b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707" t="2000"/>
          <a:stretch/>
        </p:blipFill>
        <p:spPr>
          <a:xfrm>
            <a:off x="7845711" y="51418"/>
            <a:ext cx="3939887" cy="13595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86531" y="1187356"/>
            <a:ext cx="7101791" cy="286603"/>
          </a:xfrm>
          <a:prstGeom prst="roundRect">
            <a:avLst/>
          </a:prstGeom>
          <a:solidFill>
            <a:srgbClr val="9900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Rounded Rectangle 8"/>
          <p:cNvSpPr/>
          <p:nvPr/>
        </p:nvSpPr>
        <p:spPr>
          <a:xfrm>
            <a:off x="686531" y="1410957"/>
            <a:ext cx="11099068" cy="106007"/>
          </a:xfrm>
          <a:prstGeom prst="roundRect">
            <a:avLst/>
          </a:prstGeom>
          <a:solidFill>
            <a:srgbClr val="99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1181" y="6371303"/>
            <a:ext cx="562971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A01699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73123" y="6523630"/>
            <a:ext cx="10536072" cy="136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795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C72A5E7-B999-49D0-9BA1-EC62FA19540F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10EB6F5-3867-46E1-BA7B-CDC550D67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251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C72A5E7-B999-49D0-9BA1-EC62FA19540F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10EB6F5-3867-46E1-BA7B-CDC550D67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24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C72A5E7-B999-49D0-9BA1-EC62FA19540F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10EB6F5-3867-46E1-BA7B-CDC550D67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845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C72A5E7-B999-49D0-9BA1-EC62FA19540F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10EB6F5-3867-46E1-BA7B-CDC550D67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47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C72A5E7-B999-49D0-9BA1-EC62FA19540F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10EB6F5-3867-46E1-BA7B-CDC550D67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18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C72A5E7-B999-49D0-9BA1-EC62FA19540F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10EB6F5-3867-46E1-BA7B-CDC550D67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76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C72A5E7-B999-49D0-9BA1-EC62FA19540F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10EB6F5-3867-46E1-BA7B-CDC550D67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56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268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0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3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33.jpeg"/><Relationship Id="rId7" Type="http://schemas.openxmlformats.org/officeDocument/2006/relationships/diagramData" Target="../diagrams/data3.xml"/><Relationship Id="rId12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microsoft.com/office/2007/relationships/diagramDrawing" Target="../diagrams/drawing3.xml"/><Relationship Id="rId5" Type="http://schemas.openxmlformats.org/officeDocument/2006/relationships/image" Target="../media/image35.tif"/><Relationship Id="rId10" Type="http://schemas.openxmlformats.org/officeDocument/2006/relationships/diagramColors" Target="../diagrams/colors3.xml"/><Relationship Id="rId4" Type="http://schemas.openxmlformats.org/officeDocument/2006/relationships/image" Target="../media/image34.jpeg"/><Relationship Id="rId9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7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1.wmf"/><Relationship Id="rId10" Type="http://schemas.openxmlformats.org/officeDocument/2006/relationships/image" Target="../media/image6.jpeg"/><Relationship Id="rId4" Type="http://schemas.openxmlformats.org/officeDocument/2006/relationships/oleObject" Target="../embeddings/oleObject3.bin"/><Relationship Id="rId9" Type="http://schemas.openxmlformats.org/officeDocument/2006/relationships/image" Target="../media/image53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58.png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media" Target="../media/media2.mp4"/><Relationship Id="rId7" Type="http://schemas.openxmlformats.org/officeDocument/2006/relationships/image" Target="../media/image6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4.png"/><Relationship Id="rId4" Type="http://schemas.openxmlformats.org/officeDocument/2006/relationships/video" Target="../media/media2.mp4"/><Relationship Id="rId9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.jpeg"/><Relationship Id="rId5" Type="http://schemas.openxmlformats.org/officeDocument/2006/relationships/image" Target="../media/image65.wmf"/><Relationship Id="rId4" Type="http://schemas.openxmlformats.org/officeDocument/2006/relationships/oleObject" Target="../embeddings/oleObject8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021" y="-147263"/>
            <a:ext cx="1729725" cy="2238467"/>
          </a:xfrm>
          <a:prstGeom prst="rect">
            <a:avLst/>
          </a:prstGeom>
        </p:spPr>
      </p:pic>
      <p:pic>
        <p:nvPicPr>
          <p:cNvPr id="5" name="Picture 2" descr="ผลการค้นหารูปภาพสำหรับ ตรามหาวิทยาลัยราชภัฏนครปฐ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10" y="58686"/>
            <a:ext cx="1383992" cy="16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83129" y="3272204"/>
            <a:ext cx="12275127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ordia New" panose="020B0304020202020204" pitchFamily="34" charset="-34"/>
              </a:rPr>
              <a:t>Luminescence behaviors of Sm</a:t>
            </a:r>
            <a:r>
              <a:rPr lang="en-US" sz="2800" b="1" baseline="300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ordia New" panose="020B0304020202020204" pitchFamily="34" charset="-34"/>
              </a:rPr>
              <a:t>3+ </a:t>
            </a:r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ordia New" panose="020B0304020202020204" pitchFamily="34" charset="-34"/>
              </a:rPr>
              <a:t>doped high density tungsten gadolinium borate scintillating glass </a:t>
            </a:r>
            <a:endParaRPr lang="en-US" sz="2800" dirty="0">
              <a:solidFill>
                <a:schemeClr val="bg1"/>
              </a:solidFill>
              <a:latin typeface="Comic Sans MS" panose="030F0702030302020204" pitchFamily="66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8" name="ชื่อเรื่องรอง 2"/>
          <p:cNvSpPr txBox="1">
            <a:spLocks/>
          </p:cNvSpPr>
          <p:nvPr/>
        </p:nvSpPr>
        <p:spPr>
          <a:xfrm>
            <a:off x="2346829" y="4880969"/>
            <a:ext cx="7415213" cy="54764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400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Jakrapong</a:t>
            </a: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Kaewkhao </a:t>
            </a:r>
            <a:endParaRPr lang="en-US" sz="2400" dirty="0" smtClean="0">
              <a:solidFill>
                <a:schemeClr val="bg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460986" y="5154789"/>
            <a:ext cx="13522036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" indent="-71755" algn="ctr">
              <a:lnSpc>
                <a:spcPct val="115000"/>
              </a:lnSpc>
              <a:spcAft>
                <a:spcPts val="0"/>
              </a:spcAft>
              <a:tabLst>
                <a:tab pos="143510" algn="l"/>
              </a:tabLst>
            </a:pPr>
            <a:r>
              <a:rPr lang="en-GB" sz="2400" i="1" baseline="30000" dirty="0" smtClean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endParaRPr lang="en-US" sz="2400" i="1" dirty="0">
              <a:solidFill>
                <a:schemeClr val="bg1"/>
              </a:solidFill>
              <a:latin typeface="Times New Roman" panose="02020603050405020304" pitchFamily="18" charset="0"/>
              <a:ea typeface="MS Mincho"/>
            </a:endParaRPr>
          </a:p>
          <a:p>
            <a:pPr marL="71755" indent="-71755" algn="ctr">
              <a:lnSpc>
                <a:spcPct val="115000"/>
              </a:lnSpc>
              <a:spcAft>
                <a:spcPts val="0"/>
              </a:spcAft>
              <a:tabLst>
                <a:tab pos="143510" algn="l"/>
              </a:tabLst>
            </a:pPr>
            <a:r>
              <a:rPr lang="en-GB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Center</a:t>
            </a:r>
            <a:r>
              <a:rPr lang="en-GB" sz="24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GB" sz="24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of Excellence in Glass Technology and Materials Science </a:t>
            </a:r>
            <a:r>
              <a:rPr lang="th-TH" sz="24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Angsana New" panose="02020603050405020304" pitchFamily="18" charset="-34"/>
              </a:rPr>
              <a:t>(</a:t>
            </a:r>
            <a:r>
              <a:rPr lang="en-GB" sz="24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CEGM</a:t>
            </a:r>
            <a:r>
              <a:rPr lang="th-TH" sz="24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Angsana New" panose="02020603050405020304" pitchFamily="18" charset="-34"/>
              </a:rPr>
              <a:t>)</a:t>
            </a:r>
            <a:endParaRPr lang="en-GB" sz="2400" i="1" dirty="0">
              <a:solidFill>
                <a:schemeClr val="bg1"/>
              </a:solidFill>
              <a:latin typeface="Times New Roman" panose="02020603050405020304" pitchFamily="18" charset="0"/>
              <a:ea typeface="MS Mincho"/>
            </a:endParaRPr>
          </a:p>
          <a:p>
            <a:pPr marL="71755" indent="-71755" algn="ctr">
              <a:lnSpc>
                <a:spcPct val="115000"/>
              </a:lnSpc>
              <a:spcAft>
                <a:spcPts val="0"/>
              </a:spcAft>
              <a:tabLst>
                <a:tab pos="143510" algn="l"/>
              </a:tabLst>
            </a:pPr>
            <a:r>
              <a:rPr lang="en-GB" sz="24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GB" sz="24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Nakhon </a:t>
            </a:r>
            <a:r>
              <a:rPr lang="en-GB" sz="24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Pathom</a:t>
            </a:r>
            <a:r>
              <a:rPr lang="en-GB" sz="24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GB" sz="24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Rajabhat</a:t>
            </a:r>
            <a:r>
              <a:rPr lang="en-GB" sz="24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University, </a:t>
            </a:r>
            <a:r>
              <a:rPr lang="en-GB" sz="24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Nakhon </a:t>
            </a:r>
            <a:r>
              <a:rPr lang="en-GB" sz="24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Pathom</a:t>
            </a:r>
            <a:r>
              <a:rPr lang="en-GB" sz="24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GB" sz="24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Thailand</a:t>
            </a:r>
            <a:endParaRPr lang="en-US" sz="2400" i="1" dirty="0">
              <a:solidFill>
                <a:schemeClr val="bg1"/>
              </a:solidFill>
              <a:latin typeface="Times New Roman" panose="02020603050405020304" pitchFamily="18" charset="0"/>
              <a:ea typeface="MS Mincho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400" i="1" baseline="30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endParaRPr lang="en-US" sz="2400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MS Mincho"/>
            </a:endParaRPr>
          </a:p>
        </p:txBody>
      </p:sp>
      <p:pic>
        <p:nvPicPr>
          <p:cNvPr id="19458" name="Picture 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36" y="240145"/>
            <a:ext cx="1690255" cy="128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90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9618" y="-31373"/>
            <a:ext cx="12192000" cy="6858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355880249"/>
              </p:ext>
            </p:extLst>
          </p:nvPr>
        </p:nvGraphicFramePr>
        <p:xfrm>
          <a:off x="686531" y="112352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108828" y="144023"/>
            <a:ext cx="6950123" cy="709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99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dirty="0" smtClean="0">
                <a:ln/>
                <a:latin typeface="Comic Sans MS" panose="030F0702030302020204" pitchFamily="66" charset="0"/>
              </a:rPr>
              <a:t>Glass for X-ray/neutron detection </a:t>
            </a:r>
            <a:endParaRPr lang="en-US" dirty="0"/>
          </a:p>
        </p:txBody>
      </p:sp>
      <p:pic>
        <p:nvPicPr>
          <p:cNvPr id="14338" name="Picture 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3" t="9459"/>
          <a:stretch/>
        </p:blipFill>
        <p:spPr bwMode="auto">
          <a:xfrm>
            <a:off x="6915034" y="0"/>
            <a:ext cx="2796947" cy="191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352" y="-6209"/>
            <a:ext cx="2653030" cy="344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680" y="3397627"/>
            <a:ext cx="2653030" cy="305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903138" y="6549628"/>
            <a:ext cx="279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6</a:t>
            </a:r>
            <a:endParaRPr lang="en-US" sz="1200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98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6531" y="360080"/>
            <a:ext cx="6950123" cy="709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99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dirty="0">
                <a:latin typeface="Comic Sans MS" panose="030F0702030302020204" pitchFamily="66" charset="0"/>
              </a:rPr>
              <a:t>Composition of Glass</a:t>
            </a:r>
          </a:p>
        </p:txBody>
      </p:sp>
      <p:graphicFrame>
        <p:nvGraphicFramePr>
          <p:cNvPr id="5" name="ตัวยึดเนื้อหา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4695646"/>
              </p:ext>
            </p:extLst>
          </p:nvPr>
        </p:nvGraphicFramePr>
        <p:xfrm>
          <a:off x="2144123" y="1575774"/>
          <a:ext cx="7573617" cy="4155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สี่เหลี่ยมผืนผ้า 20">
            <a:hlinkClick r:id="" action="ppaction://noaction"/>
          </p:cNvPr>
          <p:cNvSpPr/>
          <p:nvPr/>
        </p:nvSpPr>
        <p:spPr>
          <a:xfrm>
            <a:off x="904988" y="5084113"/>
            <a:ext cx="10428514" cy="646986"/>
          </a:xfrm>
          <a:prstGeom prst="roundRect">
            <a:avLst/>
          </a:prstGeom>
          <a:ln w="57150">
            <a:solidFill>
              <a:srgbClr val="00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42.5</a:t>
            </a:r>
            <a:r>
              <a:rPr lang="en-US" sz="3200" b="1" dirty="0" smtClean="0">
                <a:solidFill>
                  <a:srgbClr val="FF3399"/>
                </a:solidFill>
                <a:latin typeface="Comic Sans MS" panose="030F0702030302020204" pitchFamily="66" charset="0"/>
                <a:cs typeface="Times New Roman" pitchFamily="18" charset="0"/>
              </a:rPr>
              <a:t>WO</a:t>
            </a:r>
            <a:r>
              <a:rPr lang="en-US" sz="3200" b="1" baseline="-25000" dirty="0" smtClean="0">
                <a:solidFill>
                  <a:srgbClr val="FF3399"/>
                </a:solidFill>
                <a:latin typeface="Comic Sans MS" panose="030F0702030302020204" pitchFamily="66" charset="0"/>
                <a:cs typeface="Times New Roman" pitchFamily="18" charset="0"/>
              </a:rPr>
              <a:t>3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˗ </a:t>
            </a:r>
            <a:r>
              <a:rPr lang="en-US" sz="3200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27.5</a:t>
            </a:r>
            <a:r>
              <a:rPr lang="en-US" sz="3200" b="1" dirty="0" smtClean="0">
                <a:solidFill>
                  <a:schemeClr val="accent2"/>
                </a:solidFill>
                <a:latin typeface="Comic Sans MS" panose="030F0702030302020204" pitchFamily="66" charset="0"/>
                <a:cs typeface="Times New Roman" pitchFamily="18" charset="0"/>
              </a:rPr>
              <a:t>Gd</a:t>
            </a:r>
            <a:r>
              <a:rPr lang="en-US" sz="3200" b="1" baseline="-25000" dirty="0" smtClean="0">
                <a:solidFill>
                  <a:schemeClr val="accent2"/>
                </a:solidFill>
                <a:latin typeface="Comic Sans MS" panose="030F0702030302020204" pitchFamily="66" charset="0"/>
                <a:cs typeface="Times New Roman" pitchFamily="18" charset="0"/>
              </a:rPr>
              <a:t>2</a:t>
            </a:r>
            <a:r>
              <a:rPr lang="en-US" sz="3200" b="1" dirty="0" smtClean="0">
                <a:solidFill>
                  <a:schemeClr val="accent2"/>
                </a:solidFill>
                <a:latin typeface="Comic Sans MS" panose="030F0702030302020204" pitchFamily="66" charset="0"/>
                <a:cs typeface="Times New Roman" pitchFamily="18" charset="0"/>
              </a:rPr>
              <a:t>O</a:t>
            </a:r>
            <a:r>
              <a:rPr lang="en-US" sz="3200" b="1" baseline="-25000" dirty="0" smtClean="0">
                <a:solidFill>
                  <a:schemeClr val="accent2"/>
                </a:solidFill>
                <a:latin typeface="Comic Sans MS" panose="030F0702030302020204" pitchFamily="66" charset="0"/>
                <a:cs typeface="Times New Roman" pitchFamily="18" charset="0"/>
              </a:rPr>
              <a:t>3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˗ </a:t>
            </a:r>
            <a:r>
              <a:rPr lang="en-US" sz="3200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(30-x)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B</a:t>
            </a:r>
            <a:r>
              <a:rPr lang="en-US" sz="3200" b="1" baseline="-25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2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O</a:t>
            </a:r>
            <a:r>
              <a:rPr lang="en-US" sz="3200" b="1" baseline="-25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3 </a:t>
            </a:r>
            <a:r>
              <a:rPr lang="en-US" sz="3200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˗ x</a:t>
            </a:r>
            <a:r>
              <a:rPr lang="en-US" sz="3200" b="1" dirty="0" smtClean="0">
                <a:solidFill>
                  <a:srgbClr val="7030A0"/>
                </a:solidFill>
                <a:latin typeface="Comic Sans MS" panose="030F0702030302020204" pitchFamily="66" charset="0"/>
                <a:cs typeface="Times New Roman" pitchFamily="18" charset="0"/>
              </a:rPr>
              <a:t>Sm</a:t>
            </a:r>
            <a:r>
              <a:rPr lang="en-US" sz="3200" b="1" baseline="-25000" dirty="0" smtClean="0">
                <a:solidFill>
                  <a:srgbClr val="7030A0"/>
                </a:solidFill>
                <a:latin typeface="Comic Sans MS" panose="030F0702030302020204" pitchFamily="66" charset="0"/>
                <a:cs typeface="Times New Roman" pitchFamily="18" charset="0"/>
              </a:rPr>
              <a:t>2</a:t>
            </a:r>
            <a:r>
              <a:rPr lang="en-US" sz="3200" b="1" dirty="0" smtClean="0">
                <a:solidFill>
                  <a:srgbClr val="7030A0"/>
                </a:solidFill>
                <a:latin typeface="Comic Sans MS" panose="030F0702030302020204" pitchFamily="66" charset="0"/>
                <a:cs typeface="Times New Roman" pitchFamily="18" charset="0"/>
              </a:rPr>
              <a:t>O</a:t>
            </a:r>
            <a:r>
              <a:rPr lang="en-US" sz="3200" b="1" baseline="-25000" dirty="0" smtClean="0">
                <a:solidFill>
                  <a:srgbClr val="7030A0"/>
                </a:solidFill>
                <a:latin typeface="Comic Sans MS" panose="030F0702030302020204" pitchFamily="66" charset="0"/>
                <a:cs typeface="Times New Roman" pitchFamily="18" charset="0"/>
              </a:rPr>
              <a:t>3</a:t>
            </a:r>
            <a:r>
              <a:rPr lang="en-US" sz="3200" b="1" baseline="-25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en-US" sz="3200" b="1" dirty="0">
                <a:latin typeface="Comic Sans MS" panose="030F0702030302020204" pitchFamily="66" charset="0"/>
                <a:cs typeface="Times New Roman" pitchFamily="18" charset="0"/>
              </a:rPr>
              <a:t>Glass</a:t>
            </a:r>
            <a:endParaRPr lang="th-TH" sz="3200" b="1" baseline="-250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954" y="6141658"/>
            <a:ext cx="1079369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chemeClr val="bg2">
                    <a:lumMod val="50000"/>
                  </a:schemeClr>
                </a:solidFill>
              </a:rPr>
              <a:t>Carel</a:t>
            </a:r>
            <a:r>
              <a:rPr lang="en-US" sz="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W.E. van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</a:rPr>
              <a:t>Eijk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, Inorganic scintillators for thermal neutron detection, Radiation Measurements 38 (2004) 337 – 342.</a:t>
            </a:r>
          </a:p>
          <a:p>
            <a:r>
              <a:rPr lang="en-US" sz="800" dirty="0" smtClean="0">
                <a:solidFill>
                  <a:schemeClr val="bg2">
                    <a:lumMod val="50000"/>
                  </a:schemeClr>
                </a:solidFill>
              </a:rPr>
              <a:t>Gang 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Ho Lee,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</a:rPr>
              <a:t>Yongmin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 Chang, Tae-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</a:rPr>
              <a:t>Jeong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, 2 - Properties and possible application areas,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</a:rPr>
              <a:t>Ultrasmall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 Lanthanide Oxide Nanoparticles for Biomedical Imaging and Therapy (2014) 15–28</a:t>
            </a:r>
            <a:r>
              <a:rPr lang="en-US" sz="8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Y.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</a:rPr>
              <a:t>Taki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, K. Shinozaki, T.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</a:rPr>
              <a:t>Honma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, V.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</a:rPr>
              <a:t>Dimitrov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, T. Komatsu, </a:t>
            </a:r>
            <a:r>
              <a:rPr lang="en-US" sz="800" dirty="0" smtClean="0">
                <a:solidFill>
                  <a:schemeClr val="bg2">
                    <a:lumMod val="50000"/>
                  </a:schemeClr>
                </a:solidFill>
              </a:rPr>
              <a:t>Journal 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of Solid State Chemistry 220 (2014) 191–197.</a:t>
            </a:r>
          </a:p>
          <a:p>
            <a:r>
              <a:rPr lang="en-US" sz="800" dirty="0" smtClean="0">
                <a:solidFill>
                  <a:schemeClr val="bg2">
                    <a:lumMod val="50000"/>
                  </a:schemeClr>
                </a:solidFill>
              </a:rPr>
              <a:t>N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</a:rPr>
              <a:t>Wantana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, S.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</a:rPr>
              <a:t>Kaewjaeng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, S.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</a:rPr>
              <a:t>Kothan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, H.J. Kim, J.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</a:rPr>
              <a:t>Kaewkhao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800" dirty="0" smtClean="0">
                <a:solidFill>
                  <a:schemeClr val="bg2">
                    <a:lumMod val="50000"/>
                  </a:schemeClr>
                </a:solidFill>
              </a:rPr>
              <a:t>Journal 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of Luminescence 181 (2017) 382–386.</a:t>
            </a:r>
          </a:p>
          <a:p>
            <a:r>
              <a:rPr lang="en-US" sz="800" dirty="0" smtClean="0">
                <a:solidFill>
                  <a:schemeClr val="bg2">
                    <a:lumMod val="50000"/>
                  </a:schemeClr>
                </a:solidFill>
              </a:rPr>
              <a:t>N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</a:rPr>
              <a:t>Wantana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, E.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</a:rPr>
              <a:t>Kaewnuam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, Y.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</a:rPr>
              <a:t>Ruangtaweep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, D.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</a:rPr>
              <a:t>Valiev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, S.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</a:rPr>
              <a:t>Stepanov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, K.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</a:rPr>
              <a:t>Yamanoi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, H.J. Kim, J.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</a:rPr>
              <a:t>Kaewkhao</a:t>
            </a:r>
            <a:r>
              <a:rPr lang="en-US" sz="800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Radiation Physics and Chemistry 164 (2019) 108350</a:t>
            </a:r>
            <a:r>
              <a:rPr lang="en-US" sz="8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en-US" sz="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สี่เหลี่ยมผืนผ้า 33"/>
          <p:cNvSpPr/>
          <p:nvPr/>
        </p:nvSpPr>
        <p:spPr>
          <a:xfrm>
            <a:off x="93054" y="2938369"/>
            <a:ext cx="524645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Borate</a:t>
            </a:r>
            <a:endParaRPr lang="th-TH" b="1" dirty="0">
              <a:solidFill>
                <a:srgbClr val="0070C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  <a:cs typeface="Times New Roman" pitchFamily="18" charset="0"/>
              </a:rPr>
              <a:t>Borate</a:t>
            </a:r>
            <a:r>
              <a:rPr lang="th-TH" dirty="0">
                <a:solidFill>
                  <a:srgbClr val="0070C0"/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  <a:cs typeface="Times New Roman" pitchFamily="18" charset="0"/>
              </a:rPr>
              <a:t>compound is a suitable host glass with high transparency, high thermal stability, low melting</a:t>
            </a:r>
            <a:r>
              <a:rPr lang="th-TH" dirty="0">
                <a:solidFill>
                  <a:srgbClr val="0070C0"/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  <a:cs typeface="Times New Roman" pitchFamily="18" charset="0"/>
              </a:rPr>
              <a:t>point and good solubility of lanthanide ions</a:t>
            </a:r>
            <a:r>
              <a:rPr lang="en-US" dirty="0" smtClean="0">
                <a:solidFill>
                  <a:srgbClr val="0070C0"/>
                </a:solidFill>
                <a:latin typeface="Comic Sans MS" panose="030F0702030302020204" pitchFamily="66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aseline="30000" dirty="0">
                <a:solidFill>
                  <a:srgbClr val="0070C0"/>
                </a:solidFill>
                <a:latin typeface="Comic Sans MS" panose="030F0702030302020204" pitchFamily="66" charset="0"/>
              </a:rPr>
              <a:t>10</a:t>
            </a:r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B can interact to thermal neutron with high capture cross</a:t>
            </a:r>
            <a:r>
              <a:rPr lang="th-TH" dirty="0">
                <a:solidFill>
                  <a:srgbClr val="0070C0"/>
                </a:solidFill>
                <a:latin typeface="Comic Sans MS" panose="030F0702030302020204" pitchFamily="66" charset="0"/>
              </a:rPr>
              <a:t>-</a:t>
            </a:r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section</a:t>
            </a:r>
            <a:endParaRPr lang="en-US" baseline="300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baseline="30000" dirty="0">
              <a:solidFill>
                <a:srgbClr val="0070C0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7172" y="1605897"/>
            <a:ext cx="4107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26C"/>
                </a:solidFill>
                <a:latin typeface="Comic Sans MS" panose="030F0702030302020204" pitchFamily="66" charset="0"/>
              </a:rPr>
              <a:t>Tungsten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026C"/>
                </a:solidFill>
                <a:latin typeface="Comic Sans MS" panose="030F0702030302020204" pitchFamily="66" charset="0"/>
              </a:rPr>
              <a:t>Tungsten are important due to increase density and decrease phonon in the glass.</a:t>
            </a:r>
            <a:endParaRPr lang="en-US" baseline="30000" dirty="0">
              <a:solidFill>
                <a:srgbClr val="FF026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2" descr="รูปภาพที่เกี่ยวข้อง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691" y="5866221"/>
            <a:ext cx="1146317" cy="94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390706" y="2273829"/>
            <a:ext cx="1570667" cy="1064794"/>
            <a:chOff x="4115317" y="1697708"/>
            <a:chExt cx="1542126" cy="1011425"/>
          </a:xfrm>
        </p:grpSpPr>
        <p:grpSp>
          <p:nvGrpSpPr>
            <p:cNvPr id="14" name="Group 13"/>
            <p:cNvGrpSpPr/>
            <p:nvPr/>
          </p:nvGrpSpPr>
          <p:grpSpPr>
            <a:xfrm>
              <a:off x="4115317" y="1697708"/>
              <a:ext cx="1142486" cy="1011425"/>
              <a:chOff x="4162138" y="1689476"/>
              <a:chExt cx="1079725" cy="1012422"/>
            </a:xfrm>
          </p:grpSpPr>
          <p:sp>
            <p:nvSpPr>
              <p:cNvPr id="16" name="วงรี 5"/>
              <p:cNvSpPr/>
              <p:nvPr/>
            </p:nvSpPr>
            <p:spPr>
              <a:xfrm>
                <a:off x="4162138" y="1689476"/>
                <a:ext cx="1048168" cy="1012422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</p:sp>
          <p:sp>
            <p:nvSpPr>
              <p:cNvPr id="17" name="วงรี 4"/>
              <p:cNvSpPr/>
              <p:nvPr/>
            </p:nvSpPr>
            <p:spPr>
              <a:xfrm>
                <a:off x="4434426" y="1775343"/>
                <a:ext cx="807437" cy="816038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lvl="0" algn="ctr" defTabSz="2400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5400" kern="1200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4264601" y="1823624"/>
              <a:ext cx="1392842" cy="730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Sm</a:t>
              </a:r>
              <a:endParaRPr lang="en-US" sz="3600" baseline="30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B96CECD-E596-4349-A6F7-9369A0C5B0AE}"/>
              </a:ext>
            </a:extLst>
          </p:cNvPr>
          <p:cNvSpPr txBox="1"/>
          <p:nvPr/>
        </p:nvSpPr>
        <p:spPr>
          <a:xfrm>
            <a:off x="11940008" y="6519446"/>
            <a:ext cx="251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ngsana New" pitchFamily="18" charset="-34"/>
                <a:cs typeface="Angsana New" pitchFamily="18" charset="-34"/>
              </a:rPr>
              <a:t>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98969" y="5778581"/>
            <a:ext cx="41024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omic Sans MS" panose="030F0702030302020204" pitchFamily="66" charset="0"/>
              </a:rPr>
              <a:t>Where x is 0.0, 0.1, 0.5, 1.0 and 2.0 </a:t>
            </a:r>
            <a:r>
              <a:rPr lang="en-US" sz="1600" dirty="0" err="1" smtClean="0">
                <a:latin typeface="Comic Sans MS" panose="030F0702030302020204" pitchFamily="66" charset="0"/>
              </a:rPr>
              <a:t>mol</a:t>
            </a:r>
            <a:r>
              <a:rPr lang="en-US" sz="1600" dirty="0" smtClean="0">
                <a:latin typeface="Comic Sans MS" panose="030F0702030302020204" pitchFamily="66" charset="0"/>
              </a:rPr>
              <a:t>%</a:t>
            </a:r>
            <a:endParaRPr lang="th-TH" sz="1600" dirty="0">
              <a:latin typeface="Comic Sans MS" panose="030F0702030302020204" pitchFamily="66" charset="0"/>
            </a:endParaRPr>
          </a:p>
        </p:txBody>
      </p:sp>
      <p:sp>
        <p:nvSpPr>
          <p:cNvPr id="19" name="สี่เหลี่ยมผืนผ้า 33">
            <a:extLst>
              <a:ext uri="{FF2B5EF4-FFF2-40B4-BE49-F238E27FC236}">
                <a16:creationId xmlns="" xmlns:a16="http://schemas.microsoft.com/office/drawing/2014/main" id="{8AF1B75A-F016-4957-86DA-2441B3EC1EEE}"/>
              </a:ext>
            </a:extLst>
          </p:cNvPr>
          <p:cNvSpPr/>
          <p:nvPr/>
        </p:nvSpPr>
        <p:spPr>
          <a:xfrm>
            <a:off x="7817027" y="1803253"/>
            <a:ext cx="49902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6600"/>
                </a:solidFill>
                <a:latin typeface="Comic Sans MS" panose="030F0702030302020204" pitchFamily="66" charset="0"/>
                <a:cs typeface="Times New Roman" pitchFamily="18" charset="0"/>
              </a:rPr>
              <a:t>Gd</a:t>
            </a:r>
            <a:r>
              <a:rPr lang="en-US" sz="2000" b="1" baseline="30000" dirty="0">
                <a:solidFill>
                  <a:srgbClr val="FF6600"/>
                </a:solidFill>
                <a:latin typeface="Comic Sans MS" panose="030F0702030302020204" pitchFamily="66" charset="0"/>
                <a:cs typeface="Times New Roman" pitchFamily="18" charset="0"/>
              </a:rPr>
              <a:t>3+</a:t>
            </a:r>
            <a:r>
              <a:rPr lang="en-US" sz="2000" b="1" dirty="0">
                <a:solidFill>
                  <a:srgbClr val="FF6600"/>
                </a:solidFill>
                <a:latin typeface="Comic Sans MS" panose="030F0702030302020204" pitchFamily="66" charset="0"/>
                <a:cs typeface="Times New Roman" pitchFamily="18" charset="0"/>
              </a:rPr>
              <a:t> as sensitizer</a:t>
            </a:r>
            <a:endParaRPr lang="th-TH" sz="2000" b="1" dirty="0">
              <a:solidFill>
                <a:srgbClr val="FF6600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n-US" sz="2000" dirty="0">
                <a:solidFill>
                  <a:srgbClr val="FF6600"/>
                </a:solidFill>
                <a:latin typeface="Comic Sans MS" panose="030F0702030302020204" pitchFamily="66" charset="0"/>
                <a:cs typeface="Times New Roman" pitchFamily="18" charset="0"/>
              </a:rPr>
              <a:t>Good for capturing </a:t>
            </a:r>
            <a:r>
              <a:rPr lang="en-US" sz="2000" dirty="0" smtClean="0">
                <a:solidFill>
                  <a:srgbClr val="FF6600"/>
                </a:solidFill>
                <a:latin typeface="Comic Sans MS" panose="030F0702030302020204" pitchFamily="66" charset="0"/>
                <a:cs typeface="Times New Roman" pitchFamily="18" charset="0"/>
              </a:rPr>
              <a:t>the neutron,</a:t>
            </a:r>
            <a:br>
              <a:rPr lang="en-US" sz="2000" dirty="0" smtClean="0">
                <a:solidFill>
                  <a:srgbClr val="FF6600"/>
                </a:solidFill>
                <a:latin typeface="Comic Sans MS" panose="030F0702030302020204" pitchFamily="66" charset="0"/>
                <a:cs typeface="Times New Roman" pitchFamily="18" charset="0"/>
              </a:rPr>
            </a:br>
            <a:r>
              <a:rPr lang="en-US" sz="2000" dirty="0" smtClean="0">
                <a:solidFill>
                  <a:srgbClr val="FF6600"/>
                </a:solidFill>
                <a:latin typeface="Comic Sans MS" panose="030F0702030302020204" pitchFamily="66" charset="0"/>
                <a:cs typeface="Times New Roman" pitchFamily="18" charset="0"/>
              </a:rPr>
              <a:t>X-ray </a:t>
            </a:r>
            <a:r>
              <a:rPr lang="en-US" sz="2000" dirty="0">
                <a:solidFill>
                  <a:srgbClr val="FF6600"/>
                </a:solidFill>
                <a:latin typeface="Comic Sans MS" panose="030F0702030302020204" pitchFamily="66" charset="0"/>
                <a:cs typeface="Times New Roman" pitchFamily="18" charset="0"/>
              </a:rPr>
              <a:t>and </a:t>
            </a:r>
            <a:r>
              <a:rPr lang="el-GR" sz="2000" dirty="0">
                <a:solidFill>
                  <a:srgbClr val="FF6600"/>
                </a:solidFill>
                <a:latin typeface="Comic Sans MS" panose="030F0702030302020204" pitchFamily="66" charset="0"/>
                <a:cs typeface="Times New Roman" pitchFamily="18" charset="0"/>
              </a:rPr>
              <a:t>γ</a:t>
            </a:r>
            <a:r>
              <a:rPr lang="en-US" sz="2000" dirty="0">
                <a:solidFill>
                  <a:srgbClr val="FF6600"/>
                </a:solidFill>
                <a:latin typeface="Comic Sans MS" panose="030F0702030302020204" pitchFamily="66" charset="0"/>
                <a:cs typeface="Times New Roman" pitchFamily="18" charset="0"/>
              </a:rPr>
              <a:t>- ray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n-US" sz="2000" dirty="0">
                <a:solidFill>
                  <a:srgbClr val="FF6600"/>
                </a:solidFill>
                <a:latin typeface="Comic Sans MS" panose="030F0702030302020204" pitchFamily="66" charset="0"/>
                <a:cs typeface="Times New Roman" pitchFamily="18" charset="0"/>
              </a:rPr>
              <a:t>Transfer energy to Ln</a:t>
            </a:r>
            <a:r>
              <a:rPr lang="en-US" sz="2000" baseline="30000" dirty="0">
                <a:solidFill>
                  <a:srgbClr val="FF6600"/>
                </a:solidFill>
                <a:latin typeface="Comic Sans MS" panose="030F0702030302020204" pitchFamily="66" charset="0"/>
                <a:cs typeface="Times New Roman" pitchFamily="18" charset="0"/>
              </a:rPr>
              <a:t>3+</a:t>
            </a:r>
          </a:p>
        </p:txBody>
      </p:sp>
      <p:sp>
        <p:nvSpPr>
          <p:cNvPr id="21" name="สี่เหลี่ยมผืนผ้า 33">
            <a:extLst>
              <a:ext uri="{FF2B5EF4-FFF2-40B4-BE49-F238E27FC236}">
                <a16:creationId xmlns="" xmlns:a16="http://schemas.microsoft.com/office/drawing/2014/main" id="{452F6D67-A255-487A-B6E0-E25455E1B946}"/>
              </a:ext>
            </a:extLst>
          </p:cNvPr>
          <p:cNvSpPr/>
          <p:nvPr/>
        </p:nvSpPr>
        <p:spPr>
          <a:xfrm>
            <a:off x="7390580" y="3568977"/>
            <a:ext cx="49147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itchFamily="18" charset="0"/>
              </a:rPr>
              <a:t>Sm</a:t>
            </a:r>
            <a:r>
              <a:rPr kumimoji="0" lang="en-US" sz="20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itchFamily="18" charset="0"/>
              </a:rPr>
              <a:t>3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itchFamily="18" charset="0"/>
              </a:rPr>
              <a:t>+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itchFamily="18" charset="0"/>
              </a:rPr>
              <a:t> as luminescence center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9900CC"/>
              </a:solidFill>
              <a:effectLst/>
              <a:uLnTx/>
              <a:uFillTx/>
              <a:latin typeface="Comic Sans MS" panose="030F0702030302020204" pitchFamily="66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itchFamily="18" charset="0"/>
              </a:rPr>
              <a:t>Strong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itchFamily="18" charset="0"/>
              </a:rPr>
              <a:t>orange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itchFamily="18" charset="0"/>
              </a:rPr>
              <a:t>emission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itchFamily="18" charset="0"/>
              </a:rPr>
              <a:t>Decay time in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itchFamily="18" charset="0"/>
              </a:rPr>
              <a:t>ms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9900CC"/>
              </a:solidFill>
              <a:effectLst/>
              <a:uLnTx/>
              <a:uFillTx/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18" name="Picture 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644" y="92364"/>
            <a:ext cx="953956" cy="65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02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07803" y="0"/>
            <a:ext cx="11157153" cy="6769100"/>
            <a:chOff x="5481051" y="-1118178"/>
            <a:chExt cx="8629847" cy="714997"/>
          </a:xfrm>
        </p:grpSpPr>
        <p:sp>
          <p:nvSpPr>
            <p:cNvPr id="5" name="Rounded Rectangle 4"/>
            <p:cNvSpPr/>
            <p:nvPr/>
          </p:nvSpPr>
          <p:spPr>
            <a:xfrm>
              <a:off x="5481051" y="-1118178"/>
              <a:ext cx="8629847" cy="71499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682857" y="-1046526"/>
              <a:ext cx="8334716" cy="282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Objective</a:t>
              </a:r>
            </a:p>
            <a:p>
              <a:endParaRPr lang="en-US" sz="24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  <a:p>
              <a:r>
                <a:rPr lang="en-US" sz="24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- To prepare high density glass and study their luminescence behaviors for radiation detection materials application </a:t>
              </a:r>
            </a:p>
            <a:p>
              <a:pPr marL="457200" indent="-457200">
                <a:buFontTx/>
                <a:buChar char="-"/>
              </a:pPr>
              <a:endParaRPr lang="en-US" sz="2400" b="1" dirty="0" smtClean="0">
                <a:latin typeface="Comic Sans MS" panose="030F0702030302020204" pitchFamily="66" charset="0"/>
              </a:endParaRPr>
            </a:p>
            <a:p>
              <a:pPr marL="457200" indent="-457200">
                <a:buFontTx/>
                <a:buChar char="-"/>
              </a:pPr>
              <a:endParaRPr lang="en-US" sz="2400" b="1" dirty="0" smtClean="0">
                <a:latin typeface="Comic Sans MS" panose="030F0702030302020204" pitchFamily="66" charset="0"/>
              </a:endParaRPr>
            </a:p>
            <a:p>
              <a:pPr marL="457200" indent="-457200">
                <a:buFontTx/>
                <a:buChar char="-"/>
              </a:pPr>
              <a:endParaRPr lang="en-US" sz="2400" b="1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698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346" y="1280720"/>
            <a:ext cx="10515600" cy="4351338"/>
          </a:xfrm>
        </p:spPr>
        <p:txBody>
          <a:bodyPr/>
          <a:lstStyle/>
          <a:p>
            <a:endParaRPr lang="th-TH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043" y="5293144"/>
            <a:ext cx="4829165" cy="1521121"/>
          </a:xfrm>
          <a:prstGeom prst="rect">
            <a:avLst/>
          </a:prstGeom>
        </p:spPr>
      </p:pic>
      <p:sp>
        <p:nvSpPr>
          <p:cNvPr id="11" name="Down Arrow 10">
            <a:extLst>
              <a:ext uri="{FF2B5EF4-FFF2-40B4-BE49-F238E27FC236}">
                <a16:creationId xmlns="" xmlns:a16="http://schemas.microsoft.com/office/drawing/2014/main" id="{FA987374-AD2B-4775-BC65-C5BBD97921AD}"/>
              </a:ext>
            </a:extLst>
          </p:cNvPr>
          <p:cNvSpPr/>
          <p:nvPr/>
        </p:nvSpPr>
        <p:spPr>
          <a:xfrm>
            <a:off x="5778023" y="1769326"/>
            <a:ext cx="577336" cy="566601"/>
          </a:xfrm>
          <a:prstGeom prst="downArrow">
            <a:avLst/>
          </a:prstGeom>
          <a:solidFill>
            <a:schemeClr val="tx2">
              <a:lumMod val="50000"/>
              <a:lumOff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3FDAEB28-0ACB-4F4A-9F67-0BD86D7C3C7E}"/>
              </a:ext>
            </a:extLst>
          </p:cNvPr>
          <p:cNvGrpSpPr/>
          <p:nvPr/>
        </p:nvGrpSpPr>
        <p:grpSpPr>
          <a:xfrm>
            <a:off x="734152" y="2403524"/>
            <a:ext cx="10665079" cy="3488725"/>
            <a:chOff x="947788" y="3588508"/>
            <a:chExt cx="10665079" cy="3488725"/>
          </a:xfrm>
        </p:grpSpPr>
        <p:pic>
          <p:nvPicPr>
            <p:cNvPr id="13" name="Picture 2">
              <a:extLst>
                <a:ext uri="{FF2B5EF4-FFF2-40B4-BE49-F238E27FC236}">
                  <a16:creationId xmlns="" xmlns:a16="http://schemas.microsoft.com/office/drawing/2014/main" id="{6B70F82E-2061-4BBD-AF10-3C08F852E5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25201" y="3715872"/>
              <a:ext cx="1997723" cy="171233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</p:pic>
        <p:sp>
          <p:nvSpPr>
            <p:cNvPr id="14" name="สี่เหลี่ยมผืนผ้า 16">
              <a:extLst>
                <a:ext uri="{FF2B5EF4-FFF2-40B4-BE49-F238E27FC236}">
                  <a16:creationId xmlns="" xmlns:a16="http://schemas.microsoft.com/office/drawing/2014/main" id="{842DCB7C-5E98-42CF-8655-A2EFF0653103}"/>
                </a:ext>
              </a:extLst>
            </p:cNvPr>
            <p:cNvSpPr/>
            <p:nvPr/>
          </p:nvSpPr>
          <p:spPr>
            <a:xfrm>
              <a:off x="947788" y="3588508"/>
              <a:ext cx="10665079" cy="3027461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n>
                  <a:solidFill>
                    <a:srgbClr val="FF0000"/>
                  </a:solidFill>
                </a:ln>
              </a:endParaRPr>
            </a:p>
          </p:txBody>
        </p:sp>
        <p:pic>
          <p:nvPicPr>
            <p:cNvPr id="15" name="Picture 3398" descr="IMG_1658">
              <a:extLst>
                <a:ext uri="{FF2B5EF4-FFF2-40B4-BE49-F238E27FC236}">
                  <a16:creationId xmlns="" xmlns:a16="http://schemas.microsoft.com/office/drawing/2014/main" id="{6DFEF566-3B5D-43B2-9076-454DE8C472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23813" t="21803" r="26143" b="35829"/>
            <a:stretch>
              <a:fillRect/>
            </a:stretch>
          </p:blipFill>
          <p:spPr bwMode="auto">
            <a:xfrm>
              <a:off x="7252264" y="3708754"/>
              <a:ext cx="1787670" cy="1719452"/>
            </a:xfrm>
            <a:prstGeom prst="rect">
              <a:avLst/>
            </a:prstGeom>
            <a:ln>
              <a:solidFill>
                <a:srgbClr val="FF0000"/>
              </a:solidFill>
            </a:ln>
            <a:effectLst/>
          </p:spPr>
        </p:pic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A50B0334-DA39-4F79-A624-F2B239124B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58" t="54563" r="36804" b="38075"/>
            <a:stretch/>
          </p:blipFill>
          <p:spPr>
            <a:xfrm>
              <a:off x="9180160" y="3730658"/>
              <a:ext cx="1905043" cy="1697548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17" name="Picture 16" descr="jvn05b">
              <a:extLst>
                <a:ext uri="{FF2B5EF4-FFF2-40B4-BE49-F238E27FC236}">
                  <a16:creationId xmlns="" xmlns:a16="http://schemas.microsoft.com/office/drawing/2014/main" id="{AC5C65FD-5238-46E3-89D8-CBF39BBAD4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lum bright="12000"/>
            </a:blip>
            <a:srcRect l="14210" t="12870" r="11480" b="7876"/>
            <a:stretch/>
          </p:blipFill>
          <p:spPr bwMode="auto">
            <a:xfrm>
              <a:off x="1258286" y="3715872"/>
              <a:ext cx="1849820" cy="1723286"/>
            </a:xfrm>
            <a:prstGeom prst="rect">
              <a:avLst/>
            </a:prstGeom>
            <a:ln>
              <a:solidFill>
                <a:srgbClr val="FF0000"/>
              </a:solidFill>
            </a:ln>
            <a:effectLst/>
          </p:spPr>
        </p:pic>
        <p:graphicFrame>
          <p:nvGraphicFramePr>
            <p:cNvPr id="18" name="ไดอะแกรม 17">
              <a:extLst>
                <a:ext uri="{FF2B5EF4-FFF2-40B4-BE49-F238E27FC236}">
                  <a16:creationId xmlns="" xmlns:a16="http://schemas.microsoft.com/office/drawing/2014/main" id="{7FAFCA49-BE32-47A9-BAA6-72EAB932A83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897826280"/>
                </p:ext>
              </p:extLst>
            </p:nvPr>
          </p:nvGraphicFramePr>
          <p:xfrm>
            <a:off x="1216571" y="5063887"/>
            <a:ext cx="10272347" cy="201334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E346C19-849C-4764-8649-E4062E1C0278}"/>
              </a:ext>
            </a:extLst>
          </p:cNvPr>
          <p:cNvSpPr txBox="1"/>
          <p:nvPr/>
        </p:nvSpPr>
        <p:spPr>
          <a:xfrm>
            <a:off x="9516524" y="3029331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500 </a:t>
            </a:r>
            <a:r>
              <a:rPr lang="en-US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̊C</a:t>
            </a:r>
            <a:endParaRPr 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="" xmlns:a16="http://schemas.microsoft.com/office/drawing/2014/main" id="{968884B6-DA62-4B10-8B12-C967DFC13715}"/>
              </a:ext>
            </a:extLst>
          </p:cNvPr>
          <p:cNvSpPr txBox="1">
            <a:spLocks/>
          </p:cNvSpPr>
          <p:nvPr/>
        </p:nvSpPr>
        <p:spPr>
          <a:xfrm>
            <a:off x="503533" y="-17914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99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dirty="0" smtClean="0">
                <a:latin typeface="Comic Sans MS" panose="030F0702030302020204" pitchFamily="66" charset="0"/>
              </a:rPr>
              <a:t>Glass Preparation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/>
          <a:srcRect l="52848" t="50839" r="37485" b="30741"/>
          <a:stretch/>
        </p:blipFill>
        <p:spPr>
          <a:xfrm>
            <a:off x="3034696" y="2530889"/>
            <a:ext cx="1687533" cy="1723286"/>
          </a:xfrm>
          <a:prstGeom prst="rect">
            <a:avLst/>
          </a:prstGeom>
          <a:ln w="9525">
            <a:solidFill>
              <a:srgbClr val="FF0000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0F9E4B0-C48C-4087-8F23-B203C3CBEA82}"/>
              </a:ext>
            </a:extLst>
          </p:cNvPr>
          <p:cNvSpPr txBox="1"/>
          <p:nvPr/>
        </p:nvSpPr>
        <p:spPr>
          <a:xfrm>
            <a:off x="3390902" y="3011644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1200 </a:t>
            </a:r>
            <a:r>
              <a:rPr lang="en-US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̊C</a:t>
            </a:r>
            <a:endParaRPr 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สี่เหลี่ยมผืนผ้า 20">
            <a:hlinkClick r:id="" action="ppaction://noaction"/>
          </p:cNvPr>
          <p:cNvSpPr/>
          <p:nvPr/>
        </p:nvSpPr>
        <p:spPr>
          <a:xfrm>
            <a:off x="924851" y="995234"/>
            <a:ext cx="10428514" cy="646986"/>
          </a:xfrm>
          <a:prstGeom prst="roundRect">
            <a:avLst/>
          </a:prstGeom>
          <a:ln w="57150">
            <a:solidFill>
              <a:srgbClr val="00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42.5</a:t>
            </a:r>
            <a:r>
              <a:rPr lang="en-US" sz="3200" b="1" dirty="0" smtClean="0">
                <a:solidFill>
                  <a:srgbClr val="FF3399"/>
                </a:solidFill>
                <a:latin typeface="Comic Sans MS" panose="030F0702030302020204" pitchFamily="66" charset="0"/>
                <a:cs typeface="Times New Roman" pitchFamily="18" charset="0"/>
              </a:rPr>
              <a:t>WO</a:t>
            </a:r>
            <a:r>
              <a:rPr lang="en-US" sz="3200" b="1" baseline="-25000" dirty="0" smtClean="0">
                <a:solidFill>
                  <a:srgbClr val="FF3399"/>
                </a:solidFill>
                <a:latin typeface="Comic Sans MS" panose="030F0702030302020204" pitchFamily="66" charset="0"/>
                <a:cs typeface="Times New Roman" pitchFamily="18" charset="0"/>
              </a:rPr>
              <a:t>3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˗ </a:t>
            </a:r>
            <a:r>
              <a:rPr lang="en-US" sz="3200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27.5</a:t>
            </a:r>
            <a:r>
              <a:rPr lang="en-US" sz="3200" b="1" dirty="0" smtClean="0">
                <a:solidFill>
                  <a:schemeClr val="accent2"/>
                </a:solidFill>
                <a:latin typeface="Comic Sans MS" panose="030F0702030302020204" pitchFamily="66" charset="0"/>
                <a:cs typeface="Times New Roman" pitchFamily="18" charset="0"/>
              </a:rPr>
              <a:t>Gd</a:t>
            </a:r>
            <a:r>
              <a:rPr lang="en-US" sz="3200" b="1" baseline="-25000" dirty="0" smtClean="0">
                <a:solidFill>
                  <a:schemeClr val="accent2"/>
                </a:solidFill>
                <a:latin typeface="Comic Sans MS" panose="030F0702030302020204" pitchFamily="66" charset="0"/>
                <a:cs typeface="Times New Roman" pitchFamily="18" charset="0"/>
              </a:rPr>
              <a:t>2</a:t>
            </a:r>
            <a:r>
              <a:rPr lang="en-US" sz="3200" b="1" dirty="0" smtClean="0">
                <a:solidFill>
                  <a:schemeClr val="accent2"/>
                </a:solidFill>
                <a:latin typeface="Comic Sans MS" panose="030F0702030302020204" pitchFamily="66" charset="0"/>
                <a:cs typeface="Times New Roman" pitchFamily="18" charset="0"/>
              </a:rPr>
              <a:t>O</a:t>
            </a:r>
            <a:r>
              <a:rPr lang="en-US" sz="3200" b="1" baseline="-25000" dirty="0" smtClean="0">
                <a:solidFill>
                  <a:schemeClr val="accent2"/>
                </a:solidFill>
                <a:latin typeface="Comic Sans MS" panose="030F0702030302020204" pitchFamily="66" charset="0"/>
                <a:cs typeface="Times New Roman" pitchFamily="18" charset="0"/>
              </a:rPr>
              <a:t>3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˗ </a:t>
            </a:r>
            <a:r>
              <a:rPr lang="en-US" sz="3200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(30-x)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B</a:t>
            </a:r>
            <a:r>
              <a:rPr lang="en-US" sz="3200" b="1" baseline="-25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2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O</a:t>
            </a:r>
            <a:r>
              <a:rPr lang="en-US" sz="3200" b="1" baseline="-25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3 </a:t>
            </a:r>
            <a:r>
              <a:rPr lang="en-US" sz="3200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˗ x</a:t>
            </a:r>
            <a:r>
              <a:rPr lang="en-US" sz="3200" b="1" dirty="0" smtClean="0">
                <a:solidFill>
                  <a:srgbClr val="7030A0"/>
                </a:solidFill>
                <a:latin typeface="Comic Sans MS" panose="030F0702030302020204" pitchFamily="66" charset="0"/>
                <a:cs typeface="Times New Roman" pitchFamily="18" charset="0"/>
              </a:rPr>
              <a:t>Sm</a:t>
            </a:r>
            <a:r>
              <a:rPr lang="en-US" sz="3200" b="1" baseline="-25000" dirty="0" smtClean="0">
                <a:solidFill>
                  <a:srgbClr val="7030A0"/>
                </a:solidFill>
                <a:latin typeface="Comic Sans MS" panose="030F0702030302020204" pitchFamily="66" charset="0"/>
                <a:cs typeface="Times New Roman" pitchFamily="18" charset="0"/>
              </a:rPr>
              <a:t>2</a:t>
            </a:r>
            <a:r>
              <a:rPr lang="en-US" sz="3200" b="1" dirty="0" smtClean="0">
                <a:solidFill>
                  <a:srgbClr val="7030A0"/>
                </a:solidFill>
                <a:latin typeface="Comic Sans MS" panose="030F0702030302020204" pitchFamily="66" charset="0"/>
                <a:cs typeface="Times New Roman" pitchFamily="18" charset="0"/>
              </a:rPr>
              <a:t>O</a:t>
            </a:r>
            <a:r>
              <a:rPr lang="en-US" sz="3200" b="1" baseline="-25000" dirty="0" smtClean="0">
                <a:solidFill>
                  <a:srgbClr val="7030A0"/>
                </a:solidFill>
                <a:latin typeface="Comic Sans MS" panose="030F0702030302020204" pitchFamily="66" charset="0"/>
                <a:cs typeface="Times New Roman" pitchFamily="18" charset="0"/>
              </a:rPr>
              <a:t>3</a:t>
            </a:r>
            <a:r>
              <a:rPr lang="en-US" sz="3200" b="1" baseline="-25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en-US" sz="3200" b="1" dirty="0">
                <a:latin typeface="Comic Sans MS" panose="030F0702030302020204" pitchFamily="66" charset="0"/>
                <a:cs typeface="Times New Roman" pitchFamily="18" charset="0"/>
              </a:rPr>
              <a:t>Glass</a:t>
            </a:r>
            <a:endParaRPr lang="th-TH" sz="3200" b="1" baseline="-250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50354" y="1747360"/>
            <a:ext cx="41024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omic Sans MS" panose="030F0702030302020204" pitchFamily="66" charset="0"/>
              </a:rPr>
              <a:t>Where x is 0.0, 0.1, 0.5, 1.0 and 2.0 </a:t>
            </a:r>
            <a:r>
              <a:rPr lang="en-US" sz="1600" dirty="0" err="1" smtClean="0">
                <a:latin typeface="Comic Sans MS" panose="030F0702030302020204" pitchFamily="66" charset="0"/>
              </a:rPr>
              <a:t>mol</a:t>
            </a:r>
            <a:r>
              <a:rPr lang="en-US" sz="1600" dirty="0" smtClean="0">
                <a:latin typeface="Comic Sans MS" panose="030F0702030302020204" pitchFamily="66" charset="0"/>
              </a:rPr>
              <a:t>%</a:t>
            </a:r>
            <a:endParaRPr lang="th-TH" sz="1600" dirty="0"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940008" y="6519446"/>
            <a:ext cx="251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ngsana New" pitchFamily="18" charset="-34"/>
                <a:cs typeface="Angsana New" pitchFamily="18" charset="-34"/>
              </a:rPr>
              <a:t>8</a:t>
            </a:r>
            <a:endParaRPr lang="en-US" sz="1600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1238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" name="Content Placeholder 2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815744" y="1411767"/>
            <a:ext cx="4179419" cy="1901995"/>
            <a:chOff x="5297516" y="-932160"/>
            <a:chExt cx="4585272" cy="2111479"/>
          </a:xfrm>
        </p:grpSpPr>
        <p:grpSp>
          <p:nvGrpSpPr>
            <p:cNvPr id="6" name="กลุ่ม 9"/>
            <p:cNvGrpSpPr/>
            <p:nvPr/>
          </p:nvGrpSpPr>
          <p:grpSpPr>
            <a:xfrm>
              <a:off x="5297516" y="-498984"/>
              <a:ext cx="4585272" cy="1678303"/>
              <a:chOff x="4758344" y="1821587"/>
              <a:chExt cx="4585272" cy="1678303"/>
            </a:xfrm>
          </p:grpSpPr>
          <p:pic>
            <p:nvPicPr>
              <p:cNvPr id="8" name="Picture 7" descr="http://www.upmarketing.co.th/UV-3600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758344" y="1821587"/>
                <a:ext cx="4261652" cy="1522466"/>
              </a:xfrm>
              <a:prstGeom prst="rect">
                <a:avLst/>
              </a:prstGeom>
              <a:noFill/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4956650" y="3080811"/>
                <a:ext cx="4386966" cy="419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th-TH"/>
                </a:defPPr>
                <a:lvl1pPr marL="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UV-3600 Shimadzu Spectrophotometer</a:t>
                </a:r>
                <a:endParaRPr lang="en-US" sz="1600" i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130391" y="-932160"/>
              <a:ext cx="2923837" cy="491206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th-TH"/>
              </a:defPPr>
              <a:lvl1pPr marL="0" algn="l" defTabSz="914400" rtl="0" eaLnBrk="1" latinLnBrk="0" hangingPunct="1"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Absorption spectra</a:t>
              </a:r>
              <a:endPara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-118488" y="4476908"/>
            <a:ext cx="2991490" cy="2365185"/>
            <a:chOff x="2725599" y="1155985"/>
            <a:chExt cx="3919502" cy="2989715"/>
          </a:xfrm>
        </p:grpSpPr>
        <p:grpSp>
          <p:nvGrpSpPr>
            <p:cNvPr id="13" name="Group 12"/>
            <p:cNvGrpSpPr/>
            <p:nvPr/>
          </p:nvGrpSpPr>
          <p:grpSpPr>
            <a:xfrm>
              <a:off x="2725599" y="1485793"/>
              <a:ext cx="3919502" cy="2659907"/>
              <a:chOff x="1103430" y="3963634"/>
              <a:chExt cx="4000500" cy="2673512"/>
            </a:xfrm>
          </p:grpSpPr>
          <p:pic>
            <p:nvPicPr>
              <p:cNvPr id="14" name="Picture 13" descr="http://www.chem.agilent.com/en-US/products-services/Instruments-Systems/Molecular-Spectroscopy/Cary-Eclipse-Fluorescence-Spectrophotometer/PublishingImages/Large/cary_eclipse_fluorescence_spectrophotometer_lg.png"/>
              <p:cNvPicPr/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3430" y="3963634"/>
                <a:ext cx="4000500" cy="217995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" name="TextBox 38"/>
              <p:cNvSpPr txBox="1"/>
              <p:nvPr/>
            </p:nvSpPr>
            <p:spPr>
              <a:xfrm>
                <a:off x="1534125" y="5894180"/>
                <a:ext cx="3537821" cy="742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dirty="0" smtClean="0">
                    <a:latin typeface="Times New Roman" pitchFamily="18" charset="0"/>
                    <a:cs typeface="Times New Roman" pitchFamily="18" charset="0"/>
                  </a:rPr>
                  <a:t>Cary Eclipse Fluorescence Spectrophotometer</a:t>
                </a:r>
                <a:endParaRPr lang="en-US" sz="1600" i="1" dirty="0" smtClean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6" name="TextBox 6"/>
            <p:cNvSpPr txBox="1"/>
            <p:nvPr/>
          </p:nvSpPr>
          <p:spPr>
            <a:xfrm>
              <a:off x="3192997" y="1155985"/>
              <a:ext cx="3198310" cy="466855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>
              <a:defPPr>
                <a:defRPr lang="th-TH"/>
              </a:defPPr>
              <a:lvl1pPr marL="0" algn="l" defTabSz="914400" rtl="0" eaLnBrk="1" latinLnBrk="0" hangingPunct="1"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Photoluminescence (PL)</a:t>
              </a:r>
              <a:endPara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167041" y="77168"/>
            <a:ext cx="3919945" cy="3199998"/>
            <a:chOff x="6083962" y="1587753"/>
            <a:chExt cx="4601118" cy="356739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29" t="7761" r="1885" b="4477"/>
            <a:stretch/>
          </p:blipFill>
          <p:spPr>
            <a:xfrm>
              <a:off x="7245027" y="1976330"/>
              <a:ext cx="2248963" cy="3178822"/>
            </a:xfrm>
            <a:prstGeom prst="rect">
              <a:avLst/>
            </a:prstGeom>
          </p:spPr>
        </p:pic>
        <p:sp>
          <p:nvSpPr>
            <p:cNvPr id="19" name="TextBox 6"/>
            <p:cNvSpPr txBox="1"/>
            <p:nvPr/>
          </p:nvSpPr>
          <p:spPr>
            <a:xfrm>
              <a:off x="6083962" y="1587753"/>
              <a:ext cx="4601118" cy="411736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th-TH"/>
              </a:defPPr>
              <a:lvl1pPr marL="0" algn="l" defTabSz="914400" rtl="0" eaLnBrk="1" latinLnBrk="0" hangingPunct="1"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Temperature-dependent Luminescence</a:t>
              </a:r>
            </a:p>
          </p:txBody>
        </p:sp>
      </p:grpSp>
      <p:sp>
        <p:nvSpPr>
          <p:cNvPr id="20" name="ชื่อเรื่อง 1"/>
          <p:cNvSpPr>
            <a:spLocks noGrp="1"/>
          </p:cNvSpPr>
          <p:nvPr/>
        </p:nvSpPr>
        <p:spPr>
          <a:xfrm>
            <a:off x="88447" y="73375"/>
            <a:ext cx="8229600" cy="8032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spc="50" dirty="0" smtClean="0">
                <a:ln w="11430"/>
                <a:solidFill>
                  <a:srgbClr val="9900CC"/>
                </a:solidFill>
                <a:latin typeface="Comic Sans MS" panose="030F0702030302020204" pitchFamily="66" charset="0"/>
                <a:cs typeface="Times New Roman" pitchFamily="18" charset="0"/>
              </a:rPr>
              <a:t>Analytical </a:t>
            </a:r>
            <a:r>
              <a:rPr lang="en-US" b="1" spc="50" dirty="0">
                <a:ln w="11430"/>
                <a:solidFill>
                  <a:srgbClr val="9900CC"/>
                </a:solidFill>
                <a:latin typeface="Comic Sans MS" panose="030F0702030302020204" pitchFamily="66" charset="0"/>
                <a:cs typeface="Times New Roman" pitchFamily="18" charset="0"/>
              </a:rPr>
              <a:t>instrument </a:t>
            </a:r>
            <a:endParaRPr lang="en-US" dirty="0">
              <a:solidFill>
                <a:srgbClr val="9900CC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8447" y="1095612"/>
            <a:ext cx="2768131" cy="3143565"/>
            <a:chOff x="-83620" y="1858356"/>
            <a:chExt cx="3355533" cy="3761739"/>
          </a:xfrm>
        </p:grpSpPr>
        <p:grpSp>
          <p:nvGrpSpPr>
            <p:cNvPr id="10" name="กลุ่ม 15"/>
            <p:cNvGrpSpPr/>
            <p:nvPr/>
          </p:nvGrpSpPr>
          <p:grpSpPr>
            <a:xfrm>
              <a:off x="-83620" y="2254403"/>
              <a:ext cx="3355533" cy="3365692"/>
              <a:chOff x="641866" y="1617598"/>
              <a:chExt cx="3355533" cy="3365692"/>
            </a:xfrm>
          </p:grpSpPr>
          <p:sp>
            <p:nvSpPr>
              <p:cNvPr id="11" name="TextBox 18"/>
              <p:cNvSpPr txBox="1"/>
              <p:nvPr/>
            </p:nvSpPr>
            <p:spPr>
              <a:xfrm>
                <a:off x="641866" y="4283521"/>
                <a:ext cx="3355533" cy="699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th-TH"/>
                </a:defPPr>
                <a:lvl1pPr marL="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dirty="0" smtClean="0">
                    <a:latin typeface="Times New Roman" pitchFamily="18" charset="0"/>
                    <a:cs typeface="Times New Roman" pitchFamily="18" charset="0"/>
                  </a:rPr>
                  <a:t>4-digit sensitive  microbalance A&amp;D HR-200</a:t>
                </a:r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12" name="รูปภาพ 19" descr="20131221_084139.jpg"/>
              <p:cNvPicPr>
                <a:picLocks noChangeAspect="1"/>
              </p:cNvPicPr>
              <p:nvPr/>
            </p:nvPicPr>
            <p:blipFill>
              <a:blip r:embed="rId7" cstate="print"/>
              <a:srcRect l="6046"/>
              <a:stretch>
                <a:fillRect/>
              </a:stretch>
            </p:blipFill>
            <p:spPr>
              <a:xfrm rot="5400000">
                <a:off x="914336" y="1883965"/>
                <a:ext cx="2640732" cy="2107998"/>
              </a:xfrm>
              <a:prstGeom prst="rect">
                <a:avLst/>
              </a:prstGeom>
            </p:spPr>
          </p:pic>
        </p:grpSp>
        <p:sp>
          <p:nvSpPr>
            <p:cNvPr id="21" name="TextBox 24"/>
            <p:cNvSpPr txBox="1"/>
            <p:nvPr/>
          </p:nvSpPr>
          <p:spPr>
            <a:xfrm>
              <a:off x="84881" y="1858356"/>
              <a:ext cx="3044655" cy="441960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l-GR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ρ</a:t>
              </a:r>
              <a:r>
                <a:rPr lang="en-US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; Archimedes principle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1930390" y="6524589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9</a:t>
            </a:r>
            <a:endParaRPr lang="en-US" dirty="0"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9705525" y="231399"/>
            <a:ext cx="2408032" cy="3423003"/>
            <a:chOff x="9653163" y="550946"/>
            <a:chExt cx="2408032" cy="3423003"/>
          </a:xfrm>
        </p:grpSpPr>
        <p:pic>
          <p:nvPicPr>
            <p:cNvPr id="82946" name="Picture 2" descr="à¸£à¸¹à¸à¸ à¸²à¸à¸à¸µà¹à¹à¸à¸µà¹à¸¢à¸§à¸à¹à¸­à¸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0513" y="838279"/>
              <a:ext cx="1895475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6"/>
            <p:cNvSpPr txBox="1"/>
            <p:nvPr/>
          </p:nvSpPr>
          <p:spPr>
            <a:xfrm>
              <a:off x="10716017" y="550946"/>
              <a:ext cx="800545" cy="369332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th-TH"/>
              </a:defPPr>
              <a:lvl1pPr marL="0" algn="l" defTabSz="914400" rtl="0" eaLnBrk="1" latinLnBrk="0" hangingPunct="1"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dirty="0" smtClean="0">
                  <a:solidFill>
                    <a:srgbClr val="0000FF"/>
                  </a:solidFill>
                </a:rPr>
                <a:t>XRD</a:t>
              </a:r>
              <a:endParaRPr lang="en-US" sz="1800" dirty="0">
                <a:solidFill>
                  <a:srgbClr val="0000FF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9653163" y="3666172"/>
              <a:ext cx="240803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(XRD) (Shimadzu XRD-6100)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873002" y="3732309"/>
            <a:ext cx="5594156" cy="3022340"/>
            <a:chOff x="7070550" y="3780451"/>
            <a:chExt cx="5594156" cy="3022340"/>
          </a:xfrm>
        </p:grpSpPr>
        <p:pic>
          <p:nvPicPr>
            <p:cNvPr id="82948" name="Picture 4" descr="https://scontent-hkg3-1.xx.fbcdn.net/v/t1.15752-9/40203186_1050024801837845_7300270300875194368_n.png?_nc_cat=0&amp;oh=20ce3a53df52986ead5428a600d5da7e&amp;oe=5C0176C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6584" y="4033028"/>
              <a:ext cx="4682055" cy="2769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Rectangle 38"/>
            <p:cNvSpPr/>
            <p:nvPr/>
          </p:nvSpPr>
          <p:spPr>
            <a:xfrm>
              <a:off x="7070550" y="3780451"/>
              <a:ext cx="5594156" cy="33855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X-Rays Induced Optical </a:t>
              </a:r>
              <a:r>
                <a:rPr lang="en-US" sz="1600" dirty="0" smtClean="0">
                  <a:solidFill>
                    <a:srgbClr val="0000FF"/>
                  </a:solidFill>
                  <a:latin typeface="times new roman" panose="02020603050405020304" pitchFamily="18" charset="0"/>
                </a:rPr>
                <a:t>Luminescence (</a:t>
              </a:r>
              <a:r>
                <a:rPr lang="en-US" sz="1600" dirty="0" err="1" smtClean="0">
                  <a:solidFill>
                    <a:srgbClr val="0000FF"/>
                  </a:solidFill>
                  <a:latin typeface="times new roman" panose="02020603050405020304" pitchFamily="18" charset="0"/>
                </a:rPr>
                <a:t>Raidolumenescence</a:t>
              </a:r>
              <a:r>
                <a:rPr lang="en-US" sz="1600" dirty="0" smtClean="0">
                  <a:solidFill>
                    <a:srgbClr val="0000FF"/>
                  </a:solidFill>
                  <a:latin typeface="times new roman" panose="02020603050405020304" pitchFamily="18" charset="0"/>
                </a:rPr>
                <a:t>; RL)</a:t>
              </a:r>
              <a:endParaRPr lang="en-US" sz="1600" dirty="0"/>
            </a:p>
          </p:txBody>
        </p:sp>
      </p:grpSp>
      <p:sp>
        <p:nvSpPr>
          <p:cNvPr id="42" name="Rectangle 41"/>
          <p:cNvSpPr/>
          <p:nvPr/>
        </p:nvSpPr>
        <p:spPr>
          <a:xfrm>
            <a:off x="2945025" y="4001294"/>
            <a:ext cx="26179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ea typeface="MS Mincho" panose="02020609040205080304" pitchFamily="49" charset="-128"/>
              </a:rPr>
              <a:t>X</a:t>
            </a:r>
            <a:r>
              <a:rPr lang="ru-RU" sz="1600" dirty="0" smtClean="0">
                <a:latin typeface="Times New Roman" panose="02020603050405020304" pitchFamily="18" charset="0"/>
                <a:ea typeface="MS Mincho" panose="02020609040205080304" pitchFamily="49" charset="-128"/>
              </a:rPr>
              <a:t>-ray </a:t>
            </a:r>
            <a:r>
              <a:rPr lang="ru-RU" sz="1600" dirty="0">
                <a:latin typeface="Times New Roman" panose="02020603050405020304" pitchFamily="18" charset="0"/>
                <a:ea typeface="MS Mincho" panose="02020609040205080304" pitchFamily="49" charset="-128"/>
              </a:rPr>
              <a:t>source was operated </a:t>
            </a:r>
            <a:endParaRPr lang="en-US" sz="1600" dirty="0" smtClean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ea typeface="MS Mincho" panose="02020609040205080304" pitchFamily="49" charset="-128"/>
              </a:rPr>
              <a:t>at </a:t>
            </a:r>
            <a:r>
              <a:rPr lang="ru-RU" sz="1600" dirty="0">
                <a:latin typeface="Times New Roman" panose="02020603050405020304" pitchFamily="18" charset="0"/>
                <a:ea typeface="MS Mincho" panose="02020609040205080304" pitchFamily="49" charset="-128"/>
              </a:rPr>
              <a:t>50 kV and 30 mA</a:t>
            </a:r>
            <a:endParaRPr lang="en-US" sz="1600" dirty="0"/>
          </a:p>
        </p:txBody>
      </p:sp>
      <p:sp>
        <p:nvSpPr>
          <p:cNvPr id="40" name="TextBox 39"/>
          <p:cNvSpPr txBox="1"/>
          <p:nvPr/>
        </p:nvSpPr>
        <p:spPr>
          <a:xfrm>
            <a:off x="5545777" y="64536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8114223" y="4285912"/>
            <a:ext cx="3923051" cy="2167711"/>
            <a:chOff x="2938014" y="4195161"/>
            <a:chExt cx="3923051" cy="2167711"/>
          </a:xfrm>
        </p:grpSpPr>
        <p:grpSp>
          <p:nvGrpSpPr>
            <p:cNvPr id="31" name="Group 30"/>
            <p:cNvGrpSpPr/>
            <p:nvPr/>
          </p:nvGrpSpPr>
          <p:grpSpPr>
            <a:xfrm>
              <a:off x="2938014" y="4195161"/>
              <a:ext cx="3923051" cy="1816888"/>
              <a:chOff x="7866575" y="4212755"/>
              <a:chExt cx="4235536" cy="2195510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7" t="23679" r="3390" b="18909"/>
              <a:stretch/>
            </p:blipFill>
            <p:spPr>
              <a:xfrm>
                <a:off x="7866575" y="4212755"/>
                <a:ext cx="4235536" cy="2195510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9408851" y="4270192"/>
                <a:ext cx="2571110" cy="446297"/>
              </a:xfrm>
              <a:prstGeom prst="rect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>
                <a:defPPr>
                  <a:defRPr lang="th-TH"/>
                </a:defPPr>
                <a:lvl1pPr marL="0" algn="l" defTabSz="914400" rtl="0" eaLnBrk="1" latinLnBrk="0" hangingPunct="1">
                  <a:defRPr sz="2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800" dirty="0" smtClean="0">
                    <a:solidFill>
                      <a:srgbClr val="0000FF"/>
                    </a:solidFill>
                  </a:rPr>
                  <a:t>Pulse </a:t>
                </a:r>
                <a:r>
                  <a:rPr lang="en-US" sz="1800" dirty="0">
                    <a:solidFill>
                      <a:srgbClr val="0000FF"/>
                    </a:solidFill>
                  </a:rPr>
                  <a:t>X-ray decay curve</a:t>
                </a:r>
                <a:endParaRPr lang="en-US" sz="18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4" name="TextBox 38"/>
            <p:cNvSpPr txBox="1"/>
            <p:nvPr/>
          </p:nvSpPr>
          <p:spPr>
            <a:xfrm>
              <a:off x="4171273" y="6024318"/>
              <a:ext cx="168026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Pulse </a:t>
              </a:r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x-ray</a:t>
              </a:r>
              <a:r>
                <a:rPr lang="th-TH" sz="1600" dirty="0" smtClean="0">
                  <a:latin typeface="Times New Roman" pitchFamily="18" charset="0"/>
                  <a:cs typeface="Times New Roman" pitchFamily="18" charset="0"/>
                </a:rPr>
                <a:t> 20 </a:t>
              </a:r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s</a:t>
              </a:r>
              <a:endParaRPr lang="en-US" sz="1600" i="1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796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259" y="363719"/>
            <a:ext cx="9140960" cy="709683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Comic Sans MS" panose="030F0702030302020204" pitchFamily="66" charset="0"/>
              </a:rPr>
              <a:t>XRD, Density &amp; Molar Volume </a:t>
            </a:r>
            <a:endParaRPr lang="th-TH" sz="4000" dirty="0">
              <a:latin typeface="Comic Sans MS" panose="030F0702030302020204" pitchFamily="66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" t="8884" r="11790" b="5064"/>
          <a:stretch>
            <a:fillRect/>
          </a:stretch>
        </p:blipFill>
        <p:spPr bwMode="auto">
          <a:xfrm>
            <a:off x="289245" y="1689606"/>
            <a:ext cx="5178683" cy="451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0253850"/>
              </p:ext>
            </p:extLst>
          </p:nvPr>
        </p:nvGraphicFramePr>
        <p:xfrm>
          <a:off x="5383100" y="1312877"/>
          <a:ext cx="8112013" cy="64023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3" name="Graph" r:id="rId5" imgW="3938400" imgH="3024000" progId="Origin50.Graph">
                  <p:embed/>
                </p:oleObj>
              </mc:Choice>
              <mc:Fallback>
                <p:oleObj name="Graph" r:id="rId5" imgW="3938400" imgH="3024000" progId="Origin50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3100" y="1312877"/>
                        <a:ext cx="8112013" cy="640237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25225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057563" y="6554326"/>
            <a:ext cx="1007687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th-TH" sz="1400" dirty="0">
                <a:latin typeface="Comic Sans MS" panose="030F0702030302020204" pitchFamily="66" charset="0"/>
                <a:ea typeface="Times New Roman" panose="02020603050405020304" pitchFamily="18" charset="0"/>
              </a:rPr>
              <a:t>Fig. </a:t>
            </a:r>
            <a:r>
              <a:rPr lang="en-US" altLang="th-TH" sz="14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(a</a:t>
            </a:r>
            <a:r>
              <a:rPr lang="en-US" altLang="th-TH" sz="1400" dirty="0">
                <a:latin typeface="Comic Sans MS" panose="030F0702030302020204" pitchFamily="66" charset="0"/>
                <a:ea typeface="Times New Roman" panose="02020603050405020304" pitchFamily="18" charset="0"/>
              </a:rPr>
              <a:t>) XRD pattern of 2.0Sm:WGB glass and (b) density and molar volume of </a:t>
            </a:r>
            <a:r>
              <a:rPr lang="en-US" altLang="th-TH" sz="1400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Sm:WGB</a:t>
            </a:r>
            <a:r>
              <a:rPr lang="en-US" altLang="th-TH" sz="1400" dirty="0">
                <a:latin typeface="Comic Sans MS" panose="030F0702030302020204" pitchFamily="66" charset="0"/>
                <a:ea typeface="Times New Roman" panose="02020603050405020304" pitchFamily="18" charset="0"/>
              </a:rPr>
              <a:t> glasses.</a:t>
            </a:r>
            <a:endParaRPr kumimoji="0" lang="th-TH" altLang="th-TH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6350" y="1906334"/>
            <a:ext cx="3122292" cy="6001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The </a:t>
            </a:r>
            <a:r>
              <a:rPr lang="en-US" sz="1100" dirty="0">
                <a:latin typeface="Comic Sans MS" panose="030F0702030302020204" pitchFamily="66" charset="0"/>
              </a:rPr>
              <a:t>XRD pattern confirms the weak of crystalline phase that indicates </a:t>
            </a:r>
            <a:endParaRPr lang="en-US" sz="1100" dirty="0" smtClean="0">
              <a:latin typeface="Comic Sans MS" panose="030F0702030302020204" pitchFamily="66" charset="0"/>
            </a:endParaRPr>
          </a:p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the </a:t>
            </a:r>
            <a:r>
              <a:rPr lang="en-US" sz="1100" dirty="0">
                <a:latin typeface="Comic Sans MS" panose="030F0702030302020204" pitchFamily="66" charset="0"/>
              </a:rPr>
              <a:t>amorphous nature of the glass </a:t>
            </a:r>
            <a:r>
              <a:rPr lang="en-US" sz="1100" dirty="0" smtClean="0">
                <a:latin typeface="Comic Sans MS" panose="030F0702030302020204" pitchFamily="66" charset="0"/>
              </a:rPr>
              <a:t>system.</a:t>
            </a:r>
            <a:endParaRPr lang="en-US" sz="1100" dirty="0"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23063" y="6238370"/>
            <a:ext cx="36321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altLang="th-TH" sz="1600" dirty="0">
                <a:latin typeface="Comic Sans MS" panose="030F0702030302020204" pitchFamily="66" charset="0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en-US" altLang="th-TH" sz="16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Angsana New" panose="02020603050405020304" pitchFamily="18" charset="-34"/>
              </a:rPr>
              <a:t>(</a:t>
            </a:r>
            <a:r>
              <a:rPr lang="en-US" altLang="th-TH" sz="16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th-TH" sz="16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Angsana New" panose="02020603050405020304" pitchFamily="18" charset="-34"/>
              </a:rPr>
              <a:t>)</a:t>
            </a:r>
            <a:endParaRPr lang="th-TH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1921536" y="6519446"/>
            <a:ext cx="319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ngsana New" pitchFamily="18" charset="-34"/>
                <a:cs typeface="Angsana New" pitchFamily="18" charset="-34"/>
              </a:rPr>
              <a:t>10</a:t>
            </a:r>
            <a:endParaRPr lang="en-US" sz="1600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3" name="Picture 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644" y="92364"/>
            <a:ext cx="953956" cy="65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611155" y="6150114"/>
            <a:ext cx="5180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th-TH" sz="1600" dirty="0">
                <a:latin typeface="Comic Sans MS" panose="030F0702030302020204" pitchFamily="66" charset="0"/>
                <a:ea typeface="Times New Roman" panose="02020603050405020304" pitchFamily="18" charset="0"/>
                <a:cs typeface="Angsana New" panose="02020603050405020304" pitchFamily="18" charset="-34"/>
              </a:rPr>
              <a:t> (b)</a:t>
            </a:r>
            <a:endParaRPr lang="th-TH" sz="1600" dirty="0"/>
          </a:p>
        </p:txBody>
      </p:sp>
      <p:sp>
        <p:nvSpPr>
          <p:cNvPr id="8" name="TextBox 7"/>
          <p:cNvSpPr txBox="1"/>
          <p:nvPr/>
        </p:nvSpPr>
        <p:spPr>
          <a:xfrm rot="19437885">
            <a:off x="9482932" y="2919483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 </a:t>
            </a:r>
            <a:endParaRPr lang="th-TH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906491" y="2267798"/>
            <a:ext cx="3925153" cy="2804701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9388839">
            <a:off x="9087066" y="3150652"/>
            <a:ext cx="2018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5.986 – 6.180 g/cm</a:t>
            </a:r>
            <a:r>
              <a:rPr lang="en-US" sz="16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1600" baseline="30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804014" y="2352335"/>
            <a:ext cx="3689015" cy="2823306"/>
          </a:xfrm>
          <a:prstGeom prst="straightConnector1">
            <a:avLst/>
          </a:prstGeom>
          <a:ln w="19050">
            <a:solidFill>
              <a:srgbClr val="0F23ED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2312906">
            <a:off x="6727722" y="2938087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F23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Molar volume </a:t>
            </a:r>
            <a:endParaRPr lang="th-TH" dirty="0">
              <a:solidFill>
                <a:srgbClr val="0F23ED"/>
              </a:solidFill>
              <a:latin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2263860">
            <a:off x="6334347" y="3154572"/>
            <a:ext cx="21707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F23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36.647 – 36.360 cm</a:t>
            </a:r>
            <a:r>
              <a:rPr lang="en-US" sz="1400" baseline="30000" dirty="0" smtClean="0">
                <a:solidFill>
                  <a:srgbClr val="0F23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 smtClean="0">
                <a:solidFill>
                  <a:srgbClr val="0F23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400" dirty="0" err="1" smtClean="0">
                <a:solidFill>
                  <a:srgbClr val="0F23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endParaRPr lang="th-TH" sz="1400" baseline="30000" dirty="0">
              <a:solidFill>
                <a:srgbClr val="0F23ED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09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975" y="92364"/>
            <a:ext cx="8774545" cy="70968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Transmission Spectra </a:t>
            </a:r>
            <a:endParaRPr lang="th-TH" dirty="0">
              <a:latin typeface="Comic Sans MS" panose="030F0702030302020204" pitchFamily="66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2590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943810" y="6572079"/>
            <a:ext cx="430438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th-T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SimSun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kumimoji="0" lang="en-US" altLang="th-T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ig.</a:t>
            </a:r>
            <a:r>
              <a:rPr kumimoji="0" lang="en-US" altLang="th-TH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(a) </a:t>
            </a:r>
            <a:r>
              <a:rPr kumimoji="0" lang="en-US" altLang="th-T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SimSun" panose="02010600030101010101" pitchFamily="2" charset="-122"/>
                <a:cs typeface="Times New Roman" panose="02020603050405020304" pitchFamily="18" charset="0"/>
              </a:rPr>
              <a:t>The</a:t>
            </a:r>
            <a:r>
              <a:rPr lang="en-US" altLang="th-TH" sz="14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th-TH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transmission </a:t>
            </a:r>
            <a:r>
              <a:rPr lang="en-US" altLang="th-TH" sz="14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US" altLang="th-TH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altLang="th-TH" sz="14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Sm:WGB</a:t>
            </a:r>
            <a:r>
              <a:rPr lang="en-US" altLang="th-TH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glasses.</a:t>
            </a:r>
            <a:endParaRPr kumimoji="0" lang="th-TH" altLang="th-TH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" name="Rectangle 8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sp>
        <p:nvSpPr>
          <p:cNvPr id="14" name="TextBox 13"/>
          <p:cNvSpPr txBox="1"/>
          <p:nvPr/>
        </p:nvSpPr>
        <p:spPr>
          <a:xfrm>
            <a:off x="11877963" y="6519446"/>
            <a:ext cx="397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ngsana New" pitchFamily="18" charset="-34"/>
                <a:cs typeface="Angsana New" pitchFamily="18" charset="-34"/>
              </a:rPr>
              <a:t>11</a:t>
            </a:r>
            <a:endParaRPr lang="en-US" sz="1600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5" name="Picture 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644" y="92364"/>
            <a:ext cx="953956" cy="65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27817" y="1227319"/>
            <a:ext cx="6173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Journal of Luminescence 181 (2017) 382–386, Applied Physics B 98 (2010) 417–421.</a:t>
            </a:r>
            <a:endParaRPr lang="th-TH" sz="1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223194" y="4365160"/>
            <a:ext cx="800720" cy="1380117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Rectangle 197"/>
          <p:cNvSpPr>
            <a:spLocks noChangeArrowheads="1"/>
          </p:cNvSpPr>
          <p:nvPr/>
        </p:nvSpPr>
        <p:spPr bwMode="auto">
          <a:xfrm>
            <a:off x="-1" y="1490810"/>
            <a:ext cx="20270488" cy="49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1538785"/>
              </p:ext>
            </p:extLst>
          </p:nvPr>
        </p:nvGraphicFramePr>
        <p:xfrm>
          <a:off x="3355804" y="1504318"/>
          <a:ext cx="6004874" cy="4823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5" name="Graph" r:id="rId5" imgW="4191610" imgH="2938272" progId="Origin50.Graph">
                  <p:embed/>
                </p:oleObj>
              </mc:Choice>
              <mc:Fallback>
                <p:oleObj name="Graph" r:id="rId5" imgW="4191610" imgH="2938272" progId="Origin50.Graph">
                  <p:embed/>
                  <p:pic>
                    <p:nvPicPr>
                      <p:cNvPr id="0" name="Object 1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803" t="5510" r="28516" b="23012"/>
                      <a:stretch>
                        <a:fillRect/>
                      </a:stretch>
                    </p:blipFill>
                    <p:spPr bwMode="auto">
                      <a:xfrm>
                        <a:off x="3355804" y="1504318"/>
                        <a:ext cx="6004874" cy="48233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สี่เหลี่ยมผืนผ้า 4"/>
          <p:cNvSpPr/>
          <p:nvPr/>
        </p:nvSpPr>
        <p:spPr>
          <a:xfrm>
            <a:off x="4926453" y="1852177"/>
            <a:ext cx="2863576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14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Glass samples absorbed photon in VIS and NIR region</a:t>
            </a:r>
            <a:endParaRPr lang="en-US" sz="14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48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2590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sp>
        <p:nvSpPr>
          <p:cNvPr id="3" name="Rectangle 8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sp>
        <p:nvSpPr>
          <p:cNvPr id="14" name="TextBox 13"/>
          <p:cNvSpPr txBox="1"/>
          <p:nvPr/>
        </p:nvSpPr>
        <p:spPr>
          <a:xfrm>
            <a:off x="11877963" y="6519446"/>
            <a:ext cx="397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ngsana New" pitchFamily="18" charset="-34"/>
                <a:cs typeface="Angsana New" pitchFamily="18" charset="-34"/>
              </a:rPr>
              <a:t>11</a:t>
            </a:r>
            <a:endParaRPr lang="en-US" sz="1600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5" name="Picture 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644" y="92364"/>
            <a:ext cx="953956" cy="65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97"/>
          <p:cNvSpPr>
            <a:spLocks noChangeArrowheads="1"/>
          </p:cNvSpPr>
          <p:nvPr/>
        </p:nvSpPr>
        <p:spPr bwMode="auto">
          <a:xfrm>
            <a:off x="-1" y="1490810"/>
            <a:ext cx="20270488" cy="49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398"/>
            <a:ext cx="9303193" cy="6520325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116975" y="92364"/>
            <a:ext cx="8774545" cy="709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99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mtClean="0">
                <a:latin typeface="Comic Sans MS" panose="030F0702030302020204" pitchFamily="66" charset="0"/>
              </a:rPr>
              <a:t>Excitation Spectra </a:t>
            </a:r>
            <a:endParaRPr lang="th-TH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98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2590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sp>
        <p:nvSpPr>
          <p:cNvPr id="3" name="Rectangle 8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sp>
        <p:nvSpPr>
          <p:cNvPr id="14" name="TextBox 13"/>
          <p:cNvSpPr txBox="1"/>
          <p:nvPr/>
        </p:nvSpPr>
        <p:spPr>
          <a:xfrm>
            <a:off x="11877963" y="6519446"/>
            <a:ext cx="397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ngsana New" pitchFamily="18" charset="-34"/>
                <a:cs typeface="Angsana New" pitchFamily="18" charset="-34"/>
              </a:rPr>
              <a:t>11</a:t>
            </a:r>
            <a:endParaRPr lang="en-US" sz="1600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5" name="Picture 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644" y="92364"/>
            <a:ext cx="953956" cy="65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97"/>
          <p:cNvSpPr>
            <a:spLocks noChangeArrowheads="1"/>
          </p:cNvSpPr>
          <p:nvPr/>
        </p:nvSpPr>
        <p:spPr bwMode="auto">
          <a:xfrm>
            <a:off x="-1" y="1490810"/>
            <a:ext cx="20270488" cy="49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899" y="181135"/>
            <a:ext cx="9784987" cy="68580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16975" y="92364"/>
            <a:ext cx="8774545" cy="709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99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dirty="0" smtClean="0">
                <a:latin typeface="Comic Sans MS" panose="030F0702030302020204" pitchFamily="66" charset="0"/>
              </a:rPr>
              <a:t>Excitation Spectra (with/without WO3) </a:t>
            </a:r>
            <a:endParaRPr lang="th-TH" dirty="0"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872834" y="2292856"/>
            <a:ext cx="38243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Comic Sans MS" panose="030F0702030302020204" pitchFamily="66" charset="0"/>
                <a:cs typeface="Times New Roman" pitchFamily="18" charset="0"/>
              </a:rPr>
              <a:t>With WO3</a:t>
            </a:r>
          </a:p>
          <a:p>
            <a:r>
              <a:rPr lang="en-US" sz="1200" dirty="0" smtClean="0">
                <a:latin typeface="Comic Sans MS" panose="030F0702030302020204" pitchFamily="66" charset="0"/>
                <a:cs typeface="Times New Roman" pitchFamily="18" charset="0"/>
              </a:rPr>
              <a:t>42.5</a:t>
            </a:r>
            <a:r>
              <a:rPr lang="en-US" sz="1200" b="1" dirty="0" smtClean="0">
                <a:solidFill>
                  <a:srgbClr val="FF3399"/>
                </a:solidFill>
                <a:latin typeface="Comic Sans MS" panose="030F0702030302020204" pitchFamily="66" charset="0"/>
                <a:cs typeface="Times New Roman" pitchFamily="18" charset="0"/>
              </a:rPr>
              <a:t>WO</a:t>
            </a:r>
            <a:r>
              <a:rPr lang="en-US" sz="1200" b="1" baseline="-25000" dirty="0" smtClean="0">
                <a:solidFill>
                  <a:srgbClr val="FF3399"/>
                </a:solidFill>
                <a:latin typeface="Comic Sans MS" panose="030F0702030302020204" pitchFamily="66" charset="0"/>
                <a:cs typeface="Times New Roman" pitchFamily="18" charset="0"/>
              </a:rPr>
              <a:t>3 </a:t>
            </a:r>
            <a:r>
              <a:rPr lang="en-US" sz="1200" dirty="0">
                <a:latin typeface="Comic Sans MS" panose="030F0702030302020204" pitchFamily="66" charset="0"/>
                <a:cs typeface="Times New Roman" pitchFamily="18" charset="0"/>
              </a:rPr>
              <a:t>˗ 27.5</a:t>
            </a:r>
            <a:r>
              <a:rPr lang="en-US" sz="1200" b="1" dirty="0">
                <a:solidFill>
                  <a:schemeClr val="accent2"/>
                </a:solidFill>
                <a:latin typeface="Comic Sans MS" panose="030F0702030302020204" pitchFamily="66" charset="0"/>
                <a:cs typeface="Times New Roman" pitchFamily="18" charset="0"/>
              </a:rPr>
              <a:t>Gd</a:t>
            </a:r>
            <a:r>
              <a:rPr lang="en-US" sz="1200" b="1" baseline="-25000" dirty="0">
                <a:solidFill>
                  <a:schemeClr val="accent2"/>
                </a:solidFill>
                <a:latin typeface="Comic Sans MS" panose="030F0702030302020204" pitchFamily="66" charset="0"/>
                <a:cs typeface="Times New Roman" pitchFamily="18" charset="0"/>
              </a:rPr>
              <a:t>2</a:t>
            </a:r>
            <a:r>
              <a:rPr lang="en-US" sz="1200" b="1" dirty="0">
                <a:solidFill>
                  <a:schemeClr val="accent2"/>
                </a:solidFill>
                <a:latin typeface="Comic Sans MS" panose="030F0702030302020204" pitchFamily="66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solidFill>
                  <a:schemeClr val="accent2"/>
                </a:solidFill>
                <a:latin typeface="Comic Sans MS" panose="030F0702030302020204" pitchFamily="66" charset="0"/>
                <a:cs typeface="Times New Roman" pitchFamily="18" charset="0"/>
              </a:rPr>
              <a:t>3 </a:t>
            </a:r>
            <a:r>
              <a:rPr lang="en-US" sz="1200" dirty="0">
                <a:latin typeface="Comic Sans MS" panose="030F0702030302020204" pitchFamily="66" charset="0"/>
                <a:cs typeface="Times New Roman" pitchFamily="18" charset="0"/>
              </a:rPr>
              <a:t>˗ </a:t>
            </a:r>
            <a:r>
              <a:rPr lang="en-US" sz="1200" dirty="0" smtClean="0">
                <a:latin typeface="Comic Sans MS" panose="030F0702030302020204" pitchFamily="66" charset="0"/>
                <a:cs typeface="Times New Roman" pitchFamily="18" charset="0"/>
              </a:rPr>
              <a:t>(29-x)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B</a:t>
            </a:r>
            <a:r>
              <a:rPr lang="en-US" sz="1200" b="1" baseline="-25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O</a:t>
            </a:r>
            <a:r>
              <a:rPr lang="en-US" sz="1200" b="1" baseline="-25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3 </a:t>
            </a:r>
            <a:r>
              <a:rPr lang="en-US" sz="1200" dirty="0">
                <a:latin typeface="Comic Sans MS" panose="030F0702030302020204" pitchFamily="66" charset="0"/>
                <a:cs typeface="Times New Roman" pitchFamily="18" charset="0"/>
              </a:rPr>
              <a:t>˗ </a:t>
            </a:r>
            <a:r>
              <a:rPr lang="en-US" sz="1200" dirty="0" smtClean="0">
                <a:latin typeface="Comic Sans MS" panose="030F0702030302020204" pitchFamily="66" charset="0"/>
                <a:cs typeface="Times New Roman" pitchFamily="18" charset="0"/>
              </a:rPr>
              <a:t>1</a:t>
            </a:r>
            <a:r>
              <a:rPr lang="en-US" sz="1200" b="1" dirty="0" smtClean="0">
                <a:solidFill>
                  <a:srgbClr val="7030A0"/>
                </a:solidFill>
                <a:latin typeface="Comic Sans MS" panose="030F0702030302020204" pitchFamily="66" charset="0"/>
                <a:cs typeface="Times New Roman" pitchFamily="18" charset="0"/>
              </a:rPr>
              <a:t>Sm</a:t>
            </a:r>
            <a:r>
              <a:rPr lang="en-US" sz="1200" b="1" baseline="-25000" dirty="0" smtClean="0">
                <a:solidFill>
                  <a:srgbClr val="7030A0"/>
                </a:solidFill>
                <a:latin typeface="Comic Sans MS" panose="030F0702030302020204" pitchFamily="66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rgbClr val="7030A0"/>
                </a:solidFill>
                <a:latin typeface="Comic Sans MS" panose="030F0702030302020204" pitchFamily="66" charset="0"/>
                <a:cs typeface="Times New Roman" pitchFamily="18" charset="0"/>
              </a:rPr>
              <a:t>O</a:t>
            </a:r>
            <a:r>
              <a:rPr lang="en-US" sz="1200" b="1" baseline="-25000" dirty="0" smtClean="0">
                <a:solidFill>
                  <a:srgbClr val="7030A0"/>
                </a:solidFill>
                <a:latin typeface="Comic Sans MS" panose="030F0702030302020204" pitchFamily="66" charset="0"/>
                <a:cs typeface="Times New Roman" pitchFamily="18" charset="0"/>
              </a:rPr>
              <a:t>3</a:t>
            </a:r>
            <a:r>
              <a:rPr lang="en-US" sz="1200" b="1" baseline="-25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en-US" sz="1200" b="1" dirty="0" smtClean="0">
                <a:latin typeface="Comic Sans MS" panose="030F0702030302020204" pitchFamily="66" charset="0"/>
                <a:cs typeface="Times New Roman" pitchFamily="18" charset="0"/>
              </a:rPr>
              <a:t>Glass</a:t>
            </a:r>
          </a:p>
          <a:p>
            <a:endParaRPr lang="en-US" sz="1200" b="1" dirty="0" smtClean="0">
              <a:solidFill>
                <a:schemeClr val="accent2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endParaRPr lang="en-US" sz="1200" b="1" dirty="0" smtClean="0">
              <a:solidFill>
                <a:schemeClr val="accent2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r>
              <a:rPr lang="en-US" sz="1200" b="1" dirty="0" smtClean="0">
                <a:latin typeface="Comic Sans MS" panose="030F0702030302020204" pitchFamily="66" charset="0"/>
                <a:cs typeface="Times New Roman" pitchFamily="18" charset="0"/>
              </a:rPr>
              <a:t>Without WO3</a:t>
            </a:r>
          </a:p>
          <a:p>
            <a:r>
              <a:rPr lang="en-US" sz="1200" b="1" dirty="0" smtClean="0">
                <a:solidFill>
                  <a:schemeClr val="accent2"/>
                </a:solidFill>
                <a:latin typeface="Comic Sans MS" panose="030F0702030302020204" pitchFamily="66" charset="0"/>
                <a:cs typeface="Times New Roman" pitchFamily="18" charset="0"/>
              </a:rPr>
              <a:t>70Gd</a:t>
            </a:r>
            <a:r>
              <a:rPr lang="en-US" sz="1200" b="1" baseline="-25000" dirty="0" smtClean="0">
                <a:solidFill>
                  <a:schemeClr val="accent2"/>
                </a:solidFill>
                <a:latin typeface="Comic Sans MS" panose="030F0702030302020204" pitchFamily="66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accent2"/>
                </a:solidFill>
                <a:latin typeface="Comic Sans MS" panose="030F0702030302020204" pitchFamily="66" charset="0"/>
                <a:cs typeface="Times New Roman" pitchFamily="18" charset="0"/>
              </a:rPr>
              <a:t>O</a:t>
            </a:r>
            <a:r>
              <a:rPr lang="en-US" sz="1200" b="1" baseline="-25000" dirty="0" smtClean="0">
                <a:solidFill>
                  <a:schemeClr val="accent2"/>
                </a:solidFill>
                <a:latin typeface="Comic Sans MS" panose="030F0702030302020204" pitchFamily="66" charset="0"/>
                <a:cs typeface="Times New Roman" pitchFamily="18" charset="0"/>
              </a:rPr>
              <a:t>3 </a:t>
            </a:r>
            <a:r>
              <a:rPr lang="en-US" sz="1200" dirty="0">
                <a:latin typeface="Comic Sans MS" panose="030F0702030302020204" pitchFamily="66" charset="0"/>
                <a:cs typeface="Times New Roman" pitchFamily="18" charset="0"/>
              </a:rPr>
              <a:t>˗ </a:t>
            </a:r>
            <a:r>
              <a:rPr lang="en-US" sz="1200" dirty="0" smtClean="0">
                <a:latin typeface="Comic Sans MS" panose="030F0702030302020204" pitchFamily="66" charset="0"/>
                <a:cs typeface="Times New Roman" pitchFamily="18" charset="0"/>
              </a:rPr>
              <a:t>(29-x)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B</a:t>
            </a:r>
            <a:r>
              <a:rPr lang="en-US" sz="1200" b="1" baseline="-25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O</a:t>
            </a:r>
            <a:r>
              <a:rPr lang="en-US" sz="1200" b="1" baseline="-25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3 </a:t>
            </a:r>
            <a:r>
              <a:rPr lang="en-US" sz="1200" dirty="0">
                <a:latin typeface="Comic Sans MS" panose="030F0702030302020204" pitchFamily="66" charset="0"/>
                <a:cs typeface="Times New Roman" pitchFamily="18" charset="0"/>
              </a:rPr>
              <a:t>˗ 1</a:t>
            </a:r>
            <a:r>
              <a:rPr lang="en-US" sz="1200" b="1" dirty="0">
                <a:solidFill>
                  <a:srgbClr val="7030A0"/>
                </a:solidFill>
                <a:latin typeface="Comic Sans MS" panose="030F0702030302020204" pitchFamily="66" charset="0"/>
                <a:cs typeface="Times New Roman" pitchFamily="18" charset="0"/>
              </a:rPr>
              <a:t>Sm</a:t>
            </a:r>
            <a:r>
              <a:rPr lang="en-US" sz="1200" b="1" baseline="-25000" dirty="0">
                <a:solidFill>
                  <a:srgbClr val="7030A0"/>
                </a:solidFill>
                <a:latin typeface="Comic Sans MS" panose="030F0702030302020204" pitchFamily="66" charset="0"/>
                <a:cs typeface="Times New Roman" pitchFamily="18" charset="0"/>
              </a:rPr>
              <a:t>2</a:t>
            </a:r>
            <a:r>
              <a:rPr lang="en-US" sz="1200" b="1" dirty="0">
                <a:solidFill>
                  <a:srgbClr val="7030A0"/>
                </a:solidFill>
                <a:latin typeface="Comic Sans MS" panose="030F0702030302020204" pitchFamily="66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solidFill>
                  <a:srgbClr val="7030A0"/>
                </a:solidFill>
                <a:latin typeface="Comic Sans MS" panose="030F0702030302020204" pitchFamily="66" charset="0"/>
                <a:cs typeface="Times New Roman" pitchFamily="18" charset="0"/>
              </a:rPr>
              <a:t>3</a:t>
            </a:r>
            <a:r>
              <a:rPr lang="en-US" sz="1200" b="1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en-US" sz="1200" b="1" dirty="0">
                <a:latin typeface="Comic Sans MS" panose="030F0702030302020204" pitchFamily="66" charset="0"/>
                <a:cs typeface="Times New Roman" pitchFamily="18" charset="0"/>
              </a:rPr>
              <a:t>Glass</a:t>
            </a:r>
            <a:endParaRPr lang="th-TH" sz="1200" b="1" baseline="-25000" dirty="0">
              <a:latin typeface="Comic Sans MS" panose="030F0702030302020204" pitchFamily="66" charset="0"/>
              <a:cs typeface="Times New Roman" pitchFamily="18" charset="0"/>
            </a:endParaRPr>
          </a:p>
          <a:p>
            <a:pPr algn="ctr"/>
            <a:endParaRPr lang="th-TH" sz="1200" b="1" baseline="-25000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37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531" y="360080"/>
            <a:ext cx="7504969" cy="709683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Comic Sans MS" panose="030F0702030302020204" pitchFamily="66" charset="0"/>
              </a:rPr>
              <a:t>Photoluminescent</a:t>
            </a:r>
            <a:r>
              <a:rPr lang="en-US" sz="3200" dirty="0" smtClean="0">
                <a:latin typeface="Comic Sans MS" panose="030F0702030302020204" pitchFamily="66" charset="0"/>
              </a:rPr>
              <a:t> spectra (with WO3, Vary Sm2O3 concentration)</a:t>
            </a:r>
            <a:endParaRPr lang="th-TH" sz="3200" dirty="0">
              <a:latin typeface="Comic Sans MS" panose="030F0702030302020204" pitchFamily="66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-401062" y="2048380"/>
          <a:ext cx="6133302" cy="4892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89" name="Graph" r:id="rId4" imgW="4276800" imgH="3022560" progId="Origin50.Graph">
                  <p:embed/>
                </p:oleObj>
              </mc:Choice>
              <mc:Fallback>
                <p:oleObj name="Graph" r:id="rId4" imgW="4276800" imgH="3022560" progId="Origin50.Graph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401062" y="2048380"/>
                        <a:ext cx="6133302" cy="48928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5052291" y="1671127"/>
            <a:ext cx="6714836" cy="461665"/>
            <a:chOff x="5508674" y="5454703"/>
            <a:chExt cx="6490467" cy="461665"/>
          </a:xfrm>
        </p:grpSpPr>
        <p:sp>
          <p:nvSpPr>
            <p:cNvPr id="9" name="สี่เหลี่ยมผืนผ้า 5"/>
            <p:cNvSpPr/>
            <p:nvPr/>
          </p:nvSpPr>
          <p:spPr>
            <a:xfrm>
              <a:off x="9339590" y="5554957"/>
              <a:ext cx="2659551" cy="276999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 dirty="0" smtClean="0">
                  <a:latin typeface="Comic Sans MS" panose="030F0702030302020204" pitchFamily="66" charset="0"/>
                  <a:cs typeface="Times New Roman" pitchFamily="18" charset="0"/>
                </a:rPr>
                <a:t>Concentration quenching effect </a:t>
              </a:r>
            </a:p>
          </p:txBody>
        </p:sp>
        <p:sp>
          <p:nvSpPr>
            <p:cNvPr id="10" name="TextBox 24"/>
            <p:cNvSpPr txBox="1"/>
            <p:nvPr/>
          </p:nvSpPr>
          <p:spPr>
            <a:xfrm>
              <a:off x="5508674" y="5454703"/>
              <a:ext cx="2562260" cy="461665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solidFill>
                    <a:schemeClr val="tx1"/>
                  </a:solidFill>
                  <a:latin typeface="Comic Sans MS" panose="030F0702030302020204" pitchFamily="66" charset="0"/>
                  <a:cs typeface="Times New Roman" pitchFamily="18" charset="0"/>
                </a:rPr>
                <a:t>Intensity of emission is highest at </a:t>
              </a:r>
              <a:endParaRPr lang="en-US" sz="1200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endParaRPr>
            </a:p>
            <a:p>
              <a:pPr algn="ctr"/>
              <a:r>
                <a:rPr lang="en-US" sz="1200" b="1" dirty="0" smtClean="0">
                  <a:solidFill>
                    <a:schemeClr val="tx1"/>
                  </a:solidFill>
                  <a:latin typeface="Comic Sans MS" panose="030F0702030302020204" pitchFamily="66" charset="0"/>
                  <a:cs typeface="Times New Roman" pitchFamily="18" charset="0"/>
                </a:rPr>
                <a:t>1.00 </a:t>
              </a:r>
              <a:r>
                <a:rPr lang="en-US" sz="1200" b="1" dirty="0" err="1">
                  <a:solidFill>
                    <a:schemeClr val="tx1"/>
                  </a:solidFill>
                  <a:latin typeface="Comic Sans MS" panose="030F0702030302020204" pitchFamily="66" charset="0"/>
                  <a:cs typeface="Times New Roman" pitchFamily="18" charset="0"/>
                </a:rPr>
                <a:t>mol</a:t>
              </a:r>
              <a:r>
                <a:rPr lang="en-US" sz="1200" b="1" dirty="0">
                  <a:solidFill>
                    <a:schemeClr val="tx1"/>
                  </a:solidFill>
                  <a:latin typeface="Comic Sans MS" panose="030F0702030302020204" pitchFamily="66" charset="0"/>
                  <a:cs typeface="Times New Roman" pitchFamily="18" charset="0"/>
                </a:rPr>
                <a:t>% </a:t>
              </a:r>
              <a:r>
                <a:rPr lang="en-US" sz="1200" b="1" dirty="0" smtClean="0">
                  <a:solidFill>
                    <a:schemeClr val="tx1"/>
                  </a:solidFill>
                  <a:latin typeface="Comic Sans MS" panose="030F0702030302020204" pitchFamily="66" charset="0"/>
                  <a:cs typeface="Times New Roman" pitchFamily="18" charset="0"/>
                </a:rPr>
                <a:t>Sm</a:t>
              </a:r>
              <a:r>
                <a:rPr lang="en-US" sz="1200" b="1" baseline="-25000" dirty="0" smtClean="0">
                  <a:solidFill>
                    <a:schemeClr val="tx1"/>
                  </a:solidFill>
                  <a:latin typeface="Comic Sans MS" panose="030F0702030302020204" pitchFamily="66" charset="0"/>
                  <a:cs typeface="Times New Roman" pitchFamily="18" charset="0"/>
                </a:rPr>
                <a:t>2</a:t>
              </a:r>
              <a:r>
                <a:rPr lang="en-US" sz="1200" b="1" dirty="0" smtClean="0">
                  <a:solidFill>
                    <a:schemeClr val="tx1"/>
                  </a:solidFill>
                  <a:latin typeface="Comic Sans MS" panose="030F0702030302020204" pitchFamily="66" charset="0"/>
                  <a:cs typeface="Times New Roman" pitchFamily="18" charset="0"/>
                </a:rPr>
                <a:t>O</a:t>
              </a:r>
              <a:r>
                <a:rPr lang="en-US" sz="1200" b="1" baseline="-25000" dirty="0" smtClean="0">
                  <a:solidFill>
                    <a:schemeClr val="tx1"/>
                  </a:solidFill>
                  <a:latin typeface="Comic Sans MS" panose="030F0702030302020204" pitchFamily="66" charset="0"/>
                  <a:cs typeface="Times New Roman" pitchFamily="18" charset="0"/>
                </a:rPr>
                <a:t>3 </a:t>
              </a:r>
              <a:r>
                <a:rPr lang="en-US" sz="1200" dirty="0" smtClean="0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Cordia New" panose="020B0304020202020204" pitchFamily="34" charset="-34"/>
                </a:rPr>
                <a:t>doped glass</a:t>
              </a:r>
              <a:endParaRPr lang="en-US" sz="1200" dirty="0">
                <a:latin typeface="Comic Sans MS" panose="030F0702030302020204" pitchFamily="66" charset="0"/>
                <a:ea typeface="Calibri" panose="020F0502020204030204" pitchFamily="34" charset="0"/>
                <a:cs typeface="Cordia New" panose="020B0304020202020204" pitchFamily="34" charset="-34"/>
              </a:endParaRPr>
            </a:p>
          </p:txBody>
        </p:sp>
        <p:sp>
          <p:nvSpPr>
            <p:cNvPr id="11" name="ลูกศรขวา 6"/>
            <p:cNvSpPr/>
            <p:nvPr/>
          </p:nvSpPr>
          <p:spPr>
            <a:xfrm>
              <a:off x="8391739" y="5471993"/>
              <a:ext cx="627046" cy="429730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396455" y="1752671"/>
            <a:ext cx="4139305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omic Sans MS" panose="030F0702030302020204" pitchFamily="66" charset="0"/>
              </a:rPr>
              <a:t>Glass show the strongest emission with </a:t>
            </a:r>
            <a:r>
              <a:rPr lang="en-US" sz="1400" dirty="0" smtClean="0">
                <a:latin typeface="Comic Sans MS" panose="030F0702030302020204" pitchFamily="66" charset="0"/>
              </a:rPr>
              <a:t>600 nm</a:t>
            </a:r>
            <a:endParaRPr lang="en-US" sz="1400" dirty="0">
              <a:latin typeface="Comic Sans MS" panose="030F0702030302020204" pitchFamily="66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425525" y="2380027"/>
            <a:ext cx="628269" cy="601364"/>
          </a:xfrm>
          <a:prstGeom prst="ellipse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TextBox 4"/>
          <p:cNvSpPr txBox="1"/>
          <p:nvPr/>
        </p:nvSpPr>
        <p:spPr>
          <a:xfrm>
            <a:off x="613621" y="5718993"/>
            <a:ext cx="3073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 Under 275 nm excitation</a:t>
            </a:r>
            <a:endParaRPr lang="th-TH" b="1" u="sng" dirty="0">
              <a:solidFill>
                <a:srgbClr val="FF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54067" y="5718993"/>
            <a:ext cx="3073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Under 311 nm excitation</a:t>
            </a:r>
            <a:endParaRPr lang="th-TH" b="1" u="sng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93850" y="5728804"/>
            <a:ext cx="3073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ED7D31"/>
                </a:solidFill>
                <a:latin typeface="Comic Sans MS" panose="030F0702030302020204" pitchFamily="66" charset="0"/>
              </a:rPr>
              <a:t> Under 403 nm excitation</a:t>
            </a:r>
            <a:endParaRPr lang="th-TH" b="1" u="sng" dirty="0">
              <a:solidFill>
                <a:srgbClr val="ED7D31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8025449"/>
              </p:ext>
            </p:extLst>
          </p:nvPr>
        </p:nvGraphicFramePr>
        <p:xfrm>
          <a:off x="3854450" y="2357438"/>
          <a:ext cx="4337050" cy="336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90" name="Graph" r:id="rId6" imgW="4191840" imgH="2937600" progId="Origin50.Graph">
                  <p:embed/>
                </p:oleObj>
              </mc:Choice>
              <mc:Fallback>
                <p:oleObj name="Graph" r:id="rId6" imgW="4191840" imgH="2937600" progId="Origin50.Graph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 l="6667" t="5882" r="28242" b="24048"/>
                      <a:stretch>
                        <a:fillRect/>
                      </a:stretch>
                    </p:blipFill>
                    <p:spPr bwMode="auto">
                      <a:xfrm>
                        <a:off x="3854450" y="2357438"/>
                        <a:ext cx="4337050" cy="33607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27817" y="1227319"/>
            <a:ext cx="6173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Journal of Luminescence 181 (2017) 382–386, Applied Physics B 98 (2010) 417–421.</a:t>
            </a:r>
            <a:endParaRPr lang="th-TH" sz="1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/>
          </p:nvPr>
        </p:nvGraphicFramePr>
        <p:xfrm>
          <a:off x="7994381" y="2380027"/>
          <a:ext cx="4233052" cy="3348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91" name="Graph" r:id="rId8" imgW="4191610" imgH="2938272" progId="Origin50.Graph">
                  <p:embed/>
                </p:oleObj>
              </mc:Choice>
              <mc:Fallback>
                <p:oleObj name="Graph" r:id="rId8" imgW="4191610" imgH="2938272" progId="Origin50.Graph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939" t="5882" r="28848" b="23529"/>
                      <a:stretch>
                        <a:fillRect/>
                      </a:stretch>
                    </p:blipFill>
                    <p:spPr bwMode="auto">
                      <a:xfrm>
                        <a:off x="7994381" y="2380027"/>
                        <a:ext cx="4233052" cy="33487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Oval 19"/>
          <p:cNvSpPr/>
          <p:nvPr/>
        </p:nvSpPr>
        <p:spPr>
          <a:xfrm>
            <a:off x="5420512" y="2597105"/>
            <a:ext cx="623456" cy="601364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Oval 20"/>
          <p:cNvSpPr/>
          <p:nvPr/>
        </p:nvSpPr>
        <p:spPr>
          <a:xfrm>
            <a:off x="9580428" y="2459734"/>
            <a:ext cx="628269" cy="601364"/>
          </a:xfrm>
          <a:prstGeom prst="ellipse">
            <a:avLst/>
          </a:prstGeom>
          <a:noFill/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TextBox 21"/>
          <p:cNvSpPr txBox="1"/>
          <p:nvPr/>
        </p:nvSpPr>
        <p:spPr>
          <a:xfrm>
            <a:off x="11913398" y="6519446"/>
            <a:ext cx="380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ngsana New" pitchFamily="18" charset="-34"/>
                <a:cs typeface="Angsana New" pitchFamily="18" charset="-34"/>
              </a:rPr>
              <a:t>12</a:t>
            </a:r>
            <a:endParaRPr lang="en-US" sz="1600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3" name="Picture 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644" y="92364"/>
            <a:ext cx="953956" cy="65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34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07803" y="0"/>
            <a:ext cx="11157153" cy="6769100"/>
            <a:chOff x="5481051" y="-1118178"/>
            <a:chExt cx="8629847" cy="714997"/>
          </a:xfrm>
        </p:grpSpPr>
        <p:sp>
          <p:nvSpPr>
            <p:cNvPr id="5" name="Rounded Rectangle 4"/>
            <p:cNvSpPr/>
            <p:nvPr/>
          </p:nvSpPr>
          <p:spPr>
            <a:xfrm>
              <a:off x="5481051" y="-1118178"/>
              <a:ext cx="8629847" cy="71499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682857" y="-1046526"/>
              <a:ext cx="8334716" cy="633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Topic</a:t>
              </a:r>
            </a:p>
            <a:p>
              <a:pPr marL="457200" indent="-457200">
                <a:buFontTx/>
                <a:buChar char="-"/>
              </a:pPr>
              <a:r>
                <a:rPr lang="en-US" sz="2400" b="1" dirty="0" err="1" smtClean="0">
                  <a:latin typeface="Comic Sans MS" panose="030F0702030302020204" pitchFamily="66" charset="0"/>
                </a:rPr>
                <a:t>GlassLab@NPRU</a:t>
              </a:r>
              <a:endParaRPr lang="en-US" sz="2400" b="1" dirty="0" smtClean="0">
                <a:latin typeface="Comic Sans MS" panose="030F0702030302020204" pitchFamily="66" charset="0"/>
              </a:endParaRPr>
            </a:p>
            <a:p>
              <a:pPr marL="457200" indent="-457200">
                <a:buFontTx/>
                <a:buChar char="-"/>
              </a:pPr>
              <a:r>
                <a:rPr lang="en-US" sz="2400" b="1" dirty="0" smtClean="0">
                  <a:latin typeface="Comic Sans MS" panose="030F0702030302020204" pitchFamily="66" charset="0"/>
                </a:rPr>
                <a:t>Application of Radiation Detection Materials</a:t>
              </a:r>
            </a:p>
            <a:p>
              <a:pPr marL="457200" indent="-457200">
                <a:buFontTx/>
                <a:buChar char="-"/>
              </a:pPr>
              <a:r>
                <a:rPr lang="en-US" sz="2400" b="1" dirty="0" smtClean="0">
                  <a:latin typeface="Comic Sans MS" panose="030F0702030302020204" pitchFamily="66" charset="0"/>
                </a:rPr>
                <a:t>Concept of Glass</a:t>
              </a:r>
            </a:p>
            <a:p>
              <a:pPr marL="457200" indent="-457200">
                <a:buFontTx/>
                <a:buChar char="-"/>
              </a:pPr>
              <a:r>
                <a:rPr lang="en-US" sz="2400" b="1" dirty="0" smtClean="0">
                  <a:latin typeface="Comic Sans MS" panose="030F0702030302020204" pitchFamily="66" charset="0"/>
                </a:rPr>
                <a:t>Luminescence from Ln3+</a:t>
              </a:r>
            </a:p>
            <a:p>
              <a:pPr marL="457200" indent="-457200">
                <a:buFontTx/>
                <a:buChar char="-"/>
              </a:pPr>
              <a:r>
                <a:rPr lang="en-US" sz="2400" b="1" dirty="0" smtClean="0">
                  <a:latin typeface="Comic Sans MS" panose="030F0702030302020204" pitchFamily="66" charset="0"/>
                </a:rPr>
                <a:t>Glass Preparation</a:t>
              </a:r>
            </a:p>
            <a:p>
              <a:r>
                <a:rPr lang="en-US" sz="24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Result and Discussion</a:t>
              </a:r>
            </a:p>
            <a:p>
              <a:pPr marL="457200" indent="-457200">
                <a:buFontTx/>
                <a:buChar char="-"/>
              </a:pPr>
              <a:r>
                <a:rPr lang="en-US" sz="2400" b="1" dirty="0" smtClean="0">
                  <a:latin typeface="Comic Sans MS" panose="030F0702030302020204" pitchFamily="66" charset="0"/>
                </a:rPr>
                <a:t>XRD, Density, Molar Volume</a:t>
              </a:r>
            </a:p>
            <a:p>
              <a:pPr marL="457200" indent="-457200">
                <a:buFontTx/>
                <a:buChar char="-"/>
              </a:pPr>
              <a:r>
                <a:rPr lang="en-US" sz="2400" b="1" dirty="0" smtClean="0">
                  <a:latin typeface="Comic Sans MS" panose="030F0702030302020204" pitchFamily="66" charset="0"/>
                </a:rPr>
                <a:t>Transmission Spectra</a:t>
              </a:r>
            </a:p>
            <a:p>
              <a:pPr marL="457200" indent="-457200">
                <a:buFontTx/>
                <a:buChar char="-"/>
              </a:pPr>
              <a:r>
                <a:rPr lang="en-US" sz="2400" b="1" dirty="0" smtClean="0">
                  <a:latin typeface="Comic Sans MS" panose="030F0702030302020204" pitchFamily="66" charset="0"/>
                </a:rPr>
                <a:t>Excitation and Emission (Photo, X-rays and </a:t>
              </a:r>
              <a:r>
                <a:rPr lang="en-US" sz="2400" b="1" dirty="0" err="1" smtClean="0">
                  <a:latin typeface="Comic Sans MS" panose="030F0702030302020204" pitchFamily="66" charset="0"/>
                </a:rPr>
                <a:t>Protron</a:t>
              </a:r>
              <a:r>
                <a:rPr lang="en-US" sz="2400" b="1" dirty="0" smtClean="0">
                  <a:latin typeface="Comic Sans MS" panose="030F0702030302020204" pitchFamily="66" charset="0"/>
                </a:rPr>
                <a:t> induced luminescence)</a:t>
              </a:r>
            </a:p>
            <a:p>
              <a:pPr marL="457200" indent="-457200">
                <a:buFontTx/>
                <a:buChar char="-"/>
              </a:pPr>
              <a:r>
                <a:rPr lang="en-US" sz="2400" b="1" dirty="0" smtClean="0">
                  <a:latin typeface="Comic Sans MS" panose="030F0702030302020204" pitchFamily="66" charset="0"/>
                </a:rPr>
                <a:t>Temperature dependence (down to 10 K)</a:t>
              </a:r>
            </a:p>
            <a:p>
              <a:pPr marL="457200" indent="-457200">
                <a:buFontTx/>
                <a:buChar char="-"/>
              </a:pPr>
              <a:r>
                <a:rPr lang="en-US" sz="2400" b="1" dirty="0" smtClean="0">
                  <a:latin typeface="Comic Sans MS" panose="030F0702030302020204" pitchFamily="66" charset="0"/>
                </a:rPr>
                <a:t>Decay time (PL and X-rays excitation)</a:t>
              </a:r>
            </a:p>
            <a:p>
              <a:pPr marL="457200" indent="-457200">
                <a:buFontTx/>
                <a:buChar char="-"/>
              </a:pPr>
              <a:endParaRPr lang="en-US" sz="2400" b="1" dirty="0" smtClean="0">
                <a:latin typeface="Comic Sans MS" panose="030F0702030302020204" pitchFamily="66" charset="0"/>
              </a:endParaRPr>
            </a:p>
            <a:p>
              <a:pPr marL="457200" indent="-457200">
                <a:buFontTx/>
                <a:buChar char="-"/>
              </a:pPr>
              <a:endParaRPr lang="en-US" sz="2400" b="1" dirty="0" smtClean="0">
                <a:latin typeface="Comic Sans MS" panose="030F0702030302020204" pitchFamily="66" charset="0"/>
              </a:endParaRPr>
            </a:p>
            <a:p>
              <a:pPr marL="457200" indent="-457200">
                <a:buFontTx/>
                <a:buChar char="-"/>
              </a:pPr>
              <a:endParaRPr lang="en-US" sz="2400" b="1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430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 smtClean="0">
                <a:latin typeface="Comic Sans MS" panose="030F0702030302020204" pitchFamily="66" charset="0"/>
              </a:rPr>
              <a:t>Photoluminescent</a:t>
            </a:r>
            <a:r>
              <a:rPr lang="en-US" sz="3200" dirty="0" smtClean="0">
                <a:latin typeface="Comic Sans MS" panose="030F0702030302020204" pitchFamily="66" charset="0"/>
              </a:rPr>
              <a:t> spectra (with/without WO3)</a:t>
            </a:r>
            <a:endParaRPr lang="th-TH" sz="32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3621" y="5718993"/>
            <a:ext cx="3073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 Under 275 nm excitation</a:t>
            </a:r>
            <a:endParaRPr lang="th-TH" b="1" u="sng" dirty="0">
              <a:solidFill>
                <a:srgbClr val="FF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54067" y="5718993"/>
            <a:ext cx="3073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Under 311 nm excitation</a:t>
            </a:r>
            <a:endParaRPr lang="th-TH" b="1" u="sng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93850" y="5728804"/>
            <a:ext cx="3073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ED7D31"/>
                </a:solidFill>
                <a:latin typeface="Comic Sans MS" panose="030F0702030302020204" pitchFamily="66" charset="0"/>
              </a:rPr>
              <a:t> Under 403 nm excitation</a:t>
            </a:r>
            <a:endParaRPr lang="th-TH" b="1" u="sng" dirty="0">
              <a:solidFill>
                <a:srgbClr val="ED7D3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7817" y="1227319"/>
            <a:ext cx="6173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Journal of Luminescence 181 (2017) 382–386, Applied Physics B 98 (2010) 417–421.</a:t>
            </a:r>
            <a:endParaRPr lang="th-TH" sz="1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913398" y="6519446"/>
            <a:ext cx="380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ngsana New" pitchFamily="18" charset="-34"/>
                <a:cs typeface="Angsana New" pitchFamily="18" charset="-34"/>
              </a:rPr>
              <a:t>12</a:t>
            </a:r>
            <a:endParaRPr lang="en-US" sz="1600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3" name="Picture 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644" y="92364"/>
            <a:ext cx="953956" cy="65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8213"/>
            <a:ext cx="4663149" cy="326826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879" y="1853701"/>
            <a:ext cx="4663150" cy="32682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706" y="2012591"/>
            <a:ext cx="4209742" cy="295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9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531" y="325787"/>
            <a:ext cx="6950123" cy="70968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The </a:t>
            </a:r>
            <a:r>
              <a:rPr lang="en-US" dirty="0">
                <a:latin typeface="Comic Sans MS" panose="030F0702030302020204" pitchFamily="66" charset="0"/>
              </a:rPr>
              <a:t>emission intensity </a:t>
            </a:r>
            <a:r>
              <a:rPr lang="en-US" dirty="0" smtClean="0">
                <a:latin typeface="Comic Sans MS" panose="030F0702030302020204" pitchFamily="66" charset="0"/>
              </a:rPr>
              <a:t>&amp; Energy diagram</a:t>
            </a:r>
            <a:endParaRPr lang="th-TH" dirty="0">
              <a:latin typeface="Comic Sans MS" panose="030F0702030302020204" pitchFamily="66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1263191"/>
            <a:ext cx="1563076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sp>
        <p:nvSpPr>
          <p:cNvPr id="6" name="TextBox 5"/>
          <p:cNvSpPr txBox="1"/>
          <p:nvPr/>
        </p:nvSpPr>
        <p:spPr>
          <a:xfrm>
            <a:off x="92145" y="6353830"/>
            <a:ext cx="1196473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thaiDist"/>
            <a:r>
              <a:rPr lang="en-US" sz="1400" dirty="0" smtClean="0">
                <a:latin typeface="Comic Sans MS" panose="030F0702030302020204" pitchFamily="66" charset="0"/>
              </a:rPr>
              <a:t>Fig. (a) The </a:t>
            </a:r>
            <a:r>
              <a:rPr lang="en-US" sz="1400" dirty="0">
                <a:latin typeface="Comic Sans MS" panose="030F0702030302020204" pitchFamily="66" charset="0"/>
              </a:rPr>
              <a:t>emission intensity of </a:t>
            </a:r>
            <a:r>
              <a:rPr lang="en-US" sz="1400" dirty="0" smtClean="0">
                <a:latin typeface="Comic Sans MS" panose="030F0702030302020204" pitchFamily="66" charset="0"/>
              </a:rPr>
              <a:t>600 </a:t>
            </a:r>
            <a:r>
              <a:rPr lang="en-US" sz="1400" dirty="0">
                <a:latin typeface="Comic Sans MS" panose="030F0702030302020204" pitchFamily="66" charset="0"/>
              </a:rPr>
              <a:t>nm under all three wavelengths excitation as a function of </a:t>
            </a:r>
            <a:r>
              <a:rPr lang="en-US" sz="1400" dirty="0" smtClean="0">
                <a:latin typeface="Comic Sans MS" panose="030F0702030302020204" pitchFamily="66" charset="0"/>
              </a:rPr>
              <a:t>Sm</a:t>
            </a:r>
            <a:r>
              <a:rPr lang="en-US" sz="1400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1400" dirty="0" smtClean="0">
                <a:latin typeface="Comic Sans MS" panose="030F0702030302020204" pitchFamily="66" charset="0"/>
              </a:rPr>
              <a:t>O</a:t>
            </a:r>
            <a:r>
              <a:rPr lang="en-US" sz="1400" baseline="-25000" dirty="0" smtClean="0">
                <a:latin typeface="Comic Sans MS" panose="030F0702030302020204" pitchFamily="66" charset="0"/>
              </a:rPr>
              <a:t>3</a:t>
            </a:r>
            <a:r>
              <a:rPr lang="en-US" sz="1400" dirty="0" smtClean="0">
                <a:latin typeface="Comic Sans MS" panose="030F0702030302020204" pitchFamily="66" charset="0"/>
              </a:rPr>
              <a:t> concentration and </a:t>
            </a:r>
          </a:p>
          <a:p>
            <a:pPr algn="thaiDist"/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smtClean="0">
                <a:latin typeface="Comic Sans MS" panose="030F0702030302020204" pitchFamily="66" charset="0"/>
              </a:rPr>
              <a:t>      (b) </a:t>
            </a:r>
            <a:r>
              <a:rPr lang="ru-RU" sz="1400" dirty="0" smtClean="0">
                <a:latin typeface="Comic Sans MS" panose="030F0702030302020204" pitchFamily="66" charset="0"/>
              </a:rPr>
              <a:t>Energy </a:t>
            </a:r>
            <a:r>
              <a:rPr lang="ru-RU" sz="1400" dirty="0">
                <a:latin typeface="Comic Sans MS" panose="030F0702030302020204" pitchFamily="66" charset="0"/>
              </a:rPr>
              <a:t>levels diagram </a:t>
            </a:r>
            <a:r>
              <a:rPr lang="en-US" sz="1400" dirty="0" smtClean="0">
                <a:latin typeface="Comic Sans MS" panose="030F0702030302020204" pitchFamily="66" charset="0"/>
              </a:rPr>
              <a:t>of </a:t>
            </a:r>
            <a:r>
              <a:rPr lang="en-US" sz="1400" dirty="0">
                <a:latin typeface="Comic Sans MS" panose="030F0702030302020204" pitchFamily="66" charset="0"/>
              </a:rPr>
              <a:t>Gd</a:t>
            </a:r>
            <a:r>
              <a:rPr lang="en-US" sz="1400" baseline="30000" dirty="0">
                <a:latin typeface="Comic Sans MS" panose="030F0702030302020204" pitchFamily="66" charset="0"/>
              </a:rPr>
              <a:t>3+</a:t>
            </a:r>
            <a:r>
              <a:rPr lang="en-US" sz="1400" dirty="0">
                <a:latin typeface="Comic Sans MS" panose="030F0702030302020204" pitchFamily="66" charset="0"/>
              </a:rPr>
              <a:t> and </a:t>
            </a:r>
            <a:r>
              <a:rPr lang="en-US" sz="1400" dirty="0" smtClean="0">
                <a:latin typeface="Comic Sans MS" panose="030F0702030302020204" pitchFamily="66" charset="0"/>
              </a:rPr>
              <a:t>Sm</a:t>
            </a:r>
            <a:r>
              <a:rPr lang="en-US" sz="1400" baseline="30000" dirty="0" smtClean="0">
                <a:latin typeface="Comic Sans MS" panose="030F0702030302020204" pitchFamily="66" charset="0"/>
              </a:rPr>
              <a:t>3</a:t>
            </a:r>
            <a:r>
              <a:rPr lang="en-US" sz="1400" baseline="30000" dirty="0">
                <a:latin typeface="Comic Sans MS" panose="030F0702030302020204" pitchFamily="66" charset="0"/>
              </a:rPr>
              <a:t>+</a:t>
            </a:r>
            <a:r>
              <a:rPr lang="en-US" sz="1400" dirty="0">
                <a:latin typeface="Comic Sans MS" panose="030F0702030302020204" pitchFamily="66" charset="0"/>
              </a:rPr>
              <a:t> ions in the </a:t>
            </a:r>
            <a:r>
              <a:rPr lang="en-US" sz="1400" dirty="0" smtClean="0">
                <a:latin typeface="Comic Sans MS" panose="030F0702030302020204" pitchFamily="66" charset="0"/>
              </a:rPr>
              <a:t>WGB </a:t>
            </a:r>
            <a:r>
              <a:rPr lang="en-US" sz="1400" dirty="0">
                <a:latin typeface="Comic Sans MS" panose="030F0702030302020204" pitchFamily="66" charset="0"/>
              </a:rPr>
              <a:t>glasses for PL emission spectra</a:t>
            </a:r>
            <a:r>
              <a:rPr lang="en-US" sz="1400" dirty="0" smtClean="0">
                <a:latin typeface="Comic Sans MS" panose="030F0702030302020204" pitchFamily="66" charset="0"/>
              </a:rPr>
              <a:t>.</a:t>
            </a:r>
            <a:endParaRPr lang="en-US" sz="1400" dirty="0">
              <a:latin typeface="Comic Sans MS" panose="030F0702030302020204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86124" y="6082883"/>
            <a:ext cx="93496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altLang="th-TH" sz="1600" dirty="0">
                <a:latin typeface="Comic Sans MS" panose="030F0702030302020204" pitchFamily="66" charset="0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en-US" altLang="th-TH" sz="16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Angsana New" panose="02020603050405020304" pitchFamily="18" charset="-34"/>
              </a:rPr>
              <a:t>(</a:t>
            </a:r>
            <a:r>
              <a:rPr lang="en-US" altLang="th-TH" sz="16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th-TH" sz="16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Angsana New" panose="02020603050405020304" pitchFamily="18" charset="-34"/>
              </a:rPr>
              <a:t>)</a:t>
            </a:r>
            <a:r>
              <a:rPr lang="th-TH" altLang="th-TH" sz="16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Angsana New" panose="02020603050405020304" pitchFamily="18" charset="-34"/>
              </a:rPr>
              <a:t>                                                                                                                            </a:t>
            </a:r>
            <a:r>
              <a:rPr lang="en-US" altLang="th-TH" sz="16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Angsana New" panose="02020603050405020304" pitchFamily="18" charset="-34"/>
              </a:rPr>
              <a:t>                      (b)</a:t>
            </a:r>
            <a:endParaRPr lang="th-TH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1913398" y="6519446"/>
            <a:ext cx="380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ngsana New" pitchFamily="18" charset="-34"/>
                <a:cs typeface="Angsana New" pitchFamily="18" charset="-34"/>
              </a:rPr>
              <a:t>13</a:t>
            </a:r>
            <a:endParaRPr lang="en-US" sz="1600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0" name="Picture 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644" y="92364"/>
            <a:ext cx="953956" cy="65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27817" y="1227319"/>
            <a:ext cx="6173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Journal of Luminescence 181 (2017) 382–386, Applied Physics B 98 (2010) 417–421.</a:t>
            </a:r>
            <a:endParaRPr lang="th-TH" sz="1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021" y="1567045"/>
            <a:ext cx="6038791" cy="4453398"/>
          </a:xfrm>
          <a:prstGeom prst="rect">
            <a:avLst/>
          </a:prstGeom>
        </p:spPr>
      </p:pic>
      <p:sp>
        <p:nvSpPr>
          <p:cNvPr id="13" name="Rectangle 95"/>
          <p:cNvSpPr>
            <a:spLocks noChangeArrowheads="1"/>
          </p:cNvSpPr>
          <p:nvPr/>
        </p:nvSpPr>
        <p:spPr bwMode="auto">
          <a:xfrm>
            <a:off x="381730" y="1618134"/>
            <a:ext cx="1982481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8861195"/>
              </p:ext>
            </p:extLst>
          </p:nvPr>
        </p:nvGraphicFramePr>
        <p:xfrm>
          <a:off x="381731" y="1618135"/>
          <a:ext cx="5604290" cy="4546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0" name="Graph" r:id="rId6" imgW="3938016" imgH="3023616" progId="Origin50.Graph">
                  <p:embed/>
                </p:oleObj>
              </mc:Choice>
              <mc:Fallback>
                <p:oleObj name="Graph" r:id="rId6" imgW="3938016" imgH="3023616" progId="Origin50.Graph">
                  <p:embed/>
                  <p:pic>
                    <p:nvPicPr>
                      <p:cNvPr id="0" name="Object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936" t="7855" r="28506" b="22682"/>
                      <a:stretch>
                        <a:fillRect/>
                      </a:stretch>
                    </p:blipFill>
                    <p:spPr bwMode="auto">
                      <a:xfrm>
                        <a:off x="381731" y="1618135"/>
                        <a:ext cx="5604290" cy="45468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061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2590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  </a:t>
            </a:r>
            <a:endParaRPr kumimoji="0" lang="th-TH" altLang="th-TH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43442" y="351555"/>
            <a:ext cx="9299298" cy="709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99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Decay </a:t>
            </a:r>
            <a:r>
              <a:rPr lang="en-US" sz="4000" dirty="0" smtClean="0">
                <a:latin typeface="Comic Sans MS" panose="030F0702030302020204" pitchFamily="66" charset="0"/>
              </a:rPr>
              <a:t>curve </a:t>
            </a:r>
            <a:endParaRPr lang="th-TH" sz="4000" dirty="0"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8546" y="6573720"/>
            <a:ext cx="75039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Comic Sans MS" panose="030F0702030302020204" pitchFamily="66" charset="0"/>
                <a:ea typeface="MS Mincho"/>
              </a:rPr>
              <a:t>Fig. </a:t>
            </a:r>
            <a:r>
              <a:rPr lang="en-US" sz="1400" dirty="0" smtClean="0">
                <a:latin typeface="Comic Sans MS" panose="030F0702030302020204" pitchFamily="66" charset="0"/>
              </a:rPr>
              <a:t>Decay curves </a:t>
            </a:r>
            <a:r>
              <a:rPr lang="en-US" sz="1400" dirty="0">
                <a:latin typeface="Comic Sans MS" panose="030F0702030302020204" pitchFamily="66" charset="0"/>
              </a:rPr>
              <a:t>of the </a:t>
            </a:r>
            <a:r>
              <a:rPr lang="en-US" sz="1400" dirty="0" err="1" smtClean="0">
                <a:latin typeface="Comic Sans MS" panose="030F0702030302020204" pitchFamily="66" charset="0"/>
              </a:rPr>
              <a:t>Sm:WGB</a:t>
            </a:r>
            <a:r>
              <a:rPr lang="en-US" sz="1400" dirty="0" smtClean="0">
                <a:latin typeface="Comic Sans MS" panose="030F0702030302020204" pitchFamily="66" charset="0"/>
              </a:rPr>
              <a:t> </a:t>
            </a:r>
            <a:r>
              <a:rPr lang="en-US" sz="1400" dirty="0">
                <a:latin typeface="Comic Sans MS" panose="030F0702030302020204" pitchFamily="66" charset="0"/>
              </a:rPr>
              <a:t>glasses for </a:t>
            </a:r>
            <a:r>
              <a:rPr lang="en-US" sz="1400" dirty="0" smtClean="0">
                <a:latin typeface="Comic Sans MS" panose="030F0702030302020204" pitchFamily="66" charset="0"/>
              </a:rPr>
              <a:t>600 </a:t>
            </a:r>
            <a:r>
              <a:rPr lang="en-US" sz="1400" dirty="0">
                <a:latin typeface="Comic Sans MS" panose="030F0702030302020204" pitchFamily="66" charset="0"/>
              </a:rPr>
              <a:t>nm emission under </a:t>
            </a:r>
            <a:r>
              <a:rPr lang="en-US" sz="1400" dirty="0" smtClean="0">
                <a:latin typeface="Comic Sans MS" panose="030F0702030302020204" pitchFamily="66" charset="0"/>
              </a:rPr>
              <a:t>275 </a:t>
            </a:r>
            <a:r>
              <a:rPr lang="en-US" sz="1400" dirty="0">
                <a:latin typeface="Comic Sans MS" panose="030F0702030302020204" pitchFamily="66" charset="0"/>
              </a:rPr>
              <a:t>nm </a:t>
            </a:r>
            <a:r>
              <a:rPr lang="en-US" sz="1400" dirty="0" smtClean="0">
                <a:latin typeface="Comic Sans MS" panose="030F0702030302020204" pitchFamily="66" charset="0"/>
              </a:rPr>
              <a:t>excitation</a:t>
            </a:r>
            <a:endParaRPr lang="th-TH" sz="1400" dirty="0"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81337" y="3426626"/>
            <a:ext cx="344905" cy="1828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TextBox 13"/>
          <p:cNvSpPr txBox="1"/>
          <p:nvPr/>
        </p:nvSpPr>
        <p:spPr>
          <a:xfrm>
            <a:off x="11913398" y="6519446"/>
            <a:ext cx="380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ngsana New" pitchFamily="18" charset="-34"/>
                <a:cs typeface="Angsana New" pitchFamily="18" charset="-34"/>
              </a:rPr>
              <a:t>14</a:t>
            </a:r>
            <a:endParaRPr lang="en-US" sz="1600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5" name="Picture 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644" y="92364"/>
            <a:ext cx="953956" cy="65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682697"/>
              </p:ext>
            </p:extLst>
          </p:nvPr>
        </p:nvGraphicFramePr>
        <p:xfrm>
          <a:off x="6840472" y="2402276"/>
          <a:ext cx="4940891" cy="215096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29854">
                  <a:extLst>
                    <a:ext uri="{9D8B030D-6E8A-4147-A177-3AD203B41FA5}">
                      <a16:colId xmlns="" xmlns:a16="http://schemas.microsoft.com/office/drawing/2014/main" val="2896461517"/>
                    </a:ext>
                  </a:extLst>
                </a:gridCol>
                <a:gridCol w="1108363">
                  <a:extLst>
                    <a:ext uri="{9D8B030D-6E8A-4147-A177-3AD203B41FA5}">
                      <a16:colId xmlns="" xmlns:a16="http://schemas.microsoft.com/office/drawing/2014/main" val="324226842"/>
                    </a:ext>
                  </a:extLst>
                </a:gridCol>
                <a:gridCol w="1099739">
                  <a:extLst>
                    <a:ext uri="{9D8B030D-6E8A-4147-A177-3AD203B41FA5}">
                      <a16:colId xmlns="" xmlns:a16="http://schemas.microsoft.com/office/drawing/2014/main" val="3495091773"/>
                    </a:ext>
                  </a:extLst>
                </a:gridCol>
                <a:gridCol w="1102935">
                  <a:extLst>
                    <a:ext uri="{9D8B030D-6E8A-4147-A177-3AD203B41FA5}">
                      <a16:colId xmlns="" xmlns:a16="http://schemas.microsoft.com/office/drawing/2014/main" val="2591775532"/>
                    </a:ext>
                  </a:extLst>
                </a:gridCol>
              </a:tblGrid>
              <a:tr h="49383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mic Sans MS" panose="030F0702030302020204" pitchFamily="66" charset="0"/>
                        </a:rPr>
                        <a:t>Glass</a:t>
                      </a:r>
                      <a:endParaRPr lang="th-TH" sz="2000" b="1" dirty="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τ</a:t>
                      </a:r>
                      <a:r>
                        <a:rPr lang="en-US" sz="2600" baseline="0" dirty="0" smtClean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2000" baseline="0" dirty="0" smtClean="0">
                          <a:latin typeface="Comic Sans MS" panose="030F0702030302020204" pitchFamily="66" charset="0"/>
                        </a:rPr>
                        <a:t>(</a:t>
                      </a:r>
                      <a:r>
                        <a:rPr lang="en-US" sz="2000" baseline="0" dirty="0" err="1" smtClean="0">
                          <a:latin typeface="Comic Sans MS" panose="030F0702030302020204" pitchFamily="66" charset="0"/>
                        </a:rPr>
                        <a:t>ms</a:t>
                      </a:r>
                      <a:r>
                        <a:rPr lang="en-US" sz="2000" baseline="0" dirty="0" smtClean="0">
                          <a:latin typeface="Comic Sans MS" panose="030F0702030302020204" pitchFamily="66" charset="0"/>
                        </a:rPr>
                        <a:t>)</a:t>
                      </a:r>
                      <a:endParaRPr lang="th-TH" sz="2000" b="1" dirty="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mic Sans MS" panose="030F0702030302020204" pitchFamily="66" charset="0"/>
                        </a:rPr>
                        <a:t>Q</a:t>
                      </a:r>
                      <a:endParaRPr lang="th-TH" sz="2000" b="1" dirty="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mic Sans MS" panose="030F0702030302020204" pitchFamily="66" charset="0"/>
                        </a:rPr>
                        <a:t>R</a:t>
                      </a:r>
                      <a:r>
                        <a:rPr lang="en-US" sz="2000" baseline="30000" dirty="0" smtClean="0">
                          <a:latin typeface="Comic Sans MS" panose="030F0702030302020204" pitchFamily="66" charset="0"/>
                        </a:rPr>
                        <a:t>2</a:t>
                      </a:r>
                      <a:endParaRPr lang="th-TH" sz="2000" b="1" baseline="30000" dirty="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166173593"/>
                  </a:ext>
                </a:extLst>
              </a:tr>
              <a:tr h="41585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mic Sans MS" panose="030F0702030302020204" pitchFamily="66" charset="0"/>
                        </a:rPr>
                        <a:t>0.1Sm:WGB</a:t>
                      </a:r>
                      <a:endParaRPr lang="th-TH" sz="2000" b="1" dirty="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mic Sans MS" panose="030F0702030302020204" pitchFamily="66" charset="0"/>
                        </a:rPr>
                        <a:t>1.244</a:t>
                      </a:r>
                      <a:endParaRPr lang="th-TH" sz="2000" dirty="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mic Sans MS" panose="030F0702030302020204" pitchFamily="66" charset="0"/>
                        </a:rPr>
                        <a:t>-</a:t>
                      </a:r>
                      <a:endParaRPr lang="th-TH" sz="2000" dirty="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mic Sans MS" panose="030F0702030302020204" pitchFamily="66" charset="0"/>
                        </a:rPr>
                        <a:t>-</a:t>
                      </a:r>
                      <a:endParaRPr lang="th-TH" sz="2000" dirty="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572540582"/>
                  </a:ext>
                </a:extLst>
              </a:tr>
              <a:tr h="41563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0.5Sm:WGB</a:t>
                      </a:r>
                      <a:endParaRPr lang="th-TH" sz="20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0.957</a:t>
                      </a:r>
                      <a:endParaRPr lang="th-TH" sz="2000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0.350</a:t>
                      </a:r>
                      <a:endParaRPr lang="th-TH" sz="2000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0.992</a:t>
                      </a:r>
                      <a:endParaRPr lang="th-TH" sz="2000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810813493"/>
                  </a:ext>
                </a:extLst>
              </a:tr>
              <a:tr h="39716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F23ED"/>
                          </a:solidFill>
                          <a:latin typeface="Comic Sans MS" panose="030F0702030302020204" pitchFamily="66" charset="0"/>
                        </a:rPr>
                        <a:t>1.0Sm:WGB</a:t>
                      </a:r>
                      <a:endParaRPr lang="th-TH" sz="2000" b="1" dirty="0">
                        <a:solidFill>
                          <a:srgbClr val="0F23ED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F23ED"/>
                          </a:solidFill>
                          <a:latin typeface="Comic Sans MS" panose="030F0702030302020204" pitchFamily="66" charset="0"/>
                        </a:rPr>
                        <a:t>0.695</a:t>
                      </a:r>
                      <a:endParaRPr lang="th-TH" sz="2000" dirty="0">
                        <a:solidFill>
                          <a:srgbClr val="0F23ED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F23ED"/>
                          </a:solidFill>
                          <a:latin typeface="Comic Sans MS" panose="030F0702030302020204" pitchFamily="66" charset="0"/>
                        </a:rPr>
                        <a:t>0.718</a:t>
                      </a:r>
                      <a:endParaRPr lang="th-TH" sz="2000" dirty="0">
                        <a:solidFill>
                          <a:srgbClr val="0F23ED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F23ED"/>
                          </a:solidFill>
                          <a:latin typeface="Comic Sans MS" panose="030F0702030302020204" pitchFamily="66" charset="0"/>
                        </a:rPr>
                        <a:t>0.994</a:t>
                      </a:r>
                      <a:endParaRPr lang="th-TH" sz="2000" dirty="0">
                        <a:solidFill>
                          <a:srgbClr val="0F23ED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48283170"/>
                  </a:ext>
                </a:extLst>
              </a:tr>
              <a:tr h="42847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8080"/>
                          </a:solidFill>
                          <a:latin typeface="Comic Sans MS" panose="030F0702030302020204" pitchFamily="66" charset="0"/>
                        </a:rPr>
                        <a:t>2.0Sm:WGB</a:t>
                      </a:r>
                      <a:endParaRPr lang="th-TH" sz="2000" b="1" dirty="0">
                        <a:solidFill>
                          <a:srgbClr val="00808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8080"/>
                          </a:solidFill>
                          <a:latin typeface="Comic Sans MS" panose="030F0702030302020204" pitchFamily="66" charset="0"/>
                        </a:rPr>
                        <a:t>0.414</a:t>
                      </a:r>
                      <a:endParaRPr lang="th-TH" sz="2000" dirty="0">
                        <a:solidFill>
                          <a:srgbClr val="00808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8080"/>
                          </a:solidFill>
                          <a:latin typeface="Comic Sans MS" panose="030F0702030302020204" pitchFamily="66" charset="0"/>
                        </a:rPr>
                        <a:t>1.370</a:t>
                      </a:r>
                      <a:endParaRPr lang="th-TH" sz="2000" dirty="0">
                        <a:solidFill>
                          <a:srgbClr val="00808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8080"/>
                          </a:solidFill>
                          <a:latin typeface="Comic Sans MS" panose="030F0702030302020204" pitchFamily="66" charset="0"/>
                        </a:rPr>
                        <a:t>0.987</a:t>
                      </a:r>
                      <a:endParaRPr lang="th-TH" sz="2000" dirty="0" smtClean="0">
                        <a:solidFill>
                          <a:srgbClr val="00808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341174746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727817" y="1227319"/>
            <a:ext cx="6173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Journal of Luminescence 181 (2017) 382–386, Applied Physics B 98 (2010) 417–421.</a:t>
            </a:r>
            <a:endParaRPr lang="th-TH" sz="1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78005" y="1807853"/>
            <a:ext cx="56139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omic Sans MS" panose="030F0702030302020204" pitchFamily="66" charset="0"/>
              </a:rPr>
              <a:t>Table. Lifetime (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1600" dirty="0" smtClean="0">
                <a:latin typeface="Comic Sans MS" panose="030F0702030302020204" pitchFamily="66" charset="0"/>
              </a:rPr>
              <a:t>) </a:t>
            </a:r>
            <a:r>
              <a:rPr lang="en-US" sz="1600" dirty="0">
                <a:latin typeface="Comic Sans MS" panose="030F0702030302020204" pitchFamily="66" charset="0"/>
              </a:rPr>
              <a:t>and energy transfer </a:t>
            </a:r>
            <a:r>
              <a:rPr lang="en-US" sz="1600" dirty="0" smtClean="0">
                <a:latin typeface="Comic Sans MS" panose="030F0702030302020204" pitchFamily="66" charset="0"/>
              </a:rPr>
              <a:t>parameter (</a:t>
            </a:r>
            <a:r>
              <a:rPr lang="en-US" sz="1600" dirty="0">
                <a:latin typeface="Comic Sans MS" panose="030F0702030302020204" pitchFamily="66" charset="0"/>
              </a:rPr>
              <a:t>Q</a:t>
            </a:r>
            <a:r>
              <a:rPr lang="en-US" sz="1600" dirty="0" smtClean="0">
                <a:latin typeface="Comic Sans MS" panose="030F0702030302020204" pitchFamily="66" charset="0"/>
              </a:rPr>
              <a:t>)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endParaRPr lang="en-US" sz="1600" dirty="0" smtClean="0">
              <a:latin typeface="Comic Sans MS" panose="030F0702030302020204" pitchFamily="66" charset="0"/>
            </a:endParaRPr>
          </a:p>
          <a:p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smtClean="0">
                <a:latin typeface="Comic Sans MS" panose="030F0702030302020204" pitchFamily="66" charset="0"/>
              </a:rPr>
              <a:t>         </a:t>
            </a:r>
            <a:r>
              <a:rPr lang="en-US" sz="1600" dirty="0">
                <a:latin typeface="Comic Sans MS" panose="030F0702030302020204" pitchFamily="66" charset="0"/>
              </a:rPr>
              <a:t>and </a:t>
            </a:r>
            <a:r>
              <a:rPr lang="en-US" sz="1600" dirty="0" smtClean="0">
                <a:latin typeface="Comic Sans MS" panose="030F0702030302020204" pitchFamily="66" charset="0"/>
              </a:rPr>
              <a:t>R-squared (R</a:t>
            </a:r>
            <a:r>
              <a:rPr lang="en-US" sz="1600" baseline="30000" dirty="0" smtClean="0">
                <a:latin typeface="Comic Sans MS" panose="030F0702030302020204" pitchFamily="66" charset="0"/>
              </a:rPr>
              <a:t>2</a:t>
            </a:r>
            <a:r>
              <a:rPr lang="en-US" sz="1600" dirty="0" smtClean="0">
                <a:latin typeface="Comic Sans MS" panose="030F0702030302020204" pitchFamily="66" charset="0"/>
              </a:rPr>
              <a:t>) of the </a:t>
            </a:r>
            <a:r>
              <a:rPr lang="en-US" sz="1600" dirty="0" err="1" smtClean="0">
                <a:latin typeface="Comic Sans MS" panose="030F0702030302020204" pitchFamily="66" charset="0"/>
              </a:rPr>
              <a:t>Sm:WGB</a:t>
            </a:r>
            <a:r>
              <a:rPr lang="en-US" sz="1600" dirty="0" smtClean="0">
                <a:latin typeface="Comic Sans MS" panose="030F0702030302020204" pitchFamily="66" charset="0"/>
              </a:rPr>
              <a:t> </a:t>
            </a:r>
            <a:r>
              <a:rPr lang="en-US" sz="1600" dirty="0">
                <a:latin typeface="Comic Sans MS" panose="030F0702030302020204" pitchFamily="66" charset="0"/>
              </a:rPr>
              <a:t>glasses</a:t>
            </a:r>
            <a:r>
              <a:rPr lang="en-US" sz="1600" dirty="0" smtClean="0">
                <a:latin typeface="Comic Sans MS" panose="030F0702030302020204" pitchFamily="66" charset="0"/>
              </a:rPr>
              <a:t>   </a:t>
            </a:r>
            <a:endParaRPr lang="th-TH" sz="1600" dirty="0">
              <a:latin typeface="Comic Sans MS" panose="030F0702030302020204" pitchFamily="66" charset="0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0" y="1621254"/>
            <a:ext cx="5987805" cy="48084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35881" y="4942557"/>
            <a:ext cx="4298243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Comic Sans MS" panose="030F0702030302020204" pitchFamily="66" charset="0"/>
                <a:ea typeface="Arial" panose="020B0604020202020204" pitchFamily="34" charset="0"/>
              </a:rPr>
              <a:t>The </a:t>
            </a:r>
            <a:r>
              <a:rPr lang="en-US" sz="1600" dirty="0">
                <a:latin typeface="Comic Sans MS" panose="030F0702030302020204" pitchFamily="66" charset="0"/>
                <a:ea typeface="Arial" panose="020B0604020202020204" pitchFamily="34" charset="0"/>
              </a:rPr>
              <a:t>energy transfer parameter </a:t>
            </a:r>
            <a:r>
              <a:rPr lang="th-TH" sz="1600" dirty="0">
                <a:latin typeface="Comic Sans MS" panose="030F0702030302020204" pitchFamily="66" charset="0"/>
                <a:ea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1600" dirty="0">
                <a:latin typeface="Comic Sans MS" panose="030F0702030302020204" pitchFamily="66" charset="0"/>
                <a:ea typeface="Arial" panose="020B0604020202020204" pitchFamily="34" charset="0"/>
              </a:rPr>
              <a:t>Q</a:t>
            </a:r>
            <a:r>
              <a:rPr lang="th-TH" sz="1600" dirty="0">
                <a:latin typeface="Comic Sans MS" panose="030F0702030302020204" pitchFamily="66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en-US" sz="1600" dirty="0">
                <a:latin typeface="Comic Sans MS" panose="030F0702030302020204" pitchFamily="66" charset="0"/>
                <a:ea typeface="Arial" panose="020B0604020202020204" pitchFamily="34" charset="0"/>
              </a:rPr>
              <a:t> that relates to the probability of energy transfer between Sm</a:t>
            </a:r>
            <a:r>
              <a:rPr lang="en-US" sz="1600" baseline="30000" dirty="0">
                <a:latin typeface="Comic Sans MS" panose="030F0702030302020204" pitchFamily="66" charset="0"/>
                <a:ea typeface="Arial" panose="020B0604020202020204" pitchFamily="34" charset="0"/>
              </a:rPr>
              <a:t>3</a:t>
            </a:r>
            <a:r>
              <a:rPr lang="th-TH" sz="1600" baseline="30000" dirty="0">
                <a:latin typeface="Comic Sans MS" panose="030F0702030302020204" pitchFamily="66" charset="0"/>
                <a:ea typeface="Arial" panose="020B0604020202020204" pitchFamily="34" charset="0"/>
                <a:cs typeface="Times New Roman" panose="02020603050405020304" pitchFamily="18" charset="0"/>
              </a:rPr>
              <a:t>+</a:t>
            </a:r>
            <a:r>
              <a:rPr lang="en-US" sz="1600" dirty="0">
                <a:latin typeface="Comic Sans MS" panose="030F0702030302020204" pitchFamily="66" charset="0"/>
                <a:ea typeface="Arial" panose="020B0604020202020204" pitchFamily="34" charset="0"/>
              </a:rPr>
              <a:t> ions</a:t>
            </a:r>
            <a:r>
              <a:rPr lang="th-TH" sz="1600" dirty="0">
                <a:latin typeface="Comic Sans MS" panose="030F0702030302020204" pitchFamily="66" charset="0"/>
                <a:ea typeface="Arial" panose="020B0604020202020204" pitchFamily="34" charset="0"/>
              </a:rPr>
              <a:t>. </a:t>
            </a:r>
            <a:endParaRPr lang="th-TH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09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984" y="127266"/>
            <a:ext cx="9418051" cy="70968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omic Sans MS" panose="030F0702030302020204" pitchFamily="66" charset="0"/>
              </a:rPr>
              <a:t>Temperature </a:t>
            </a:r>
            <a:r>
              <a:rPr lang="en-US" sz="3600" dirty="0">
                <a:latin typeface="Comic Sans MS" panose="030F0702030302020204" pitchFamily="66" charset="0"/>
              </a:rPr>
              <a:t>dependent luminescence</a:t>
            </a:r>
            <a:endParaRPr lang="th-TH" sz="3600" dirty="0"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818" y="1626344"/>
            <a:ext cx="3810289" cy="47200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4727" y="6517455"/>
            <a:ext cx="11674764" cy="3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de-DE" sz="1200" dirty="0">
                <a:latin typeface="Comic Sans MS" panose="030F0702030302020204" pitchFamily="66" charset="0"/>
                <a:ea typeface="Times New Roman" panose="02020603050405020304" pitchFamily="18" charset="0"/>
              </a:rPr>
              <a:t>Fig</a:t>
            </a:r>
            <a:r>
              <a:rPr lang="th-TH" sz="1200" dirty="0">
                <a:latin typeface="Comic Sans MS" panose="030F0702030302020204" pitchFamily="66" charset="0"/>
                <a:ea typeface="Times New Roman" panose="02020603050405020304" pitchFamily="18" charset="0"/>
              </a:rPr>
              <a:t>. </a:t>
            </a:r>
            <a:r>
              <a:rPr lang="th-TH" sz="12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en-US" sz="12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(a) </a:t>
            </a:r>
            <a:r>
              <a:rPr lang="de-DE" sz="12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the </a:t>
            </a:r>
            <a:r>
              <a:rPr lang="en-US" sz="1200" dirty="0" smtClean="0">
                <a:latin typeface="Comic Sans MS" panose="030F0702030302020204" pitchFamily="66" charset="0"/>
              </a:rPr>
              <a:t>temperature </a:t>
            </a:r>
            <a:r>
              <a:rPr lang="en-US" sz="1200" dirty="0">
                <a:latin typeface="Comic Sans MS" panose="030F0702030302020204" pitchFamily="66" charset="0"/>
              </a:rPr>
              <a:t>dependent luminescence</a:t>
            </a:r>
            <a:r>
              <a:rPr lang="de-DE" sz="12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de-DE" sz="1200" dirty="0">
                <a:latin typeface="Comic Sans MS" panose="030F0702030302020204" pitchFamily="66" charset="0"/>
                <a:ea typeface="Times New Roman" panose="02020603050405020304" pitchFamily="18" charset="0"/>
              </a:rPr>
              <a:t>spectra and </a:t>
            </a:r>
            <a:r>
              <a:rPr lang="th-TH" sz="1200" dirty="0">
                <a:latin typeface="Comic Sans MS" panose="030F0702030302020204" pitchFamily="66" charset="0"/>
                <a:ea typeface="Times New Roman" panose="02020603050405020304" pitchFamily="18" charset="0"/>
              </a:rPr>
              <a:t>(</a:t>
            </a:r>
            <a:r>
              <a:rPr lang="de-DE" sz="1200" dirty="0">
                <a:latin typeface="Comic Sans MS" panose="030F0702030302020204" pitchFamily="66" charset="0"/>
                <a:ea typeface="Times New Roman" panose="02020603050405020304" pitchFamily="18" charset="0"/>
              </a:rPr>
              <a:t>b</a:t>
            </a:r>
            <a:r>
              <a:rPr lang="th-TH" sz="1200" dirty="0">
                <a:latin typeface="Comic Sans MS" panose="030F0702030302020204" pitchFamily="66" charset="0"/>
                <a:ea typeface="Times New Roman" panose="02020603050405020304" pitchFamily="18" charset="0"/>
              </a:rPr>
              <a:t>) </a:t>
            </a:r>
            <a:r>
              <a:rPr lang="en-US" sz="1200" dirty="0">
                <a:latin typeface="Comic Sans MS" panose="030F0702030302020204" pitchFamily="66" charset="0"/>
                <a:ea typeface="Arial" panose="020B0604020202020204" pitchFamily="34" charset="0"/>
              </a:rPr>
              <a:t>Energy diagram of</a:t>
            </a:r>
            <a:r>
              <a:rPr lang="en-US" sz="1200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de-DE" sz="12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t</a:t>
            </a:r>
            <a:r>
              <a:rPr lang="en-US" sz="1200" dirty="0" err="1" smtClean="0">
                <a:latin typeface="Comic Sans MS" panose="030F0702030302020204" pitchFamily="66" charset="0"/>
              </a:rPr>
              <a:t>emperature</a:t>
            </a:r>
            <a:r>
              <a:rPr lang="en-US" sz="1200" dirty="0" smtClean="0">
                <a:latin typeface="Comic Sans MS" panose="030F0702030302020204" pitchFamily="66" charset="0"/>
              </a:rPr>
              <a:t> </a:t>
            </a:r>
            <a:r>
              <a:rPr lang="en-US" sz="1200" dirty="0">
                <a:latin typeface="Comic Sans MS" panose="030F0702030302020204" pitchFamily="66" charset="0"/>
              </a:rPr>
              <a:t>dependent luminescence</a:t>
            </a:r>
            <a:r>
              <a:rPr lang="en-US" sz="1200" dirty="0" smtClean="0">
                <a:latin typeface="Comic Sans MS" panose="030F0702030302020204" pitchFamily="66" charset="0"/>
                <a:ea typeface="Arial" panose="020B0604020202020204" pitchFamily="34" charset="0"/>
              </a:rPr>
              <a:t> </a:t>
            </a:r>
            <a:r>
              <a:rPr lang="en-US" sz="1200" dirty="0">
                <a:latin typeface="Comic Sans MS" panose="030F0702030302020204" pitchFamily="66" charset="0"/>
                <a:ea typeface="Arial" panose="020B0604020202020204" pitchFamily="34" charset="0"/>
              </a:rPr>
              <a:t>in the </a:t>
            </a:r>
            <a:r>
              <a:rPr lang="en-US" sz="1200" dirty="0">
                <a:latin typeface="Comic Sans MS" panose="030F0702030302020204" pitchFamily="66" charset="0"/>
                <a:ea typeface="Times New Roman" panose="02020603050405020304" pitchFamily="18" charset="0"/>
              </a:rPr>
              <a:t>1</a:t>
            </a:r>
            <a:r>
              <a:rPr lang="th-TH" sz="1200" dirty="0">
                <a:latin typeface="Comic Sans MS" panose="030F0702030302020204" pitchFamily="66" charset="0"/>
                <a:ea typeface="Times New Roman" panose="02020603050405020304" pitchFamily="18" charset="0"/>
              </a:rPr>
              <a:t>.</a:t>
            </a:r>
            <a:r>
              <a:rPr lang="en-US" sz="1200" dirty="0">
                <a:latin typeface="Comic Sans MS" panose="030F0702030302020204" pitchFamily="66" charset="0"/>
                <a:ea typeface="Times New Roman" panose="02020603050405020304" pitchFamily="18" charset="0"/>
              </a:rPr>
              <a:t>0Sm</a:t>
            </a:r>
            <a:r>
              <a:rPr lang="th-TH" sz="1200" dirty="0">
                <a:latin typeface="Comic Sans MS" panose="030F0702030302020204" pitchFamily="66" charset="0"/>
                <a:ea typeface="Times New Roman" panose="02020603050405020304" pitchFamily="18" charset="0"/>
              </a:rPr>
              <a:t>:</a:t>
            </a:r>
            <a:r>
              <a:rPr lang="en-US" sz="1200" dirty="0">
                <a:latin typeface="Comic Sans MS" panose="030F0702030302020204" pitchFamily="66" charset="0"/>
                <a:ea typeface="Times New Roman" panose="02020603050405020304" pitchFamily="18" charset="0"/>
              </a:rPr>
              <a:t>WGB</a:t>
            </a:r>
            <a:r>
              <a:rPr lang="en-US" sz="1200" dirty="0">
                <a:latin typeface="Comic Sans MS" panose="030F0702030302020204" pitchFamily="66" charset="0"/>
                <a:ea typeface="Arial" panose="020B0604020202020204" pitchFamily="34" charset="0"/>
              </a:rPr>
              <a:t> glass</a:t>
            </a:r>
            <a:endParaRPr lang="en-US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7817" y="1227319"/>
            <a:ext cx="6173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Journal of Luminescence 181 (2017) 382–386, Applied Physics B 98 (2010) 417–421.</a:t>
            </a:r>
            <a:endParaRPr lang="th-TH" sz="1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913398" y="6519446"/>
            <a:ext cx="380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ngsana New" pitchFamily="18" charset="-34"/>
                <a:cs typeface="Angsana New" pitchFamily="18" charset="-34"/>
              </a:rPr>
              <a:t>15</a:t>
            </a:r>
            <a:endParaRPr lang="en-US" sz="1600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2" name="Picture 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644" y="92364"/>
            <a:ext cx="953956" cy="65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5846826"/>
              </p:ext>
            </p:extLst>
          </p:nvPr>
        </p:nvGraphicFramePr>
        <p:xfrm>
          <a:off x="249382" y="1567208"/>
          <a:ext cx="6163341" cy="477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9" name="Graph" r:id="rId5" imgW="3938016" imgH="3023616" progId="Origin50.Graph">
                  <p:embed/>
                </p:oleObj>
              </mc:Choice>
              <mc:Fallback>
                <p:oleObj name="Graph" r:id="rId5" imgW="3938016" imgH="3023616" progId="Origin50.Graph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182" t="7959" r="27742" b="23677"/>
                      <a:stretch>
                        <a:fillRect/>
                      </a:stretch>
                    </p:blipFill>
                    <p:spPr bwMode="auto">
                      <a:xfrm>
                        <a:off x="249382" y="1567208"/>
                        <a:ext cx="6163341" cy="4779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24"/>
          <p:cNvSpPr txBox="1"/>
          <p:nvPr/>
        </p:nvSpPr>
        <p:spPr>
          <a:xfrm>
            <a:off x="5544902" y="2246041"/>
            <a:ext cx="2139753" cy="95410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The emission intensity at </a:t>
            </a:r>
            <a:r>
              <a:rPr lang="en-US" sz="1400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10 </a:t>
            </a:r>
            <a:r>
              <a:rPr lang="en-US" sz="1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K is higher </a:t>
            </a:r>
            <a:r>
              <a:rPr lang="en-US" sz="1400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than the </a:t>
            </a:r>
            <a:r>
              <a:rPr lang="en-US" sz="1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intensity at 300 K around </a:t>
            </a:r>
            <a:r>
              <a:rPr lang="en-US" sz="1400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3.76 </a:t>
            </a:r>
            <a:r>
              <a:rPr lang="en-US" sz="1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times </a:t>
            </a:r>
          </a:p>
        </p:txBody>
      </p:sp>
      <p:sp>
        <p:nvSpPr>
          <p:cNvPr id="15" name="Oval 14"/>
          <p:cNvSpPr/>
          <p:nvPr/>
        </p:nvSpPr>
        <p:spPr>
          <a:xfrm>
            <a:off x="2355274" y="1776552"/>
            <a:ext cx="886692" cy="946542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Rectangle 15"/>
          <p:cNvSpPr/>
          <p:nvPr/>
        </p:nvSpPr>
        <p:spPr>
          <a:xfrm>
            <a:off x="3154734" y="6267705"/>
            <a:ext cx="9998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altLang="th-TH" sz="1600" dirty="0">
                <a:latin typeface="Comic Sans MS" panose="030F0702030302020204" pitchFamily="66" charset="0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en-US" altLang="th-TH" sz="16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Angsana New" panose="02020603050405020304" pitchFamily="18" charset="-34"/>
              </a:rPr>
              <a:t>(</a:t>
            </a:r>
            <a:r>
              <a:rPr lang="en-US" altLang="th-TH" sz="16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th-TH" sz="16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Angsana New" panose="02020603050405020304" pitchFamily="18" charset="-34"/>
              </a:rPr>
              <a:t>)</a:t>
            </a:r>
            <a:r>
              <a:rPr lang="th-TH" altLang="th-TH" sz="16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Angsana New" panose="02020603050405020304" pitchFamily="18" charset="-34"/>
              </a:rPr>
              <a:t>                                                                                                                            </a:t>
            </a:r>
            <a:r>
              <a:rPr lang="en-US" altLang="th-TH" sz="16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Angsana New" panose="02020603050405020304" pitchFamily="18" charset="-34"/>
              </a:rPr>
              <a:t>                              (b)</a:t>
            </a:r>
            <a:endParaRPr lang="th-TH" sz="1600" dirty="0"/>
          </a:p>
        </p:txBody>
      </p:sp>
    </p:spTree>
    <p:extLst>
      <p:ext uri="{BB962C8B-B14F-4D97-AF65-F5344CB8AC3E}">
        <p14:creationId xmlns:p14="http://schemas.microsoft.com/office/powerpoint/2010/main" val="257509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CIE 1931 Chromaticity</a:t>
            </a:r>
          </a:p>
        </p:txBody>
      </p:sp>
      <p:pic>
        <p:nvPicPr>
          <p:cNvPr id="6" name="Media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1959" t="33507" r="8492" b="28190"/>
          <a:stretch/>
        </p:blipFill>
        <p:spPr>
          <a:xfrm>
            <a:off x="7172094" y="1481667"/>
            <a:ext cx="4447070" cy="2473063"/>
          </a:xfrm>
        </p:spPr>
      </p:pic>
      <p:pic>
        <p:nvPicPr>
          <p:cNvPr id="7" name="LumGlas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>
                  <p14:fade in="940"/>
                </p14:media>
              </p:ext>
            </p:extLst>
          </p:nvPr>
        </p:nvPicPr>
        <p:blipFill rotWithShape="1">
          <a:blip r:embed="rId8"/>
          <a:srcRect l="19787" t="22160" r="22410" b="20294"/>
          <a:stretch/>
        </p:blipFill>
        <p:spPr>
          <a:xfrm>
            <a:off x="7172094" y="3954729"/>
            <a:ext cx="4447070" cy="24903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46875" y="1551678"/>
            <a:ext cx="29722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Under laser excitation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(405 nm)</a:t>
            </a:r>
            <a:endParaRPr lang="th-TH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70011" y="5917594"/>
            <a:ext cx="3390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Under UV lamp excitation</a:t>
            </a:r>
            <a:endParaRPr lang="th-TH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913398" y="6519446"/>
            <a:ext cx="380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ngsana New" pitchFamily="18" charset="-34"/>
                <a:cs typeface="Angsana New" pitchFamily="18" charset="-34"/>
              </a:rPr>
              <a:t>16</a:t>
            </a:r>
            <a:endParaRPr lang="en-US" sz="1600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1" name="Picture 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644" y="92364"/>
            <a:ext cx="926247" cy="65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1" y="1551678"/>
            <a:ext cx="6351578" cy="489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8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9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844" y="228600"/>
            <a:ext cx="9640226" cy="709683"/>
          </a:xfrm>
        </p:spPr>
        <p:txBody>
          <a:bodyPr>
            <a:no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X-rays induced optical luminescence </a:t>
            </a:r>
            <a:endParaRPr lang="th-TH" sz="3600" dirty="0">
              <a:latin typeface="Comic Sans MS" panose="030F0702030302020204" pitchFamily="66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5885425"/>
              </p:ext>
            </p:extLst>
          </p:nvPr>
        </p:nvGraphicFramePr>
        <p:xfrm>
          <a:off x="308844" y="1638299"/>
          <a:ext cx="5806911" cy="4615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8" name="Graph" r:id="rId4" imgW="3938016" imgH="3023616" progId="Origin50.Graph">
                  <p:embed/>
                </p:oleObj>
              </mc:Choice>
              <mc:Fallback>
                <p:oleObj name="Graph" r:id="rId4" imgW="3938016" imgH="3023616" progId="Origin50.Grap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779" t="7060" r="8147" b="4123"/>
                      <a:stretch>
                        <a:fillRect/>
                      </a:stretch>
                    </p:blipFill>
                    <p:spPr bwMode="auto">
                      <a:xfrm>
                        <a:off x="308844" y="1638299"/>
                        <a:ext cx="5806911" cy="46157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sp>
        <p:nvSpPr>
          <p:cNvPr id="10" name="Oval 9"/>
          <p:cNvSpPr/>
          <p:nvPr/>
        </p:nvSpPr>
        <p:spPr>
          <a:xfrm>
            <a:off x="2844798" y="1928277"/>
            <a:ext cx="886692" cy="946542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Rectangle 2"/>
          <p:cNvSpPr/>
          <p:nvPr/>
        </p:nvSpPr>
        <p:spPr>
          <a:xfrm>
            <a:off x="419101" y="6423485"/>
            <a:ext cx="11357263" cy="3754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de-DE" sz="1600" dirty="0">
                <a:latin typeface="Comic Sans MS" panose="030F0702030302020204" pitchFamily="66" charset="0"/>
                <a:ea typeface="MS Mincho"/>
              </a:rPr>
              <a:t>Fig</a:t>
            </a:r>
            <a:r>
              <a:rPr lang="de-DE" sz="1600" dirty="0" smtClean="0">
                <a:latin typeface="Comic Sans MS" panose="030F0702030302020204" pitchFamily="66" charset="0"/>
                <a:ea typeface="MS Mincho"/>
              </a:rPr>
              <a:t>. </a:t>
            </a:r>
            <a:r>
              <a:rPr lang="de-DE" sz="1600" dirty="0">
                <a:latin typeface="Comic Sans MS" panose="030F0702030302020204" pitchFamily="66" charset="0"/>
                <a:ea typeface="MS Mincho"/>
              </a:rPr>
              <a:t>(a</a:t>
            </a:r>
            <a:r>
              <a:rPr lang="de-DE" sz="1600" dirty="0" smtClean="0">
                <a:latin typeface="Comic Sans MS" panose="030F0702030302020204" pitchFamily="66" charset="0"/>
                <a:ea typeface="MS Mincho"/>
              </a:rPr>
              <a:t>) RL </a:t>
            </a:r>
            <a:r>
              <a:rPr lang="de-DE" sz="1600" dirty="0">
                <a:latin typeface="Comic Sans MS" panose="030F0702030302020204" pitchFamily="66" charset="0"/>
                <a:ea typeface="MS Mincho"/>
              </a:rPr>
              <a:t>spectra </a:t>
            </a:r>
            <a:r>
              <a:rPr lang="en-US" sz="1600" dirty="0">
                <a:latin typeface="Comic Sans MS" panose="030F0702030302020204" pitchFamily="66" charset="0"/>
                <a:ea typeface="MS Mincho"/>
              </a:rPr>
              <a:t>of the </a:t>
            </a:r>
            <a:r>
              <a:rPr lang="en-US" sz="1600" dirty="0" err="1" smtClean="0">
                <a:latin typeface="Comic Sans MS" panose="030F0702030302020204" pitchFamily="66" charset="0"/>
                <a:ea typeface="MS Mincho"/>
              </a:rPr>
              <a:t>Sm:WGB</a:t>
            </a:r>
            <a:r>
              <a:rPr lang="en-US" sz="1600" dirty="0" smtClean="0">
                <a:latin typeface="Comic Sans MS" panose="030F0702030302020204" pitchFamily="66" charset="0"/>
                <a:ea typeface="MS Mincho"/>
              </a:rPr>
              <a:t> </a:t>
            </a:r>
            <a:r>
              <a:rPr lang="en-US" sz="1600" dirty="0">
                <a:latin typeface="Comic Sans MS" panose="030F0702030302020204" pitchFamily="66" charset="0"/>
                <a:ea typeface="MS Mincho"/>
              </a:rPr>
              <a:t>glasses </a:t>
            </a:r>
            <a:r>
              <a:rPr lang="de-DE" sz="1600" dirty="0">
                <a:latin typeface="Comic Sans MS" panose="030F0702030302020204" pitchFamily="66" charset="0"/>
                <a:ea typeface="MS Mincho"/>
              </a:rPr>
              <a:t> (b) RL</a:t>
            </a:r>
            <a:r>
              <a:rPr lang="de-DE" sz="1600" dirty="0" smtClean="0">
                <a:latin typeface="Comic Sans MS" panose="030F0702030302020204" pitchFamily="66" charset="0"/>
                <a:ea typeface="MS Mincho"/>
              </a:rPr>
              <a:t> </a:t>
            </a:r>
            <a:r>
              <a:rPr lang="en-US" sz="1600" dirty="0">
                <a:latin typeface="Comic Sans MS" panose="030F0702030302020204" pitchFamily="66" charset="0"/>
                <a:ea typeface="MS Mincho"/>
              </a:rPr>
              <a:t>d</a:t>
            </a:r>
            <a:r>
              <a:rPr lang="ru-RU" sz="1600" dirty="0">
                <a:latin typeface="Comic Sans MS" panose="030F0702030302020204" pitchFamily="66" charset="0"/>
                <a:ea typeface="MS Mincho"/>
              </a:rPr>
              <a:t>ecay </a:t>
            </a:r>
            <a:r>
              <a:rPr lang="ru-RU" sz="1600" dirty="0" smtClean="0">
                <a:latin typeface="Comic Sans MS" panose="030F0702030302020204" pitchFamily="66" charset="0"/>
                <a:ea typeface="MS Mincho"/>
              </a:rPr>
              <a:t>curve </a:t>
            </a:r>
            <a:r>
              <a:rPr lang="ru-RU" sz="1600" dirty="0">
                <a:latin typeface="Comic Sans MS" panose="030F0702030302020204" pitchFamily="66" charset="0"/>
                <a:ea typeface="Arial" panose="020B0604020202020204" pitchFamily="34" charset="0"/>
                <a:cs typeface="Cordia New" panose="020B0304020202020204" pitchFamily="34" charset="-34"/>
              </a:rPr>
              <a:t>of </a:t>
            </a:r>
            <a:r>
              <a:rPr lang="en-US" sz="1600" dirty="0">
                <a:latin typeface="Comic Sans MS" panose="030F0702030302020204" pitchFamily="66" charset="0"/>
                <a:ea typeface="Arial" panose="020B0604020202020204" pitchFamily="34" charset="0"/>
                <a:cs typeface="Cordia New" panose="020B0304020202020204" pitchFamily="34" charset="-34"/>
              </a:rPr>
              <a:t>the </a:t>
            </a:r>
            <a:r>
              <a:rPr lang="en-US" sz="1600" dirty="0" smtClean="0">
                <a:latin typeface="Comic Sans MS" panose="030F0702030302020204" pitchFamily="66" charset="0"/>
                <a:ea typeface="Arial" panose="020B0604020202020204" pitchFamily="34" charset="0"/>
                <a:cs typeface="Cordia New" panose="020B0304020202020204" pitchFamily="34" charset="-34"/>
              </a:rPr>
              <a:t>1.0Sm:</a:t>
            </a:r>
            <a:r>
              <a:rPr lang="ru-RU" sz="1600" dirty="0" smtClean="0">
                <a:latin typeface="Comic Sans MS" panose="030F0702030302020204" pitchFamily="66" charset="0"/>
                <a:ea typeface="MS Mincho"/>
              </a:rPr>
              <a:t>WGB</a:t>
            </a:r>
            <a:r>
              <a:rPr lang="ru-RU" sz="1600" dirty="0" smtClean="0">
                <a:latin typeface="Comic Sans MS" panose="030F0702030302020204" pitchFamily="66" charset="0"/>
                <a:ea typeface="Arial" panose="020B0604020202020204" pitchFamily="34" charset="0"/>
                <a:cs typeface="Cordia New" panose="020B0304020202020204" pitchFamily="34" charset="-34"/>
              </a:rPr>
              <a:t> </a:t>
            </a:r>
            <a:r>
              <a:rPr lang="ru-RU" sz="1600" dirty="0">
                <a:latin typeface="Comic Sans MS" panose="030F0702030302020204" pitchFamily="66" charset="0"/>
                <a:ea typeface="Arial" panose="020B0604020202020204" pitchFamily="34" charset="0"/>
                <a:cs typeface="Cordia New" panose="020B0304020202020204" pitchFamily="34" charset="-34"/>
              </a:rPr>
              <a:t>glass</a:t>
            </a:r>
            <a:r>
              <a:rPr lang="en-US" sz="1600" dirty="0">
                <a:latin typeface="Comic Sans MS" panose="030F0702030302020204" pitchFamily="66" charset="0"/>
                <a:ea typeface="Arial" panose="020B0604020202020204" pitchFamily="34" charset="0"/>
                <a:cs typeface="Cordia New" panose="020B0304020202020204" pitchFamily="34" charset="-34"/>
              </a:rPr>
              <a:t>.</a:t>
            </a:r>
            <a:endParaRPr lang="en-US" sz="1600" dirty="0">
              <a:latin typeface="Comic Sans MS" panose="030F0702030302020204" pitchFamily="66" charset="0"/>
              <a:ea typeface="MS Mincho"/>
            </a:endParaRPr>
          </a:p>
        </p:txBody>
      </p:sp>
      <p:sp>
        <p:nvSpPr>
          <p:cNvPr id="8" name="Rectangle 11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sp>
        <p:nvSpPr>
          <p:cNvPr id="14" name="TextBox 13"/>
          <p:cNvSpPr txBox="1"/>
          <p:nvPr/>
        </p:nvSpPr>
        <p:spPr>
          <a:xfrm>
            <a:off x="11913398" y="6519446"/>
            <a:ext cx="380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ngsana New" pitchFamily="18" charset="-34"/>
                <a:cs typeface="Angsana New" pitchFamily="18" charset="-34"/>
              </a:rPr>
              <a:t>17</a:t>
            </a:r>
            <a:endParaRPr lang="en-US" sz="1600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5" name="Picture 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644" y="92364"/>
            <a:ext cx="953956" cy="65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27817" y="1227319"/>
            <a:ext cx="3510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Journal of Luminescence 181 (2017) </a:t>
            </a:r>
            <a:r>
              <a:rPr lang="en-US" sz="1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382–386 </a:t>
            </a:r>
            <a:endParaRPr lang="th-TH" sz="1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37498" y="6156771"/>
            <a:ext cx="9998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altLang="th-TH" sz="1600" dirty="0">
                <a:latin typeface="Comic Sans MS" panose="030F0702030302020204" pitchFamily="66" charset="0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en-US" altLang="th-TH" sz="16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Angsana New" panose="02020603050405020304" pitchFamily="18" charset="-34"/>
              </a:rPr>
              <a:t>(</a:t>
            </a:r>
            <a:r>
              <a:rPr lang="en-US" altLang="th-TH" sz="16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th-TH" sz="16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Angsana New" panose="02020603050405020304" pitchFamily="18" charset="-34"/>
              </a:rPr>
              <a:t>)</a:t>
            </a:r>
            <a:r>
              <a:rPr lang="th-TH" altLang="th-TH" sz="16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Angsana New" panose="02020603050405020304" pitchFamily="18" charset="-34"/>
              </a:rPr>
              <a:t>                                                                                                                            </a:t>
            </a:r>
            <a:r>
              <a:rPr lang="en-US" altLang="th-TH" sz="16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Angsana New" panose="02020603050405020304" pitchFamily="18" charset="-34"/>
              </a:rPr>
              <a:t>                              (b)</a:t>
            </a:r>
            <a:endParaRPr lang="th-TH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" t="8687" r="8467" b="4444"/>
          <a:stretch/>
        </p:blipFill>
        <p:spPr>
          <a:xfrm>
            <a:off x="5934182" y="1733206"/>
            <a:ext cx="5979216" cy="438748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703126" y="2908155"/>
            <a:ext cx="3436869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The 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obtained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fast </a:t>
            </a:r>
            <a:r>
              <a:rPr lang="th-TH" sz="1600" dirty="0">
                <a:latin typeface="Times New Roman" panose="02020603050405020304" pitchFamily="18" charset="0"/>
                <a:ea typeface="Calibri" panose="020F0502020204030204" pitchFamily="34" charset="0"/>
                <a:cs typeface="Angsana New" panose="02020603050405020304" pitchFamily="18" charset="-34"/>
              </a:rPr>
              <a:t>(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τ</a:t>
            </a:r>
            <a:r>
              <a:rPr lang="en-US" sz="16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th-TH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Angsana New" panose="02020603050405020304" pitchFamily="18" charset="-34"/>
              </a:rPr>
              <a:t>)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and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slow </a:t>
            </a:r>
            <a:r>
              <a:rPr lang="th-TH" sz="1600" dirty="0">
                <a:latin typeface="Times New Roman" panose="02020603050405020304" pitchFamily="18" charset="0"/>
                <a:ea typeface="Calibri" panose="020F0502020204030204" pitchFamily="34" charset="0"/>
                <a:cs typeface="Angsana New" panose="02020603050405020304" pitchFamily="18" charset="-34"/>
              </a:rPr>
              <a:t>(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τ</a:t>
            </a:r>
            <a:r>
              <a:rPr lang="en-US" sz="1600" baseline="-25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th-TH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Angsana New" panose="02020603050405020304" pitchFamily="18" charset="-34"/>
              </a:rPr>
              <a:t>)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luminescence decay time of glass is </a:t>
            </a:r>
            <a:endParaRPr lang="en-US" sz="16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0.020, and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th-TH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Angsana New" panose="02020603050405020304" pitchFamily="18" charset="-34"/>
              </a:rPr>
              <a:t>.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268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ms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, respectively</a:t>
            </a:r>
            <a:r>
              <a:rPr lang="th-TH" sz="1600" dirty="0">
                <a:latin typeface="Times New Roman" panose="02020603050405020304" pitchFamily="18" charset="0"/>
                <a:ea typeface="Calibri" panose="020F0502020204030204" pitchFamily="34" charset="0"/>
                <a:cs typeface="Angsana New" panose="02020603050405020304" pitchFamily="18" charset="-34"/>
              </a:rPr>
              <a:t>. </a:t>
            </a:r>
            <a:endParaRPr lang="th-TH" sz="1600" dirty="0"/>
          </a:p>
        </p:txBody>
      </p:sp>
    </p:spTree>
    <p:extLst>
      <p:ext uri="{BB962C8B-B14F-4D97-AF65-F5344CB8AC3E}">
        <p14:creationId xmlns:p14="http://schemas.microsoft.com/office/powerpoint/2010/main" val="6124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Proton Luminescence </a:t>
            </a:r>
            <a:endParaRPr lang="th-TH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64" y="1618066"/>
            <a:ext cx="7077190" cy="466958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887574" y="2465525"/>
            <a:ext cx="886692" cy="946542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Rectangle 5"/>
          <p:cNvSpPr/>
          <p:nvPr/>
        </p:nvSpPr>
        <p:spPr>
          <a:xfrm>
            <a:off x="7828509" y="3486917"/>
            <a:ext cx="3955271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Glass show the strongest emission with 650 nm (</a:t>
            </a:r>
            <a:r>
              <a:rPr lang="en-US" sz="1600" baseline="30000" dirty="0">
                <a:latin typeface="Comic Sans MS" panose="030F0702030302020204" pitchFamily="66" charset="0"/>
              </a:rPr>
              <a:t>4</a:t>
            </a:r>
            <a:r>
              <a:rPr lang="en-US" sz="1600" dirty="0">
                <a:latin typeface="Comic Sans MS" panose="030F0702030302020204" pitchFamily="66" charset="0"/>
              </a:rPr>
              <a:t>G</a:t>
            </a:r>
            <a:r>
              <a:rPr lang="en-US" sz="1600" baseline="-25000" dirty="0">
                <a:latin typeface="Comic Sans MS" panose="030F0702030302020204" pitchFamily="66" charset="0"/>
              </a:rPr>
              <a:t>5/2</a:t>
            </a:r>
            <a:r>
              <a:rPr lang="en-US" sz="1600" dirty="0">
                <a:latin typeface="Comic Sans MS" panose="030F0702030302020204" pitchFamily="66" charset="0"/>
              </a:rPr>
              <a:t> →</a:t>
            </a:r>
            <a:r>
              <a:rPr lang="en-US" sz="1600" baseline="30000" dirty="0">
                <a:latin typeface="Comic Sans MS" panose="030F0702030302020204" pitchFamily="66" charset="0"/>
              </a:rPr>
              <a:t>6</a:t>
            </a:r>
            <a:r>
              <a:rPr lang="en-US" sz="1600" dirty="0">
                <a:latin typeface="Comic Sans MS" panose="030F0702030302020204" pitchFamily="66" charset="0"/>
              </a:rPr>
              <a:t>H</a:t>
            </a:r>
            <a:r>
              <a:rPr lang="en-US" sz="1600" baseline="-25000" dirty="0">
                <a:latin typeface="Comic Sans MS" panose="030F0702030302020204" pitchFamily="66" charset="0"/>
              </a:rPr>
              <a:t>9/2</a:t>
            </a:r>
            <a:r>
              <a:rPr lang="en-US" sz="1600" dirty="0">
                <a:latin typeface="Comic Sans MS" panose="030F0702030302020204" pitchFamily="66" charset="0"/>
              </a:rPr>
              <a:t>) 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676460" y="6550223"/>
            <a:ext cx="519244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th-T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SimSun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kumimoji="0" lang="en-US" altLang="th-T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ig</a:t>
            </a:r>
            <a:r>
              <a:rPr kumimoji="0" lang="th-TH" altLang="th-T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SimSun" panose="02010600030101010101" pitchFamily="2" charset="-122"/>
                <a:cs typeface="Angsana New" panose="02020603050405020304" pitchFamily="18" charset="-34"/>
              </a:rPr>
              <a:t>.</a:t>
            </a:r>
            <a:r>
              <a:rPr kumimoji="0" lang="en-US" altLang="th-T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kumimoji="0" lang="en-US" altLang="th-T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omic Sans MS" panose="030F0702030302020204" pitchFamily="66" charset="0"/>
              </a:rPr>
              <a:t>protonluminescence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kumimoji="0" lang="en-US" altLang="th-T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spectrum of the </a:t>
            </a:r>
            <a:r>
              <a:rPr lang="en-US" altLang="th-TH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1.0</a:t>
            </a:r>
            <a:r>
              <a:rPr lang="de-DE" altLang="th-TH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Sm</a:t>
            </a:r>
            <a:r>
              <a:rPr lang="en-US" altLang="th-TH" sz="1400" dirty="0">
                <a:latin typeface="Comic Sans MS" panose="030F0702030302020204" pitchFamily="66" charset="0"/>
                <a:ea typeface="Calibri" panose="020F0502020204030204" pitchFamily="34" charset="0"/>
                <a:cs typeface="Angsana New" panose="02020603050405020304" pitchFamily="18" charset="-34"/>
              </a:rPr>
              <a:t>:</a:t>
            </a:r>
            <a:r>
              <a:rPr lang="de-DE" altLang="th-TH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WGB glass</a:t>
            </a:r>
            <a:r>
              <a:rPr lang="th-TH" altLang="th-TH" sz="1400" dirty="0">
                <a:latin typeface="Comic Sans MS" panose="030F0702030302020204" pitchFamily="66" charset="0"/>
                <a:ea typeface="Calibri" panose="020F0502020204030204" pitchFamily="34" charset="0"/>
                <a:cs typeface="Angsana New" panose="02020603050405020304" pitchFamily="18" charset="-34"/>
              </a:rPr>
              <a:t>.</a:t>
            </a:r>
            <a:endParaRPr lang="th-TH" altLang="th-TH" sz="4400" dirty="0"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36654" y="2646408"/>
            <a:ext cx="4147126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Comic Sans MS" panose="030F0702030302020204" pitchFamily="66" charset="0"/>
                <a:ea typeface="MS Mincho" panose="02020609040205080304"/>
                <a:cs typeface="Angsana New" panose="02020603050405020304" pitchFamily="18" charset="-34"/>
              </a:rPr>
              <a:t>Emitted </a:t>
            </a:r>
            <a:r>
              <a:rPr lang="en-US" sz="1600" dirty="0">
                <a:latin typeface="Comic Sans MS" panose="030F0702030302020204" pitchFamily="66" charset="0"/>
                <a:ea typeface="MS Mincho" panose="02020609040205080304"/>
                <a:cs typeface="Angsana New" panose="02020603050405020304" pitchFamily="18" charset="-34"/>
              </a:rPr>
              <a:t>photons with </a:t>
            </a:r>
            <a:r>
              <a:rPr lang="en-US" sz="1600" dirty="0" smtClean="0">
                <a:latin typeface="Comic Sans MS" panose="030F0702030302020204" pitchFamily="66" charset="0"/>
                <a:ea typeface="MS Mincho" panose="02020609040205080304"/>
                <a:cs typeface="Angsana New" panose="02020603050405020304" pitchFamily="18" charset="-34"/>
              </a:rPr>
              <a:t>4 </a:t>
            </a:r>
            <a:r>
              <a:rPr lang="en-US" sz="1600" dirty="0">
                <a:latin typeface="Comic Sans MS" panose="030F0702030302020204" pitchFamily="66" charset="0"/>
                <a:ea typeface="MS Mincho" panose="02020609040205080304"/>
                <a:cs typeface="Angsana New" panose="02020603050405020304" pitchFamily="18" charset="-34"/>
              </a:rPr>
              <a:t>wavelengths via similar transitions in </a:t>
            </a:r>
            <a:r>
              <a:rPr lang="en-US" sz="1600" dirty="0" smtClean="0">
                <a:latin typeface="Comic Sans MS" panose="030F0702030302020204" pitchFamily="66" charset="0"/>
                <a:ea typeface="MS Mincho" panose="02020609040205080304"/>
                <a:cs typeface="Angsana New" panose="02020603050405020304" pitchFamily="18" charset="-34"/>
              </a:rPr>
              <a:t>the RL</a:t>
            </a:r>
            <a:r>
              <a:rPr lang="en-US" sz="1600" dirty="0" smtClean="0">
                <a:latin typeface="Comic Sans MS" panose="030F0702030302020204" pitchFamily="66" charset="0"/>
                <a:ea typeface="MS Mincho" panose="02020609040205080304"/>
              </a:rPr>
              <a:t> </a:t>
            </a:r>
            <a:r>
              <a:rPr lang="en-US" sz="1600" dirty="0">
                <a:latin typeface="Comic Sans MS" panose="030F0702030302020204" pitchFamily="66" charset="0"/>
                <a:ea typeface="MS Mincho" panose="02020609040205080304"/>
              </a:rPr>
              <a:t>spectra.</a:t>
            </a:r>
            <a:r>
              <a:rPr lang="en-US" sz="1600" dirty="0">
                <a:latin typeface="Comic Sans MS" panose="030F0702030302020204" pitchFamily="66" charset="0"/>
                <a:ea typeface="MS Mincho" panose="02020609040205080304"/>
                <a:cs typeface="Angsana New" panose="02020603050405020304" pitchFamily="18" charset="-34"/>
              </a:rPr>
              <a:t> </a:t>
            </a:r>
            <a:endParaRPr lang="th-TH" sz="1600" dirty="0">
              <a:latin typeface="Comic Sans MS" panose="030F0702030302020204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0920" y="1833624"/>
            <a:ext cx="2074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th-TH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1.0</a:t>
            </a:r>
            <a:r>
              <a:rPr lang="de-DE" altLang="th-TH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Sm</a:t>
            </a:r>
            <a:r>
              <a:rPr lang="en-US" altLang="th-TH" dirty="0">
                <a:latin typeface="Comic Sans MS" panose="030F0702030302020204" pitchFamily="66" charset="0"/>
                <a:ea typeface="Calibri" panose="020F0502020204030204" pitchFamily="34" charset="0"/>
                <a:cs typeface="Angsana New" panose="02020603050405020304" pitchFamily="18" charset="-34"/>
              </a:rPr>
              <a:t>:</a:t>
            </a:r>
            <a:r>
              <a:rPr lang="de-DE" altLang="th-TH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WGB </a:t>
            </a:r>
            <a:r>
              <a:rPr lang="de-DE" altLang="th-TH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glass</a:t>
            </a:r>
            <a:endParaRPr lang="th-TH" altLang="th-TH" sz="54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913398" y="6519446"/>
            <a:ext cx="380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ngsana New" pitchFamily="18" charset="-34"/>
                <a:cs typeface="Angsana New" pitchFamily="18" charset="-34"/>
              </a:rPr>
              <a:t>18</a:t>
            </a:r>
            <a:endParaRPr lang="en-US" sz="1600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0" name="Picture 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644" y="92364"/>
            <a:ext cx="953956" cy="65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27817" y="1227319"/>
            <a:ext cx="3510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Journal of Luminescence 181 (2017) 382–386, </a:t>
            </a:r>
            <a:endParaRPr lang="th-TH" sz="1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06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Conclusion</a:t>
            </a:r>
            <a:endParaRPr lang="th-TH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656" y="1663700"/>
            <a:ext cx="11343544" cy="4351338"/>
          </a:xfrm>
        </p:spPr>
        <p:txBody>
          <a:bodyPr>
            <a:noAutofit/>
          </a:bodyPr>
          <a:lstStyle/>
          <a:p>
            <a:pPr algn="thaiDist">
              <a:lnSpc>
                <a:spcPct val="120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latin typeface="Comic Sans MS" panose="030F0702030302020204" pitchFamily="66" charset="0"/>
              </a:rPr>
              <a:t>S</a:t>
            </a:r>
            <a:r>
              <a:rPr lang="en-US" sz="1600" dirty="0" smtClean="0">
                <a:latin typeface="Comic Sans MS" panose="030F0702030302020204" pitchFamily="66" charset="0"/>
              </a:rPr>
              <a:t>cintillating </a:t>
            </a:r>
            <a:r>
              <a:rPr lang="en-US" sz="1600" dirty="0" err="1" smtClean="0">
                <a:latin typeface="Comic Sans MS" panose="030F0702030302020204" pitchFamily="66" charset="0"/>
              </a:rPr>
              <a:t>Sm:WGB</a:t>
            </a:r>
            <a:r>
              <a:rPr lang="en-US" sz="1600" dirty="0" smtClean="0">
                <a:latin typeface="Comic Sans MS" panose="030F0702030302020204" pitchFamily="66" charset="0"/>
              </a:rPr>
              <a:t> glass </a:t>
            </a:r>
            <a:r>
              <a:rPr lang="en-US" sz="1600" dirty="0">
                <a:latin typeface="Comic Sans MS" panose="030F0702030302020204" pitchFamily="66" charset="0"/>
              </a:rPr>
              <a:t>are very heavy, having densities up to </a:t>
            </a:r>
            <a:r>
              <a:rPr lang="en-US" sz="1600" dirty="0" smtClean="0">
                <a:latin typeface="Comic Sans MS" panose="030F0702030302020204" pitchFamily="66" charset="0"/>
              </a:rPr>
              <a:t>6.18 </a:t>
            </a:r>
            <a:r>
              <a:rPr lang="en-US" sz="1600" dirty="0">
                <a:latin typeface="Comic Sans MS" panose="030F0702030302020204" pitchFamily="66" charset="0"/>
              </a:rPr>
              <a:t>g/cm</a:t>
            </a:r>
            <a:r>
              <a:rPr lang="en-US" sz="1600" baseline="30000" dirty="0">
                <a:latin typeface="Comic Sans MS" panose="030F0702030302020204" pitchFamily="66" charset="0"/>
              </a:rPr>
              <a:t>3</a:t>
            </a:r>
            <a:r>
              <a:rPr lang="en-US" sz="1600" dirty="0">
                <a:latin typeface="Comic Sans MS" panose="030F0702030302020204" pitchFamily="66" charset="0"/>
              </a:rPr>
              <a:t>.</a:t>
            </a:r>
          </a:p>
          <a:p>
            <a:pPr algn="thaiDist">
              <a:lnSpc>
                <a:spcPct val="120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latin typeface="Comic Sans MS" panose="030F0702030302020204" pitchFamily="66" charset="0"/>
              </a:rPr>
              <a:t>For photoluminescence, e</a:t>
            </a:r>
            <a:r>
              <a:rPr lang="en-US" sz="1600" dirty="0" smtClean="0">
                <a:latin typeface="Comic Sans MS" panose="030F0702030302020204" pitchFamily="66" charset="0"/>
              </a:rPr>
              <a:t>nergy </a:t>
            </a:r>
            <a:r>
              <a:rPr lang="en-US" sz="1600" dirty="0">
                <a:latin typeface="Comic Sans MS" panose="030F0702030302020204" pitchFamily="66" charset="0"/>
              </a:rPr>
              <a:t>transfer from Gd</a:t>
            </a:r>
            <a:r>
              <a:rPr lang="en-US" sz="1600" baseline="30000" dirty="0">
                <a:latin typeface="Comic Sans MS" panose="030F0702030302020204" pitchFamily="66" charset="0"/>
              </a:rPr>
              <a:t>3+ </a:t>
            </a:r>
            <a:r>
              <a:rPr lang="en-US" sz="1600" dirty="0">
                <a:latin typeface="Comic Sans MS" panose="030F0702030302020204" pitchFamily="66" charset="0"/>
              </a:rPr>
              <a:t>to Sm</a:t>
            </a:r>
            <a:r>
              <a:rPr lang="en-US" sz="1600" baseline="30000" dirty="0">
                <a:latin typeface="Comic Sans MS" panose="030F0702030302020204" pitchFamily="66" charset="0"/>
              </a:rPr>
              <a:t>3+ </a:t>
            </a:r>
            <a:r>
              <a:rPr lang="en-US" sz="1600" dirty="0" smtClean="0">
                <a:latin typeface="Comic Sans MS" panose="030F0702030302020204" pitchFamily="66" charset="0"/>
              </a:rPr>
              <a:t>resulted </a:t>
            </a:r>
            <a:r>
              <a:rPr lang="en-US" sz="1600" dirty="0">
                <a:latin typeface="Comic Sans MS" panose="030F0702030302020204" pitchFamily="66" charset="0"/>
              </a:rPr>
              <a:t>to the strongest emission around 600 nm of Sm</a:t>
            </a:r>
            <a:r>
              <a:rPr lang="en-US" sz="1600" baseline="30000" dirty="0">
                <a:latin typeface="Comic Sans MS" panose="030F0702030302020204" pitchFamily="66" charset="0"/>
              </a:rPr>
              <a:t>3+ </a:t>
            </a:r>
            <a:r>
              <a:rPr lang="en-US" sz="1600" dirty="0">
                <a:latin typeface="Comic Sans MS" panose="030F0702030302020204" pitchFamily="66" charset="0"/>
              </a:rPr>
              <a:t>(</a:t>
            </a:r>
            <a:r>
              <a:rPr lang="en-US" sz="1600" baseline="30000" dirty="0">
                <a:latin typeface="Comic Sans MS" panose="030F0702030302020204" pitchFamily="66" charset="0"/>
              </a:rPr>
              <a:t>4</a:t>
            </a:r>
            <a:r>
              <a:rPr lang="en-US" sz="1600" dirty="0">
                <a:latin typeface="Comic Sans MS" panose="030F0702030302020204" pitchFamily="66" charset="0"/>
              </a:rPr>
              <a:t>G</a:t>
            </a:r>
            <a:r>
              <a:rPr lang="en-US" sz="1600" baseline="-25000" dirty="0">
                <a:latin typeface="Comic Sans MS" panose="030F0702030302020204" pitchFamily="66" charset="0"/>
              </a:rPr>
              <a:t>5/2</a:t>
            </a:r>
            <a:r>
              <a:rPr lang="en-US" sz="1600" dirty="0">
                <a:latin typeface="Comic Sans MS" panose="030F0702030302020204" pitchFamily="66" charset="0"/>
              </a:rPr>
              <a:t> →</a:t>
            </a:r>
            <a:r>
              <a:rPr lang="en-US" sz="1600" baseline="30000" dirty="0">
                <a:latin typeface="Comic Sans MS" panose="030F0702030302020204" pitchFamily="66" charset="0"/>
              </a:rPr>
              <a:t>6</a:t>
            </a:r>
            <a:r>
              <a:rPr lang="en-US" sz="1600" dirty="0">
                <a:latin typeface="Comic Sans MS" panose="030F0702030302020204" pitchFamily="66" charset="0"/>
              </a:rPr>
              <a:t>H</a:t>
            </a:r>
            <a:r>
              <a:rPr lang="en-US" sz="1600" baseline="-25000" dirty="0">
                <a:latin typeface="Comic Sans MS" panose="030F0702030302020204" pitchFamily="66" charset="0"/>
              </a:rPr>
              <a:t>7/2</a:t>
            </a:r>
            <a:r>
              <a:rPr lang="en-US" sz="1600" dirty="0" smtClean="0">
                <a:latin typeface="Comic Sans MS" panose="030F0702030302020204" pitchFamily="66" charset="0"/>
              </a:rPr>
              <a:t>). </a:t>
            </a:r>
            <a:endParaRPr lang="en-US" sz="1600" dirty="0">
              <a:latin typeface="Comic Sans MS" panose="030F0702030302020204" pitchFamily="66" charset="0"/>
            </a:endParaRPr>
          </a:p>
          <a:p>
            <a:pPr algn="thaiDist">
              <a:lnSpc>
                <a:spcPct val="120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omic Sans MS" panose="030F0702030302020204" pitchFamily="66" charset="0"/>
              </a:rPr>
              <a:t>For </a:t>
            </a:r>
            <a:r>
              <a:rPr lang="en-US" sz="1600" dirty="0">
                <a:latin typeface="Comic Sans MS" panose="030F0702030302020204" pitchFamily="66" charset="0"/>
              </a:rPr>
              <a:t>the X-ray induced </a:t>
            </a:r>
            <a:r>
              <a:rPr lang="en-US" sz="1600" dirty="0" smtClean="0">
                <a:latin typeface="Comic Sans MS" panose="030F0702030302020204" pitchFamily="66" charset="0"/>
              </a:rPr>
              <a:t>optical and proton </a:t>
            </a:r>
            <a:r>
              <a:rPr lang="en-US" sz="1600" dirty="0">
                <a:latin typeface="Comic Sans MS" panose="030F0702030302020204" pitchFamily="66" charset="0"/>
              </a:rPr>
              <a:t>luminescence, the </a:t>
            </a:r>
            <a:r>
              <a:rPr lang="en-US" sz="1600" dirty="0" smtClean="0">
                <a:latin typeface="Comic Sans MS" panose="030F0702030302020204" pitchFamily="66" charset="0"/>
              </a:rPr>
              <a:t>emission spectra </a:t>
            </a:r>
            <a:r>
              <a:rPr lang="en-US" sz="1600" dirty="0">
                <a:latin typeface="Comic Sans MS" panose="030F0702030302020204" pitchFamily="66" charset="0"/>
              </a:rPr>
              <a:t>were nearly identical to those of the PL, </a:t>
            </a:r>
            <a:r>
              <a:rPr lang="en-US" sz="1600" dirty="0" smtClean="0">
                <a:latin typeface="Comic Sans MS" panose="030F0702030302020204" pitchFamily="66" charset="0"/>
              </a:rPr>
              <a:t>but strongest intensity at </a:t>
            </a:r>
            <a:r>
              <a:rPr lang="en-US" sz="1600" dirty="0" smtClean="0">
                <a:latin typeface="Comic Sans MS" panose="030F0702030302020204" pitchFamily="66" charset="0"/>
              </a:rPr>
              <a:t>650 </a:t>
            </a:r>
            <a:r>
              <a:rPr lang="en-US" sz="1600" dirty="0" smtClean="0">
                <a:latin typeface="Comic Sans MS" panose="030F0702030302020204" pitchFamily="66" charset="0"/>
              </a:rPr>
              <a:t>nm </a:t>
            </a:r>
            <a:r>
              <a:rPr lang="en-US" sz="1600" dirty="0">
                <a:latin typeface="Comic Sans MS" panose="030F0702030302020204" pitchFamily="66" charset="0"/>
              </a:rPr>
              <a:t>(</a:t>
            </a:r>
            <a:r>
              <a:rPr lang="en-US" sz="1600" baseline="30000" dirty="0">
                <a:latin typeface="Comic Sans MS" panose="030F0702030302020204" pitchFamily="66" charset="0"/>
              </a:rPr>
              <a:t>4</a:t>
            </a:r>
            <a:r>
              <a:rPr lang="en-US" sz="1600" dirty="0">
                <a:latin typeface="Comic Sans MS" panose="030F0702030302020204" pitchFamily="66" charset="0"/>
              </a:rPr>
              <a:t>G</a:t>
            </a:r>
            <a:r>
              <a:rPr lang="en-US" sz="1600" baseline="-25000" dirty="0">
                <a:latin typeface="Comic Sans MS" panose="030F0702030302020204" pitchFamily="66" charset="0"/>
              </a:rPr>
              <a:t>5/2</a:t>
            </a:r>
            <a:r>
              <a:rPr lang="en-US" sz="1600" dirty="0">
                <a:latin typeface="Comic Sans MS" panose="030F0702030302020204" pitchFamily="66" charset="0"/>
              </a:rPr>
              <a:t> →</a:t>
            </a:r>
            <a:r>
              <a:rPr lang="en-US" sz="1600" baseline="30000" dirty="0" smtClean="0">
                <a:latin typeface="Comic Sans MS" panose="030F0702030302020204" pitchFamily="66" charset="0"/>
              </a:rPr>
              <a:t>6</a:t>
            </a:r>
            <a:r>
              <a:rPr lang="en-US" sz="1600" dirty="0" smtClean="0">
                <a:latin typeface="Comic Sans MS" panose="030F0702030302020204" pitchFamily="66" charset="0"/>
              </a:rPr>
              <a:t>H</a:t>
            </a:r>
            <a:r>
              <a:rPr lang="en-US" sz="1600" baseline="-25000" dirty="0" smtClean="0">
                <a:latin typeface="Comic Sans MS" panose="030F0702030302020204" pitchFamily="66" charset="0"/>
              </a:rPr>
              <a:t>9/2</a:t>
            </a:r>
            <a:r>
              <a:rPr lang="en-US" sz="1600" dirty="0">
                <a:latin typeface="Comic Sans MS" panose="030F0702030302020204" pitchFamily="66" charset="0"/>
              </a:rPr>
              <a:t>) wavelength</a:t>
            </a:r>
            <a:r>
              <a:rPr lang="en-US" sz="1600" dirty="0" smtClean="0">
                <a:latin typeface="Comic Sans MS" panose="030F0702030302020204" pitchFamily="66" charset="0"/>
              </a:rPr>
              <a:t>.  (PL is strongest at 600 nm peak)</a:t>
            </a:r>
            <a:endParaRPr lang="en-US" sz="1600" dirty="0" smtClean="0">
              <a:latin typeface="Comic Sans MS" panose="030F0702030302020204" pitchFamily="66" charset="0"/>
            </a:endParaRPr>
          </a:p>
          <a:p>
            <a:pPr algn="thaiDist">
              <a:lnSpc>
                <a:spcPct val="120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latin typeface="Comic Sans MS" panose="030F0702030302020204" pitchFamily="66" charset="0"/>
              </a:rPr>
              <a:t>The optimum concentration of Sm</a:t>
            </a:r>
            <a:r>
              <a:rPr lang="en-US" sz="1600" baseline="-25000" dirty="0">
                <a:latin typeface="Comic Sans MS" panose="030F0702030302020204" pitchFamily="66" charset="0"/>
              </a:rPr>
              <a:t>2</a:t>
            </a:r>
            <a:r>
              <a:rPr lang="en-US" sz="1600" dirty="0">
                <a:latin typeface="Comic Sans MS" panose="030F0702030302020204" pitchFamily="66" charset="0"/>
              </a:rPr>
              <a:t>O</a:t>
            </a:r>
            <a:r>
              <a:rPr lang="en-US" sz="1600" baseline="-25000" dirty="0">
                <a:latin typeface="Comic Sans MS" panose="030F0702030302020204" pitchFamily="66" charset="0"/>
              </a:rPr>
              <a:t>3</a:t>
            </a:r>
            <a:r>
              <a:rPr lang="en-US" sz="1600" dirty="0">
                <a:latin typeface="Comic Sans MS" panose="030F0702030302020204" pitchFamily="66" charset="0"/>
              </a:rPr>
              <a:t> for WO</a:t>
            </a:r>
            <a:r>
              <a:rPr lang="en-US" sz="1600" baseline="-25000" dirty="0">
                <a:latin typeface="Comic Sans MS" panose="030F0702030302020204" pitchFamily="66" charset="0"/>
              </a:rPr>
              <a:t>3</a:t>
            </a:r>
            <a:r>
              <a:rPr lang="th-TH" sz="1600" dirty="0">
                <a:latin typeface="Comic Sans MS" panose="030F0702030302020204" pitchFamily="66" charset="0"/>
              </a:rPr>
              <a:t>-</a:t>
            </a:r>
            <a:r>
              <a:rPr lang="en-US" sz="1600" dirty="0">
                <a:latin typeface="Comic Sans MS" panose="030F0702030302020204" pitchFamily="66" charset="0"/>
              </a:rPr>
              <a:t>Gd</a:t>
            </a:r>
            <a:r>
              <a:rPr lang="en-US" sz="1600" baseline="-25000" dirty="0">
                <a:latin typeface="Comic Sans MS" panose="030F0702030302020204" pitchFamily="66" charset="0"/>
              </a:rPr>
              <a:t>2</a:t>
            </a:r>
            <a:r>
              <a:rPr lang="en-US" sz="1600" dirty="0">
                <a:latin typeface="Comic Sans MS" panose="030F0702030302020204" pitchFamily="66" charset="0"/>
              </a:rPr>
              <a:t>O</a:t>
            </a:r>
            <a:r>
              <a:rPr lang="en-US" sz="1600" baseline="-25000" dirty="0">
                <a:latin typeface="Comic Sans MS" panose="030F0702030302020204" pitchFamily="66" charset="0"/>
              </a:rPr>
              <a:t>3</a:t>
            </a:r>
            <a:r>
              <a:rPr lang="en-US" sz="1600" dirty="0">
                <a:latin typeface="Comic Sans MS" panose="030F0702030302020204" pitchFamily="66" charset="0"/>
              </a:rPr>
              <a:t>˗B</a:t>
            </a:r>
            <a:r>
              <a:rPr lang="en-US" sz="1600" baseline="-25000" dirty="0">
                <a:latin typeface="Comic Sans MS" panose="030F0702030302020204" pitchFamily="66" charset="0"/>
              </a:rPr>
              <a:t>2</a:t>
            </a:r>
            <a:r>
              <a:rPr lang="en-US" sz="1600" dirty="0">
                <a:latin typeface="Comic Sans MS" panose="030F0702030302020204" pitchFamily="66" charset="0"/>
              </a:rPr>
              <a:t>O</a:t>
            </a:r>
            <a:r>
              <a:rPr lang="en-US" sz="1600" baseline="-25000" dirty="0">
                <a:latin typeface="Comic Sans MS" panose="030F0702030302020204" pitchFamily="66" charset="0"/>
              </a:rPr>
              <a:t>3</a:t>
            </a:r>
            <a:r>
              <a:rPr lang="en-US" sz="1600" dirty="0">
                <a:latin typeface="Comic Sans MS" panose="030F0702030302020204" pitchFamily="66" charset="0"/>
              </a:rPr>
              <a:t> glass is 1</a:t>
            </a:r>
            <a:r>
              <a:rPr lang="th-TH" sz="1600" dirty="0">
                <a:latin typeface="Comic Sans MS" panose="030F0702030302020204" pitchFamily="66" charset="0"/>
              </a:rPr>
              <a:t>.</a:t>
            </a:r>
            <a:r>
              <a:rPr lang="en-US" sz="1600" dirty="0">
                <a:latin typeface="Comic Sans MS" panose="030F0702030302020204" pitchFamily="66" charset="0"/>
              </a:rPr>
              <a:t>0 </a:t>
            </a:r>
            <a:r>
              <a:rPr lang="en-US" sz="1600" dirty="0" err="1">
                <a:latin typeface="Comic Sans MS" panose="030F0702030302020204" pitchFamily="66" charset="0"/>
              </a:rPr>
              <a:t>mol</a:t>
            </a:r>
            <a:r>
              <a:rPr lang="th-TH" sz="1600" dirty="0">
                <a:latin typeface="Comic Sans MS" panose="030F0702030302020204" pitchFamily="66" charset="0"/>
              </a:rPr>
              <a:t>% </a:t>
            </a:r>
            <a:r>
              <a:rPr lang="en-US" sz="1600" dirty="0">
                <a:latin typeface="Comic Sans MS" panose="030F0702030302020204" pitchFamily="66" charset="0"/>
              </a:rPr>
              <a:t>which performed the highest emission intensity in </a:t>
            </a:r>
            <a:r>
              <a:rPr lang="en-US" sz="1600" dirty="0" smtClean="0">
                <a:latin typeface="Comic Sans MS" panose="030F0702030302020204" pitchFamily="66" charset="0"/>
              </a:rPr>
              <a:t>these two </a:t>
            </a:r>
            <a:r>
              <a:rPr lang="en-US" sz="1600" dirty="0">
                <a:latin typeface="Comic Sans MS" panose="030F0702030302020204" pitchFamily="66" charset="0"/>
              </a:rPr>
              <a:t>types of luminescence spectra</a:t>
            </a:r>
            <a:r>
              <a:rPr lang="th-TH" sz="1600" dirty="0">
                <a:latin typeface="Comic Sans MS" panose="030F0702030302020204" pitchFamily="66" charset="0"/>
              </a:rPr>
              <a:t>. </a:t>
            </a:r>
            <a:endParaRPr lang="th-TH" sz="1600" dirty="0" smtClean="0">
              <a:latin typeface="Comic Sans MS" panose="030F0702030302020204" pitchFamily="66" charset="0"/>
            </a:endParaRPr>
          </a:p>
          <a:p>
            <a:pPr algn="thaiDist">
              <a:lnSpc>
                <a:spcPct val="120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omic Sans MS" panose="030F0702030302020204" pitchFamily="66" charset="0"/>
              </a:rPr>
              <a:t>The </a:t>
            </a:r>
            <a:r>
              <a:rPr lang="en-US" sz="1600" dirty="0">
                <a:latin typeface="Comic Sans MS" panose="030F0702030302020204" pitchFamily="66" charset="0"/>
              </a:rPr>
              <a:t>emission intensity of glass </a:t>
            </a:r>
            <a:r>
              <a:rPr lang="en-US" sz="1600" dirty="0" smtClean="0">
                <a:latin typeface="Comic Sans MS" panose="030F0702030302020204" pitchFamily="66" charset="0"/>
              </a:rPr>
              <a:t>increased </a:t>
            </a:r>
            <a:r>
              <a:rPr lang="en-US" sz="1600" smtClean="0">
                <a:latin typeface="Comic Sans MS" panose="030F0702030302020204" pitchFamily="66" charset="0"/>
              </a:rPr>
              <a:t>3.7 times,</a:t>
            </a:r>
            <a:r>
              <a:rPr lang="en-US" sz="1600" smtClean="0">
                <a:latin typeface="Comic Sans MS" panose="030F0702030302020204" pitchFamily="66" charset="0"/>
              </a:rPr>
              <a:t> </a:t>
            </a:r>
            <a:r>
              <a:rPr lang="en-US" sz="1600" dirty="0">
                <a:latin typeface="Comic Sans MS" panose="030F0702030302020204" pitchFamily="66" charset="0"/>
              </a:rPr>
              <a:t>with </a:t>
            </a:r>
            <a:r>
              <a:rPr lang="en-US" sz="1600" dirty="0" smtClean="0">
                <a:latin typeface="Comic Sans MS" panose="030F0702030302020204" pitchFamily="66" charset="0"/>
              </a:rPr>
              <a:t>temperature down to 10 K)  </a:t>
            </a:r>
            <a:endParaRPr lang="th-TH" sz="1600" dirty="0" smtClean="0">
              <a:latin typeface="Comic Sans MS" panose="030F0702030302020204" pitchFamily="66" charset="0"/>
            </a:endParaRPr>
          </a:p>
          <a:p>
            <a:pPr algn="thaiDist">
              <a:lnSpc>
                <a:spcPct val="120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omic Sans MS" panose="030F0702030302020204" pitchFamily="66" charset="0"/>
              </a:rPr>
              <a:t>The decay </a:t>
            </a:r>
            <a:r>
              <a:rPr lang="en-US" sz="1600" dirty="0">
                <a:latin typeface="Comic Sans MS" panose="030F0702030302020204" pitchFamily="66" charset="0"/>
              </a:rPr>
              <a:t>time under pulse X</a:t>
            </a:r>
            <a:r>
              <a:rPr lang="th-TH" sz="1600" dirty="0">
                <a:latin typeface="Comic Sans MS" panose="030F0702030302020204" pitchFamily="66" charset="0"/>
              </a:rPr>
              <a:t>-</a:t>
            </a:r>
            <a:r>
              <a:rPr lang="en-US" sz="1600" dirty="0">
                <a:latin typeface="Comic Sans MS" panose="030F0702030302020204" pitchFamily="66" charset="0"/>
              </a:rPr>
              <a:t>ray excitation </a:t>
            </a:r>
            <a:r>
              <a:rPr lang="en-US" sz="1600" dirty="0" smtClean="0">
                <a:latin typeface="Comic Sans MS" panose="030F0702030302020204" pitchFamily="66" charset="0"/>
              </a:rPr>
              <a:t>is 0</a:t>
            </a:r>
            <a:r>
              <a:rPr lang="th-TH" sz="1600" dirty="0" smtClean="0">
                <a:latin typeface="Comic Sans MS" panose="030F0702030302020204" pitchFamily="66" charset="0"/>
              </a:rPr>
              <a:t>.</a:t>
            </a:r>
            <a:r>
              <a:rPr lang="en-US" sz="1600" dirty="0" smtClean="0">
                <a:latin typeface="Comic Sans MS" panose="030F0702030302020204" pitchFamily="66" charset="0"/>
              </a:rPr>
              <a:t>268 </a:t>
            </a:r>
            <a:r>
              <a:rPr lang="en-US" sz="1600" dirty="0" err="1">
                <a:latin typeface="Comic Sans MS" panose="030F0702030302020204" pitchFamily="66" charset="0"/>
              </a:rPr>
              <a:t>ms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smtClean="0">
                <a:latin typeface="Comic Sans MS" panose="030F0702030302020204" pitchFamily="66" charset="0"/>
              </a:rPr>
              <a:t>that is in the same order of photoluminescence </a:t>
            </a:r>
            <a:r>
              <a:rPr lang="en-US" sz="1600" dirty="0">
                <a:latin typeface="Comic Sans MS" panose="030F0702030302020204" pitchFamily="66" charset="0"/>
              </a:rPr>
              <a:t>decay time</a:t>
            </a:r>
            <a:r>
              <a:rPr lang="th-TH" sz="1600" dirty="0">
                <a:latin typeface="Comic Sans MS" panose="030F0702030302020204" pitchFamily="66" charset="0"/>
              </a:rPr>
              <a:t>. </a:t>
            </a:r>
            <a:endParaRPr lang="en-US" sz="1600" dirty="0" smtClean="0">
              <a:latin typeface="Comic Sans MS" panose="030F0702030302020204" pitchFamily="66" charset="0"/>
            </a:endParaRPr>
          </a:p>
          <a:p>
            <a:pPr algn="thaiDist">
              <a:lnSpc>
                <a:spcPct val="120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omic Sans MS" panose="030F0702030302020204" pitchFamily="66" charset="0"/>
              </a:rPr>
              <a:t>These </a:t>
            </a:r>
            <a:r>
              <a:rPr lang="en-US" sz="1600" dirty="0">
                <a:latin typeface="Comic Sans MS" panose="030F0702030302020204" pitchFamily="66" charset="0"/>
              </a:rPr>
              <a:t>glasses perform a potential for applications in the high energy / nuclear physics, radiation monitoring and homeland security.</a:t>
            </a:r>
            <a:endParaRPr lang="en-US" sz="1600" dirty="0" smtClean="0">
              <a:latin typeface="Comic Sans MS" panose="030F0702030302020204" pitchFamily="66" charset="0"/>
            </a:endParaRPr>
          </a:p>
          <a:p>
            <a:pPr algn="thaiDist">
              <a:lnSpc>
                <a:spcPct val="120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th-TH" sz="16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913398" y="6519446"/>
            <a:ext cx="380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ngsana New" pitchFamily="18" charset="-34"/>
                <a:cs typeface="Angsana New" pitchFamily="18" charset="-34"/>
              </a:rPr>
              <a:t>19</a:t>
            </a:r>
            <a:endParaRPr lang="en-US" sz="1600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5" name="Picture 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644" y="92364"/>
            <a:ext cx="953956" cy="65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06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Acknowledgements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767" y="3021288"/>
            <a:ext cx="1729725" cy="2238467"/>
          </a:xfrm>
          <a:prstGeom prst="rect">
            <a:avLst/>
          </a:prstGeom>
        </p:spPr>
      </p:pic>
      <p:pic>
        <p:nvPicPr>
          <p:cNvPr id="5" name="Picture 2" descr="ผลการค้นหารูปภาพสำหรับ ตรามหาวิทยาลัยราชภัฏนครปฐ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642" y="3335881"/>
            <a:ext cx="1383992" cy="16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รูปภาพที่เกี่ยวข้อ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24"/>
          <a:stretch/>
        </p:blipFill>
        <p:spPr bwMode="auto">
          <a:xfrm>
            <a:off x="2824449" y="3372016"/>
            <a:ext cx="1446663" cy="160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6530" y="1728572"/>
            <a:ext cx="110778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The </a:t>
            </a:r>
            <a:r>
              <a:rPr lang="en-US" sz="2000" dirty="0">
                <a:latin typeface="Comic Sans MS" panose="030F0702030302020204" pitchFamily="66" charset="0"/>
                <a:cs typeface="Times New Roman" panose="02020603050405020304" pitchFamily="18" charset="0"/>
              </a:rPr>
              <a:t>Royal Golden Jubilee (RGJ) Ph.D. Program (Grant No. PHD/0100/2559) </a:t>
            </a:r>
            <a:endParaRPr lang="en-US" sz="2000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Prof</a:t>
            </a:r>
            <a:r>
              <a:rPr lang="en-US" sz="2000" dirty="0">
                <a:latin typeface="Comic Sans MS" panose="030F0702030302020204" pitchFamily="66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HongJoo</a:t>
            </a:r>
            <a:r>
              <a:rPr lang="en-US" sz="20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Him, Department </a:t>
            </a:r>
            <a:r>
              <a:rPr lang="en-US" sz="2000" dirty="0">
                <a:latin typeface="Comic Sans MS" panose="030F0702030302020204" pitchFamily="66" charset="0"/>
                <a:cs typeface="Times New Roman" panose="02020603050405020304" pitchFamily="18" charset="0"/>
              </a:rPr>
              <a:t>of Physics, </a:t>
            </a:r>
            <a:r>
              <a:rPr lang="en-US" sz="20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Kyungpook</a:t>
            </a:r>
            <a:r>
              <a:rPr lang="en-US" sz="2000" dirty="0">
                <a:latin typeface="Comic Sans MS" panose="030F0702030302020204" pitchFamily="66" charset="0"/>
                <a:cs typeface="Times New Roman" panose="02020603050405020304" pitchFamily="18" charset="0"/>
              </a:rPr>
              <a:t> National University, </a:t>
            </a:r>
            <a:r>
              <a:rPr lang="en-US" sz="20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Daegu</a:t>
            </a:r>
            <a:r>
              <a:rPr lang="en-US" sz="2000" dirty="0">
                <a:latin typeface="Comic Sans MS" panose="030F0702030302020204" pitchFamily="66" charset="0"/>
                <a:cs typeface="Times New Roman" panose="02020603050405020304" pitchFamily="18" charset="0"/>
              </a:rPr>
              <a:t>, Republic of Korea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9" name="Picture 6" descr="Authority Mar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393" y="3335881"/>
            <a:ext cx="1583249" cy="158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913398" y="6519446"/>
            <a:ext cx="380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ngsana New" pitchFamily="18" charset="-34"/>
                <a:cs typeface="Angsana New" pitchFamily="18" charset="-34"/>
              </a:rPr>
              <a:t>20</a:t>
            </a:r>
            <a:endParaRPr lang="en-US" sz="1600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0" name="Picture 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644" y="92364"/>
            <a:ext cx="953956" cy="65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62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ยึดข้อความ 4"/>
          <p:cNvSpPr txBox="1">
            <a:spLocks/>
          </p:cNvSpPr>
          <p:nvPr/>
        </p:nvSpPr>
        <p:spPr>
          <a:xfrm>
            <a:off x="268048" y="3429000"/>
            <a:ext cx="11655903" cy="2362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600" b="1" i="0" strike="noStrike" kern="1200" normalizeH="0" baseline="0" noProof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uLnTx/>
                <a:uFillTx/>
                <a:latin typeface="Bauhaus 93" panose="04030905020B02020C02" pitchFamily="82" charset="0"/>
              </a:rPr>
              <a:t>Thank you for your attention</a:t>
            </a:r>
            <a:endParaRPr kumimoji="0" lang="th-TH" sz="6600" b="1" i="0" strike="noStrike" kern="1200" normalizeH="0" baseline="0" noProof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uLnTx/>
              <a:uFillTx/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41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848" y="0"/>
            <a:ext cx="9037320" cy="677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9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2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3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06247" y="4256427"/>
            <a:ext cx="5694894" cy="2503864"/>
            <a:chOff x="113387" y="4824345"/>
            <a:chExt cx="6436293" cy="2173414"/>
          </a:xfrm>
        </p:grpSpPr>
        <p:pic>
          <p:nvPicPr>
            <p:cNvPr id="6" name="Picture 12" descr="à¸£à¸¹à¸à¸ à¸²à¸à¸à¸µà¹à¹à¸à¸µà¹à¸¢à¸§à¸à¹à¸­à¸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286" b="92429" l="9985" r="8994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79" t="6240" r="11889" b="5024"/>
            <a:stretch/>
          </p:blipFill>
          <p:spPr bwMode="auto">
            <a:xfrm>
              <a:off x="3248339" y="4883950"/>
              <a:ext cx="3301341" cy="2113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6" descr="à¸£à¸¹à¸à¸ à¸²à¸à¸à¸µà¹à¹à¸à¸µà¹à¸¢à¸§à¸à¹à¸­à¸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42" b="91909" l="0" r="9799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87" y="4824345"/>
              <a:ext cx="3221337" cy="1994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239073" y="1273106"/>
            <a:ext cx="4776885" cy="2822309"/>
            <a:chOff x="300909" y="1504450"/>
            <a:chExt cx="4776885" cy="2822309"/>
          </a:xfrm>
        </p:grpSpPr>
        <p:pic>
          <p:nvPicPr>
            <p:cNvPr id="5" name="Picture 2" descr="https://scontent.fbkk6-1.fna.fbcdn.net/v/t1.15752-9/64303013_1100083413534554_8787107658566991872_n.png?_nc_cat=105&amp;_nc_eui2=AeEuqpAlik88XDCN0pZowsOyPf7dyB-m9SlHl2j7bB5Jgs3mGMw1aRj8w-LumkzZ119hQvy9ghX_N8Fqzw90_8-Gjr0x0k5vXYA0ikUCwe39PQ&amp;_nc_oc=AQkENO35Jima0E2e_xvafcpPGuDAsAdCO1nsNuV9Ub8vp4sxoDu0e_8-9tkRFKtwKhw&amp;_nc_ht=scontent.fbkk6-1.fna&amp;oh=cb883841e59b9476d2ddc5069a5d56bd&amp;oe=5D5327F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09" y="1504450"/>
              <a:ext cx="4776885" cy="2822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443569" y="1610321"/>
              <a:ext cx="35060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u="sng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High Energy </a:t>
              </a:r>
              <a:r>
                <a:rPr lang="th-TH" b="1" u="sng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/ </a:t>
              </a:r>
              <a:r>
                <a:rPr lang="en-US" b="1" u="sng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Nuclear Physics</a:t>
              </a:r>
              <a:endParaRPr lang="th-TH" b="1" u="sng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733353" y="198029"/>
            <a:ext cx="8823077" cy="714997"/>
            <a:chOff x="5481051" y="-1118178"/>
            <a:chExt cx="8823077" cy="714997"/>
          </a:xfrm>
        </p:grpSpPr>
        <p:sp>
          <p:nvSpPr>
            <p:cNvPr id="12" name="Rounded Rectangle 11"/>
            <p:cNvSpPr/>
            <p:nvPr/>
          </p:nvSpPr>
          <p:spPr>
            <a:xfrm>
              <a:off x="5481051" y="-1118178"/>
              <a:ext cx="8629847" cy="71499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682857" y="-1046526"/>
              <a:ext cx="86212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Comic Sans MS" panose="030F0702030302020204" pitchFamily="66" charset="0"/>
                </a:rPr>
                <a:t>Radiation </a:t>
              </a:r>
              <a:r>
                <a:rPr lang="en-US" sz="3200" b="1" dirty="0">
                  <a:latin typeface="Comic Sans MS" panose="030F0702030302020204" pitchFamily="66" charset="0"/>
                </a:rPr>
                <a:t>Detecting Material </a:t>
              </a:r>
              <a:r>
                <a:rPr lang="en-US" sz="3200" b="1" dirty="0" smtClean="0">
                  <a:latin typeface="Comic Sans MS" panose="030F0702030302020204" pitchFamily="66" charset="0"/>
                </a:rPr>
                <a:t>Application </a:t>
              </a:r>
              <a:endParaRPr lang="en-US" sz="32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015958" y="1286967"/>
            <a:ext cx="4301424" cy="2808448"/>
            <a:chOff x="6245794" y="1343604"/>
            <a:chExt cx="4301424" cy="2859182"/>
          </a:xfrm>
        </p:grpSpPr>
        <p:pic>
          <p:nvPicPr>
            <p:cNvPr id="28676" name="Picture 4" descr="https://scontent.fbkk6-2.fna.fbcdn.net/v/t1.15752-9/62362869_461910781230000_135505470864490496_n.png?_nc_cat=103&amp;_nc_eui2=AeFpfYDl-v26_1SeSx2XF9KmsjJTChEe42oJN7ga8rZR0P-w4u2IQOF4I0fXESGsZ_XPA1H0Q3jnayOq3JPtLCq291FK7ULgzrTPL2IcJYg_CQ&amp;_nc_oc=AQlMmTO5hvnYjzcmhjitZrrqzqnD9Kr7fxSI3A6HiURZfQHtJNQdpTHtk0jWgYKMSRM&amp;_nc_ht=scontent.fbkk6-2.fna&amp;oh=bbdc951d98f6a63f2cb841061171a77b&amp;oe=5D9EE3FB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5794" y="1343604"/>
              <a:ext cx="4301424" cy="2859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6577572" y="1432534"/>
              <a:ext cx="2460930" cy="3760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u="sng" dirty="0" smtClean="0">
                  <a:latin typeface="Comic Sans MS" panose="030F0702030302020204" pitchFamily="66" charset="0"/>
                  <a:ea typeface="Calibri" panose="020F0502020204030204" pitchFamily="34" charset="0"/>
                </a:rPr>
                <a:t>Radiation Monitoring</a:t>
              </a:r>
              <a:endParaRPr lang="th-TH" b="1" u="sng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937984" y="6369694"/>
            <a:ext cx="2281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latin typeface="Comic Sans MS" panose="030F0702030302020204" pitchFamily="66" charset="0"/>
                <a:ea typeface="Calibri" panose="020F0502020204030204" pitchFamily="34" charset="0"/>
              </a:rPr>
              <a:t>Homeland Security</a:t>
            </a:r>
            <a:endParaRPr lang="th-TH" b="1" u="sng" dirty="0"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r="1378"/>
          <a:stretch/>
        </p:blipFill>
        <p:spPr>
          <a:xfrm>
            <a:off x="6245794" y="4378904"/>
            <a:ext cx="5474494" cy="2491529"/>
          </a:xfrm>
          <a:prstGeom prst="rect">
            <a:avLst/>
          </a:prstGeom>
        </p:spPr>
      </p:pic>
      <p:pic>
        <p:nvPicPr>
          <p:cNvPr id="21" name="Picture 2" descr="X-ray Clinical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214" y="1308754"/>
            <a:ext cx="1345908" cy="139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X-ray Clinical Imag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354" y="2633003"/>
            <a:ext cx="1346277" cy="140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X-ray Clinical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214" y="2641600"/>
            <a:ext cx="1345908" cy="139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X-ray Clinical Imag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123" y="1308755"/>
            <a:ext cx="1270166" cy="131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8206439" y="4180381"/>
            <a:ext cx="2045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Neutron Imaging</a:t>
            </a:r>
            <a:endParaRPr lang="en-US" b="1" u="sng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874714" y="1011849"/>
            <a:ext cx="1758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X-ray imaging</a:t>
            </a:r>
            <a:endParaRPr lang="en-US" b="1" u="sng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940008" y="6519446"/>
            <a:ext cx="251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ngsana New" pitchFamily="18" charset="-34"/>
                <a:cs typeface="Angsana New" pitchFamily="18" charset="-34"/>
              </a:rPr>
              <a:t>2</a:t>
            </a:r>
            <a:endParaRPr lang="en-US" sz="1600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5965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548712"/>
            <a:ext cx="11905673" cy="5309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4" name="Group 3"/>
          <p:cNvGrpSpPr/>
          <p:nvPr/>
        </p:nvGrpSpPr>
        <p:grpSpPr>
          <a:xfrm>
            <a:off x="2037676" y="1608147"/>
            <a:ext cx="7543585" cy="3600074"/>
            <a:chOff x="166881" y="1503750"/>
            <a:chExt cx="7396288" cy="3600074"/>
          </a:xfrm>
        </p:grpSpPr>
        <p:pic>
          <p:nvPicPr>
            <p:cNvPr id="11" name="Picture 10" descr="ผลการค้นหารูปภาพสำหรับ scintillation detector">
              <a:extLst>
                <a:ext uri="{FF2B5EF4-FFF2-40B4-BE49-F238E27FC236}">
                  <a16:creationId xmlns="" xmlns:a16="http://schemas.microsoft.com/office/drawing/2014/main" id="{266C1B4A-EE9D-4B1F-B9B6-F337A8B73E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042" y="1503750"/>
              <a:ext cx="5764127" cy="3600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393670" y="2857957"/>
              <a:ext cx="1571625" cy="1020963"/>
              <a:chOff x="2283933" y="1290040"/>
              <a:chExt cx="1571625" cy="1020963"/>
            </a:xfrm>
          </p:grpSpPr>
          <p:pic>
            <p:nvPicPr>
              <p:cNvPr id="17" name="Picture 16" descr="à¸à¸¥à¸à¸²à¸£à¸à¹à¸à¸«à¸²à¸£à¸¹à¸à¸ à¸²à¸à¸ªà¸³à¸«à¸£à¸±à¸ electromagnetic wave photon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106" t="10465" r="23193" b="69459"/>
              <a:stretch/>
            </p:blipFill>
            <p:spPr bwMode="auto">
              <a:xfrm rot="1900020">
                <a:off x="2283933" y="1355203"/>
                <a:ext cx="1564446" cy="955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2442671" y="1290040"/>
                <a:ext cx="141288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Radiation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166881" y="2757770"/>
              <a:ext cx="2745391" cy="13485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5E2082D-920E-4399-8DA2-CA6F957466DD}"/>
              </a:ext>
            </a:extLst>
          </p:cNvPr>
          <p:cNvSpPr txBox="1"/>
          <p:nvPr/>
        </p:nvSpPr>
        <p:spPr>
          <a:xfrm>
            <a:off x="1633860" y="700132"/>
            <a:ext cx="3571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9900CC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Scintillation crystal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-403820" y="86712"/>
            <a:ext cx="8286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200" b="1" dirty="0">
                <a:ln w="0"/>
                <a:solidFill>
                  <a:srgbClr val="9900CC"/>
                </a:solidFill>
                <a:latin typeface="Comic Sans MS" panose="030F0702030302020204" pitchFamily="66" charset="0"/>
                <a:cs typeface="Times New Roman" pitchFamily="18" charset="0"/>
              </a:rPr>
              <a:t>Radiation detection (bulk) material </a:t>
            </a:r>
            <a:endParaRPr lang="en-US" sz="3200" b="1" dirty="0">
              <a:ln w="0"/>
              <a:solidFill>
                <a:srgbClr val="9900CC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2C92BA08-5C2A-437A-8EF7-197C746BAC7D}"/>
              </a:ext>
            </a:extLst>
          </p:cNvPr>
          <p:cNvGrpSpPr/>
          <p:nvPr/>
        </p:nvGrpSpPr>
        <p:grpSpPr>
          <a:xfrm>
            <a:off x="2037676" y="5153250"/>
            <a:ext cx="1394600" cy="1397130"/>
            <a:chOff x="10289852" y="1394070"/>
            <a:chExt cx="2018362" cy="2034012"/>
          </a:xfrm>
        </p:grpSpPr>
        <p:pic>
          <p:nvPicPr>
            <p:cNvPr id="29" name="Picture 28" descr="ผลการค้นหารูปภาพสำหรับ NaI:Tl">
              <a:extLst>
                <a:ext uri="{FF2B5EF4-FFF2-40B4-BE49-F238E27FC236}">
                  <a16:creationId xmlns="" xmlns:a16="http://schemas.microsoft.com/office/drawing/2014/main" id="{0BC14202-F406-4DE0-A8F7-0F73A734FB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380"/>
            <a:stretch/>
          </p:blipFill>
          <p:spPr bwMode="auto">
            <a:xfrm>
              <a:off x="10289852" y="1394070"/>
              <a:ext cx="2018362" cy="2034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17">
              <a:extLst>
                <a:ext uri="{FF2B5EF4-FFF2-40B4-BE49-F238E27FC236}">
                  <a16:creationId xmlns="" xmlns:a16="http://schemas.microsoft.com/office/drawing/2014/main" id="{47D500A1-62F9-4D5C-8101-EC1B0ED24D94}"/>
                </a:ext>
              </a:extLst>
            </p:cNvPr>
            <p:cNvSpPr txBox="1"/>
            <p:nvPr/>
          </p:nvSpPr>
          <p:spPr>
            <a:xfrm>
              <a:off x="10316629" y="1406001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CsI:Tl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0AB77CE2-BAE2-4D7F-BD3B-55765B2D2104}"/>
              </a:ext>
            </a:extLst>
          </p:cNvPr>
          <p:cNvGrpSpPr/>
          <p:nvPr/>
        </p:nvGrpSpPr>
        <p:grpSpPr>
          <a:xfrm>
            <a:off x="3584716" y="5153251"/>
            <a:ext cx="1394600" cy="1397129"/>
            <a:chOff x="9199376" y="3635086"/>
            <a:chExt cx="2278203" cy="2118049"/>
          </a:xfrm>
        </p:grpSpPr>
        <p:pic>
          <p:nvPicPr>
            <p:cNvPr id="32" name="Picture 31" descr="http://www.epic-scintillator.com/image/cache/catalog/demo/BGO/BGO%20scintillator,%20BGO%20Crystal,%20BGO%20sctillation%20crystal%202%20inch%20x%20%202%20inch-800x1000.jpg">
              <a:extLst>
                <a:ext uri="{FF2B5EF4-FFF2-40B4-BE49-F238E27FC236}">
                  <a16:creationId xmlns="" xmlns:a16="http://schemas.microsoft.com/office/drawing/2014/main" id="{93B97334-D050-44EE-9D06-3622D2327A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39" r="3757" b="3681"/>
            <a:stretch/>
          </p:blipFill>
          <p:spPr bwMode="auto">
            <a:xfrm>
              <a:off x="9199376" y="3635086"/>
              <a:ext cx="2278203" cy="2118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20">
              <a:extLst>
                <a:ext uri="{FF2B5EF4-FFF2-40B4-BE49-F238E27FC236}">
                  <a16:creationId xmlns="" xmlns:a16="http://schemas.microsoft.com/office/drawing/2014/main" id="{5FA44F0F-5C6C-41E5-AB39-12A03D8F8CA9}"/>
                </a:ext>
              </a:extLst>
            </p:cNvPr>
            <p:cNvSpPr txBox="1"/>
            <p:nvPr/>
          </p:nvSpPr>
          <p:spPr>
            <a:xfrm>
              <a:off x="9236790" y="3635086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BGO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9DBFB819-7044-4D18-9F41-9B3D9893C85E}"/>
              </a:ext>
            </a:extLst>
          </p:cNvPr>
          <p:cNvGrpSpPr/>
          <p:nvPr/>
        </p:nvGrpSpPr>
        <p:grpSpPr>
          <a:xfrm>
            <a:off x="447942" y="5153252"/>
            <a:ext cx="1394600" cy="1401895"/>
            <a:chOff x="8176426" y="1415332"/>
            <a:chExt cx="2048207" cy="2045092"/>
          </a:xfrm>
        </p:grpSpPr>
        <p:pic>
          <p:nvPicPr>
            <p:cNvPr id="35" name="Picture 34" descr="ผลการค้นหารูปภาพสำหรับ NaI:Tl">
              <a:extLst>
                <a:ext uri="{FF2B5EF4-FFF2-40B4-BE49-F238E27FC236}">
                  <a16:creationId xmlns="" xmlns:a16="http://schemas.microsoft.com/office/drawing/2014/main" id="{DB696CD4-D8A3-46D7-A549-4A71DF3A90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393"/>
            <a:stretch/>
          </p:blipFill>
          <p:spPr bwMode="auto">
            <a:xfrm>
              <a:off x="8176426" y="1422283"/>
              <a:ext cx="2048207" cy="2038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23">
              <a:extLst>
                <a:ext uri="{FF2B5EF4-FFF2-40B4-BE49-F238E27FC236}">
                  <a16:creationId xmlns="" xmlns:a16="http://schemas.microsoft.com/office/drawing/2014/main" id="{0B1F6253-85CD-45E7-B771-4459034A1642}"/>
                </a:ext>
              </a:extLst>
            </p:cNvPr>
            <p:cNvSpPr txBox="1"/>
            <p:nvPr/>
          </p:nvSpPr>
          <p:spPr>
            <a:xfrm>
              <a:off x="8176426" y="1415332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NaI:Tl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644" y="92364"/>
            <a:ext cx="953956" cy="65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asted-image.png"/>
          <p:cNvPicPr>
            <a:picLocks noChangeAspect="1"/>
          </p:cNvPicPr>
          <p:nvPr/>
        </p:nvPicPr>
        <p:blipFill rotWithShape="1">
          <a:blip r:embed="rId8">
            <a:extLst/>
          </a:blip>
          <a:srcRect t="2122" r="3348"/>
          <a:stretch/>
        </p:blipFill>
        <p:spPr>
          <a:xfrm>
            <a:off x="5074038" y="5153250"/>
            <a:ext cx="7111748" cy="1514197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extBox 21"/>
          <p:cNvSpPr txBox="1"/>
          <p:nvPr/>
        </p:nvSpPr>
        <p:spPr>
          <a:xfrm>
            <a:off x="11940008" y="6519446"/>
            <a:ext cx="251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ngsana New" pitchFamily="18" charset="-34"/>
                <a:cs typeface="Angsana New" pitchFamily="18" charset="-34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4133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87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2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42472"/>
            <a:ext cx="12192000" cy="5315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TextBox 3"/>
          <p:cNvSpPr txBox="1"/>
          <p:nvPr/>
        </p:nvSpPr>
        <p:spPr>
          <a:xfrm>
            <a:off x="295564" y="266385"/>
            <a:ext cx="6779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strike="noStrike" kern="1200" normalizeH="0" baseline="0" noProof="0" dirty="0" smtClean="0">
                <a:ln w="0"/>
                <a:solidFill>
                  <a:srgbClr val="9900CC"/>
                </a:solidFill>
                <a:uLnTx/>
                <a:uFillTx/>
                <a:latin typeface="Comic Sans MS" panose="030F0702030302020204" pitchFamily="66" charset="0"/>
                <a:cs typeface="Times New Roman" pitchFamily="18" charset="0"/>
              </a:rPr>
              <a:t>Single crystal and Glass</a:t>
            </a:r>
            <a:endParaRPr kumimoji="0" lang="en-US" sz="4000" b="1" i="0" strike="noStrike" kern="1200" normalizeH="0" baseline="0" noProof="0" dirty="0">
              <a:ln w="0"/>
              <a:solidFill>
                <a:srgbClr val="9900CC"/>
              </a:solidFill>
              <a:uLnTx/>
              <a:uFillTx/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8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377" y="3428539"/>
            <a:ext cx="8587573" cy="338328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9460" name="Picture 4" descr="à¸à¸¥à¸à¸²à¸£à¸à¹à¸à¸«à¸²à¸£à¸¹à¸à¸ à¸²à¸à¸ªà¸³à¸«à¸£à¸±à¸ crystal amorphou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61" t="17480" b="10237"/>
          <a:stretch/>
        </p:blipFill>
        <p:spPr bwMode="auto">
          <a:xfrm>
            <a:off x="6928617" y="1535716"/>
            <a:ext cx="2384716" cy="197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à¸à¸¥à¸à¸²à¸£à¸à¹à¸à¸«à¸²à¸£à¸¹à¸à¸ à¸²à¸à¸ªà¸³à¸«à¸£à¸±à¸ crystal amorphou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" t="17636" r="67177" b="17260"/>
          <a:stretch/>
        </p:blipFill>
        <p:spPr bwMode="auto">
          <a:xfrm>
            <a:off x="2642263" y="1626160"/>
            <a:ext cx="2482291" cy="179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644" y="92364"/>
            <a:ext cx="953956" cy="65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940008" y="6519446"/>
            <a:ext cx="251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ngsana New" pitchFamily="18" charset="-34"/>
                <a:cs typeface="Angsana New" pitchFamily="18" charset="-34"/>
              </a:rPr>
              <a:t>4</a:t>
            </a:r>
            <a:endParaRPr lang="en-US" sz="1600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4778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991" y="319618"/>
            <a:ext cx="8364336" cy="709683"/>
          </a:xfrm>
        </p:spPr>
        <p:txBody>
          <a:bodyPr>
            <a:normAutofit/>
          </a:bodyPr>
          <a:lstStyle/>
          <a:p>
            <a:r>
              <a:rPr lang="en-US" sz="3800" dirty="0">
                <a:latin typeface="Comic Sans MS" panose="030F0702030302020204" pitchFamily="66" charset="0"/>
              </a:rPr>
              <a:t>Luminescence properties of Ln</a:t>
            </a:r>
            <a:r>
              <a:rPr lang="en-US" sz="3800" baseline="30000" dirty="0">
                <a:latin typeface="Comic Sans MS" panose="030F0702030302020204" pitchFamily="66" charset="0"/>
              </a:rPr>
              <a:t>3+</a:t>
            </a:r>
            <a:endParaRPr lang="en-US" sz="3800" dirty="0">
              <a:latin typeface="Comic Sans MS" panose="030F0702030302020204" pitchFamily="66" charset="0"/>
            </a:endParaRPr>
          </a:p>
        </p:txBody>
      </p:sp>
      <p:sp>
        <p:nvSpPr>
          <p:cNvPr id="4" name="วงรี 3"/>
          <p:cNvSpPr/>
          <p:nvPr/>
        </p:nvSpPr>
        <p:spPr>
          <a:xfrm>
            <a:off x="5540752" y="1550893"/>
            <a:ext cx="2071702" cy="2071702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Ln</a:t>
            </a:r>
            <a:r>
              <a:rPr lang="en-US" sz="4800" baseline="30000" dirty="0">
                <a:latin typeface="Times New Roman" pitchFamily="18" charset="0"/>
                <a:cs typeface="Times New Roman" pitchFamily="18" charset="0"/>
              </a:rPr>
              <a:t>3+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ลูกศรขวาท้ายขีด 4"/>
          <p:cNvSpPr/>
          <p:nvPr/>
        </p:nvSpPr>
        <p:spPr>
          <a:xfrm>
            <a:off x="8472368" y="1919150"/>
            <a:ext cx="2428892" cy="1000132"/>
          </a:xfrm>
          <a:prstGeom prst="striped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Photon</a:t>
            </a:r>
          </a:p>
        </p:txBody>
      </p:sp>
      <p:grpSp>
        <p:nvGrpSpPr>
          <p:cNvPr id="6" name="กลุ่ม 15"/>
          <p:cNvGrpSpPr/>
          <p:nvPr/>
        </p:nvGrpSpPr>
        <p:grpSpPr>
          <a:xfrm>
            <a:off x="762869" y="1396557"/>
            <a:ext cx="3581400" cy="1295400"/>
            <a:chOff x="-32" y="1554533"/>
            <a:chExt cx="3344862" cy="1244837"/>
          </a:xfrm>
        </p:grpSpPr>
        <p:sp>
          <p:nvSpPr>
            <p:cNvPr id="7" name="สายฟ้า 8"/>
            <p:cNvSpPr/>
            <p:nvPr/>
          </p:nvSpPr>
          <p:spPr>
            <a:xfrm rot="19739871">
              <a:off x="-32" y="1554533"/>
              <a:ext cx="3344862" cy="1244837"/>
            </a:xfrm>
            <a:prstGeom prst="lightningBolt">
              <a:avLst/>
            </a:prstGeom>
            <a:solidFill>
              <a:srgbClr val="FFC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4247" y="1885882"/>
              <a:ext cx="2018508" cy="384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itchFamily="18" charset="0"/>
                  <a:cs typeface="Times New Roman" pitchFamily="18" charset="0"/>
                </a:rPr>
                <a:t>Excitation factor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921093" y="2356476"/>
            <a:ext cx="246894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Photon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Electric current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Chemical reaction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Neutron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etc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(not heat directly)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0679" t="2381" r="10267" b="30678"/>
          <a:stretch/>
        </p:blipFill>
        <p:spPr bwMode="auto">
          <a:xfrm>
            <a:off x="5616959" y="4299929"/>
            <a:ext cx="6575041" cy="2231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8439992" y="2891931"/>
            <a:ext cx="27640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Intense emission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Stable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 difference host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43683" y="3640961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4f-4f transition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65973" y="1532127"/>
            <a:ext cx="1024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5s &amp; 5p</a:t>
            </a:r>
          </a:p>
        </p:txBody>
      </p:sp>
      <p:sp>
        <p:nvSpPr>
          <p:cNvPr id="23" name="Oval 22"/>
          <p:cNvSpPr/>
          <p:nvPr/>
        </p:nvSpPr>
        <p:spPr>
          <a:xfrm>
            <a:off x="5754386" y="1741365"/>
            <a:ext cx="1645920" cy="1645920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76603" y="1741365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4f</a:t>
            </a:r>
          </a:p>
        </p:txBody>
      </p:sp>
      <p:pic>
        <p:nvPicPr>
          <p:cNvPr id="17" name="Picture 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644" y="92364"/>
            <a:ext cx="953956" cy="65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Table 17">
            <a:extLst>
              <a:ext uri="{FF2B5EF4-FFF2-40B4-BE49-F238E27FC236}">
                <a16:creationId xmlns="" xmlns:a16="http://schemas.microsoft.com/office/drawing/2014/main" id="{5B6CE839-8714-4295-83E3-734C7DBA5C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171268"/>
              </p:ext>
            </p:extLst>
          </p:nvPr>
        </p:nvGraphicFramePr>
        <p:xfrm>
          <a:off x="802816" y="4034707"/>
          <a:ext cx="4120166" cy="256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80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644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976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3385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Ln</a:t>
                      </a:r>
                      <a:r>
                        <a:rPr lang="en-US" sz="1800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3+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Emission</a:t>
                      </a:r>
                      <a:r>
                        <a:rPr lang="th-TH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(nm)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τ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207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Sm</a:t>
                      </a:r>
                      <a:r>
                        <a:rPr lang="en-US" sz="18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3+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~600</a:t>
                      </a:r>
                      <a:endParaRPr lang="en-US" sz="1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901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Dy</a:t>
                      </a:r>
                      <a:r>
                        <a:rPr lang="en-US" sz="18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3+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483 and  </a:t>
                      </a:r>
                      <a:r>
                        <a:rPr lang="th-TH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575</a:t>
                      </a:r>
                      <a:endParaRPr lang="en-US" sz="1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Eu</a:t>
                      </a:r>
                      <a:r>
                        <a:rPr lang="en-US" sz="18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3+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613</a:t>
                      </a:r>
                      <a:endParaRPr lang="en-US" sz="1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US" sz="18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3+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~1050 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λ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/2 to Green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Tb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3+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544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5954429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</a:t>
                      </a:r>
                      <a:r>
                        <a:rPr lang="en-US" sz="1800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3+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th-TH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ns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45921688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 flipH="1">
            <a:off x="11881980" y="6543942"/>
            <a:ext cx="3100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ngsana New" pitchFamily="18" charset="-34"/>
                <a:cs typeface="Angsana New" pitchFamily="18" charset="-34"/>
              </a:rPr>
              <a:t>5</a:t>
            </a:r>
            <a:endParaRPr lang="en-US" sz="1600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9949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5CCEE633-4F29-46D1-81F2-6AFF6CCB6C54}" vid="{4D67C4D4-7FFB-4A7B-8935-61FD3F7EF59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3797</TotalTime>
  <Words>1528</Words>
  <Application>Microsoft Office PowerPoint</Application>
  <PresentationFormat>Widescreen</PresentationFormat>
  <Paragraphs>265</Paragraphs>
  <Slides>29</Slides>
  <Notes>16</Notes>
  <HiddenSlides>0</HiddenSlides>
  <MMClips>2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SimSun</vt:lpstr>
      <vt:lpstr>Angsana New</vt:lpstr>
      <vt:lpstr>Arial</vt:lpstr>
      <vt:lpstr>Bauhaus 93</vt:lpstr>
      <vt:lpstr>Calibri</vt:lpstr>
      <vt:lpstr>Calibri Light</vt:lpstr>
      <vt:lpstr>Comic Sans MS</vt:lpstr>
      <vt:lpstr>Cordia New</vt:lpstr>
      <vt:lpstr>MS Mincho</vt:lpstr>
      <vt:lpstr>Times New Roman</vt:lpstr>
      <vt:lpstr>Times New Roman</vt:lpstr>
      <vt:lpstr>Wingdings</vt:lpstr>
      <vt:lpstr>Theme1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Luminescence properties of Ln3+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XRD, Density &amp; Molar Volume </vt:lpstr>
      <vt:lpstr>Transmission Spectra </vt:lpstr>
      <vt:lpstr>PowerPoint Presentation</vt:lpstr>
      <vt:lpstr>PowerPoint Presentation</vt:lpstr>
      <vt:lpstr>Photoluminescent spectra (with WO3, Vary Sm2O3 concentration)</vt:lpstr>
      <vt:lpstr>Photoluminescent spectra (with/without WO3)</vt:lpstr>
      <vt:lpstr>The emission intensity &amp; Energy diagram</vt:lpstr>
      <vt:lpstr>PowerPoint Presentation</vt:lpstr>
      <vt:lpstr>Temperature dependent luminescence</vt:lpstr>
      <vt:lpstr>CIE 1931 Chromaticity</vt:lpstr>
      <vt:lpstr>X-rays induced optical luminescence </vt:lpstr>
      <vt:lpstr>Proton Luminescence </vt:lpstr>
      <vt:lpstr>Conclusion</vt:lpstr>
      <vt:lpstr>Acknowledgements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Nuanthip</dc:creator>
  <cp:lastModifiedBy>J Kaewkhao</cp:lastModifiedBy>
  <cp:revision>466</cp:revision>
  <cp:lastPrinted>2019-01-24T01:43:54Z</cp:lastPrinted>
  <dcterms:created xsi:type="dcterms:W3CDTF">2017-11-07T04:29:34Z</dcterms:created>
  <dcterms:modified xsi:type="dcterms:W3CDTF">2019-06-28T10:07:37Z</dcterms:modified>
</cp:coreProperties>
</file>