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315" r:id="rId3"/>
    <p:sldId id="309" r:id="rId4"/>
    <p:sldId id="310" r:id="rId5"/>
    <p:sldId id="314" r:id="rId6"/>
    <p:sldId id="305" r:id="rId7"/>
    <p:sldId id="280" r:id="rId8"/>
    <p:sldId id="281" r:id="rId9"/>
    <p:sldId id="307" r:id="rId10"/>
    <p:sldId id="308" r:id="rId11"/>
    <p:sldId id="282" r:id="rId12"/>
    <p:sldId id="311" r:id="rId13"/>
    <p:sldId id="283" r:id="rId14"/>
    <p:sldId id="312" r:id="rId15"/>
    <p:sldId id="284" r:id="rId16"/>
    <p:sldId id="313" r:id="rId17"/>
    <p:sldId id="285" r:id="rId18"/>
    <p:sldId id="304" r:id="rId19"/>
    <p:sldId id="316" r:id="rId20"/>
    <p:sldId id="288" r:id="rId21"/>
    <p:sldId id="289" r:id="rId22"/>
    <p:sldId id="297" r:id="rId23"/>
    <p:sldId id="317" r:id="rId24"/>
    <p:sldId id="318" r:id="rId25"/>
    <p:sldId id="259" r:id="rId26"/>
    <p:sldId id="263" r:id="rId27"/>
    <p:sldId id="319" r:id="rId28"/>
    <p:sldId id="266" r:id="rId29"/>
    <p:sldId id="267" r:id="rId30"/>
    <p:sldId id="277" r:id="rId31"/>
    <p:sldId id="268" r:id="rId32"/>
    <p:sldId id="320" r:id="rId33"/>
    <p:sldId id="321" r:id="rId34"/>
    <p:sldId id="276" r:id="rId35"/>
    <p:sldId id="26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59" autoAdjust="0"/>
    <p:restoredTop sz="86380" autoAdjust="0"/>
  </p:normalViewPr>
  <p:slideViewPr>
    <p:cSldViewPr>
      <p:cViewPr varScale="1">
        <p:scale>
          <a:sx n="73" d="100"/>
          <a:sy n="73" d="100"/>
        </p:scale>
        <p:origin x="-17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4075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300A7-DA19-4C03-AFD3-280AFD9BD8D6}" type="datetimeFigureOut">
              <a:rPr lang="en-US" smtClean="0"/>
              <a:pPr/>
              <a:t>6/25/2019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30D50-A5FB-4971-A6DE-0489CB137B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30D50-A5FB-4971-A6DE-0489CB137B9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E5803-1EE6-4DF2-9F3D-9432833EF8C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FD44C-6EE6-4449-9F75-97C5D2FB99C7}" type="datetimeFigureOut">
              <a:rPr lang="en-US" smtClean="0"/>
              <a:pPr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74FA-02D3-4F9D-BA89-43F802CB1F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FD44C-6EE6-4449-9F75-97C5D2FB99C7}" type="datetimeFigureOut">
              <a:rPr lang="en-US" smtClean="0"/>
              <a:pPr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74FA-02D3-4F9D-BA89-43F802CB1F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FD44C-6EE6-4449-9F75-97C5D2FB99C7}" type="datetimeFigureOut">
              <a:rPr lang="en-US" smtClean="0"/>
              <a:pPr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74FA-02D3-4F9D-BA89-43F802CB1F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FD44C-6EE6-4449-9F75-97C5D2FB99C7}" type="datetimeFigureOut">
              <a:rPr lang="en-US" smtClean="0"/>
              <a:pPr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74FA-02D3-4F9D-BA89-43F802CB1F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FD44C-6EE6-4449-9F75-97C5D2FB99C7}" type="datetimeFigureOut">
              <a:rPr lang="en-US" smtClean="0"/>
              <a:pPr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74FA-02D3-4F9D-BA89-43F802CB1F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FD44C-6EE6-4449-9F75-97C5D2FB99C7}" type="datetimeFigureOut">
              <a:rPr lang="en-US" smtClean="0"/>
              <a:pPr/>
              <a:t>6/25/2019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74FA-02D3-4F9D-BA89-43F802CB1F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FD44C-6EE6-4449-9F75-97C5D2FB99C7}" type="datetimeFigureOut">
              <a:rPr lang="en-US" smtClean="0"/>
              <a:pPr/>
              <a:t>6/25/2019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74FA-02D3-4F9D-BA89-43F802CB1F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FD44C-6EE6-4449-9F75-97C5D2FB99C7}" type="datetimeFigureOut">
              <a:rPr lang="en-US" smtClean="0"/>
              <a:pPr/>
              <a:t>6/25/2019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74FA-02D3-4F9D-BA89-43F802CB1F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FD44C-6EE6-4449-9F75-97C5D2FB99C7}" type="datetimeFigureOut">
              <a:rPr lang="en-US" smtClean="0"/>
              <a:pPr/>
              <a:t>6/25/2019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74FA-02D3-4F9D-BA89-43F802CB1F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FD44C-6EE6-4449-9F75-97C5D2FB99C7}" type="datetimeFigureOut">
              <a:rPr lang="en-US" smtClean="0"/>
              <a:pPr/>
              <a:t>6/25/2019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74FA-02D3-4F9D-BA89-43F802CB1F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FD44C-6EE6-4449-9F75-97C5D2FB99C7}" type="datetimeFigureOut">
              <a:rPr lang="en-US" smtClean="0"/>
              <a:pPr/>
              <a:t>6/25/2019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74FA-02D3-4F9D-BA89-43F802CB1F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FD44C-6EE6-4449-9F75-97C5D2FB99C7}" type="datetimeFigureOut">
              <a:rPr lang="en-US" smtClean="0"/>
              <a:pPr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374FA-02D3-4F9D-BA89-43F802CB1F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jpe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9.png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.jpeg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2954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endParaRPr lang="en-US" sz="15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Nuclear shapes and symmetries seen through measurement of short lifetim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es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5715000" y="5181600"/>
            <a:ext cx="2895600" cy="1295400"/>
          </a:xfrm>
        </p:spPr>
        <p:txBody>
          <a:bodyPr>
            <a:normAutofit fontScale="90000"/>
          </a:bodyPr>
          <a:lstStyle/>
          <a:p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Indian Institute of Technology Bombay</a:t>
            </a:r>
            <a:br>
              <a:rPr lang="en-US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Mumbai, India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0"/>
            <a:ext cx="3581400" cy="266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81000" y="59436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3rd JAGIELLONIAN SYMPOSIUM IN KRAKOW (POLAND), June 24-28, 2019 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657600" y="14478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Pragya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Das</a:t>
            </a:r>
            <a:endParaRPr lang="en-US" sz="3200" dirty="0"/>
          </a:p>
        </p:txBody>
      </p:sp>
      <p:pic>
        <p:nvPicPr>
          <p:cNvPr id="10" name="Picture 9" descr="image_previ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2437" y="1295400"/>
            <a:ext cx="1071563" cy="1143000"/>
          </a:xfrm>
          <a:prstGeom prst="rect">
            <a:avLst/>
          </a:prstGeom>
        </p:spPr>
      </p:pic>
      <p:pic>
        <p:nvPicPr>
          <p:cNvPr id="11" name="Picture 2" descr="https://qph.is.quoracdn.net/main-qimg-fb3d744c066060b83fe4b701d942103a?convert_to_webp=tru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2438400"/>
            <a:ext cx="3657600" cy="27450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-151940"/>
            <a:ext cx="3810000" cy="7009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667000" y="685800"/>
            <a:ext cx="9906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baseline="30000" dirty="0" smtClean="0"/>
              <a:t>128 </a:t>
            </a:r>
            <a:r>
              <a:rPr lang="en-US" sz="2400" b="1" dirty="0" smtClean="0"/>
              <a:t>La</a:t>
            </a:r>
            <a:endParaRPr lang="en-US" sz="2400" b="1" baseline="30000" dirty="0"/>
          </a:p>
        </p:txBody>
      </p:sp>
      <p:pic>
        <p:nvPicPr>
          <p:cNvPr id="389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990600"/>
            <a:ext cx="4876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648200" y="1371601"/>
            <a:ext cx="25146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Signature splitting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648200" y="5334000"/>
            <a:ext cx="44958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Godfrey </a:t>
            </a:r>
            <a:r>
              <a:rPr lang="en-US" sz="2000" i="1" dirty="0" smtClean="0"/>
              <a:t>et al.</a:t>
            </a:r>
            <a:r>
              <a:rPr lang="en-US" sz="2000" dirty="0" smtClean="0"/>
              <a:t>, J. Phys. G: </a:t>
            </a:r>
            <a:r>
              <a:rPr lang="en-US" sz="2000" dirty="0" err="1" smtClean="0"/>
              <a:t>Nucl</a:t>
            </a:r>
            <a:r>
              <a:rPr lang="en-US" sz="2000" dirty="0" smtClean="0"/>
              <a:t>. Part. Phys. 15, 487 (1989)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743200" y="1676400"/>
            <a:ext cx="8382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sym typeface="Symbol"/>
              </a:rPr>
              <a:t> = 0 </a:t>
            </a:r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1447800"/>
            <a:ext cx="8382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sym typeface="Symbol"/>
              </a:rPr>
              <a:t> = 1 </a:t>
            </a:r>
            <a:endParaRPr lang="en-IN" dirty="0"/>
          </a:p>
        </p:txBody>
      </p:sp>
      <p:sp>
        <p:nvSpPr>
          <p:cNvPr id="11" name="Rectangle 10"/>
          <p:cNvSpPr/>
          <p:nvPr/>
        </p:nvSpPr>
        <p:spPr>
          <a:xfrm>
            <a:off x="6248400" y="6553200"/>
            <a:ext cx="2895600" cy="304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June 25, 2019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image_previe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0" y="0"/>
            <a:ext cx="762000" cy="762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53000" y="0"/>
            <a:ext cx="22098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Triaxial</a:t>
            </a:r>
            <a:r>
              <a:rPr lang="en-US" sz="2400" dirty="0" smtClean="0"/>
              <a:t> shape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8382000" cy="761999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Signature inversion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age_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0" y="0"/>
            <a:ext cx="762000" cy="762000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914400"/>
            <a:ext cx="6400800" cy="495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191000" y="762000"/>
            <a:ext cx="495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L Chen et al., Phys.  Rev. C 83, 034318 (2011)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48400" y="6553200"/>
            <a:ext cx="2895600" cy="304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June 25, 2019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24600" y="5334000"/>
            <a:ext cx="236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Possible causes?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715000" y="4419600"/>
            <a:ext cx="32004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Signature inversion shown as arrow (</a:t>
            </a:r>
            <a:r>
              <a:rPr lang="en-US" sz="2000" dirty="0" smtClean="0">
                <a:sym typeface="Symbol"/>
              </a:rPr>
              <a:t>)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990600"/>
            <a:ext cx="1905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Mass near 160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6019800"/>
            <a:ext cx="6324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sym typeface="Symbol" pitchFamily="18" charset="2"/>
              </a:rPr>
              <a:t> </a:t>
            </a:r>
            <a:r>
              <a:rPr lang="en-US" sz="2000" dirty="0" smtClean="0">
                <a:sym typeface="Symbol" pitchFamily="18" charset="2"/>
              </a:rPr>
              <a:t>S(I) </a:t>
            </a:r>
            <a:r>
              <a:rPr lang="en-US" sz="2200" dirty="0" smtClean="0">
                <a:sym typeface="Symbol" pitchFamily="18" charset="2"/>
              </a:rPr>
              <a:t> E  [E(I) - E(I-1)] - {E(I+1)-E(I)+E(I-1)-E(I-2)}/2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05800" cy="715962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 smtClean="0"/>
              <a:t>Odd-odd nuclei in mass region 130</a:t>
            </a:r>
            <a:endParaRPr lang="en-US" sz="2800" dirty="0"/>
          </a:p>
        </p:txBody>
      </p:sp>
      <p:pic>
        <p:nvPicPr>
          <p:cNvPr id="3994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143000"/>
            <a:ext cx="4814539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5257800"/>
            <a:ext cx="12858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 rot="16200000">
            <a:off x="4680466" y="4082534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ym typeface="Symbol"/>
              </a:rPr>
              <a:t>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934200" y="6096001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Spin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2971800"/>
            <a:ext cx="3886200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Possible cause of signature inversion</a:t>
            </a:r>
          </a:p>
          <a:p>
            <a:pPr algn="ctr"/>
            <a:r>
              <a:rPr lang="en-US" sz="2400" dirty="0" smtClean="0">
                <a:sym typeface="Symbol"/>
              </a:rPr>
              <a:t></a:t>
            </a:r>
            <a:endParaRPr lang="en-US" sz="2400" dirty="0" smtClean="0"/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Change in the rotational axis of </a:t>
            </a:r>
            <a:r>
              <a:rPr lang="en-US" sz="2400" dirty="0" err="1" smtClean="0">
                <a:solidFill>
                  <a:srgbClr val="FF0000"/>
                </a:solidFill>
              </a:rPr>
              <a:t>triaxial</a:t>
            </a:r>
            <a:r>
              <a:rPr lang="en-US" sz="2400" dirty="0" smtClean="0">
                <a:solidFill>
                  <a:srgbClr val="FF0000"/>
                </a:solidFill>
              </a:rPr>
              <a:t> nuclei</a:t>
            </a:r>
          </a:p>
          <a:p>
            <a:pPr algn="ctr"/>
            <a:r>
              <a:rPr lang="en-US" sz="2400" dirty="0" smtClean="0"/>
              <a:t>OR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Change in shape</a:t>
            </a:r>
          </a:p>
          <a:p>
            <a:pPr algn="ctr"/>
            <a:endParaRPr 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762000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Hartley </a:t>
            </a:r>
            <a:r>
              <a:rPr lang="en-US" sz="2000" i="1" dirty="0" smtClean="0"/>
              <a:t>et al.</a:t>
            </a:r>
            <a:r>
              <a:rPr lang="en-US" sz="2000" dirty="0" smtClean="0"/>
              <a:t>, Phys. Rev. C65, 044329 (2002)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114800" y="6019800"/>
            <a:ext cx="17526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ym typeface="Symbol" pitchFamily="18" charset="2"/>
              </a:rPr>
              <a:t></a:t>
            </a:r>
            <a:r>
              <a:rPr lang="en-US" sz="2000" b="1" i="1" dirty="0" smtClean="0">
                <a:sym typeface="Symbol" pitchFamily="18" charset="2"/>
              </a:rPr>
              <a:t>h</a:t>
            </a:r>
            <a:r>
              <a:rPr lang="en-US" sz="2000" b="1" i="1" baseline="-25000" dirty="0" smtClean="0">
                <a:sym typeface="Symbol" pitchFamily="18" charset="2"/>
              </a:rPr>
              <a:t>11</a:t>
            </a:r>
            <a:r>
              <a:rPr lang="en-US" sz="2000" b="1" baseline="-25000" dirty="0" smtClean="0">
                <a:sym typeface="Symbol" pitchFamily="18" charset="2"/>
              </a:rPr>
              <a:t>/2</a:t>
            </a:r>
            <a:r>
              <a:rPr lang="en-US" sz="2000" b="1" dirty="0" smtClean="0">
                <a:sym typeface="Symbol" pitchFamily="18" charset="2"/>
              </a:rPr>
              <a:t> </a:t>
            </a:r>
            <a:r>
              <a:rPr lang="en-US" sz="2000" b="1" i="1" dirty="0" smtClean="0">
                <a:sym typeface="Symbol" pitchFamily="18" charset="2"/>
              </a:rPr>
              <a:t>h</a:t>
            </a:r>
            <a:r>
              <a:rPr lang="en-US" sz="2000" b="1" i="1" baseline="-25000" dirty="0" smtClean="0">
                <a:sym typeface="Symbol" pitchFamily="18" charset="2"/>
              </a:rPr>
              <a:t>11/2</a:t>
            </a:r>
            <a:r>
              <a:rPr lang="en-US" sz="2000" b="1" dirty="0" smtClean="0">
                <a:sym typeface="Symbol" pitchFamily="18" charset="2"/>
              </a:rPr>
              <a:t> </a:t>
            </a:r>
            <a:endParaRPr lang="en-US" sz="2000" dirty="0"/>
          </a:p>
        </p:txBody>
      </p:sp>
      <p:pic>
        <p:nvPicPr>
          <p:cNvPr id="11" name="Picture 10" descr="image_previe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0" y="0"/>
            <a:ext cx="762000" cy="762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248400" y="6553200"/>
            <a:ext cx="2895600" cy="304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June 25, 2019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8382000" cy="761999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Case of 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126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I: Change in axis or shape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age_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0" y="0"/>
            <a:ext cx="762000" cy="762000"/>
          </a:xfrm>
          <a:prstGeom prst="rect">
            <a:avLst/>
          </a:prstGeom>
        </p:spPr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 rot="10800000" flipV="1">
            <a:off x="152400" y="1066800"/>
            <a:ext cx="8763000" cy="5105400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914400"/>
            <a:ext cx="7162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0" y="5791200"/>
            <a:ext cx="41148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8E0E04"/>
                </a:solidFill>
              </a:rPr>
              <a:t>B. </a:t>
            </a:r>
            <a:r>
              <a:rPr lang="en-US" sz="2000" b="1" dirty="0" err="1" smtClean="0">
                <a:solidFill>
                  <a:srgbClr val="8E0E04"/>
                </a:solidFill>
              </a:rPr>
              <a:t>Kanagalekar</a:t>
            </a:r>
            <a:r>
              <a:rPr lang="en-US" sz="2000" b="1" dirty="0" smtClean="0">
                <a:solidFill>
                  <a:srgbClr val="8E0E04"/>
                </a:solidFill>
              </a:rPr>
              <a:t> </a:t>
            </a:r>
            <a:r>
              <a:rPr lang="en-US" sz="2000" b="1" i="1" dirty="0" smtClean="0">
                <a:solidFill>
                  <a:srgbClr val="8E0E04"/>
                </a:solidFill>
              </a:rPr>
              <a:t>et al.</a:t>
            </a:r>
            <a:r>
              <a:rPr lang="en-US" sz="2000" b="1" dirty="0" smtClean="0">
                <a:solidFill>
                  <a:srgbClr val="8E0E04"/>
                </a:solidFill>
              </a:rPr>
              <a:t>, Phys. Rev. C88, 054306 (2013)</a:t>
            </a:r>
            <a:endParaRPr lang="en-US" sz="2000" b="1" dirty="0">
              <a:solidFill>
                <a:srgbClr val="8E0E04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48400" y="6553200"/>
            <a:ext cx="2895600" cy="304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June 25, 2019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371600"/>
            <a:ext cx="38804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baseline="30000" dirty="0" smtClean="0">
                <a:solidFill>
                  <a:schemeClr val="hlink"/>
                </a:solidFill>
              </a:rPr>
              <a:t>124</a:t>
            </a:r>
            <a:r>
              <a:rPr lang="en-US" sz="2000" b="1" dirty="0" smtClean="0">
                <a:solidFill>
                  <a:schemeClr val="hlink"/>
                </a:solidFill>
              </a:rPr>
              <a:t>Sn(</a:t>
            </a:r>
            <a:r>
              <a:rPr lang="en-US" sz="2000" b="1" baseline="30000" dirty="0" smtClean="0">
                <a:solidFill>
                  <a:schemeClr val="hlink"/>
                </a:solidFill>
              </a:rPr>
              <a:t>7</a:t>
            </a:r>
            <a:r>
              <a:rPr lang="en-US" sz="2000" b="1" dirty="0" smtClean="0">
                <a:solidFill>
                  <a:schemeClr val="hlink"/>
                </a:solidFill>
              </a:rPr>
              <a:t>Li, 5n)</a:t>
            </a:r>
            <a:r>
              <a:rPr lang="en-US" sz="2000" b="1" baseline="30000" dirty="0" smtClean="0">
                <a:solidFill>
                  <a:schemeClr val="hlink"/>
                </a:solidFill>
              </a:rPr>
              <a:t>126</a:t>
            </a:r>
            <a:r>
              <a:rPr lang="en-US" sz="2000" b="1" dirty="0" smtClean="0">
                <a:solidFill>
                  <a:schemeClr val="hlink"/>
                </a:solidFill>
              </a:rPr>
              <a:t>I at  </a:t>
            </a:r>
            <a:r>
              <a:rPr lang="en-US" sz="2000" b="1" dirty="0" err="1" smtClean="0">
                <a:solidFill>
                  <a:schemeClr val="hlink"/>
                </a:solidFill>
              </a:rPr>
              <a:t>E</a:t>
            </a:r>
            <a:r>
              <a:rPr lang="en-US" sz="2000" b="1" baseline="-25000" dirty="0" err="1" smtClean="0">
                <a:solidFill>
                  <a:schemeClr val="hlink"/>
                </a:solidFill>
              </a:rPr>
              <a:t>beam</a:t>
            </a:r>
            <a:r>
              <a:rPr lang="en-US" sz="2000" b="1" dirty="0" smtClean="0">
                <a:solidFill>
                  <a:schemeClr val="hlink"/>
                </a:solidFill>
              </a:rPr>
              <a:t> = 50 </a:t>
            </a:r>
            <a:r>
              <a:rPr lang="en-US" sz="2000" b="1" dirty="0" err="1" smtClean="0">
                <a:solidFill>
                  <a:schemeClr val="hlink"/>
                </a:solidFill>
              </a:rPr>
              <a:t>MeV</a:t>
            </a:r>
            <a:r>
              <a:rPr lang="en-US" sz="2000" b="1" dirty="0" smtClean="0">
                <a:solidFill>
                  <a:schemeClr val="hlink"/>
                </a:solidFill>
              </a:rPr>
              <a:t> 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629400" y="12954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Yrast</a:t>
            </a:r>
            <a:r>
              <a:rPr lang="en-US" sz="2000" dirty="0" smtClean="0"/>
              <a:t> band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www.iuac.res.in/research/np/nucl_phys_files/ing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143000"/>
            <a:ext cx="6985000" cy="52387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14400" y="1524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Clover detector setup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 at Inter University Accelerator Center, New Delhi, India</a:t>
            </a:r>
            <a:endParaRPr lang="en-IN" sz="2400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48400" y="6553200"/>
            <a:ext cx="2895600" cy="304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June 25, 2019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image_previ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0" y="0"/>
            <a:ext cx="7620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8382000" cy="761999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Theoretical prediction: TRS calculation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age_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0" y="0"/>
            <a:ext cx="762000" cy="762000"/>
          </a:xfrm>
          <a:prstGeom prst="rect">
            <a:avLst/>
          </a:prstGeom>
        </p:spPr>
      </p:pic>
      <p:pic>
        <p:nvPicPr>
          <p:cNvPr id="8" name="Picture 7" descr="Figure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219200"/>
            <a:ext cx="4038600" cy="4906598"/>
          </a:xfrm>
          <a:prstGeom prst="rect">
            <a:avLst/>
          </a:prstGeom>
        </p:spPr>
      </p:pic>
      <p:pic>
        <p:nvPicPr>
          <p:cNvPr id="9" name="Picture 8" descr="Figure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1295399"/>
            <a:ext cx="3962400" cy="48195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66800" y="3810000"/>
            <a:ext cx="2849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Low spin: </a:t>
            </a:r>
            <a:r>
              <a:rPr lang="en-US" sz="2800" b="1" dirty="0" smtClean="0">
                <a:solidFill>
                  <a:srgbClr val="FF0000"/>
                </a:solidFill>
                <a:sym typeface="Symbol"/>
              </a:rPr>
              <a:t>  +45</a:t>
            </a:r>
            <a:r>
              <a:rPr lang="en-US" sz="2800" b="1" baseline="30000" dirty="0" smtClean="0">
                <a:solidFill>
                  <a:srgbClr val="FF0000"/>
                </a:solidFill>
                <a:sym typeface="Symbol"/>
              </a:rPr>
              <a:t>0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0200" y="3810000"/>
            <a:ext cx="2845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High spin: </a:t>
            </a:r>
            <a:r>
              <a:rPr lang="en-US" sz="2800" b="1" dirty="0" smtClean="0">
                <a:solidFill>
                  <a:srgbClr val="FF0000"/>
                </a:solidFill>
                <a:sym typeface="Symbol"/>
              </a:rPr>
              <a:t>  -45</a:t>
            </a:r>
            <a:r>
              <a:rPr lang="en-US" sz="2800" b="1" baseline="30000" dirty="0" smtClean="0">
                <a:solidFill>
                  <a:srgbClr val="FF0000"/>
                </a:solidFill>
                <a:sym typeface="Symbol"/>
              </a:rPr>
              <a:t>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248400" y="6553200"/>
            <a:ext cx="2895600" cy="304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June 25, 2019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7543800" cy="609600"/>
          </a:xfrm>
          <a:solidFill>
            <a:srgbClr val="FFFF99"/>
          </a:solidFill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Nuclear deformation parameters </a:t>
            </a:r>
            <a:endParaRPr lang="en-US" sz="2800" b="1" dirty="0">
              <a:solidFill>
                <a:srgbClr val="0000FF"/>
              </a:solidFill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81200"/>
            <a:ext cx="5489521" cy="449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2514600" y="3886200"/>
            <a:ext cx="457200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19400" y="3505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ym typeface="Symbol"/>
              </a:rPr>
              <a:t></a:t>
            </a:r>
            <a:endParaRPr lang="en-US" i="1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205740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804672" lvl="1" indent="-347472" algn="l"/>
            <a:r>
              <a:rPr lang="en-US" sz="2600" b="1" dirty="0" smtClean="0">
                <a:solidFill>
                  <a:schemeClr val="tx1"/>
                </a:solidFill>
                <a:sym typeface="Symbol"/>
              </a:rPr>
              <a:t>  Nuclear deformation											   </a:t>
            </a:r>
            <a:r>
              <a:rPr lang="en-US" sz="2600" b="1" i="1" dirty="0" smtClean="0">
                <a:solidFill>
                  <a:schemeClr val="tx1"/>
                </a:solidFill>
                <a:sym typeface="Symbol"/>
              </a:rPr>
              <a:t>R</a:t>
            </a:r>
            <a:r>
              <a:rPr lang="en-US" sz="2600" b="1" baseline="-25000" dirty="0" smtClean="0">
                <a:solidFill>
                  <a:schemeClr val="tx1"/>
                </a:solidFill>
                <a:sym typeface="Symbol"/>
              </a:rPr>
              <a:t>0</a:t>
            </a:r>
            <a:r>
              <a:rPr lang="en-US" sz="2600" b="1" dirty="0" smtClean="0">
                <a:solidFill>
                  <a:schemeClr val="tx1"/>
                </a:solidFill>
                <a:sym typeface="Symbol"/>
              </a:rPr>
              <a:t> :     </a:t>
            </a:r>
            <a:r>
              <a:rPr lang="en-US" sz="2600" dirty="0" smtClean="0">
                <a:solidFill>
                  <a:srgbClr val="8E0E04"/>
                </a:solidFill>
                <a:sym typeface="Symbol"/>
              </a:rPr>
              <a:t>Radius of sphere</a:t>
            </a:r>
          </a:p>
          <a:p>
            <a:pPr marL="804672" lvl="1" indent="-347472" algn="l"/>
            <a:r>
              <a:rPr lang="en-US" sz="2600" b="1" dirty="0" smtClean="0">
                <a:solidFill>
                  <a:srgbClr val="8E0E04"/>
                </a:solidFill>
                <a:sym typeface="Symbol"/>
              </a:rPr>
              <a:t>						  </a:t>
            </a:r>
            <a:r>
              <a:rPr lang="en-US" sz="2600" b="1" i="1" dirty="0" smtClean="0">
                <a:solidFill>
                  <a:schemeClr val="tx1"/>
                </a:solidFill>
              </a:rPr>
              <a:t>Y</a:t>
            </a:r>
            <a:r>
              <a:rPr lang="en-US" sz="2600" b="1" i="1" baseline="-25000" dirty="0" smtClean="0">
                <a:solidFill>
                  <a:schemeClr val="tx1"/>
                </a:solidFill>
                <a:sym typeface="Symbol"/>
              </a:rPr>
              <a:t></a:t>
            </a:r>
            <a:r>
              <a:rPr lang="en-US" sz="2600" b="1" i="1" dirty="0" smtClean="0">
                <a:solidFill>
                  <a:schemeClr val="tx1"/>
                </a:solidFill>
                <a:sym typeface="Symbol"/>
              </a:rPr>
              <a:t> </a:t>
            </a:r>
            <a:r>
              <a:rPr lang="en-US" sz="2600" b="1" dirty="0" smtClean="0">
                <a:solidFill>
                  <a:schemeClr val="tx1"/>
                </a:solidFill>
                <a:sym typeface="Symbol"/>
              </a:rPr>
              <a:t>:    </a:t>
            </a:r>
            <a:r>
              <a:rPr lang="en-US" sz="2600" dirty="0" smtClean="0">
                <a:solidFill>
                  <a:srgbClr val="8E0E04"/>
                </a:solidFill>
                <a:sym typeface="Symbol"/>
              </a:rPr>
              <a:t>Spherical harmonics</a:t>
            </a:r>
          </a:p>
          <a:p>
            <a:pPr marL="804672" lvl="1" indent="-347472" algn="l"/>
            <a:r>
              <a:rPr lang="en-US" sz="2600" dirty="0" smtClean="0">
                <a:solidFill>
                  <a:srgbClr val="FF0000"/>
                </a:solidFill>
                <a:sym typeface="Symbol"/>
              </a:rPr>
              <a:t>						  </a:t>
            </a:r>
            <a:r>
              <a:rPr lang="en-US" sz="2600" dirty="0" smtClean="0">
                <a:solidFill>
                  <a:schemeClr val="tx1"/>
                </a:solidFill>
                <a:sym typeface="Symbol"/>
              </a:rPr>
              <a:t> = 2   </a:t>
            </a:r>
            <a:r>
              <a:rPr lang="en-US" sz="2600" dirty="0" err="1" smtClean="0">
                <a:solidFill>
                  <a:srgbClr val="8E0E04"/>
                </a:solidFill>
                <a:sym typeface="Symbol"/>
              </a:rPr>
              <a:t>Quadrupole</a:t>
            </a:r>
            <a:r>
              <a:rPr lang="en-US" sz="2600" dirty="0" smtClean="0">
                <a:solidFill>
                  <a:srgbClr val="8E0E04"/>
                </a:solidFill>
                <a:sym typeface="Symbol"/>
              </a:rPr>
              <a:t> deformation</a:t>
            </a:r>
          </a:p>
          <a:p>
            <a:pPr marL="804672" lvl="1" indent="-347472" algn="l"/>
            <a:r>
              <a:rPr lang="en-US" sz="2600" dirty="0" smtClean="0">
                <a:solidFill>
                  <a:srgbClr val="FF0000"/>
                </a:solidFill>
                <a:sym typeface="Symbol"/>
              </a:rPr>
              <a:t>						  </a:t>
            </a:r>
            <a:r>
              <a:rPr lang="en-US" sz="2600" dirty="0" smtClean="0">
                <a:solidFill>
                  <a:schemeClr val="tx1"/>
                </a:solidFill>
                <a:sym typeface="Symbol"/>
              </a:rPr>
              <a:t> = 3</a:t>
            </a:r>
            <a:r>
              <a:rPr lang="en-US" sz="2600" dirty="0" smtClean="0">
                <a:solidFill>
                  <a:srgbClr val="8E0E04"/>
                </a:solidFill>
                <a:sym typeface="Symbol"/>
              </a:rPr>
              <a:t>   </a:t>
            </a:r>
            <a:r>
              <a:rPr lang="en-US" sz="2600" dirty="0" err="1" smtClean="0">
                <a:solidFill>
                  <a:srgbClr val="8E0E04"/>
                </a:solidFill>
                <a:sym typeface="Symbol"/>
              </a:rPr>
              <a:t>Octupole</a:t>
            </a:r>
            <a:r>
              <a:rPr lang="en-US" sz="2600" dirty="0" smtClean="0">
                <a:solidFill>
                  <a:srgbClr val="8E0E04"/>
                </a:solidFill>
                <a:sym typeface="Symbol"/>
              </a:rPr>
              <a:t> deformation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0" y="2209800"/>
            <a:ext cx="365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00FF"/>
                </a:solidFill>
              </a:rPr>
              <a:t>Quadrupole</a:t>
            </a:r>
            <a:r>
              <a:rPr lang="en-US" sz="2400" b="1" dirty="0" smtClean="0">
                <a:solidFill>
                  <a:srgbClr val="0000FF"/>
                </a:solidFill>
              </a:rPr>
              <a:t> deformation</a:t>
            </a:r>
          </a:p>
          <a:p>
            <a:endParaRPr lang="en-US" sz="2400" b="1" dirty="0" smtClean="0">
              <a:solidFill>
                <a:srgbClr val="0000FF"/>
              </a:solidFill>
            </a:endParaRPr>
          </a:p>
          <a:p>
            <a:endParaRPr lang="en-US" sz="2400" b="1" dirty="0" smtClean="0">
              <a:solidFill>
                <a:srgbClr val="0000FF"/>
              </a:solidFill>
            </a:endParaRPr>
          </a:p>
          <a:p>
            <a:endParaRPr lang="en-US" sz="2400" b="1" dirty="0" smtClean="0">
              <a:solidFill>
                <a:srgbClr val="0000FF"/>
              </a:solidFill>
            </a:endParaRPr>
          </a:p>
        </p:txBody>
      </p:sp>
      <p:graphicFrame>
        <p:nvGraphicFramePr>
          <p:cNvPr id="79874" name="Object 2"/>
          <p:cNvGraphicFramePr>
            <a:graphicFrameLocks noChangeAspect="1"/>
          </p:cNvGraphicFramePr>
          <p:nvPr/>
        </p:nvGraphicFramePr>
        <p:xfrm>
          <a:off x="5715000" y="2743200"/>
          <a:ext cx="3280366" cy="1066800"/>
        </p:xfrm>
        <a:graphic>
          <a:graphicData uri="http://schemas.openxmlformats.org/presentationml/2006/ole">
            <p:oleObj spid="_x0000_s78850" name="Equation" r:id="rId5" imgW="1676160" imgH="545760" progId="Equation.3">
              <p:embed/>
            </p:oleObj>
          </a:graphicData>
        </a:graphic>
      </p:graphicFrame>
      <p:graphicFrame>
        <p:nvGraphicFramePr>
          <p:cNvPr id="79875" name="Object 3"/>
          <p:cNvGraphicFramePr>
            <a:graphicFrameLocks noChangeAspect="1"/>
          </p:cNvGraphicFramePr>
          <p:nvPr/>
        </p:nvGraphicFramePr>
        <p:xfrm>
          <a:off x="0" y="762000"/>
          <a:ext cx="4384675" cy="881063"/>
        </p:xfrm>
        <a:graphic>
          <a:graphicData uri="http://schemas.openxmlformats.org/presentationml/2006/ole">
            <p:oleObj spid="_x0000_s78851" name="Equation" r:id="rId6" imgW="2311200" imgH="457200" progId="Equation.3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495800" y="4495800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Deformation parameters</a:t>
            </a:r>
          </a:p>
          <a:p>
            <a:r>
              <a:rPr lang="en-US" sz="2400" i="1" dirty="0" smtClean="0">
                <a:sym typeface="Symbol"/>
              </a:rPr>
              <a:t>  </a:t>
            </a:r>
            <a:r>
              <a:rPr lang="en-US" sz="2400" dirty="0" smtClean="0">
                <a:sym typeface="Symbol"/>
              </a:rPr>
              <a:t> </a:t>
            </a:r>
            <a:r>
              <a:rPr lang="en-US" sz="2400" dirty="0" smtClean="0">
                <a:solidFill>
                  <a:srgbClr val="8E0E04"/>
                </a:solidFill>
                <a:sym typeface="Symbol"/>
              </a:rPr>
              <a:t>Measure of axial deformation</a:t>
            </a:r>
          </a:p>
          <a:p>
            <a:r>
              <a:rPr lang="en-US" sz="2400" i="1" dirty="0" smtClean="0">
                <a:sym typeface="Symbol"/>
              </a:rPr>
              <a:t>  </a:t>
            </a:r>
            <a:r>
              <a:rPr lang="en-US" sz="2400" dirty="0" smtClean="0">
                <a:sym typeface="Symbol"/>
              </a:rPr>
              <a:t> </a:t>
            </a:r>
            <a:r>
              <a:rPr lang="en-US" sz="2400" dirty="0" smtClean="0">
                <a:solidFill>
                  <a:srgbClr val="8E0E04"/>
                </a:solidFill>
                <a:sym typeface="Symbol"/>
              </a:rPr>
              <a:t>Degree of </a:t>
            </a:r>
            <a:r>
              <a:rPr lang="en-US" sz="2400" dirty="0" err="1" smtClean="0">
                <a:solidFill>
                  <a:srgbClr val="8E0E04"/>
                </a:solidFill>
                <a:sym typeface="Symbol"/>
              </a:rPr>
              <a:t>triaxiality</a:t>
            </a:r>
            <a:endParaRPr lang="en-US" sz="24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5943600" y="5791200"/>
            <a:ext cx="152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smtClean="0">
                <a:sym typeface="Symbol"/>
              </a:rPr>
              <a:t></a:t>
            </a:r>
            <a:r>
              <a:rPr lang="en-US" sz="2200" b="1" baseline="-25000" dirty="0" smtClean="0">
                <a:sym typeface="Symbol"/>
              </a:rPr>
              <a:t>2</a:t>
            </a:r>
            <a:r>
              <a:rPr lang="en-US" sz="2200" b="1" dirty="0" smtClean="0">
                <a:sym typeface="Symbol"/>
              </a:rPr>
              <a:t>  0.95</a:t>
            </a:r>
            <a:r>
              <a:rPr lang="en-US" sz="2200" b="1" i="1" dirty="0" smtClean="0">
                <a:sym typeface="Symbol"/>
              </a:rPr>
              <a:t></a:t>
            </a:r>
            <a:endParaRPr lang="en-US" sz="2200" b="1" i="1" dirty="0"/>
          </a:p>
        </p:txBody>
      </p:sp>
      <p:sp>
        <p:nvSpPr>
          <p:cNvPr id="12" name="Rectangle 11"/>
          <p:cNvSpPr/>
          <p:nvPr/>
        </p:nvSpPr>
        <p:spPr>
          <a:xfrm>
            <a:off x="6248400" y="6553200"/>
            <a:ext cx="2895600" cy="304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June 25, 2019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 descr="image_preview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82000" y="0"/>
            <a:ext cx="762000" cy="762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04800" y="19812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Lund convention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8382000" cy="761999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Theoretical prediction: PRM calculation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age_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0" y="0"/>
            <a:ext cx="762000" cy="762000"/>
          </a:xfrm>
          <a:prstGeom prst="rect">
            <a:avLst/>
          </a:prstGeom>
        </p:spPr>
      </p:pic>
      <p:pic>
        <p:nvPicPr>
          <p:cNvPr id="8" name="Picture 7" descr="b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38200"/>
            <a:ext cx="5627402" cy="39766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95800" y="2209800"/>
            <a:ext cx="4648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</a:t>
            </a:r>
            <a:r>
              <a:rPr lang="en-US" sz="2000" dirty="0" smtClean="0"/>
              <a:t>Low spin: </a:t>
            </a:r>
            <a:r>
              <a:rPr lang="en-US" sz="2000" dirty="0" smtClean="0">
                <a:sym typeface="Symbol"/>
              </a:rPr>
              <a:t> = 0.15,  = +45</a:t>
            </a:r>
          </a:p>
          <a:p>
            <a:r>
              <a:rPr lang="en-US" sz="2000" dirty="0" smtClean="0">
                <a:sym typeface="Symbol"/>
              </a:rPr>
              <a:t> 	</a:t>
            </a:r>
          </a:p>
          <a:p>
            <a:r>
              <a:rPr lang="en-US" sz="2000" dirty="0" smtClean="0">
                <a:sym typeface="Symbol"/>
              </a:rPr>
              <a:t>      High spin (above inversion): </a:t>
            </a:r>
          </a:p>
          <a:p>
            <a:r>
              <a:rPr lang="en-US" sz="2000" dirty="0" smtClean="0">
                <a:sym typeface="Symbol"/>
              </a:rPr>
              <a:t>		 = 0.15,  =45</a:t>
            </a:r>
            <a:endParaRPr lang="en-US" sz="2000" dirty="0" smtClean="0"/>
          </a:p>
          <a:p>
            <a:r>
              <a:rPr lang="en-US" dirty="0" smtClean="0"/>
              <a:t>    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4876800"/>
            <a:ext cx="8763000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/>
              <a:t>The predicted particle configuration near </a:t>
            </a:r>
            <a:r>
              <a:rPr lang="en-US" sz="2000" dirty="0" err="1" smtClean="0"/>
              <a:t>bandhead</a:t>
            </a:r>
            <a:r>
              <a:rPr lang="en-US" sz="2000" dirty="0" smtClean="0"/>
              <a:t>:</a:t>
            </a:r>
          </a:p>
          <a:p>
            <a:r>
              <a:rPr lang="en-US" sz="2000" dirty="0" smtClean="0"/>
              <a:t>	  </a:t>
            </a:r>
            <a:r>
              <a:rPr lang="en-US" sz="2000" i="1" dirty="0" smtClean="0"/>
              <a:t> </a:t>
            </a:r>
            <a:r>
              <a:rPr lang="en-US" sz="2000" i="1" dirty="0" smtClean="0">
                <a:sym typeface="Symbol"/>
              </a:rPr>
              <a:t> d</a:t>
            </a:r>
            <a:r>
              <a:rPr lang="en-US" sz="2000" i="1" baseline="-25000" dirty="0" smtClean="0">
                <a:sym typeface="Symbol"/>
              </a:rPr>
              <a:t>5/2</a:t>
            </a:r>
            <a:r>
              <a:rPr lang="en-US" sz="2000" i="1" dirty="0" smtClean="0">
                <a:sym typeface="Symbol"/>
              </a:rPr>
              <a:t>   h</a:t>
            </a:r>
            <a:r>
              <a:rPr lang="en-US" sz="2000" i="1" baseline="-25000" dirty="0" smtClean="0">
                <a:sym typeface="Symbol"/>
              </a:rPr>
              <a:t>11/2 </a:t>
            </a:r>
            <a:r>
              <a:rPr lang="en-US" sz="2000" i="1" dirty="0" smtClean="0">
                <a:sym typeface="Symbol"/>
              </a:rPr>
              <a:t> </a:t>
            </a:r>
            <a:r>
              <a:rPr lang="en-US" sz="2000" dirty="0" smtClean="0">
                <a:sym typeface="Symbol"/>
              </a:rPr>
              <a:t>(dominant)</a:t>
            </a:r>
            <a:r>
              <a:rPr lang="en-US" sz="2000" i="1" dirty="0" smtClean="0">
                <a:sym typeface="Symbol"/>
              </a:rPr>
              <a:t> </a:t>
            </a:r>
            <a:r>
              <a:rPr lang="en-US" sz="2000" dirty="0" smtClean="0">
                <a:sym typeface="Symbol"/>
              </a:rPr>
              <a:t>mixed with</a:t>
            </a:r>
            <a:r>
              <a:rPr lang="en-US" sz="2000" i="1" dirty="0" smtClean="0">
                <a:sym typeface="Symbol"/>
              </a:rPr>
              <a:t>  g</a:t>
            </a:r>
            <a:r>
              <a:rPr lang="en-US" sz="2000" i="1" baseline="-25000" dirty="0" smtClean="0">
                <a:sym typeface="Symbol"/>
              </a:rPr>
              <a:t>7/2</a:t>
            </a:r>
            <a:r>
              <a:rPr lang="en-US" sz="2000" i="1" dirty="0" smtClean="0">
                <a:sym typeface="Symbol"/>
              </a:rPr>
              <a:t>   h</a:t>
            </a:r>
            <a:r>
              <a:rPr lang="en-US" sz="2000" i="1" baseline="-25000" dirty="0" smtClean="0">
                <a:sym typeface="Symbol"/>
              </a:rPr>
              <a:t>11/2 </a:t>
            </a:r>
          </a:p>
          <a:p>
            <a:endParaRPr lang="en-US" sz="2000" i="1" baseline="-25000" dirty="0" smtClean="0">
              <a:sym typeface="Symbol"/>
            </a:endParaRPr>
          </a:p>
          <a:p>
            <a:pPr algn="ctr"/>
            <a:r>
              <a:rPr lang="en-US" sz="2000" dirty="0" smtClean="0">
                <a:solidFill>
                  <a:srgbClr val="FF0000"/>
                </a:solidFill>
                <a:sym typeface="Symbol"/>
              </a:rPr>
              <a:t>signature inversion possibly due to change in axis of rotation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sym typeface="Symbol"/>
              </a:rPr>
              <a:t>From shortest to intermediate axis.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48400" y="6553200"/>
            <a:ext cx="2895600" cy="304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June 25, 2019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10800000">
            <a:off x="4191000" y="3352800"/>
            <a:ext cx="19050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172200" y="4267200"/>
            <a:ext cx="25146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Difference of </a:t>
            </a:r>
            <a:r>
              <a:rPr lang="en-US" dirty="0" smtClean="0">
                <a:sym typeface="Symbol"/>
              </a:rPr>
              <a:t> 200 </a:t>
            </a:r>
            <a:r>
              <a:rPr lang="en-US" dirty="0" err="1" smtClean="0">
                <a:sym typeface="Symbol"/>
              </a:rPr>
              <a:t>keV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8382000" cy="761999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Short lifetimes: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lineshape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analysis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via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DSAM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age_previ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0" y="0"/>
            <a:ext cx="762000" cy="762000"/>
          </a:xfrm>
          <a:prstGeom prst="rect">
            <a:avLst/>
          </a:prstGeom>
        </p:spPr>
      </p:pic>
      <p:pic>
        <p:nvPicPr>
          <p:cNvPr id="8" name="Picture 7" descr="doppl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124200"/>
            <a:ext cx="5763649" cy="2843213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81000" y="990600"/>
          <a:ext cx="2868739" cy="982662"/>
        </p:xfrm>
        <a:graphic>
          <a:graphicData uri="http://schemas.openxmlformats.org/presentationml/2006/ole">
            <p:oleObj spid="_x0000_s51202" name="Equation" r:id="rId5" imgW="2298600" imgH="787320" progId="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581400" y="22098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small value of </a:t>
            </a: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419600" y="2514600"/>
          <a:ext cx="215900" cy="292100"/>
        </p:xfrm>
        <a:graphic>
          <a:graphicData uri="http://schemas.openxmlformats.org/presentationml/2006/ole">
            <p:oleObj spid="_x0000_s51203" name="Equation" r:id="rId6" imgW="215640" imgH="291960" progId="">
              <p:embed/>
            </p:oleObj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228600" y="2286000"/>
          <a:ext cx="3025775" cy="492125"/>
        </p:xfrm>
        <a:graphic>
          <a:graphicData uri="http://schemas.openxmlformats.org/presentationml/2006/ole">
            <p:oleObj spid="_x0000_s51204" name="Equation" r:id="rId7" imgW="2425680" imgH="393480" progId="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791200" y="762000"/>
            <a:ext cx="33528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sz="2000" dirty="0" smtClean="0"/>
              <a:t>The stopping power from </a:t>
            </a:r>
            <a:r>
              <a:rPr lang="en-US" sz="2000" dirty="0" err="1" smtClean="0"/>
              <a:t>Lindhard</a:t>
            </a:r>
            <a:r>
              <a:rPr lang="en-US" sz="2000" dirty="0" smtClean="0"/>
              <a:t> and </a:t>
            </a:r>
            <a:r>
              <a:rPr lang="en-US" sz="2000" dirty="0" err="1" smtClean="0"/>
              <a:t>Northcliff</a:t>
            </a:r>
            <a:r>
              <a:rPr lang="en-US" sz="2000" dirty="0" smtClean="0"/>
              <a:t> table.</a:t>
            </a:r>
          </a:p>
          <a:p>
            <a:pPr>
              <a:buFont typeface="Wingdings" pitchFamily="2" charset="2"/>
              <a:buChar char="§"/>
            </a:pPr>
            <a:endParaRPr lang="en-US" sz="2000" dirty="0" smtClean="0"/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The time dependent velocity profile  convoluted with the detector response and its orientation </a:t>
            </a:r>
            <a:r>
              <a:rPr lang="en-US" sz="2000" i="1" dirty="0" smtClean="0"/>
              <a:t>via</a:t>
            </a:r>
            <a:r>
              <a:rPr lang="en-US" sz="2000" dirty="0" smtClean="0"/>
              <a:t> Monte-Carlo simulations.</a:t>
            </a:r>
          </a:p>
          <a:p>
            <a:pPr>
              <a:buFont typeface="Wingdings" pitchFamily="2" charset="2"/>
              <a:buChar char="§"/>
            </a:pPr>
            <a:endParaRPr lang="en-US" sz="2000" dirty="0" smtClean="0"/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The </a:t>
            </a:r>
            <a:r>
              <a:rPr lang="en-US" sz="2000" dirty="0" err="1" smtClean="0"/>
              <a:t>lineshape</a:t>
            </a:r>
            <a:r>
              <a:rPr lang="en-US" sz="2000" dirty="0" smtClean="0"/>
              <a:t> profile fitted by the “</a:t>
            </a:r>
            <a:r>
              <a:rPr lang="en-US" sz="2000" dirty="0" err="1" smtClean="0"/>
              <a:t>Lineshape</a:t>
            </a:r>
            <a:r>
              <a:rPr lang="en-US" sz="2000" dirty="0" smtClean="0"/>
              <a:t> program*” with a chi-square minimization subroutine </a:t>
            </a:r>
            <a:r>
              <a:rPr lang="en-US" sz="2000" b="1" dirty="0" smtClean="0"/>
              <a:t>“Simplex”.</a:t>
            </a:r>
          </a:p>
          <a:p>
            <a:pPr>
              <a:buFont typeface="Wingdings" pitchFamily="2" charset="2"/>
              <a:buChar char="§"/>
            </a:pPr>
            <a:endParaRPr lang="en-US" sz="2000" b="1" dirty="0" smtClean="0"/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Parabolic error analysis done by </a:t>
            </a:r>
            <a:r>
              <a:rPr lang="en-US" sz="2000" dirty="0" err="1" smtClean="0"/>
              <a:t>Minos</a:t>
            </a:r>
            <a:r>
              <a:rPr lang="en-US" sz="2000" dirty="0" smtClean="0"/>
              <a:t> subroutine.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248400" y="6553200"/>
            <a:ext cx="2895600" cy="304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June 25, 2019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6096000"/>
            <a:ext cx="66294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*J. C. wells and N. R. Johnson, ORNL Report, 6689, 44 (1991).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" y="619125"/>
            <a:ext cx="9077325" cy="623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581400" y="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126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Yrast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band</a:t>
            </a:r>
            <a:endParaRPr lang="en-US" sz="2400" dirty="0"/>
          </a:p>
        </p:txBody>
      </p:sp>
      <p:pic>
        <p:nvPicPr>
          <p:cNvPr id="7" name="Picture 6" descr="image_previ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0" y="0"/>
            <a:ext cx="7620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www.mapsofworld.com/india/maps/india-cities-m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401357"/>
            <a:ext cx="5715000" cy="645664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67000" y="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Map of India</a:t>
            </a:r>
            <a:endParaRPr lang="en-IN" sz="2400" b="1" dirty="0">
              <a:solidFill>
                <a:srgbClr val="C0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371600" y="4495800"/>
            <a:ext cx="1524000" cy="12192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400" y="57150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Mumbai</a:t>
            </a:r>
            <a:endParaRPr lang="en-IN" sz="2400" b="1" dirty="0"/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3657600" y="1371600"/>
            <a:ext cx="1219200" cy="9144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95800" y="8382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New Delhi</a:t>
            </a:r>
            <a:endParaRPr lang="en-I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8382000" cy="761999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Derived experimental values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age_previ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0" y="0"/>
            <a:ext cx="762000" cy="762000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990600" y="1219200"/>
          <a:ext cx="2489200" cy="774700"/>
        </p:xfrm>
        <a:graphic>
          <a:graphicData uri="http://schemas.openxmlformats.org/presentationml/2006/ole">
            <p:oleObj spid="_x0000_s19459" name="Equation" r:id="rId4" imgW="2489040" imgH="774360" progId="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28600" y="2438400"/>
          <a:ext cx="3733800" cy="746760"/>
        </p:xfrm>
        <a:graphic>
          <a:graphicData uri="http://schemas.openxmlformats.org/presentationml/2006/ole">
            <p:oleObj spid="_x0000_s19460" name="Equation" r:id="rId5" imgW="4394160" imgH="838080" progId="">
              <p:embed/>
            </p:oleObj>
          </a:graphicData>
        </a:graphic>
      </p:graphicFrame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343400"/>
            <a:ext cx="4499372" cy="802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5410200"/>
            <a:ext cx="486696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7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19600" y="762000"/>
            <a:ext cx="4724400" cy="361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angle 18"/>
          <p:cNvSpPr/>
          <p:nvPr/>
        </p:nvSpPr>
        <p:spPr>
          <a:xfrm>
            <a:off x="6248400" y="6553200"/>
            <a:ext cx="2895600" cy="304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June 25, 2019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8382000" cy="761999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Evaluated deformation parameters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age_previ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0" y="0"/>
            <a:ext cx="762000" cy="762000"/>
          </a:xfrm>
          <a:prstGeom prst="rect">
            <a:avLst/>
          </a:prstGeom>
        </p:spPr>
      </p:pic>
      <p:pic>
        <p:nvPicPr>
          <p:cNvPr id="9" name="Picture 8" descr="Untitl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2514600"/>
            <a:ext cx="5257800" cy="30544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67400" y="1981200"/>
            <a:ext cx="250507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 in Lund convention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sym typeface="Symbol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 </a:t>
            </a:r>
            <a:r>
              <a:rPr lang="en-US" dirty="0" smtClean="0">
                <a:sym typeface="Symbol"/>
              </a:rPr>
              <a:t>  calculated using </a:t>
            </a:r>
          </a:p>
          <a:p>
            <a:r>
              <a:rPr lang="en-US" dirty="0" smtClean="0">
                <a:sym typeface="Symbol"/>
              </a:rPr>
              <a:t>     theoretical formula</a:t>
            </a:r>
          </a:p>
          <a:p>
            <a:endParaRPr lang="en-US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ym typeface="Symbol"/>
              </a:rPr>
              <a:t>The  found to be </a:t>
            </a:r>
          </a:p>
          <a:p>
            <a:r>
              <a:rPr lang="en-US" dirty="0" smtClean="0">
                <a:sym typeface="Symbol"/>
              </a:rPr>
              <a:t>   </a:t>
            </a:r>
          </a:p>
          <a:p>
            <a:r>
              <a:rPr lang="en-US" dirty="0" smtClean="0">
                <a:sym typeface="Symbol"/>
              </a:rPr>
              <a:t>            -10 (low spin)</a:t>
            </a:r>
          </a:p>
          <a:p>
            <a:r>
              <a:rPr lang="en-US" dirty="0" smtClean="0">
                <a:sym typeface="Symbol"/>
              </a:rPr>
              <a:t>            +23 (high spin)</a:t>
            </a:r>
          </a:p>
        </p:txBody>
      </p:sp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6019800" y="3352800"/>
          <a:ext cx="2184400" cy="889000"/>
        </p:xfrm>
        <a:graphic>
          <a:graphicData uri="http://schemas.openxmlformats.org/presentationml/2006/ole">
            <p:oleObj spid="_x0000_s18437" name="Equation" r:id="rId5" imgW="2184120" imgH="888840" progId="">
              <p:embed/>
            </p:oleObj>
          </a:graphicData>
        </a:graphic>
      </p:graphicFrame>
      <p:graphicFrame>
        <p:nvGraphicFramePr>
          <p:cNvPr id="18438" name="Object 6"/>
          <p:cNvGraphicFramePr>
            <a:graphicFrameLocks noChangeAspect="1"/>
          </p:cNvGraphicFramePr>
          <p:nvPr/>
        </p:nvGraphicFramePr>
        <p:xfrm>
          <a:off x="457200" y="990600"/>
          <a:ext cx="3746500" cy="889000"/>
        </p:xfrm>
        <a:graphic>
          <a:graphicData uri="http://schemas.openxmlformats.org/presentationml/2006/ole">
            <p:oleObj spid="_x0000_s18438" name="Equation" r:id="rId6" imgW="3746160" imgH="888840" progId="">
              <p:embed/>
            </p:oleObj>
          </a:graphicData>
        </a:graphic>
      </p:graphicFrame>
      <p:cxnSp>
        <p:nvCxnSpPr>
          <p:cNvPr id="16" name="Straight Arrow Connector 15"/>
          <p:cNvCxnSpPr/>
          <p:nvPr/>
        </p:nvCxnSpPr>
        <p:spPr>
          <a:xfrm rot="5400000" flipH="1" flipV="1">
            <a:off x="762000" y="5181600"/>
            <a:ext cx="685800" cy="685800"/>
          </a:xfrm>
          <a:prstGeom prst="straightConnector1">
            <a:avLst/>
          </a:prstGeom>
          <a:ln w="15875" cmpd="sng">
            <a:solidFill>
              <a:schemeClr val="tx1">
                <a:alpha val="61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2400" y="59436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Unphysical</a:t>
            </a:r>
          </a:p>
          <a:p>
            <a:r>
              <a:rPr lang="en-US" dirty="0" smtClean="0"/>
              <a:t>PRM results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248400" y="6553200"/>
            <a:ext cx="2895600" cy="304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June 25, 2019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8382000" cy="761999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PRM calculation with new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 values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age_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0" y="0"/>
            <a:ext cx="762000" cy="76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47800" y="4953000"/>
            <a:ext cx="62371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The predicted particle configuration near </a:t>
            </a:r>
            <a:r>
              <a:rPr lang="en-US" dirty="0" err="1" smtClean="0"/>
              <a:t>bandhead</a:t>
            </a:r>
            <a:endParaRPr lang="en-US" dirty="0" smtClean="0"/>
          </a:p>
          <a:p>
            <a:r>
              <a:rPr lang="en-US" dirty="0" smtClean="0"/>
              <a:t>	 </a:t>
            </a:r>
            <a:r>
              <a:rPr lang="en-US" i="1" dirty="0" smtClean="0">
                <a:sym typeface="Symbol"/>
              </a:rPr>
              <a:t> d</a:t>
            </a:r>
            <a:r>
              <a:rPr lang="en-US" i="1" baseline="-25000" dirty="0" smtClean="0">
                <a:sym typeface="Symbol"/>
              </a:rPr>
              <a:t>5/2</a:t>
            </a:r>
            <a:r>
              <a:rPr lang="en-US" i="1" dirty="0" smtClean="0">
                <a:sym typeface="Symbol"/>
              </a:rPr>
              <a:t>   h</a:t>
            </a:r>
            <a:r>
              <a:rPr lang="en-US" i="1" baseline="-25000" dirty="0" smtClean="0">
                <a:sym typeface="Symbol"/>
              </a:rPr>
              <a:t>11/2 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(dominant)</a:t>
            </a:r>
            <a:r>
              <a:rPr lang="en-US" i="1" dirty="0" smtClean="0">
                <a:sym typeface="Symbol"/>
              </a:rPr>
              <a:t> </a:t>
            </a:r>
            <a:r>
              <a:rPr lang="en-US" dirty="0" smtClean="0">
                <a:sym typeface="Symbol"/>
              </a:rPr>
              <a:t>mixed with</a:t>
            </a:r>
            <a:r>
              <a:rPr lang="en-US" i="1" dirty="0" smtClean="0">
                <a:sym typeface="Symbol"/>
              </a:rPr>
              <a:t>  g</a:t>
            </a:r>
            <a:r>
              <a:rPr lang="en-US" i="1" baseline="-25000" dirty="0" smtClean="0">
                <a:sym typeface="Symbol"/>
              </a:rPr>
              <a:t>7/2</a:t>
            </a:r>
            <a:r>
              <a:rPr lang="en-US" i="1" dirty="0" smtClean="0">
                <a:sym typeface="Symbol"/>
              </a:rPr>
              <a:t>   h</a:t>
            </a:r>
            <a:r>
              <a:rPr lang="en-US" i="1" baseline="-25000" dirty="0" smtClean="0">
                <a:sym typeface="Symbol"/>
              </a:rPr>
              <a:t>11/2 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7782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914400"/>
            <a:ext cx="498360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1752600" y="3581400"/>
            <a:ext cx="1905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943600" y="2590800"/>
            <a:ext cx="205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ym typeface="Symbol"/>
              </a:rPr>
              <a:t>     -10 (low spin)</a:t>
            </a:r>
          </a:p>
          <a:p>
            <a:r>
              <a:rPr lang="en-US" dirty="0" smtClean="0">
                <a:sym typeface="Symbol"/>
              </a:rPr>
              <a:t>     +23 (high spin)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" y="5867400"/>
            <a:ext cx="7162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Concluding remark: </a:t>
            </a:r>
            <a:r>
              <a:rPr lang="en-US" sz="2200" dirty="0" smtClean="0"/>
              <a:t>signature inversion due to shape change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48400" y="6553200"/>
            <a:ext cx="2895600" cy="304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June 25, 2019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28600" y="228601"/>
            <a:ext cx="8610600" cy="609599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</a:rPr>
              <a:t>Chiral</a:t>
            </a:r>
            <a:r>
              <a:rPr lang="en-US" sz="2400" b="1" dirty="0" smtClean="0">
                <a:solidFill>
                  <a:srgbClr val="C00000"/>
                </a:solidFill>
              </a:rPr>
              <a:t> symmetry (handedness) in nature</a:t>
            </a:r>
            <a:endParaRPr lang="en-IN" sz="2400" b="1" dirty="0">
              <a:solidFill>
                <a:srgbClr val="C00000"/>
              </a:solidFill>
            </a:endParaRPr>
          </a:p>
        </p:txBody>
      </p:sp>
      <p:pic>
        <p:nvPicPr>
          <p:cNvPr id="160770" name="Picture 2" descr="http://isha.sadhguru.org/blog/wp-content/uploads/2014/12/left-and-right1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295400"/>
            <a:ext cx="6991350" cy="39338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38200" y="5562600"/>
            <a:ext cx="77724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Left side of the picture cannot be produced by right side picture by just rotation</a:t>
            </a:r>
            <a:endParaRPr lang="en-IN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 descr="https://upload.wikimedia.org/wikipedia/commons/thumb/4/4c/Neptunea_-_links%26rechts_gewonden.jpg/200px-Neptunea_-_links%26rechts_gewond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828800"/>
            <a:ext cx="4114800" cy="374447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76400" y="381000"/>
            <a:ext cx="51054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More example of </a:t>
            </a:r>
            <a:r>
              <a:rPr lang="en-US" sz="2400" b="1" dirty="0" err="1" smtClean="0"/>
              <a:t>Chiral</a:t>
            </a:r>
            <a:r>
              <a:rPr lang="en-US" sz="2400" b="1" dirty="0" smtClean="0"/>
              <a:t> partners</a:t>
            </a:r>
            <a:endParaRPr lang="en-IN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124200" y="1295400"/>
            <a:ext cx="2743200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C00000"/>
                </a:solidFill>
              </a:rPr>
              <a:t>Seashell</a:t>
            </a:r>
            <a:endParaRPr lang="en-IN" sz="2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8382000" cy="761999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Chiral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geometry in the nuclei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age_previ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0" y="0"/>
            <a:ext cx="762000" cy="762000"/>
          </a:xfrm>
          <a:prstGeom prst="rect">
            <a:avLst/>
          </a:prstGeom>
        </p:spPr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 rot="10800000" flipV="1">
            <a:off x="0" y="762000"/>
            <a:ext cx="9144000" cy="5867400"/>
          </a:xfrm>
        </p:spPr>
        <p:txBody>
          <a:bodyPr numCol="2"/>
          <a:lstStyle/>
          <a:p>
            <a:endParaRPr lang="en-US" sz="1800" dirty="0">
              <a:solidFill>
                <a:schemeClr val="tx1"/>
              </a:solidFill>
            </a:endParaRPr>
          </a:p>
          <a:p>
            <a:endParaRPr lang="en-US" sz="1800" dirty="0" smtClean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  <a:p>
            <a:endParaRPr lang="en-US" sz="1800" dirty="0" smtClean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  <a:p>
            <a:endParaRPr lang="en-US" sz="1800" dirty="0" smtClean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  <a:p>
            <a:endParaRPr lang="en-US" sz="1800" dirty="0" smtClean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1800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</a:rPr>
              <a:t>  </a:t>
            </a:r>
            <a:r>
              <a:rPr lang="en-US" sz="2000" dirty="0" smtClean="0">
                <a:solidFill>
                  <a:schemeClr val="tx1"/>
                </a:solidFill>
              </a:rPr>
              <a:t>Angular momentum coupling of                                                                      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     a valence proton particle (</a:t>
            </a:r>
            <a:r>
              <a:rPr lang="en-US" sz="2000" i="1" dirty="0" err="1" smtClean="0">
                <a:solidFill>
                  <a:schemeClr val="tx1"/>
                </a:solidFill>
              </a:rPr>
              <a:t>j</a:t>
            </a:r>
            <a:r>
              <a:rPr lang="en-US" sz="2000" i="1" baseline="-25000" dirty="0" err="1" smtClean="0">
                <a:solidFill>
                  <a:schemeClr val="tx1"/>
                </a:solidFill>
              </a:rPr>
              <a:t>p</a:t>
            </a:r>
            <a:r>
              <a:rPr lang="en-US" sz="2000" dirty="0" smtClean="0">
                <a:solidFill>
                  <a:schemeClr val="tx1"/>
                </a:solidFill>
              </a:rPr>
              <a:t>),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     valence neutron hole (</a:t>
            </a:r>
            <a:r>
              <a:rPr lang="en-US" sz="2000" i="1" dirty="0" err="1" smtClean="0">
                <a:solidFill>
                  <a:schemeClr val="tx1"/>
                </a:solidFill>
              </a:rPr>
              <a:t>j</a:t>
            </a:r>
            <a:r>
              <a:rPr lang="en-US" sz="2000" i="1" baseline="-25000" dirty="0" err="1" smtClean="0">
                <a:solidFill>
                  <a:schemeClr val="tx1"/>
                </a:solidFill>
              </a:rPr>
              <a:t>n</a:t>
            </a:r>
            <a:r>
              <a:rPr lang="en-US" sz="2000" dirty="0" smtClean="0">
                <a:solidFill>
                  <a:schemeClr val="tx1"/>
                </a:solidFill>
              </a:rPr>
              <a:t>) with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     collective rotation vector (</a:t>
            </a:r>
            <a:r>
              <a:rPr lang="en-US" sz="2000" i="1" dirty="0" smtClean="0">
                <a:solidFill>
                  <a:schemeClr val="tx1"/>
                </a:solidFill>
              </a:rPr>
              <a:t>R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     in mutually perpendicular. </a:t>
            </a:r>
          </a:p>
          <a:p>
            <a:pPr algn="l"/>
            <a:r>
              <a:rPr lang="en-US" sz="2000" dirty="0" smtClean="0">
                <a:solidFill>
                  <a:srgbClr val="C00000"/>
                </a:solidFill>
              </a:rPr>
              <a:t> [ I. </a:t>
            </a:r>
            <a:r>
              <a:rPr lang="en-US" sz="2000" dirty="0" err="1" smtClean="0">
                <a:solidFill>
                  <a:srgbClr val="C00000"/>
                </a:solidFill>
              </a:rPr>
              <a:t>Hamamoto</a:t>
            </a:r>
            <a:r>
              <a:rPr lang="en-US" sz="2000" dirty="0" smtClean="0">
                <a:solidFill>
                  <a:srgbClr val="C00000"/>
                </a:solidFill>
              </a:rPr>
              <a:t>, Int. J. Mod. Phys. E 20, 373 2011) ]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8" name="Picture 7" descr="c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1676400"/>
            <a:ext cx="3153294" cy="1828800"/>
          </a:xfrm>
          <a:prstGeom prst="rect">
            <a:avLst/>
          </a:prstGeom>
        </p:spPr>
      </p:pic>
      <p:pic>
        <p:nvPicPr>
          <p:cNvPr id="9" name="Picture 8" descr="chira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67200" y="775291"/>
            <a:ext cx="4267200" cy="34236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6800" y="4419600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/>
              <a:t>The </a:t>
            </a:r>
            <a:r>
              <a:rPr lang="en-US" sz="2000" dirty="0" err="1" smtClean="0"/>
              <a:t>chiral</a:t>
            </a:r>
            <a:r>
              <a:rPr lang="en-US" sz="2000" dirty="0" smtClean="0"/>
              <a:t> operator is defined as </a:t>
            </a:r>
            <a:r>
              <a:rPr lang="en-US" sz="2000" dirty="0" smtClean="0">
                <a:solidFill>
                  <a:srgbClr val="FF0000"/>
                </a:solidFill>
                <a:sym typeface="Symbol"/>
              </a:rPr>
              <a:t> = </a:t>
            </a:r>
            <a:r>
              <a:rPr lang="en-US" sz="2000" i="1" dirty="0" smtClean="0">
                <a:solidFill>
                  <a:srgbClr val="FF0000"/>
                </a:solidFill>
                <a:sym typeface="Symbol"/>
              </a:rPr>
              <a:t>T </a:t>
            </a:r>
            <a:r>
              <a:rPr lang="en-US" sz="2000" i="1" dirty="0" err="1" smtClean="0">
                <a:solidFill>
                  <a:srgbClr val="FF0000"/>
                </a:solidFill>
                <a:sym typeface="Symbol"/>
              </a:rPr>
              <a:t>R</a:t>
            </a:r>
            <a:r>
              <a:rPr lang="en-US" sz="2000" i="1" baseline="-25000" dirty="0" err="1" smtClean="0">
                <a:solidFill>
                  <a:srgbClr val="FF0000"/>
                </a:solidFill>
                <a:sym typeface="Symbol"/>
              </a:rPr>
              <a:t>y</a:t>
            </a:r>
            <a:r>
              <a:rPr lang="en-US" sz="2000" dirty="0" smtClean="0">
                <a:solidFill>
                  <a:srgbClr val="FF0000"/>
                </a:solidFill>
                <a:sym typeface="Symbol"/>
              </a:rPr>
              <a:t>()</a:t>
            </a:r>
            <a:r>
              <a:rPr lang="en-US" sz="2000" dirty="0" smtClean="0">
                <a:sym typeface="Symbol"/>
              </a:rPr>
              <a:t>, where </a:t>
            </a:r>
            <a:r>
              <a:rPr lang="en-US" sz="2000" i="1" dirty="0" smtClean="0">
                <a:sym typeface="Symbol"/>
              </a:rPr>
              <a:t>T</a:t>
            </a:r>
            <a:r>
              <a:rPr lang="en-US" sz="2000" dirty="0" smtClean="0">
                <a:sym typeface="Symbol"/>
              </a:rPr>
              <a:t> is time reversal operator.</a:t>
            </a:r>
            <a:endParaRPr lang="en-US" sz="2000" i="1" dirty="0">
              <a:solidFill>
                <a:srgbClr val="FF0000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4114800" y="1943100"/>
          <a:ext cx="914400" cy="268288"/>
        </p:xfrm>
        <a:graphic>
          <a:graphicData uri="http://schemas.openxmlformats.org/presentationml/2006/ole">
            <p:oleObj spid="_x0000_s1026" name="Equation" r:id="rId6" imgW="914400" imgH="267840" progId="">
              <p:embed/>
            </p:oleObj>
          </a:graphicData>
        </a:graphic>
      </p:graphicFrame>
      <p:sp>
        <p:nvSpPr>
          <p:cNvPr id="14" name="Rectangle 13"/>
          <p:cNvSpPr/>
          <p:nvPr/>
        </p:nvSpPr>
        <p:spPr>
          <a:xfrm>
            <a:off x="6248400" y="6553200"/>
            <a:ext cx="2895600" cy="304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June 25, 2019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8382000" cy="761999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Chiral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symmetry breaking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age_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0" y="0"/>
            <a:ext cx="762000" cy="762000"/>
          </a:xfrm>
          <a:prstGeom prst="rect">
            <a:avLst/>
          </a:prstGeom>
        </p:spPr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 rot="10800000" flipV="1">
            <a:off x="0" y="762000"/>
            <a:ext cx="9144000" cy="5867400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900" dirty="0" smtClean="0"/>
          </a:p>
          <a:p>
            <a:pPr algn="l"/>
            <a:r>
              <a:rPr lang="en-US" sz="2200" dirty="0" smtClean="0">
                <a:solidFill>
                  <a:srgbClr val="C00000"/>
                </a:solidFill>
              </a:rPr>
              <a:t>           [ A. A. Pasternak, Phys. Atom. </a:t>
            </a:r>
            <a:r>
              <a:rPr lang="en-US" sz="2200" dirty="0" err="1" smtClean="0">
                <a:solidFill>
                  <a:srgbClr val="C00000"/>
                </a:solidFill>
              </a:rPr>
              <a:t>Nucl</a:t>
            </a:r>
            <a:r>
              <a:rPr lang="en-US" sz="2200" dirty="0" smtClean="0">
                <a:solidFill>
                  <a:srgbClr val="C00000"/>
                </a:solidFill>
              </a:rPr>
              <a:t>. 73, 8 (2010) ] </a:t>
            </a:r>
            <a:endParaRPr lang="en-US" sz="2200" dirty="0">
              <a:solidFill>
                <a:srgbClr val="C00000"/>
              </a:solidFill>
            </a:endParaRPr>
          </a:p>
        </p:txBody>
      </p:sp>
      <p:pic>
        <p:nvPicPr>
          <p:cNvPr id="8" name="Picture 7" descr="chb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842783"/>
            <a:ext cx="4876800" cy="43783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400" y="1295400"/>
            <a:ext cx="23618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sz="2000" dirty="0" smtClean="0"/>
              <a:t>Good symmetry :</a:t>
            </a:r>
          </a:p>
          <a:p>
            <a:r>
              <a:rPr lang="en-US" sz="2000" dirty="0" smtClean="0"/>
              <a:t>   </a:t>
            </a:r>
            <a:r>
              <a:rPr lang="en-US" sz="2000" dirty="0" smtClean="0">
                <a:solidFill>
                  <a:srgbClr val="FF0000"/>
                </a:solidFill>
              </a:rPr>
              <a:t>Perfect degeneracy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separate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wave function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781800" y="1981200"/>
            <a:ext cx="2362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/>
              <a:t>Weak symmetry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broking :</a:t>
            </a:r>
          </a:p>
          <a:p>
            <a:r>
              <a:rPr lang="en-US" sz="2000" dirty="0" smtClean="0"/>
              <a:t>    </a:t>
            </a:r>
            <a:r>
              <a:rPr lang="en-US" sz="2000" dirty="0" smtClean="0">
                <a:solidFill>
                  <a:srgbClr val="FF0000"/>
                </a:solidFill>
              </a:rPr>
              <a:t>energy band uplift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overlapping of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wave function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48400" y="6553200"/>
            <a:ext cx="2895600" cy="304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June 25, 2019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1066800"/>
            <a:ext cx="87630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Chiral</a:t>
            </a:r>
            <a:r>
              <a:rPr lang="en-US" sz="2400" b="1" dirty="0" smtClean="0">
                <a:solidFill>
                  <a:srgbClr val="C00000"/>
                </a:solidFill>
              </a:rPr>
              <a:t> behavior exist only within a range of angular momentum </a:t>
            </a:r>
            <a:r>
              <a:rPr lang="en-US" sz="2400" b="1" dirty="0" smtClean="0"/>
              <a:t>(</a:t>
            </a:r>
            <a:r>
              <a:rPr lang="en-US" sz="2400" b="1" i="1" dirty="0" smtClean="0"/>
              <a:t>I</a:t>
            </a:r>
            <a:r>
              <a:rPr lang="en-US" sz="2400" b="1" dirty="0" smtClean="0"/>
              <a:t> )</a:t>
            </a:r>
            <a:r>
              <a:rPr lang="en-US" sz="2400" b="1" dirty="0" smtClean="0">
                <a:solidFill>
                  <a:srgbClr val="C00000"/>
                </a:solidFill>
              </a:rPr>
              <a:t>?</a:t>
            </a:r>
            <a:endParaRPr lang="en-IN" sz="2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28600"/>
            <a:ext cx="83058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Emergence and disappearance of </a:t>
            </a:r>
            <a:r>
              <a:rPr lang="en-US" sz="2400" b="1" dirty="0" err="1" smtClean="0"/>
              <a:t>Chiral</a:t>
            </a:r>
            <a:r>
              <a:rPr lang="en-US" sz="2400" b="1" dirty="0" smtClean="0"/>
              <a:t> bands !</a:t>
            </a:r>
            <a:endParaRPr lang="en-IN" sz="2400" b="1" dirty="0"/>
          </a:p>
        </p:txBody>
      </p:sp>
      <p:graphicFrame>
        <p:nvGraphicFramePr>
          <p:cNvPr id="192514" name="Object 2"/>
          <p:cNvGraphicFramePr>
            <a:graphicFrameLocks noChangeAspect="1"/>
          </p:cNvGraphicFramePr>
          <p:nvPr/>
        </p:nvGraphicFramePr>
        <p:xfrm>
          <a:off x="3276600" y="1676400"/>
          <a:ext cx="2209800" cy="589280"/>
        </p:xfrm>
        <a:graphic>
          <a:graphicData uri="http://schemas.openxmlformats.org/presentationml/2006/ole">
            <p:oleObj spid="_x0000_s80898" name="Equation" r:id="rId3" imgW="1143000" imgH="304560" progId="">
              <p:embed/>
            </p:oleObj>
          </a:graphicData>
        </a:graphic>
      </p:graphicFrame>
      <p:pic>
        <p:nvPicPr>
          <p:cNvPr id="19251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124201"/>
            <a:ext cx="7239000" cy="270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1905000" y="2514600"/>
            <a:ext cx="5638800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7030A0"/>
                </a:solidFill>
              </a:rPr>
              <a:t>Energetically </a:t>
            </a:r>
            <a:r>
              <a:rPr lang="en-US" sz="2200" b="1" dirty="0" err="1" smtClean="0">
                <a:solidFill>
                  <a:srgbClr val="7030A0"/>
                </a:solidFill>
              </a:rPr>
              <a:t>favoured</a:t>
            </a:r>
            <a:r>
              <a:rPr lang="en-US" sz="2200" b="1" dirty="0" smtClean="0">
                <a:solidFill>
                  <a:srgbClr val="7030A0"/>
                </a:solidFill>
              </a:rPr>
              <a:t> configurations</a:t>
            </a:r>
            <a:endParaRPr lang="en-IN" sz="2200" b="1" dirty="0">
              <a:solidFill>
                <a:srgbClr val="7030A0"/>
              </a:solidFill>
            </a:endParaRPr>
          </a:p>
        </p:txBody>
      </p:sp>
      <p:pic>
        <p:nvPicPr>
          <p:cNvPr id="8" name="Picture 7" descr="image_previe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0" y="0"/>
            <a:ext cx="762000" cy="762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248400" y="6553200"/>
            <a:ext cx="2895600" cy="304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June 25, 2019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7800" y="6019800"/>
            <a:ext cx="4495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S. </a:t>
            </a:r>
            <a:r>
              <a:rPr lang="en-US" sz="2000" dirty="0" err="1" smtClean="0">
                <a:solidFill>
                  <a:srgbClr val="C00000"/>
                </a:solidFill>
              </a:rPr>
              <a:t>Fraundorf</a:t>
            </a:r>
            <a:r>
              <a:rPr lang="en-US" sz="2000" dirty="0" smtClean="0">
                <a:solidFill>
                  <a:srgbClr val="C00000"/>
                </a:solidFill>
              </a:rPr>
              <a:t>, </a:t>
            </a:r>
            <a:r>
              <a:rPr lang="en-US" sz="2000" dirty="0" err="1" smtClean="0">
                <a:solidFill>
                  <a:srgbClr val="C00000"/>
                </a:solidFill>
              </a:rPr>
              <a:t>Nucl</a:t>
            </a:r>
            <a:r>
              <a:rPr lang="en-US" sz="2000" dirty="0" smtClean="0">
                <a:solidFill>
                  <a:srgbClr val="C00000"/>
                </a:solidFill>
              </a:rPr>
              <a:t>. Phys. A 752 (2005)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8382000" cy="761999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Selection rules based on EM transition probabilities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age_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0" y="0"/>
            <a:ext cx="762000" cy="762000"/>
          </a:xfrm>
          <a:prstGeom prst="rect">
            <a:avLst/>
          </a:prstGeom>
        </p:spPr>
      </p:pic>
      <p:pic>
        <p:nvPicPr>
          <p:cNvPr id="8" name="Picture 7" descr="hamm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981200"/>
            <a:ext cx="3552825" cy="39147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1143000"/>
            <a:ext cx="45258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transition probabilities (B(E2) and B(M1))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 ∝ thickness of arrow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303572" y="2133600"/>
            <a:ext cx="4840428" cy="224676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  <a:bevelB/>
          </a:sp3d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             Theoretical Results</a:t>
            </a:r>
          </a:p>
          <a:p>
            <a:endParaRPr lang="en-US" sz="2000" b="1" dirty="0"/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 Similar B(E2) and B(M1) for intra-band</a:t>
            </a:r>
          </a:p>
          <a:p>
            <a:r>
              <a:rPr lang="en-US" sz="2000" dirty="0" smtClean="0"/>
              <a:t>     transitions.</a:t>
            </a:r>
          </a:p>
          <a:p>
            <a:endParaRPr lang="en-US" sz="2000" dirty="0"/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 B(M1) for intra- and inter-band transitions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alternate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/>
              <a:t>between</a:t>
            </a:r>
            <a:r>
              <a:rPr lang="en-US" sz="2000" dirty="0" smtClean="0">
                <a:solidFill>
                  <a:srgbClr val="0070C0"/>
                </a:solidFill>
              </a:rPr>
              <a:t> low </a:t>
            </a:r>
            <a:r>
              <a:rPr lang="en-US" sz="2000" dirty="0" smtClean="0"/>
              <a:t>and </a:t>
            </a:r>
            <a:r>
              <a:rPr lang="en-US" sz="2000" dirty="0" smtClean="0">
                <a:solidFill>
                  <a:srgbClr val="C00000"/>
                </a:solidFill>
              </a:rPr>
              <a:t>high</a:t>
            </a:r>
            <a:r>
              <a:rPr lang="en-US" sz="2000" dirty="0" smtClean="0"/>
              <a:t>.     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3898443" y="5334000"/>
            <a:ext cx="4742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 smtClean="0">
                <a:solidFill>
                  <a:srgbClr val="C00000"/>
                </a:solidFill>
              </a:rPr>
              <a:t>A. A. Pasternak, Phys. Atom. </a:t>
            </a:r>
            <a:r>
              <a:rPr lang="en-US" dirty="0" err="1" smtClean="0">
                <a:solidFill>
                  <a:srgbClr val="C00000"/>
                </a:solidFill>
              </a:rPr>
              <a:t>Nucl</a:t>
            </a:r>
            <a:r>
              <a:rPr lang="en-US" dirty="0" smtClean="0">
                <a:solidFill>
                  <a:srgbClr val="C00000"/>
                </a:solidFill>
              </a:rPr>
              <a:t>. 73, 8 (2010)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48400" y="6553200"/>
            <a:ext cx="2895600" cy="304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June 25, 2019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14800" y="4953000"/>
            <a:ext cx="472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 I. </a:t>
            </a:r>
            <a:r>
              <a:rPr lang="en-US" dirty="0" err="1" smtClean="0">
                <a:solidFill>
                  <a:srgbClr val="C00000"/>
                </a:solidFill>
              </a:rPr>
              <a:t>Hamamoto</a:t>
            </a:r>
            <a:r>
              <a:rPr lang="en-US" dirty="0" smtClean="0">
                <a:solidFill>
                  <a:srgbClr val="C00000"/>
                </a:solidFill>
              </a:rPr>
              <a:t>, Int. J. Mod. Phys. E 20, 373 2011) 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8382000" cy="761999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Case of 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128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Cs and 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132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age_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0" y="0"/>
            <a:ext cx="762000" cy="762000"/>
          </a:xfrm>
          <a:prstGeom prst="rect">
            <a:avLst/>
          </a:prstGeom>
        </p:spPr>
      </p:pic>
      <p:pic>
        <p:nvPicPr>
          <p:cNvPr id="8" name="Picture 7" descr="128c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24000"/>
            <a:ext cx="4267200" cy="3870960"/>
          </a:xfrm>
          <a:prstGeom prst="rect">
            <a:avLst/>
          </a:prstGeom>
        </p:spPr>
      </p:pic>
      <p:pic>
        <p:nvPicPr>
          <p:cNvPr id="9" name="Picture 8" descr="132L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1615864"/>
            <a:ext cx="4257675" cy="369394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248400" y="6553200"/>
            <a:ext cx="2895600" cy="304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June 25, 2019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Tata Institute of Fundamental Research Resul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124200"/>
            <a:ext cx="8991600" cy="264978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2286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Tata Institute of Fundamental Research (TIFR)</a:t>
            </a:r>
          </a:p>
          <a:p>
            <a:pPr algn="ctr"/>
            <a:r>
              <a:rPr lang="en-US" sz="2400" b="1" dirty="0" smtClean="0"/>
              <a:t>Mumbai-400005, India</a:t>
            </a:r>
            <a:endParaRPr lang="en-IN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676400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14 MV Heavy ion accelerator (</a:t>
            </a:r>
            <a:r>
              <a:rPr lang="en-US" sz="2400" b="1" dirty="0" err="1" smtClean="0">
                <a:solidFill>
                  <a:srgbClr val="C00000"/>
                </a:solidFill>
              </a:rPr>
              <a:t>Pelletron</a:t>
            </a:r>
            <a:r>
              <a:rPr lang="en-US" sz="2400" b="1" dirty="0" smtClean="0">
                <a:solidFill>
                  <a:srgbClr val="C00000"/>
                </a:solidFill>
              </a:rPr>
              <a:t>)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Heaviest beam delivered so far </a:t>
            </a:r>
            <a:r>
              <a:rPr lang="en-US" sz="2400" b="1" baseline="30000" dirty="0" smtClean="0">
                <a:solidFill>
                  <a:srgbClr val="0070C0"/>
                </a:solidFill>
              </a:rPr>
              <a:t>127</a:t>
            </a:r>
            <a:r>
              <a:rPr lang="en-US" sz="2400" b="1" dirty="0" smtClean="0">
                <a:solidFill>
                  <a:srgbClr val="0070C0"/>
                </a:solidFill>
              </a:rPr>
              <a:t>I</a:t>
            </a:r>
            <a:endParaRPr lang="en-IN" sz="2400" b="1" dirty="0">
              <a:solidFill>
                <a:srgbClr val="0070C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1181100" y="2628900"/>
            <a:ext cx="838200" cy="6096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6629400" y="2895600"/>
            <a:ext cx="1676400" cy="45720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86600" y="18288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Arabian Sea</a:t>
            </a:r>
            <a:endParaRPr lang="en-IN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8382000" cy="761999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Case of 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128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Cs and 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132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age_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0" y="0"/>
            <a:ext cx="762000" cy="762000"/>
          </a:xfrm>
          <a:prstGeom prst="rect">
            <a:avLst/>
          </a:prstGeom>
        </p:spPr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 rot="10800000" flipV="1">
            <a:off x="0" y="762000"/>
            <a:ext cx="9144000" cy="5867400"/>
          </a:xfrm>
        </p:spPr>
        <p:txBody>
          <a:bodyPr/>
          <a:lstStyle/>
          <a:p>
            <a:pPr algn="r"/>
            <a:endParaRPr lang="da-DK" sz="1500" dirty="0" smtClean="0">
              <a:solidFill>
                <a:srgbClr val="C00000"/>
              </a:solidFill>
            </a:endParaRPr>
          </a:p>
          <a:p>
            <a:pPr algn="r"/>
            <a:endParaRPr lang="da-DK" sz="1500" dirty="0" smtClean="0">
              <a:solidFill>
                <a:srgbClr val="C00000"/>
              </a:solidFill>
            </a:endParaRPr>
          </a:p>
          <a:p>
            <a:pPr algn="r"/>
            <a:endParaRPr lang="da-DK" sz="1500" dirty="0" smtClean="0">
              <a:solidFill>
                <a:srgbClr val="C00000"/>
              </a:solidFill>
            </a:endParaRPr>
          </a:p>
          <a:p>
            <a:pPr algn="r"/>
            <a:endParaRPr lang="da-DK" sz="1500" dirty="0" smtClean="0">
              <a:solidFill>
                <a:srgbClr val="C00000"/>
              </a:solidFill>
            </a:endParaRPr>
          </a:p>
          <a:p>
            <a:pPr algn="r"/>
            <a:endParaRPr lang="da-DK" sz="1500" dirty="0" smtClean="0">
              <a:solidFill>
                <a:srgbClr val="C00000"/>
              </a:solidFill>
            </a:endParaRPr>
          </a:p>
          <a:p>
            <a:pPr algn="r"/>
            <a:endParaRPr lang="da-DK" sz="1500" dirty="0" smtClean="0">
              <a:solidFill>
                <a:srgbClr val="C00000"/>
              </a:solidFill>
            </a:endParaRPr>
          </a:p>
          <a:p>
            <a:pPr algn="r"/>
            <a:endParaRPr lang="da-DK" sz="1500" dirty="0" smtClean="0">
              <a:solidFill>
                <a:srgbClr val="C00000"/>
              </a:solidFill>
            </a:endParaRPr>
          </a:p>
          <a:p>
            <a:pPr algn="r"/>
            <a:endParaRPr lang="da-DK" sz="1500" dirty="0" smtClean="0">
              <a:solidFill>
                <a:srgbClr val="C00000"/>
              </a:solidFill>
            </a:endParaRPr>
          </a:p>
          <a:p>
            <a:pPr algn="r"/>
            <a:endParaRPr lang="da-DK" sz="1500" dirty="0" smtClean="0">
              <a:solidFill>
                <a:srgbClr val="C00000"/>
              </a:solidFill>
            </a:endParaRPr>
          </a:p>
          <a:p>
            <a:pPr algn="r"/>
            <a:endParaRPr lang="da-DK" sz="1500" dirty="0" smtClean="0">
              <a:solidFill>
                <a:srgbClr val="C00000"/>
              </a:solidFill>
            </a:endParaRPr>
          </a:p>
          <a:p>
            <a:pPr algn="r"/>
            <a:endParaRPr lang="da-DK" sz="1500" dirty="0" smtClean="0">
              <a:solidFill>
                <a:srgbClr val="C00000"/>
              </a:solidFill>
            </a:endParaRPr>
          </a:p>
          <a:p>
            <a:pPr algn="r"/>
            <a:endParaRPr lang="da-DK" sz="1500" dirty="0" smtClean="0">
              <a:solidFill>
                <a:srgbClr val="C00000"/>
              </a:solidFill>
            </a:endParaRPr>
          </a:p>
          <a:p>
            <a:pPr algn="r"/>
            <a:endParaRPr lang="da-DK" sz="1500" dirty="0" smtClean="0">
              <a:solidFill>
                <a:srgbClr val="C00000"/>
              </a:solidFill>
            </a:endParaRPr>
          </a:p>
          <a:p>
            <a:pPr algn="r"/>
            <a:endParaRPr lang="da-DK" sz="1500" dirty="0" smtClean="0">
              <a:solidFill>
                <a:srgbClr val="C00000"/>
              </a:solidFill>
            </a:endParaRPr>
          </a:p>
          <a:p>
            <a:pPr algn="r"/>
            <a:endParaRPr lang="da-DK" sz="1500" dirty="0" smtClean="0">
              <a:solidFill>
                <a:srgbClr val="C00000"/>
              </a:solidFill>
            </a:endParaRPr>
          </a:p>
          <a:p>
            <a:pPr algn="r"/>
            <a:endParaRPr lang="da-DK" sz="1500" dirty="0" smtClean="0">
              <a:solidFill>
                <a:srgbClr val="C00000"/>
              </a:solidFill>
            </a:endParaRPr>
          </a:p>
          <a:p>
            <a:pPr algn="r"/>
            <a:endParaRPr lang="da-DK" sz="1500" dirty="0" smtClean="0">
              <a:solidFill>
                <a:srgbClr val="C00000"/>
              </a:solidFill>
            </a:endParaRPr>
          </a:p>
          <a:p>
            <a:pPr algn="r"/>
            <a:endParaRPr lang="da-DK" sz="1500" dirty="0" smtClean="0">
              <a:solidFill>
                <a:srgbClr val="C00000"/>
              </a:solidFill>
            </a:endParaRPr>
          </a:p>
          <a:p>
            <a:pPr algn="r"/>
            <a:endParaRPr lang="da-DK" sz="1500" dirty="0" smtClean="0">
              <a:solidFill>
                <a:srgbClr val="C00000"/>
              </a:solidFill>
            </a:endParaRPr>
          </a:p>
          <a:p>
            <a:pPr algn="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2" name="Picture 11" descr="132la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533400"/>
            <a:ext cx="6096000" cy="600776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038600" y="6096000"/>
            <a:ext cx="510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smtClean="0">
                <a:solidFill>
                  <a:srgbClr val="C00000"/>
                </a:solidFill>
              </a:rPr>
              <a:t>E. Grodner et al., Phys. Rev. Lett. 97, 172501 (2006)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48400" y="6553200"/>
            <a:ext cx="2895600" cy="304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June 25, 2019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8382000" cy="761999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130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La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Chiral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or not?)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age_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0" y="0"/>
            <a:ext cx="762000" cy="762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962400" y="0"/>
            <a:ext cx="2195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particle configuration</a:t>
            </a:r>
          </a:p>
          <a:p>
            <a:r>
              <a:rPr lang="en-US" dirty="0" smtClean="0"/>
              <a:t>    </a:t>
            </a:r>
            <a:r>
              <a:rPr lang="en-US" i="1" dirty="0" smtClean="0">
                <a:sym typeface="Symbol"/>
              </a:rPr>
              <a:t> h</a:t>
            </a:r>
            <a:r>
              <a:rPr lang="en-US" i="1" baseline="-25000" dirty="0" smtClean="0">
                <a:sym typeface="Symbol"/>
              </a:rPr>
              <a:t>11/2</a:t>
            </a:r>
            <a:r>
              <a:rPr lang="en-US" i="1" dirty="0" smtClean="0">
                <a:sym typeface="Symbol"/>
              </a:rPr>
              <a:t>   h</a:t>
            </a:r>
            <a:r>
              <a:rPr lang="en-US" i="1" baseline="30000" dirty="0" smtClean="0">
                <a:sym typeface="Symbol"/>
              </a:rPr>
              <a:t>-1</a:t>
            </a:r>
            <a:r>
              <a:rPr lang="en-US" i="1" baseline="-25000" dirty="0" smtClean="0">
                <a:sym typeface="Symbol"/>
              </a:rPr>
              <a:t>11/2</a:t>
            </a:r>
            <a:r>
              <a:rPr lang="en-US" dirty="0" smtClean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48400" y="6553200"/>
            <a:ext cx="2895600" cy="304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June 25, 2019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219200"/>
            <a:ext cx="4219575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762000"/>
            <a:ext cx="3810000" cy="593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228600" y="914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PRC 98, 054305 (2018)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33400"/>
            <a:ext cx="4114800" cy="3023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657600"/>
            <a:ext cx="4114800" cy="3023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066800" y="102513"/>
            <a:ext cx="762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aseline="30000" dirty="0" smtClean="0">
                <a:latin typeface="Times New Roman" pitchFamily="18" charset="0"/>
                <a:cs typeface="Times New Roman" pitchFamily="18" charset="0"/>
              </a:rPr>
              <a:t>130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La</a:t>
            </a:r>
            <a:endParaRPr lang="en-US" sz="2200" dirty="0"/>
          </a:p>
        </p:txBody>
      </p:sp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533400"/>
            <a:ext cx="4258767" cy="303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5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581400"/>
            <a:ext cx="4267200" cy="3096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7467600" y="152400"/>
            <a:ext cx="762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aseline="30000" dirty="0" smtClean="0">
                <a:latin typeface="Times New Roman" pitchFamily="18" charset="0"/>
                <a:cs typeface="Times New Roman" pitchFamily="18" charset="0"/>
              </a:rPr>
              <a:t>126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0" y="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Our </a:t>
            </a:r>
            <a:r>
              <a:rPr lang="en-US" sz="2400" dirty="0" err="1" smtClean="0"/>
              <a:t>lineshape</a:t>
            </a:r>
            <a:r>
              <a:rPr lang="en-US" sz="2400" dirty="0" smtClean="0"/>
              <a:t> </a:t>
            </a:r>
            <a:r>
              <a:rPr lang="en-US" sz="2400" dirty="0" smtClean="0"/>
              <a:t>analysis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05800" cy="762000"/>
          </a:xfrm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en-US" sz="2800" dirty="0" smtClean="0"/>
              <a:t>Preliminary results</a:t>
            </a:r>
            <a:endParaRPr lang="en-US" sz="2800" dirty="0"/>
          </a:p>
        </p:txBody>
      </p:sp>
      <p:pic>
        <p:nvPicPr>
          <p:cNvPr id="5" name="Picture 4" descr="image_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0" y="0"/>
            <a:ext cx="762000" cy="76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48400" y="6553200"/>
            <a:ext cx="2895600" cy="304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June 25, 2019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4888" y="866775"/>
            <a:ext cx="7134225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8382000" cy="761999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Summary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age_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0" y="0"/>
            <a:ext cx="762000" cy="76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" y="838200"/>
            <a:ext cx="90678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lvl="1" indent="-457200">
              <a:buFont typeface="Arial" pitchFamily="34" charset="0"/>
              <a:buChar char="•"/>
            </a:pPr>
            <a:r>
              <a:rPr lang="en-US" sz="2000" dirty="0" smtClean="0"/>
              <a:t>Signature inversion in </a:t>
            </a:r>
            <a:r>
              <a:rPr lang="en-US" sz="2000" baseline="30000" dirty="0" smtClean="0"/>
              <a:t>126</a:t>
            </a:r>
            <a:r>
              <a:rPr lang="en-US" sz="2000" dirty="0" smtClean="0"/>
              <a:t>I is due to shape change from negative </a:t>
            </a:r>
            <a:r>
              <a:rPr lang="en-US" sz="2000" dirty="0" smtClean="0">
                <a:sym typeface="Symbol"/>
              </a:rPr>
              <a:t> deformation to positive based on our lifetime </a:t>
            </a:r>
            <a:r>
              <a:rPr lang="en-US" sz="2000" dirty="0" smtClean="0">
                <a:sym typeface="Symbol"/>
              </a:rPr>
              <a:t>results.</a:t>
            </a:r>
            <a:endParaRPr lang="en-US" sz="2000" dirty="0" smtClean="0">
              <a:sym typeface="Symbol"/>
            </a:endParaRPr>
          </a:p>
          <a:p>
            <a:pPr marL="365760" lvl="1" indent="-457200"/>
            <a:r>
              <a:rPr lang="en-US" sz="2000" dirty="0" smtClean="0"/>
              <a:t> 		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365760" lvl="1" indent="-457200">
              <a:buFont typeface="Arial" pitchFamily="34" charset="0"/>
              <a:buChar char="•"/>
            </a:pPr>
            <a:r>
              <a:rPr lang="en-US" sz="2000" dirty="0" smtClean="0"/>
              <a:t>Originally, both </a:t>
            </a:r>
            <a:r>
              <a:rPr lang="en-US" sz="2000" baseline="30000" dirty="0" smtClean="0"/>
              <a:t>128</a:t>
            </a:r>
            <a:r>
              <a:rPr lang="en-US" sz="2000" dirty="0" smtClean="0"/>
              <a:t>Cs and </a:t>
            </a:r>
            <a:r>
              <a:rPr lang="en-US" sz="2000" baseline="30000" dirty="0" smtClean="0"/>
              <a:t>132</a:t>
            </a:r>
            <a:r>
              <a:rPr lang="en-US" sz="2000" dirty="0" smtClean="0"/>
              <a:t>La were observed with </a:t>
            </a:r>
            <a:r>
              <a:rPr lang="en-US" sz="2000" dirty="0" err="1" smtClean="0"/>
              <a:t>Chirality</a:t>
            </a:r>
            <a:r>
              <a:rPr lang="en-US" sz="2000" dirty="0" smtClean="0"/>
              <a:t> based on identical looking energy levels of main and partner bands.</a:t>
            </a:r>
          </a:p>
          <a:p>
            <a:pPr marL="365760" lvl="1" indent="-457200">
              <a:buFont typeface="Arial" pitchFamily="34" charset="0"/>
              <a:buChar char="•"/>
            </a:pPr>
            <a:endParaRPr lang="en-US" sz="2000" dirty="0" smtClean="0"/>
          </a:p>
          <a:p>
            <a:pPr marL="365760" lvl="1" indent="-457200">
              <a:buFont typeface="Arial" pitchFamily="34" charset="0"/>
              <a:buChar char="•"/>
            </a:pPr>
            <a:r>
              <a:rPr lang="en-US" sz="2000" dirty="0" smtClean="0"/>
              <a:t>For </a:t>
            </a:r>
            <a:r>
              <a:rPr lang="en-US" sz="2000" baseline="30000" dirty="0" smtClean="0"/>
              <a:t>132</a:t>
            </a:r>
            <a:r>
              <a:rPr lang="en-US" sz="2000" dirty="0" smtClean="0"/>
              <a:t>La, reduced transition probability selection rule was not followed; hence discarded to be </a:t>
            </a:r>
            <a:r>
              <a:rPr lang="en-US" sz="2000" dirty="0" err="1" smtClean="0"/>
              <a:t>Chiral</a:t>
            </a:r>
            <a:r>
              <a:rPr lang="en-US" sz="2000" dirty="0" smtClean="0"/>
              <a:t> [</a:t>
            </a:r>
            <a:r>
              <a:rPr lang="nb-NO" sz="2000" dirty="0" smtClean="0">
                <a:solidFill>
                  <a:srgbClr val="C00000"/>
                </a:solidFill>
              </a:rPr>
              <a:t>E. Grodner et al., Phys. Rev. Lett. 97, 172501 (2006)]</a:t>
            </a:r>
          </a:p>
          <a:p>
            <a:pPr marL="1280160" lvl="3" indent="-457200"/>
            <a:r>
              <a:rPr lang="nb-NO" sz="2000" dirty="0" smtClean="0">
                <a:solidFill>
                  <a:srgbClr val="FF0000"/>
                </a:solidFill>
              </a:rPr>
              <a:t>Question remains what kind of symmetry it posses!</a:t>
            </a:r>
          </a:p>
          <a:p>
            <a:pPr marL="1280160" lvl="3" indent="-457200"/>
            <a:endParaRPr lang="nb-NO" sz="2000" dirty="0" smtClean="0">
              <a:solidFill>
                <a:srgbClr val="FF0000"/>
              </a:solidFill>
            </a:endParaRPr>
          </a:p>
          <a:p>
            <a:pPr marL="365760" lvl="1" indent="-457200">
              <a:buFont typeface="Arial" pitchFamily="34" charset="0"/>
              <a:buChar char="•"/>
            </a:pPr>
            <a:r>
              <a:rPr lang="en-US" sz="2000" baseline="30000" dirty="0" smtClean="0"/>
              <a:t>130</a:t>
            </a:r>
            <a:r>
              <a:rPr lang="en-US" sz="2000" dirty="0" smtClean="0"/>
              <a:t>La</a:t>
            </a:r>
            <a:r>
              <a:rPr lang="nb-NO" sz="2000" dirty="0" smtClean="0">
                <a:solidFill>
                  <a:srgbClr val="C00000"/>
                </a:solidFill>
              </a:rPr>
              <a:t> </a:t>
            </a:r>
            <a:r>
              <a:rPr lang="nb-NO" sz="2000" dirty="0" smtClean="0"/>
              <a:t>shows a typical energy pattern of a Chiral nucleus (in literature).  </a:t>
            </a:r>
          </a:p>
          <a:p>
            <a:pPr marL="365760" lvl="1" indent="-457200"/>
            <a:r>
              <a:rPr lang="nb-NO" sz="2000" dirty="0" smtClean="0"/>
              <a:t>	 Also, small staggering in reduced transition probabbilities.</a:t>
            </a:r>
          </a:p>
          <a:p>
            <a:pPr marL="365760" lvl="1" indent="-457200" algn="ctr"/>
            <a:r>
              <a:rPr lang="nb-NO" sz="2000" dirty="0" smtClean="0">
                <a:solidFill>
                  <a:srgbClr val="FF0000"/>
                </a:solidFill>
              </a:rPr>
              <a:t>Recent publication: M. Ionescu-Bujor </a:t>
            </a:r>
            <a:r>
              <a:rPr lang="nb-NO" sz="2000" i="1" dirty="0" smtClean="0">
                <a:solidFill>
                  <a:srgbClr val="FF0000"/>
                </a:solidFill>
              </a:rPr>
              <a:t>et al. </a:t>
            </a:r>
            <a:r>
              <a:rPr lang="en-US" sz="2000" dirty="0" smtClean="0">
                <a:solidFill>
                  <a:srgbClr val="FF0000"/>
                </a:solidFill>
              </a:rPr>
              <a:t>PRC 98, 054305 (2018).</a:t>
            </a:r>
          </a:p>
          <a:p>
            <a:pPr marL="365760" lvl="1" indent="-457200">
              <a:buFont typeface="Arial" pitchFamily="34" charset="0"/>
              <a:buChar char="•"/>
            </a:pPr>
            <a:endParaRPr lang="nb-NO" sz="2000" dirty="0" smtClean="0">
              <a:solidFill>
                <a:srgbClr val="C00000"/>
              </a:solidFill>
            </a:endParaRPr>
          </a:p>
          <a:p>
            <a:pPr marL="365760" lvl="1" indent="-457200">
              <a:buFont typeface="Arial" pitchFamily="34" charset="0"/>
              <a:buChar char="•"/>
            </a:pPr>
            <a:r>
              <a:rPr lang="nb-NO" sz="2000" dirty="0" smtClean="0"/>
              <a:t>Our lifetime (DSAM) data analysis for</a:t>
            </a:r>
            <a:r>
              <a:rPr lang="en-US" sz="2000" baseline="30000" dirty="0" smtClean="0"/>
              <a:t> 130</a:t>
            </a:r>
            <a:r>
              <a:rPr lang="en-US" sz="2000" dirty="0" smtClean="0"/>
              <a:t>La</a:t>
            </a:r>
            <a:r>
              <a:rPr lang="nb-NO" sz="2000" dirty="0" smtClean="0"/>
              <a:t> </a:t>
            </a:r>
            <a:r>
              <a:rPr lang="en-US" sz="2000" dirty="0" smtClean="0"/>
              <a:t>is in preliminary stage.</a:t>
            </a:r>
          </a:p>
          <a:p>
            <a:pPr marL="365760" lvl="1" indent="-457200">
              <a:buFont typeface="Arial" pitchFamily="34" charset="0"/>
              <a:buChar char="•"/>
            </a:pPr>
            <a:endParaRPr lang="en-US" sz="2000" dirty="0" smtClean="0"/>
          </a:p>
          <a:p>
            <a:pPr marL="365760" lvl="1" indent="-457200">
              <a:buFont typeface="Arial" pitchFamily="34" charset="0"/>
              <a:buChar char="•"/>
            </a:pPr>
            <a:r>
              <a:rPr lang="en-US" sz="2000" dirty="0" smtClean="0"/>
              <a:t>Clear </a:t>
            </a:r>
            <a:r>
              <a:rPr lang="en-US" sz="2000" dirty="0" err="1" smtClean="0"/>
              <a:t>lineshapes</a:t>
            </a:r>
            <a:r>
              <a:rPr lang="en-US" sz="2000" dirty="0" smtClean="0"/>
              <a:t> are observed for transitions belonging to </a:t>
            </a:r>
            <a:r>
              <a:rPr lang="en-US" sz="2000" smtClean="0"/>
              <a:t>the </a:t>
            </a:r>
            <a:r>
              <a:rPr lang="en-US" sz="2000" smtClean="0"/>
              <a:t>bands </a:t>
            </a:r>
            <a:r>
              <a:rPr lang="en-US" sz="2000" dirty="0" smtClean="0"/>
              <a:t>of interest.</a:t>
            </a:r>
          </a:p>
          <a:p>
            <a:pPr marL="365760" lvl="1" indent="-457200">
              <a:buFont typeface="Arial" pitchFamily="34" charset="0"/>
              <a:buChar char="•"/>
            </a:pPr>
            <a:endParaRPr lang="en-US" sz="2000" dirty="0" smtClean="0"/>
          </a:p>
          <a:p>
            <a:pPr marL="365760" lvl="1" indent="-457200">
              <a:buFont typeface="Arial" pitchFamily="34" charset="0"/>
              <a:buChar char="•"/>
            </a:pPr>
            <a:r>
              <a:rPr lang="en-US" sz="2000" dirty="0" smtClean="0"/>
              <a:t>Lifetime experiment planned for </a:t>
            </a:r>
            <a:r>
              <a:rPr lang="en-US" sz="2000" baseline="30000" dirty="0" smtClean="0"/>
              <a:t>128</a:t>
            </a:r>
            <a:r>
              <a:rPr lang="en-US" sz="2000" dirty="0" smtClean="0"/>
              <a:t>La: </a:t>
            </a:r>
            <a:r>
              <a:rPr lang="en-US" sz="2000" baseline="30000" dirty="0" smtClean="0">
                <a:solidFill>
                  <a:srgbClr val="FF0000"/>
                </a:solidFill>
                <a:sym typeface="Symbol"/>
              </a:rPr>
              <a:t>19</a:t>
            </a:r>
            <a:r>
              <a:rPr lang="en-US" sz="2000" dirty="0" smtClean="0">
                <a:solidFill>
                  <a:srgbClr val="FF0000"/>
                </a:solidFill>
                <a:sym typeface="Symbol"/>
              </a:rPr>
              <a:t>F beam (85-92 </a:t>
            </a:r>
            <a:r>
              <a:rPr lang="en-US" sz="2000" dirty="0" err="1" smtClean="0">
                <a:solidFill>
                  <a:srgbClr val="FF0000"/>
                </a:solidFill>
                <a:sym typeface="Symbol"/>
              </a:rPr>
              <a:t>MeV</a:t>
            </a:r>
            <a:r>
              <a:rPr lang="en-US" sz="2000" dirty="0" smtClean="0">
                <a:solidFill>
                  <a:srgbClr val="FF0000"/>
                </a:solidFill>
                <a:sym typeface="Symbol"/>
              </a:rPr>
              <a:t>) on </a:t>
            </a:r>
            <a:r>
              <a:rPr lang="en-US" sz="2000" baseline="30000" dirty="0" smtClean="0">
                <a:solidFill>
                  <a:srgbClr val="FF0000"/>
                </a:solidFill>
                <a:sym typeface="Symbol"/>
              </a:rPr>
              <a:t>114</a:t>
            </a:r>
            <a:r>
              <a:rPr lang="en-US" sz="2000" dirty="0" smtClean="0">
                <a:solidFill>
                  <a:srgbClr val="FF0000"/>
                </a:solidFill>
                <a:sym typeface="Symbol"/>
              </a:rPr>
              <a:t>Cd target.</a:t>
            </a:r>
            <a:endParaRPr lang="en-US" sz="2000" dirty="0" smtClean="0"/>
          </a:p>
          <a:p>
            <a:pPr marL="365760" lvl="1" indent="-457200">
              <a:buFont typeface="Arial" pitchFamily="34" charset="0"/>
              <a:buChar char="•"/>
            </a:pPr>
            <a:endParaRPr lang="en-US" sz="2000" dirty="0" smtClean="0"/>
          </a:p>
          <a:p>
            <a:pPr marL="365760" lvl="1" indent="-457200">
              <a:buFont typeface="Arial" pitchFamily="34" charset="0"/>
              <a:buChar char="•"/>
            </a:pPr>
            <a:endParaRPr lang="en-US" sz="2000" dirty="0" smtClean="0"/>
          </a:p>
          <a:p>
            <a:pPr marL="365760" lvl="1" indent="-457200">
              <a:buFont typeface="Arial" pitchFamily="34" charset="0"/>
              <a:buChar char="•"/>
            </a:pPr>
            <a:endParaRPr lang="en-US" sz="2000" dirty="0" smtClean="0"/>
          </a:p>
          <a:p>
            <a:pPr marL="365760" lvl="1" indent="-457200"/>
            <a:endParaRPr lang="en-US" sz="2000" dirty="0" smtClean="0">
              <a:solidFill>
                <a:srgbClr val="FF0000"/>
              </a:solidFill>
            </a:endParaRPr>
          </a:p>
          <a:p>
            <a:pPr marL="365760" lvl="1" indent="-457200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 rot="10800000" flipV="1">
            <a:off x="1371600" y="1066800"/>
            <a:ext cx="6400800" cy="838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 descr="than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Image result for images of iuac new delh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1" y="1143000"/>
            <a:ext cx="7426354" cy="5562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90600" y="0"/>
            <a:ext cx="76962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Inter University Accelerator Center (IUAC), New Delhi, India</a:t>
            </a:r>
            <a:endParaRPr lang="en-IN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2743200" y="457200"/>
            <a:ext cx="4495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14 MV Heavy ion accelerator (</a:t>
            </a:r>
            <a:r>
              <a:rPr lang="en-US" sz="2000" b="1" dirty="0" err="1" smtClean="0">
                <a:solidFill>
                  <a:srgbClr val="C00000"/>
                </a:solidFill>
              </a:rPr>
              <a:t>Pelletron</a:t>
            </a:r>
            <a:r>
              <a:rPr lang="en-US" sz="2000" b="1" dirty="0" smtClean="0">
                <a:solidFill>
                  <a:srgbClr val="C0000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8382000" cy="761999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Research group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age_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0" y="0"/>
            <a:ext cx="762000" cy="762000"/>
          </a:xfrm>
          <a:prstGeom prst="rect">
            <a:avLst/>
          </a:prstGeom>
        </p:spPr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 rot="10800000" flipV="1">
            <a:off x="152400" y="762000"/>
            <a:ext cx="8839200" cy="5791200"/>
          </a:xfrm>
        </p:spPr>
        <p:txBody>
          <a:bodyPr>
            <a:noAutofit/>
          </a:bodyPr>
          <a:lstStyle/>
          <a:p>
            <a:pPr algn="l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Prof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(Mrs.)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Pragya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Das, 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IIT 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Bombay</a:t>
            </a:r>
          </a:p>
          <a:p>
            <a:pPr algn="l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Mr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Himanshu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Kumar Singh, IIT 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Bombay</a:t>
            </a:r>
          </a:p>
          <a:p>
            <a:pPr algn="l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Mr.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Bhushan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Bhujang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IIT Bombay</a:t>
            </a:r>
          </a:p>
          <a:p>
            <a:pPr algn="l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Mr.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Virendra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Kumar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Pasi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IIT Bombay</a:t>
            </a:r>
          </a:p>
          <a:p>
            <a:pPr algn="l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Mr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Umakant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Lamani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IIT 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Bombay</a:t>
            </a:r>
          </a:p>
          <a:p>
            <a:pPr algn="l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Mr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Satyajit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Ghosh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IIT 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Bombay</a:t>
            </a:r>
          </a:p>
          <a:p>
            <a:pPr algn="l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Dr.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Bhushan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Kanaglekar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R. C. University,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Belagavi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(earlier IIT Bombay)</a:t>
            </a:r>
          </a:p>
          <a:p>
            <a:pPr algn="l"/>
            <a:endPara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Dr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S.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Muralithar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IUAC, New 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Delhi</a:t>
            </a:r>
          </a:p>
          <a:p>
            <a:pPr algn="l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Dr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R. P. Singh, IUAC, New 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Delhi</a:t>
            </a:r>
          </a:p>
          <a:p>
            <a:pPr algn="l">
              <a:buFont typeface="Wingdings" pitchFamily="2" charset="2"/>
              <a:buChar char="Ø"/>
            </a:pPr>
            <a:endPara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Prof. R.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Palit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TIFR, Mumbai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05800" cy="9144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3200" dirty="0" smtClean="0"/>
              <a:t>Plan of the talk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638800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 smtClean="0"/>
              <a:t>Nuclear shapes: </a:t>
            </a:r>
            <a:r>
              <a:rPr lang="en-US" sz="2200" dirty="0" smtClean="0">
                <a:solidFill>
                  <a:srgbClr val="002060"/>
                </a:solidFill>
              </a:rPr>
              <a:t>spherical, axially symmetric and </a:t>
            </a:r>
            <a:r>
              <a:rPr lang="en-US" sz="2200" dirty="0" err="1" smtClean="0">
                <a:solidFill>
                  <a:srgbClr val="002060"/>
                </a:solidFill>
              </a:rPr>
              <a:t>triaxial</a:t>
            </a:r>
            <a:r>
              <a:rPr lang="en-US" sz="2200" dirty="0" smtClean="0">
                <a:solidFill>
                  <a:srgbClr val="002060"/>
                </a:solidFill>
              </a:rPr>
              <a:t>.</a:t>
            </a:r>
          </a:p>
          <a:p>
            <a:endParaRPr lang="en-US" sz="2200" dirty="0" smtClean="0">
              <a:solidFill>
                <a:srgbClr val="0070C0"/>
              </a:solidFill>
            </a:endParaRPr>
          </a:p>
          <a:p>
            <a:r>
              <a:rPr lang="en-US" sz="2200" dirty="0" err="1" smtClean="0"/>
              <a:t>Triaxial</a:t>
            </a:r>
            <a:r>
              <a:rPr lang="en-US" sz="2200" dirty="0" smtClean="0"/>
              <a:t> nuclei (in mass region 130):  </a:t>
            </a:r>
            <a:r>
              <a:rPr lang="en-US" sz="2200" dirty="0" smtClean="0">
                <a:solidFill>
                  <a:srgbClr val="002060"/>
                </a:solidFill>
              </a:rPr>
              <a:t>Observed phenomena</a:t>
            </a: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		(</a:t>
            </a:r>
            <a:r>
              <a:rPr lang="en-US" sz="2200" dirty="0" err="1" smtClean="0"/>
              <a:t>i</a:t>
            </a:r>
            <a:r>
              <a:rPr lang="en-US" sz="2200" dirty="0" smtClean="0"/>
              <a:t>)  Signature splitting and inversion,</a:t>
            </a:r>
          </a:p>
          <a:p>
            <a:pPr lvl="1"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		</a:t>
            </a:r>
            <a:r>
              <a:rPr lang="en-US" sz="2200" dirty="0" smtClean="0"/>
              <a:t>(ii) </a:t>
            </a:r>
            <a:r>
              <a:rPr lang="en-US" sz="2200" dirty="0" err="1" smtClean="0"/>
              <a:t>Chirality</a:t>
            </a:r>
            <a:r>
              <a:rPr lang="en-US" sz="2200" dirty="0" smtClean="0"/>
              <a:t>.</a:t>
            </a:r>
          </a:p>
          <a:p>
            <a:pPr marL="182880" lvl="1" indent="-365760">
              <a:buNone/>
            </a:pPr>
            <a:endParaRPr lang="en-US" sz="2200" dirty="0" smtClean="0">
              <a:solidFill>
                <a:srgbClr val="FF0000"/>
              </a:solidFill>
              <a:sym typeface="Symbol"/>
            </a:endParaRPr>
          </a:p>
          <a:p>
            <a:pPr marL="182880" lvl="1" indent="-365760">
              <a:buFont typeface="Arial" pitchFamily="34" charset="0"/>
              <a:buChar char="•"/>
            </a:pPr>
            <a:r>
              <a:rPr lang="en-US" sz="2200" dirty="0" smtClean="0">
                <a:sym typeface="Symbol"/>
              </a:rPr>
              <a:t>Our study:              </a:t>
            </a:r>
            <a:r>
              <a:rPr lang="en-US" sz="2200" b="1" dirty="0" smtClean="0">
                <a:solidFill>
                  <a:srgbClr val="0070C0"/>
                </a:solidFill>
                <a:sym typeface="Symbol"/>
              </a:rPr>
              <a:t>Lifetime measurement </a:t>
            </a:r>
            <a:r>
              <a:rPr lang="en-US" sz="2200" b="1" dirty="0" smtClean="0">
                <a:solidFill>
                  <a:srgbClr val="0070C0"/>
                </a:solidFill>
              </a:rPr>
              <a:t>using</a:t>
            </a:r>
          </a:p>
          <a:p>
            <a:pPr marL="182880" lvl="1" indent="-365760" algn="ctr">
              <a:buNone/>
            </a:pPr>
            <a:r>
              <a:rPr lang="en-US" sz="2200" b="1" dirty="0" smtClean="0">
                <a:solidFill>
                  <a:srgbClr val="0070C0"/>
                </a:solidFill>
              </a:rPr>
              <a:t>Doppler shift attenuation method (DSAM)</a:t>
            </a:r>
          </a:p>
          <a:p>
            <a:pPr marL="182880" lvl="1" indent="-365760">
              <a:buFont typeface="Arial" pitchFamily="34" charset="0"/>
              <a:buChar char="•"/>
            </a:pPr>
            <a:endParaRPr lang="en-US" sz="2200" dirty="0" smtClean="0">
              <a:sym typeface="Symbol"/>
            </a:endParaRPr>
          </a:p>
          <a:p>
            <a:pPr marL="182880" lvl="1" indent="-365760" algn="ctr">
              <a:buNone/>
            </a:pPr>
            <a:r>
              <a:rPr lang="en-US" sz="2200" b="1" dirty="0" smtClean="0">
                <a:solidFill>
                  <a:srgbClr val="FF0000"/>
                </a:solidFill>
                <a:sym typeface="Symbol"/>
              </a:rPr>
              <a:t>(</a:t>
            </a:r>
            <a:r>
              <a:rPr lang="en-US" sz="2200" b="1" dirty="0" err="1" smtClean="0">
                <a:solidFill>
                  <a:srgbClr val="FF0000"/>
                </a:solidFill>
                <a:sym typeface="Symbol"/>
              </a:rPr>
              <a:t>i</a:t>
            </a:r>
            <a:r>
              <a:rPr lang="en-US" sz="2200" b="1" dirty="0" smtClean="0">
                <a:solidFill>
                  <a:srgbClr val="FF0000"/>
                </a:solidFill>
                <a:sym typeface="Symbol"/>
              </a:rPr>
              <a:t>) </a:t>
            </a:r>
            <a:r>
              <a:rPr lang="en-US" sz="2200" b="1" baseline="30000" dirty="0" smtClean="0">
                <a:solidFill>
                  <a:srgbClr val="FF0000"/>
                </a:solidFill>
                <a:sym typeface="Symbol"/>
              </a:rPr>
              <a:t>126</a:t>
            </a:r>
            <a:r>
              <a:rPr lang="en-US" sz="2200" b="1" dirty="0" smtClean="0">
                <a:solidFill>
                  <a:srgbClr val="FF0000"/>
                </a:solidFill>
                <a:sym typeface="Symbol"/>
              </a:rPr>
              <a:t>I:  </a:t>
            </a:r>
            <a:r>
              <a:rPr lang="en-US" sz="2200" b="1" baseline="30000" dirty="0" smtClean="0">
                <a:solidFill>
                  <a:srgbClr val="FF0000"/>
                </a:solidFill>
                <a:sym typeface="Symbol"/>
              </a:rPr>
              <a:t>7</a:t>
            </a:r>
            <a:r>
              <a:rPr lang="en-US" sz="2200" b="1" dirty="0" smtClean="0">
                <a:solidFill>
                  <a:srgbClr val="FF0000"/>
                </a:solidFill>
                <a:sym typeface="Symbol"/>
              </a:rPr>
              <a:t>Li beam (50 </a:t>
            </a:r>
            <a:r>
              <a:rPr lang="en-US" sz="2200" b="1" dirty="0" err="1" smtClean="0">
                <a:solidFill>
                  <a:srgbClr val="FF0000"/>
                </a:solidFill>
                <a:sym typeface="Symbol"/>
              </a:rPr>
              <a:t>MeV</a:t>
            </a:r>
            <a:r>
              <a:rPr lang="en-US" sz="2200" b="1" dirty="0" smtClean="0">
                <a:solidFill>
                  <a:srgbClr val="FF0000"/>
                </a:solidFill>
                <a:sym typeface="Symbol"/>
              </a:rPr>
              <a:t>) on </a:t>
            </a:r>
            <a:r>
              <a:rPr lang="en-US" sz="2200" b="1" baseline="30000" dirty="0" smtClean="0">
                <a:solidFill>
                  <a:srgbClr val="FF0000"/>
                </a:solidFill>
                <a:sym typeface="Symbol"/>
              </a:rPr>
              <a:t>124</a:t>
            </a:r>
            <a:r>
              <a:rPr lang="en-US" sz="2200" b="1" dirty="0" smtClean="0">
                <a:solidFill>
                  <a:srgbClr val="FF0000"/>
                </a:solidFill>
                <a:sym typeface="Symbol"/>
              </a:rPr>
              <a:t>Sn target,</a:t>
            </a:r>
          </a:p>
          <a:p>
            <a:pPr marL="182880" lvl="1" indent="-365760" algn="ctr">
              <a:buNone/>
            </a:pPr>
            <a:r>
              <a:rPr lang="en-US" sz="2200" b="1" dirty="0" smtClean="0">
                <a:solidFill>
                  <a:srgbClr val="FF0000"/>
                </a:solidFill>
                <a:sym typeface="Symbol"/>
              </a:rPr>
              <a:t>(ii)</a:t>
            </a:r>
            <a:r>
              <a:rPr lang="en-US" sz="2200" b="1" baseline="300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200" b="1" baseline="30000" dirty="0" smtClean="0">
                <a:solidFill>
                  <a:srgbClr val="FF0000"/>
                </a:solidFill>
              </a:rPr>
              <a:t>129</a:t>
            </a:r>
            <a:r>
              <a:rPr lang="en-US" sz="2200" b="1" dirty="0" smtClean="0">
                <a:solidFill>
                  <a:srgbClr val="FF0000"/>
                </a:solidFill>
              </a:rPr>
              <a:t>Cs: </a:t>
            </a:r>
            <a:r>
              <a:rPr lang="en-US" sz="2200" b="1" baseline="30000" dirty="0" smtClean="0">
                <a:solidFill>
                  <a:srgbClr val="FF0000"/>
                </a:solidFill>
                <a:sym typeface="Symbol"/>
              </a:rPr>
              <a:t>11</a:t>
            </a:r>
            <a:r>
              <a:rPr lang="en-US" sz="2200" b="1" dirty="0" smtClean="0">
                <a:solidFill>
                  <a:srgbClr val="FF0000"/>
                </a:solidFill>
                <a:sym typeface="Symbol"/>
              </a:rPr>
              <a:t>B beam (70 </a:t>
            </a:r>
            <a:r>
              <a:rPr lang="en-US" sz="2200" b="1" dirty="0" err="1" smtClean="0">
                <a:solidFill>
                  <a:srgbClr val="FF0000"/>
                </a:solidFill>
                <a:sym typeface="Symbol"/>
              </a:rPr>
              <a:t>MeV</a:t>
            </a:r>
            <a:r>
              <a:rPr lang="en-US" sz="2200" b="1" dirty="0" smtClean="0">
                <a:solidFill>
                  <a:srgbClr val="FF0000"/>
                </a:solidFill>
                <a:sym typeface="Symbol"/>
              </a:rPr>
              <a:t>) on </a:t>
            </a:r>
            <a:r>
              <a:rPr lang="en-US" sz="2200" b="1" baseline="30000" dirty="0" smtClean="0">
                <a:solidFill>
                  <a:srgbClr val="FF0000"/>
                </a:solidFill>
                <a:sym typeface="Symbol"/>
              </a:rPr>
              <a:t>124</a:t>
            </a:r>
            <a:r>
              <a:rPr lang="en-US" sz="2200" b="1" dirty="0" smtClean="0">
                <a:solidFill>
                  <a:srgbClr val="FF0000"/>
                </a:solidFill>
                <a:sym typeface="Symbol"/>
              </a:rPr>
              <a:t>Sn target</a:t>
            </a:r>
          </a:p>
          <a:p>
            <a:pPr marL="182880" lvl="1" indent="-365760" algn="ctr">
              <a:buNone/>
            </a:pPr>
            <a:r>
              <a:rPr lang="en-US" sz="2200" b="1" dirty="0" smtClean="0">
                <a:solidFill>
                  <a:srgbClr val="FF0000"/>
                </a:solidFill>
                <a:sym typeface="Symbol"/>
              </a:rPr>
              <a:t>(iii)</a:t>
            </a:r>
            <a:r>
              <a:rPr lang="en-US" sz="2200" b="1" baseline="30000" dirty="0" smtClean="0">
                <a:solidFill>
                  <a:srgbClr val="FF0000"/>
                </a:solidFill>
              </a:rPr>
              <a:t> 130</a:t>
            </a:r>
            <a:r>
              <a:rPr lang="en-US" sz="2200" b="1" dirty="0" smtClean="0">
                <a:solidFill>
                  <a:srgbClr val="FF0000"/>
                </a:solidFill>
              </a:rPr>
              <a:t>La: </a:t>
            </a:r>
            <a:r>
              <a:rPr lang="en-US" sz="2200" b="1" baseline="30000" dirty="0" smtClean="0">
                <a:solidFill>
                  <a:srgbClr val="FF0000"/>
                </a:solidFill>
                <a:sym typeface="Symbol"/>
              </a:rPr>
              <a:t>19</a:t>
            </a:r>
            <a:r>
              <a:rPr lang="en-US" sz="2200" b="1" dirty="0" smtClean="0">
                <a:solidFill>
                  <a:srgbClr val="FF0000"/>
                </a:solidFill>
                <a:sym typeface="Symbol"/>
              </a:rPr>
              <a:t>F beam (94 </a:t>
            </a:r>
            <a:r>
              <a:rPr lang="en-US" sz="2200" b="1" dirty="0" err="1" smtClean="0">
                <a:solidFill>
                  <a:srgbClr val="FF0000"/>
                </a:solidFill>
                <a:sym typeface="Symbol"/>
              </a:rPr>
              <a:t>MeV</a:t>
            </a:r>
            <a:r>
              <a:rPr lang="en-US" sz="2200" b="1" dirty="0" smtClean="0">
                <a:solidFill>
                  <a:srgbClr val="FF0000"/>
                </a:solidFill>
                <a:sym typeface="Symbol"/>
              </a:rPr>
              <a:t>) on </a:t>
            </a:r>
            <a:r>
              <a:rPr lang="en-US" sz="2200" b="1" baseline="30000" dirty="0" smtClean="0">
                <a:solidFill>
                  <a:srgbClr val="FF0000"/>
                </a:solidFill>
                <a:sym typeface="Symbol"/>
              </a:rPr>
              <a:t>116</a:t>
            </a:r>
            <a:r>
              <a:rPr lang="en-US" sz="2200" b="1" dirty="0" smtClean="0">
                <a:solidFill>
                  <a:srgbClr val="FF0000"/>
                </a:solidFill>
                <a:sym typeface="Symbol"/>
              </a:rPr>
              <a:t>Cd target</a:t>
            </a:r>
            <a:endParaRPr lang="en-US" sz="2200" b="1" dirty="0" smtClean="0"/>
          </a:p>
          <a:p>
            <a:pPr marL="182880" lvl="1" indent="-365760">
              <a:buNone/>
            </a:pPr>
            <a:endParaRPr lang="en-US" sz="2200" dirty="0" smtClean="0"/>
          </a:p>
          <a:p>
            <a:pPr marL="324000" lvl="1" indent="-396000" algn="ctr">
              <a:buNone/>
            </a:pPr>
            <a:r>
              <a:rPr lang="en-US" sz="2200" b="1" dirty="0" smtClean="0">
                <a:solidFill>
                  <a:srgbClr val="00B050"/>
                </a:solidFill>
              </a:rPr>
              <a:t>Understanding symmetries through reduced transition probabilities</a:t>
            </a:r>
          </a:p>
          <a:p>
            <a:pPr marL="324000" lvl="1" indent="-396000" algn="ctr">
              <a:buNone/>
            </a:pPr>
            <a:endParaRPr lang="en-US" sz="2200" b="1" dirty="0" smtClean="0">
              <a:solidFill>
                <a:srgbClr val="00B050"/>
              </a:solidFill>
            </a:endParaRPr>
          </a:p>
          <a:p>
            <a:pPr marL="324000" lvl="1" indent="-396000">
              <a:buFont typeface="Arial" pitchFamily="34" charset="0"/>
              <a:buChar char="•"/>
            </a:pPr>
            <a:r>
              <a:rPr lang="en-US" sz="2200" b="1" dirty="0" smtClean="0"/>
              <a:t>Theoretical tool: </a:t>
            </a:r>
            <a:r>
              <a:rPr lang="en-US" sz="2200" b="1" dirty="0" smtClean="0">
                <a:solidFill>
                  <a:srgbClr val="0070C0"/>
                </a:solidFill>
              </a:rPr>
              <a:t>Particle rotor model</a:t>
            </a:r>
          </a:p>
          <a:p>
            <a:pPr marL="324000" lvl="1" indent="-396000" algn="ctr">
              <a:buNone/>
            </a:pPr>
            <a:endParaRPr lang="en-US" sz="2200" b="1" dirty="0" smtClean="0">
              <a:solidFill>
                <a:srgbClr val="FF0000"/>
              </a:solidFill>
            </a:endParaRPr>
          </a:p>
          <a:p>
            <a:pPr marL="182880" lvl="5" indent="-365760"/>
            <a:r>
              <a:rPr lang="en-US" sz="2200" dirty="0" smtClean="0"/>
              <a:t>Summary and future </a:t>
            </a:r>
            <a:r>
              <a:rPr lang="en-US" sz="2200" dirty="0" smtClean="0"/>
              <a:t>plan</a:t>
            </a:r>
            <a:endParaRPr lang="en-US" sz="2200" dirty="0" smtClean="0"/>
          </a:p>
          <a:p>
            <a:pPr marL="182880" lvl="1" indent="-365760">
              <a:buFont typeface="Symbol"/>
              <a:buChar char="·"/>
            </a:pPr>
            <a:endParaRPr lang="en-US" sz="2200" dirty="0" smtClean="0"/>
          </a:p>
          <a:p>
            <a:pPr marL="182880" lvl="1" indent="-640080">
              <a:buFont typeface="Symbol"/>
              <a:buChar char="·"/>
            </a:pPr>
            <a:endParaRPr lang="en-US" sz="2200" dirty="0" smtClean="0"/>
          </a:p>
        </p:txBody>
      </p:sp>
      <p:pic>
        <p:nvPicPr>
          <p:cNvPr id="4" name="Picture 3" descr="image_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3400" y="0"/>
            <a:ext cx="990600" cy="990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48400" y="6553200"/>
            <a:ext cx="2895600" cy="304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June 25, 2019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/>
          <p:nvPr/>
        </p:nvSpPr>
        <p:spPr>
          <a:xfrm rot="21065511">
            <a:off x="773031" y="5626053"/>
            <a:ext cx="1423904" cy="277065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8382000" cy="761999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Nuclear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shapes and symmetries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age_previ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0" y="0"/>
            <a:ext cx="762000" cy="7620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914400" y="1066800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62000" y="3657600"/>
            <a:ext cx="1143000" cy="1447800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2075442">
            <a:off x="398656" y="2458216"/>
            <a:ext cx="1798583" cy="1006398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100000" t="100000"/>
            </a:path>
          </a:gradFill>
          <a:ln>
            <a:noFill/>
          </a:ln>
          <a:scene3d>
            <a:camera prst="isometricOffAxis1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1028700" y="1181100"/>
            <a:ext cx="685800" cy="1588"/>
          </a:xfrm>
          <a:prstGeom prst="straightConnector1">
            <a:avLst/>
          </a:prstGeom>
          <a:ln w="19050" cmpd="dbl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1371600" y="1524000"/>
            <a:ext cx="762000" cy="1588"/>
          </a:xfrm>
          <a:prstGeom prst="straightConnector1">
            <a:avLst/>
          </a:prstGeom>
          <a:ln w="19050" cmpd="dbl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 flipV="1">
            <a:off x="762000" y="1524000"/>
            <a:ext cx="609600" cy="381000"/>
          </a:xfrm>
          <a:prstGeom prst="straightConnector1">
            <a:avLst/>
          </a:prstGeom>
          <a:ln w="19050" cmpd="dbl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952500" y="2551906"/>
            <a:ext cx="685800" cy="1588"/>
          </a:xfrm>
          <a:prstGeom prst="straightConnector1">
            <a:avLst/>
          </a:prstGeom>
          <a:ln w="19050" cmpd="dbl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>
            <a:off x="1295400" y="2894806"/>
            <a:ext cx="762000" cy="1588"/>
          </a:xfrm>
          <a:prstGeom prst="straightConnector1">
            <a:avLst/>
          </a:prstGeom>
          <a:ln w="19050" cmpd="dbl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 flipV="1">
            <a:off x="685800" y="2894806"/>
            <a:ext cx="609600" cy="381000"/>
          </a:xfrm>
          <a:prstGeom prst="straightConnector1">
            <a:avLst/>
          </a:prstGeom>
          <a:ln w="19050" cmpd="dbl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1097179" y="3993573"/>
            <a:ext cx="686594" cy="167049"/>
          </a:xfrm>
          <a:prstGeom prst="straightConnector1">
            <a:avLst/>
          </a:prstGeom>
          <a:ln w="19050" cmpd="dbl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>
            <a:off x="1357746" y="4419600"/>
            <a:ext cx="775855" cy="76200"/>
          </a:xfrm>
          <a:prstGeom prst="straightConnector1">
            <a:avLst/>
          </a:prstGeom>
          <a:ln w="19050" cmpd="dbl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 flipV="1">
            <a:off x="748145" y="4419600"/>
            <a:ext cx="609600" cy="381000"/>
          </a:xfrm>
          <a:prstGeom prst="straightConnector1">
            <a:avLst/>
          </a:prstGeom>
          <a:ln w="19050" cmpd="dbl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 rot="20953306">
            <a:off x="762000" y="5257800"/>
            <a:ext cx="1447800" cy="990600"/>
          </a:xfrm>
          <a:prstGeom prst="ellipse">
            <a:avLst/>
          </a:prstGeom>
          <a:gradFill flip="none" rotWithShape="1">
            <a:gsLst>
              <a:gs pos="0">
                <a:srgbClr val="FFF200">
                  <a:alpha val="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 rot="5400000">
            <a:off x="1097976" y="5912427"/>
            <a:ext cx="609599" cy="214750"/>
          </a:xfrm>
          <a:prstGeom prst="straightConnector1">
            <a:avLst/>
          </a:prstGeom>
          <a:ln w="19050" cmpd="dbl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6200000" flipH="1">
            <a:off x="1020980" y="5227424"/>
            <a:ext cx="610392" cy="366348"/>
          </a:xfrm>
          <a:prstGeom prst="straightConnector1">
            <a:avLst/>
          </a:prstGeom>
          <a:ln w="19050" cmpd="dbl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 flipV="1">
            <a:off x="1510148" y="5562600"/>
            <a:ext cx="852053" cy="152400"/>
          </a:xfrm>
          <a:prstGeom prst="straightConnector1">
            <a:avLst/>
          </a:prstGeom>
          <a:ln w="19050" cmpd="dbl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ight Arrow 49"/>
          <p:cNvSpPr/>
          <p:nvPr/>
        </p:nvSpPr>
        <p:spPr>
          <a:xfrm>
            <a:off x="2286000" y="1143000"/>
            <a:ext cx="1676400" cy="685800"/>
          </a:xfrm>
          <a:prstGeom prst="right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Spherical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ight Arrow 52"/>
          <p:cNvSpPr/>
          <p:nvPr/>
        </p:nvSpPr>
        <p:spPr>
          <a:xfrm rot="646787">
            <a:off x="2177781" y="2720032"/>
            <a:ext cx="1816638" cy="643834"/>
          </a:xfrm>
          <a:prstGeom prst="rightArrow">
            <a:avLst>
              <a:gd name="adj1" fmla="val 50000"/>
              <a:gd name="adj2" fmla="val 58632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Axial Prolate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ight Arrow 53"/>
          <p:cNvSpPr/>
          <p:nvPr/>
        </p:nvSpPr>
        <p:spPr>
          <a:xfrm rot="19902203">
            <a:off x="2191434" y="3727223"/>
            <a:ext cx="1752600" cy="685800"/>
          </a:xfrm>
          <a:prstGeom prst="right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Axial  Oblate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ight Arrow 54"/>
          <p:cNvSpPr/>
          <p:nvPr/>
        </p:nvSpPr>
        <p:spPr>
          <a:xfrm>
            <a:off x="2438400" y="5257800"/>
            <a:ext cx="1600200" cy="685800"/>
          </a:xfrm>
          <a:prstGeom prst="right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Triaxial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114800" y="838200"/>
            <a:ext cx="48006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Rotational symmetry</a:t>
            </a:r>
          </a:p>
          <a:p>
            <a:pPr>
              <a:buFont typeface="Wingdings" pitchFamily="2" charset="2"/>
              <a:buChar char="ü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No collective rotation possible</a:t>
            </a:r>
          </a:p>
          <a:p>
            <a:pPr>
              <a:buFont typeface="Wingdings" pitchFamily="2" charset="2"/>
              <a:buChar char="ü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Single particle excitations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114800" y="1981200"/>
            <a:ext cx="4800600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Rotational symmetry broken</a:t>
            </a:r>
          </a:p>
          <a:p>
            <a:pPr>
              <a:buFont typeface="Wingdings" pitchFamily="2" charset="2"/>
              <a:buChar char="ü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 = b &lt; c or a = b &gt; c</a:t>
            </a:r>
          </a:p>
          <a:p>
            <a:pPr>
              <a:buFont typeface="Wingdings" pitchFamily="2" charset="2"/>
              <a:buChar char="ü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Signature symmetry exist</a:t>
            </a:r>
          </a:p>
          <a:p>
            <a:pPr indent="-182880">
              <a:buFont typeface="Wingdings" pitchFamily="2" charset="2"/>
              <a:buChar char="ü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Collective rotation possible about axis perpendicular to symmetry axis </a:t>
            </a:r>
          </a:p>
          <a:p>
            <a:pPr>
              <a:buFont typeface="Wingdings" pitchFamily="2" charset="2"/>
              <a:buChar char="ü"/>
            </a:pP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is good quantum number.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114800" y="4191000"/>
            <a:ext cx="4800600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Rotational symmetry broken</a:t>
            </a:r>
          </a:p>
          <a:p>
            <a:pPr>
              <a:buFont typeface="Wingdings" pitchFamily="2" charset="2"/>
              <a:buChar char="ü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Collective rotation possible with two different signatures causing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Signature splitting and inversion.</a:t>
            </a:r>
          </a:p>
          <a:p>
            <a:pPr>
              <a:buFont typeface="Wingdings" pitchFamily="2" charset="2"/>
              <a:buChar char="ü"/>
            </a:pP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is not a good quantum number.</a:t>
            </a:r>
          </a:p>
          <a:p>
            <a:pPr>
              <a:buFont typeface="Wingdings" pitchFamily="2" charset="2"/>
              <a:buChar char="ü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Rotational freedom</a:t>
            </a:r>
          </a:p>
          <a:p>
            <a:pPr>
              <a:buFont typeface="Wingdings" pitchFamily="2" charset="2"/>
              <a:buChar char="ü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Suitable for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Chiral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symmetry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248400" y="6553200"/>
            <a:ext cx="2895600" cy="304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June 25, 2019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8382000" cy="761999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Triaxial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nuclei: freedom of rotation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age_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0" y="0"/>
            <a:ext cx="762000" cy="762000"/>
          </a:xfrm>
          <a:prstGeom prst="rect">
            <a:avLst/>
          </a:prstGeom>
        </p:spPr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 rot="10800000" flipV="1">
            <a:off x="152400" y="1066800"/>
            <a:ext cx="8763000" cy="5105400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3" descr="F:\chi_nu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600200"/>
            <a:ext cx="3733800" cy="240518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953000" y="4267200"/>
            <a:ext cx="4191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252000">
              <a:buFont typeface="Wingdings" pitchFamily="2" charset="2"/>
              <a:buChar char="Ø"/>
            </a:pPr>
            <a:r>
              <a:rPr lang="en-US" sz="2200" dirty="0" err="1" smtClean="0"/>
              <a:t>Triaxial</a:t>
            </a:r>
            <a:r>
              <a:rPr lang="en-US" sz="2200" dirty="0" smtClean="0"/>
              <a:t> deformation with three distinct orientation of angular momenta for proton, neutron and rotation.</a:t>
            </a:r>
          </a:p>
          <a:p>
            <a:pPr marL="216000" indent="-252000">
              <a:buFont typeface="Wingdings" pitchFamily="2" charset="2"/>
              <a:buChar char="Ø"/>
            </a:pPr>
            <a:r>
              <a:rPr lang="en-US" sz="2200" dirty="0" smtClean="0"/>
              <a:t>Leads to the formation of </a:t>
            </a:r>
            <a:r>
              <a:rPr lang="en-US" sz="2200" dirty="0" err="1" smtClean="0"/>
              <a:t>Chiral</a:t>
            </a:r>
            <a:r>
              <a:rPr lang="en-US" sz="2200" dirty="0" smtClean="0"/>
              <a:t> nuclei. </a:t>
            </a:r>
            <a:endParaRPr lang="en-US" sz="2200" dirty="0"/>
          </a:p>
        </p:txBody>
      </p:sp>
      <p:pic>
        <p:nvPicPr>
          <p:cNvPr id="16386" name="Picture 2" descr="F:\triaxial_nucle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895600"/>
            <a:ext cx="3863862" cy="33528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28600" y="167640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288000">
              <a:buFont typeface="Wingdings" pitchFamily="2" charset="2"/>
              <a:buChar char="Ø"/>
            </a:pPr>
            <a:r>
              <a:rPr lang="en-US" sz="2200" dirty="0" smtClean="0"/>
              <a:t>Rotational freedom encourage the nuclei move to any axis.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48400" y="6553200"/>
            <a:ext cx="2895600" cy="304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June 25, 2019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48400" y="990600"/>
            <a:ext cx="22098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7030A0"/>
                </a:solidFill>
              </a:rPr>
              <a:t>Odd-odd Nuclei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28600"/>
            <a:ext cx="8305800" cy="9079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400" dirty="0" smtClean="0">
                <a:solidFill>
                  <a:srgbClr val="F12705"/>
                </a:solidFill>
                <a:sym typeface="Symbol"/>
              </a:rPr>
              <a:t>Axially symmetric shape     Symmetry in rotation by angle </a:t>
            </a:r>
            <a:r>
              <a:rPr lang="en-US" sz="2400" dirty="0" smtClean="0">
                <a:sym typeface="Symbol"/>
              </a:rPr>
              <a:t></a:t>
            </a:r>
            <a:r>
              <a:rPr lang="en-US" sz="2400" dirty="0" smtClean="0">
                <a:solidFill>
                  <a:srgbClr val="F12705"/>
                </a:solidFill>
                <a:sym typeface="Symbol"/>
              </a:rPr>
              <a:t>     </a:t>
            </a:r>
          </a:p>
          <a:p>
            <a:pPr algn="ctr">
              <a:spcBef>
                <a:spcPts val="600"/>
              </a:spcBef>
              <a:buFont typeface="Symbol"/>
              <a:buChar char="Þ"/>
            </a:pPr>
            <a:r>
              <a:rPr lang="en-US" sz="2400" dirty="0" smtClean="0">
                <a:solidFill>
                  <a:srgbClr val="F12705"/>
                </a:solidFill>
                <a:sym typeface="Symbol"/>
              </a:rPr>
              <a:t>   conserved quantum number  </a:t>
            </a:r>
            <a:r>
              <a:rPr lang="en-US" sz="2400" dirty="0" smtClean="0">
                <a:solidFill>
                  <a:srgbClr val="002060"/>
                </a:solidFill>
                <a:sym typeface="Symbol"/>
              </a:rPr>
              <a:t>Signature (</a:t>
            </a:r>
            <a:r>
              <a:rPr lang="en-US" sz="2400" dirty="0" smtClean="0">
                <a:solidFill>
                  <a:srgbClr val="0000FF"/>
                </a:solidFill>
                <a:sym typeface="Symbol"/>
              </a:rPr>
              <a:t></a:t>
            </a:r>
            <a:r>
              <a:rPr lang="en-US" sz="2400" dirty="0" smtClean="0">
                <a:solidFill>
                  <a:srgbClr val="002060"/>
                </a:solidFill>
                <a:sym typeface="Symbol"/>
              </a:rPr>
              <a:t>)</a:t>
            </a:r>
            <a:r>
              <a:rPr lang="en-US" sz="2400" dirty="0" smtClean="0">
                <a:solidFill>
                  <a:srgbClr val="F12705"/>
                </a:solidFill>
                <a:sym typeface="Symbol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67000" y="1683603"/>
            <a:ext cx="38100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For nuclear state of spin I</a:t>
            </a:r>
          </a:p>
          <a:p>
            <a:pPr algn="ctr"/>
            <a:r>
              <a:rPr lang="en-US" sz="2400" dirty="0" smtClean="0"/>
              <a:t>I</a:t>
            </a:r>
            <a:r>
              <a:rPr lang="en-US" sz="2200" dirty="0" smtClean="0">
                <a:solidFill>
                  <a:srgbClr val="0000FF"/>
                </a:solidFill>
              </a:rPr>
              <a:t> = </a:t>
            </a:r>
            <a:r>
              <a:rPr lang="en-US" sz="2200" dirty="0" smtClean="0">
                <a:solidFill>
                  <a:srgbClr val="0000FF"/>
                </a:solidFill>
                <a:sym typeface="Symbol"/>
              </a:rPr>
              <a:t> mod 2</a:t>
            </a:r>
            <a:endParaRPr lang="en-US" sz="22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3063895"/>
            <a:ext cx="4191000" cy="12157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 smtClean="0"/>
              <a:t>Even-even or odd-odd nuclei</a:t>
            </a:r>
          </a:p>
          <a:p>
            <a:pPr algn="ctr"/>
            <a:r>
              <a:rPr lang="en-US" sz="2200" dirty="0" smtClean="0">
                <a:solidFill>
                  <a:srgbClr val="0000FF"/>
                </a:solidFill>
                <a:sym typeface="Symbol"/>
              </a:rPr>
              <a:t> = 0 </a:t>
            </a:r>
            <a:r>
              <a:rPr lang="en-US" sz="2200" dirty="0" smtClean="0">
                <a:solidFill>
                  <a:srgbClr val="8E0E04"/>
                </a:solidFill>
                <a:sym typeface="Symbol"/>
              </a:rPr>
              <a:t>for </a:t>
            </a:r>
            <a:r>
              <a:rPr lang="en-US" sz="2200" dirty="0" smtClean="0">
                <a:sym typeface="Symbol"/>
              </a:rPr>
              <a:t>I</a:t>
            </a:r>
            <a:r>
              <a:rPr lang="en-US" sz="2200" dirty="0" smtClean="0">
                <a:solidFill>
                  <a:srgbClr val="8E0E04"/>
                </a:solidFill>
                <a:sym typeface="Symbol"/>
              </a:rPr>
              <a:t> = 0, 2, 4, 6………</a:t>
            </a:r>
          </a:p>
          <a:p>
            <a:pPr algn="ctr"/>
            <a:r>
              <a:rPr lang="en-US" sz="2200" dirty="0" smtClean="0">
                <a:solidFill>
                  <a:srgbClr val="0000FF"/>
                </a:solidFill>
                <a:sym typeface="Symbol"/>
              </a:rPr>
              <a:t> = 1 </a:t>
            </a:r>
            <a:r>
              <a:rPr lang="en-US" sz="2200" dirty="0" smtClean="0">
                <a:solidFill>
                  <a:srgbClr val="8E0E04"/>
                </a:solidFill>
                <a:sym typeface="Symbol"/>
              </a:rPr>
              <a:t>for </a:t>
            </a:r>
            <a:r>
              <a:rPr lang="en-US" sz="2200" dirty="0" smtClean="0">
                <a:sym typeface="Symbol"/>
              </a:rPr>
              <a:t>I</a:t>
            </a:r>
            <a:r>
              <a:rPr lang="en-US" sz="2200" dirty="0" smtClean="0">
                <a:solidFill>
                  <a:srgbClr val="8E0E04"/>
                </a:solidFill>
                <a:sym typeface="Symbol"/>
              </a:rPr>
              <a:t> = 1, 3, 5, 7………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00200" y="5033427"/>
            <a:ext cx="6172200" cy="11387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Even-odd or odd-even nuclei</a:t>
            </a:r>
          </a:p>
          <a:p>
            <a:pPr algn="ctr"/>
            <a:r>
              <a:rPr lang="en-US" sz="2200" dirty="0" smtClean="0">
                <a:solidFill>
                  <a:srgbClr val="0000FF"/>
                </a:solidFill>
                <a:sym typeface="Symbol"/>
              </a:rPr>
              <a:t> = +1/2 </a:t>
            </a:r>
            <a:r>
              <a:rPr lang="en-US" sz="2200" dirty="0" smtClean="0">
                <a:solidFill>
                  <a:srgbClr val="8E0E04"/>
                </a:solidFill>
                <a:sym typeface="Symbol"/>
              </a:rPr>
              <a:t>for </a:t>
            </a:r>
            <a:r>
              <a:rPr lang="en-US" sz="2200" dirty="0" smtClean="0">
                <a:sym typeface="Symbol"/>
              </a:rPr>
              <a:t>I</a:t>
            </a:r>
            <a:r>
              <a:rPr lang="en-US" sz="2200" dirty="0" smtClean="0">
                <a:solidFill>
                  <a:srgbClr val="8E0E04"/>
                </a:solidFill>
                <a:sym typeface="Symbol"/>
              </a:rPr>
              <a:t> = 1/2, 5/2, 9/2,.……</a:t>
            </a:r>
          </a:p>
          <a:p>
            <a:pPr algn="ctr"/>
            <a:r>
              <a:rPr lang="en-US" sz="2200" dirty="0" smtClean="0">
                <a:solidFill>
                  <a:srgbClr val="0000FF"/>
                </a:solidFill>
                <a:sym typeface="Symbol"/>
              </a:rPr>
              <a:t> = -1/2 </a:t>
            </a:r>
            <a:r>
              <a:rPr lang="en-US" sz="2200" dirty="0" smtClean="0">
                <a:solidFill>
                  <a:srgbClr val="8E0E04"/>
                </a:solidFill>
                <a:sym typeface="Symbol"/>
              </a:rPr>
              <a:t>for </a:t>
            </a:r>
            <a:r>
              <a:rPr lang="en-US" sz="2200" dirty="0" smtClean="0">
                <a:sym typeface="Symbol"/>
              </a:rPr>
              <a:t>I</a:t>
            </a:r>
            <a:r>
              <a:rPr lang="en-US" sz="2200" dirty="0" smtClean="0">
                <a:solidFill>
                  <a:srgbClr val="8E0E04"/>
                </a:solidFill>
                <a:sym typeface="Symbol"/>
              </a:rPr>
              <a:t> = 3/2, 7/2, 11/2,……</a:t>
            </a:r>
          </a:p>
        </p:txBody>
      </p:sp>
      <p:sp>
        <p:nvSpPr>
          <p:cNvPr id="9" name="Rectangle 8"/>
          <p:cNvSpPr/>
          <p:nvPr/>
        </p:nvSpPr>
        <p:spPr>
          <a:xfrm>
            <a:off x="6248400" y="6553200"/>
            <a:ext cx="2895600" cy="304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June 25, 2019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image_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0" y="0"/>
            <a:ext cx="7620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1565</TotalTime>
  <Words>1323</Words>
  <Application>Microsoft Office PowerPoint</Application>
  <PresentationFormat>On-screen Show (4:3)</PresentationFormat>
  <Paragraphs>312</Paragraphs>
  <Slides>35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Office Theme</vt:lpstr>
      <vt:lpstr>Equation</vt:lpstr>
      <vt:lpstr>       Indian Institute of Technology Bombay Mumbai, India      </vt:lpstr>
      <vt:lpstr>Slide 2</vt:lpstr>
      <vt:lpstr>Slide 3</vt:lpstr>
      <vt:lpstr>Slide 4</vt:lpstr>
      <vt:lpstr> Research group</vt:lpstr>
      <vt:lpstr>Plan of the talk</vt:lpstr>
      <vt:lpstr>Nuclear shapes and symmetries</vt:lpstr>
      <vt:lpstr>Triaxial nuclei: freedom of rotation</vt:lpstr>
      <vt:lpstr>Slide 9</vt:lpstr>
      <vt:lpstr>Slide 10</vt:lpstr>
      <vt:lpstr>Signature inversion</vt:lpstr>
      <vt:lpstr>Odd-odd nuclei in mass region 130</vt:lpstr>
      <vt:lpstr>Case of 126I: Change in axis or shape?</vt:lpstr>
      <vt:lpstr>Slide 14</vt:lpstr>
      <vt:lpstr>Theoretical prediction: TRS calculation</vt:lpstr>
      <vt:lpstr>Nuclear deformation parameters </vt:lpstr>
      <vt:lpstr>Theoretical prediction: PRM calculation</vt:lpstr>
      <vt:lpstr>Short lifetimes: lineshape analysis via DSAM</vt:lpstr>
      <vt:lpstr>Slide 19</vt:lpstr>
      <vt:lpstr>Derived experimental values</vt:lpstr>
      <vt:lpstr>Evaluated deformation parameters</vt:lpstr>
      <vt:lpstr>PRM calculation with new  values</vt:lpstr>
      <vt:lpstr>Chiral symmetry (handedness) in nature</vt:lpstr>
      <vt:lpstr>Slide 24</vt:lpstr>
      <vt:lpstr> Chiral geometry in the nuclei</vt:lpstr>
      <vt:lpstr> Chiral symmetry breaking</vt:lpstr>
      <vt:lpstr>Slide 27</vt:lpstr>
      <vt:lpstr> Selection rules based on EM transition probabilities</vt:lpstr>
      <vt:lpstr> Case of 128Cs and 132La</vt:lpstr>
      <vt:lpstr> Case of 128Cs and 132La</vt:lpstr>
      <vt:lpstr>130La (Chiral or not?)</vt:lpstr>
      <vt:lpstr>Slide 32</vt:lpstr>
      <vt:lpstr>Preliminary results</vt:lpstr>
      <vt:lpstr>Summary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Symmetries in nuclear physics</dc:title>
  <dc:creator>Virendra</dc:creator>
  <cp:lastModifiedBy>Pragya Das</cp:lastModifiedBy>
  <cp:revision>91</cp:revision>
  <dcterms:created xsi:type="dcterms:W3CDTF">2018-03-09T14:52:25Z</dcterms:created>
  <dcterms:modified xsi:type="dcterms:W3CDTF">2019-06-25T05:49:01Z</dcterms:modified>
</cp:coreProperties>
</file>