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94561" autoAdjust="0"/>
  </p:normalViewPr>
  <p:slideViewPr>
    <p:cSldViewPr snapToGrid="0">
      <p:cViewPr varScale="1">
        <p:scale>
          <a:sx n="102" d="100"/>
          <a:sy n="102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50D4-E209-417E-8602-D4260B20C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D7E85-1032-43B9-B249-A5FBAEFB9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10738-7C78-4EC2-87D6-A5E15592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E9-4AE4-4925-B24E-E5D0C307785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E1651-82E4-42C6-AEBB-8C2DD14D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13031-63E1-4621-B3B1-8A8EB2B8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224A-C5E1-49CD-B202-CCA4E21F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4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EF57-CA7C-4839-A66D-4F63DF13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04E12-8717-42EB-A984-6C85553E1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71B03-1A10-4E49-9009-81998A1F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E9-4AE4-4925-B24E-E5D0C307785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B88D6-8295-4081-AA0C-74BFC3D7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9F24C-AF87-45AC-A831-56E4C887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224A-C5E1-49CD-B202-CCA4E21F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100F6A-FECD-414B-ABF7-AF8794419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CA72F-192C-4F1E-8982-658D91FBB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5CF69-0C8F-4567-818C-BF523FA0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E9-4AE4-4925-B24E-E5D0C307785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4809C-E678-483C-A43D-394E0954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3B692-2B1E-4D2E-ACE9-5E8A9A5D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224A-C5E1-49CD-B202-CCA4E21F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3C30-CEEB-4531-90ED-70615632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FEC01-34F0-4FEC-AB30-D16BD4571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07D7E-1CD0-4E64-8D7E-0E83DC79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E9-4AE4-4925-B24E-E5D0C307785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D817-C26D-479A-A790-1546416F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F4AB8-1622-4A01-917D-B481987D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224A-C5E1-49CD-B202-CCA4E21F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7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6193-76D3-4654-9ED7-2C1FBAE9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7D66-4254-4D32-9D8E-ABA166394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26EA6-0880-4CA8-A2BF-3388A3FE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E9-4AE4-4925-B24E-E5D0C307785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0CA03-C673-4630-BC9C-6AC31165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4BE2-F0DC-4458-9400-F135CC3E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224A-C5E1-49CD-B202-CCA4E21F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4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32EE-1854-49EA-AFC1-C1F055AE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7DF8C-1744-48E6-B420-996257F8E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79297-99AB-407F-B0DB-87EFCC5EF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99B1C-DCF6-46BA-BDBB-2B41C7A3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E9-4AE4-4925-B24E-E5D0C307785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59B5E-DF7A-4128-BCC7-53FE32F1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6B733-AFEA-4138-AD50-56C10E13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224A-C5E1-49CD-B202-CCA4E21F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904F-35C5-4FC7-BE67-487C33EA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56C42-1CB3-4AB4-A189-8FBBD715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576E8-2419-45AB-95DE-0CDA7406F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5403D-7EE1-4D97-827C-1AEB3BD6B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DCF563-9B44-4337-8C65-05C317D1F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89EEB-F85D-42F5-8239-44235DF2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E9-4AE4-4925-B24E-E5D0C307785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298729-177C-411C-AED3-FCCAC5F9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6C22AC-1D2D-4D14-B7CF-FEA25735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224A-C5E1-49CD-B202-CCA4E21F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6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383B-832B-4A79-93DF-AAA8FC95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57A39-0529-4F5A-B2C7-B87905154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E9-4AE4-4925-B24E-E5D0C307785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959F5-56C5-41F8-BCB5-D1AD3B08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F9006-1625-4ED0-B953-01A68C6E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224A-C5E1-49CD-B202-CCA4E21F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1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4210F-3864-4B53-8340-F9D04750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E9-4AE4-4925-B24E-E5D0C307785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96E1C-EDA8-47CF-920D-783DE43B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A3489-F26C-4920-9E3B-E72B7981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224A-C5E1-49CD-B202-CCA4E21F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2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BE6A-AFC3-4ECD-A031-E0FC77F3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FDC7F-C6BA-43CB-AE77-80792A97A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1D78-5034-4618-B5B9-4F7720E5D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71AC5-582C-49DE-944D-8B03CEF5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E9-4AE4-4925-B24E-E5D0C307785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D43B5-6BAB-4B46-BE5F-E11CD0EA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D5020-4CFE-4A82-95B4-63E1A3C3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224A-C5E1-49CD-B202-CCA4E21F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8DD5-503E-4D58-B0FA-6A1D2AC5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05EB6-241E-4CE2-8138-E13AF0186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3C597-960A-4E9B-AB6E-E9DC57C00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ABCEF-9CA1-41D3-91A0-313D60E6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E9-4AE4-4925-B24E-E5D0C307785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F27AC-98A0-445C-A4A7-D47E1166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1AB82-C642-49A8-86AB-6F8E9FC6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224A-C5E1-49CD-B202-CCA4E21F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BD9E3-F27A-4F66-BBD5-AC0955B6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D146A-23B8-420B-961A-3CBF7EF02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27765-FB20-448E-841D-DB07408C2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11E9-4AE4-4925-B24E-E5D0C307785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023F0-8335-4194-91D6-B77C7A337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B17B3-E5ED-4742-9B6A-6256BA0E7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224A-C5E1-49CD-B202-CCA4E21F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t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E7FE-6D28-4050-975A-9C00A35EB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/>
              <a:t>Investigation of the Effect of Axial Ring Splitting for Cost Reduction of Total Body PET Scanners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A1E9C-76EC-4F88-A877-7CCD9F43A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lvl="0"/>
            <a:r>
              <a:rPr lang="en-GB">
                <a:latin typeface="Nunito" pitchFamily="18"/>
              </a:rPr>
              <a:t>N. Efthimiou (Univ. of Hull, UK),</a:t>
            </a:r>
          </a:p>
          <a:p>
            <a:pPr lvl="0"/>
            <a:r>
              <a:rPr lang="en-GB">
                <a:latin typeface="Nunito" pitchFamily="18"/>
              </a:rPr>
              <a:t>S. J. Archibald (Univ. of Hull, UK) and</a:t>
            </a:r>
          </a:p>
          <a:p>
            <a:pPr lvl="0"/>
            <a:r>
              <a:rPr lang="en-GB">
                <a:latin typeface="Nunito" pitchFamily="18"/>
              </a:rPr>
              <a:t>S. Vandenberghe (Univ. of Ghent, BG)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2459DAF-C4FA-4AC0-B5D3-7C81EE20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67285" y="5735637"/>
            <a:ext cx="1778760" cy="85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FCBDB-C9EB-40CC-8A8A-EF8F513AD90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57360" y="5527556"/>
            <a:ext cx="1062000" cy="10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ED17AB-CDA0-43B3-A2F3-24783273E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40" y="5728863"/>
            <a:ext cx="1399035" cy="7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3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0072-0F1B-4BF4-A1DB-02E7D009B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Counting performance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ABF3F-B4C3-4067-820B-1482B55C030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028400" y="0"/>
            <a:ext cx="2163600" cy="283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BB1B29-3372-430B-8398-C57FBD4B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4" y="2545237"/>
            <a:ext cx="4727391" cy="394763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2E07C8-5BB8-47B0-8B04-687886730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" y="2326000"/>
            <a:ext cx="4626266" cy="4098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936FFC-E333-4C5C-9D13-43EDAAE9F0CB}"/>
              </a:ext>
            </a:extLst>
          </p:cNvPr>
          <p:cNvSpPr txBox="1"/>
          <p:nvPr/>
        </p:nvSpPr>
        <p:spPr>
          <a:xfrm>
            <a:off x="2648932" y="1933296"/>
            <a:ext cx="5590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Prompts					</a:t>
            </a:r>
            <a:r>
              <a:rPr lang="en-GB" sz="2800" dirty="0"/>
              <a:t>NECR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850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F88D80-D887-424E-9D6D-05CDB832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2. PENN-PET based 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2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86354-131F-42B6-ACCC-D98ADC23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chemeClr val="bg1"/>
                </a:solidFill>
              </a:rPr>
              <a:t>PENN-PET based geometry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0496F-1F87-42FD-BA33-C9AF4B81B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86" y="1675227"/>
            <a:ext cx="10525028" cy="439419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11C986-7561-412B-ABA6-6CF163DC8BE2}"/>
              </a:ext>
            </a:extLst>
          </p:cNvPr>
          <p:cNvSpPr txBox="1"/>
          <p:nvPr/>
        </p:nvSpPr>
        <p:spPr>
          <a:xfrm>
            <a:off x="0" y="6356350"/>
            <a:ext cx="10005840" cy="386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GB" sz="1000" b="0" i="1" u="none" strike="noStrike" kern="1200" cap="none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* I. </a:t>
            </a:r>
            <a:r>
              <a:rPr lang="en-GB" sz="1000" b="0" i="1" u="none" strike="noStrike" kern="1200" cap="none" dirty="0" err="1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Rauschet</a:t>
            </a:r>
            <a:r>
              <a:rPr lang="en-GB" sz="1000" b="0" i="1" u="none" strike="noStrike" kern="1200" cap="none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 al., “Performance Evaluation of the </a:t>
            </a:r>
            <a:r>
              <a:rPr lang="en-GB" sz="1000" b="0" i="1" u="none" strike="noStrike" kern="1200" cap="none" dirty="0" err="1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Vereos</a:t>
            </a:r>
            <a:r>
              <a:rPr lang="en-GB" sz="1000" b="0" i="1" u="none" strike="noStrike" kern="1200" cap="none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 PET/</a:t>
            </a:r>
            <a:r>
              <a:rPr lang="en-GB" sz="1000" b="0" i="1" u="none" strike="noStrike" kern="1200" cap="none" dirty="0" err="1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CTSystem</a:t>
            </a:r>
            <a:r>
              <a:rPr lang="en-GB" sz="1000" b="0" i="1" u="none" strike="noStrike" kern="1200" cap="none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 According to the NEMA NU2-2012 </a:t>
            </a:r>
            <a:r>
              <a:rPr lang="en-GB" sz="1000" b="0" i="1" u="none" strike="noStrike" kern="1200" cap="none" dirty="0" err="1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Standard,”J</a:t>
            </a:r>
            <a:r>
              <a:rPr lang="en-GB" sz="1000" b="0" i="1" u="none" strike="noStrike" kern="1200" cap="none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. </a:t>
            </a:r>
            <a:r>
              <a:rPr lang="en-GB" sz="1000" b="0" i="1" u="none" strike="noStrike" kern="1200" cap="none" dirty="0" err="1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Nucl</a:t>
            </a:r>
            <a:r>
              <a:rPr lang="en-GB" sz="1000" b="0" i="1" u="none" strike="noStrike" kern="1200" cap="none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. </a:t>
            </a:r>
            <a:r>
              <a:rPr lang="en-GB" sz="1000" b="0" i="1" u="none" strike="noStrike" kern="1200" cap="none" dirty="0" err="1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Med.,vol</a:t>
            </a:r>
            <a:r>
              <a:rPr lang="en-GB" sz="1000" b="0" i="1" u="none" strike="noStrike" kern="1200" cap="none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. 60, </a:t>
            </a:r>
            <a:br>
              <a:rPr lang="en-GB" sz="1000" b="0" i="1" u="none" strike="noStrike" kern="1200" cap="none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</a:br>
            <a:r>
              <a:rPr lang="en-GB" sz="1000" b="0" i="1" u="none" strike="noStrike" kern="1200" cap="none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no. 4, pp. 561–567, Apr. 2019.DOI: 10.2967/jnumed.118.215541</a:t>
            </a:r>
          </a:p>
        </p:txBody>
      </p:sp>
    </p:spTree>
    <p:extLst>
      <p:ext uri="{BB962C8B-B14F-4D97-AF65-F5344CB8AC3E}">
        <p14:creationId xmlns:p14="http://schemas.microsoft.com/office/powerpoint/2010/main" val="108417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DCC4A8D-902F-4A0F-8939-A82ECB3F9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75360"/>
            <a:ext cx="10905066" cy="4907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402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9422F-E86D-455F-93AE-009B904C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Performace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4AC51-D96A-4734-90D7-A3FE7477F80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38200" y="1779969"/>
            <a:ext cx="3251880" cy="24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462B41-5FF5-4CB5-A72D-0553C93C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86200" y="1690688"/>
            <a:ext cx="3171240" cy="244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0AA4B-0FA0-48AF-A863-597398AC6E9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17919" y="1765569"/>
            <a:ext cx="3323519" cy="23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289F2D-9161-46BE-9D71-B4C010CFAF6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66781" y="4356531"/>
            <a:ext cx="4593960" cy="22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C84D0-9825-45E9-A3C7-07E60EF2E54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590820" y="4696911"/>
            <a:ext cx="1533240" cy="1533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9A0E2F-4A59-47F7-9B33-25A299472250}"/>
              </a:ext>
            </a:extLst>
          </p:cNvPr>
          <p:cNvSpPr txBox="1"/>
          <p:nvPr/>
        </p:nvSpPr>
        <p:spPr>
          <a:xfrm>
            <a:off x="8124060" y="5020371"/>
            <a:ext cx="2861280" cy="88631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~7 mm radial spatial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Resolution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~8 mm axial resolution</a:t>
            </a:r>
          </a:p>
        </p:txBody>
      </p:sp>
    </p:spTree>
    <p:extLst>
      <p:ext uri="{BB962C8B-B14F-4D97-AF65-F5344CB8AC3E}">
        <p14:creationId xmlns:p14="http://schemas.microsoft.com/office/powerpoint/2010/main" val="124193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454AD3-4B34-43CF-B002-B694927DD406}"/>
              </a:ext>
            </a:extLst>
          </p:cNvPr>
          <p:cNvSpPr/>
          <p:nvPr/>
        </p:nvSpPr>
        <p:spPr>
          <a:xfrm>
            <a:off x="7352320" y="621000"/>
            <a:ext cx="3271688" cy="6218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D9D4A-5F47-4811-B8D4-6AA4160C5FE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703959" y="630000"/>
            <a:ext cx="2446920" cy="27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DFA28-1E0A-43A0-AB8E-28314E8E9B3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26880" y="621000"/>
            <a:ext cx="2304000" cy="2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4E345-E538-4204-BDE5-469BE779C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62879" y="837000"/>
            <a:ext cx="3024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198711-454E-4B19-A1F9-534FA296A3D3}"/>
              </a:ext>
            </a:extLst>
          </p:cNvPr>
          <p:cNvSpPr txBox="1">
            <a:spLocks/>
          </p:cNvSpPr>
          <p:nvPr/>
        </p:nvSpPr>
        <p:spPr>
          <a:xfrm>
            <a:off x="1398440" y="3501001"/>
            <a:ext cx="2742480" cy="2232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/>
              <a:t>Num. Det. Rings: 1</a:t>
            </a:r>
          </a:p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/>
              <a:t>Num. Of rings: 56</a:t>
            </a:r>
          </a:p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/>
              <a:t>Full iteration: ~0.5 h</a:t>
            </a:r>
          </a:p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/>
              <a:t>Data min: 0</a:t>
            </a:r>
          </a:p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/>
              <a:t>Data max: 6</a:t>
            </a:r>
          </a:p>
          <a:p>
            <a:pPr>
              <a:buSzPct val="45000"/>
              <a:buFont typeface="StarSymbol"/>
              <a:buChar char="●"/>
            </a:pPr>
            <a:r>
              <a:rPr lang="en-GB"/>
              <a:t>Data sum: 1.85165e+07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2859B2-B71E-49F5-9D3D-F3897248C9A2}"/>
              </a:ext>
            </a:extLst>
          </p:cNvPr>
          <p:cNvSpPr txBox="1">
            <a:spLocks/>
          </p:cNvSpPr>
          <p:nvPr/>
        </p:nvSpPr>
        <p:spPr>
          <a:xfrm>
            <a:off x="4726880" y="3501001"/>
            <a:ext cx="2742480" cy="2232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dirty="0" err="1"/>
              <a:t>Num</a:t>
            </a:r>
            <a:r>
              <a:rPr lang="en-GB" dirty="0"/>
              <a:t> Det. Rings: 3</a:t>
            </a:r>
          </a:p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dirty="0"/>
              <a:t>Num. Of rings: 168</a:t>
            </a:r>
          </a:p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dirty="0"/>
              <a:t>Full iteration: ~1.1 h</a:t>
            </a:r>
          </a:p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dirty="0"/>
              <a:t>Data min: 0</a:t>
            </a:r>
          </a:p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dirty="0"/>
              <a:t>Data max: 6</a:t>
            </a:r>
          </a:p>
          <a:p>
            <a:pPr>
              <a:buSzPct val="45000"/>
              <a:buFont typeface="StarSymbol"/>
              <a:buChar char="●"/>
            </a:pPr>
            <a:r>
              <a:rPr lang="en-GB" dirty="0"/>
              <a:t>Data sum: 9.54506e+07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5F316-016B-4CD7-80B5-8871460F6FD0}"/>
              </a:ext>
            </a:extLst>
          </p:cNvPr>
          <p:cNvSpPr txBox="1">
            <a:spLocks/>
          </p:cNvSpPr>
          <p:nvPr/>
        </p:nvSpPr>
        <p:spPr>
          <a:xfrm>
            <a:off x="7603639" y="3429000"/>
            <a:ext cx="2742480" cy="2232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dirty="0"/>
              <a:t>Num. Det. Rings: 3</a:t>
            </a:r>
          </a:p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dirty="0"/>
              <a:t>Num. Of rings: 224</a:t>
            </a:r>
          </a:p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dirty="0"/>
              <a:t>Full iteration: ~7. h</a:t>
            </a:r>
          </a:p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dirty="0"/>
              <a:t>Data min: 0</a:t>
            </a:r>
          </a:p>
          <a:p>
            <a:pPr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GB" dirty="0"/>
              <a:t>Data max: 7</a:t>
            </a:r>
          </a:p>
          <a:p>
            <a:pPr>
              <a:buSzPct val="45000"/>
              <a:buFont typeface="StarSymbol"/>
              <a:buChar char="●"/>
            </a:pPr>
            <a:r>
              <a:rPr lang="en-GB" dirty="0"/>
              <a:t>Data sum: 7.76138e+07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D2D83-7748-4275-9386-964696F3BE64}"/>
              </a:ext>
            </a:extLst>
          </p:cNvPr>
          <p:cNvSpPr txBox="1"/>
          <p:nvPr/>
        </p:nvSpPr>
        <p:spPr>
          <a:xfrm>
            <a:off x="1342559" y="6483000"/>
            <a:ext cx="3417840" cy="356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500" b="0" i="1" u="none" strike="noStrike" kern="1200" cap="none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https://github.com/UCL/STIR</a:t>
            </a:r>
          </a:p>
        </p:txBody>
      </p:sp>
    </p:spTree>
    <p:extLst>
      <p:ext uri="{BB962C8B-B14F-4D97-AF65-F5344CB8AC3E}">
        <p14:creationId xmlns:p14="http://schemas.microsoft.com/office/powerpoint/2010/main" val="3652831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pring&#10;&#10;Description automatically generated">
            <a:extLst>
              <a:ext uri="{FF2B5EF4-FFF2-40B4-BE49-F238E27FC236}">
                <a16:creationId xmlns:a16="http://schemas.microsoft.com/office/drawing/2014/main" id="{6D473B43-0DB6-404D-80BC-B3061629B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" y="2724970"/>
            <a:ext cx="3821851" cy="1304059"/>
          </a:xfrm>
          <a:prstGeom prst="rect">
            <a:avLst/>
          </a:prstGeom>
        </p:spPr>
      </p:pic>
      <p:pic>
        <p:nvPicPr>
          <p:cNvPr id="6" name="Picture 5" descr="A close up of a blur&#10;&#10;Description automatically generated">
            <a:extLst>
              <a:ext uri="{FF2B5EF4-FFF2-40B4-BE49-F238E27FC236}">
                <a16:creationId xmlns:a16="http://schemas.microsoft.com/office/drawing/2014/main" id="{A8211973-5F57-4F30-A2AB-1178F0D6D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97" y="1301672"/>
            <a:ext cx="3818628" cy="3937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29E9A4-03A2-46EA-97FA-3918BDB09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94" y="627801"/>
            <a:ext cx="3818629" cy="52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AF68-DB8F-4A5C-A5C2-104647A3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longer …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405CB-DE6A-4095-BB97-CBB90C53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1922400"/>
            <a:ext cx="2808000" cy="30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373ED-42F2-41B4-8488-8B11AD82D95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72530" y="1690688"/>
            <a:ext cx="2376000" cy="4034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F196D-3947-433A-A0F6-3D9B9A266044}"/>
              </a:ext>
            </a:extLst>
          </p:cNvPr>
          <p:cNvSpPr txBox="1"/>
          <p:nvPr/>
        </p:nvSpPr>
        <p:spPr>
          <a:xfrm>
            <a:off x="3022635" y="2455200"/>
            <a:ext cx="2376000" cy="19476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baseline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Num. Det. Rings: 5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baseline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Num. Of rings: 280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baseline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Full iteration: 3.5 h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baseline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Data min: 0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baseline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Data max: 6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baseline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Data sum: 1.30175e+08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BDE10-D020-4BD8-8F3F-37CFAB410A36}"/>
              </a:ext>
            </a:extLst>
          </p:cNvPr>
          <p:cNvSpPr txBox="1"/>
          <p:nvPr/>
        </p:nvSpPr>
        <p:spPr>
          <a:xfrm>
            <a:off x="8569057" y="2455200"/>
            <a:ext cx="2376000" cy="19476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baseline="0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Num. Det. Rings: 8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baseline="0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Num. Of rings: 448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baseline="0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Full iteration: 8 h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baseline="0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Data min: 0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baseline="0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Data max: 5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baseline="0" dirty="0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Data sum: 1.30998e+08</a:t>
            </a:r>
          </a:p>
        </p:txBody>
      </p:sp>
    </p:spTree>
    <p:extLst>
      <p:ext uri="{BB962C8B-B14F-4D97-AF65-F5344CB8AC3E}">
        <p14:creationId xmlns:p14="http://schemas.microsoft.com/office/powerpoint/2010/main" val="1104985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3FC1147-BE2C-411C-B52A-70EC45B372C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37080" y="5676545"/>
            <a:ext cx="1778760" cy="85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59191D-0104-4DD9-85AB-8CC210FEAC0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40559" y="5526125"/>
            <a:ext cx="1062000" cy="10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386B21A3-AE0B-46BD-9C1D-B87B2FC20C0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25520" y="5647745"/>
            <a:ext cx="1062000" cy="9355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16FEDD-A516-4F1D-942B-B61230BD2053}"/>
              </a:ext>
            </a:extLst>
          </p:cNvPr>
          <p:cNvSpPr txBox="1">
            <a:spLocks/>
          </p:cNvSpPr>
          <p:nvPr/>
        </p:nvSpPr>
        <p:spPr>
          <a:xfrm>
            <a:off x="8715840" y="365125"/>
            <a:ext cx="3205799" cy="4408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>
              <a:buSzPct val="45000"/>
              <a:buFont typeface="StarSymbol"/>
              <a:buChar char="●"/>
            </a:pPr>
            <a:r>
              <a:rPr lang="en-GB" sz="9600" dirty="0"/>
              <a:t>I would like to thank:</a:t>
            </a:r>
          </a:p>
          <a:p>
            <a:pPr marL="0" lvl="1" indent="0" hangingPunct="0">
              <a:spcBef>
                <a:spcPts val="1414"/>
              </a:spcBef>
              <a:buSzPct val="75000"/>
              <a:buFont typeface="StarSymbol"/>
              <a:buChar char="–"/>
            </a:pPr>
            <a:r>
              <a:rPr lang="en-GB" sz="72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Dr.</a:t>
            </a:r>
            <a:r>
              <a:rPr lang="en-GB" sz="72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 </a:t>
            </a:r>
            <a:r>
              <a:rPr lang="en-GB" sz="72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Assem</a:t>
            </a:r>
            <a:r>
              <a:rPr lang="en-GB" sz="72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 Allam, Fatima Allam and the Allam Family.</a:t>
            </a:r>
          </a:p>
          <a:p>
            <a:pPr marL="0" lvl="1" indent="0" hangingPunct="0">
              <a:spcBef>
                <a:spcPts val="1414"/>
              </a:spcBef>
              <a:buSzPct val="75000"/>
              <a:buFont typeface="StarSymbol"/>
              <a:buChar char="–"/>
            </a:pPr>
            <a:r>
              <a:rPr lang="en-GB" sz="72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Prof. S.J. Archibald</a:t>
            </a:r>
          </a:p>
          <a:p>
            <a:pPr marL="0" lvl="1" indent="0" hangingPunct="0">
              <a:spcBef>
                <a:spcPts val="1414"/>
              </a:spcBef>
              <a:buSzPct val="75000"/>
              <a:buFont typeface="StarSymbol"/>
              <a:buChar char="–"/>
            </a:pPr>
            <a:r>
              <a:rPr lang="en-GB" sz="8800" dirty="0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UCL:</a:t>
            </a:r>
          </a:p>
          <a:p>
            <a:pPr marL="0" lvl="2" indent="0" hangingPunct="0">
              <a:spcBef>
                <a:spcPts val="1414"/>
              </a:spcBef>
              <a:buSzPct val="45000"/>
              <a:buFont typeface="StarSymbol"/>
              <a:buChar char="●"/>
            </a:pPr>
            <a:r>
              <a:rPr lang="en-GB" sz="7200" dirty="0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Prof. K. Thielemans</a:t>
            </a:r>
          </a:p>
          <a:p>
            <a:pPr marL="0" lvl="1" indent="0" hangingPunct="0">
              <a:spcBef>
                <a:spcPts val="1414"/>
              </a:spcBef>
              <a:buSzPct val="75000"/>
              <a:buFont typeface="StarSymbol"/>
              <a:buChar char="–"/>
            </a:pPr>
            <a:r>
              <a:rPr lang="en-GB" sz="8800" dirty="0" err="1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UoLeeds</a:t>
            </a:r>
            <a:r>
              <a:rPr lang="en-GB" sz="8800" dirty="0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:</a:t>
            </a:r>
          </a:p>
          <a:p>
            <a:pPr marL="0" lvl="2" indent="0" hangingPunct="0">
              <a:spcBef>
                <a:spcPts val="1414"/>
              </a:spcBef>
              <a:buSzPct val="45000"/>
              <a:buFont typeface="StarSymbol"/>
              <a:buChar char="●"/>
            </a:pPr>
            <a:r>
              <a:rPr lang="en-GB" sz="7200" dirty="0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P. Wadhwa</a:t>
            </a:r>
          </a:p>
          <a:p>
            <a:pPr marL="0" lvl="2" indent="0" hangingPunct="0">
              <a:spcBef>
                <a:spcPts val="1414"/>
              </a:spcBef>
              <a:buSzPct val="45000"/>
              <a:buFont typeface="StarSymbol"/>
              <a:buChar char="●"/>
            </a:pPr>
            <a:r>
              <a:rPr lang="en-GB" sz="7200" dirty="0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M. </a:t>
            </a:r>
            <a:r>
              <a:rPr lang="en-GB" sz="7200" dirty="0" err="1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Oloniyo</a:t>
            </a:r>
            <a:endParaRPr lang="en-GB" sz="7200" dirty="0">
              <a:highlight>
                <a:scrgbClr r="0" g="0" b="0">
                  <a:alpha val="0"/>
                </a:scrgbClr>
              </a:highlight>
              <a:latin typeface="Nunito" pitchFamily="2"/>
            </a:endParaRPr>
          </a:p>
          <a:p>
            <a:pPr marL="0" lvl="2" indent="0" hangingPunct="0">
              <a:spcBef>
                <a:spcPts val="1414"/>
              </a:spcBef>
              <a:buSzPct val="45000"/>
              <a:buFont typeface="StarSymbol"/>
              <a:buChar char="●"/>
            </a:pPr>
            <a:r>
              <a:rPr lang="en-GB" sz="7200" dirty="0" err="1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dr.</a:t>
            </a:r>
            <a:r>
              <a:rPr lang="en-GB" sz="7200" dirty="0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 C. Tsoumpas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97160-B606-40E0-A89B-8E8A9CE434D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909839" y="162715"/>
            <a:ext cx="4381200" cy="532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363520-D45B-40F7-9A0D-DC9EEBF368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63" y="0"/>
            <a:ext cx="248947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E3E336-CCF0-424D-94DC-D6754BAF8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40" y="5728863"/>
            <a:ext cx="1399035" cy="7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4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9591-DD6D-491C-8503-CE5EE5F1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Instead of an introduction …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D84E-13F1-43E1-B245-2F1EAF234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GB" dirty="0"/>
              <a:t>Prof. S. Cherry presented the benefits of the Total body PET scanner.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GB" sz="2800" dirty="0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Higher sensitivity, real time pharmacokinetics, </a:t>
            </a:r>
            <a:r>
              <a:rPr lang="en-GB" sz="2800" dirty="0" err="1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pediatric</a:t>
            </a:r>
            <a:r>
              <a:rPr lang="en-GB" sz="2800" dirty="0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 imaging</a:t>
            </a:r>
          </a:p>
          <a:p>
            <a:pPr>
              <a:buSzPct val="45000"/>
              <a:buFont typeface="StarSymbol"/>
              <a:buChar char="●"/>
            </a:pPr>
            <a:r>
              <a:rPr lang="en-GB" dirty="0"/>
              <a:t>Ass. Prof. S. </a:t>
            </a:r>
            <a:r>
              <a:rPr lang="en-GB" dirty="0" err="1"/>
              <a:t>Surti</a:t>
            </a:r>
            <a:r>
              <a:rPr lang="en-GB" dirty="0"/>
              <a:t> gave an update on the PENN-PET project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GB" sz="2800" dirty="0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Modular geometry, current at 700 mm moving to longer geometries.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GB" sz="2800" dirty="0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Delayed studies</a:t>
            </a:r>
          </a:p>
          <a:p>
            <a:pPr>
              <a:buSzPct val="45000"/>
              <a:buFont typeface="StarSymbol"/>
              <a:buChar char="●"/>
            </a:pPr>
            <a:r>
              <a:rPr lang="en-GB" dirty="0"/>
              <a:t>Ms. M. </a:t>
            </a:r>
            <a:r>
              <a:rPr lang="en-GB" dirty="0" err="1"/>
              <a:t>Stockhoff</a:t>
            </a:r>
            <a:r>
              <a:rPr lang="en-GB" dirty="0"/>
              <a:t> presented the benefits of monolithic detectors in total body PET scanner PET2020.</a:t>
            </a:r>
          </a:p>
          <a:p>
            <a:pPr>
              <a:buSzPct val="45000"/>
              <a:buFont typeface="StarSymbol"/>
              <a:buChar char="●"/>
            </a:pPr>
            <a:r>
              <a:rPr lang="en-GB" dirty="0"/>
              <a:t>Each J-PET module has effective length of 50 cm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9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A7F1-7430-4B35-898F-49087974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F434C-C3E6-4EF6-A5FD-51C6E5AE4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Large data streams</a:t>
            </a:r>
          </a:p>
          <a:p>
            <a:pPr lvl="1"/>
            <a:r>
              <a:rPr lang="en-GB" dirty="0"/>
              <a:t>Prof. S. Cherry, </a:t>
            </a:r>
            <a:r>
              <a:rPr lang="en-GB" dirty="0" err="1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dr.</a:t>
            </a:r>
            <a:r>
              <a:rPr lang="en-GB" dirty="0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 S. </a:t>
            </a:r>
            <a:r>
              <a:rPr lang="en-GB" dirty="0" err="1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Niedźwiecki</a:t>
            </a:r>
            <a:endParaRPr lang="en-GB" dirty="0">
              <a:highlight>
                <a:scrgbClr r="0" g="0" b="0">
                  <a:alpha val="0"/>
                </a:scrgbClr>
              </a:highlight>
              <a:latin typeface="Nunito" pitchFamily="2"/>
            </a:endParaRPr>
          </a:p>
          <a:p>
            <a:r>
              <a:rPr lang="en-GB" dirty="0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Cost</a:t>
            </a:r>
          </a:p>
          <a:p>
            <a:pPr lvl="1"/>
            <a:r>
              <a:rPr lang="en-GB" dirty="0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Prof. S. Cherry, M. </a:t>
            </a:r>
            <a:r>
              <a:rPr lang="en-GB" dirty="0" err="1">
                <a:highlight>
                  <a:scrgbClr r="0" g="0" b="0">
                    <a:alpha val="0"/>
                  </a:scrgbClr>
                </a:highlight>
                <a:latin typeface="Nunito" pitchFamily="2"/>
              </a:rPr>
              <a:t>Stockhoff</a:t>
            </a:r>
            <a:endParaRPr lang="en-GB" dirty="0">
              <a:highlight>
                <a:scrgbClr r="0" g="0" b="0">
                  <a:alpha val="0"/>
                </a:scrgbClr>
              </a:highlight>
              <a:latin typeface="Nunito" pitchFamily="2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4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7D2E-276C-471B-8455-414F4225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D386-E27E-49BF-82DB-56A76395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7408" cy="4351338"/>
          </a:xfrm>
        </p:spPr>
        <p:txBody>
          <a:bodyPr/>
          <a:lstStyle/>
          <a:p>
            <a:r>
              <a:rPr lang="en-GB" dirty="0"/>
              <a:t>Investigation of the benefits using the split ring geometry.</a:t>
            </a:r>
          </a:p>
          <a:p>
            <a:pPr lvl="1"/>
            <a:r>
              <a:rPr lang="en-GB" dirty="0"/>
              <a:t>Lower cost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067E87-DF19-46A2-8C47-243D879BA77D}"/>
              </a:ext>
            </a:extLst>
          </p:cNvPr>
          <p:cNvSpPr txBox="1">
            <a:spLocks/>
          </p:cNvSpPr>
          <p:nvPr/>
        </p:nvSpPr>
        <p:spPr>
          <a:xfrm>
            <a:off x="6532983" y="1690688"/>
            <a:ext cx="50774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Use of open source STIR for reconstruction of long axial FOV scanners</a:t>
            </a:r>
          </a:p>
          <a:p>
            <a:pPr lvl="1"/>
            <a:r>
              <a:rPr lang="en-GB" dirty="0"/>
              <a:t>Processing of large amounts of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4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C9F3-B02C-40E6-9273-C84E676D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7D4B-1B6B-4B1D-AF9B-F2957F6E4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GATE Monte Carlo simulation toolkit</a:t>
            </a:r>
          </a:p>
          <a:p>
            <a:pPr lvl="1"/>
            <a:r>
              <a:rPr lang="en-GB" sz="3200" dirty="0"/>
              <a:t>Adapted NEMA protocol</a:t>
            </a:r>
          </a:p>
          <a:p>
            <a:pPr lvl="2"/>
            <a:r>
              <a:rPr lang="en-GB" sz="2800" dirty="0"/>
              <a:t>The cylindrical phantom was extended to 1.5 m</a:t>
            </a:r>
          </a:p>
          <a:p>
            <a:pPr lvl="1"/>
            <a:r>
              <a:rPr lang="en-GB" sz="3200" dirty="0"/>
              <a:t>XCAT Anthropomorphic phantom</a:t>
            </a:r>
          </a:p>
          <a:p>
            <a:pPr lvl="2"/>
            <a:r>
              <a:rPr lang="en-GB" sz="2800" dirty="0"/>
              <a:t>Normal FDG biodistribution (140 </a:t>
            </a:r>
            <a:r>
              <a:rPr lang="en-GB" sz="2800" dirty="0" err="1"/>
              <a:t>MBq</a:t>
            </a:r>
            <a:r>
              <a:rPr lang="en-GB" sz="2800" dirty="0"/>
              <a:t>)</a:t>
            </a:r>
          </a:p>
          <a:p>
            <a:pPr lvl="2"/>
            <a:r>
              <a:rPr lang="en-GB" sz="2800" dirty="0"/>
              <a:t>Acquisition of 10 sec in all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7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E419-B878-4627-83EF-36B6FFD5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reconstruction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56351-A2EA-4658-A265-9AB785580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OSEM -  12 subsets</a:t>
            </a:r>
          </a:p>
          <a:p>
            <a:pPr lvl="1"/>
            <a:r>
              <a:rPr lang="en-GB" dirty="0"/>
              <a:t>2 full iterations (no post-filtering)</a:t>
            </a:r>
          </a:p>
          <a:p>
            <a:pPr lvl="1"/>
            <a:r>
              <a:rPr lang="en-GB" dirty="0"/>
              <a:t>Projection data reconstruction</a:t>
            </a:r>
          </a:p>
          <a:p>
            <a:pPr lvl="1"/>
            <a:r>
              <a:rPr lang="en-GB" dirty="0"/>
              <a:t>No Time-Of-Flight</a:t>
            </a:r>
          </a:p>
          <a:p>
            <a:pPr lvl="1"/>
            <a:r>
              <a:rPr lang="en-GB" dirty="0"/>
              <a:t>No axial compression</a:t>
            </a:r>
          </a:p>
          <a:p>
            <a:pPr lvl="1"/>
            <a:r>
              <a:rPr lang="en-GB" dirty="0"/>
              <a:t>No views mashing</a:t>
            </a:r>
          </a:p>
          <a:p>
            <a:pPr lvl="1"/>
            <a:r>
              <a:rPr lang="en-GB" dirty="0"/>
              <a:t>No scattered or random photons were considered</a:t>
            </a:r>
          </a:p>
          <a:p>
            <a:r>
              <a:rPr lang="en-GB" dirty="0"/>
              <a:t>Maximum acceptance angle ~27deg (Segment </a:t>
            </a:r>
            <a:r>
              <a:rPr lang="en-GB" dirty="0" err="1"/>
              <a:t>num</a:t>
            </a:r>
            <a:r>
              <a:rPr lang="en-GB" dirty="0"/>
              <a:t> range ≤(-167, 167)</a:t>
            </a:r>
          </a:p>
          <a:p>
            <a:r>
              <a:rPr lang="en-GB" dirty="0"/>
              <a:t>Reconstruction performed on cluster, with OpenMP (32 cores)</a:t>
            </a:r>
          </a:p>
          <a:p>
            <a:pPr lvl="1"/>
            <a:r>
              <a:rPr lang="en-GB" dirty="0"/>
              <a:t>No GPU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7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DBAB5D-5114-47AD-8258-DD5F36B6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Split rings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9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5F5B5-46AE-4B0F-BBF3-EA6CB400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29760" y="925560"/>
            <a:ext cx="9696960" cy="5006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710EBB-2D58-4DA0-BBA5-9C8E8C9F7356}"/>
              </a:ext>
            </a:extLst>
          </p:cNvPr>
          <p:cNvSpPr txBox="1"/>
          <p:nvPr/>
        </p:nvSpPr>
        <p:spPr>
          <a:xfrm>
            <a:off x="6550720" y="5932440"/>
            <a:ext cx="4176000" cy="355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DejaVu Sans" pitchFamily="18"/>
                <a:ea typeface="Droid Sans Fallback" pitchFamily="2"/>
                <a:cs typeface="FreeSans" pitchFamily="2"/>
              </a:rPr>
              <a:t>Stefaan Vandenberghe, UGhent</a:t>
            </a:r>
            <a:endParaRPr lang="en-GB" sz="1800" b="0" i="0" u="none" strike="noStrike" kern="1200" cap="none" dirty="0">
              <a:ln>
                <a:noFill/>
              </a:ln>
              <a:latin typeface="DejaVu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5483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8909-A383-4AE7-B041-099B8B46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split rings in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A7C9-E2D4-4119-8335-DFA52204098F}"/>
              </a:ext>
            </a:extLst>
          </p:cNvPr>
          <p:cNvSpPr txBox="1">
            <a:spLocks/>
          </p:cNvSpPr>
          <p:nvPr/>
        </p:nvSpPr>
        <p:spPr>
          <a:xfrm>
            <a:off x="838200" y="2282702"/>
            <a:ext cx="4558309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detector block had 8x8 LYSO crystals (4.07 mm)</a:t>
            </a:r>
          </a:p>
          <a:p>
            <a:r>
              <a:rPr lang="en-US" dirty="0"/>
              <a:t>In GATE the shift or </a:t>
            </a:r>
            <a:r>
              <a:rPr lang="en-US" dirty="0" err="1"/>
              <a:t>Rsectos</a:t>
            </a:r>
            <a:r>
              <a:rPr lang="en-US" dirty="0"/>
              <a:t> (± 16.5 mm) was used. </a:t>
            </a:r>
          </a:p>
          <a:p>
            <a:r>
              <a:rPr lang="en-US" dirty="0"/>
              <a:t>Then the ring was repeated 10 times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AE585-577A-4F11-8C6C-AE4454A76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54" y="1690688"/>
            <a:ext cx="2267078" cy="235344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54A011-DF86-44C9-8B87-E7F1FE9BA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608" y="3029310"/>
            <a:ext cx="2251182" cy="222483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651417-BB20-4111-BE2A-D524FD1B8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441" y="4341570"/>
            <a:ext cx="2251182" cy="2344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3205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606</Words>
  <Application>Microsoft Office PowerPoint</Application>
  <PresentationFormat>Widescreen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DejaVu Sans</vt:lpstr>
      <vt:lpstr>Nunito</vt:lpstr>
      <vt:lpstr>StarSymbol</vt:lpstr>
      <vt:lpstr>Office Theme</vt:lpstr>
      <vt:lpstr>Investigation of the Effect of Axial Ring Splitting for Cost Reduction of Total Body PET Scanners</vt:lpstr>
      <vt:lpstr>Instead of an introduction … </vt:lpstr>
      <vt:lpstr>Challenges</vt:lpstr>
      <vt:lpstr>Goals</vt:lpstr>
      <vt:lpstr>Simulations</vt:lpstr>
      <vt:lpstr>Image reconstruction</vt:lpstr>
      <vt:lpstr>1. Split rings geometry</vt:lpstr>
      <vt:lpstr>PowerPoint Presentation</vt:lpstr>
      <vt:lpstr>Implementation of split rings in GATE</vt:lpstr>
      <vt:lpstr>Counting performance</vt:lpstr>
      <vt:lpstr>2. PENN-PET based modifications</vt:lpstr>
      <vt:lpstr>PENN-PET based geometry</vt:lpstr>
      <vt:lpstr>PowerPoint Presentation</vt:lpstr>
      <vt:lpstr>Performace</vt:lpstr>
      <vt:lpstr>PowerPoint Presentation</vt:lpstr>
      <vt:lpstr>PowerPoint Presentation</vt:lpstr>
      <vt:lpstr>Going longer 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the Effect of Axial Ring Splitting for Cost Reduction of Total Body PET Scanners</dc:title>
  <dc:creator>Nikolaos Efthymiou</dc:creator>
  <cp:lastModifiedBy>Nikolaos Efthymiou</cp:lastModifiedBy>
  <cp:revision>54</cp:revision>
  <dcterms:created xsi:type="dcterms:W3CDTF">2019-06-27T09:46:07Z</dcterms:created>
  <dcterms:modified xsi:type="dcterms:W3CDTF">2019-06-27T13:21:46Z</dcterms:modified>
</cp:coreProperties>
</file>