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337" r:id="rId3"/>
    <p:sldId id="297" r:id="rId4"/>
    <p:sldId id="355" r:id="rId5"/>
    <p:sldId id="359" r:id="rId6"/>
    <p:sldId id="357" r:id="rId7"/>
    <p:sldId id="358" r:id="rId8"/>
    <p:sldId id="360" r:id="rId9"/>
    <p:sldId id="361" r:id="rId10"/>
    <p:sldId id="362" r:id="rId11"/>
    <p:sldId id="363" r:id="rId12"/>
    <p:sldId id="364" r:id="rId13"/>
    <p:sldId id="365" r:id="rId14"/>
    <p:sldId id="366" r:id="rId15"/>
    <p:sldId id="367" r:id="rId16"/>
    <p:sldId id="371" r:id="rId17"/>
    <p:sldId id="368" r:id="rId18"/>
    <p:sldId id="369" r:id="rId19"/>
    <p:sldId id="370" r:id="rId20"/>
    <p:sldId id="372" r:id="rId21"/>
    <p:sldId id="373" r:id="rId22"/>
    <p:sldId id="374" r:id="rId23"/>
    <p:sldId id="375" r:id="rId24"/>
    <p:sldId id="376" r:id="rId25"/>
    <p:sldId id="377" r:id="rId26"/>
    <p:sldId id="378" r:id="rId27"/>
    <p:sldId id="379" r:id="rId28"/>
    <p:sldId id="381" r:id="rId29"/>
    <p:sldId id="380" r:id="rId30"/>
    <p:sldId id="382" r:id="rId31"/>
    <p:sldId id="383" r:id="rId32"/>
    <p:sldId id="3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8EBCEE-B33F-44C5-9E5E-BFDDB0BDEB3B}">
          <p14:sldIdLst>
            <p14:sldId id="257"/>
            <p14:sldId id="337"/>
            <p14:sldId id="297"/>
            <p14:sldId id="355"/>
          </p14:sldIdLst>
        </p14:section>
        <p14:section name="Challenges" id="{5D69CE36-3074-4CD4-8774-3E6E9802C29C}">
          <p14:sldIdLst>
            <p14:sldId id="359"/>
            <p14:sldId id="357"/>
            <p14:sldId id="358"/>
            <p14:sldId id="360"/>
            <p14:sldId id="361"/>
            <p14:sldId id="362"/>
            <p14:sldId id="363"/>
            <p14:sldId id="364"/>
            <p14:sldId id="365"/>
            <p14:sldId id="366"/>
            <p14:sldId id="367"/>
            <p14:sldId id="371"/>
            <p14:sldId id="368"/>
            <p14:sldId id="369"/>
            <p14:sldId id="370"/>
            <p14:sldId id="372"/>
            <p14:sldId id="373"/>
            <p14:sldId id="374"/>
            <p14:sldId id="375"/>
            <p14:sldId id="376"/>
            <p14:sldId id="377"/>
            <p14:sldId id="378"/>
            <p14:sldId id="379"/>
            <p14:sldId id="381"/>
            <p14:sldId id="380"/>
            <p14:sldId id="382"/>
            <p14:sldId id="383"/>
            <p14:sldId id="38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ladimir Bashkirov" initials="VB" lastIdx="2" clrIdx="0">
    <p:extLst>
      <p:ext uri="{19B8F6BF-5375-455C-9EA6-DF929625EA0E}">
        <p15:presenceInfo xmlns:p15="http://schemas.microsoft.com/office/powerpoint/2012/main" userId="0e745ed37789a09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50" y="78"/>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156948-0372-424F-960F-BD99691FBA3E}" type="datetimeFigureOut">
              <a:rPr lang="en-US" smtClean="0"/>
              <a:t>6/24/2019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A7D5E-717C-4512-8717-1A23CB046618}" type="slidenum">
              <a:rPr lang="en-US" smtClean="0"/>
              <a:t>‹#›</a:t>
            </a:fld>
            <a:endParaRPr lang="en-US" dirty="0"/>
          </a:p>
        </p:txBody>
      </p:sp>
    </p:spTree>
    <p:extLst>
      <p:ext uri="{BB962C8B-B14F-4D97-AF65-F5344CB8AC3E}">
        <p14:creationId xmlns:p14="http://schemas.microsoft.com/office/powerpoint/2010/main" val="85714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1"/>
          </p:nvPr>
        </p:nvSpPr>
        <p:spPr/>
        <p:txBody>
          <a:bodyPr/>
          <a:lstStyle/>
          <a:p>
            <a:pPr algn="l"/>
            <a:fld id="{9535A4AE-AB74-4BDA-B84A-019528CC2B4D}" type="datetimeFigureOut">
              <a:rPr lang="en-US" smtClean="0">
                <a:latin typeface="Arial" pitchFamily="34" charset="0"/>
                <a:cs typeface="Arial" pitchFamily="34" charset="0"/>
              </a:rPr>
              <a:pPr algn="l"/>
              <a:t>6/24/2019</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25</a:t>
            </a:fld>
            <a:endParaRPr lang="en-US" dirty="0">
              <a:latin typeface="Arial" pitchFamily="34" charset="0"/>
              <a:cs typeface="Arial" pitchFamily="34" charset="0"/>
            </a:endParaRPr>
          </a:p>
        </p:txBody>
      </p:sp>
    </p:spTree>
    <p:extLst>
      <p:ext uri="{BB962C8B-B14F-4D97-AF65-F5344CB8AC3E}">
        <p14:creationId xmlns:p14="http://schemas.microsoft.com/office/powerpoint/2010/main" val="250814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A93DC1-4F24-449A-A5BE-9B9C68ED2C86}"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a:t>
            </a:fld>
            <a:endParaRPr lang="en-US" dirty="0"/>
          </a:p>
        </p:txBody>
      </p:sp>
    </p:spTree>
    <p:extLst>
      <p:ext uri="{BB962C8B-B14F-4D97-AF65-F5344CB8AC3E}">
        <p14:creationId xmlns:p14="http://schemas.microsoft.com/office/powerpoint/2010/main" val="1648774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82000A-925F-4DBF-8DB1-0947FAF84FCD}"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a:t>
            </a:fld>
            <a:endParaRPr lang="en-US" dirty="0"/>
          </a:p>
        </p:txBody>
      </p:sp>
    </p:spTree>
    <p:extLst>
      <p:ext uri="{BB962C8B-B14F-4D97-AF65-F5344CB8AC3E}">
        <p14:creationId xmlns:p14="http://schemas.microsoft.com/office/powerpoint/2010/main" val="281272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BF614F-EFBD-43A0-9FD2-C9E516C36F99}"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a:t>
            </a:fld>
            <a:endParaRPr lang="en-US" dirty="0"/>
          </a:p>
        </p:txBody>
      </p:sp>
    </p:spTree>
    <p:extLst>
      <p:ext uri="{BB962C8B-B14F-4D97-AF65-F5344CB8AC3E}">
        <p14:creationId xmlns:p14="http://schemas.microsoft.com/office/powerpoint/2010/main" val="3809000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F8BC48-B0BF-416D-8A97-BA4835384F4B}"/>
              </a:ext>
            </a:extLst>
          </p:cNvPr>
          <p:cNvSpPr/>
          <p:nvPr userDrawn="1"/>
        </p:nvSpPr>
        <p:spPr>
          <a:xfrm>
            <a:off x="0" y="0"/>
            <a:ext cx="12192000" cy="4340506"/>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C091C597-7E97-4BFB-98B6-324C3FC73398}"/>
              </a:ext>
            </a:extLst>
          </p:cNvPr>
          <p:cNvSpPr/>
          <p:nvPr userDrawn="1"/>
        </p:nvSpPr>
        <p:spPr>
          <a:xfrm>
            <a:off x="10721340" y="4335780"/>
            <a:ext cx="243840" cy="8001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52833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de-DE" altLang="en-US" smtClean="0"/>
              <a:t>PTCOG NA 2017</a:t>
            </a: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DC4DA9E-BF09-4792-85F4-B17220049A88}" type="slidenum">
              <a:rPr lang="en-US" altLang="en-US"/>
              <a:pPr>
                <a:defRPr/>
              </a:pPr>
              <a:t>‹#›</a:t>
            </a:fld>
            <a:endParaRPr lang="en-US" altLang="en-US" dirty="0"/>
          </a:p>
        </p:txBody>
      </p:sp>
    </p:spTree>
    <p:extLst>
      <p:ext uri="{BB962C8B-B14F-4D97-AF65-F5344CB8AC3E}">
        <p14:creationId xmlns:p14="http://schemas.microsoft.com/office/powerpoint/2010/main" val="4160947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Ion-therapy planning that combines a biological model with ID</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1"/>
            <a:ext cx="10898107" cy="611449"/>
          </a:xfrm>
        </p:spPr>
        <p:txBody>
          <a:bodyPr anchor="b">
            <a:noAutofit/>
          </a:bodyPr>
          <a:lstStyle>
            <a:lvl1pPr>
              <a:defRPr sz="48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10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1" y="1868556"/>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996433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26721"/>
            <a:ext cx="10773833" cy="70173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597409" y="1011993"/>
            <a:ext cx="10770193" cy="383183"/>
          </a:xfrm>
        </p:spPr>
        <p:txBody>
          <a:bodyPr vert="horz" wrap="square" lIns="91440" tIns="45720" rIns="91440" bIns="45720" rtlCol="0" anchor="t">
            <a:noAutofit/>
          </a:bodyPr>
          <a:lstStyle>
            <a:lvl1pPr marL="224361" indent="-224361">
              <a:buNone/>
              <a:defRPr lang="en-US" dirty="0" smtClean="0"/>
            </a:lvl1pPr>
          </a:lstStyle>
          <a:p>
            <a:pPr marL="0" lvl="0" indent="0"/>
            <a:r>
              <a:rPr lang="en-US" dirty="0"/>
              <a:t>Subhead</a:t>
            </a:r>
          </a:p>
        </p:txBody>
      </p:sp>
      <p:sp>
        <p:nvSpPr>
          <p:cNvPr id="10" name="Date Placeholder 4"/>
          <p:cNvSpPr>
            <a:spLocks noGrp="1"/>
          </p:cNvSpPr>
          <p:nvPr>
            <p:ph type="dt" sz="half" idx="2"/>
          </p:nvPr>
        </p:nvSpPr>
        <p:spPr>
          <a:xfrm>
            <a:off x="8139385"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6/24/2019</a:t>
            </a:fld>
            <a:endParaRPr lang="en-US" dirty="0"/>
          </a:p>
        </p:txBody>
      </p:sp>
      <p:sp>
        <p:nvSpPr>
          <p:cNvPr id="11" name="Footer Placeholder 5"/>
          <p:cNvSpPr>
            <a:spLocks noGrp="1"/>
          </p:cNvSpPr>
          <p:nvPr>
            <p:ph type="ftr" sz="quarter" idx="3"/>
          </p:nvPr>
        </p:nvSpPr>
        <p:spPr>
          <a:xfrm>
            <a:off x="730867" y="6470129"/>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62808" y="6453505"/>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0109512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98031-391C-4485-A562-42549F1D412B}"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a:t>
            </a:fld>
            <a:endParaRPr lang="en-US" dirty="0"/>
          </a:p>
        </p:txBody>
      </p:sp>
    </p:spTree>
    <p:extLst>
      <p:ext uri="{BB962C8B-B14F-4D97-AF65-F5344CB8AC3E}">
        <p14:creationId xmlns:p14="http://schemas.microsoft.com/office/powerpoint/2010/main" val="1216993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C164D5-24BB-4810-9FF8-E17E46F9A3FC}"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a:t>
            </a:fld>
            <a:endParaRPr lang="en-US" dirty="0"/>
          </a:p>
        </p:txBody>
      </p:sp>
    </p:spTree>
    <p:extLst>
      <p:ext uri="{BB962C8B-B14F-4D97-AF65-F5344CB8AC3E}">
        <p14:creationId xmlns:p14="http://schemas.microsoft.com/office/powerpoint/2010/main" val="409005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59D971-5F12-42A5-AA9F-174D15C256BF}" type="datetime1">
              <a:rPr lang="en-US" smtClean="0"/>
              <a:t>6/24/2019</a:t>
            </a:fld>
            <a:endParaRPr lang="en-US" dirty="0"/>
          </a:p>
        </p:txBody>
      </p:sp>
      <p:sp>
        <p:nvSpPr>
          <p:cNvPr id="6" name="Footer Placeholder 5"/>
          <p:cNvSpPr>
            <a:spLocks noGrp="1"/>
          </p:cNvSpPr>
          <p:nvPr>
            <p:ph type="ftr" sz="quarter" idx="11"/>
          </p:nvPr>
        </p:nvSpPr>
        <p:spPr/>
        <p:txBody>
          <a:bodyPr/>
          <a:lstStyle/>
          <a:p>
            <a:r>
              <a:rPr lang="en-US" smtClean="0"/>
              <a:t>3rd Jagiellonian Symposium - June, 24-28, 2019</a:t>
            </a:r>
            <a:endParaRPr lang="en-US" dirty="0"/>
          </a:p>
        </p:txBody>
      </p:sp>
      <p:sp>
        <p:nvSpPr>
          <p:cNvPr id="7" name="Slide Number Placeholder 6"/>
          <p:cNvSpPr>
            <a:spLocks noGrp="1"/>
          </p:cNvSpPr>
          <p:nvPr>
            <p:ph type="sldNum" sz="quarter" idx="12"/>
          </p:nvPr>
        </p:nvSpPr>
        <p:spPr/>
        <p:txBody>
          <a:bodyPr/>
          <a:lstStyle/>
          <a:p>
            <a:fld id="{1F508282-3B64-475D-983B-112165783300}" type="slidenum">
              <a:rPr lang="en-US" smtClean="0"/>
              <a:t>‹#›</a:t>
            </a:fld>
            <a:endParaRPr lang="en-US" dirty="0"/>
          </a:p>
        </p:txBody>
      </p:sp>
    </p:spTree>
    <p:extLst>
      <p:ext uri="{BB962C8B-B14F-4D97-AF65-F5344CB8AC3E}">
        <p14:creationId xmlns:p14="http://schemas.microsoft.com/office/powerpoint/2010/main" val="2903415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550E7F-FFEE-407D-90E7-0D8B5CA8F244}" type="datetime1">
              <a:rPr lang="en-US" smtClean="0"/>
              <a:t>6/24/2019</a:t>
            </a:fld>
            <a:endParaRPr lang="en-US" dirty="0"/>
          </a:p>
        </p:txBody>
      </p:sp>
      <p:sp>
        <p:nvSpPr>
          <p:cNvPr id="8" name="Footer Placeholder 7"/>
          <p:cNvSpPr>
            <a:spLocks noGrp="1"/>
          </p:cNvSpPr>
          <p:nvPr>
            <p:ph type="ftr" sz="quarter" idx="11"/>
          </p:nvPr>
        </p:nvSpPr>
        <p:spPr/>
        <p:txBody>
          <a:bodyPr/>
          <a:lstStyle/>
          <a:p>
            <a:r>
              <a:rPr lang="en-US" smtClean="0"/>
              <a:t>3rd Jagiellonian Symposium - June, 24-28, 2019</a:t>
            </a:r>
            <a:endParaRPr lang="en-US" dirty="0"/>
          </a:p>
        </p:txBody>
      </p:sp>
      <p:sp>
        <p:nvSpPr>
          <p:cNvPr id="9" name="Slide Number Placeholder 8"/>
          <p:cNvSpPr>
            <a:spLocks noGrp="1"/>
          </p:cNvSpPr>
          <p:nvPr>
            <p:ph type="sldNum" sz="quarter" idx="12"/>
          </p:nvPr>
        </p:nvSpPr>
        <p:spPr/>
        <p:txBody>
          <a:bodyPr/>
          <a:lstStyle/>
          <a:p>
            <a:fld id="{1F508282-3B64-475D-983B-112165783300}" type="slidenum">
              <a:rPr lang="en-US" smtClean="0"/>
              <a:t>‹#›</a:t>
            </a:fld>
            <a:endParaRPr lang="en-US" dirty="0"/>
          </a:p>
        </p:txBody>
      </p:sp>
    </p:spTree>
    <p:extLst>
      <p:ext uri="{BB962C8B-B14F-4D97-AF65-F5344CB8AC3E}">
        <p14:creationId xmlns:p14="http://schemas.microsoft.com/office/powerpoint/2010/main" val="161661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7DA73A-5FC0-47EA-BCDB-B1A6A8BAA050}" type="datetime1">
              <a:rPr lang="en-US" smtClean="0"/>
              <a:t>6/24/2019</a:t>
            </a:fld>
            <a:endParaRPr lang="en-US" dirty="0"/>
          </a:p>
        </p:txBody>
      </p:sp>
      <p:sp>
        <p:nvSpPr>
          <p:cNvPr id="4" name="Footer Placeholder 3"/>
          <p:cNvSpPr>
            <a:spLocks noGrp="1"/>
          </p:cNvSpPr>
          <p:nvPr>
            <p:ph type="ftr" sz="quarter" idx="11"/>
          </p:nvPr>
        </p:nvSpPr>
        <p:spPr/>
        <p:txBody>
          <a:bodyPr/>
          <a:lstStyle/>
          <a:p>
            <a:r>
              <a:rPr lang="en-US" smtClean="0"/>
              <a:t>3rd Jagiellonian Symposium - June, 24-28, 2019</a:t>
            </a:r>
            <a:endParaRPr lang="en-US" dirty="0"/>
          </a:p>
        </p:txBody>
      </p:sp>
      <p:sp>
        <p:nvSpPr>
          <p:cNvPr id="5" name="Slide Number Placeholder 4"/>
          <p:cNvSpPr>
            <a:spLocks noGrp="1"/>
          </p:cNvSpPr>
          <p:nvPr>
            <p:ph type="sldNum" sz="quarter" idx="12"/>
          </p:nvPr>
        </p:nvSpPr>
        <p:spPr/>
        <p:txBody>
          <a:bodyPr/>
          <a:lstStyle/>
          <a:p>
            <a:fld id="{1F508282-3B64-475D-983B-112165783300}" type="slidenum">
              <a:rPr lang="en-US" smtClean="0"/>
              <a:t>‹#›</a:t>
            </a:fld>
            <a:endParaRPr lang="en-US" dirty="0"/>
          </a:p>
        </p:txBody>
      </p:sp>
    </p:spTree>
    <p:extLst>
      <p:ext uri="{BB962C8B-B14F-4D97-AF65-F5344CB8AC3E}">
        <p14:creationId xmlns:p14="http://schemas.microsoft.com/office/powerpoint/2010/main" val="178217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D351B-19DC-46C4-B04B-DAEB8CAF903D}" type="datetime1">
              <a:rPr lang="en-US" smtClean="0"/>
              <a:t>6/24/2019</a:t>
            </a:fld>
            <a:endParaRPr lang="en-US" dirty="0"/>
          </a:p>
        </p:txBody>
      </p:sp>
      <p:sp>
        <p:nvSpPr>
          <p:cNvPr id="3" name="Footer Placeholder 2"/>
          <p:cNvSpPr>
            <a:spLocks noGrp="1"/>
          </p:cNvSpPr>
          <p:nvPr>
            <p:ph type="ftr" sz="quarter" idx="11"/>
          </p:nvPr>
        </p:nvSpPr>
        <p:spPr/>
        <p:txBody>
          <a:bodyPr/>
          <a:lstStyle/>
          <a:p>
            <a:r>
              <a:rPr lang="en-US" smtClean="0"/>
              <a:t>3rd Jagiellonian Symposium - June, 24-28, 2019</a:t>
            </a:r>
            <a:endParaRPr lang="en-US" dirty="0"/>
          </a:p>
        </p:txBody>
      </p:sp>
      <p:sp>
        <p:nvSpPr>
          <p:cNvPr id="4" name="Slide Number Placeholder 3"/>
          <p:cNvSpPr>
            <a:spLocks noGrp="1"/>
          </p:cNvSpPr>
          <p:nvPr>
            <p:ph type="sldNum" sz="quarter" idx="12"/>
          </p:nvPr>
        </p:nvSpPr>
        <p:spPr/>
        <p:txBody>
          <a:bodyPr/>
          <a:lstStyle/>
          <a:p>
            <a:fld id="{1F508282-3B64-475D-983B-112165783300}" type="slidenum">
              <a:rPr lang="en-US" smtClean="0"/>
              <a:t>‹#›</a:t>
            </a:fld>
            <a:endParaRPr lang="en-US" dirty="0"/>
          </a:p>
        </p:txBody>
      </p:sp>
    </p:spTree>
    <p:extLst>
      <p:ext uri="{BB962C8B-B14F-4D97-AF65-F5344CB8AC3E}">
        <p14:creationId xmlns:p14="http://schemas.microsoft.com/office/powerpoint/2010/main" val="68632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DEBFDA-6C72-409E-BE8C-C2330720B53F}" type="datetime1">
              <a:rPr lang="en-US" smtClean="0"/>
              <a:t>6/24/2019</a:t>
            </a:fld>
            <a:endParaRPr lang="en-US" dirty="0"/>
          </a:p>
        </p:txBody>
      </p:sp>
      <p:sp>
        <p:nvSpPr>
          <p:cNvPr id="6" name="Footer Placeholder 5"/>
          <p:cNvSpPr>
            <a:spLocks noGrp="1"/>
          </p:cNvSpPr>
          <p:nvPr>
            <p:ph type="ftr" sz="quarter" idx="11"/>
          </p:nvPr>
        </p:nvSpPr>
        <p:spPr/>
        <p:txBody>
          <a:bodyPr/>
          <a:lstStyle/>
          <a:p>
            <a:r>
              <a:rPr lang="en-US" smtClean="0"/>
              <a:t>3rd Jagiellonian Symposium - June, 24-28, 2019</a:t>
            </a:r>
            <a:endParaRPr lang="en-US" dirty="0"/>
          </a:p>
        </p:txBody>
      </p:sp>
      <p:sp>
        <p:nvSpPr>
          <p:cNvPr id="7" name="Slide Number Placeholder 6"/>
          <p:cNvSpPr>
            <a:spLocks noGrp="1"/>
          </p:cNvSpPr>
          <p:nvPr>
            <p:ph type="sldNum" sz="quarter" idx="12"/>
          </p:nvPr>
        </p:nvSpPr>
        <p:spPr/>
        <p:txBody>
          <a:bodyPr/>
          <a:lstStyle/>
          <a:p>
            <a:fld id="{1F508282-3B64-475D-983B-112165783300}" type="slidenum">
              <a:rPr lang="en-US" smtClean="0"/>
              <a:t>‹#›</a:t>
            </a:fld>
            <a:endParaRPr lang="en-US" dirty="0"/>
          </a:p>
        </p:txBody>
      </p:sp>
    </p:spTree>
    <p:extLst>
      <p:ext uri="{BB962C8B-B14F-4D97-AF65-F5344CB8AC3E}">
        <p14:creationId xmlns:p14="http://schemas.microsoft.com/office/powerpoint/2010/main" val="124971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46AFF3-622D-4CF6-B07D-194DD9B3BCCF}" type="datetime1">
              <a:rPr lang="en-US" smtClean="0"/>
              <a:t>6/24/2019</a:t>
            </a:fld>
            <a:endParaRPr lang="en-US" dirty="0"/>
          </a:p>
        </p:txBody>
      </p:sp>
      <p:sp>
        <p:nvSpPr>
          <p:cNvPr id="6" name="Footer Placeholder 5"/>
          <p:cNvSpPr>
            <a:spLocks noGrp="1"/>
          </p:cNvSpPr>
          <p:nvPr>
            <p:ph type="ftr" sz="quarter" idx="11"/>
          </p:nvPr>
        </p:nvSpPr>
        <p:spPr/>
        <p:txBody>
          <a:bodyPr/>
          <a:lstStyle/>
          <a:p>
            <a:r>
              <a:rPr lang="en-US" smtClean="0"/>
              <a:t>3rd Jagiellonian Symposium - June, 24-28, 2019</a:t>
            </a:r>
            <a:endParaRPr lang="en-US" dirty="0"/>
          </a:p>
        </p:txBody>
      </p:sp>
      <p:sp>
        <p:nvSpPr>
          <p:cNvPr id="7" name="Slide Number Placeholder 6"/>
          <p:cNvSpPr>
            <a:spLocks noGrp="1"/>
          </p:cNvSpPr>
          <p:nvPr>
            <p:ph type="sldNum" sz="quarter" idx="12"/>
          </p:nvPr>
        </p:nvSpPr>
        <p:spPr/>
        <p:txBody>
          <a:bodyPr/>
          <a:lstStyle/>
          <a:p>
            <a:fld id="{1F508282-3B64-475D-983B-112165783300}" type="slidenum">
              <a:rPr lang="en-US" smtClean="0"/>
              <a:t>‹#›</a:t>
            </a:fld>
            <a:endParaRPr lang="en-US" dirty="0"/>
          </a:p>
        </p:txBody>
      </p:sp>
    </p:spTree>
    <p:extLst>
      <p:ext uri="{BB962C8B-B14F-4D97-AF65-F5344CB8AC3E}">
        <p14:creationId xmlns:p14="http://schemas.microsoft.com/office/powerpoint/2010/main" val="3848441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52A22-F138-4EBE-B8D4-D4BE589CD710}" type="datetime1">
              <a:rPr lang="en-US" smtClean="0"/>
              <a:t>6/24/2019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3rd Jagiellonian Symposium - June, 24-28, 2019</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8282-3B64-475D-983B-112165783300}" type="slidenum">
              <a:rPr lang="en-US" smtClean="0"/>
              <a:t>‹#›</a:t>
            </a:fld>
            <a:endParaRPr lang="en-US" dirty="0"/>
          </a:p>
        </p:txBody>
      </p:sp>
    </p:spTree>
    <p:extLst>
      <p:ext uri="{BB962C8B-B14F-4D97-AF65-F5344CB8AC3E}">
        <p14:creationId xmlns:p14="http://schemas.microsoft.com/office/powerpoint/2010/main" val="909838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2B3452-DB0C-4A58-9108-3AC393044310}"/>
              </a:ext>
            </a:extLst>
          </p:cNvPr>
          <p:cNvSpPr txBox="1">
            <a:spLocks/>
          </p:cNvSpPr>
          <p:nvPr/>
        </p:nvSpPr>
        <p:spPr>
          <a:xfrm>
            <a:off x="3576437" y="4199224"/>
            <a:ext cx="8819908" cy="865139"/>
          </a:xfrm>
          <a:prstGeom prst="rect">
            <a:avLst/>
          </a:prstGeom>
        </p:spPr>
        <p:txBody>
          <a:bodyPr anchor="b">
            <a:noAutofit/>
          </a:bodyPr>
          <a:lstStyle>
            <a:lvl1pPr algn="l" defTabSz="457200" rtl="0" eaLnBrk="1" latinLnBrk="0" hangingPunct="1">
              <a:spcBef>
                <a:spcPct val="0"/>
              </a:spcBef>
              <a:buNone/>
              <a:defRPr sz="32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i="1" dirty="0">
                <a:solidFill>
                  <a:schemeClr val="tx1"/>
                </a:solidFill>
              </a:rPr>
              <a:t>The Future of Charged Particle Therapy after Solving the </a:t>
            </a:r>
            <a:r>
              <a:rPr lang="en-US" i="1" dirty="0" smtClean="0">
                <a:solidFill>
                  <a:schemeClr val="tx1"/>
                </a:solidFill>
              </a:rPr>
              <a:t>Uncertainty Problems</a:t>
            </a:r>
            <a:endParaRPr lang="en-US" i="1" dirty="0">
              <a:solidFill>
                <a:schemeClr val="tx1"/>
              </a:solidFill>
            </a:endParaRPr>
          </a:p>
        </p:txBody>
      </p:sp>
      <p:sp>
        <p:nvSpPr>
          <p:cNvPr id="6" name="Title 1">
            <a:extLst>
              <a:ext uri="{FF2B5EF4-FFF2-40B4-BE49-F238E27FC236}">
                <a16:creationId xmlns:a16="http://schemas.microsoft.com/office/drawing/2014/main" id="{AE2B3452-DB0C-4A58-9108-3AC393044310}"/>
              </a:ext>
            </a:extLst>
          </p:cNvPr>
          <p:cNvSpPr txBox="1">
            <a:spLocks/>
          </p:cNvSpPr>
          <p:nvPr/>
        </p:nvSpPr>
        <p:spPr>
          <a:xfrm>
            <a:off x="3576437" y="5064363"/>
            <a:ext cx="8819908" cy="865139"/>
          </a:xfrm>
          <a:prstGeom prst="rect">
            <a:avLst/>
          </a:prstGeom>
        </p:spPr>
        <p:txBody>
          <a:bodyPr anchor="b">
            <a:noAutofit/>
          </a:bodyPr>
          <a:lstStyle>
            <a:lvl1pPr algn="l" defTabSz="457200" rtl="0" eaLnBrk="1" latinLnBrk="0" hangingPunct="1">
              <a:spcBef>
                <a:spcPct val="0"/>
              </a:spcBef>
              <a:buNone/>
              <a:defRPr sz="32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solidFill>
                  <a:srgbClr val="7030A0"/>
                </a:solidFill>
              </a:rPr>
              <a:t>Reinhard W. Schulte, MD, </a:t>
            </a:r>
            <a:r>
              <a:rPr lang="en-US" sz="2800" dirty="0" smtClean="0">
                <a:solidFill>
                  <a:srgbClr val="7030A0"/>
                </a:solidFill>
              </a:rPr>
              <a:t>MS, Loma </a:t>
            </a:r>
            <a:r>
              <a:rPr lang="en-US" sz="2800" dirty="0">
                <a:solidFill>
                  <a:srgbClr val="7030A0"/>
                </a:solidFill>
              </a:rPr>
              <a:t>Linda </a:t>
            </a:r>
            <a:r>
              <a:rPr lang="en-US" sz="2800" dirty="0" smtClean="0">
                <a:solidFill>
                  <a:srgbClr val="7030A0"/>
                </a:solidFill>
              </a:rPr>
              <a:t>University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641" y="1"/>
            <a:ext cx="2895361" cy="109109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1260" y="-2821"/>
            <a:ext cx="2201991" cy="174691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94" y="0"/>
            <a:ext cx="2267915" cy="1933397"/>
          </a:xfrm>
          <a:prstGeom prst="rect">
            <a:avLst/>
          </a:prstGeom>
        </p:spPr>
      </p:pic>
      <p:pic>
        <p:nvPicPr>
          <p:cNvPr id="7" name="Picture 6"/>
          <p:cNvPicPr>
            <a:picLocks noChangeAspect="1"/>
          </p:cNvPicPr>
          <p:nvPr/>
        </p:nvPicPr>
        <p:blipFill>
          <a:blip r:embed="rId5"/>
          <a:stretch>
            <a:fillRect/>
          </a:stretch>
        </p:blipFill>
        <p:spPr>
          <a:xfrm>
            <a:off x="3104085" y="326618"/>
            <a:ext cx="3096199" cy="1280160"/>
          </a:xfrm>
          <a:prstGeom prst="rect">
            <a:avLst/>
          </a:prstGeom>
        </p:spPr>
      </p:pic>
      <p:pic>
        <p:nvPicPr>
          <p:cNvPr id="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3060" y="2729247"/>
            <a:ext cx="1385887"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1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3452" y="0"/>
            <a:ext cx="10515600" cy="1325563"/>
          </a:xfrm>
        </p:spPr>
        <p:txBody>
          <a:bodyPr/>
          <a:lstStyle/>
          <a:p>
            <a:r>
              <a:rPr lang="en-US" dirty="0">
                <a:solidFill>
                  <a:srgbClr val="7030A0"/>
                </a:solidFill>
              </a:rPr>
              <a:t>General Outline of a Complete </a:t>
            </a:r>
            <a:r>
              <a:rPr lang="en-US" dirty="0" smtClean="0">
                <a:solidFill>
                  <a:srgbClr val="7030A0"/>
                </a:solidFill>
              </a:rPr>
              <a:t>Problem </a:t>
            </a:r>
            <a:r>
              <a:rPr lang="en-US" dirty="0">
                <a:solidFill>
                  <a:srgbClr val="7030A0"/>
                </a:solidFill>
              </a:rPr>
              <a:t>Solution</a:t>
            </a:r>
          </a:p>
        </p:txBody>
      </p:sp>
      <p:sp>
        <p:nvSpPr>
          <p:cNvPr id="5" name="Content Placeholder 4"/>
          <p:cNvSpPr>
            <a:spLocks noGrp="1"/>
          </p:cNvSpPr>
          <p:nvPr>
            <p:ph idx="1"/>
          </p:nvPr>
        </p:nvSpPr>
        <p:spPr>
          <a:xfrm>
            <a:off x="823452" y="1665287"/>
            <a:ext cx="10515600" cy="4351338"/>
          </a:xfrm>
        </p:spPr>
        <p:txBody>
          <a:bodyPr>
            <a:noAutofit/>
          </a:bodyPr>
          <a:lstStyle/>
          <a:p>
            <a:r>
              <a:rPr lang="en-US" sz="2400" dirty="0"/>
              <a:t>A complete solution must address the all causes of range uncertainties.</a:t>
            </a:r>
          </a:p>
          <a:p>
            <a:r>
              <a:rPr lang="en-US" sz="2400" dirty="0" smtClean="0">
                <a:solidFill>
                  <a:srgbClr val="0070C0"/>
                </a:solidFill>
              </a:rPr>
              <a:t>Range errors in treatment planning</a:t>
            </a:r>
            <a:r>
              <a:rPr lang="en-US" sz="2400" dirty="0" smtClean="0"/>
              <a:t>: </a:t>
            </a:r>
            <a:r>
              <a:rPr lang="en-US" sz="2400" dirty="0"/>
              <a:t>We may replace current x-ray planning CT with an imaging modality that is free from high-density artifacts and HU-to-RSP conversion errors.</a:t>
            </a:r>
          </a:p>
          <a:p>
            <a:r>
              <a:rPr lang="en-US" sz="2400" dirty="0">
                <a:solidFill>
                  <a:srgbClr val="0070C0"/>
                </a:solidFill>
              </a:rPr>
              <a:t>Interfraction range errors</a:t>
            </a:r>
            <a:r>
              <a:rPr lang="en-US" sz="2400" dirty="0"/>
              <a:t>: We replace pre-treatment x-ray imaging (radiographs or CBCT) that would allow to detect pretreatment range (3D) or WET (2D) errors with very low doses (</a:t>
            </a:r>
            <a:r>
              <a:rPr lang="el-GR" sz="2400" dirty="0"/>
              <a:t>μ</a:t>
            </a:r>
            <a:r>
              <a:rPr lang="en-US" sz="2400" dirty="0"/>
              <a:t>Gy)</a:t>
            </a:r>
          </a:p>
          <a:p>
            <a:r>
              <a:rPr lang="en-US" sz="2400" dirty="0">
                <a:solidFill>
                  <a:srgbClr val="0070C0"/>
                </a:solidFill>
              </a:rPr>
              <a:t>Intrafraction range errors</a:t>
            </a:r>
            <a:r>
              <a:rPr lang="en-US" sz="2400" dirty="0"/>
              <a:t>: We should have a method that can detect range errors during treatment with &lt;2 mm accuracy.</a:t>
            </a:r>
          </a:p>
          <a:p>
            <a:r>
              <a:rPr lang="en-US" sz="2400" dirty="0"/>
              <a:t>Ideally all this could be done with </a:t>
            </a:r>
            <a:r>
              <a:rPr lang="en-US" sz="2400" dirty="0">
                <a:solidFill>
                  <a:srgbClr val="00B050"/>
                </a:solidFill>
              </a:rPr>
              <a:t>the same low-dose imaging modality</a:t>
            </a:r>
          </a:p>
          <a:p>
            <a:pPr marL="0" indent="0" algn="ctr">
              <a:buNone/>
            </a:pPr>
            <a:r>
              <a:rPr lang="en-US" sz="4000" dirty="0"/>
              <a:t>pCT, </a:t>
            </a:r>
            <a:r>
              <a:rPr lang="en-US" sz="4000" dirty="0" smtClean="0"/>
              <a:t>pRad</a:t>
            </a:r>
            <a:endParaRPr lang="en-US" sz="2400" dirty="0"/>
          </a:p>
        </p:txBody>
      </p:sp>
      <p:sp>
        <p:nvSpPr>
          <p:cNvPr id="7" name="Date Placeholder 6"/>
          <p:cNvSpPr>
            <a:spLocks noGrp="1"/>
          </p:cNvSpPr>
          <p:nvPr>
            <p:ph type="dt" sz="half" idx="10"/>
          </p:nvPr>
        </p:nvSpPr>
        <p:spPr/>
        <p:txBody>
          <a:bodyPr/>
          <a:lstStyle/>
          <a:p>
            <a:fld id="{1F25C18C-C8F1-4CD2-BDCA-6801E76D00C7}" type="datetime1">
              <a:rPr lang="en-US" smtClean="0"/>
              <a:t>6/24/2019</a:t>
            </a:fld>
            <a:endParaRPr lang="en-US" dirty="0"/>
          </a:p>
        </p:txBody>
      </p:sp>
      <p:sp>
        <p:nvSpPr>
          <p:cNvPr id="8" name="Slide Number Placeholder 7"/>
          <p:cNvSpPr>
            <a:spLocks noGrp="1"/>
          </p:cNvSpPr>
          <p:nvPr>
            <p:ph type="sldNum" sz="quarter" idx="12"/>
          </p:nvPr>
        </p:nvSpPr>
        <p:spPr/>
        <p:txBody>
          <a:bodyPr/>
          <a:lstStyle/>
          <a:p>
            <a:fld id="{1F508282-3B64-475D-983B-112165783300}" type="slidenum">
              <a:rPr lang="en-US" smtClean="0"/>
              <a:t>10</a:t>
            </a:fld>
            <a:endParaRPr lang="en-US" dirty="0"/>
          </a:p>
        </p:txBody>
      </p:sp>
    </p:spTree>
    <p:extLst>
      <p:ext uri="{BB962C8B-B14F-4D97-AF65-F5344CB8AC3E}">
        <p14:creationId xmlns:p14="http://schemas.microsoft.com/office/powerpoint/2010/main" val="102811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wipe(down)">
                                      <p:cBhvr>
                                        <p:cTn id="7" dur="580">
                                          <p:stCondLst>
                                            <p:cond delay="0"/>
                                          </p:stCondLst>
                                        </p:cTn>
                                        <p:tgtEl>
                                          <p:spTgt spid="5">
                                            <p:txEl>
                                              <p:pRg st="5" end="5"/>
                                            </p:txEl>
                                          </p:spTgt>
                                        </p:tgtEl>
                                      </p:cBhvr>
                                    </p:animEffect>
                                    <p:anim calcmode="lin" valueType="num">
                                      <p:cBhvr>
                                        <p:cTn id="8" dur="1822" tmFilter="0,0; 0.14,0.36; 0.43,0.73; 0.71,0.91; 1.0,1.0">
                                          <p:stCondLst>
                                            <p:cond delay="0"/>
                                          </p:stCondLst>
                                        </p:cTn>
                                        <p:tgtEl>
                                          <p:spTgt spid="5">
                                            <p:txEl>
                                              <p:pRg st="5" end="5"/>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5" end="5"/>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5" end="5"/>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5" end="5"/>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5" end="5"/>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5" end="5"/>
                                            </p:txEl>
                                          </p:spTgt>
                                        </p:tgtEl>
                                      </p:cBhvr>
                                      <p:to x="100000" y="60000"/>
                                    </p:animScale>
                                    <p:animScale>
                                      <p:cBhvr>
                                        <p:cTn id="14" dur="166" decel="50000">
                                          <p:stCondLst>
                                            <p:cond delay="676"/>
                                          </p:stCondLst>
                                        </p:cTn>
                                        <p:tgtEl>
                                          <p:spTgt spid="5">
                                            <p:txEl>
                                              <p:pRg st="5" end="5"/>
                                            </p:txEl>
                                          </p:spTgt>
                                        </p:tgtEl>
                                      </p:cBhvr>
                                      <p:to x="100000" y="100000"/>
                                    </p:animScale>
                                    <p:animScale>
                                      <p:cBhvr>
                                        <p:cTn id="15" dur="26">
                                          <p:stCondLst>
                                            <p:cond delay="1312"/>
                                          </p:stCondLst>
                                        </p:cTn>
                                        <p:tgtEl>
                                          <p:spTgt spid="5">
                                            <p:txEl>
                                              <p:pRg st="5" end="5"/>
                                            </p:txEl>
                                          </p:spTgt>
                                        </p:tgtEl>
                                      </p:cBhvr>
                                      <p:to x="100000" y="80000"/>
                                    </p:animScale>
                                    <p:animScale>
                                      <p:cBhvr>
                                        <p:cTn id="16" dur="166" decel="50000">
                                          <p:stCondLst>
                                            <p:cond delay="1338"/>
                                          </p:stCondLst>
                                        </p:cTn>
                                        <p:tgtEl>
                                          <p:spTgt spid="5">
                                            <p:txEl>
                                              <p:pRg st="5" end="5"/>
                                            </p:txEl>
                                          </p:spTgt>
                                        </p:tgtEl>
                                      </p:cBhvr>
                                      <p:to x="100000" y="100000"/>
                                    </p:animScale>
                                    <p:animScale>
                                      <p:cBhvr>
                                        <p:cTn id="17" dur="26">
                                          <p:stCondLst>
                                            <p:cond delay="1642"/>
                                          </p:stCondLst>
                                        </p:cTn>
                                        <p:tgtEl>
                                          <p:spTgt spid="5">
                                            <p:txEl>
                                              <p:pRg st="5" end="5"/>
                                            </p:txEl>
                                          </p:spTgt>
                                        </p:tgtEl>
                                      </p:cBhvr>
                                      <p:to x="100000" y="90000"/>
                                    </p:animScale>
                                    <p:animScale>
                                      <p:cBhvr>
                                        <p:cTn id="18" dur="166" decel="50000">
                                          <p:stCondLst>
                                            <p:cond delay="1668"/>
                                          </p:stCondLst>
                                        </p:cTn>
                                        <p:tgtEl>
                                          <p:spTgt spid="5">
                                            <p:txEl>
                                              <p:pRg st="5" end="5"/>
                                            </p:txEl>
                                          </p:spTgt>
                                        </p:tgtEl>
                                      </p:cBhvr>
                                      <p:to x="100000" y="100000"/>
                                    </p:animScale>
                                    <p:animScale>
                                      <p:cBhvr>
                                        <p:cTn id="19" dur="26">
                                          <p:stCondLst>
                                            <p:cond delay="1808"/>
                                          </p:stCondLst>
                                        </p:cTn>
                                        <p:tgtEl>
                                          <p:spTgt spid="5">
                                            <p:txEl>
                                              <p:pRg st="5" end="5"/>
                                            </p:txEl>
                                          </p:spTgt>
                                        </p:tgtEl>
                                      </p:cBhvr>
                                      <p:to x="100000" y="95000"/>
                                    </p:animScale>
                                    <p:animScale>
                                      <p:cBhvr>
                                        <p:cTn id="20" dur="166" decel="50000">
                                          <p:stCondLst>
                                            <p:cond delay="1834"/>
                                          </p:stCondLst>
                                        </p:cTn>
                                        <p:tgtEl>
                                          <p:spTgt spid="5">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36" y="466946"/>
            <a:ext cx="11430000" cy="928687"/>
          </a:xfrm>
        </p:spPr>
        <p:txBody>
          <a:bodyPr>
            <a:normAutofit fontScale="90000"/>
          </a:bodyPr>
          <a:lstStyle/>
          <a:p>
            <a:r>
              <a:rPr lang="en-US" dirty="0">
                <a:solidFill>
                  <a:srgbClr val="7030A0"/>
                </a:solidFill>
              </a:rPr>
              <a:t>Addressing Proton Range Uncertainty with Proton CT:</a:t>
            </a:r>
            <a:br>
              <a:rPr lang="en-US" dirty="0">
                <a:solidFill>
                  <a:srgbClr val="7030A0"/>
                </a:solidFill>
              </a:rPr>
            </a:br>
            <a:r>
              <a:rPr lang="en-US" dirty="0">
                <a:solidFill>
                  <a:srgbClr val="7030A0"/>
                </a:solidFill>
              </a:rPr>
              <a:t> The pCT Collaboration Project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72" y="1910934"/>
            <a:ext cx="10799042" cy="3657600"/>
          </a:xfrm>
          <a:prstGeom prst="rect">
            <a:avLst/>
          </a:prstGeom>
        </p:spPr>
      </p:pic>
    </p:spTree>
    <p:extLst>
      <p:ext uri="{BB962C8B-B14F-4D97-AF65-F5344CB8AC3E}">
        <p14:creationId xmlns:p14="http://schemas.microsoft.com/office/powerpoint/2010/main" val="1929928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CT principl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2789239"/>
            <a:ext cx="5334000" cy="2117725"/>
          </a:xfrm>
          <a:noFill/>
        </p:spPr>
      </p:pic>
      <p:sp>
        <p:nvSpPr>
          <p:cNvPr id="7171" name="Rectangle 3"/>
          <p:cNvSpPr>
            <a:spLocks noGrp="1" noChangeArrowheads="1"/>
          </p:cNvSpPr>
          <p:nvPr>
            <p:ph type="title"/>
          </p:nvPr>
        </p:nvSpPr>
        <p:spPr/>
        <p:txBody>
          <a:bodyPr/>
          <a:lstStyle/>
          <a:p>
            <a:pPr eaLnBrk="1" hangingPunct="1"/>
            <a:r>
              <a:rPr lang="en-US" sz="3800" dirty="0"/>
              <a:t>Proton </a:t>
            </a:r>
            <a:r>
              <a:rPr lang="en-US" sz="3800" dirty="0" smtClean="0"/>
              <a:t>CT/PRad </a:t>
            </a:r>
            <a:r>
              <a:rPr lang="en-US" sz="3800" dirty="0"/>
              <a:t>Scanner: Design Principle</a:t>
            </a:r>
          </a:p>
        </p:txBody>
      </p:sp>
      <p:sp>
        <p:nvSpPr>
          <p:cNvPr id="7172" name="Rectangle 4"/>
          <p:cNvSpPr>
            <a:spLocks noGrp="1" noChangeArrowheads="1"/>
          </p:cNvSpPr>
          <p:nvPr>
            <p:ph type="body" sz="half" idx="1"/>
          </p:nvPr>
        </p:nvSpPr>
        <p:spPr>
          <a:xfrm>
            <a:off x="571499" y="1114547"/>
            <a:ext cx="3695701" cy="4495800"/>
          </a:xfrm>
        </p:spPr>
        <p:txBody>
          <a:bodyPr>
            <a:normAutofit/>
          </a:bodyPr>
          <a:lstStyle/>
          <a:p>
            <a:pPr eaLnBrk="1" hangingPunct="1">
              <a:lnSpc>
                <a:spcPct val="90000"/>
              </a:lnSpc>
            </a:pPr>
            <a:r>
              <a:rPr lang="en-US" sz="2000" dirty="0"/>
              <a:t>Protons of sufficient energy can penetrate the human body</a:t>
            </a:r>
          </a:p>
          <a:p>
            <a:pPr eaLnBrk="1" hangingPunct="1">
              <a:lnSpc>
                <a:spcPct val="90000"/>
              </a:lnSpc>
            </a:pPr>
            <a:r>
              <a:rPr lang="en-US" sz="2000" dirty="0"/>
              <a:t>Protons can be tracked on the entry and exit side using modern </a:t>
            </a:r>
            <a:r>
              <a:rPr lang="en-US" sz="2000" dirty="0" smtClean="0"/>
              <a:t>particle </a:t>
            </a:r>
            <a:r>
              <a:rPr lang="en-US" sz="2000" dirty="0"/>
              <a:t>detectors</a:t>
            </a:r>
          </a:p>
          <a:p>
            <a:pPr eaLnBrk="1" hangingPunct="1">
              <a:lnSpc>
                <a:spcPct val="90000"/>
              </a:lnSpc>
            </a:pPr>
            <a:r>
              <a:rPr lang="en-US" sz="2000" dirty="0"/>
              <a:t>Residual energy detector to measure energy loss of individual protons</a:t>
            </a:r>
          </a:p>
          <a:p>
            <a:pPr eaLnBrk="1" hangingPunct="1">
              <a:lnSpc>
                <a:spcPct val="90000"/>
              </a:lnSpc>
            </a:pPr>
            <a:r>
              <a:rPr lang="en-US" sz="2000" dirty="0" smtClean="0"/>
              <a:t>Detector can be mounted on the Gantry (or rotate with it), but rotating the patient in a vertical chair appears a more straightforward solution</a:t>
            </a:r>
            <a:endParaRPr lang="en-US" sz="2000" dirty="0"/>
          </a:p>
        </p:txBody>
      </p:sp>
      <p:sp>
        <p:nvSpPr>
          <p:cNvPr id="78853" name="Oval 5"/>
          <p:cNvSpPr>
            <a:spLocks noChangeArrowheads="1"/>
          </p:cNvSpPr>
          <p:nvPr/>
        </p:nvSpPr>
        <p:spPr bwMode="auto">
          <a:xfrm>
            <a:off x="5486400" y="4038600"/>
            <a:ext cx="76200" cy="76200"/>
          </a:xfrm>
          <a:prstGeom prst="ellipse">
            <a:avLst/>
          </a:prstGeom>
          <a:solidFill>
            <a:schemeClr val="bg2"/>
          </a:solidFill>
          <a:ln w="9525">
            <a:solidFill>
              <a:schemeClr val="bg2"/>
            </a:solidFill>
            <a:round/>
            <a:headEnd/>
            <a:tailEnd/>
          </a:ln>
        </p:spPr>
        <p:txBody>
          <a:bodyPr wrap="none" anchor="ctr"/>
          <a:lstStyle/>
          <a:p>
            <a:pPr algn="ctr"/>
            <a:endParaRPr lang="en-US" dirty="0">
              <a:solidFill>
                <a:srgbClr val="FF0000"/>
              </a:solidFill>
            </a:endParaRPr>
          </a:p>
        </p:txBody>
      </p:sp>
      <p:sp>
        <p:nvSpPr>
          <p:cNvPr id="78854" name="Oval 6"/>
          <p:cNvSpPr>
            <a:spLocks noChangeArrowheads="1"/>
          </p:cNvSpPr>
          <p:nvPr/>
        </p:nvSpPr>
        <p:spPr bwMode="auto">
          <a:xfrm>
            <a:off x="6629400" y="3765550"/>
            <a:ext cx="76200" cy="76200"/>
          </a:xfrm>
          <a:prstGeom prst="ellipse">
            <a:avLst/>
          </a:prstGeom>
          <a:solidFill>
            <a:schemeClr val="bg2"/>
          </a:solidFill>
          <a:ln w="9525">
            <a:solidFill>
              <a:schemeClr val="bg2"/>
            </a:solidFill>
            <a:round/>
            <a:headEnd/>
            <a:tailEnd/>
          </a:ln>
        </p:spPr>
        <p:txBody>
          <a:bodyPr wrap="none" anchor="ctr"/>
          <a:lstStyle/>
          <a:p>
            <a:pPr algn="ctr"/>
            <a:endParaRPr lang="en-US" dirty="0">
              <a:solidFill>
                <a:srgbClr val="FF0000"/>
              </a:solidFill>
            </a:endParaRPr>
          </a:p>
        </p:txBody>
      </p:sp>
      <p:sp>
        <p:nvSpPr>
          <p:cNvPr id="78855" name="Oval 7"/>
          <p:cNvSpPr>
            <a:spLocks noChangeArrowheads="1"/>
          </p:cNvSpPr>
          <p:nvPr/>
        </p:nvSpPr>
        <p:spPr bwMode="auto">
          <a:xfrm>
            <a:off x="7543800" y="3657600"/>
            <a:ext cx="76200" cy="76200"/>
          </a:xfrm>
          <a:prstGeom prst="ellipse">
            <a:avLst/>
          </a:prstGeom>
          <a:solidFill>
            <a:schemeClr val="bg2"/>
          </a:solidFill>
          <a:ln w="9525">
            <a:solidFill>
              <a:schemeClr val="bg2"/>
            </a:solidFill>
            <a:round/>
            <a:headEnd/>
            <a:tailEnd/>
          </a:ln>
        </p:spPr>
        <p:txBody>
          <a:bodyPr wrap="none" anchor="ctr"/>
          <a:lstStyle/>
          <a:p>
            <a:pPr algn="ctr"/>
            <a:endParaRPr lang="en-US" dirty="0">
              <a:solidFill>
                <a:srgbClr val="FF0000"/>
              </a:solidFill>
            </a:endParaRPr>
          </a:p>
        </p:txBody>
      </p:sp>
      <p:sp>
        <p:nvSpPr>
          <p:cNvPr id="78856" name="Oval 8"/>
          <p:cNvSpPr>
            <a:spLocks noChangeArrowheads="1"/>
          </p:cNvSpPr>
          <p:nvPr/>
        </p:nvSpPr>
        <p:spPr bwMode="auto">
          <a:xfrm>
            <a:off x="8077200" y="3733800"/>
            <a:ext cx="76200" cy="76200"/>
          </a:xfrm>
          <a:prstGeom prst="ellipse">
            <a:avLst/>
          </a:prstGeom>
          <a:solidFill>
            <a:schemeClr val="bg2"/>
          </a:solidFill>
          <a:ln w="9525">
            <a:solidFill>
              <a:schemeClr val="bg2"/>
            </a:solidFill>
            <a:round/>
            <a:headEnd/>
            <a:tailEnd/>
          </a:ln>
        </p:spPr>
        <p:txBody>
          <a:bodyPr wrap="none" anchor="ctr"/>
          <a:lstStyle/>
          <a:p>
            <a:pPr algn="ctr"/>
            <a:endParaRPr lang="en-US" dirty="0">
              <a:solidFill>
                <a:srgbClr val="FF0000"/>
              </a:solidFill>
            </a:endParaRPr>
          </a:p>
        </p:txBody>
      </p:sp>
      <p:sp>
        <p:nvSpPr>
          <p:cNvPr id="78857" name="Oval 9"/>
          <p:cNvSpPr>
            <a:spLocks noChangeArrowheads="1"/>
          </p:cNvSpPr>
          <p:nvPr/>
        </p:nvSpPr>
        <p:spPr bwMode="auto">
          <a:xfrm>
            <a:off x="9220200" y="3886200"/>
            <a:ext cx="76200" cy="76200"/>
          </a:xfrm>
          <a:prstGeom prst="ellipse">
            <a:avLst/>
          </a:prstGeom>
          <a:solidFill>
            <a:schemeClr val="bg2"/>
          </a:solidFill>
          <a:ln w="9525">
            <a:solidFill>
              <a:schemeClr val="bg2"/>
            </a:solidFill>
            <a:round/>
            <a:headEnd/>
            <a:tailEnd/>
          </a:ln>
        </p:spPr>
        <p:txBody>
          <a:bodyPr wrap="none" anchor="ctr"/>
          <a:lstStyle/>
          <a:p>
            <a:pPr algn="ctr"/>
            <a:endParaRPr lang="en-US" dirty="0">
              <a:solidFill>
                <a:srgbClr val="FF0000"/>
              </a:solidFill>
            </a:endParaRPr>
          </a:p>
        </p:txBody>
      </p:sp>
      <p:sp>
        <p:nvSpPr>
          <p:cNvPr id="78858" name="Oval 10"/>
          <p:cNvSpPr>
            <a:spLocks noChangeArrowheads="1"/>
          </p:cNvSpPr>
          <p:nvPr/>
        </p:nvSpPr>
        <p:spPr bwMode="auto">
          <a:xfrm>
            <a:off x="10134600" y="4038600"/>
            <a:ext cx="76200" cy="76200"/>
          </a:xfrm>
          <a:prstGeom prst="ellipse">
            <a:avLst/>
          </a:prstGeom>
          <a:solidFill>
            <a:schemeClr val="bg2"/>
          </a:solidFill>
          <a:ln w="9525">
            <a:solidFill>
              <a:schemeClr val="bg2"/>
            </a:solidFill>
            <a:round/>
            <a:headEnd/>
            <a:tailEnd/>
          </a:ln>
        </p:spPr>
        <p:txBody>
          <a:bodyPr wrap="none" anchor="ctr"/>
          <a:lstStyle/>
          <a:p>
            <a:pPr algn="ctr"/>
            <a:endParaRPr lang="en-US" dirty="0">
              <a:solidFill>
                <a:srgbClr val="FF0000"/>
              </a:solidFill>
            </a:endParaRPr>
          </a:p>
        </p:txBody>
      </p:sp>
      <p:sp>
        <p:nvSpPr>
          <p:cNvPr id="7179" name="Text Box 11"/>
          <p:cNvSpPr txBox="1">
            <a:spLocks noChangeArrowheads="1"/>
          </p:cNvSpPr>
          <p:nvPr/>
        </p:nvSpPr>
        <p:spPr bwMode="auto">
          <a:xfrm>
            <a:off x="5410200" y="5410201"/>
            <a:ext cx="502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600" dirty="0" smtClean="0"/>
              <a:t>Original design </a:t>
            </a:r>
            <a:r>
              <a:rPr lang="en-US" sz="1600" dirty="0"/>
              <a:t>of a </a:t>
            </a:r>
            <a:r>
              <a:rPr lang="en-US" sz="1600" dirty="0" smtClean="0"/>
              <a:t>pCT </a:t>
            </a:r>
            <a:r>
              <a:rPr lang="en-US" sz="1600" dirty="0"/>
              <a:t>Scanner rotating with the proton gantry (R. Schulte et al. IEEE TNS, 2004)</a:t>
            </a:r>
          </a:p>
        </p:txBody>
      </p:sp>
      <p:sp>
        <p:nvSpPr>
          <p:cNvPr id="7180" name="AutoShape 12"/>
          <p:cNvSpPr>
            <a:spLocks noChangeArrowheads="1"/>
          </p:cNvSpPr>
          <p:nvPr/>
        </p:nvSpPr>
        <p:spPr bwMode="auto">
          <a:xfrm rot="10800000">
            <a:off x="6629400" y="2133600"/>
            <a:ext cx="1600200" cy="1143000"/>
          </a:xfrm>
          <a:prstGeom prst="curvedLeftArrow">
            <a:avLst>
              <a:gd name="adj1" fmla="val 20000"/>
              <a:gd name="adj2" fmla="val 40000"/>
              <a:gd name="adj3" fmla="val 46667"/>
            </a:avLst>
          </a:prstGeom>
          <a:solidFill>
            <a:schemeClr val="accent1"/>
          </a:solidFill>
          <a:ln w="9525">
            <a:solidFill>
              <a:schemeClr val="tx1"/>
            </a:solidFill>
            <a:miter lim="800000"/>
            <a:headEnd/>
            <a:tailEnd/>
          </a:ln>
        </p:spPr>
        <p:txBody>
          <a:bodyPr wrap="none" anchor="ctr"/>
          <a:lstStyle/>
          <a:p>
            <a:endParaRPr lang="en-US" dirty="0"/>
          </a:p>
        </p:txBody>
      </p:sp>
      <p:sp>
        <p:nvSpPr>
          <p:cNvPr id="7181" name="Line 13"/>
          <p:cNvSpPr>
            <a:spLocks noChangeShapeType="1"/>
          </p:cNvSpPr>
          <p:nvPr/>
        </p:nvSpPr>
        <p:spPr bwMode="auto">
          <a:xfrm>
            <a:off x="7467600" y="1981200"/>
            <a:ext cx="0" cy="990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182" name="Line 14"/>
          <p:cNvSpPr>
            <a:spLocks noChangeShapeType="1"/>
          </p:cNvSpPr>
          <p:nvPr/>
        </p:nvSpPr>
        <p:spPr bwMode="auto">
          <a:xfrm>
            <a:off x="7467600" y="3200400"/>
            <a:ext cx="0" cy="1905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183" name="AutoShape 15"/>
          <p:cNvSpPr>
            <a:spLocks noChangeArrowheads="1"/>
          </p:cNvSpPr>
          <p:nvPr/>
        </p:nvSpPr>
        <p:spPr bwMode="auto">
          <a:xfrm>
            <a:off x="4953000" y="3886200"/>
            <a:ext cx="457200" cy="304800"/>
          </a:xfrm>
          <a:prstGeom prst="rightArrow">
            <a:avLst>
              <a:gd name="adj1" fmla="val 50000"/>
              <a:gd name="adj2" fmla="val 37500"/>
            </a:avLst>
          </a:prstGeom>
          <a:solidFill>
            <a:srgbClr val="C00000"/>
          </a:solidFill>
          <a:ln w="9525">
            <a:solidFill>
              <a:schemeClr val="bg2"/>
            </a:solidFill>
            <a:miter lim="800000"/>
            <a:headEnd/>
            <a:tailEnd/>
          </a:ln>
        </p:spPr>
        <p:txBody>
          <a:bodyPr wrap="none" anchor="ctr"/>
          <a:lstStyle/>
          <a:p>
            <a:endParaRPr lang="en-US" dirty="0"/>
          </a:p>
        </p:txBody>
      </p:sp>
      <p:sp>
        <p:nvSpPr>
          <p:cNvPr id="7184" name="Text Box 16"/>
          <p:cNvSpPr txBox="1">
            <a:spLocks noChangeArrowheads="1"/>
          </p:cNvSpPr>
          <p:nvPr/>
        </p:nvSpPr>
        <p:spPr bwMode="auto">
          <a:xfrm>
            <a:off x="4876800" y="2895600"/>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t>Low intensity proton beam</a:t>
            </a:r>
          </a:p>
        </p:txBody>
      </p:sp>
      <p:sp>
        <p:nvSpPr>
          <p:cNvPr id="7185" name="Text Box 17"/>
          <p:cNvSpPr txBox="1">
            <a:spLocks noChangeArrowheads="1"/>
          </p:cNvSpPr>
          <p:nvPr/>
        </p:nvSpPr>
        <p:spPr bwMode="auto">
          <a:xfrm>
            <a:off x="8915400" y="4387850"/>
            <a:ext cx="1600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t>Tracking of individual protons</a:t>
            </a:r>
          </a:p>
        </p:txBody>
      </p:sp>
      <p:sp>
        <p:nvSpPr>
          <p:cNvPr id="2" name="Footer Placeholder 1"/>
          <p:cNvSpPr>
            <a:spLocks noGrp="1"/>
          </p:cNvSpPr>
          <p:nvPr>
            <p:ph type="ftr" sz="quarter" idx="11"/>
          </p:nvPr>
        </p:nvSpPr>
        <p:spPr/>
        <p:txBody>
          <a:bodyPr/>
          <a:lstStyle/>
          <a:p>
            <a:pPr>
              <a:defRPr/>
            </a:pPr>
            <a:r>
              <a:rPr lang="de-DE" altLang="en-US" smtClean="0"/>
              <a:t>PTCOG NA 2017</a:t>
            </a:r>
            <a:endParaRPr lang="en-US" altLang="en-US" dirty="0"/>
          </a:p>
        </p:txBody>
      </p:sp>
      <p:sp>
        <p:nvSpPr>
          <p:cNvPr id="3" name="Slide Number Placeholder 2"/>
          <p:cNvSpPr>
            <a:spLocks noGrp="1"/>
          </p:cNvSpPr>
          <p:nvPr>
            <p:ph type="sldNum" sz="quarter" idx="12"/>
          </p:nvPr>
        </p:nvSpPr>
        <p:spPr/>
        <p:txBody>
          <a:bodyPr/>
          <a:lstStyle/>
          <a:p>
            <a:pPr>
              <a:defRPr/>
            </a:pPr>
            <a:fld id="{EDC4DA9E-BF09-4792-85F4-B17220049A88}" type="slidenum">
              <a:rPr lang="en-US" altLang="en-US" smtClean="0"/>
              <a:pPr>
                <a:defRPr/>
              </a:pPr>
              <a:t>12</a:t>
            </a:fld>
            <a:endParaRPr lang="en-US" altLang="en-US" dirty="0"/>
          </a:p>
        </p:txBody>
      </p:sp>
    </p:spTree>
    <p:extLst>
      <p:ext uri="{BB962C8B-B14F-4D97-AF65-F5344CB8AC3E}">
        <p14:creationId xmlns:p14="http://schemas.microsoft.com/office/powerpoint/2010/main" val="3170288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8853"/>
                                        </p:tgtEl>
                                        <p:attrNameLst>
                                          <p:attrName>style.visibility</p:attrName>
                                        </p:attrNameLst>
                                      </p:cBhvr>
                                      <p:to>
                                        <p:strVal val="visible"/>
                                      </p:to>
                                    </p:set>
                                  </p:childTnLst>
                                </p:cTn>
                              </p:par>
                            </p:childTnLst>
                          </p:cTn>
                        </p:par>
                        <p:par>
                          <p:cTn id="7" fill="hold" nodeType="afterGroup">
                            <p:stCondLst>
                              <p:cond delay="0"/>
                            </p:stCondLst>
                            <p:childTnLst>
                              <p:par>
                                <p:cTn id="8" presetID="10" presetClass="exit" presetSubtype="0" fill="hold" grpId="0" nodeType="afterEffect">
                                  <p:stCondLst>
                                    <p:cond delay="0"/>
                                  </p:stCondLst>
                                  <p:childTnLst>
                                    <p:animEffect transition="out" filter="fade">
                                      <p:cBhvr>
                                        <p:cTn id="9" dur="500"/>
                                        <p:tgtEl>
                                          <p:spTgt spid="78853"/>
                                        </p:tgtEl>
                                      </p:cBhvr>
                                    </p:animEffect>
                                    <p:set>
                                      <p:cBhvr>
                                        <p:cTn id="10" dur="1" fill="hold">
                                          <p:stCondLst>
                                            <p:cond delay="499"/>
                                          </p:stCondLst>
                                        </p:cTn>
                                        <p:tgtEl>
                                          <p:spTgt spid="78853"/>
                                        </p:tgtEl>
                                        <p:attrNameLst>
                                          <p:attrName>style.visibility</p:attrName>
                                        </p:attrNameLst>
                                      </p:cBhvr>
                                      <p:to>
                                        <p:strVal val="hidden"/>
                                      </p:to>
                                    </p:se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8854"/>
                                        </p:tgtEl>
                                        <p:attrNameLst>
                                          <p:attrName>style.visibility</p:attrName>
                                        </p:attrNameLst>
                                      </p:cBhvr>
                                      <p:to>
                                        <p:strVal val="visible"/>
                                      </p:to>
                                    </p:set>
                                    <p:animEffect transition="in" filter="fade">
                                      <p:cBhvr>
                                        <p:cTn id="14" dur="500"/>
                                        <p:tgtEl>
                                          <p:spTgt spid="78854"/>
                                        </p:tgtEl>
                                      </p:cBhvr>
                                    </p:animEffect>
                                  </p:childTnLst>
                                </p:cTn>
                              </p:par>
                            </p:childTnLst>
                          </p:cTn>
                        </p:par>
                        <p:par>
                          <p:cTn id="15" fill="hold" nodeType="afterGroup">
                            <p:stCondLst>
                              <p:cond delay="1000"/>
                            </p:stCondLst>
                            <p:childTnLst>
                              <p:par>
                                <p:cTn id="16" presetID="10" presetClass="exit" presetSubtype="0" fill="hold" grpId="1" nodeType="afterEffect">
                                  <p:stCondLst>
                                    <p:cond delay="0"/>
                                  </p:stCondLst>
                                  <p:childTnLst>
                                    <p:animEffect transition="out" filter="fade">
                                      <p:cBhvr>
                                        <p:cTn id="17" dur="500"/>
                                        <p:tgtEl>
                                          <p:spTgt spid="78854"/>
                                        </p:tgtEl>
                                      </p:cBhvr>
                                    </p:animEffect>
                                    <p:set>
                                      <p:cBhvr>
                                        <p:cTn id="18" dur="1" fill="hold">
                                          <p:stCondLst>
                                            <p:cond delay="499"/>
                                          </p:stCondLst>
                                        </p:cTn>
                                        <p:tgtEl>
                                          <p:spTgt spid="78854"/>
                                        </p:tgtEl>
                                        <p:attrNameLst>
                                          <p:attrName>style.visibility</p:attrName>
                                        </p:attrNameLst>
                                      </p:cBhvr>
                                      <p:to>
                                        <p:strVal val="hidden"/>
                                      </p:to>
                                    </p:set>
                                  </p:childTnLst>
                                </p:cTn>
                              </p:par>
                            </p:childTnLst>
                          </p:cTn>
                        </p:par>
                        <p:par>
                          <p:cTn id="19" fill="hold" nodeType="afterGroup">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8855"/>
                                        </p:tgtEl>
                                        <p:attrNameLst>
                                          <p:attrName>style.visibility</p:attrName>
                                        </p:attrNameLst>
                                      </p:cBhvr>
                                      <p:to>
                                        <p:strVal val="visible"/>
                                      </p:to>
                                    </p:set>
                                    <p:animEffect transition="in" filter="fade">
                                      <p:cBhvr>
                                        <p:cTn id="22" dur="500"/>
                                        <p:tgtEl>
                                          <p:spTgt spid="78855"/>
                                        </p:tgtEl>
                                      </p:cBhvr>
                                    </p:animEffect>
                                  </p:childTnLst>
                                </p:cTn>
                              </p:par>
                            </p:childTnLst>
                          </p:cTn>
                        </p:par>
                        <p:par>
                          <p:cTn id="23" fill="hold" nodeType="afterGroup">
                            <p:stCondLst>
                              <p:cond delay="2000"/>
                            </p:stCondLst>
                            <p:childTnLst>
                              <p:par>
                                <p:cTn id="24" presetID="10" presetClass="exit" presetSubtype="0" fill="hold" grpId="1" nodeType="afterEffect">
                                  <p:stCondLst>
                                    <p:cond delay="0"/>
                                  </p:stCondLst>
                                  <p:childTnLst>
                                    <p:animEffect transition="out" filter="fade">
                                      <p:cBhvr>
                                        <p:cTn id="25" dur="500"/>
                                        <p:tgtEl>
                                          <p:spTgt spid="78855"/>
                                        </p:tgtEl>
                                      </p:cBhvr>
                                    </p:animEffect>
                                    <p:set>
                                      <p:cBhvr>
                                        <p:cTn id="26" dur="1" fill="hold">
                                          <p:stCondLst>
                                            <p:cond delay="499"/>
                                          </p:stCondLst>
                                        </p:cTn>
                                        <p:tgtEl>
                                          <p:spTgt spid="78855"/>
                                        </p:tgtEl>
                                        <p:attrNameLst>
                                          <p:attrName>style.visibility</p:attrName>
                                        </p:attrNameLst>
                                      </p:cBhvr>
                                      <p:to>
                                        <p:strVal val="hidden"/>
                                      </p:to>
                                    </p:set>
                                  </p:childTnLst>
                                </p:cTn>
                              </p:par>
                            </p:childTnLst>
                          </p:cTn>
                        </p:par>
                        <p:par>
                          <p:cTn id="27" fill="hold" nodeType="afterGroup">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78856"/>
                                        </p:tgtEl>
                                        <p:attrNameLst>
                                          <p:attrName>style.visibility</p:attrName>
                                        </p:attrNameLst>
                                      </p:cBhvr>
                                      <p:to>
                                        <p:strVal val="visible"/>
                                      </p:to>
                                    </p:set>
                                    <p:animEffect transition="in" filter="fade">
                                      <p:cBhvr>
                                        <p:cTn id="30" dur="500"/>
                                        <p:tgtEl>
                                          <p:spTgt spid="78856"/>
                                        </p:tgtEl>
                                      </p:cBhvr>
                                    </p:animEffect>
                                  </p:childTnLst>
                                </p:cTn>
                              </p:par>
                            </p:childTnLst>
                          </p:cTn>
                        </p:par>
                        <p:par>
                          <p:cTn id="31" fill="hold" nodeType="afterGroup">
                            <p:stCondLst>
                              <p:cond delay="3000"/>
                            </p:stCondLst>
                            <p:childTnLst>
                              <p:par>
                                <p:cTn id="32" presetID="10" presetClass="exit" presetSubtype="0" fill="hold" grpId="1" nodeType="afterEffect">
                                  <p:stCondLst>
                                    <p:cond delay="0"/>
                                  </p:stCondLst>
                                  <p:childTnLst>
                                    <p:animEffect transition="out" filter="fade">
                                      <p:cBhvr>
                                        <p:cTn id="33" dur="500"/>
                                        <p:tgtEl>
                                          <p:spTgt spid="78856"/>
                                        </p:tgtEl>
                                      </p:cBhvr>
                                    </p:animEffect>
                                    <p:set>
                                      <p:cBhvr>
                                        <p:cTn id="34" dur="1" fill="hold">
                                          <p:stCondLst>
                                            <p:cond delay="499"/>
                                          </p:stCondLst>
                                        </p:cTn>
                                        <p:tgtEl>
                                          <p:spTgt spid="78856"/>
                                        </p:tgtEl>
                                        <p:attrNameLst>
                                          <p:attrName>style.visibility</p:attrName>
                                        </p:attrNameLst>
                                      </p:cBhvr>
                                      <p:to>
                                        <p:strVal val="hidden"/>
                                      </p:to>
                                    </p:set>
                                  </p:childTnLst>
                                </p:cTn>
                              </p:par>
                            </p:childTnLst>
                          </p:cTn>
                        </p:par>
                        <p:par>
                          <p:cTn id="35" fill="hold" nodeType="afterGroup">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78857"/>
                                        </p:tgtEl>
                                        <p:attrNameLst>
                                          <p:attrName>style.visibility</p:attrName>
                                        </p:attrNameLst>
                                      </p:cBhvr>
                                      <p:to>
                                        <p:strVal val="visible"/>
                                      </p:to>
                                    </p:set>
                                    <p:animEffect transition="in" filter="fade">
                                      <p:cBhvr>
                                        <p:cTn id="38" dur="500"/>
                                        <p:tgtEl>
                                          <p:spTgt spid="78857"/>
                                        </p:tgtEl>
                                      </p:cBhvr>
                                    </p:animEffect>
                                  </p:childTnLst>
                                </p:cTn>
                              </p:par>
                            </p:childTnLst>
                          </p:cTn>
                        </p:par>
                        <p:par>
                          <p:cTn id="39" fill="hold" nodeType="afterGroup">
                            <p:stCondLst>
                              <p:cond delay="4000"/>
                            </p:stCondLst>
                            <p:childTnLst>
                              <p:par>
                                <p:cTn id="40" presetID="10" presetClass="exit" presetSubtype="0" fill="hold" grpId="1" nodeType="afterEffect">
                                  <p:stCondLst>
                                    <p:cond delay="0"/>
                                  </p:stCondLst>
                                  <p:childTnLst>
                                    <p:animEffect transition="out" filter="fade">
                                      <p:cBhvr>
                                        <p:cTn id="41" dur="500"/>
                                        <p:tgtEl>
                                          <p:spTgt spid="78857"/>
                                        </p:tgtEl>
                                      </p:cBhvr>
                                    </p:animEffect>
                                    <p:set>
                                      <p:cBhvr>
                                        <p:cTn id="42" dur="1" fill="hold">
                                          <p:stCondLst>
                                            <p:cond delay="499"/>
                                          </p:stCondLst>
                                        </p:cTn>
                                        <p:tgtEl>
                                          <p:spTgt spid="78857"/>
                                        </p:tgtEl>
                                        <p:attrNameLst>
                                          <p:attrName>style.visibility</p:attrName>
                                        </p:attrNameLst>
                                      </p:cBhvr>
                                      <p:to>
                                        <p:strVal val="hidden"/>
                                      </p:to>
                                    </p:set>
                                  </p:childTnLst>
                                </p:cTn>
                              </p:par>
                            </p:childTnLst>
                          </p:cTn>
                        </p:par>
                        <p:par>
                          <p:cTn id="43" fill="hold" nodeType="afterGroup">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78858"/>
                                        </p:tgtEl>
                                        <p:attrNameLst>
                                          <p:attrName>style.visibility</p:attrName>
                                        </p:attrNameLst>
                                      </p:cBhvr>
                                      <p:to>
                                        <p:strVal val="visible"/>
                                      </p:to>
                                    </p:set>
                                    <p:animEffect transition="in" filter="fade">
                                      <p:cBhvr>
                                        <p:cTn id="46" dur="500"/>
                                        <p:tgtEl>
                                          <p:spTgt spid="78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animBg="1"/>
      <p:bldP spid="78853" grpId="1" animBg="1"/>
      <p:bldP spid="78854" grpId="0" animBg="1"/>
      <p:bldP spid="78854" grpId="1" animBg="1"/>
      <p:bldP spid="78855" grpId="0" animBg="1"/>
      <p:bldP spid="78855" grpId="1" animBg="1"/>
      <p:bldP spid="78856" grpId="0" animBg="1"/>
      <p:bldP spid="78856" grpId="1" animBg="1"/>
      <p:bldP spid="78857" grpId="0" animBg="1"/>
      <p:bldP spid="78857" grpId="1" animBg="1"/>
      <p:bldP spid="788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1"/>
          <p:cNvSpPr>
            <a:spLocks noGrp="1"/>
          </p:cNvSpPr>
          <p:nvPr>
            <p:ph type="ftr" sz="quarter" idx="10"/>
          </p:nvPr>
        </p:nvSpPr>
        <p:spPr>
          <a:xfrm>
            <a:off x="5846618" y="6130437"/>
            <a:ext cx="5661277" cy="3703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en-US" altLang="en-US" sz="1200" dirty="0" smtClean="0"/>
              <a:t>PTCOG NA 2017</a:t>
            </a:r>
            <a:endParaRPr lang="en-US" altLang="en-US" sz="1200" dirty="0"/>
          </a:p>
        </p:txBody>
      </p:sp>
      <p:sp>
        <p:nvSpPr>
          <p:cNvPr id="2048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F36D4A2C-49D1-4841-9208-F06E6A17E916}" type="slidenum">
              <a:rPr lang="en-US" altLang="en-US" sz="1200">
                <a:latin typeface="Arial Black" panose="020B0A04020102020204" pitchFamily="34" charset="0"/>
              </a:rPr>
              <a:pPr>
                <a:spcBef>
                  <a:spcPct val="0"/>
                </a:spcBef>
                <a:buClrTx/>
                <a:buSzTx/>
                <a:buFontTx/>
                <a:buNone/>
              </a:pPr>
              <a:t>13</a:t>
            </a:fld>
            <a:endParaRPr lang="en-US" altLang="en-US" sz="1200" dirty="0">
              <a:latin typeface="Arial Black" panose="020B0A04020102020204" pitchFamily="34" charset="0"/>
            </a:endParaRPr>
          </a:p>
        </p:txBody>
      </p:sp>
      <p:sp>
        <p:nvSpPr>
          <p:cNvPr id="20484" name="Rectangle 4"/>
          <p:cNvSpPr>
            <a:spLocks noGrp="1" noChangeArrowheads="1"/>
          </p:cNvSpPr>
          <p:nvPr>
            <p:ph type="title" idx="4294967295"/>
          </p:nvPr>
        </p:nvSpPr>
        <p:spPr/>
        <p:txBody>
          <a:bodyPr/>
          <a:lstStyle/>
          <a:p>
            <a:pPr eaLnBrk="1" hangingPunct="1"/>
            <a:r>
              <a:rPr lang="en-US" altLang="en-US" dirty="0" smtClean="0"/>
              <a:t>Phase I pCT Scanner at LLU</a:t>
            </a:r>
          </a:p>
        </p:txBody>
      </p:sp>
      <p:sp>
        <p:nvSpPr>
          <p:cNvPr id="20485" name="Rectangle 5"/>
          <p:cNvSpPr>
            <a:spLocks noGrp="1" noChangeArrowheads="1"/>
          </p:cNvSpPr>
          <p:nvPr>
            <p:ph type="body" sz="half" idx="4294967295"/>
          </p:nvPr>
        </p:nvSpPr>
        <p:spPr>
          <a:xfrm>
            <a:off x="729083" y="1177635"/>
            <a:ext cx="4038600" cy="4779819"/>
          </a:xfrm>
        </p:spPr>
        <p:txBody>
          <a:bodyPr>
            <a:normAutofit/>
          </a:bodyPr>
          <a:lstStyle/>
          <a:p>
            <a:pPr eaLnBrk="1" hangingPunct="1"/>
            <a:r>
              <a:rPr lang="en-US" altLang="en-US" sz="2400" dirty="0" smtClean="0"/>
              <a:t>The Phase </a:t>
            </a:r>
            <a:r>
              <a:rPr lang="en-US" altLang="en-US" sz="2400" dirty="0"/>
              <a:t>I pCT scanner (mounted on rails) </a:t>
            </a:r>
            <a:r>
              <a:rPr lang="en-US" altLang="en-US" sz="2400" dirty="0" smtClean="0"/>
              <a:t>with a horizontal axis rotational stage was completed in 2010 and tested in 2011</a:t>
            </a:r>
            <a:endParaRPr lang="en-US" altLang="en-US" sz="2400" dirty="0"/>
          </a:p>
          <a:p>
            <a:pPr eaLnBrk="1" hangingPunct="1"/>
            <a:r>
              <a:rPr lang="en-US" altLang="en-US" sz="2400" dirty="0" smtClean="0"/>
              <a:t>It was a slow scanner taking more than 1 hour to acquire a complete phantom scan (15 cm acrylic sphere) on a proton synchrotron</a:t>
            </a:r>
          </a:p>
          <a:p>
            <a:pPr eaLnBrk="1" hangingPunct="1"/>
            <a:r>
              <a:rPr lang="en-US" altLang="en-US" sz="2400" dirty="0" smtClean="0"/>
              <a:t>The active area was too small to capture an adult head phantom</a:t>
            </a:r>
            <a:endParaRPr lang="en-US" altLang="en-US" sz="2400" dirty="0"/>
          </a:p>
        </p:txBody>
      </p:sp>
      <p:pic>
        <p:nvPicPr>
          <p:cNvPr id="20486" name="Picture 10" descr="integrated phase I scann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7854" y="1177636"/>
            <a:ext cx="5608320" cy="42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349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39" y="122025"/>
            <a:ext cx="11956472" cy="928687"/>
          </a:xfrm>
        </p:spPr>
        <p:txBody>
          <a:bodyPr>
            <a:normAutofit fontScale="90000"/>
          </a:bodyPr>
          <a:lstStyle/>
          <a:p>
            <a:r>
              <a:rPr lang="en-US" dirty="0"/>
              <a:t>Proton CT Imaging System </a:t>
            </a:r>
            <a:r>
              <a:rPr lang="en-US" dirty="0" smtClean="0"/>
              <a:t>Developed </a:t>
            </a:r>
            <a:r>
              <a:rPr lang="en-US" dirty="0"/>
              <a:t>with NIH </a:t>
            </a:r>
            <a:r>
              <a:rPr lang="en-US" dirty="0" smtClean="0"/>
              <a:t>Funding</a:t>
            </a:r>
            <a:endParaRPr lang="en-US" dirty="0"/>
          </a:p>
        </p:txBody>
      </p:sp>
      <p:sp>
        <p:nvSpPr>
          <p:cNvPr id="4" name="Content Placeholder 6">
            <a:extLst>
              <a:ext uri="{FF2B5EF4-FFF2-40B4-BE49-F238E27FC236}">
                <a16:creationId xmlns:a16="http://schemas.microsoft.com/office/drawing/2014/main" id="{8BE0C666-5107-4090-BDFD-56696D7DE5A9}"/>
              </a:ext>
            </a:extLst>
          </p:cNvPr>
          <p:cNvSpPr>
            <a:spLocks noGrp="1"/>
          </p:cNvSpPr>
          <p:nvPr>
            <p:ph sz="half" idx="1"/>
          </p:nvPr>
        </p:nvSpPr>
        <p:spPr>
          <a:xfrm>
            <a:off x="619069" y="1542991"/>
            <a:ext cx="4191000" cy="5303837"/>
          </a:xfrm>
        </p:spPr>
        <p:txBody>
          <a:bodyPr>
            <a:normAutofit fontScale="77500" lnSpcReduction="20000"/>
          </a:bodyPr>
          <a:lstStyle/>
          <a:p>
            <a:r>
              <a:rPr lang="en-US" b="0" dirty="0" smtClean="0"/>
              <a:t>The experimental Phase II </a:t>
            </a:r>
            <a:r>
              <a:rPr lang="en-US" b="0" dirty="0"/>
              <a:t>proton CT scanner </a:t>
            </a:r>
            <a:r>
              <a:rPr lang="en-US" b="0" dirty="0" smtClean="0"/>
              <a:t>is </a:t>
            </a:r>
            <a:r>
              <a:rPr lang="en-US" b="0" dirty="0"/>
              <a:t>a compact proton imaging system that can be mounted on any horizontal proton beam line for testing</a:t>
            </a:r>
          </a:p>
          <a:p>
            <a:r>
              <a:rPr lang="en-US" b="0" dirty="0"/>
              <a:t>The system is currently at the Northwestern Medicine Chicago Proton Therapy Center, a facility operating a 235 MeV </a:t>
            </a:r>
            <a:r>
              <a:rPr lang="en-US" b="0" dirty="0" smtClean="0"/>
              <a:t>cyclotron</a:t>
            </a:r>
          </a:p>
          <a:p>
            <a:r>
              <a:rPr lang="en-US" b="0" dirty="0" smtClean="0"/>
              <a:t>The scanner area is 36 cm x 9 cm allowing to image standard QA and head phantoms</a:t>
            </a:r>
          </a:p>
          <a:p>
            <a:r>
              <a:rPr lang="en-US" b="0" dirty="0" smtClean="0"/>
              <a:t>I </a:t>
            </a:r>
            <a:r>
              <a:rPr lang="en-US" b="0" dirty="0"/>
              <a:t>single continuous scan of high quality takes about 6 minutes at </a:t>
            </a:r>
            <a:r>
              <a:rPr lang="en-US" b="0" dirty="0" smtClean="0"/>
              <a:t>proton rates </a:t>
            </a:r>
            <a:r>
              <a:rPr lang="en-US" b="0" dirty="0"/>
              <a:t>of ~1 million protons/sec (0.1% of therapeutic beam intensity)</a:t>
            </a:r>
          </a:p>
        </p:txBody>
      </p:sp>
      <p:sp>
        <p:nvSpPr>
          <p:cNvPr id="5" name="Text Box 13">
            <a:extLst>
              <a:ext uri="{FF2B5EF4-FFF2-40B4-BE49-F238E27FC236}">
                <a16:creationId xmlns:a16="http://schemas.microsoft.com/office/drawing/2014/main" id="{1A785646-416D-4465-912A-90CDC5EE4490}"/>
              </a:ext>
            </a:extLst>
          </p:cNvPr>
          <p:cNvSpPr txBox="1">
            <a:spLocks noChangeArrowheads="1"/>
          </p:cNvSpPr>
          <p:nvPr/>
        </p:nvSpPr>
        <p:spPr bwMode="auto">
          <a:xfrm>
            <a:off x="6086475" y="5241023"/>
            <a:ext cx="4337296" cy="1200329"/>
          </a:xfrm>
          <a:prstGeom prst="rect">
            <a:avLst/>
          </a:prstGeom>
          <a:noFill/>
          <a:ln w="9525">
            <a:noFill/>
            <a:miter lim="800000"/>
            <a:headEnd/>
            <a:tailEnd/>
          </a:ln>
        </p:spPr>
        <p:txBody>
          <a:bodyPr wrap="square">
            <a:spAutoFit/>
          </a:bodyPr>
          <a:lstStyle/>
          <a:p>
            <a:pPr>
              <a:spcBef>
                <a:spcPct val="50000"/>
              </a:spcBef>
            </a:pPr>
            <a:r>
              <a:rPr lang="en-US" dirty="0"/>
              <a:t>The proton </a:t>
            </a:r>
            <a:r>
              <a:rPr lang="en-US" dirty="0" smtClean="0"/>
              <a:t>CT Phase II experimental </a:t>
            </a:r>
            <a:r>
              <a:rPr lang="en-US" dirty="0"/>
              <a:t>scanner at the Chicago Proton Treatment Center  horizontal uniform scanning beam line</a:t>
            </a:r>
            <a:endParaRPr lang="en-US" sz="900" dirty="0"/>
          </a:p>
        </p:txBody>
      </p:sp>
      <p:pic>
        <p:nvPicPr>
          <p:cNvPr id="6" name="Content Placeholder 2">
            <a:extLst>
              <a:ext uri="{FF2B5EF4-FFF2-40B4-BE49-F238E27FC236}">
                <a16:creationId xmlns:a16="http://schemas.microsoft.com/office/drawing/2014/main" id="{9B7139D9-B9B3-4550-8DCF-1E2CDBD3D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911" y="1395633"/>
            <a:ext cx="5412907" cy="3657600"/>
          </a:xfrm>
          <a:prstGeom prst="rect">
            <a:avLst/>
          </a:prstGeom>
        </p:spPr>
      </p:pic>
    </p:spTree>
    <p:extLst>
      <p:ext uri="{BB962C8B-B14F-4D97-AF65-F5344CB8AC3E}">
        <p14:creationId xmlns:p14="http://schemas.microsoft.com/office/powerpoint/2010/main" val="3295522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Towards Clinical Implementation</a:t>
            </a:r>
          </a:p>
        </p:txBody>
      </p:sp>
      <p:sp>
        <p:nvSpPr>
          <p:cNvPr id="8" name="Content Placeholder 7"/>
          <p:cNvSpPr>
            <a:spLocks noGrp="1"/>
          </p:cNvSpPr>
          <p:nvPr>
            <p:ph idx="1"/>
          </p:nvPr>
        </p:nvSpPr>
        <p:spPr/>
        <p:txBody>
          <a:bodyPr>
            <a:normAutofit fontScale="92500" lnSpcReduction="10000"/>
          </a:bodyPr>
          <a:lstStyle/>
          <a:p>
            <a:r>
              <a:rPr lang="en-US" dirty="0"/>
              <a:t>We have started to study experimental pCT with realistic head phantoms, in particular one that contains Ti dental implants.</a:t>
            </a:r>
          </a:p>
          <a:p>
            <a:r>
              <a:rPr lang="en-US" dirty="0"/>
              <a:t>pCT and x-ray CT plans were generated and imported into a clinical MC-based treatment planning system (RayStation). The pCT images did not require “to-RSP” conversion but human tissues were selected according to RSP intervals and their densities adjusted to match the measured RSP, thus conserving it.</a:t>
            </a:r>
          </a:p>
          <a:p>
            <a:r>
              <a:rPr lang="en-US" dirty="0"/>
              <a:t>Radiochromic films were exposed to both x-ray and pCT-generated SFUD plans passing through the implants. X-ray CT images with artifacts were corrected using a standard clinical procedure. </a:t>
            </a:r>
          </a:p>
          <a:p>
            <a:r>
              <a:rPr lang="en-US" dirty="0"/>
              <a:t>Planned and film-measured dose distributions were compared using a gamma index analysis.</a:t>
            </a:r>
          </a:p>
        </p:txBody>
      </p:sp>
      <p:sp>
        <p:nvSpPr>
          <p:cNvPr id="4" name="Date Placeholder 3"/>
          <p:cNvSpPr>
            <a:spLocks noGrp="1"/>
          </p:cNvSpPr>
          <p:nvPr>
            <p:ph type="dt" sz="half" idx="10"/>
          </p:nvPr>
        </p:nvSpPr>
        <p:spPr/>
        <p:txBody>
          <a:bodyPr/>
          <a:lstStyle/>
          <a:p>
            <a:fld id="{A43F891A-CDBD-4804-8EAC-642C9432C7F0}" type="datetime1">
              <a:rPr lang="en-US" smtClean="0"/>
              <a:t>6/24/2019</a:t>
            </a:fld>
            <a:endParaRPr lang="en-US" dirty="0"/>
          </a:p>
        </p:txBody>
      </p:sp>
      <p:sp>
        <p:nvSpPr>
          <p:cNvPr id="5" name="Slide Number Placeholder 4"/>
          <p:cNvSpPr>
            <a:spLocks noGrp="1"/>
          </p:cNvSpPr>
          <p:nvPr>
            <p:ph type="sldNum" sz="quarter" idx="12"/>
          </p:nvPr>
        </p:nvSpPr>
        <p:spPr/>
        <p:txBody>
          <a:bodyPr/>
          <a:lstStyle/>
          <a:p>
            <a:fld id="{1F508282-3B64-475D-983B-112165783300}" type="slidenum">
              <a:rPr lang="en-US" smtClean="0"/>
              <a:t>15</a:t>
            </a:fld>
            <a:endParaRPr lang="en-US" dirty="0"/>
          </a:p>
        </p:txBody>
      </p:sp>
    </p:spTree>
    <p:extLst>
      <p:ext uri="{BB962C8B-B14F-4D97-AF65-F5344CB8AC3E}">
        <p14:creationId xmlns:p14="http://schemas.microsoft.com/office/powerpoint/2010/main" val="839288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812" y="466945"/>
            <a:ext cx="7248525" cy="928687"/>
          </a:xfrm>
        </p:spPr>
        <p:txBody>
          <a:bodyPr/>
          <a:lstStyle/>
          <a:p>
            <a:r>
              <a:rPr lang="en-US" dirty="0"/>
              <a:t>Proton </a:t>
            </a:r>
            <a:r>
              <a:rPr lang="en-US" dirty="0" smtClean="0"/>
              <a:t>CT Planning </a:t>
            </a:r>
            <a:r>
              <a:rPr lang="en-US" dirty="0"/>
              <a:t>Workflow</a:t>
            </a:r>
          </a:p>
        </p:txBody>
      </p:sp>
      <p:pic>
        <p:nvPicPr>
          <p:cNvPr id="4" name="Picture 3">
            <a:extLst>
              <a:ext uri="{FF2B5EF4-FFF2-40B4-BE49-F238E27FC236}">
                <a16:creationId xmlns:a16="http://schemas.microsoft.com/office/drawing/2014/main" id="{6BE52013-8C88-4839-A885-6AE9823947BB}"/>
              </a:ext>
            </a:extLst>
          </p:cNvPr>
          <p:cNvPicPr>
            <a:picLocks noChangeAspect="1"/>
          </p:cNvPicPr>
          <p:nvPr/>
        </p:nvPicPr>
        <p:blipFill>
          <a:blip r:embed="rId2"/>
          <a:stretch>
            <a:fillRect/>
          </a:stretch>
        </p:blipFill>
        <p:spPr>
          <a:xfrm>
            <a:off x="2851807" y="1395632"/>
            <a:ext cx="6586537" cy="4023360"/>
          </a:xfrm>
          <a:prstGeom prst="rect">
            <a:avLst/>
          </a:prstGeom>
        </p:spPr>
      </p:pic>
    </p:spTree>
    <p:extLst>
      <p:ext uri="{BB962C8B-B14F-4D97-AF65-F5344CB8AC3E}">
        <p14:creationId xmlns:p14="http://schemas.microsoft.com/office/powerpoint/2010/main" val="945157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7467600" cy="1143000"/>
          </a:xfrm>
        </p:spPr>
        <p:txBody>
          <a:bodyPr>
            <a:normAutofit fontScale="90000"/>
          </a:bodyPr>
          <a:lstStyle/>
          <a:p>
            <a:r>
              <a:rPr lang="en-US" dirty="0"/>
              <a:t>PTV2 – Implants at the entrance region of the Bragg curve</a:t>
            </a:r>
          </a:p>
        </p:txBody>
      </p:sp>
      <p:pic>
        <p:nvPicPr>
          <p:cNvPr id="4098" name="Picture 2" descr="C:\Users\Cristina\Desktop\desktop\teza mea_cealalta parte e in linux pe dextop\TEZA\TEZA MAI 2018 latex\OneDrive-2018-05-02\PTV2.JPG"/>
          <p:cNvPicPr>
            <a:picLocks noChangeAspect="1" noChangeArrowheads="1"/>
          </p:cNvPicPr>
          <p:nvPr/>
        </p:nvPicPr>
        <p:blipFill>
          <a:blip r:embed="rId2" cstate="print"/>
          <a:srcRect/>
          <a:stretch>
            <a:fillRect/>
          </a:stretch>
        </p:blipFill>
        <p:spPr bwMode="auto">
          <a:xfrm>
            <a:off x="1945585" y="1661160"/>
            <a:ext cx="8286862" cy="4754880"/>
          </a:xfrm>
          <a:prstGeom prst="rect">
            <a:avLst/>
          </a:prstGeom>
          <a:noFill/>
        </p:spPr>
      </p:pic>
      <p:sp>
        <p:nvSpPr>
          <p:cNvPr id="5" name="TextBox 4"/>
          <p:cNvSpPr txBox="1"/>
          <p:nvPr/>
        </p:nvSpPr>
        <p:spPr>
          <a:xfrm>
            <a:off x="1981200" y="6336269"/>
            <a:ext cx="8382000" cy="646331"/>
          </a:xfrm>
          <a:prstGeom prst="rect">
            <a:avLst/>
          </a:prstGeom>
          <a:noFill/>
        </p:spPr>
        <p:txBody>
          <a:bodyPr wrap="square" rtlCol="0">
            <a:spAutoFit/>
          </a:bodyPr>
          <a:lstStyle/>
          <a:p>
            <a:r>
              <a:rPr lang="en-US" dirty="0"/>
              <a:t>Identical targets were drawn on proton-based CT (a) and X-ray CT scans (b).  </a:t>
            </a:r>
          </a:p>
        </p:txBody>
      </p:sp>
    </p:spTree>
    <p:extLst>
      <p:ext uri="{BB962C8B-B14F-4D97-AF65-F5344CB8AC3E}">
        <p14:creationId xmlns:p14="http://schemas.microsoft.com/office/powerpoint/2010/main" val="187858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4572000"/>
            <a:ext cx="6705600" cy="923330"/>
          </a:xfrm>
          <a:prstGeom prst="rect">
            <a:avLst/>
          </a:prstGeom>
          <a:noFill/>
        </p:spPr>
        <p:txBody>
          <a:bodyPr wrap="square" rtlCol="0">
            <a:spAutoFit/>
          </a:bodyPr>
          <a:lstStyle/>
          <a:p>
            <a:r>
              <a:rPr lang="en-US" i="1" dirty="0"/>
              <a:t>Gamma index analysis (3%,3mm) for the PTV2 that contained the implants  at the entrance region of the SOBP .</a:t>
            </a:r>
            <a:endParaRPr lang="en-US" dirty="0"/>
          </a:p>
        </p:txBody>
      </p:sp>
      <p:cxnSp>
        <p:nvCxnSpPr>
          <p:cNvPr id="7" name="Straight Connector 6"/>
          <p:cNvCxnSpPr/>
          <p:nvPr/>
        </p:nvCxnSpPr>
        <p:spPr>
          <a:xfrm>
            <a:off x="8536740" y="773668"/>
            <a:ext cx="530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536740" y="1154668"/>
            <a:ext cx="533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085907" y="589736"/>
            <a:ext cx="1116011" cy="369332"/>
          </a:xfrm>
          <a:prstGeom prst="rect">
            <a:avLst/>
          </a:prstGeom>
          <a:noFill/>
        </p:spPr>
        <p:txBody>
          <a:bodyPr wrap="none" rtlCol="0">
            <a:spAutoFit/>
          </a:bodyPr>
          <a:lstStyle/>
          <a:p>
            <a:r>
              <a:rPr lang="en-US" dirty="0"/>
              <a:t>Planned</a:t>
            </a:r>
          </a:p>
        </p:txBody>
      </p:sp>
      <p:sp>
        <p:nvSpPr>
          <p:cNvPr id="10" name="TextBox 9"/>
          <p:cNvSpPr txBox="1"/>
          <p:nvPr/>
        </p:nvSpPr>
        <p:spPr>
          <a:xfrm>
            <a:off x="9085906" y="926068"/>
            <a:ext cx="1313180" cy="369332"/>
          </a:xfrm>
          <a:prstGeom prst="rect">
            <a:avLst/>
          </a:prstGeom>
          <a:noFill/>
        </p:spPr>
        <p:txBody>
          <a:bodyPr wrap="none" rtlCol="0">
            <a:spAutoFit/>
          </a:bodyPr>
          <a:lstStyle/>
          <a:p>
            <a:r>
              <a:rPr lang="en-US" dirty="0"/>
              <a:t>Measured</a:t>
            </a:r>
          </a:p>
        </p:txBody>
      </p:sp>
      <p:graphicFrame>
        <p:nvGraphicFramePr>
          <p:cNvPr id="11" name="Table 10"/>
          <p:cNvGraphicFramePr>
            <a:graphicFrameLocks noGrp="1"/>
          </p:cNvGraphicFramePr>
          <p:nvPr>
            <p:extLst>
              <p:ext uri="{D42A27DB-BD31-4B8C-83A1-F6EECF244321}">
                <p14:modId xmlns:p14="http://schemas.microsoft.com/office/powerpoint/2010/main" val="3402785576"/>
              </p:ext>
            </p:extLst>
          </p:nvPr>
        </p:nvGraphicFramePr>
        <p:xfrm>
          <a:off x="1956266" y="5410200"/>
          <a:ext cx="4749334" cy="1193800"/>
        </p:xfrm>
        <a:graphic>
          <a:graphicData uri="http://schemas.openxmlformats.org/drawingml/2006/table">
            <a:tbl>
              <a:tblPr firstRow="1" bandRow="1">
                <a:tableStyleId>{FABFCF23-3B69-468F-B69F-88F6DE6A72F2}</a:tableStyleId>
              </a:tblPr>
              <a:tblGrid>
                <a:gridCol w="1266944">
                  <a:extLst>
                    <a:ext uri="{9D8B030D-6E8A-4147-A177-3AD203B41FA5}">
                      <a16:colId xmlns:a16="http://schemas.microsoft.com/office/drawing/2014/main" val="20000"/>
                    </a:ext>
                  </a:extLst>
                </a:gridCol>
                <a:gridCol w="696478">
                  <a:extLst>
                    <a:ext uri="{9D8B030D-6E8A-4147-A177-3AD203B41FA5}">
                      <a16:colId xmlns:a16="http://schemas.microsoft.com/office/drawing/2014/main" val="20003"/>
                    </a:ext>
                  </a:extLst>
                </a:gridCol>
                <a:gridCol w="696478">
                  <a:extLst>
                    <a:ext uri="{9D8B030D-6E8A-4147-A177-3AD203B41FA5}">
                      <a16:colId xmlns:a16="http://schemas.microsoft.com/office/drawing/2014/main" val="20005"/>
                    </a:ext>
                  </a:extLst>
                </a:gridCol>
                <a:gridCol w="696478">
                  <a:extLst>
                    <a:ext uri="{9D8B030D-6E8A-4147-A177-3AD203B41FA5}">
                      <a16:colId xmlns:a16="http://schemas.microsoft.com/office/drawing/2014/main" val="20007"/>
                    </a:ext>
                  </a:extLst>
                </a:gridCol>
                <a:gridCol w="696478">
                  <a:extLst>
                    <a:ext uri="{9D8B030D-6E8A-4147-A177-3AD203B41FA5}">
                      <a16:colId xmlns:a16="http://schemas.microsoft.com/office/drawing/2014/main" val="20009"/>
                    </a:ext>
                  </a:extLst>
                </a:gridCol>
                <a:gridCol w="696478">
                  <a:extLst>
                    <a:ext uri="{9D8B030D-6E8A-4147-A177-3AD203B41FA5}">
                      <a16:colId xmlns:a16="http://schemas.microsoft.com/office/drawing/2014/main" val="20011"/>
                    </a:ext>
                  </a:extLst>
                </a:gridCol>
              </a:tblGrid>
              <a:tr h="350520">
                <a:tc>
                  <a:txBody>
                    <a:bodyPr/>
                    <a:lstStyle/>
                    <a:p>
                      <a:r>
                        <a:rPr lang="en-US" sz="1800" dirty="0">
                          <a:solidFill>
                            <a:schemeClr val="tx1"/>
                          </a:solidFill>
                          <a:latin typeface="Arial" pitchFamily="34" charset="0"/>
                          <a:cs typeface="Arial" pitchFamily="34" charset="0"/>
                        </a:rPr>
                        <a:t>Isodose%</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kumimoji="0" lang="en-US" sz="1800" kern="1200" dirty="0">
                          <a:solidFill>
                            <a:schemeClr val="dk1"/>
                          </a:solidFill>
                          <a:latin typeface="+mn-lt"/>
                          <a:ea typeface="+mn-ea"/>
                          <a:cs typeface="+mn-cs"/>
                        </a:rPr>
                        <a:t>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kumimoji="0" lang="en-US" sz="1800" kern="1200" dirty="0">
                          <a:solidFill>
                            <a:schemeClr val="dk1"/>
                          </a:solidFill>
                          <a:latin typeface="+mn-lt"/>
                          <a:ea typeface="+mn-ea"/>
                          <a:cs typeface="+mn-cs"/>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kumimoji="0" lang="en-US" sz="1800" kern="1200" dirty="0">
                          <a:solidFill>
                            <a:schemeClr val="dk1"/>
                          </a:solidFill>
                          <a:latin typeface="+mn-lt"/>
                          <a:ea typeface="+mn-ea"/>
                          <a:cs typeface="+mn-cs"/>
                        </a:rPr>
                        <a:t>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kumimoji="0" lang="en-US" sz="1800" kern="1200" dirty="0">
                          <a:solidFill>
                            <a:schemeClr val="dk1"/>
                          </a:solidFill>
                          <a:latin typeface="+mn-lt"/>
                          <a:ea typeface="+mn-ea"/>
                          <a:cs typeface="+mn-cs"/>
                        </a:rPr>
                        <a:t>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r>
                        <a:rPr kumimoji="0" lang="en-US" sz="1800" kern="1200" dirty="0">
                          <a:solidFill>
                            <a:schemeClr val="dk1"/>
                          </a:solidFill>
                          <a:latin typeface="+mn-lt"/>
                          <a:ea typeface="+mn-ea"/>
                          <a:cs typeface="+mn-cs"/>
                        </a:rPr>
                        <a:t>&gt;90</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457200">
                <a:tc>
                  <a:txBody>
                    <a:bodyPr/>
                    <a:lstStyle/>
                    <a:p>
                      <a:r>
                        <a:rPr lang="en-US" sz="1800" dirty="0">
                          <a:ln>
                            <a:solidFill>
                              <a:sysClr val="windowText" lastClr="000000"/>
                            </a:solidFill>
                          </a:ln>
                          <a:latin typeface="Arial" pitchFamily="34" charset="0"/>
                          <a:cs typeface="Arial" pitchFamily="34" charset="0"/>
                        </a:rPr>
                        <a:t>X-ray CT</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800" kern="1200" dirty="0">
                          <a:solidFill>
                            <a:schemeClr val="dk1"/>
                          </a:solidFill>
                          <a:latin typeface="+mn-lt"/>
                          <a:ea typeface="+mn-ea"/>
                          <a:cs typeface="+mn-cs"/>
                        </a:rPr>
                        <a:t>81.4</a:t>
                      </a:r>
                      <a:endParaRPr lang="en-US" sz="1800" dirty="0">
                        <a:latin typeface="Arial" pitchFamily="34" charset="0"/>
                        <a:cs typeface="Arial" pitchFamily="34" charset="0"/>
                      </a:endParaRPr>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800" kern="1200" dirty="0">
                          <a:solidFill>
                            <a:schemeClr val="dk1"/>
                          </a:solidFill>
                          <a:latin typeface="+mn-lt"/>
                          <a:ea typeface="+mn-ea"/>
                          <a:cs typeface="+mn-cs"/>
                        </a:rPr>
                        <a:t>68.8</a:t>
                      </a:r>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800" kern="1200" dirty="0">
                          <a:solidFill>
                            <a:schemeClr val="dk1"/>
                          </a:solidFill>
                          <a:latin typeface="+mn-lt"/>
                          <a:ea typeface="+mn-ea"/>
                          <a:cs typeface="+mn-cs"/>
                        </a:rPr>
                        <a:t>34.2</a:t>
                      </a:r>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800" kern="1200" dirty="0">
                          <a:solidFill>
                            <a:schemeClr val="dk1"/>
                          </a:solidFill>
                          <a:latin typeface="+mn-lt"/>
                          <a:ea typeface="+mn-ea"/>
                          <a:cs typeface="+mn-cs"/>
                        </a:rPr>
                        <a:t>42.0</a:t>
                      </a:r>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800" kern="1200" dirty="0">
                          <a:solidFill>
                            <a:schemeClr val="dk1"/>
                          </a:solidFill>
                          <a:latin typeface="+mn-lt"/>
                          <a:ea typeface="+mn-ea"/>
                          <a:cs typeface="+mn-cs"/>
                        </a:rPr>
                        <a:t>42.4</a:t>
                      </a:r>
                    </a:p>
                  </a:txBody>
                  <a:tcP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sz="1800" dirty="0">
                          <a:ln>
                            <a:solidFill>
                              <a:sysClr val="windowText" lastClr="000000"/>
                            </a:solidFill>
                          </a:ln>
                          <a:latin typeface="Arial" pitchFamily="34" charset="0"/>
                          <a:cs typeface="Arial" pitchFamily="34" charset="0"/>
                        </a:rPr>
                        <a:t>pCT</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kumimoji="0" lang="en-US" sz="1800" kern="1200" dirty="0">
                          <a:solidFill>
                            <a:schemeClr val="dk1"/>
                          </a:solidFill>
                          <a:latin typeface="+mn-lt"/>
                          <a:ea typeface="+mn-ea"/>
                          <a:cs typeface="+mn-cs"/>
                        </a:rPr>
                        <a:t>95.8</a:t>
                      </a:r>
                      <a:endParaRPr lang="en-US" sz="1800" dirty="0">
                        <a:latin typeface="Arial" pitchFamily="34" charset="0"/>
                        <a:cs typeface="Arial"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kumimoji="0" lang="en-US" sz="1800" kern="1200" dirty="0">
                          <a:solidFill>
                            <a:schemeClr val="dk1"/>
                          </a:solidFill>
                          <a:latin typeface="+mn-lt"/>
                          <a:ea typeface="+mn-ea"/>
                          <a:cs typeface="+mn-cs"/>
                        </a:rPr>
                        <a:t>90.4</a:t>
                      </a: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kumimoji="0" lang="en-US" sz="1800" kern="1200" dirty="0">
                          <a:solidFill>
                            <a:schemeClr val="dk1"/>
                          </a:solidFill>
                          <a:latin typeface="+mn-lt"/>
                          <a:ea typeface="+mn-ea"/>
                          <a:cs typeface="+mn-cs"/>
                        </a:rPr>
                        <a:t>93.6</a:t>
                      </a: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kumimoji="0" lang="en-US" sz="1800" kern="1200" dirty="0">
                          <a:solidFill>
                            <a:schemeClr val="dk1"/>
                          </a:solidFill>
                          <a:latin typeface="+mn-lt"/>
                          <a:ea typeface="+mn-ea"/>
                          <a:cs typeface="+mn-cs"/>
                        </a:rPr>
                        <a:t>82.0</a:t>
                      </a: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kumimoji="0" lang="en-US" sz="1800" kern="1200" dirty="0">
                          <a:solidFill>
                            <a:schemeClr val="dk1"/>
                          </a:solidFill>
                          <a:latin typeface="+mn-lt"/>
                          <a:ea typeface="+mn-ea"/>
                          <a:cs typeface="+mn-cs"/>
                        </a:rPr>
                        <a:t>85.2</a:t>
                      </a:r>
                    </a:p>
                  </a:txBody>
                  <a:tcPr>
                    <a:lnL>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3" name="Rectangle 12"/>
          <p:cNvSpPr/>
          <p:nvPr/>
        </p:nvSpPr>
        <p:spPr>
          <a:xfrm>
            <a:off x="1524000" y="0"/>
            <a:ext cx="2286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C:\Users\Cristina\Desktop\desktop\teza mea_cealalta parte e in linux pe dextop\TEZA\TEZA MAI 2018 latex\OneDrive-2018-05-02\ResPTV2.JPG"/>
          <p:cNvPicPr>
            <a:picLocks noChangeAspect="1" noChangeArrowheads="1"/>
          </p:cNvPicPr>
          <p:nvPr/>
        </p:nvPicPr>
        <p:blipFill>
          <a:blip r:embed="rId2" cstate="print"/>
          <a:srcRect r="-1205" b="10698"/>
          <a:stretch>
            <a:fillRect/>
          </a:stretch>
        </p:blipFill>
        <p:spPr bwMode="auto">
          <a:xfrm>
            <a:off x="1600200" y="548640"/>
            <a:ext cx="7040880" cy="4023360"/>
          </a:xfrm>
          <a:prstGeom prst="rect">
            <a:avLst/>
          </a:prstGeom>
          <a:noFill/>
        </p:spPr>
      </p:pic>
      <p:sp>
        <p:nvSpPr>
          <p:cNvPr id="12" name="TextBox 11"/>
          <p:cNvSpPr txBox="1"/>
          <p:nvPr/>
        </p:nvSpPr>
        <p:spPr>
          <a:xfrm>
            <a:off x="2674868" y="228600"/>
            <a:ext cx="1229824" cy="369332"/>
          </a:xfrm>
          <a:prstGeom prst="rect">
            <a:avLst/>
          </a:prstGeom>
          <a:noFill/>
        </p:spPr>
        <p:txBody>
          <a:bodyPr wrap="none" rtlCol="0">
            <a:spAutoFit/>
          </a:bodyPr>
          <a:lstStyle/>
          <a:p>
            <a:r>
              <a:rPr lang="en-US" b="1" dirty="0"/>
              <a:t>Proton CT</a:t>
            </a:r>
          </a:p>
        </p:txBody>
      </p:sp>
      <p:sp>
        <p:nvSpPr>
          <p:cNvPr id="14" name="TextBox 13"/>
          <p:cNvSpPr txBox="1"/>
          <p:nvPr/>
        </p:nvSpPr>
        <p:spPr>
          <a:xfrm>
            <a:off x="6172201" y="228600"/>
            <a:ext cx="1138453" cy="369332"/>
          </a:xfrm>
          <a:prstGeom prst="rect">
            <a:avLst/>
          </a:prstGeom>
          <a:noFill/>
        </p:spPr>
        <p:txBody>
          <a:bodyPr wrap="none" rtlCol="0">
            <a:spAutoFit/>
          </a:bodyPr>
          <a:lstStyle/>
          <a:p>
            <a:r>
              <a:rPr lang="en-US" b="1" dirty="0"/>
              <a:t>X-ray CT</a:t>
            </a:r>
          </a:p>
        </p:txBody>
      </p:sp>
    </p:spTree>
    <p:extLst>
      <p:ext uri="{BB962C8B-B14F-4D97-AF65-F5344CB8AC3E}">
        <p14:creationId xmlns:p14="http://schemas.microsoft.com/office/powerpoint/2010/main" val="3889805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870576" cy="1325563"/>
          </a:xfrm>
        </p:spPr>
        <p:txBody>
          <a:bodyPr>
            <a:normAutofit fontScale="90000"/>
          </a:bodyPr>
          <a:lstStyle/>
          <a:p>
            <a:r>
              <a:rPr lang="en-US" dirty="0"/>
              <a:t>Getting </a:t>
            </a:r>
            <a:r>
              <a:rPr lang="en-US" dirty="0" smtClean="0"/>
              <a:t>pCT/pRad </a:t>
            </a:r>
            <a:r>
              <a:rPr lang="en-US" dirty="0"/>
              <a:t>Experience (Clinical and Research) in the Virtual Environment</a:t>
            </a:r>
          </a:p>
        </p:txBody>
      </p:sp>
      <p:sp>
        <p:nvSpPr>
          <p:cNvPr id="3" name="Content Placeholder 2"/>
          <p:cNvSpPr>
            <a:spLocks noGrp="1"/>
          </p:cNvSpPr>
          <p:nvPr>
            <p:ph idx="1"/>
          </p:nvPr>
        </p:nvSpPr>
        <p:spPr/>
        <p:txBody>
          <a:bodyPr/>
          <a:lstStyle/>
          <a:p>
            <a:r>
              <a:rPr lang="en-US" dirty="0"/>
              <a:t>We have developed pCT MC simulation platforms for the original Geant4 tool kit and also for </a:t>
            </a:r>
            <a:r>
              <a:rPr lang="en-US" dirty="0" smtClean="0"/>
              <a:t>Topas (</a:t>
            </a:r>
            <a:r>
              <a:rPr lang="en-US" b="1" dirty="0" smtClean="0"/>
              <a:t>To</a:t>
            </a:r>
            <a:r>
              <a:rPr lang="en-US" dirty="0" smtClean="0"/>
              <a:t>ol </a:t>
            </a:r>
            <a:r>
              <a:rPr lang="en-US" dirty="0"/>
              <a:t>for </a:t>
            </a:r>
            <a:r>
              <a:rPr lang="en-US" b="1" dirty="0"/>
              <a:t>pa</a:t>
            </a:r>
            <a:r>
              <a:rPr lang="en-US" dirty="0"/>
              <a:t>rticle </a:t>
            </a:r>
            <a:r>
              <a:rPr lang="en-US" b="1" dirty="0"/>
              <a:t>s</a:t>
            </a:r>
            <a:r>
              <a:rPr lang="en-US" dirty="0"/>
              <a:t>imulation).</a:t>
            </a:r>
          </a:p>
          <a:p>
            <a:r>
              <a:rPr lang="en-US" dirty="0"/>
              <a:t>Academic users can get access to (GitHub) and run these tools free of charge on the University of Baylor Kodiak server/computer cluster.</a:t>
            </a:r>
          </a:p>
          <a:p>
            <a:r>
              <a:rPr lang="en-US" dirty="0"/>
              <a:t>Medical physicists, dosimetrists, and radiation oncologists can simulate their own patients by importing a patient model generated from the planning CT and generate pCT/pRad output for planning and verification testing.</a:t>
            </a:r>
          </a:p>
          <a:p>
            <a:r>
              <a:rPr lang="en-US" dirty="0"/>
              <a:t>Researchers can generate their own phantom data and try new reconstruction techniques or modify the scanner technology.</a:t>
            </a:r>
          </a:p>
        </p:txBody>
      </p:sp>
      <p:sp>
        <p:nvSpPr>
          <p:cNvPr id="4" name="Date Placeholder 3"/>
          <p:cNvSpPr>
            <a:spLocks noGrp="1"/>
          </p:cNvSpPr>
          <p:nvPr>
            <p:ph type="dt" sz="half" idx="10"/>
          </p:nvPr>
        </p:nvSpPr>
        <p:spPr/>
        <p:txBody>
          <a:bodyPr/>
          <a:lstStyle/>
          <a:p>
            <a:fld id="{A43F891A-CDBD-4804-8EAC-642C9432C7F0}" type="datetime1">
              <a:rPr lang="en-US" smtClean="0"/>
              <a:t>6/24/2019</a:t>
            </a:fld>
            <a:endParaRPr lang="en-US" dirty="0"/>
          </a:p>
        </p:txBody>
      </p:sp>
      <p:sp>
        <p:nvSpPr>
          <p:cNvPr id="5" name="Slide Number Placeholder 4"/>
          <p:cNvSpPr>
            <a:spLocks noGrp="1"/>
          </p:cNvSpPr>
          <p:nvPr>
            <p:ph type="sldNum" sz="quarter" idx="12"/>
          </p:nvPr>
        </p:nvSpPr>
        <p:spPr/>
        <p:txBody>
          <a:bodyPr/>
          <a:lstStyle/>
          <a:p>
            <a:fld id="{1F508282-3B64-475D-983B-112165783300}" type="slidenum">
              <a:rPr lang="en-US" smtClean="0"/>
              <a:t>19</a:t>
            </a:fld>
            <a:endParaRPr lang="en-US" dirty="0"/>
          </a:p>
        </p:txBody>
      </p:sp>
      <p:pic>
        <p:nvPicPr>
          <p:cNvPr id="6" name="Picture 5"/>
          <p:cNvPicPr>
            <a:picLocks noChangeAspect="1"/>
          </p:cNvPicPr>
          <p:nvPr/>
        </p:nvPicPr>
        <p:blipFill>
          <a:blip r:embed="rId2"/>
          <a:stretch>
            <a:fillRect/>
          </a:stretch>
        </p:blipFill>
        <p:spPr>
          <a:xfrm>
            <a:off x="10383489" y="19843"/>
            <a:ext cx="1808511" cy="1805782"/>
          </a:xfrm>
          <a:prstGeom prst="rect">
            <a:avLst/>
          </a:prstGeom>
        </p:spPr>
      </p:pic>
    </p:spTree>
    <p:extLst>
      <p:ext uri="{BB962C8B-B14F-4D97-AF65-F5344CB8AC3E}">
        <p14:creationId xmlns:p14="http://schemas.microsoft.com/office/powerpoint/2010/main" val="3554274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77711"/>
            <a:ext cx="10515600" cy="4351338"/>
          </a:xfrm>
        </p:spPr>
        <p:txBody>
          <a:bodyPr>
            <a:normAutofit/>
          </a:bodyPr>
          <a:lstStyle/>
          <a:p>
            <a:r>
              <a:rPr lang="en-US" dirty="0" smtClean="0"/>
              <a:t>Funded by grants from</a:t>
            </a:r>
            <a:endParaRPr lang="en-US" dirty="0"/>
          </a:p>
          <a:p>
            <a:pPr lvl="1"/>
            <a:r>
              <a:rPr lang="en-US" dirty="0" smtClean="0"/>
              <a:t>NIH: R01 grant from NIBIB, , P20 grant from NCI with UCSF and LBNL</a:t>
            </a:r>
            <a:endParaRPr lang="en-US" dirty="0"/>
          </a:p>
          <a:p>
            <a:pPr lvl="1"/>
            <a:r>
              <a:rPr lang="en-US" dirty="0" smtClean="0"/>
              <a:t>Binational  Science Foundation (image reconstruction and fast computing)</a:t>
            </a:r>
            <a:endParaRPr lang="en-US" dirty="0"/>
          </a:p>
          <a:p>
            <a:pPr lvl="1"/>
            <a:r>
              <a:rPr lang="en-US" dirty="0" smtClean="0"/>
              <a:t>DOD, Department of Radiation Medicine, LLU</a:t>
            </a:r>
          </a:p>
          <a:p>
            <a:r>
              <a:rPr lang="en-US" dirty="0" smtClean="0"/>
              <a:t>Collaborators</a:t>
            </a:r>
          </a:p>
          <a:p>
            <a:pPr lvl="1"/>
            <a:r>
              <a:rPr lang="en-US" dirty="0" smtClean="0"/>
              <a:t>Academia: Researchers at UC Santa Cruz, Baylor University, UCSF, CSUSB, Haifa University, LBNL, LMU</a:t>
            </a:r>
            <a:r>
              <a:rPr lang="en-US" dirty="0"/>
              <a:t>, IFJ PAN</a:t>
            </a:r>
            <a:endParaRPr lang="en-US" dirty="0" smtClean="0"/>
          </a:p>
          <a:p>
            <a:pPr lvl="1"/>
            <a:r>
              <a:rPr lang="en-US" dirty="0" smtClean="0"/>
              <a:t>Business: Integrated Sensors, IBA, Cosylab, Raysearch</a:t>
            </a:r>
          </a:p>
        </p:txBody>
      </p:sp>
      <p:sp>
        <p:nvSpPr>
          <p:cNvPr id="2" name="Title 1"/>
          <p:cNvSpPr>
            <a:spLocks noGrp="1"/>
          </p:cNvSpPr>
          <p:nvPr>
            <p:ph type="title"/>
          </p:nvPr>
        </p:nvSpPr>
        <p:spPr/>
        <p:txBody>
          <a:bodyPr/>
          <a:lstStyle/>
          <a:p>
            <a:r>
              <a:rPr lang="en-US" dirty="0" smtClean="0"/>
              <a:t>Funding and Collaborators</a:t>
            </a:r>
            <a:endParaRPr lang="en-US" dirty="0"/>
          </a:p>
        </p:txBody>
      </p:sp>
      <p:sp>
        <p:nvSpPr>
          <p:cNvPr id="4" name="Date Placeholder 3"/>
          <p:cNvSpPr>
            <a:spLocks noGrp="1"/>
          </p:cNvSpPr>
          <p:nvPr>
            <p:ph type="dt" sz="half" idx="10"/>
          </p:nvPr>
        </p:nvSpPr>
        <p:spPr/>
        <p:txBody>
          <a:bodyPr/>
          <a:lstStyle/>
          <a:p>
            <a:fld id="{6EEF533E-F6FD-4648-BB6C-E5BD11BE528B}"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dirty="0"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2</a:t>
            </a:fld>
            <a:endParaRPr lang="en-US" dirty="0"/>
          </a:p>
        </p:txBody>
      </p:sp>
    </p:spTree>
    <p:extLst>
      <p:ext uri="{BB962C8B-B14F-4D97-AF65-F5344CB8AC3E}">
        <p14:creationId xmlns:p14="http://schemas.microsoft.com/office/powerpoint/2010/main" val="709383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with Biological Effectiveness and Suggested Solution</a:t>
            </a:r>
            <a:endParaRPr lang="en-US" dirty="0"/>
          </a:p>
        </p:txBody>
      </p:sp>
      <p:sp>
        <p:nvSpPr>
          <p:cNvPr id="3" name="Text Placeholder 2"/>
          <p:cNvSpPr>
            <a:spLocks noGrp="1"/>
          </p:cNvSpPr>
          <p:nvPr>
            <p:ph type="body" idx="1"/>
          </p:nvPr>
        </p:nvSpPr>
        <p:spPr/>
        <p:txBody>
          <a:bodyPr/>
          <a:lstStyle/>
          <a:p>
            <a:endParaRPr lang="en-US" dirty="0"/>
          </a:p>
        </p:txBody>
      </p:sp>
      <p:sp>
        <p:nvSpPr>
          <p:cNvPr id="4" name="Date Placeholder 3"/>
          <p:cNvSpPr>
            <a:spLocks noGrp="1"/>
          </p:cNvSpPr>
          <p:nvPr>
            <p:ph type="dt" sz="half" idx="10"/>
          </p:nvPr>
        </p:nvSpPr>
        <p:spPr/>
        <p:txBody>
          <a:bodyPr/>
          <a:lstStyle/>
          <a:p>
            <a:fld id="{15C164D5-24BB-4810-9FF8-E17E46F9A3FC}"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dirty="0"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20</a:t>
            </a:fld>
            <a:endParaRPr lang="en-US" dirty="0"/>
          </a:p>
        </p:txBody>
      </p:sp>
    </p:spTree>
    <p:extLst>
      <p:ext uri="{BB962C8B-B14F-4D97-AF65-F5344CB8AC3E}">
        <p14:creationId xmlns:p14="http://schemas.microsoft.com/office/powerpoint/2010/main" val="23819263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991502-E5A9-4300-84D6-0327099BF81F}"/>
              </a:ext>
            </a:extLst>
          </p:cNvPr>
          <p:cNvSpPr>
            <a:spLocks noGrp="1"/>
          </p:cNvSpPr>
          <p:nvPr>
            <p:ph type="title"/>
          </p:nvPr>
        </p:nvSpPr>
        <p:spPr/>
        <p:txBody>
          <a:bodyPr>
            <a:normAutofit/>
          </a:bodyPr>
          <a:lstStyle/>
          <a:p>
            <a:r>
              <a:rPr lang="en-US" dirty="0" smtClean="0">
                <a:solidFill>
                  <a:srgbClr val="7030A0"/>
                </a:solidFill>
              </a:rPr>
              <a:t>Absorbed Dose times RBE -  A Flawed Concept</a:t>
            </a:r>
            <a:endParaRPr lang="en-US" dirty="0">
              <a:solidFill>
                <a:srgbClr val="7030A0"/>
              </a:solidFill>
            </a:endParaRPr>
          </a:p>
        </p:txBody>
      </p:sp>
      <p:sp>
        <p:nvSpPr>
          <p:cNvPr id="7" name="Content Placeholder 2">
            <a:extLst>
              <a:ext uri="{FF2B5EF4-FFF2-40B4-BE49-F238E27FC236}">
                <a16:creationId xmlns:a16="http://schemas.microsoft.com/office/drawing/2014/main" id="{F8E0F9D8-376C-4E53-B221-5FB5ACE5688B}"/>
              </a:ext>
            </a:extLst>
          </p:cNvPr>
          <p:cNvSpPr>
            <a:spLocks noGrp="1"/>
          </p:cNvSpPr>
          <p:nvPr>
            <p:ph idx="1"/>
          </p:nvPr>
        </p:nvSpPr>
        <p:spPr/>
        <p:txBody>
          <a:bodyPr>
            <a:normAutofit lnSpcReduction="10000"/>
          </a:bodyPr>
          <a:lstStyle/>
          <a:p>
            <a:pPr>
              <a:spcBef>
                <a:spcPts val="1800"/>
              </a:spcBef>
            </a:pPr>
            <a:r>
              <a:rPr lang="en-US" sz="2400" dirty="0" smtClean="0"/>
              <a:t>The increased </a:t>
            </a:r>
            <a:r>
              <a:rPr lang="en-US" sz="2400" dirty="0"/>
              <a:t>relative biological effectiveness (RBE) of </a:t>
            </a:r>
            <a:r>
              <a:rPr lang="en-US" sz="2400" dirty="0" smtClean="0"/>
              <a:t>protons and heavier </a:t>
            </a:r>
            <a:r>
              <a:rPr lang="en-US" sz="2400" dirty="0"/>
              <a:t>ions in tumors </a:t>
            </a:r>
            <a:r>
              <a:rPr lang="en-US" sz="2400" dirty="0" smtClean="0"/>
              <a:t>and also in </a:t>
            </a:r>
            <a:r>
              <a:rPr lang="en-US" sz="2400" dirty="0"/>
              <a:t>normal tissues </a:t>
            </a:r>
            <a:r>
              <a:rPr lang="en-US" sz="2400" dirty="0" smtClean="0"/>
              <a:t>creates additional uncertainties in particle range (further extension), effect uniformity in the target, and dose-volume constraints in normal tissues</a:t>
            </a:r>
            <a:endParaRPr lang="en-US" sz="2400" dirty="0"/>
          </a:p>
          <a:p>
            <a:pPr>
              <a:spcBef>
                <a:spcPts val="1800"/>
              </a:spcBef>
            </a:pPr>
            <a:r>
              <a:rPr lang="en-US" sz="2400" dirty="0" smtClean="0"/>
              <a:t>Currently, </a:t>
            </a:r>
            <a:r>
              <a:rPr lang="en-US" sz="2400" dirty="0"/>
              <a:t>dose prescription and definition of dose constraints are performed in terms </a:t>
            </a:r>
            <a:r>
              <a:rPr lang="en-US" sz="2400" dirty="0" smtClean="0"/>
              <a:t>of RBE </a:t>
            </a:r>
            <a:r>
              <a:rPr lang="en-US" sz="2400" dirty="0"/>
              <a:t>weighted </a:t>
            </a:r>
            <a:r>
              <a:rPr lang="en-US" sz="2400" dirty="0" smtClean="0"/>
              <a:t>dose</a:t>
            </a:r>
            <a:r>
              <a:rPr lang="en-US" sz="2400" dirty="0"/>
              <a:t>. The RBE </a:t>
            </a:r>
            <a:r>
              <a:rPr lang="en-US" sz="2400" dirty="0" smtClean="0"/>
              <a:t>is uncertain in itself, as it </a:t>
            </a:r>
            <a:r>
              <a:rPr lang="en-US" sz="2400" dirty="0"/>
              <a:t>depends on </a:t>
            </a:r>
            <a:r>
              <a:rPr lang="en-US" sz="2400" dirty="0" smtClean="0"/>
              <a:t>dose </a:t>
            </a:r>
            <a:r>
              <a:rPr lang="en-US" sz="2400" dirty="0"/>
              <a:t>and beam quality as well as on normal tissue- or </a:t>
            </a:r>
            <a:r>
              <a:rPr lang="en-US" sz="2400" dirty="0" smtClean="0"/>
              <a:t>tumor-specific radiobiological factors that may be subject to change (e.g., hypoxia)</a:t>
            </a:r>
            <a:endParaRPr lang="en-US" sz="2400" dirty="0"/>
          </a:p>
          <a:p>
            <a:pPr>
              <a:spcBef>
                <a:spcPts val="1800"/>
              </a:spcBef>
            </a:pPr>
            <a:r>
              <a:rPr lang="en-US" sz="2400" dirty="0"/>
              <a:t>At present, three </a:t>
            </a:r>
            <a:r>
              <a:rPr lang="en-US" sz="2400" dirty="0" smtClean="0"/>
              <a:t>mechanistic RBE </a:t>
            </a:r>
            <a:r>
              <a:rPr lang="en-US" sz="2400" dirty="0"/>
              <a:t>models are employed in </a:t>
            </a:r>
            <a:r>
              <a:rPr lang="en-US" sz="2400" dirty="0" smtClean="0"/>
              <a:t>carbon ion therapy: (a) the mixed-beam model, (b) </a:t>
            </a:r>
            <a:r>
              <a:rPr lang="en-US" sz="2400" dirty="0"/>
              <a:t>the </a:t>
            </a:r>
            <a:r>
              <a:rPr lang="en-US" sz="2400" dirty="0" smtClean="0"/>
              <a:t>Microdosimetric Kinetic </a:t>
            </a:r>
            <a:r>
              <a:rPr lang="en-US" sz="2400" dirty="0"/>
              <a:t>Model (MKM), and (c) the local effect </a:t>
            </a:r>
            <a:r>
              <a:rPr lang="en-US" sz="2400" dirty="0" smtClean="0"/>
              <a:t>model. With Japanese centers using the (a) and (b) and European centers using (c).</a:t>
            </a:r>
            <a:endParaRPr lang="en-US" sz="2400" dirty="0"/>
          </a:p>
        </p:txBody>
      </p:sp>
    </p:spTree>
    <p:extLst>
      <p:ext uri="{BB962C8B-B14F-4D97-AF65-F5344CB8AC3E}">
        <p14:creationId xmlns:p14="http://schemas.microsoft.com/office/powerpoint/2010/main" val="229052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991502-E5A9-4300-84D6-0327099BF81F}"/>
              </a:ext>
            </a:extLst>
          </p:cNvPr>
          <p:cNvSpPr>
            <a:spLocks noGrp="1"/>
          </p:cNvSpPr>
          <p:nvPr>
            <p:ph type="title"/>
          </p:nvPr>
        </p:nvSpPr>
        <p:spPr/>
        <p:txBody>
          <a:bodyPr>
            <a:normAutofit fontScale="90000"/>
          </a:bodyPr>
          <a:lstStyle/>
          <a:p>
            <a:r>
              <a:rPr lang="en-US" dirty="0" smtClean="0">
                <a:solidFill>
                  <a:srgbClr val="7030A0"/>
                </a:solidFill>
              </a:rPr>
              <a:t>Suggested Solution: Treatment Planning based on Ionization Detail in Nanometer Volumes</a:t>
            </a:r>
            <a:endParaRPr lang="en-US" dirty="0">
              <a:solidFill>
                <a:srgbClr val="7030A0"/>
              </a:solidFill>
            </a:endParaRPr>
          </a:p>
        </p:txBody>
      </p:sp>
      <p:sp>
        <p:nvSpPr>
          <p:cNvPr id="7" name="Content Placeholder 2">
            <a:extLst>
              <a:ext uri="{FF2B5EF4-FFF2-40B4-BE49-F238E27FC236}">
                <a16:creationId xmlns:a16="http://schemas.microsoft.com/office/drawing/2014/main" id="{F8E0F9D8-376C-4E53-B221-5FB5ACE5688B}"/>
              </a:ext>
            </a:extLst>
          </p:cNvPr>
          <p:cNvSpPr>
            <a:spLocks noGrp="1"/>
          </p:cNvSpPr>
          <p:nvPr>
            <p:ph idx="1"/>
          </p:nvPr>
        </p:nvSpPr>
        <p:spPr>
          <a:xfrm>
            <a:off x="838200" y="1563328"/>
            <a:ext cx="10515600" cy="5294671"/>
          </a:xfrm>
        </p:spPr>
        <p:txBody>
          <a:bodyPr>
            <a:normAutofit lnSpcReduction="10000"/>
          </a:bodyPr>
          <a:lstStyle/>
          <a:p>
            <a:pPr>
              <a:spcBef>
                <a:spcPts val="1800"/>
              </a:spcBef>
            </a:pPr>
            <a:r>
              <a:rPr lang="en-US" sz="2400" dirty="0"/>
              <a:t>Details of the </a:t>
            </a:r>
            <a:r>
              <a:rPr lang="en-US" sz="2400" b="1" dirty="0"/>
              <a:t>pattern of ionization deposition (ID) </a:t>
            </a:r>
            <a:r>
              <a:rPr lang="en-US" sz="2400" dirty="0"/>
              <a:t>along ion tracks </a:t>
            </a:r>
            <a:r>
              <a:rPr lang="en-US" sz="2400" dirty="0" smtClean="0"/>
              <a:t>are certainly </a:t>
            </a:r>
            <a:r>
              <a:rPr lang="en-US" sz="2400" dirty="0"/>
              <a:t>important to the biological effect, such that knowledge of the </a:t>
            </a:r>
            <a:r>
              <a:rPr lang="en-US" sz="2400" dirty="0" smtClean="0"/>
              <a:t>ID, in particular the absolute and frequency of “large” ionization clusters in a defined DNA sensitive volume  </a:t>
            </a:r>
            <a:r>
              <a:rPr lang="en-US" sz="2400" dirty="0"/>
              <a:t>may improve individual patient treatment plans</a:t>
            </a:r>
          </a:p>
          <a:p>
            <a:pPr>
              <a:spcBef>
                <a:spcPts val="1800"/>
              </a:spcBef>
            </a:pPr>
            <a:r>
              <a:rPr lang="en-US" sz="2400" dirty="0"/>
              <a:t>ID calculation relies on </a:t>
            </a:r>
            <a:r>
              <a:rPr lang="en-US" sz="2400" dirty="0" smtClean="0"/>
              <a:t>time-consuming </a:t>
            </a:r>
            <a:r>
              <a:rPr lang="en-US" sz="2400" dirty="0"/>
              <a:t>track structure simulation</a:t>
            </a:r>
          </a:p>
          <a:p>
            <a:pPr>
              <a:spcBef>
                <a:spcPts val="1800"/>
              </a:spcBef>
            </a:pPr>
            <a:r>
              <a:rPr lang="en-US" sz="2400" dirty="0" smtClean="0"/>
              <a:t>However, our initial work (developed with P20 grant funding) has shown that practical </a:t>
            </a:r>
            <a:r>
              <a:rPr lang="en-US" sz="2400" dirty="0"/>
              <a:t>methods can be employed to incorporate pre-calculated ID into the treatment plan to increase uniformity in ID across the target volume, which may result in a </a:t>
            </a:r>
            <a:r>
              <a:rPr lang="en-US" sz="2400" b="1" dirty="0"/>
              <a:t>more uniform biological effect </a:t>
            </a:r>
            <a:r>
              <a:rPr lang="en-US" sz="2400" dirty="0"/>
              <a:t>with an increased therapeutic </a:t>
            </a:r>
            <a:r>
              <a:rPr lang="en-US" sz="2400" dirty="0" smtClean="0"/>
              <a:t>ratio</a:t>
            </a:r>
          </a:p>
          <a:p>
            <a:pPr>
              <a:spcBef>
                <a:spcPts val="1800"/>
              </a:spcBef>
            </a:pPr>
            <a:r>
              <a:rPr lang="en-US" sz="2400" dirty="0" smtClean="0"/>
              <a:t>Constraints for </a:t>
            </a:r>
            <a:r>
              <a:rPr lang="en-US" sz="2400" b="1" dirty="0" smtClean="0"/>
              <a:t>large ion cluster frequencies </a:t>
            </a:r>
            <a:r>
              <a:rPr lang="en-US" sz="2400" dirty="0" smtClean="0"/>
              <a:t>imposed on normal tissues can be derived from MC simulations of photon plans and serve also as limit for ion therapy plans</a:t>
            </a:r>
          </a:p>
          <a:p>
            <a:pPr>
              <a:spcBef>
                <a:spcPts val="1800"/>
              </a:spcBef>
            </a:pPr>
            <a:r>
              <a:rPr lang="en-US" sz="2400" dirty="0" smtClean="0"/>
              <a:t>Thus an RBE independent </a:t>
            </a:r>
            <a:r>
              <a:rPr lang="en-US" sz="2400" b="1" dirty="0" smtClean="0"/>
              <a:t>ID-based treatment planning algorithm </a:t>
            </a:r>
            <a:r>
              <a:rPr lang="en-US" sz="2400" dirty="0" smtClean="0"/>
              <a:t>can be used for optimizing biologically weighted treatment plans</a:t>
            </a:r>
            <a:endParaRPr lang="en-US" sz="2400" dirty="0"/>
          </a:p>
        </p:txBody>
      </p:sp>
    </p:spTree>
    <p:extLst>
      <p:ext uri="{BB962C8B-B14F-4D97-AF65-F5344CB8AC3E}">
        <p14:creationId xmlns:p14="http://schemas.microsoft.com/office/powerpoint/2010/main" val="315538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068BCB-4C8B-FA47-A933-0FAEA2D9716B}"/>
              </a:ext>
            </a:extLst>
          </p:cNvPr>
          <p:cNvSpPr>
            <a:spLocks noGrp="1"/>
          </p:cNvSpPr>
          <p:nvPr>
            <p:ph type="ftr" sz="quarter" idx="12"/>
          </p:nvPr>
        </p:nvSpPr>
        <p:spPr/>
        <p:txBody>
          <a:bodyPr/>
          <a:lstStyle/>
          <a:p>
            <a:r>
              <a:rPr lang="en-US" dirty="0"/>
              <a:t>Ion-therapy planning that combines a biological model with ID</a:t>
            </a:r>
          </a:p>
        </p:txBody>
      </p:sp>
      <p:sp>
        <p:nvSpPr>
          <p:cNvPr id="3" name="Title 2">
            <a:extLst>
              <a:ext uri="{FF2B5EF4-FFF2-40B4-BE49-F238E27FC236}">
                <a16:creationId xmlns:a16="http://schemas.microsoft.com/office/drawing/2014/main" id="{B61ADC87-8BC0-CB43-BC18-9121AB801FAD}"/>
              </a:ext>
            </a:extLst>
          </p:cNvPr>
          <p:cNvSpPr>
            <a:spLocks noGrp="1"/>
          </p:cNvSpPr>
          <p:nvPr>
            <p:ph type="title"/>
          </p:nvPr>
        </p:nvSpPr>
        <p:spPr>
          <a:xfrm>
            <a:off x="585750" y="345186"/>
            <a:ext cx="6210623" cy="611449"/>
          </a:xfrm>
        </p:spPr>
        <p:txBody>
          <a:bodyPr/>
          <a:lstStyle/>
          <a:p>
            <a:r>
              <a:rPr lang="en-US" dirty="0" smtClean="0">
                <a:solidFill>
                  <a:srgbClr val="7030A0"/>
                </a:solidFill>
              </a:rPr>
              <a:t>First </a:t>
            </a:r>
            <a:r>
              <a:rPr lang="en-US" dirty="0">
                <a:solidFill>
                  <a:srgbClr val="7030A0"/>
                </a:solidFill>
              </a:rPr>
              <a:t>experiment at HIT</a:t>
            </a:r>
          </a:p>
        </p:txBody>
      </p:sp>
      <p:pic>
        <p:nvPicPr>
          <p:cNvPr id="12" name="Picture 11">
            <a:extLst>
              <a:ext uri="{FF2B5EF4-FFF2-40B4-BE49-F238E27FC236}">
                <a16:creationId xmlns:a16="http://schemas.microsoft.com/office/drawing/2014/main" id="{ED81E02D-93C8-2447-99D9-EFE3FA4E88AB}"/>
              </a:ext>
            </a:extLst>
          </p:cNvPr>
          <p:cNvPicPr>
            <a:picLocks noChangeAspect="1"/>
          </p:cNvPicPr>
          <p:nvPr/>
        </p:nvPicPr>
        <p:blipFill>
          <a:blip r:embed="rId2"/>
          <a:stretch>
            <a:fillRect/>
          </a:stretch>
        </p:blipFill>
        <p:spPr>
          <a:xfrm>
            <a:off x="754773" y="956635"/>
            <a:ext cx="2613792" cy="1960344"/>
          </a:xfrm>
          <a:prstGeom prst="rect">
            <a:avLst/>
          </a:prstGeom>
        </p:spPr>
      </p:pic>
      <p:pic>
        <p:nvPicPr>
          <p:cNvPr id="14" name="Picture 13">
            <a:extLst>
              <a:ext uri="{FF2B5EF4-FFF2-40B4-BE49-F238E27FC236}">
                <a16:creationId xmlns:a16="http://schemas.microsoft.com/office/drawing/2014/main" id="{AD39E114-D3DE-E14A-86DD-54E3C3A7341D}"/>
              </a:ext>
            </a:extLst>
          </p:cNvPr>
          <p:cNvPicPr>
            <a:picLocks noChangeAspect="1"/>
          </p:cNvPicPr>
          <p:nvPr/>
        </p:nvPicPr>
        <p:blipFill>
          <a:blip r:embed="rId3"/>
          <a:stretch>
            <a:fillRect/>
          </a:stretch>
        </p:blipFill>
        <p:spPr>
          <a:xfrm>
            <a:off x="8206251" y="3915479"/>
            <a:ext cx="2784636" cy="2088476"/>
          </a:xfrm>
          <a:prstGeom prst="rect">
            <a:avLst/>
          </a:prstGeom>
        </p:spPr>
      </p:pic>
      <p:pic>
        <p:nvPicPr>
          <p:cNvPr id="16" name="Picture 15">
            <a:extLst>
              <a:ext uri="{FF2B5EF4-FFF2-40B4-BE49-F238E27FC236}">
                <a16:creationId xmlns:a16="http://schemas.microsoft.com/office/drawing/2014/main" id="{BEC8E475-9182-5E4C-9545-77CA7085921D}"/>
              </a:ext>
            </a:extLst>
          </p:cNvPr>
          <p:cNvPicPr>
            <a:picLocks noChangeAspect="1"/>
          </p:cNvPicPr>
          <p:nvPr/>
        </p:nvPicPr>
        <p:blipFill>
          <a:blip r:embed="rId4"/>
          <a:stretch>
            <a:fillRect/>
          </a:stretch>
        </p:blipFill>
        <p:spPr>
          <a:xfrm>
            <a:off x="3925040" y="1568083"/>
            <a:ext cx="4029355" cy="4547183"/>
          </a:xfrm>
          <a:prstGeom prst="rect">
            <a:avLst/>
          </a:prstGeom>
        </p:spPr>
      </p:pic>
      <p:pic>
        <p:nvPicPr>
          <p:cNvPr id="22" name="Picture 21">
            <a:extLst>
              <a:ext uri="{FF2B5EF4-FFF2-40B4-BE49-F238E27FC236}">
                <a16:creationId xmlns:a16="http://schemas.microsoft.com/office/drawing/2014/main" id="{97A79C99-BC8B-7247-83F4-BD964FB33BEA}"/>
              </a:ext>
            </a:extLst>
          </p:cNvPr>
          <p:cNvPicPr>
            <a:picLocks noChangeAspect="1"/>
          </p:cNvPicPr>
          <p:nvPr/>
        </p:nvPicPr>
        <p:blipFill>
          <a:blip r:embed="rId5"/>
          <a:stretch>
            <a:fillRect/>
          </a:stretch>
        </p:blipFill>
        <p:spPr>
          <a:xfrm>
            <a:off x="8777730" y="412084"/>
            <a:ext cx="2015943" cy="2687923"/>
          </a:xfrm>
          <a:prstGeom prst="rect">
            <a:avLst/>
          </a:prstGeom>
        </p:spPr>
      </p:pic>
      <p:pic>
        <p:nvPicPr>
          <p:cNvPr id="24" name="Picture 23">
            <a:extLst>
              <a:ext uri="{FF2B5EF4-FFF2-40B4-BE49-F238E27FC236}">
                <a16:creationId xmlns:a16="http://schemas.microsoft.com/office/drawing/2014/main" id="{2BC95BB7-A543-4849-AC44-1C7014DE0C97}"/>
              </a:ext>
            </a:extLst>
          </p:cNvPr>
          <p:cNvPicPr>
            <a:picLocks noChangeAspect="1"/>
          </p:cNvPicPr>
          <p:nvPr/>
        </p:nvPicPr>
        <p:blipFill>
          <a:blip r:embed="rId6"/>
          <a:stretch>
            <a:fillRect/>
          </a:stretch>
        </p:blipFill>
        <p:spPr>
          <a:xfrm rot="10800000">
            <a:off x="678037" y="3710194"/>
            <a:ext cx="2767264" cy="2247917"/>
          </a:xfrm>
          <a:prstGeom prst="rect">
            <a:avLst/>
          </a:prstGeom>
        </p:spPr>
      </p:pic>
      <p:sp>
        <p:nvSpPr>
          <p:cNvPr id="25" name="TextBox 24">
            <a:extLst>
              <a:ext uri="{FF2B5EF4-FFF2-40B4-BE49-F238E27FC236}">
                <a16:creationId xmlns:a16="http://schemas.microsoft.com/office/drawing/2014/main" id="{7B309EE0-661B-874F-AADE-E79594AD627E}"/>
              </a:ext>
            </a:extLst>
          </p:cNvPr>
          <p:cNvSpPr txBox="1"/>
          <p:nvPr/>
        </p:nvSpPr>
        <p:spPr bwMode="auto">
          <a:xfrm>
            <a:off x="754774" y="2903217"/>
            <a:ext cx="1188909" cy="410433"/>
          </a:xfrm>
          <a:prstGeom prst="rect">
            <a:avLst/>
          </a:prstGeom>
          <a:noFill/>
          <a:ln w="19050" algn="ctr">
            <a:noFill/>
            <a:miter lim="800000"/>
            <a:headEnd/>
            <a:tailEnd/>
          </a:ln>
        </p:spPr>
        <p:txBody>
          <a:bodyPr wrap="square" lIns="0" tIns="0" rIns="0" bIns="0" rtlCol="0">
            <a:spAutoFit/>
          </a:bodyPr>
          <a:lstStyle/>
          <a:p>
            <a:r>
              <a:rPr lang="en-US" sz="2667" dirty="0"/>
              <a:t>SCAN</a:t>
            </a:r>
          </a:p>
        </p:txBody>
      </p:sp>
      <p:sp>
        <p:nvSpPr>
          <p:cNvPr id="26" name="TextBox 25">
            <a:extLst>
              <a:ext uri="{FF2B5EF4-FFF2-40B4-BE49-F238E27FC236}">
                <a16:creationId xmlns:a16="http://schemas.microsoft.com/office/drawing/2014/main" id="{FAFDDA46-B563-184A-A687-39E6F3BFBBC5}"/>
              </a:ext>
            </a:extLst>
          </p:cNvPr>
          <p:cNvSpPr txBox="1"/>
          <p:nvPr/>
        </p:nvSpPr>
        <p:spPr bwMode="auto">
          <a:xfrm>
            <a:off x="2199015" y="3380239"/>
            <a:ext cx="1188909" cy="410433"/>
          </a:xfrm>
          <a:prstGeom prst="rect">
            <a:avLst/>
          </a:prstGeom>
          <a:noFill/>
          <a:ln w="19050" algn="ctr">
            <a:noFill/>
            <a:miter lim="800000"/>
            <a:headEnd/>
            <a:tailEnd/>
          </a:ln>
        </p:spPr>
        <p:txBody>
          <a:bodyPr wrap="square" lIns="0" tIns="0" rIns="0" bIns="0" rtlCol="0">
            <a:spAutoFit/>
          </a:bodyPr>
          <a:lstStyle/>
          <a:p>
            <a:r>
              <a:rPr lang="en-US" sz="2667" dirty="0"/>
              <a:t>PLAN</a:t>
            </a:r>
          </a:p>
        </p:txBody>
      </p:sp>
      <p:sp>
        <p:nvSpPr>
          <p:cNvPr id="27" name="TextBox 26">
            <a:extLst>
              <a:ext uri="{FF2B5EF4-FFF2-40B4-BE49-F238E27FC236}">
                <a16:creationId xmlns:a16="http://schemas.microsoft.com/office/drawing/2014/main" id="{1DF6DB77-F047-6146-A888-4579A85FC561}"/>
              </a:ext>
            </a:extLst>
          </p:cNvPr>
          <p:cNvSpPr txBox="1"/>
          <p:nvPr/>
        </p:nvSpPr>
        <p:spPr bwMode="auto">
          <a:xfrm>
            <a:off x="9279167" y="3108400"/>
            <a:ext cx="1775791" cy="410433"/>
          </a:xfrm>
          <a:prstGeom prst="rect">
            <a:avLst/>
          </a:prstGeom>
          <a:noFill/>
          <a:ln w="19050" algn="ctr">
            <a:noFill/>
            <a:miter lim="800000"/>
            <a:headEnd/>
            <a:tailEnd/>
          </a:ln>
        </p:spPr>
        <p:txBody>
          <a:bodyPr wrap="square" lIns="0" tIns="0" rIns="0" bIns="0" rtlCol="0">
            <a:spAutoFit/>
          </a:bodyPr>
          <a:lstStyle/>
          <a:p>
            <a:r>
              <a:rPr lang="en-US" sz="2667" dirty="0"/>
              <a:t>POSITION</a:t>
            </a:r>
          </a:p>
        </p:txBody>
      </p:sp>
      <p:sp>
        <p:nvSpPr>
          <p:cNvPr id="28" name="TextBox 27">
            <a:extLst>
              <a:ext uri="{FF2B5EF4-FFF2-40B4-BE49-F238E27FC236}">
                <a16:creationId xmlns:a16="http://schemas.microsoft.com/office/drawing/2014/main" id="{F7998400-A547-A344-82D8-428459756ED4}"/>
              </a:ext>
            </a:extLst>
          </p:cNvPr>
          <p:cNvSpPr txBox="1"/>
          <p:nvPr/>
        </p:nvSpPr>
        <p:spPr bwMode="auto">
          <a:xfrm>
            <a:off x="8119218" y="3511941"/>
            <a:ext cx="1188909" cy="410433"/>
          </a:xfrm>
          <a:prstGeom prst="rect">
            <a:avLst/>
          </a:prstGeom>
          <a:noFill/>
          <a:ln w="19050" algn="ctr">
            <a:noFill/>
            <a:miter lim="800000"/>
            <a:headEnd/>
            <a:tailEnd/>
          </a:ln>
        </p:spPr>
        <p:txBody>
          <a:bodyPr wrap="square" lIns="0" tIns="0" rIns="0" bIns="0" rtlCol="0">
            <a:spAutoFit/>
          </a:bodyPr>
          <a:lstStyle/>
          <a:p>
            <a:r>
              <a:rPr lang="en-US" sz="2667" dirty="0"/>
              <a:t>TREAT</a:t>
            </a:r>
          </a:p>
        </p:txBody>
      </p:sp>
      <p:cxnSp>
        <p:nvCxnSpPr>
          <p:cNvPr id="30" name="Straight Arrow Connector 29">
            <a:extLst>
              <a:ext uri="{FF2B5EF4-FFF2-40B4-BE49-F238E27FC236}">
                <a16:creationId xmlns:a16="http://schemas.microsoft.com/office/drawing/2014/main" id="{1E6ED992-4B1C-1246-98E7-2CF811D0E8CB}"/>
              </a:ext>
            </a:extLst>
          </p:cNvPr>
          <p:cNvCxnSpPr>
            <a:cxnSpLocks/>
            <a:endCxn id="24" idx="2"/>
          </p:cNvCxnSpPr>
          <p:nvPr/>
        </p:nvCxnSpPr>
        <p:spPr>
          <a:xfrm>
            <a:off x="1809869" y="2932697"/>
            <a:ext cx="251801" cy="77749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B9B2F08-01A2-1F4E-A468-613CF693156C}"/>
              </a:ext>
            </a:extLst>
          </p:cNvPr>
          <p:cNvCxnSpPr>
            <a:cxnSpLocks/>
            <a:endCxn id="14" idx="0"/>
          </p:cNvCxnSpPr>
          <p:nvPr/>
        </p:nvCxnSpPr>
        <p:spPr>
          <a:xfrm>
            <a:off x="8959766" y="3143219"/>
            <a:ext cx="638804" cy="77226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3C4C3CA-CD63-5D42-A676-5B0C793D464A}"/>
              </a:ext>
            </a:extLst>
          </p:cNvPr>
          <p:cNvSpPr txBox="1"/>
          <p:nvPr/>
        </p:nvSpPr>
        <p:spPr bwMode="auto">
          <a:xfrm>
            <a:off x="3798897" y="848123"/>
            <a:ext cx="4320321" cy="656462"/>
          </a:xfrm>
          <a:prstGeom prst="rect">
            <a:avLst/>
          </a:prstGeom>
          <a:noFill/>
          <a:ln w="19050" algn="ctr">
            <a:noFill/>
            <a:miter lim="800000"/>
            <a:headEnd/>
            <a:tailEnd/>
          </a:ln>
        </p:spPr>
        <p:txBody>
          <a:bodyPr wrap="square" lIns="0" tIns="0" rIns="0" bIns="0" rtlCol="0">
            <a:spAutoFit/>
          </a:bodyPr>
          <a:lstStyle/>
          <a:p>
            <a:r>
              <a:rPr lang="en-US" sz="2133" dirty="0"/>
              <a:t>Place cells in cube: Primary human clival chordoma cell line UMChor1 </a:t>
            </a:r>
          </a:p>
        </p:txBody>
      </p:sp>
      <p:cxnSp>
        <p:nvCxnSpPr>
          <p:cNvPr id="18" name="Straight Arrow Connector 17">
            <a:extLst>
              <a:ext uri="{FF2B5EF4-FFF2-40B4-BE49-F238E27FC236}">
                <a16:creationId xmlns:a16="http://schemas.microsoft.com/office/drawing/2014/main" id="{C446F577-CA8F-CC40-B672-BF9C5065C45D}"/>
              </a:ext>
            </a:extLst>
          </p:cNvPr>
          <p:cNvCxnSpPr>
            <a:cxnSpLocks/>
          </p:cNvCxnSpPr>
          <p:nvPr/>
        </p:nvCxnSpPr>
        <p:spPr>
          <a:xfrm flipH="1" flipV="1">
            <a:off x="6670566" y="4442373"/>
            <a:ext cx="125807" cy="111515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3AF3185-DB06-1548-B15E-19DEEA47D3DF}"/>
              </a:ext>
            </a:extLst>
          </p:cNvPr>
          <p:cNvCxnSpPr>
            <a:cxnSpLocks/>
          </p:cNvCxnSpPr>
          <p:nvPr/>
        </p:nvCxnSpPr>
        <p:spPr>
          <a:xfrm flipV="1">
            <a:off x="3368566" y="2903218"/>
            <a:ext cx="529847" cy="1575556"/>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76400DC-98AB-F542-A779-C10DEC8CEB75}"/>
              </a:ext>
            </a:extLst>
          </p:cNvPr>
          <p:cNvCxnSpPr>
            <a:cxnSpLocks/>
          </p:cNvCxnSpPr>
          <p:nvPr/>
        </p:nvCxnSpPr>
        <p:spPr>
          <a:xfrm flipV="1">
            <a:off x="8025197" y="2156789"/>
            <a:ext cx="726257" cy="98643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83987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E4FECE1-C43D-9341-B2B1-101370C2DE34}"/>
              </a:ext>
            </a:extLst>
          </p:cNvPr>
          <p:cNvSpPr>
            <a:spLocks noGrp="1"/>
          </p:cNvSpPr>
          <p:nvPr>
            <p:ph type="ftr" sz="quarter" idx="12"/>
          </p:nvPr>
        </p:nvSpPr>
        <p:spPr/>
        <p:txBody>
          <a:bodyPr/>
          <a:lstStyle/>
          <a:p>
            <a:r>
              <a:rPr lang="en-US" dirty="0"/>
              <a:t>Ion-therapy planning that combines a biological model with ID</a:t>
            </a:r>
          </a:p>
        </p:txBody>
      </p:sp>
      <p:sp>
        <p:nvSpPr>
          <p:cNvPr id="3" name="Title 2">
            <a:extLst>
              <a:ext uri="{FF2B5EF4-FFF2-40B4-BE49-F238E27FC236}">
                <a16:creationId xmlns:a16="http://schemas.microsoft.com/office/drawing/2014/main" id="{FA628260-3034-CE47-AFA3-BBCA46396BD1}"/>
              </a:ext>
            </a:extLst>
          </p:cNvPr>
          <p:cNvSpPr>
            <a:spLocks noGrp="1"/>
          </p:cNvSpPr>
          <p:nvPr>
            <p:ph type="title"/>
          </p:nvPr>
        </p:nvSpPr>
        <p:spPr/>
        <p:txBody>
          <a:bodyPr/>
          <a:lstStyle/>
          <a:p>
            <a:r>
              <a:rPr lang="en-US" dirty="0">
                <a:solidFill>
                  <a:srgbClr val="7030A0"/>
                </a:solidFill>
              </a:rPr>
              <a:t>Pre-calculated ID</a:t>
            </a:r>
          </a:p>
        </p:txBody>
      </p:sp>
      <p:sp>
        <p:nvSpPr>
          <p:cNvPr id="6" name="Text Placeholder 3">
            <a:extLst>
              <a:ext uri="{FF2B5EF4-FFF2-40B4-BE49-F238E27FC236}">
                <a16:creationId xmlns:a16="http://schemas.microsoft.com/office/drawing/2014/main" id="{912C886F-1A85-4E41-ADB5-47873CBECEDD}"/>
              </a:ext>
            </a:extLst>
          </p:cNvPr>
          <p:cNvSpPr txBox="1">
            <a:spLocks/>
          </p:cNvSpPr>
          <p:nvPr/>
        </p:nvSpPr>
        <p:spPr>
          <a:xfrm>
            <a:off x="520378" y="900266"/>
            <a:ext cx="10972292" cy="313932"/>
          </a:xfrm>
          <a:prstGeom prst="rect">
            <a:avLst/>
          </a:prstGeom>
        </p:spPr>
        <p:txBody>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933" dirty="0">
                <a:latin typeface="+mj-lt"/>
              </a:rPr>
              <a:t>Track-structure simulation with TOPAS-nBio/Geant4-DNA</a:t>
            </a:r>
          </a:p>
        </p:txBody>
      </p:sp>
      <p:grpSp>
        <p:nvGrpSpPr>
          <p:cNvPr id="7" name="Group 6">
            <a:extLst>
              <a:ext uri="{FF2B5EF4-FFF2-40B4-BE49-F238E27FC236}">
                <a16:creationId xmlns:a16="http://schemas.microsoft.com/office/drawing/2014/main" id="{EF5689EE-4DB5-DD4E-AA14-AAFCA220DF24}"/>
              </a:ext>
            </a:extLst>
          </p:cNvPr>
          <p:cNvGrpSpPr/>
          <p:nvPr/>
        </p:nvGrpSpPr>
        <p:grpSpPr>
          <a:xfrm>
            <a:off x="570323" y="1650086"/>
            <a:ext cx="6538039" cy="1504669"/>
            <a:chOff x="272105" y="812093"/>
            <a:chExt cx="6200079" cy="1426889"/>
          </a:xfrm>
        </p:grpSpPr>
        <p:pic>
          <p:nvPicPr>
            <p:cNvPr id="8" name="Picture 7">
              <a:extLst>
                <a:ext uri="{FF2B5EF4-FFF2-40B4-BE49-F238E27FC236}">
                  <a16:creationId xmlns:a16="http://schemas.microsoft.com/office/drawing/2014/main" id="{726A7E37-54DC-AD42-A8D9-09EEBC18A97F}"/>
                </a:ext>
              </a:extLst>
            </p:cNvPr>
            <p:cNvPicPr/>
            <p:nvPr/>
          </p:nvPicPr>
          <p:blipFill rotWithShape="1">
            <a:blip r:embed="rId2" cstate="print">
              <a:extLst>
                <a:ext uri="{28A0092B-C50C-407E-A947-70E740481C1C}">
                  <a14:useLocalDpi xmlns:a14="http://schemas.microsoft.com/office/drawing/2010/main" val="0"/>
                </a:ext>
              </a:extLst>
            </a:blip>
            <a:srcRect t="66120"/>
            <a:stretch/>
          </p:blipFill>
          <p:spPr bwMode="auto">
            <a:xfrm>
              <a:off x="1900184" y="1205629"/>
              <a:ext cx="4572000" cy="910907"/>
            </a:xfrm>
            <a:prstGeom prst="rect">
              <a:avLst/>
            </a:prstGeom>
            <a:noFill/>
            <a:ln>
              <a:noFill/>
            </a:ln>
          </p:spPr>
        </p:pic>
        <p:cxnSp>
          <p:nvCxnSpPr>
            <p:cNvPr id="9" name="Straight Arrow Connector 8">
              <a:extLst>
                <a:ext uri="{FF2B5EF4-FFF2-40B4-BE49-F238E27FC236}">
                  <a16:creationId xmlns:a16="http://schemas.microsoft.com/office/drawing/2014/main" id="{C00298AC-061D-D547-8AFF-FB4EBF4E8C58}"/>
                </a:ext>
              </a:extLst>
            </p:cNvPr>
            <p:cNvCxnSpPr/>
            <p:nvPr/>
          </p:nvCxnSpPr>
          <p:spPr>
            <a:xfrm>
              <a:off x="2204984" y="1207679"/>
              <a:ext cx="3929063" cy="0"/>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33676CE-6AAB-E145-AAA9-C9857206A232}"/>
                </a:ext>
              </a:extLst>
            </p:cNvPr>
            <p:cNvCxnSpPr/>
            <p:nvPr/>
          </p:nvCxnSpPr>
          <p:spPr>
            <a:xfrm>
              <a:off x="1795409" y="1377080"/>
              <a:ext cx="0" cy="671513"/>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4A0602D-AA23-D444-8239-F078DBE87197}"/>
                </a:ext>
              </a:extLst>
            </p:cNvPr>
            <p:cNvSpPr txBox="1"/>
            <p:nvPr/>
          </p:nvSpPr>
          <p:spPr bwMode="auto">
            <a:xfrm>
              <a:off x="1149588" y="1002096"/>
              <a:ext cx="966810" cy="350240"/>
            </a:xfrm>
            <a:prstGeom prst="rect">
              <a:avLst/>
            </a:prstGeom>
            <a:noFill/>
            <a:ln w="19050" algn="ctr">
              <a:noFill/>
              <a:miter lim="800000"/>
              <a:headEnd/>
              <a:tailEnd/>
            </a:ln>
          </p:spPr>
          <p:txBody>
            <a:bodyPr wrap="none" lIns="0" tIns="0" rIns="0" bIns="0" rtlCol="0">
              <a:spAutoFit/>
            </a:bodyPr>
            <a:lstStyle/>
            <a:p>
              <a:r>
                <a:rPr lang="en-US" sz="2400" dirty="0"/>
                <a:t>30.4 nm</a:t>
              </a:r>
            </a:p>
          </p:txBody>
        </p:sp>
        <p:sp>
          <p:nvSpPr>
            <p:cNvPr id="12" name="TextBox 11">
              <a:extLst>
                <a:ext uri="{FF2B5EF4-FFF2-40B4-BE49-F238E27FC236}">
                  <a16:creationId xmlns:a16="http://schemas.microsoft.com/office/drawing/2014/main" id="{1C1E43CE-8166-364F-90AB-3E8C52DFE4C4}"/>
                </a:ext>
              </a:extLst>
            </p:cNvPr>
            <p:cNvSpPr txBox="1"/>
            <p:nvPr/>
          </p:nvSpPr>
          <p:spPr bwMode="auto">
            <a:xfrm>
              <a:off x="3792809" y="812093"/>
              <a:ext cx="893843" cy="350240"/>
            </a:xfrm>
            <a:prstGeom prst="rect">
              <a:avLst/>
            </a:prstGeom>
            <a:noFill/>
            <a:ln w="19050" algn="ctr">
              <a:noFill/>
              <a:miter lim="800000"/>
              <a:headEnd/>
              <a:tailEnd/>
            </a:ln>
          </p:spPr>
          <p:txBody>
            <a:bodyPr wrap="none" lIns="0" tIns="0" rIns="0" bIns="0" rtlCol="0">
              <a:spAutoFit/>
            </a:bodyPr>
            <a:lstStyle/>
            <a:p>
              <a:r>
                <a:rPr lang="en-US" sz="2400" dirty="0"/>
                <a:t>161 nm</a:t>
              </a:r>
            </a:p>
          </p:txBody>
        </p:sp>
        <p:sp>
          <p:nvSpPr>
            <p:cNvPr id="13" name="Can 12">
              <a:extLst>
                <a:ext uri="{FF2B5EF4-FFF2-40B4-BE49-F238E27FC236}">
                  <a16:creationId xmlns:a16="http://schemas.microsoft.com/office/drawing/2014/main" id="{B23805AF-277F-C34A-9462-7EE97F25E956}"/>
                </a:ext>
              </a:extLst>
            </p:cNvPr>
            <p:cNvSpPr/>
            <p:nvPr/>
          </p:nvSpPr>
          <p:spPr bwMode="auto">
            <a:xfrm rot="5400000">
              <a:off x="1043155" y="1624902"/>
              <a:ext cx="252412" cy="355646"/>
            </a:xfrm>
            <a:prstGeom prst="can">
              <a:avLst/>
            </a:prstGeom>
            <a:solidFill>
              <a:srgbClr val="00B050"/>
            </a:solidFill>
            <a:ln w="19050" algn="ctr">
              <a:no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4" name="TextBox 13">
              <a:extLst>
                <a:ext uri="{FF2B5EF4-FFF2-40B4-BE49-F238E27FC236}">
                  <a16:creationId xmlns:a16="http://schemas.microsoft.com/office/drawing/2014/main" id="{95AF1AFE-A41C-DA45-A9A7-5A8AF5059DDF}"/>
                </a:ext>
              </a:extLst>
            </p:cNvPr>
            <p:cNvSpPr txBox="1"/>
            <p:nvPr/>
          </p:nvSpPr>
          <p:spPr bwMode="auto">
            <a:xfrm>
              <a:off x="362751" y="1651729"/>
              <a:ext cx="547251" cy="233493"/>
            </a:xfrm>
            <a:prstGeom prst="rect">
              <a:avLst/>
            </a:prstGeom>
            <a:noFill/>
            <a:ln w="19050" algn="ctr">
              <a:noFill/>
              <a:miter lim="800000"/>
              <a:headEnd/>
              <a:tailEnd/>
            </a:ln>
          </p:spPr>
          <p:txBody>
            <a:bodyPr wrap="none" lIns="0" tIns="0" rIns="0" bIns="0" rtlCol="0">
              <a:spAutoFit/>
            </a:bodyPr>
            <a:lstStyle/>
            <a:p>
              <a:r>
                <a:rPr lang="en-US" sz="1600" dirty="0"/>
                <a:t>2.3 nm</a:t>
              </a:r>
            </a:p>
          </p:txBody>
        </p:sp>
        <p:sp>
          <p:nvSpPr>
            <p:cNvPr id="15" name="Rectangle 14">
              <a:extLst>
                <a:ext uri="{FF2B5EF4-FFF2-40B4-BE49-F238E27FC236}">
                  <a16:creationId xmlns:a16="http://schemas.microsoft.com/office/drawing/2014/main" id="{6242435C-B300-5343-8550-7F57B545921C}"/>
                </a:ext>
              </a:extLst>
            </p:cNvPr>
            <p:cNvSpPr/>
            <p:nvPr/>
          </p:nvSpPr>
          <p:spPr bwMode="auto">
            <a:xfrm>
              <a:off x="315880" y="1581279"/>
              <a:ext cx="1204848" cy="605611"/>
            </a:xfrm>
            <a:prstGeom prst="rect">
              <a:avLst/>
            </a:prstGeom>
            <a:noFill/>
            <a:ln w="19050" algn="ctr">
              <a:solidFill>
                <a:schemeClr val="tx2">
                  <a:lumMod val="25000"/>
                  <a:lumOff val="75000"/>
                </a:schemeClr>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6" name="Rectangle 15">
              <a:extLst>
                <a:ext uri="{FF2B5EF4-FFF2-40B4-BE49-F238E27FC236}">
                  <a16:creationId xmlns:a16="http://schemas.microsoft.com/office/drawing/2014/main" id="{6D9C5829-F37A-A94D-8C13-06ABAC5B4DFA}"/>
                </a:ext>
              </a:extLst>
            </p:cNvPr>
            <p:cNvSpPr/>
            <p:nvPr/>
          </p:nvSpPr>
          <p:spPr bwMode="auto">
            <a:xfrm>
              <a:off x="272105" y="842203"/>
              <a:ext cx="6156965" cy="1396779"/>
            </a:xfrm>
            <a:prstGeom prst="rect">
              <a:avLst/>
            </a:prstGeom>
            <a:noFill/>
            <a:ln w="19050" algn="ctr">
              <a:solidFill>
                <a:schemeClr val="tx1"/>
              </a:solidFill>
              <a:prstDash val="dashDot"/>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grpSp>
        <p:nvGrpSpPr>
          <p:cNvPr id="17" name="Group 16">
            <a:extLst>
              <a:ext uri="{FF2B5EF4-FFF2-40B4-BE49-F238E27FC236}">
                <a16:creationId xmlns:a16="http://schemas.microsoft.com/office/drawing/2014/main" id="{309A154E-CF75-E643-99E7-B2AF009BCB7C}"/>
              </a:ext>
            </a:extLst>
          </p:cNvPr>
          <p:cNvGrpSpPr/>
          <p:nvPr/>
        </p:nvGrpSpPr>
        <p:grpSpPr>
          <a:xfrm>
            <a:off x="421032" y="3251428"/>
            <a:ext cx="3481249" cy="2689368"/>
            <a:chOff x="315773" y="2438571"/>
            <a:chExt cx="2610937" cy="2017026"/>
          </a:xfrm>
        </p:grpSpPr>
        <p:grpSp>
          <p:nvGrpSpPr>
            <p:cNvPr id="18" name="Group 17">
              <a:extLst>
                <a:ext uri="{FF2B5EF4-FFF2-40B4-BE49-F238E27FC236}">
                  <a16:creationId xmlns:a16="http://schemas.microsoft.com/office/drawing/2014/main" id="{7C672714-A31E-BC49-9B26-95AD8A74FB49}"/>
                </a:ext>
              </a:extLst>
            </p:cNvPr>
            <p:cNvGrpSpPr/>
            <p:nvPr/>
          </p:nvGrpSpPr>
          <p:grpSpPr>
            <a:xfrm>
              <a:off x="315773" y="2438571"/>
              <a:ext cx="2610937" cy="1836057"/>
              <a:chOff x="446595" y="2584839"/>
              <a:chExt cx="2926929" cy="2058268"/>
            </a:xfrm>
          </p:grpSpPr>
          <p:pic>
            <p:nvPicPr>
              <p:cNvPr id="20" name="Picture 19">
                <a:extLst>
                  <a:ext uri="{FF2B5EF4-FFF2-40B4-BE49-F238E27FC236}">
                    <a16:creationId xmlns:a16="http://schemas.microsoft.com/office/drawing/2014/main" id="{55539668-291D-E24D-AA26-021D801ADBE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46595" y="2725407"/>
                <a:ext cx="2742565" cy="1917700"/>
              </a:xfrm>
              <a:prstGeom prst="rect">
                <a:avLst/>
              </a:prstGeom>
            </p:spPr>
          </p:pic>
          <p:sp>
            <p:nvSpPr>
              <p:cNvPr id="21" name="Right Arrow 20">
                <a:extLst>
                  <a:ext uri="{FF2B5EF4-FFF2-40B4-BE49-F238E27FC236}">
                    <a16:creationId xmlns:a16="http://schemas.microsoft.com/office/drawing/2014/main" id="{59E69B40-108E-3D44-BCE6-0501CAD91A68}"/>
                  </a:ext>
                </a:extLst>
              </p:cNvPr>
              <p:cNvSpPr/>
              <p:nvPr/>
            </p:nvSpPr>
            <p:spPr bwMode="auto">
              <a:xfrm rot="7435552">
                <a:off x="3009991" y="2707531"/>
                <a:ext cx="486226" cy="240841"/>
              </a:xfrm>
              <a:prstGeom prst="rightArrow">
                <a:avLst/>
              </a:prstGeom>
              <a:solidFill>
                <a:schemeClr val="accent1"/>
              </a:solidFill>
              <a:ln w="19050" algn="ctr">
                <a:noFill/>
                <a:miter lim="800000"/>
                <a:headEnd/>
                <a:tailEnd/>
              </a:ln>
            </p:spPr>
            <p:txBody>
              <a:bodyPr wrap="none" rtlCol="0" anchor="ctr"/>
              <a:lstStyle/>
              <a:p>
                <a:pPr algn="ctr">
                  <a:lnSpc>
                    <a:spcPct val="90000"/>
                  </a:lnSpc>
                </a:pPr>
                <a:endParaRPr lang="en-US" sz="2133" b="1" i="1" dirty="0">
                  <a:solidFill>
                    <a:schemeClr val="bg1"/>
                  </a:solidFill>
                  <a:latin typeface="+mj-lt"/>
                </a:endParaRPr>
              </a:p>
            </p:txBody>
          </p:sp>
        </p:grpSp>
        <p:sp>
          <p:nvSpPr>
            <p:cNvPr id="19" name="TextBox 18">
              <a:extLst>
                <a:ext uri="{FF2B5EF4-FFF2-40B4-BE49-F238E27FC236}">
                  <a16:creationId xmlns:a16="http://schemas.microsoft.com/office/drawing/2014/main" id="{B9120F3F-1CA6-2348-B00D-1DE69321A8DA}"/>
                </a:ext>
              </a:extLst>
            </p:cNvPr>
            <p:cNvSpPr txBox="1"/>
            <p:nvPr/>
          </p:nvSpPr>
          <p:spPr bwMode="auto">
            <a:xfrm>
              <a:off x="315773" y="4301756"/>
              <a:ext cx="2580083" cy="153841"/>
            </a:xfrm>
            <a:prstGeom prst="rect">
              <a:avLst/>
            </a:prstGeom>
            <a:noFill/>
            <a:ln w="19050" algn="ctr">
              <a:noFill/>
              <a:miter lim="800000"/>
              <a:headEnd/>
              <a:tailEnd/>
            </a:ln>
          </p:spPr>
          <p:txBody>
            <a:bodyPr wrap="square" lIns="0" tIns="0" rIns="0" bIns="0" rtlCol="0">
              <a:spAutoFit/>
            </a:bodyPr>
            <a:lstStyle/>
            <a:p>
              <a:r>
                <a:rPr lang="en-US" sz="1333" dirty="0"/>
                <a:t>Conditional ICSD for light ions with 1 MeV/u.</a:t>
              </a:r>
            </a:p>
          </p:txBody>
        </p:sp>
      </p:grpSp>
      <p:grpSp>
        <p:nvGrpSpPr>
          <p:cNvPr id="22" name="Group 21">
            <a:extLst>
              <a:ext uri="{FF2B5EF4-FFF2-40B4-BE49-F238E27FC236}">
                <a16:creationId xmlns:a16="http://schemas.microsoft.com/office/drawing/2014/main" id="{F3B0ED88-39AF-564C-AC02-C2680C71EBCA}"/>
              </a:ext>
            </a:extLst>
          </p:cNvPr>
          <p:cNvGrpSpPr/>
          <p:nvPr/>
        </p:nvGrpSpPr>
        <p:grpSpPr>
          <a:xfrm>
            <a:off x="3894341" y="3701548"/>
            <a:ext cx="7429419" cy="2382941"/>
            <a:chOff x="3092436" y="2766513"/>
            <a:chExt cx="5572064" cy="1787206"/>
          </a:xfrm>
        </p:grpSpPr>
        <p:grpSp>
          <p:nvGrpSpPr>
            <p:cNvPr id="23" name="Group 22">
              <a:extLst>
                <a:ext uri="{FF2B5EF4-FFF2-40B4-BE49-F238E27FC236}">
                  <a16:creationId xmlns:a16="http://schemas.microsoft.com/office/drawing/2014/main" id="{75A86092-B7A5-8040-9730-EF1C6C89C6BB}"/>
                </a:ext>
              </a:extLst>
            </p:cNvPr>
            <p:cNvGrpSpPr/>
            <p:nvPr/>
          </p:nvGrpSpPr>
          <p:grpSpPr>
            <a:xfrm>
              <a:off x="3092436" y="2766513"/>
              <a:ext cx="5572064" cy="1405437"/>
              <a:chOff x="3092436" y="2766513"/>
              <a:chExt cx="5572064" cy="1405437"/>
            </a:xfrm>
          </p:grpSpPr>
          <p:grpSp>
            <p:nvGrpSpPr>
              <p:cNvPr id="25" name="Group 24">
                <a:extLst>
                  <a:ext uri="{FF2B5EF4-FFF2-40B4-BE49-F238E27FC236}">
                    <a16:creationId xmlns:a16="http://schemas.microsoft.com/office/drawing/2014/main" id="{A63C0E45-DEFD-2C45-8F67-09E66ADACC30}"/>
                  </a:ext>
                </a:extLst>
              </p:cNvPr>
              <p:cNvGrpSpPr/>
              <p:nvPr/>
            </p:nvGrpSpPr>
            <p:grpSpPr>
              <a:xfrm>
                <a:off x="3092436" y="2861829"/>
                <a:ext cx="2519728" cy="1200230"/>
                <a:chOff x="3092436" y="2861829"/>
                <a:chExt cx="2519728" cy="1200230"/>
              </a:xfrm>
            </p:grpSpPr>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EFD0096D-8364-6E49-B183-1EE0C9E13809}"/>
                        </a:ext>
                      </a:extLst>
                    </p:cNvPr>
                    <p:cNvSpPr>
                      <a:spLocks noChangeAspect="1"/>
                    </p:cNvSpPr>
                    <p:nvPr/>
                  </p:nvSpPr>
                  <p:spPr>
                    <a:xfrm>
                      <a:off x="3566171" y="2861829"/>
                      <a:ext cx="2045993" cy="5320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67" b="1" i="1">
                                    <a:latin typeface="Cambria Math" panose="02040503050406030204" pitchFamily="18" charset="0"/>
                                  </a:rPr>
                                </m:ctrlPr>
                              </m:sSubPr>
                              <m:e>
                                <m:r>
                                  <a:rPr lang="en-US" sz="1867" b="1" i="1">
                                    <a:latin typeface="Cambria Math" charset="0"/>
                                  </a:rPr>
                                  <m:t>𝒎</m:t>
                                </m:r>
                              </m:e>
                              <m:sub>
                                <m:r>
                                  <a:rPr lang="en-US" sz="1867">
                                    <a:latin typeface="Cambria Math" charset="0"/>
                                  </a:rPr>
                                  <m:t>1</m:t>
                                </m:r>
                              </m:sub>
                            </m:sSub>
                            <m:d>
                              <m:dPr>
                                <m:ctrlPr>
                                  <a:rPr lang="en-US" sz="1867" b="1" i="1">
                                    <a:latin typeface="Cambria Math" panose="02040503050406030204" pitchFamily="18" charset="0"/>
                                  </a:rPr>
                                </m:ctrlPr>
                              </m:dPr>
                              <m:e>
                                <m:r>
                                  <a:rPr lang="en-US" sz="1867" b="1" i="1">
                                    <a:latin typeface="Cambria Math" charset="0"/>
                                  </a:rPr>
                                  <m:t>𝑸</m:t>
                                </m:r>
                              </m:e>
                            </m:d>
                            <m:r>
                              <a:rPr lang="en-US" sz="1867">
                                <a:latin typeface="Cambria Math" charset="0"/>
                              </a:rPr>
                              <m:t>=</m:t>
                            </m:r>
                            <m:f>
                              <m:fPr>
                                <m:ctrlPr>
                                  <a:rPr lang="en-US" sz="1867" i="1">
                                    <a:latin typeface="Cambria Math" panose="02040503050406030204" pitchFamily="18" charset="0"/>
                                  </a:rPr>
                                </m:ctrlPr>
                              </m:fPr>
                              <m:num>
                                <m:nary>
                                  <m:naryPr>
                                    <m:chr m:val="∑"/>
                                    <m:limLoc m:val="undOvr"/>
                                    <m:ctrlPr>
                                      <a:rPr lang="en-US" sz="1867" i="1">
                                        <a:latin typeface="Cambria Math" panose="02040503050406030204" pitchFamily="18" charset="0"/>
                                      </a:rPr>
                                    </m:ctrlPr>
                                  </m:naryPr>
                                  <m:sub>
                                    <m:r>
                                      <a:rPr lang="en-US" sz="1867" b="1" i="1">
                                        <a:latin typeface="Cambria Math" charset="0"/>
                                      </a:rPr>
                                      <m:t>𝝂</m:t>
                                    </m:r>
                                    <m:r>
                                      <a:rPr lang="en-US" sz="1867">
                                        <a:latin typeface="Cambria Math" charset="0"/>
                                      </a:rPr>
                                      <m:t>=2</m:t>
                                    </m:r>
                                  </m:sub>
                                  <m:sup>
                                    <m:r>
                                      <a:rPr lang="en-US" sz="1867">
                                        <a:latin typeface="Cambria Math" charset="0"/>
                                      </a:rPr>
                                      <m:t>∞</m:t>
                                    </m:r>
                                  </m:sup>
                                  <m:e>
                                    <m:r>
                                      <a:rPr lang="en-US" sz="1867" b="1" i="1">
                                        <a:latin typeface="Cambria Math" charset="0"/>
                                      </a:rPr>
                                      <m:t>𝝂</m:t>
                                    </m:r>
                                    <m:r>
                                      <a:rPr lang="en-US" sz="1867">
                                        <a:latin typeface="Cambria Math" charset="0"/>
                                      </a:rPr>
                                      <m:t> </m:t>
                                    </m:r>
                                    <m:r>
                                      <a:rPr lang="en-US" sz="1867" b="1" i="1">
                                        <a:latin typeface="Cambria Math" charset="0"/>
                                      </a:rPr>
                                      <m:t>𝑷</m:t>
                                    </m:r>
                                    <m:d>
                                      <m:dPr>
                                        <m:ctrlPr>
                                          <a:rPr lang="en-US" sz="1867" b="1" i="1">
                                            <a:latin typeface="Cambria Math" panose="02040503050406030204" pitchFamily="18" charset="0"/>
                                          </a:rPr>
                                        </m:ctrlPr>
                                      </m:dPr>
                                      <m:e>
                                        <m:r>
                                          <a:rPr lang="en-US" sz="1867" b="1" i="1">
                                            <a:latin typeface="Cambria Math" charset="0"/>
                                          </a:rPr>
                                          <m:t>𝝂</m:t>
                                        </m:r>
                                      </m:e>
                                      <m:e>
                                        <m:r>
                                          <a:rPr lang="en-US" sz="1867" b="1" i="1">
                                            <a:latin typeface="Cambria Math" charset="0"/>
                                          </a:rPr>
                                          <m:t>𝑸</m:t>
                                        </m:r>
                                      </m:e>
                                    </m:d>
                                  </m:e>
                                </m:nary>
                              </m:num>
                              <m:den>
                                <m:nary>
                                  <m:naryPr>
                                    <m:chr m:val="∑"/>
                                    <m:limLoc m:val="undOvr"/>
                                    <m:ctrlPr>
                                      <a:rPr lang="en-US" sz="1867" i="1">
                                        <a:latin typeface="Cambria Math" panose="02040503050406030204" pitchFamily="18" charset="0"/>
                                      </a:rPr>
                                    </m:ctrlPr>
                                  </m:naryPr>
                                  <m:sub>
                                    <m:r>
                                      <a:rPr lang="en-US" sz="1867" b="1" i="1">
                                        <a:latin typeface="Cambria Math" charset="0"/>
                                      </a:rPr>
                                      <m:t>𝝂</m:t>
                                    </m:r>
                                    <m:r>
                                      <a:rPr lang="en-US" sz="1867">
                                        <a:latin typeface="Cambria Math" charset="0"/>
                                      </a:rPr>
                                      <m:t>=2</m:t>
                                    </m:r>
                                  </m:sub>
                                  <m:sup>
                                    <m:r>
                                      <a:rPr lang="en-US" sz="1867">
                                        <a:latin typeface="Cambria Math" charset="0"/>
                                      </a:rPr>
                                      <m:t>∞</m:t>
                                    </m:r>
                                  </m:sup>
                                  <m:e>
                                    <m:r>
                                      <a:rPr lang="en-US" sz="1867" b="1" i="1">
                                        <a:latin typeface="Cambria Math" charset="0"/>
                                      </a:rPr>
                                      <m:t>𝑷</m:t>
                                    </m:r>
                                    <m:d>
                                      <m:dPr>
                                        <m:ctrlPr>
                                          <a:rPr lang="en-US" sz="1867" b="1" i="1">
                                            <a:latin typeface="Cambria Math" panose="02040503050406030204" pitchFamily="18" charset="0"/>
                                          </a:rPr>
                                        </m:ctrlPr>
                                      </m:dPr>
                                      <m:e>
                                        <m:r>
                                          <a:rPr lang="en-US" sz="1867" b="1" i="1">
                                            <a:latin typeface="Cambria Math" charset="0"/>
                                          </a:rPr>
                                          <m:t>𝝂</m:t>
                                        </m:r>
                                      </m:e>
                                      <m:e>
                                        <m:r>
                                          <a:rPr lang="en-US" sz="1867" b="1" i="1">
                                            <a:latin typeface="Cambria Math" charset="0"/>
                                          </a:rPr>
                                          <m:t>𝑸</m:t>
                                        </m:r>
                                      </m:e>
                                    </m:d>
                                  </m:e>
                                </m:nary>
                              </m:den>
                            </m:f>
                          </m:oMath>
                        </m:oMathPara>
                      </a14:m>
                      <a:endParaRPr lang="en-US" sz="1867" dirty="0"/>
                    </a:p>
                  </p:txBody>
                </p:sp>
              </mc:Choice>
              <mc:Fallback xmlns="">
                <p:sp>
                  <p:nvSpPr>
                    <p:cNvPr id="29" name="Rectangle 28">
                      <a:extLst>
                        <a:ext uri="{FF2B5EF4-FFF2-40B4-BE49-F238E27FC236}">
                          <a16:creationId xmlns:a16="http://schemas.microsoft.com/office/drawing/2014/main" id="{EFD0096D-8364-6E49-B183-1EE0C9E13809}"/>
                        </a:ext>
                      </a:extLst>
                    </p:cNvPr>
                    <p:cNvSpPr>
                      <a:spLocks noRot="1" noChangeAspect="1" noMove="1" noResize="1" noEditPoints="1" noAdjustHandles="1" noChangeArrowheads="1" noChangeShapeType="1" noTextEdit="1"/>
                    </p:cNvSpPr>
                    <p:nvPr/>
                  </p:nvSpPr>
                  <p:spPr>
                    <a:xfrm>
                      <a:off x="3566171" y="2861829"/>
                      <a:ext cx="2045993" cy="5320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9162872B-17DA-6E4E-AE36-7D1F1534CEC2}"/>
                        </a:ext>
                      </a:extLst>
                    </p:cNvPr>
                    <p:cNvSpPr/>
                    <p:nvPr/>
                  </p:nvSpPr>
                  <p:spPr>
                    <a:xfrm>
                      <a:off x="3583253" y="3530038"/>
                      <a:ext cx="1985207" cy="5320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67" b="1" i="1">
                                    <a:latin typeface="Cambria Math" panose="02040503050406030204" pitchFamily="18" charset="0"/>
                                  </a:rPr>
                                </m:ctrlPr>
                              </m:sSubPr>
                              <m:e>
                                <m:r>
                                  <a:rPr lang="en-US" sz="1867" b="1" i="1">
                                    <a:latin typeface="Cambria Math" charset="0"/>
                                  </a:rPr>
                                  <m:t>𝒇</m:t>
                                </m:r>
                              </m:e>
                              <m:sub>
                                <m:r>
                                  <a:rPr lang="en-US" sz="1867">
                                    <a:latin typeface="Cambria Math" charset="0"/>
                                  </a:rPr>
                                  <m:t>3</m:t>
                                </m:r>
                              </m:sub>
                            </m:sSub>
                            <m:d>
                              <m:dPr>
                                <m:ctrlPr>
                                  <a:rPr lang="en-US" sz="1867" b="1" i="1">
                                    <a:latin typeface="Cambria Math" panose="02040503050406030204" pitchFamily="18" charset="0"/>
                                  </a:rPr>
                                </m:ctrlPr>
                              </m:dPr>
                              <m:e>
                                <m:r>
                                  <a:rPr lang="en-US" sz="1867" b="1" i="1">
                                    <a:latin typeface="Cambria Math" charset="0"/>
                                  </a:rPr>
                                  <m:t>𝑸</m:t>
                                </m:r>
                              </m:e>
                            </m:d>
                            <m:r>
                              <a:rPr lang="en-US" sz="1867">
                                <a:latin typeface="Cambria Math" charset="0"/>
                              </a:rPr>
                              <m:t>=</m:t>
                            </m:r>
                            <m:f>
                              <m:fPr>
                                <m:ctrlPr>
                                  <a:rPr lang="en-US" sz="1867" i="1">
                                    <a:latin typeface="Cambria Math" panose="02040503050406030204" pitchFamily="18" charset="0"/>
                                  </a:rPr>
                                </m:ctrlPr>
                              </m:fPr>
                              <m:num>
                                <m:nary>
                                  <m:naryPr>
                                    <m:chr m:val="∑"/>
                                    <m:limLoc m:val="undOvr"/>
                                    <m:ctrlPr>
                                      <a:rPr lang="en-US" sz="1867" i="1">
                                        <a:latin typeface="Cambria Math" panose="02040503050406030204" pitchFamily="18" charset="0"/>
                                      </a:rPr>
                                    </m:ctrlPr>
                                  </m:naryPr>
                                  <m:sub>
                                    <m:r>
                                      <a:rPr lang="en-US" sz="1867" b="1" i="1">
                                        <a:latin typeface="Cambria Math" charset="0"/>
                                      </a:rPr>
                                      <m:t>𝝂</m:t>
                                    </m:r>
                                    <m:r>
                                      <a:rPr lang="en-US" sz="1867">
                                        <a:latin typeface="Cambria Math" charset="0"/>
                                      </a:rPr>
                                      <m:t>=3</m:t>
                                    </m:r>
                                  </m:sub>
                                  <m:sup>
                                    <m:r>
                                      <a:rPr lang="en-US" sz="1867">
                                        <a:latin typeface="Cambria Math" charset="0"/>
                                      </a:rPr>
                                      <m:t>∞</m:t>
                                    </m:r>
                                  </m:sup>
                                  <m:e>
                                    <m:r>
                                      <a:rPr lang="en-US" sz="1867" b="1" i="1">
                                        <a:latin typeface="Cambria Math" charset="0"/>
                                      </a:rPr>
                                      <m:t>𝝂</m:t>
                                    </m:r>
                                    <m:r>
                                      <a:rPr lang="en-US" sz="1867">
                                        <a:latin typeface="Cambria Math" charset="0"/>
                                      </a:rPr>
                                      <m:t> </m:t>
                                    </m:r>
                                    <m:r>
                                      <a:rPr lang="en-US" sz="1867" b="1" i="1">
                                        <a:latin typeface="Cambria Math" charset="0"/>
                                      </a:rPr>
                                      <m:t>𝑷</m:t>
                                    </m:r>
                                    <m:d>
                                      <m:dPr>
                                        <m:ctrlPr>
                                          <a:rPr lang="en-US" sz="1867" b="1" i="1">
                                            <a:latin typeface="Cambria Math" panose="02040503050406030204" pitchFamily="18" charset="0"/>
                                          </a:rPr>
                                        </m:ctrlPr>
                                      </m:dPr>
                                      <m:e>
                                        <m:r>
                                          <a:rPr lang="en-US" sz="1867" b="1" i="1">
                                            <a:latin typeface="Cambria Math" charset="0"/>
                                          </a:rPr>
                                          <m:t>𝝂</m:t>
                                        </m:r>
                                      </m:e>
                                      <m:e>
                                        <m:r>
                                          <a:rPr lang="en-US" sz="1867" b="1" i="1">
                                            <a:latin typeface="Cambria Math" charset="0"/>
                                          </a:rPr>
                                          <m:t>𝑸</m:t>
                                        </m:r>
                                      </m:e>
                                    </m:d>
                                  </m:e>
                                </m:nary>
                              </m:num>
                              <m:den>
                                <m:nary>
                                  <m:naryPr>
                                    <m:chr m:val="∑"/>
                                    <m:limLoc m:val="undOvr"/>
                                    <m:ctrlPr>
                                      <a:rPr lang="en-US" sz="1867" i="1">
                                        <a:latin typeface="Cambria Math" panose="02040503050406030204" pitchFamily="18" charset="0"/>
                                      </a:rPr>
                                    </m:ctrlPr>
                                  </m:naryPr>
                                  <m:sub>
                                    <m:r>
                                      <a:rPr lang="en-US" sz="1867" b="1" i="1">
                                        <a:latin typeface="Cambria Math" charset="0"/>
                                      </a:rPr>
                                      <m:t>𝝂</m:t>
                                    </m:r>
                                    <m:r>
                                      <a:rPr lang="en-US" sz="1867">
                                        <a:latin typeface="Cambria Math" charset="0"/>
                                      </a:rPr>
                                      <m:t>=2</m:t>
                                    </m:r>
                                  </m:sub>
                                  <m:sup>
                                    <m:r>
                                      <a:rPr lang="en-US" sz="1867">
                                        <a:latin typeface="Cambria Math" charset="0"/>
                                      </a:rPr>
                                      <m:t>∞</m:t>
                                    </m:r>
                                  </m:sup>
                                  <m:e>
                                    <m:r>
                                      <a:rPr lang="en-US" sz="1867" b="1" i="1">
                                        <a:latin typeface="Cambria Math" charset="0"/>
                                      </a:rPr>
                                      <m:t>𝑷</m:t>
                                    </m:r>
                                    <m:d>
                                      <m:dPr>
                                        <m:ctrlPr>
                                          <a:rPr lang="en-US" sz="1867" b="1" i="1">
                                            <a:latin typeface="Cambria Math" panose="02040503050406030204" pitchFamily="18" charset="0"/>
                                          </a:rPr>
                                        </m:ctrlPr>
                                      </m:dPr>
                                      <m:e>
                                        <m:r>
                                          <a:rPr lang="en-US" sz="1867" b="1" i="1">
                                            <a:latin typeface="Cambria Math" charset="0"/>
                                          </a:rPr>
                                          <m:t>𝝂</m:t>
                                        </m:r>
                                      </m:e>
                                      <m:e>
                                        <m:r>
                                          <a:rPr lang="en-US" sz="1867" b="1" i="1">
                                            <a:latin typeface="Cambria Math" charset="0"/>
                                          </a:rPr>
                                          <m:t>𝑸</m:t>
                                        </m:r>
                                      </m:e>
                                    </m:d>
                                  </m:e>
                                </m:nary>
                              </m:den>
                            </m:f>
                          </m:oMath>
                        </m:oMathPara>
                      </a14:m>
                      <a:endParaRPr lang="en-US" sz="1867" dirty="0"/>
                    </a:p>
                  </p:txBody>
                </p:sp>
              </mc:Choice>
              <mc:Fallback xmlns="">
                <p:sp>
                  <p:nvSpPr>
                    <p:cNvPr id="30" name="Rectangle 29">
                      <a:extLst>
                        <a:ext uri="{FF2B5EF4-FFF2-40B4-BE49-F238E27FC236}">
                          <a16:creationId xmlns:a16="http://schemas.microsoft.com/office/drawing/2014/main" id="{9162872B-17DA-6E4E-AE36-7D1F1534CEC2}"/>
                        </a:ext>
                      </a:extLst>
                    </p:cNvPr>
                    <p:cNvSpPr>
                      <a:spLocks noRot="1" noChangeAspect="1" noMove="1" noResize="1" noEditPoints="1" noAdjustHandles="1" noChangeArrowheads="1" noChangeShapeType="1" noTextEdit="1"/>
                    </p:cNvSpPr>
                    <p:nvPr/>
                  </p:nvSpPr>
                  <p:spPr>
                    <a:xfrm>
                      <a:off x="3583253" y="3530038"/>
                      <a:ext cx="1985207" cy="532021"/>
                    </a:xfrm>
                    <a:prstGeom prst="rect">
                      <a:avLst/>
                    </a:prstGeom>
                    <a:blipFill>
                      <a:blip r:embed="rId5"/>
                      <a:stretch>
                        <a:fillRect/>
                      </a:stretch>
                    </a:blipFill>
                  </p:spPr>
                  <p:txBody>
                    <a:bodyPr/>
                    <a:lstStyle/>
                    <a:p>
                      <a:r>
                        <a:rPr lang="en-US">
                          <a:noFill/>
                        </a:rPr>
                        <a:t> </a:t>
                      </a:r>
                    </a:p>
                  </p:txBody>
                </p:sp>
              </mc:Fallback>
            </mc:AlternateContent>
            <p:sp>
              <p:nvSpPr>
                <p:cNvPr id="31" name="Right Arrow 30">
                  <a:extLst>
                    <a:ext uri="{FF2B5EF4-FFF2-40B4-BE49-F238E27FC236}">
                      <a16:creationId xmlns:a16="http://schemas.microsoft.com/office/drawing/2014/main" id="{5E71285E-85B2-1846-91C4-7D5899E264CB}"/>
                    </a:ext>
                  </a:extLst>
                </p:cNvPr>
                <p:cNvSpPr/>
                <p:nvPr/>
              </p:nvSpPr>
              <p:spPr bwMode="auto">
                <a:xfrm>
                  <a:off x="3092436" y="3357240"/>
                  <a:ext cx="486226" cy="240841"/>
                </a:xfrm>
                <a:prstGeom prst="rightArrow">
                  <a:avLst/>
                </a:prstGeom>
                <a:solidFill>
                  <a:schemeClr val="accent1"/>
                </a:solidFill>
                <a:ln w="19050" algn="ctr">
                  <a:no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grpSp>
            <p:nvGrpSpPr>
              <p:cNvPr id="26" name="Group 25">
                <a:extLst>
                  <a:ext uri="{FF2B5EF4-FFF2-40B4-BE49-F238E27FC236}">
                    <a16:creationId xmlns:a16="http://schemas.microsoft.com/office/drawing/2014/main" id="{EE445A29-FFDD-6E4E-9C24-88736CA6968F}"/>
                  </a:ext>
                </a:extLst>
              </p:cNvPr>
              <p:cNvGrpSpPr/>
              <p:nvPr/>
            </p:nvGrpSpPr>
            <p:grpSpPr>
              <a:xfrm>
                <a:off x="5755027" y="2766513"/>
                <a:ext cx="2909473" cy="1405437"/>
                <a:chOff x="5755027" y="2766513"/>
                <a:chExt cx="2909473" cy="1405437"/>
              </a:xfrm>
            </p:grpSpPr>
            <p:sp>
              <p:nvSpPr>
                <p:cNvPr id="27" name="TextBox 26">
                  <a:extLst>
                    <a:ext uri="{FF2B5EF4-FFF2-40B4-BE49-F238E27FC236}">
                      <a16:creationId xmlns:a16="http://schemas.microsoft.com/office/drawing/2014/main" id="{C69B7EB5-E2EE-CF45-9A6C-52A01070A5E7}"/>
                    </a:ext>
                  </a:extLst>
                </p:cNvPr>
                <p:cNvSpPr txBox="1"/>
                <p:nvPr/>
              </p:nvSpPr>
              <p:spPr bwMode="auto">
                <a:xfrm>
                  <a:off x="6053594" y="3318924"/>
                  <a:ext cx="2610906" cy="276999"/>
                </a:xfrm>
                <a:prstGeom prst="rect">
                  <a:avLst/>
                </a:prstGeom>
                <a:noFill/>
                <a:ln w="19050" algn="ctr">
                  <a:noFill/>
                  <a:miter lim="800000"/>
                  <a:headEnd/>
                  <a:tailEnd/>
                </a:ln>
              </p:spPr>
              <p:txBody>
                <a:bodyPr wrap="none" lIns="0" tIns="0" rIns="0" bIns="0" rtlCol="0">
                  <a:spAutoFit/>
                </a:bodyPr>
                <a:lstStyle/>
                <a:p>
                  <a:r>
                    <a:rPr lang="en-US" sz="2400" dirty="0">
                      <a:latin typeface="Cambria Math" charset="0"/>
                      <a:ea typeface="Cambria Math" charset="0"/>
                      <a:cs typeface="Cambria Math" charset="0"/>
                    </a:rPr>
                    <a:t>Energy dependent </a:t>
                  </a:r>
                  <a:r>
                    <a:rPr lang="en-US" sz="2400" i="1" dirty="0">
                      <a:latin typeface="Cambria Math" charset="0"/>
                      <a:ea typeface="Cambria Math" charset="0"/>
                      <a:cs typeface="Cambria Math" charset="0"/>
                    </a:rPr>
                    <a:t>m</a:t>
                  </a:r>
                  <a:r>
                    <a:rPr lang="en-US" sz="2400" baseline="-25000" dirty="0">
                      <a:latin typeface="Cambria Math" charset="0"/>
                      <a:ea typeface="Cambria Math" charset="0"/>
                      <a:cs typeface="Cambria Math" charset="0"/>
                    </a:rPr>
                    <a:t>1</a:t>
                  </a:r>
                  <a:r>
                    <a:rPr lang="en-US" sz="2400" dirty="0">
                      <a:latin typeface="Cambria Math" charset="0"/>
                      <a:ea typeface="Cambria Math" charset="0"/>
                      <a:cs typeface="Cambria Math" charset="0"/>
                    </a:rPr>
                    <a:t> or </a:t>
                  </a:r>
                  <a:r>
                    <a:rPr lang="en-US" sz="2400" i="1" dirty="0">
                      <a:latin typeface="Cambria Math" charset="0"/>
                      <a:ea typeface="Cambria Math" charset="0"/>
                      <a:cs typeface="Cambria Math" charset="0"/>
                    </a:rPr>
                    <a:t>f</a:t>
                  </a:r>
                  <a:r>
                    <a:rPr lang="en-US" sz="2400" baseline="-25000" dirty="0">
                      <a:latin typeface="Cambria Math" charset="0"/>
                      <a:ea typeface="Cambria Math" charset="0"/>
                      <a:cs typeface="Cambria Math" charset="0"/>
                    </a:rPr>
                    <a:t>3</a:t>
                  </a:r>
                </a:p>
              </p:txBody>
            </p:sp>
            <p:sp>
              <p:nvSpPr>
                <p:cNvPr id="28" name="Right Brace 27">
                  <a:extLst>
                    <a:ext uri="{FF2B5EF4-FFF2-40B4-BE49-F238E27FC236}">
                      <a16:creationId xmlns:a16="http://schemas.microsoft.com/office/drawing/2014/main" id="{02F01DCD-F2F1-E84C-9112-753E764BBCD8}"/>
                    </a:ext>
                  </a:extLst>
                </p:cNvPr>
                <p:cNvSpPr/>
                <p:nvPr/>
              </p:nvSpPr>
              <p:spPr>
                <a:xfrm>
                  <a:off x="5755027" y="2766513"/>
                  <a:ext cx="207623" cy="1405437"/>
                </a:xfrm>
                <a:prstGeom prst="rightBrace">
                  <a:avLst>
                    <a:gd name="adj1" fmla="val 72560"/>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grpSp>
        </p:grpSp>
        <p:sp>
          <p:nvSpPr>
            <p:cNvPr id="24" name="TextBox 23">
              <a:extLst>
                <a:ext uri="{FF2B5EF4-FFF2-40B4-BE49-F238E27FC236}">
                  <a16:creationId xmlns:a16="http://schemas.microsoft.com/office/drawing/2014/main" id="{2A01CE20-6789-6841-ABD9-7B139EAE4C2D}"/>
                </a:ext>
              </a:extLst>
            </p:cNvPr>
            <p:cNvSpPr txBox="1"/>
            <p:nvPr/>
          </p:nvSpPr>
          <p:spPr bwMode="auto">
            <a:xfrm>
              <a:off x="3262406" y="4184387"/>
              <a:ext cx="3036889" cy="369332"/>
            </a:xfrm>
            <a:prstGeom prst="rect">
              <a:avLst/>
            </a:prstGeom>
            <a:noFill/>
            <a:ln w="19050" algn="ctr">
              <a:noFill/>
              <a:miter lim="800000"/>
              <a:headEnd/>
              <a:tailEnd/>
            </a:ln>
          </p:spPr>
          <p:txBody>
            <a:bodyPr wrap="none" lIns="0" tIns="0" rIns="0" bIns="0" rtlCol="0">
              <a:spAutoFit/>
            </a:bodyPr>
            <a:lstStyle/>
            <a:p>
              <a:r>
                <a:rPr lang="en-US" sz="1600" dirty="0"/>
                <a:t>Bueno et. Al. </a:t>
              </a:r>
              <a:r>
                <a:rPr lang="en-US" sz="1600" i="1" dirty="0"/>
                <a:t>Phys. Med. Biol.</a:t>
              </a:r>
              <a:r>
                <a:rPr lang="en-US" sz="1600" dirty="0"/>
                <a:t> 60(21), 8583, 2015</a:t>
              </a:r>
            </a:p>
            <a:p>
              <a:r>
                <a:rPr lang="en-US" sz="1600" dirty="0"/>
                <a:t>Alexander et. Al.</a:t>
              </a:r>
              <a:r>
                <a:rPr lang="en-US" sz="1600" i="1" dirty="0"/>
                <a:t> Eur. Phys. J D</a:t>
              </a:r>
              <a:r>
                <a:rPr lang="en-US" sz="1600" dirty="0"/>
                <a:t>. 69(216), 2015</a:t>
              </a:r>
            </a:p>
          </p:txBody>
        </p:sp>
      </p:grpSp>
      <p:grpSp>
        <p:nvGrpSpPr>
          <p:cNvPr id="32" name="Group 31">
            <a:extLst>
              <a:ext uri="{FF2B5EF4-FFF2-40B4-BE49-F238E27FC236}">
                <a16:creationId xmlns:a16="http://schemas.microsoft.com/office/drawing/2014/main" id="{54DE491A-0EA3-6247-AB8F-9890C595CB3A}"/>
              </a:ext>
            </a:extLst>
          </p:cNvPr>
          <p:cNvGrpSpPr/>
          <p:nvPr/>
        </p:nvGrpSpPr>
        <p:grpSpPr>
          <a:xfrm>
            <a:off x="7838022" y="1448349"/>
            <a:ext cx="3775034" cy="2539448"/>
            <a:chOff x="6081753" y="1105192"/>
            <a:chExt cx="2657063" cy="1661321"/>
          </a:xfrm>
        </p:grpSpPr>
        <p:pic>
          <p:nvPicPr>
            <p:cNvPr id="33" name="Picture 32">
              <a:extLst>
                <a:ext uri="{FF2B5EF4-FFF2-40B4-BE49-F238E27FC236}">
                  <a16:creationId xmlns:a16="http://schemas.microsoft.com/office/drawing/2014/main" id="{5EBC2FDF-6BBE-1B43-84C6-67AC3A7BD870}"/>
                </a:ext>
              </a:extLst>
            </p:cNvPr>
            <p:cNvPicPr/>
            <p:nvPr/>
          </p:nvPicPr>
          <p:blipFill rotWithShape="1">
            <a:blip r:embed="rId6" cstate="print">
              <a:extLst>
                <a:ext uri="{28A0092B-C50C-407E-A947-70E740481C1C}">
                  <a14:useLocalDpi xmlns:a14="http://schemas.microsoft.com/office/drawing/2010/main" val="0"/>
                </a:ext>
              </a:extLst>
            </a:blip>
            <a:srcRect l="51722" t="3214" b="7193"/>
            <a:stretch/>
          </p:blipFill>
          <p:spPr bwMode="auto">
            <a:xfrm>
              <a:off x="6698695" y="1173591"/>
              <a:ext cx="1485346" cy="1218243"/>
            </a:xfrm>
            <a:prstGeom prst="rect">
              <a:avLst/>
            </a:prstGeom>
            <a:noFill/>
            <a:ln>
              <a:noFill/>
            </a:ln>
            <a:extLst>
              <a:ext uri="{53640926-AAD7-44d8-BBD7-CCE9431645EC}">
                <a14:shadowObscured xmlns="" xmlns:a14="http://schemas.microsoft.com/office/drawing/2010/main"/>
              </a:ext>
            </a:extLst>
          </p:spPr>
        </p:pic>
        <p:sp>
          <p:nvSpPr>
            <p:cNvPr id="34" name="TextBox 33">
              <a:extLst>
                <a:ext uri="{FF2B5EF4-FFF2-40B4-BE49-F238E27FC236}">
                  <a16:creationId xmlns:a16="http://schemas.microsoft.com/office/drawing/2014/main" id="{CE451D02-AB7D-D047-AA0E-C4ACD37C69EB}"/>
                </a:ext>
              </a:extLst>
            </p:cNvPr>
            <p:cNvSpPr txBox="1"/>
            <p:nvPr/>
          </p:nvSpPr>
          <p:spPr bwMode="auto">
            <a:xfrm>
              <a:off x="6575690" y="2378946"/>
              <a:ext cx="1665381" cy="187968"/>
            </a:xfrm>
            <a:prstGeom prst="rect">
              <a:avLst/>
            </a:prstGeom>
            <a:noFill/>
            <a:ln w="19050" algn="ctr">
              <a:noFill/>
              <a:miter lim="800000"/>
              <a:headEnd/>
              <a:tailEnd/>
            </a:ln>
          </p:spPr>
          <p:txBody>
            <a:bodyPr wrap="none" lIns="0" tIns="0" rIns="0" bIns="0" rtlCol="0">
              <a:spAutoFit/>
            </a:bodyPr>
            <a:lstStyle/>
            <a:p>
              <a:r>
                <a:rPr lang="en-US" sz="1867" dirty="0"/>
                <a:t>Flagged particle splitting</a:t>
              </a:r>
            </a:p>
          </p:txBody>
        </p:sp>
        <p:sp>
          <p:nvSpPr>
            <p:cNvPr id="35" name="Rectangle 34">
              <a:extLst>
                <a:ext uri="{FF2B5EF4-FFF2-40B4-BE49-F238E27FC236}">
                  <a16:creationId xmlns:a16="http://schemas.microsoft.com/office/drawing/2014/main" id="{13409176-658E-A646-8156-3EB0CF8DDD91}"/>
                </a:ext>
              </a:extLst>
            </p:cNvPr>
            <p:cNvSpPr/>
            <p:nvPr/>
          </p:nvSpPr>
          <p:spPr bwMode="auto">
            <a:xfrm>
              <a:off x="6096447" y="1105192"/>
              <a:ext cx="2642369" cy="1661321"/>
            </a:xfrm>
            <a:prstGeom prst="rect">
              <a:avLst/>
            </a:prstGeom>
            <a:noFill/>
            <a:ln w="19050" algn="ctr">
              <a:solidFill>
                <a:schemeClr val="tx1"/>
              </a:solidFill>
              <a:prstDash val="dashDot"/>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36" name="TextBox 35">
              <a:extLst>
                <a:ext uri="{FF2B5EF4-FFF2-40B4-BE49-F238E27FC236}">
                  <a16:creationId xmlns:a16="http://schemas.microsoft.com/office/drawing/2014/main" id="{9EB3E6D7-D565-1A45-90A5-29D9046581AF}"/>
                </a:ext>
              </a:extLst>
            </p:cNvPr>
            <p:cNvSpPr txBox="1"/>
            <p:nvPr/>
          </p:nvSpPr>
          <p:spPr bwMode="auto">
            <a:xfrm>
              <a:off x="6081753" y="2607612"/>
              <a:ext cx="2381791" cy="107428"/>
            </a:xfrm>
            <a:prstGeom prst="rect">
              <a:avLst/>
            </a:prstGeom>
            <a:noFill/>
            <a:ln w="19050" algn="ctr">
              <a:noFill/>
              <a:miter lim="800000"/>
              <a:headEnd/>
              <a:tailEnd/>
            </a:ln>
          </p:spPr>
          <p:txBody>
            <a:bodyPr wrap="none" lIns="0" tIns="0" rIns="0" bIns="0" rtlCol="0">
              <a:spAutoFit/>
            </a:bodyPr>
            <a:lstStyle/>
            <a:p>
              <a:r>
                <a:rPr lang="en-US" sz="1067" dirty="0"/>
                <a:t>Ramos-Méndez et. Al. </a:t>
              </a:r>
              <a:r>
                <a:rPr lang="en-US" sz="1067" i="1" dirty="0"/>
                <a:t>Phys. Med. Biol.</a:t>
              </a:r>
              <a:r>
                <a:rPr lang="en-US" sz="1067" dirty="0"/>
                <a:t> 62(15), 5908-25, 2017</a:t>
              </a:r>
            </a:p>
          </p:txBody>
        </p:sp>
      </p:grpSp>
      <p:sp>
        <p:nvSpPr>
          <p:cNvPr id="37" name="Cross 36">
            <a:extLst>
              <a:ext uri="{FF2B5EF4-FFF2-40B4-BE49-F238E27FC236}">
                <a16:creationId xmlns:a16="http://schemas.microsoft.com/office/drawing/2014/main" id="{991027CF-A7EA-EC43-B096-7DA6CA2081E8}"/>
              </a:ext>
            </a:extLst>
          </p:cNvPr>
          <p:cNvSpPr/>
          <p:nvPr/>
        </p:nvSpPr>
        <p:spPr bwMode="auto">
          <a:xfrm>
            <a:off x="7285846" y="2296196"/>
            <a:ext cx="445689" cy="445689"/>
          </a:xfrm>
          <a:prstGeom prst="plus">
            <a:avLst>
              <a:gd name="adj" fmla="val 37823"/>
            </a:avLst>
          </a:prstGeom>
          <a:solidFill>
            <a:schemeClr val="accent1"/>
          </a:solidFill>
          <a:ln w="19050" algn="ctr">
            <a:no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38" name="TextBox 37">
            <a:extLst>
              <a:ext uri="{FF2B5EF4-FFF2-40B4-BE49-F238E27FC236}">
                <a16:creationId xmlns:a16="http://schemas.microsoft.com/office/drawing/2014/main" id="{DC80E317-6AF9-6E41-AA49-90B61FAE55DC}"/>
              </a:ext>
            </a:extLst>
          </p:cNvPr>
          <p:cNvSpPr txBox="1"/>
          <p:nvPr/>
        </p:nvSpPr>
        <p:spPr bwMode="auto">
          <a:xfrm>
            <a:off x="1213508" y="2796093"/>
            <a:ext cx="577081" cy="246221"/>
          </a:xfrm>
          <a:prstGeom prst="rect">
            <a:avLst/>
          </a:prstGeom>
          <a:noFill/>
          <a:ln w="19050" algn="ctr">
            <a:noFill/>
            <a:miter lim="800000"/>
            <a:headEnd/>
            <a:tailEnd/>
          </a:ln>
        </p:spPr>
        <p:txBody>
          <a:bodyPr wrap="none" lIns="0" tIns="0" rIns="0" bIns="0" rtlCol="0">
            <a:spAutoFit/>
          </a:bodyPr>
          <a:lstStyle/>
          <a:p>
            <a:r>
              <a:rPr lang="en-US" sz="1600" dirty="0"/>
              <a:t>3.4 nm</a:t>
            </a:r>
          </a:p>
        </p:txBody>
      </p:sp>
      <p:sp>
        <p:nvSpPr>
          <p:cNvPr id="4" name="TextBox 3">
            <a:extLst>
              <a:ext uri="{FF2B5EF4-FFF2-40B4-BE49-F238E27FC236}">
                <a16:creationId xmlns:a16="http://schemas.microsoft.com/office/drawing/2014/main" id="{14FEC7B3-890B-714E-8ED5-01131190717B}"/>
              </a:ext>
            </a:extLst>
          </p:cNvPr>
          <p:cNvSpPr txBox="1"/>
          <p:nvPr/>
        </p:nvSpPr>
        <p:spPr bwMode="auto">
          <a:xfrm>
            <a:off x="8890619" y="5029200"/>
            <a:ext cx="2612268" cy="984693"/>
          </a:xfrm>
          <a:prstGeom prst="rect">
            <a:avLst/>
          </a:prstGeom>
          <a:noFill/>
          <a:ln w="19050" algn="ctr">
            <a:solidFill>
              <a:schemeClr val="tx1"/>
            </a:solidFill>
            <a:miter lim="800000"/>
            <a:headEnd/>
            <a:tailEnd/>
          </a:ln>
        </p:spPr>
        <p:txBody>
          <a:bodyPr wrap="square" lIns="0" tIns="0" rIns="0" bIns="0" rtlCol="0">
            <a:spAutoFit/>
          </a:bodyPr>
          <a:lstStyle/>
          <a:p>
            <a:r>
              <a:rPr lang="en-US" sz="2133" dirty="0"/>
              <a:t>Ramos-Méndez et al, </a:t>
            </a:r>
            <a:r>
              <a:rPr lang="en-US" sz="2133" i="1" dirty="0"/>
              <a:t>Phys Med Biol </a:t>
            </a:r>
            <a:r>
              <a:rPr lang="en-US" sz="2133" dirty="0"/>
              <a:t>63:235015-28, 2018</a:t>
            </a:r>
          </a:p>
        </p:txBody>
      </p:sp>
    </p:spTree>
    <p:extLst>
      <p:ext uri="{BB962C8B-B14F-4D97-AF65-F5344CB8AC3E}">
        <p14:creationId xmlns:p14="http://schemas.microsoft.com/office/powerpoint/2010/main" val="1526140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par>
                                <p:cTn id="18" presetID="9"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dissolve">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p:cNvGrpSpPr/>
          <p:nvPr/>
        </p:nvGrpSpPr>
        <p:grpSpPr>
          <a:xfrm>
            <a:off x="6018232" y="1523435"/>
            <a:ext cx="4940580" cy="2737693"/>
            <a:chOff x="4513674" y="1142576"/>
            <a:chExt cx="3705435" cy="2053270"/>
          </a:xfrm>
        </p:grpSpPr>
        <p:sp>
          <p:nvSpPr>
            <p:cNvPr id="126" name="TextBox 125"/>
            <p:cNvSpPr txBox="1"/>
            <p:nvPr/>
          </p:nvSpPr>
          <p:spPr bwMode="auto">
            <a:xfrm>
              <a:off x="7822710" y="2493976"/>
              <a:ext cx="361878" cy="184666"/>
            </a:xfrm>
            <a:prstGeom prst="rect">
              <a:avLst/>
            </a:prstGeom>
            <a:noFill/>
            <a:ln w="19050" algn="ctr">
              <a:noFill/>
              <a:miter lim="800000"/>
              <a:headEnd/>
              <a:tailEnd/>
            </a:ln>
          </p:spPr>
          <p:txBody>
            <a:bodyPr wrap="none" lIns="0" tIns="0" rIns="0" bIns="0" rtlCol="0">
              <a:spAutoFit/>
            </a:bodyPr>
            <a:lstStyle/>
            <a:p>
              <a:r>
                <a:rPr lang="en-US" sz="1600" dirty="0"/>
                <a:t>water</a:t>
              </a:r>
            </a:p>
          </p:txBody>
        </p:sp>
        <p:grpSp>
          <p:nvGrpSpPr>
            <p:cNvPr id="125" name="Group 124"/>
            <p:cNvGrpSpPr/>
            <p:nvPr/>
          </p:nvGrpSpPr>
          <p:grpSpPr>
            <a:xfrm>
              <a:off x="4513674" y="1142576"/>
              <a:ext cx="3705435" cy="2053270"/>
              <a:chOff x="4513674" y="1142576"/>
              <a:chExt cx="3705435" cy="2053270"/>
            </a:xfrm>
          </p:grpSpPr>
          <p:grpSp>
            <p:nvGrpSpPr>
              <p:cNvPr id="49" name="Group 48"/>
              <p:cNvGrpSpPr/>
              <p:nvPr/>
            </p:nvGrpSpPr>
            <p:grpSpPr>
              <a:xfrm>
                <a:off x="4513674" y="1142576"/>
                <a:ext cx="3705435" cy="2053270"/>
                <a:chOff x="4513674" y="1142576"/>
                <a:chExt cx="3705435" cy="2053270"/>
              </a:xfrm>
            </p:grpSpPr>
            <p:grpSp>
              <p:nvGrpSpPr>
                <p:cNvPr id="43" name="Group 42"/>
                <p:cNvGrpSpPr/>
                <p:nvPr/>
              </p:nvGrpSpPr>
              <p:grpSpPr>
                <a:xfrm>
                  <a:off x="4513674" y="1687331"/>
                  <a:ext cx="1103427" cy="1508515"/>
                  <a:chOff x="4513674" y="1687331"/>
                  <a:chExt cx="1103427" cy="1508515"/>
                </a:xfrm>
              </p:grpSpPr>
              <p:cxnSp>
                <p:nvCxnSpPr>
                  <p:cNvPr id="12" name="Straight Arrow Connector 11"/>
                  <p:cNvCxnSpPr/>
                  <p:nvPr/>
                </p:nvCxnSpPr>
                <p:spPr>
                  <a:xfrm>
                    <a:off x="4676431" y="1687331"/>
                    <a:ext cx="80986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676430" y="1796869"/>
                    <a:ext cx="80986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676429" y="1938161"/>
                    <a:ext cx="80986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676429" y="2082079"/>
                    <a:ext cx="80986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666701" y="2196379"/>
                    <a:ext cx="80986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auto">
                  <a:xfrm>
                    <a:off x="4513674" y="2272516"/>
                    <a:ext cx="1103427" cy="923330"/>
                  </a:xfrm>
                  <a:prstGeom prst="rect">
                    <a:avLst/>
                  </a:prstGeom>
                  <a:noFill/>
                  <a:ln w="19050" algn="ctr">
                    <a:noFill/>
                    <a:miter lim="800000"/>
                    <a:headEnd/>
                    <a:tailEnd/>
                  </a:ln>
                </p:spPr>
                <p:txBody>
                  <a:bodyPr wrap="none" lIns="0" tIns="0" rIns="0" bIns="0" rtlCol="0">
                    <a:spAutoFit/>
                  </a:bodyPr>
                  <a:lstStyle/>
                  <a:p>
                    <a:pPr algn="ctr"/>
                    <a:r>
                      <a:rPr lang="en-US" sz="1600" dirty="0"/>
                      <a:t>Proton SOBP </a:t>
                    </a:r>
                  </a:p>
                  <a:p>
                    <a:pPr algn="ctr"/>
                    <a:r>
                      <a:rPr lang="en-US" sz="1600" dirty="0"/>
                      <a:t>(10.6 cm range, </a:t>
                    </a:r>
                  </a:p>
                  <a:p>
                    <a:pPr algn="ctr"/>
                    <a:r>
                      <a:rPr lang="en-US" sz="1600" dirty="0"/>
                      <a:t>2 cm modulation)</a:t>
                    </a:r>
                  </a:p>
                  <a:p>
                    <a:pPr algn="ctr"/>
                    <a:r>
                      <a:rPr lang="en-US" sz="1600" dirty="0"/>
                      <a:t>or Carbon beam </a:t>
                    </a:r>
                  </a:p>
                  <a:p>
                    <a:pPr algn="ctr"/>
                    <a:r>
                      <a:rPr lang="en-US" sz="1600" dirty="0"/>
                      <a:t>(26 cm range)</a:t>
                    </a:r>
                  </a:p>
                </p:txBody>
              </p:sp>
            </p:grpSp>
            <p:grpSp>
              <p:nvGrpSpPr>
                <p:cNvPr id="46" name="Group 45"/>
                <p:cNvGrpSpPr/>
                <p:nvPr/>
              </p:nvGrpSpPr>
              <p:grpSpPr>
                <a:xfrm>
                  <a:off x="5418967" y="1142576"/>
                  <a:ext cx="2800142" cy="1374667"/>
                  <a:chOff x="5418967" y="1142576"/>
                  <a:chExt cx="2800142" cy="1374667"/>
                </a:xfrm>
              </p:grpSpPr>
              <p:grpSp>
                <p:nvGrpSpPr>
                  <p:cNvPr id="36" name="Group 35"/>
                  <p:cNvGrpSpPr/>
                  <p:nvPr/>
                </p:nvGrpSpPr>
                <p:grpSpPr>
                  <a:xfrm>
                    <a:off x="5824934" y="1485269"/>
                    <a:ext cx="2340334" cy="1031974"/>
                    <a:chOff x="5824934" y="1485269"/>
                    <a:chExt cx="2340334" cy="1031974"/>
                  </a:xfrm>
                  <a:solidFill>
                    <a:schemeClr val="accent2">
                      <a:lumMod val="20000"/>
                      <a:lumOff val="80000"/>
                    </a:schemeClr>
                  </a:solidFill>
                </p:grpSpPr>
                <p:sp>
                  <p:nvSpPr>
                    <p:cNvPr id="51" name="Rectangle 50"/>
                    <p:cNvSpPr/>
                    <p:nvPr/>
                  </p:nvSpPr>
                  <p:spPr bwMode="auto">
                    <a:xfrm>
                      <a:off x="5824934"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80" name="Rectangle 79"/>
                    <p:cNvSpPr/>
                    <p:nvPr/>
                  </p:nvSpPr>
                  <p:spPr bwMode="auto">
                    <a:xfrm>
                      <a:off x="5920178"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84" name="Rectangle 83"/>
                    <p:cNvSpPr/>
                    <p:nvPr/>
                  </p:nvSpPr>
                  <p:spPr bwMode="auto">
                    <a:xfrm>
                      <a:off x="6015422"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85" name="Rectangle 84"/>
                    <p:cNvSpPr/>
                    <p:nvPr/>
                  </p:nvSpPr>
                  <p:spPr bwMode="auto">
                    <a:xfrm>
                      <a:off x="6110776"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cxnSp>
                  <p:nvCxnSpPr>
                    <p:cNvPr id="25" name="Straight Arrow Connector 24"/>
                    <p:cNvCxnSpPr/>
                    <p:nvPr/>
                  </p:nvCxnSpPr>
                  <p:spPr>
                    <a:xfrm>
                      <a:off x="6296210" y="1945728"/>
                      <a:ext cx="100921" cy="111056"/>
                    </a:xfrm>
                    <a:prstGeom prst="straightConnector1">
                      <a:avLst/>
                    </a:prstGeom>
                    <a:grpFill/>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bwMode="auto">
                    <a:xfrm>
                      <a:off x="6200856"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92" name="Rectangle 91"/>
                    <p:cNvSpPr/>
                    <p:nvPr/>
                  </p:nvSpPr>
                  <p:spPr bwMode="auto">
                    <a:xfrm>
                      <a:off x="6296210"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93" name="Rectangle 92"/>
                    <p:cNvSpPr/>
                    <p:nvPr/>
                  </p:nvSpPr>
                  <p:spPr bwMode="auto">
                    <a:xfrm>
                      <a:off x="6391748"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94" name="Rectangle 93"/>
                    <p:cNvSpPr/>
                    <p:nvPr/>
                  </p:nvSpPr>
                  <p:spPr bwMode="auto">
                    <a:xfrm>
                      <a:off x="6476362"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95" name="Rectangle 94"/>
                    <p:cNvSpPr/>
                    <p:nvPr/>
                  </p:nvSpPr>
                  <p:spPr bwMode="auto">
                    <a:xfrm>
                      <a:off x="6568416"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96" name="Rectangle 95"/>
                    <p:cNvSpPr/>
                    <p:nvPr/>
                  </p:nvSpPr>
                  <p:spPr bwMode="auto">
                    <a:xfrm>
                      <a:off x="6664470"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97" name="Rectangle 96"/>
                    <p:cNvSpPr/>
                    <p:nvPr/>
                  </p:nvSpPr>
                  <p:spPr bwMode="auto">
                    <a:xfrm>
                      <a:off x="6750551"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98" name="Rectangle 97"/>
                    <p:cNvSpPr/>
                    <p:nvPr/>
                  </p:nvSpPr>
                  <p:spPr bwMode="auto">
                    <a:xfrm>
                      <a:off x="6844842"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99" name="Rectangle 98"/>
                    <p:cNvSpPr/>
                    <p:nvPr/>
                  </p:nvSpPr>
                  <p:spPr bwMode="auto">
                    <a:xfrm>
                      <a:off x="6929676"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00" name="Rectangle 99"/>
                    <p:cNvSpPr/>
                    <p:nvPr/>
                  </p:nvSpPr>
                  <p:spPr bwMode="auto">
                    <a:xfrm>
                      <a:off x="7024934"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01" name="Rectangle 100"/>
                    <p:cNvSpPr/>
                    <p:nvPr/>
                  </p:nvSpPr>
                  <p:spPr bwMode="auto">
                    <a:xfrm>
                      <a:off x="7109488"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02" name="Rectangle 101"/>
                    <p:cNvSpPr/>
                    <p:nvPr/>
                  </p:nvSpPr>
                  <p:spPr bwMode="auto">
                    <a:xfrm>
                      <a:off x="7305705"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03" name="Rectangle 102"/>
                    <p:cNvSpPr/>
                    <p:nvPr/>
                  </p:nvSpPr>
                  <p:spPr bwMode="auto">
                    <a:xfrm>
                      <a:off x="7592325"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04" name="Rectangle 103"/>
                    <p:cNvSpPr/>
                    <p:nvPr/>
                  </p:nvSpPr>
                  <p:spPr bwMode="auto">
                    <a:xfrm>
                      <a:off x="7974192"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05" name="Rectangle 104"/>
                    <p:cNvSpPr/>
                    <p:nvPr/>
                  </p:nvSpPr>
                  <p:spPr bwMode="auto">
                    <a:xfrm>
                      <a:off x="7782437"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06" name="Rectangle 105"/>
                    <p:cNvSpPr/>
                    <p:nvPr/>
                  </p:nvSpPr>
                  <p:spPr bwMode="auto">
                    <a:xfrm>
                      <a:off x="7495966"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07" name="Rectangle 106"/>
                    <p:cNvSpPr/>
                    <p:nvPr/>
                  </p:nvSpPr>
                  <p:spPr bwMode="auto">
                    <a:xfrm>
                      <a:off x="7207870"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08" name="Rectangle 107"/>
                    <p:cNvSpPr/>
                    <p:nvPr/>
                  </p:nvSpPr>
                  <p:spPr bwMode="auto">
                    <a:xfrm>
                      <a:off x="7402702"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09" name="Rectangle 108"/>
                    <p:cNvSpPr/>
                    <p:nvPr/>
                  </p:nvSpPr>
                  <p:spPr bwMode="auto">
                    <a:xfrm>
                      <a:off x="8069730"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10" name="Rectangle 109"/>
                    <p:cNvSpPr/>
                    <p:nvPr/>
                  </p:nvSpPr>
                  <p:spPr bwMode="auto">
                    <a:xfrm>
                      <a:off x="7877975"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11" name="Rectangle 110"/>
                    <p:cNvSpPr/>
                    <p:nvPr/>
                  </p:nvSpPr>
                  <p:spPr bwMode="auto">
                    <a:xfrm>
                      <a:off x="7686220"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sp>
                <p:nvSpPr>
                  <p:cNvPr id="87" name="TextBox 86"/>
                  <p:cNvSpPr txBox="1"/>
                  <p:nvPr/>
                </p:nvSpPr>
                <p:spPr bwMode="auto">
                  <a:xfrm>
                    <a:off x="5418967" y="1142576"/>
                    <a:ext cx="2800142" cy="276999"/>
                  </a:xfrm>
                  <a:prstGeom prst="rect">
                    <a:avLst/>
                  </a:prstGeom>
                  <a:noFill/>
                  <a:ln w="19050" algn="ctr">
                    <a:noFill/>
                    <a:miter lim="800000"/>
                    <a:headEnd/>
                    <a:tailEnd/>
                  </a:ln>
                </p:spPr>
                <p:txBody>
                  <a:bodyPr wrap="none" lIns="0" tIns="0" rIns="0" bIns="0" rtlCol="0">
                    <a:spAutoFit/>
                  </a:bodyPr>
                  <a:lstStyle/>
                  <a:p>
                    <a:r>
                      <a:rPr lang="en-US" sz="2400" u="sng" dirty="0"/>
                      <a:t>Condensed-history simulation</a:t>
                    </a:r>
                  </a:p>
                </p:txBody>
              </p:sp>
            </p:grpSp>
          </p:grpSp>
          <p:grpSp>
            <p:nvGrpSpPr>
              <p:cNvPr id="50" name="Group 49"/>
              <p:cNvGrpSpPr/>
              <p:nvPr/>
            </p:nvGrpSpPr>
            <p:grpSpPr>
              <a:xfrm>
                <a:off x="5701676" y="1801847"/>
                <a:ext cx="642965" cy="664568"/>
                <a:chOff x="5701676" y="1801847"/>
                <a:chExt cx="642965" cy="664568"/>
              </a:xfrm>
            </p:grpSpPr>
            <p:sp>
              <p:nvSpPr>
                <p:cNvPr id="38" name="TextBox 37"/>
                <p:cNvSpPr txBox="1"/>
                <p:nvPr/>
              </p:nvSpPr>
              <p:spPr bwMode="auto">
                <a:xfrm>
                  <a:off x="6114957" y="2158590"/>
                  <a:ext cx="58911" cy="307825"/>
                </a:xfrm>
                <a:prstGeom prst="rect">
                  <a:avLst/>
                </a:prstGeom>
                <a:noFill/>
                <a:ln w="19050" algn="ctr">
                  <a:noFill/>
                  <a:miter lim="800000"/>
                  <a:headEnd/>
                  <a:tailEnd/>
                </a:ln>
              </p:spPr>
              <p:txBody>
                <a:bodyPr wrap="none" lIns="0" tIns="0" rIns="0" bIns="0" rtlCol="0">
                  <a:spAutoFit/>
                </a:bodyPr>
                <a:lstStyle/>
                <a:p>
                  <a:r>
                    <a:rPr lang="en-US" sz="2667" i="1" dirty="0"/>
                    <a:t>i</a:t>
                  </a:r>
                </a:p>
              </p:txBody>
            </p:sp>
            <mc:AlternateContent xmlns:mc="http://schemas.openxmlformats.org/markup-compatibility/2006" xmlns:a14="http://schemas.microsoft.com/office/drawing/2010/main">
              <mc:Choice Requires="a14">
                <p:sp>
                  <p:nvSpPr>
                    <p:cNvPr id="23" name="Rectangle 22"/>
                    <p:cNvSpPr/>
                    <p:nvPr/>
                  </p:nvSpPr>
                  <p:spPr>
                    <a:xfrm>
                      <a:off x="5701676" y="1801847"/>
                      <a:ext cx="642965" cy="2736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rPr>
                                </m:ctrlPr>
                              </m:sSubSupPr>
                              <m:e>
                                <m:r>
                                  <a:rPr lang="en-US" sz="1600" i="1">
                                    <a:latin typeface="Cambria Math" charset="0"/>
                                  </a:rPr>
                                  <m:t>𝐼𝐷</m:t>
                                </m:r>
                              </m:e>
                              <m:sub>
                                <m:r>
                                  <m:rPr>
                                    <m:sty m:val="p"/>
                                  </m:rPr>
                                  <a:rPr lang="en-US" sz="1600">
                                    <a:latin typeface="Cambria Math" charset="0"/>
                                  </a:rPr>
                                  <m:t>d</m:t>
                                </m:r>
                              </m:sub>
                              <m:sup>
                                <m:r>
                                  <a:rPr lang="en-US" sz="1600" i="1">
                                    <a:latin typeface="Cambria Math" charset="0"/>
                                  </a:rPr>
                                  <m:t>𝑖</m:t>
                                </m:r>
                              </m:sup>
                            </m:sSubSup>
                            <m:r>
                              <a:rPr lang="en-US" sz="1600">
                                <a:latin typeface="Cambria Math" charset="0"/>
                              </a:rPr>
                              <m:t>(</m:t>
                            </m:r>
                            <m:r>
                              <a:rPr lang="en-US" sz="1600" i="1">
                                <a:latin typeface="Cambria Math" charset="0"/>
                              </a:rPr>
                              <m:t>𝑄</m:t>
                            </m:r>
                            <m:r>
                              <a:rPr lang="en-US" sz="1600">
                                <a:latin typeface="Cambria Math" charset="0"/>
                              </a:rPr>
                              <m:t>)</m:t>
                            </m:r>
                          </m:oMath>
                        </m:oMathPara>
                      </a14:m>
                      <a:endParaRPr lang="en-US" sz="1600" dirty="0"/>
                    </a:p>
                  </p:txBody>
                </p:sp>
              </mc:Choice>
              <mc:Fallback xmlns="">
                <p:sp>
                  <p:nvSpPr>
                    <p:cNvPr id="23" name="Rectangle 22"/>
                    <p:cNvSpPr>
                      <a:spLocks noRot="1" noChangeAspect="1" noMove="1" noResize="1" noEditPoints="1" noAdjustHandles="1" noChangeArrowheads="1" noChangeShapeType="1" noTextEdit="1"/>
                    </p:cNvSpPr>
                    <p:nvPr/>
                  </p:nvSpPr>
                  <p:spPr>
                    <a:xfrm>
                      <a:off x="5701676" y="1801847"/>
                      <a:ext cx="642965" cy="273681"/>
                    </a:xfrm>
                    <a:prstGeom prst="rect">
                      <a:avLst/>
                    </a:prstGeom>
                    <a:blipFill>
                      <a:blip r:embed="rId3"/>
                      <a:stretch>
                        <a:fillRect b="-10000"/>
                      </a:stretch>
                    </a:blipFill>
                  </p:spPr>
                  <p:txBody>
                    <a:bodyPr/>
                    <a:lstStyle/>
                    <a:p>
                      <a:r>
                        <a:rPr lang="en-US">
                          <a:noFill/>
                        </a:rPr>
                        <a:t> </a:t>
                      </a:r>
                    </a:p>
                  </p:txBody>
                </p:sp>
              </mc:Fallback>
            </mc:AlternateContent>
            <p:cxnSp>
              <p:nvCxnSpPr>
                <p:cNvPr id="40" name="Straight Arrow Connector 39"/>
                <p:cNvCxnSpPr/>
                <p:nvPr/>
              </p:nvCxnSpPr>
              <p:spPr>
                <a:xfrm>
                  <a:off x="5967947" y="2090250"/>
                  <a:ext cx="159079" cy="171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a:xfrm>
            <a:off x="502352" y="353797"/>
            <a:ext cx="11439831" cy="701731"/>
          </a:xfrm>
        </p:spPr>
        <p:txBody>
          <a:bodyPr/>
          <a:lstStyle/>
          <a:p>
            <a:r>
              <a:rPr lang="en-US" dirty="0" smtClean="0">
                <a:solidFill>
                  <a:srgbClr val="7030A0"/>
                </a:solidFill>
              </a:rPr>
              <a:t>Pre-calculated </a:t>
            </a:r>
            <a:r>
              <a:rPr lang="en-US" dirty="0">
                <a:solidFill>
                  <a:srgbClr val="7030A0"/>
                </a:solidFill>
              </a:rPr>
              <a:t>ID for voxel-based ID estimation</a:t>
            </a:r>
          </a:p>
        </p:txBody>
      </p:sp>
      <p:sp>
        <p:nvSpPr>
          <p:cNvPr id="4" name="Date Placeholder 3"/>
          <p:cNvSpPr>
            <a:spLocks noGrp="1"/>
          </p:cNvSpPr>
          <p:nvPr>
            <p:ph type="dt" sz="half" idx="2"/>
          </p:nvPr>
        </p:nvSpPr>
        <p:spPr/>
        <p:txBody>
          <a:bodyPr/>
          <a:lstStyle/>
          <a:p>
            <a:fld id="{5376F636-4DD0-419C-A582-9BE865964162}" type="datetime1">
              <a:rPr lang="en-US" smtClean="0"/>
              <a:pPr/>
              <a:t>6/24/2019</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25</a:t>
            </a:fld>
            <a:endParaRPr lang="en-US" dirty="0"/>
          </a:p>
        </p:txBody>
      </p:sp>
      <p:sp>
        <p:nvSpPr>
          <p:cNvPr id="44" name="Footer Placeholder 5"/>
          <p:cNvSpPr>
            <a:spLocks noGrp="1"/>
          </p:cNvSpPr>
          <p:nvPr>
            <p:ph type="ftr" sz="quarter" idx="3"/>
          </p:nvPr>
        </p:nvSpPr>
        <p:spPr>
          <a:xfrm>
            <a:off x="730867" y="6470129"/>
            <a:ext cx="5747876" cy="137980"/>
          </a:xfrm>
        </p:spPr>
        <p:txBody>
          <a:bodyPr/>
          <a:lstStyle/>
          <a:p>
            <a:r>
              <a:rPr lang="en-US" dirty="0"/>
              <a:t>Parametrization of nanodosimetric quantities for fast calculation in clinical proton and light ion therapy beams</a:t>
            </a:r>
          </a:p>
        </p:txBody>
      </p:sp>
      <p:sp>
        <p:nvSpPr>
          <p:cNvPr id="54" name="Text Placeholder 3"/>
          <p:cNvSpPr>
            <a:spLocks noGrp="1"/>
          </p:cNvSpPr>
          <p:nvPr>
            <p:ph type="body" idx="10"/>
          </p:nvPr>
        </p:nvSpPr>
        <p:spPr>
          <a:xfrm>
            <a:off x="571106" y="1005930"/>
            <a:ext cx="10972292" cy="313932"/>
          </a:xfrm>
        </p:spPr>
        <p:txBody>
          <a:bodyPr/>
          <a:lstStyle/>
          <a:p>
            <a:r>
              <a:rPr lang="en-US" dirty="0">
                <a:latin typeface="+mj-lt"/>
              </a:rPr>
              <a:t>Macroscopic approach and verification with track structure simulations</a:t>
            </a:r>
          </a:p>
        </p:txBody>
      </p:sp>
      <p:sp>
        <p:nvSpPr>
          <p:cNvPr id="8" name="TextBox 7"/>
          <p:cNvSpPr txBox="1"/>
          <p:nvPr/>
        </p:nvSpPr>
        <p:spPr bwMode="auto">
          <a:xfrm>
            <a:off x="730867" y="1958537"/>
            <a:ext cx="1542474" cy="410433"/>
          </a:xfrm>
          <a:prstGeom prst="rect">
            <a:avLst/>
          </a:prstGeom>
          <a:noFill/>
          <a:ln w="19050" algn="ctr">
            <a:noFill/>
            <a:miter lim="800000"/>
            <a:headEnd/>
            <a:tailEnd/>
          </a:ln>
        </p:spPr>
        <p:txBody>
          <a:bodyPr wrap="none" lIns="0" tIns="0" rIns="0" bIns="0" rtlCol="0">
            <a:spAutoFit/>
          </a:bodyPr>
          <a:lstStyle/>
          <a:p>
            <a:r>
              <a:rPr lang="en-US" sz="2667" dirty="0"/>
              <a:t>In a voxel </a:t>
            </a:r>
            <a:r>
              <a:rPr lang="en-US" sz="2667" i="1" dirty="0"/>
              <a:t>i</a:t>
            </a:r>
            <a:r>
              <a:rPr lang="en-US" sz="2667" dirty="0"/>
              <a:t>:</a:t>
            </a:r>
          </a:p>
        </p:txBody>
      </p:sp>
      <p:grpSp>
        <p:nvGrpSpPr>
          <p:cNvPr id="32" name="Group 31"/>
          <p:cNvGrpSpPr/>
          <p:nvPr/>
        </p:nvGrpSpPr>
        <p:grpSpPr>
          <a:xfrm>
            <a:off x="2186167" y="2439683"/>
            <a:ext cx="3215956" cy="1716938"/>
            <a:chOff x="1639625" y="1829761"/>
            <a:chExt cx="2411967" cy="1287703"/>
          </a:xfrm>
        </p:grpSpPr>
        <p:sp>
          <p:nvSpPr>
            <p:cNvPr id="76" name="TextBox 75"/>
            <p:cNvSpPr txBox="1"/>
            <p:nvPr/>
          </p:nvSpPr>
          <p:spPr bwMode="auto">
            <a:xfrm>
              <a:off x="2855656" y="1829761"/>
              <a:ext cx="1076211" cy="646475"/>
            </a:xfrm>
            <a:prstGeom prst="rect">
              <a:avLst/>
            </a:prstGeom>
            <a:noFill/>
            <a:ln w="19050" algn="ctr">
              <a:noFill/>
              <a:miter lim="800000"/>
              <a:headEnd/>
              <a:tailEnd/>
            </a:ln>
          </p:spPr>
          <p:txBody>
            <a:bodyPr wrap="square" lIns="0" tIns="0" rIns="0" bIns="0" rtlCol="0">
              <a:spAutoFit/>
            </a:bodyPr>
            <a:lstStyle/>
            <a:p>
              <a:r>
                <a:rPr lang="en-US" sz="1867" dirty="0"/>
                <a:t>Interpolated</a:t>
              </a:r>
            </a:p>
            <a:p>
              <a:r>
                <a:rPr lang="en-US" sz="1867" dirty="0"/>
                <a:t>M</a:t>
              </a:r>
              <a:r>
                <a:rPr lang="en-US" sz="1867" baseline="-25000" dirty="0"/>
                <a:t>2</a:t>
              </a:r>
              <a:r>
                <a:rPr lang="en-US" sz="1867" dirty="0"/>
                <a:t> or f</a:t>
              </a:r>
              <a:r>
                <a:rPr lang="en-US" sz="1867" baseline="-25000" dirty="0"/>
                <a:t>3 </a:t>
              </a:r>
              <a:r>
                <a:rPr lang="en-US" sz="1867" dirty="0"/>
                <a:t>at energy </a:t>
              </a:r>
              <a:r>
                <a:rPr lang="en-US" sz="1867" i="1" dirty="0"/>
                <a:t>E</a:t>
              </a:r>
              <a:r>
                <a:rPr lang="en-US" sz="1867" i="1" baseline="-25000" dirty="0"/>
                <a:t>j</a:t>
              </a:r>
            </a:p>
          </p:txBody>
        </p:sp>
        <p:cxnSp>
          <p:nvCxnSpPr>
            <p:cNvPr id="78" name="Straight Arrow Connector 77"/>
            <p:cNvCxnSpPr>
              <a:cxnSpLocks/>
            </p:cNvCxnSpPr>
            <p:nvPr/>
          </p:nvCxnSpPr>
          <p:spPr>
            <a:xfrm flipH="1">
              <a:off x="2110467" y="2082079"/>
              <a:ext cx="668787" cy="164044"/>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bwMode="auto">
            <a:xfrm>
              <a:off x="2704569" y="2686481"/>
              <a:ext cx="1347023" cy="430983"/>
            </a:xfrm>
            <a:prstGeom prst="rect">
              <a:avLst/>
            </a:prstGeom>
            <a:noFill/>
            <a:ln w="19050" algn="ctr">
              <a:noFill/>
              <a:miter lim="800000"/>
              <a:headEnd/>
              <a:tailEnd/>
            </a:ln>
          </p:spPr>
          <p:txBody>
            <a:bodyPr wrap="square" lIns="0" tIns="0" rIns="0" bIns="0" rtlCol="0">
              <a:spAutoFit/>
            </a:bodyPr>
            <a:lstStyle/>
            <a:p>
              <a:r>
                <a:rPr lang="en-US" sz="1867" dirty="0"/>
                <a:t>Energy deposited at event j</a:t>
              </a:r>
            </a:p>
          </p:txBody>
        </p:sp>
        <p:cxnSp>
          <p:nvCxnSpPr>
            <p:cNvPr id="81" name="Straight Arrow Connector 80"/>
            <p:cNvCxnSpPr>
              <a:cxnSpLocks/>
              <a:stCxn id="79" idx="1"/>
            </p:cNvCxnSpPr>
            <p:nvPr/>
          </p:nvCxnSpPr>
          <p:spPr>
            <a:xfrm flipH="1" flipV="1">
              <a:off x="2182466" y="2647465"/>
              <a:ext cx="522103" cy="254460"/>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bwMode="auto">
            <a:xfrm>
              <a:off x="1639625" y="2201828"/>
              <a:ext cx="542841" cy="268718"/>
            </a:xfrm>
            <a:prstGeom prst="roundRect">
              <a:avLst/>
            </a:prstGeom>
            <a:noFill/>
            <a:ln w="19050" algn="ctr">
              <a:solidFill>
                <a:schemeClr val="accent1"/>
              </a:solidFill>
              <a:prstDash val="sysDot"/>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grpSp>
        <p:nvGrpSpPr>
          <p:cNvPr id="35" name="Group 34"/>
          <p:cNvGrpSpPr/>
          <p:nvPr/>
        </p:nvGrpSpPr>
        <p:grpSpPr>
          <a:xfrm>
            <a:off x="362807" y="2878120"/>
            <a:ext cx="4879683" cy="2553537"/>
            <a:chOff x="272105" y="2158590"/>
            <a:chExt cx="3659762" cy="1915153"/>
          </a:xfrm>
        </p:grpSpPr>
        <mc:AlternateContent xmlns:mc="http://schemas.openxmlformats.org/markup-compatibility/2006" xmlns:a14="http://schemas.microsoft.com/office/drawing/2010/main">
          <mc:Choice Requires="a14">
            <p:sp>
              <p:nvSpPr>
                <p:cNvPr id="3" name="Rectangle 2"/>
                <p:cNvSpPr/>
                <p:nvPr/>
              </p:nvSpPr>
              <p:spPr>
                <a:xfrm>
                  <a:off x="428329" y="2158590"/>
                  <a:ext cx="2106298" cy="6095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867" i="1">
                                <a:latin typeface="Cambria Math" panose="02040503050406030204" pitchFamily="18" charset="0"/>
                              </a:rPr>
                            </m:ctrlPr>
                          </m:sSubSupPr>
                          <m:e>
                            <m:r>
                              <a:rPr lang="en-US" sz="1867" i="1">
                                <a:latin typeface="Cambria Math" charset="0"/>
                              </a:rPr>
                              <m:t>𝐼𝐷</m:t>
                            </m:r>
                          </m:e>
                          <m:sub>
                            <m:r>
                              <m:rPr>
                                <m:sty m:val="p"/>
                              </m:rPr>
                              <a:rPr lang="en-US" sz="1867">
                                <a:latin typeface="Cambria Math" charset="0"/>
                              </a:rPr>
                              <m:t>d</m:t>
                            </m:r>
                          </m:sub>
                          <m:sup>
                            <m:r>
                              <a:rPr lang="en-US" sz="1867" i="1">
                                <a:latin typeface="Cambria Math" charset="0"/>
                              </a:rPr>
                              <m:t>𝑖</m:t>
                            </m:r>
                          </m:sup>
                        </m:sSubSup>
                        <m:r>
                          <a:rPr lang="en-US" sz="1867">
                            <a:latin typeface="Cambria Math" charset="0"/>
                          </a:rPr>
                          <m:t>(</m:t>
                        </m:r>
                        <m:r>
                          <a:rPr lang="en-US" sz="1867" i="1">
                            <a:latin typeface="Cambria Math" charset="0"/>
                          </a:rPr>
                          <m:t>𝑄</m:t>
                        </m:r>
                        <m:r>
                          <a:rPr lang="en-US" sz="1867">
                            <a:latin typeface="Cambria Math" charset="0"/>
                          </a:rPr>
                          <m:t>)=</m:t>
                        </m:r>
                        <m:f>
                          <m:fPr>
                            <m:ctrlPr>
                              <a:rPr lang="en-US" sz="1867" i="1">
                                <a:latin typeface="Cambria Math" panose="02040503050406030204" pitchFamily="18" charset="0"/>
                              </a:rPr>
                            </m:ctrlPr>
                          </m:fPr>
                          <m:num>
                            <m:nary>
                              <m:naryPr>
                                <m:chr m:val="∑"/>
                                <m:limLoc m:val="undOvr"/>
                                <m:supHide m:val="on"/>
                                <m:ctrlPr>
                                  <a:rPr lang="en-US" sz="1867" i="1">
                                    <a:latin typeface="Cambria Math" panose="02040503050406030204" pitchFamily="18" charset="0"/>
                                  </a:rPr>
                                </m:ctrlPr>
                              </m:naryPr>
                              <m:sub>
                                <m:r>
                                  <a:rPr lang="en-US" sz="1867" i="1">
                                    <a:latin typeface="Cambria Math" charset="0"/>
                                  </a:rPr>
                                  <m:t>𝑗</m:t>
                                </m:r>
                                <m:r>
                                  <a:rPr lang="en-US" sz="1867">
                                    <a:latin typeface="Cambria Math" charset="0"/>
                                  </a:rPr>
                                  <m:t>,</m:t>
                                </m:r>
                                <m:r>
                                  <a:rPr lang="en-US" sz="1867" i="1">
                                    <a:latin typeface="Cambria Math" charset="0"/>
                                  </a:rPr>
                                  <m:t>𝑝</m:t>
                                </m:r>
                              </m:sub>
                              <m:sup/>
                              <m:e>
                                <m:sSubSup>
                                  <m:sSubSupPr>
                                    <m:ctrlPr>
                                      <a:rPr lang="en-US" sz="1867" i="1">
                                        <a:latin typeface="Cambria Math" panose="02040503050406030204" pitchFamily="18" charset="0"/>
                                      </a:rPr>
                                    </m:ctrlPr>
                                  </m:sSubSupPr>
                                  <m:e>
                                    <m:r>
                                      <a:rPr lang="en-US" sz="1867" i="1">
                                        <a:latin typeface="Cambria Math" charset="0"/>
                                      </a:rPr>
                                      <m:t>𝑞</m:t>
                                    </m:r>
                                  </m:e>
                                  <m:sub>
                                    <m:r>
                                      <a:rPr lang="en-US" sz="1867" i="1">
                                        <a:latin typeface="Cambria Math" charset="0"/>
                                      </a:rPr>
                                      <m:t>𝑗</m:t>
                                    </m:r>
                                  </m:sub>
                                  <m:sup>
                                    <m:r>
                                      <a:rPr lang="en-US" sz="1867" i="1">
                                        <a:latin typeface="Cambria Math" charset="0"/>
                                      </a:rPr>
                                      <m:t>𝑝</m:t>
                                    </m:r>
                                  </m:sup>
                                </m:sSubSup>
                                <m:r>
                                  <a:rPr lang="en-US" sz="1867">
                                    <a:latin typeface="Cambria Math" charset="0"/>
                                  </a:rPr>
                                  <m:t>(</m:t>
                                </m:r>
                                <m:sSub>
                                  <m:sSubPr>
                                    <m:ctrlPr>
                                      <a:rPr lang="en-US" sz="1867" i="1">
                                        <a:latin typeface="Cambria Math" panose="02040503050406030204" pitchFamily="18" charset="0"/>
                                      </a:rPr>
                                    </m:ctrlPr>
                                  </m:sSubPr>
                                  <m:e>
                                    <m:r>
                                      <a:rPr lang="en-US" sz="1867" i="1">
                                        <a:latin typeface="Cambria Math" charset="0"/>
                                      </a:rPr>
                                      <m:t>𝐸</m:t>
                                    </m:r>
                                  </m:e>
                                  <m:sub>
                                    <m:r>
                                      <a:rPr lang="en-US" sz="1867" i="1">
                                        <a:latin typeface="Cambria Math" charset="0"/>
                                      </a:rPr>
                                      <m:t>𝑗</m:t>
                                    </m:r>
                                  </m:sub>
                                </m:sSub>
                                <m:r>
                                  <a:rPr lang="en-US" sz="1867">
                                    <a:latin typeface="Cambria Math" charset="0"/>
                                  </a:rPr>
                                  <m:t>)</m:t>
                                </m:r>
                                <m:sSub>
                                  <m:sSubPr>
                                    <m:ctrlPr>
                                      <a:rPr lang="en-US" sz="1867" i="1">
                                        <a:latin typeface="Cambria Math" panose="02040503050406030204" pitchFamily="18" charset="0"/>
                                      </a:rPr>
                                    </m:ctrlPr>
                                  </m:sSubPr>
                                  <m:e>
                                    <m:r>
                                      <a:rPr lang="en-US" sz="1867">
                                        <a:latin typeface="Cambria Math" charset="0"/>
                                      </a:rPr>
                                      <m:t> </m:t>
                                    </m:r>
                                    <m:r>
                                      <a:rPr lang="en-US" sz="1867" i="1">
                                        <a:latin typeface="Cambria Math" charset="0"/>
                                      </a:rPr>
                                      <m:t>𝛥</m:t>
                                    </m:r>
                                    <m:r>
                                      <a:rPr lang="en-US" sz="1867" i="1">
                                        <a:latin typeface="Cambria Math" charset="0"/>
                                      </a:rPr>
                                      <m:t>𝐸</m:t>
                                    </m:r>
                                  </m:e>
                                  <m:sub>
                                    <m:r>
                                      <a:rPr lang="en-US" sz="1867" i="1">
                                        <a:latin typeface="Cambria Math" charset="0"/>
                                      </a:rPr>
                                      <m:t>𝑗</m:t>
                                    </m:r>
                                  </m:sub>
                                </m:sSub>
                              </m:e>
                            </m:nary>
                          </m:num>
                          <m:den>
                            <m:nary>
                              <m:naryPr>
                                <m:chr m:val="∑"/>
                                <m:limLoc m:val="undOvr"/>
                                <m:supHide m:val="on"/>
                                <m:ctrlPr>
                                  <a:rPr lang="en-US" sz="1867" i="1">
                                    <a:latin typeface="Cambria Math" panose="02040503050406030204" pitchFamily="18" charset="0"/>
                                  </a:rPr>
                                </m:ctrlPr>
                              </m:naryPr>
                              <m:sub>
                                <m:r>
                                  <a:rPr lang="en-US" sz="1867" i="1">
                                    <a:latin typeface="Cambria Math" charset="0"/>
                                  </a:rPr>
                                  <m:t>𝑗</m:t>
                                </m:r>
                              </m:sub>
                              <m:sup/>
                              <m:e>
                                <m:sSub>
                                  <m:sSubPr>
                                    <m:ctrlPr>
                                      <a:rPr lang="en-US" sz="1867" i="1">
                                        <a:latin typeface="Cambria Math" panose="02040503050406030204" pitchFamily="18" charset="0"/>
                                      </a:rPr>
                                    </m:ctrlPr>
                                  </m:sSubPr>
                                  <m:e>
                                    <m:r>
                                      <a:rPr lang="en-US" sz="1867" i="1">
                                        <a:latin typeface="Cambria Math" charset="0"/>
                                      </a:rPr>
                                      <m:t>𝛥</m:t>
                                    </m:r>
                                    <m:r>
                                      <a:rPr lang="en-US" sz="1867" i="1">
                                        <a:latin typeface="Cambria Math" charset="0"/>
                                      </a:rPr>
                                      <m:t>𝐸</m:t>
                                    </m:r>
                                  </m:e>
                                  <m:sub>
                                    <m:r>
                                      <a:rPr lang="en-US" sz="1867" i="1">
                                        <a:latin typeface="Cambria Math" charset="0"/>
                                      </a:rPr>
                                      <m:t>𝑗</m:t>
                                    </m:r>
                                  </m:sub>
                                </m:sSub>
                              </m:e>
                            </m:nary>
                          </m:den>
                        </m:f>
                      </m:oMath>
                    </m:oMathPara>
                  </a14:m>
                  <a:endParaRPr lang="en-US" sz="1867" dirty="0"/>
                </a:p>
              </p:txBody>
            </p:sp>
          </mc:Choice>
          <mc:Fallback xmlns="">
            <p:sp>
              <p:nvSpPr>
                <p:cNvPr id="3" name="Rectangle 2"/>
                <p:cNvSpPr>
                  <a:spLocks noRot="1" noChangeAspect="1" noMove="1" noResize="1" noEditPoints="1" noAdjustHandles="1" noChangeArrowheads="1" noChangeShapeType="1" noTextEdit="1"/>
                </p:cNvSpPr>
                <p:nvPr/>
              </p:nvSpPr>
              <p:spPr>
                <a:xfrm>
                  <a:off x="428329" y="2158590"/>
                  <a:ext cx="2106298" cy="609590"/>
                </a:xfrm>
                <a:prstGeom prst="rect">
                  <a:avLst/>
                </a:prstGeom>
                <a:blipFill>
                  <a:blip r:embed="rId4"/>
                  <a:stretch>
                    <a:fillRect/>
                  </a:stretch>
                </a:blipFill>
              </p:spPr>
              <p:txBody>
                <a:bodyPr/>
                <a:lstStyle/>
                <a:p>
                  <a:r>
                    <a:rPr lang="en-US">
                      <a:noFill/>
                    </a:rPr>
                    <a:t> </a:t>
                  </a:r>
                </a:p>
              </p:txBody>
            </p:sp>
          </mc:Fallback>
        </mc:AlternateContent>
        <p:sp>
          <p:nvSpPr>
            <p:cNvPr id="29" name="Rectangle 28"/>
            <p:cNvSpPr/>
            <p:nvPr/>
          </p:nvSpPr>
          <p:spPr>
            <a:xfrm>
              <a:off x="272105" y="3358018"/>
              <a:ext cx="3659762" cy="715725"/>
            </a:xfrm>
            <a:prstGeom prst="rect">
              <a:avLst/>
            </a:prstGeom>
          </p:spPr>
          <p:txBody>
            <a:bodyPr wrap="square">
              <a:spAutoFit/>
            </a:bodyPr>
            <a:lstStyle/>
            <a:p>
              <a:r>
                <a:rPr lang="en-US" sz="1867" dirty="0"/>
                <a:t>Similar approach was used in Alexander et. Al. </a:t>
              </a:r>
              <a:r>
                <a:rPr lang="en-US" sz="1867" i="1" dirty="0"/>
                <a:t>Phys. Med. Biol.</a:t>
              </a:r>
              <a:r>
                <a:rPr lang="en-US" sz="1867" dirty="0"/>
                <a:t> 60(13), 9145, (2015) for cellular-size simulations.</a:t>
              </a:r>
            </a:p>
          </p:txBody>
        </p:sp>
      </p:grpSp>
      <p:grpSp>
        <p:nvGrpSpPr>
          <p:cNvPr id="48" name="Group 47"/>
          <p:cNvGrpSpPr/>
          <p:nvPr/>
        </p:nvGrpSpPr>
        <p:grpSpPr>
          <a:xfrm>
            <a:off x="5403514" y="1980359"/>
            <a:ext cx="6111242" cy="3763429"/>
            <a:chOff x="4052635" y="1485269"/>
            <a:chExt cx="4583431" cy="2822572"/>
          </a:xfrm>
        </p:grpSpPr>
        <p:grpSp>
          <p:nvGrpSpPr>
            <p:cNvPr id="22" name="Group 21"/>
            <p:cNvGrpSpPr/>
            <p:nvPr/>
          </p:nvGrpSpPr>
          <p:grpSpPr>
            <a:xfrm>
              <a:off x="4052635" y="2549838"/>
              <a:ext cx="4583431" cy="1758003"/>
              <a:chOff x="4052635" y="2549838"/>
              <a:chExt cx="4583431" cy="1758003"/>
            </a:xfrm>
          </p:grpSpPr>
          <p:sp>
            <p:nvSpPr>
              <p:cNvPr id="27" name="TextBox 26"/>
              <p:cNvSpPr txBox="1"/>
              <p:nvPr/>
            </p:nvSpPr>
            <p:spPr bwMode="auto">
              <a:xfrm>
                <a:off x="6253968" y="2689490"/>
                <a:ext cx="1366961" cy="307825"/>
              </a:xfrm>
              <a:prstGeom prst="rect">
                <a:avLst/>
              </a:prstGeom>
              <a:noFill/>
              <a:ln w="19050" algn="ctr">
                <a:noFill/>
                <a:miter lim="800000"/>
                <a:headEnd/>
                <a:tailEnd/>
              </a:ln>
            </p:spPr>
            <p:txBody>
              <a:bodyPr wrap="none" lIns="0" tIns="0" rIns="0" bIns="0" rtlCol="0">
                <a:spAutoFit/>
              </a:bodyPr>
              <a:lstStyle/>
              <a:p>
                <a:r>
                  <a:rPr lang="en-US" sz="2667" dirty="0"/>
                  <a:t>Phase spaces</a:t>
                </a:r>
              </a:p>
            </p:txBody>
          </p:sp>
          <p:cxnSp>
            <p:nvCxnSpPr>
              <p:cNvPr id="30" name="Straight Arrow Connector 29"/>
              <p:cNvCxnSpPr/>
              <p:nvPr/>
            </p:nvCxnSpPr>
            <p:spPr>
              <a:xfrm flipH="1" flipV="1">
                <a:off x="6351457" y="2549838"/>
                <a:ext cx="191076" cy="17127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7298009" y="2571255"/>
                <a:ext cx="143307" cy="17363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4052635" y="2885704"/>
                <a:ext cx="4583431" cy="1422137"/>
                <a:chOff x="4178276" y="2862240"/>
                <a:chExt cx="4583431" cy="1422137"/>
              </a:xfrm>
            </p:grpSpPr>
            <p:sp>
              <p:nvSpPr>
                <p:cNvPr id="88" name="TextBox 87"/>
                <p:cNvSpPr txBox="1"/>
                <p:nvPr/>
              </p:nvSpPr>
              <p:spPr bwMode="auto">
                <a:xfrm>
                  <a:off x="5880267" y="3121787"/>
                  <a:ext cx="2499097" cy="461665"/>
                </a:xfrm>
                <a:prstGeom prst="rect">
                  <a:avLst/>
                </a:prstGeom>
                <a:noFill/>
                <a:ln w="19050" algn="ctr">
                  <a:noFill/>
                  <a:miter lim="800000"/>
                  <a:headEnd/>
                  <a:tailEnd/>
                </a:ln>
              </p:spPr>
              <p:txBody>
                <a:bodyPr wrap="none" lIns="0" tIns="0" rIns="0" bIns="0" rtlCol="0">
                  <a:spAutoFit/>
                </a:bodyPr>
                <a:lstStyle/>
                <a:p>
                  <a:pPr algn="ctr"/>
                  <a:r>
                    <a:rPr lang="en-US" sz="2400" u="sng" dirty="0"/>
                    <a:t>Track-structure simulation </a:t>
                  </a:r>
                </a:p>
                <a:p>
                  <a:pPr algn="ctr"/>
                  <a:r>
                    <a:rPr lang="en-US" sz="1600" dirty="0"/>
                    <a:t>(Geant4-DNA/TOPAS-nBIO)</a:t>
                  </a:r>
                </a:p>
              </p:txBody>
            </p:sp>
            <p:pic>
              <p:nvPicPr>
                <p:cNvPr id="89" name="Picture 88"/>
                <p:cNvPicPr/>
                <p:nvPr/>
              </p:nvPicPr>
              <p:blipFill rotWithShape="1">
                <a:blip r:embed="rId5" cstate="print">
                  <a:extLst>
                    <a:ext uri="{28A0092B-C50C-407E-A947-70E740481C1C}">
                      <a14:useLocalDpi xmlns:a14="http://schemas.microsoft.com/office/drawing/2010/main" val="0"/>
                    </a:ext>
                  </a:extLst>
                </a:blip>
                <a:srcRect t="66120"/>
                <a:stretch/>
              </p:blipFill>
              <p:spPr bwMode="auto">
                <a:xfrm>
                  <a:off x="6024195" y="3633206"/>
                  <a:ext cx="2737512" cy="545411"/>
                </a:xfrm>
                <a:prstGeom prst="rect">
                  <a:avLst/>
                </a:prstGeom>
                <a:noFill/>
                <a:ln>
                  <a:noFill/>
                </a:ln>
              </p:spPr>
            </p:pic>
            <p:sp>
              <p:nvSpPr>
                <p:cNvPr id="91" name="TextBox 90"/>
                <p:cNvSpPr txBox="1"/>
                <p:nvPr/>
              </p:nvSpPr>
              <p:spPr bwMode="auto">
                <a:xfrm>
                  <a:off x="4178276" y="3453380"/>
                  <a:ext cx="1509005" cy="830997"/>
                </a:xfrm>
                <a:prstGeom prst="rect">
                  <a:avLst/>
                </a:prstGeom>
                <a:noFill/>
                <a:ln w="19050" algn="ctr">
                  <a:noFill/>
                  <a:miter lim="800000"/>
                  <a:headEnd/>
                  <a:tailEnd/>
                </a:ln>
              </p:spPr>
              <p:txBody>
                <a:bodyPr wrap="square" lIns="0" tIns="0" rIns="0" bIns="0" rtlCol="0">
                  <a:spAutoFit/>
                </a:bodyPr>
                <a:lstStyle/>
                <a:p>
                  <a:r>
                    <a:rPr lang="en-US" sz="2400" dirty="0"/>
                    <a:t>Shrunken</a:t>
                  </a:r>
                </a:p>
                <a:p>
                  <a:r>
                    <a:rPr lang="en-US" sz="2400" dirty="0"/>
                    <a:t>phase space at slice position </a:t>
                  </a:r>
                  <a:r>
                    <a:rPr lang="en-US" sz="2400" i="1" dirty="0"/>
                    <a:t>i</a:t>
                  </a:r>
                </a:p>
              </p:txBody>
            </p:sp>
            <p:grpSp>
              <p:nvGrpSpPr>
                <p:cNvPr id="21" name="Group 20"/>
                <p:cNvGrpSpPr/>
                <p:nvPr/>
              </p:nvGrpSpPr>
              <p:grpSpPr>
                <a:xfrm>
                  <a:off x="5645450" y="3794146"/>
                  <a:ext cx="231243" cy="317783"/>
                  <a:chOff x="5707113" y="3709988"/>
                  <a:chExt cx="231243" cy="317783"/>
                </a:xfrm>
                <a:solidFill>
                  <a:schemeClr val="accent5">
                    <a:lumMod val="75000"/>
                  </a:schemeClr>
                </a:solidFill>
              </p:grpSpPr>
              <p:cxnSp>
                <p:nvCxnSpPr>
                  <p:cNvPr id="90" name="Straight Arrow Connector 89"/>
                  <p:cNvCxnSpPr/>
                  <p:nvPr/>
                </p:nvCxnSpPr>
                <p:spPr>
                  <a:xfrm>
                    <a:off x="5742013" y="3776826"/>
                    <a:ext cx="191580" cy="0"/>
                  </a:xfrm>
                  <a:prstGeom prst="straightConnector1">
                    <a:avLst/>
                  </a:prstGeom>
                  <a:grpFill/>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bwMode="auto">
                  <a:xfrm>
                    <a:off x="5707113" y="3709988"/>
                    <a:ext cx="69800" cy="317783"/>
                  </a:xfrm>
                  <a:prstGeom prst="ellipse">
                    <a:avLst/>
                  </a:prstGeom>
                  <a:grpFill/>
                  <a:ln w="19050" algn="ctr">
                    <a:solidFill>
                      <a:schemeClr val="accent5">
                        <a:lumMod val="75000"/>
                      </a:schemeClr>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cxnSp>
                <p:nvCxnSpPr>
                  <p:cNvPr id="57" name="Straight Arrow Connector 56"/>
                  <p:cNvCxnSpPr/>
                  <p:nvPr/>
                </p:nvCxnSpPr>
                <p:spPr>
                  <a:xfrm>
                    <a:off x="5746776" y="3853026"/>
                    <a:ext cx="191580" cy="0"/>
                  </a:xfrm>
                  <a:prstGeom prst="straightConnector1">
                    <a:avLst/>
                  </a:prstGeom>
                  <a:grpFill/>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742013" y="3938751"/>
                    <a:ext cx="191580" cy="0"/>
                  </a:xfrm>
                  <a:prstGeom prst="straightConnector1">
                    <a:avLst/>
                  </a:prstGeom>
                  <a:grpFill/>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Curved Connector 17"/>
                <p:cNvCxnSpPr/>
                <p:nvPr/>
              </p:nvCxnSpPr>
              <p:spPr>
                <a:xfrm rot="10800000" flipV="1">
                  <a:off x="5647621" y="2862240"/>
                  <a:ext cx="719650" cy="848993"/>
                </a:xfrm>
                <a:prstGeom prst="curved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6296940" y="1485269"/>
              <a:ext cx="1677876" cy="1032416"/>
              <a:chOff x="6296940" y="1485269"/>
              <a:chExt cx="1677876" cy="1032416"/>
            </a:xfrm>
            <a:solidFill>
              <a:schemeClr val="accent1">
                <a:lumMod val="25000"/>
                <a:lumOff val="75000"/>
              </a:schemeClr>
            </a:solidFill>
          </p:grpSpPr>
          <p:sp>
            <p:nvSpPr>
              <p:cNvPr id="112" name="Rectangle 111"/>
              <p:cNvSpPr/>
              <p:nvPr/>
            </p:nvSpPr>
            <p:spPr bwMode="auto">
              <a:xfrm>
                <a:off x="6296940"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13" name="Rectangle 112"/>
              <p:cNvSpPr/>
              <p:nvPr/>
            </p:nvSpPr>
            <p:spPr bwMode="auto">
              <a:xfrm>
                <a:off x="6657321" y="1485535"/>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14" name="Rectangle 113"/>
              <p:cNvSpPr/>
              <p:nvPr/>
            </p:nvSpPr>
            <p:spPr bwMode="auto">
              <a:xfrm>
                <a:off x="7021409" y="1485711"/>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15" name="Rectangle 114"/>
              <p:cNvSpPr/>
              <p:nvPr/>
            </p:nvSpPr>
            <p:spPr bwMode="auto">
              <a:xfrm>
                <a:off x="7208017"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16" name="Rectangle 115"/>
              <p:cNvSpPr/>
              <p:nvPr/>
            </p:nvSpPr>
            <p:spPr bwMode="auto">
              <a:xfrm>
                <a:off x="7402996"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17" name="Rectangle 116"/>
              <p:cNvSpPr/>
              <p:nvPr/>
            </p:nvSpPr>
            <p:spPr bwMode="auto">
              <a:xfrm>
                <a:off x="7495966"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18" name="Rectangle 117"/>
              <p:cNvSpPr/>
              <p:nvPr/>
            </p:nvSpPr>
            <p:spPr bwMode="auto">
              <a:xfrm>
                <a:off x="7592664"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19" name="Rectangle 118"/>
              <p:cNvSpPr/>
              <p:nvPr/>
            </p:nvSpPr>
            <p:spPr bwMode="auto">
              <a:xfrm>
                <a:off x="7684474"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20" name="Rectangle 119"/>
              <p:cNvSpPr/>
              <p:nvPr/>
            </p:nvSpPr>
            <p:spPr bwMode="auto">
              <a:xfrm>
                <a:off x="7783116"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121" name="Rectangle 120"/>
              <p:cNvSpPr/>
              <p:nvPr/>
            </p:nvSpPr>
            <p:spPr bwMode="auto">
              <a:xfrm>
                <a:off x="7879278" y="1485269"/>
                <a:ext cx="95538" cy="1031974"/>
              </a:xfrm>
              <a:prstGeom prst="rect">
                <a:avLst/>
              </a:prstGeom>
              <a:grpFill/>
              <a:ln w="63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grpSp>
      <p:sp>
        <p:nvSpPr>
          <p:cNvPr id="122" name="TextBox 121">
            <a:extLst>
              <a:ext uri="{FF2B5EF4-FFF2-40B4-BE49-F238E27FC236}">
                <a16:creationId xmlns:a16="http://schemas.microsoft.com/office/drawing/2014/main" id="{737D9C3A-5F99-554E-A590-068740281328}"/>
              </a:ext>
            </a:extLst>
          </p:cNvPr>
          <p:cNvSpPr txBox="1"/>
          <p:nvPr/>
        </p:nvSpPr>
        <p:spPr bwMode="auto">
          <a:xfrm>
            <a:off x="943482" y="5526281"/>
            <a:ext cx="3740949" cy="656462"/>
          </a:xfrm>
          <a:prstGeom prst="rect">
            <a:avLst/>
          </a:prstGeom>
          <a:noFill/>
          <a:ln w="19050" algn="ctr">
            <a:solidFill>
              <a:schemeClr val="tx1"/>
            </a:solidFill>
            <a:miter lim="800000"/>
            <a:headEnd/>
            <a:tailEnd/>
          </a:ln>
        </p:spPr>
        <p:txBody>
          <a:bodyPr wrap="square" lIns="0" tIns="0" rIns="0" bIns="0" rtlCol="0">
            <a:spAutoFit/>
          </a:bodyPr>
          <a:lstStyle/>
          <a:p>
            <a:r>
              <a:rPr lang="en-US" sz="2133" dirty="0"/>
              <a:t>Ramos-Méndez et al, </a:t>
            </a:r>
            <a:r>
              <a:rPr lang="en-US" sz="2133" i="1" dirty="0"/>
              <a:t>Phys Med Biol </a:t>
            </a:r>
            <a:r>
              <a:rPr lang="en-US" sz="2133" dirty="0"/>
              <a:t>63:235015-28, 2018</a:t>
            </a:r>
          </a:p>
        </p:txBody>
      </p:sp>
    </p:spTree>
    <p:extLst>
      <p:ext uri="{BB962C8B-B14F-4D97-AF65-F5344CB8AC3E}">
        <p14:creationId xmlns:p14="http://schemas.microsoft.com/office/powerpoint/2010/main" val="1592901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dissolve">
                                      <p:cBhvr>
                                        <p:cTn id="12" dur="500"/>
                                        <p:tgtEl>
                                          <p:spTgt spid="1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86E7DA-6755-7946-899F-A0A9663ECB96}"/>
              </a:ext>
            </a:extLst>
          </p:cNvPr>
          <p:cNvSpPr>
            <a:spLocks noGrp="1"/>
          </p:cNvSpPr>
          <p:nvPr>
            <p:ph type="ftr" sz="quarter" idx="12"/>
          </p:nvPr>
        </p:nvSpPr>
        <p:spPr/>
        <p:txBody>
          <a:bodyPr/>
          <a:lstStyle/>
          <a:p>
            <a:r>
              <a:rPr lang="en-US" dirty="0"/>
              <a:t>Ion-therapy planning that combines a biological model with ID</a:t>
            </a:r>
          </a:p>
        </p:txBody>
      </p:sp>
      <p:sp>
        <p:nvSpPr>
          <p:cNvPr id="3" name="Title 2">
            <a:extLst>
              <a:ext uri="{FF2B5EF4-FFF2-40B4-BE49-F238E27FC236}">
                <a16:creationId xmlns:a16="http://schemas.microsoft.com/office/drawing/2014/main" id="{A07BB738-7786-1241-B643-652FCFD6ED6E}"/>
              </a:ext>
            </a:extLst>
          </p:cNvPr>
          <p:cNvSpPr>
            <a:spLocks noGrp="1"/>
          </p:cNvSpPr>
          <p:nvPr>
            <p:ph type="title"/>
          </p:nvPr>
        </p:nvSpPr>
        <p:spPr/>
        <p:txBody>
          <a:bodyPr/>
          <a:lstStyle/>
          <a:p>
            <a:r>
              <a:rPr lang="en-US" dirty="0"/>
              <a:t>Treatment plans: Uniform ID</a:t>
            </a:r>
          </a:p>
        </p:txBody>
      </p:sp>
      <p:pic>
        <p:nvPicPr>
          <p:cNvPr id="7" name="Picture 6">
            <a:extLst>
              <a:ext uri="{FF2B5EF4-FFF2-40B4-BE49-F238E27FC236}">
                <a16:creationId xmlns:a16="http://schemas.microsoft.com/office/drawing/2014/main" id="{24B50DC4-6CAC-114F-8427-26A40AD12BE8}"/>
              </a:ext>
            </a:extLst>
          </p:cNvPr>
          <p:cNvPicPr>
            <a:picLocks noChangeAspect="1"/>
          </p:cNvPicPr>
          <p:nvPr/>
        </p:nvPicPr>
        <p:blipFill>
          <a:blip r:embed="rId2"/>
          <a:stretch>
            <a:fillRect/>
          </a:stretch>
        </p:blipFill>
        <p:spPr>
          <a:xfrm>
            <a:off x="604781" y="1702920"/>
            <a:ext cx="5463753" cy="4515185"/>
          </a:xfrm>
          <a:prstGeom prst="rect">
            <a:avLst/>
          </a:prstGeom>
        </p:spPr>
      </p:pic>
      <p:pic>
        <p:nvPicPr>
          <p:cNvPr id="9" name="Picture 8">
            <a:extLst>
              <a:ext uri="{FF2B5EF4-FFF2-40B4-BE49-F238E27FC236}">
                <a16:creationId xmlns:a16="http://schemas.microsoft.com/office/drawing/2014/main" id="{7B4F0759-EF0C-EE4B-8716-1609114F27B0}"/>
              </a:ext>
            </a:extLst>
          </p:cNvPr>
          <p:cNvPicPr>
            <a:picLocks noChangeAspect="1"/>
          </p:cNvPicPr>
          <p:nvPr/>
        </p:nvPicPr>
        <p:blipFill>
          <a:blip r:embed="rId3"/>
          <a:stretch>
            <a:fillRect/>
          </a:stretch>
        </p:blipFill>
        <p:spPr>
          <a:xfrm>
            <a:off x="5942916" y="1663161"/>
            <a:ext cx="5559971" cy="4594699"/>
          </a:xfrm>
          <a:prstGeom prst="rect">
            <a:avLst/>
          </a:prstGeom>
        </p:spPr>
      </p:pic>
      <p:sp>
        <p:nvSpPr>
          <p:cNvPr id="6" name="TextBox 5">
            <a:extLst>
              <a:ext uri="{FF2B5EF4-FFF2-40B4-BE49-F238E27FC236}">
                <a16:creationId xmlns:a16="http://schemas.microsoft.com/office/drawing/2014/main" id="{D8E8CFDE-AEB2-1B42-9F20-F2A16C666216}"/>
              </a:ext>
            </a:extLst>
          </p:cNvPr>
          <p:cNvSpPr txBox="1"/>
          <p:nvPr/>
        </p:nvSpPr>
        <p:spPr bwMode="auto">
          <a:xfrm>
            <a:off x="4596596" y="6093744"/>
            <a:ext cx="6196096" cy="328231"/>
          </a:xfrm>
          <a:prstGeom prst="rect">
            <a:avLst/>
          </a:prstGeom>
          <a:noFill/>
          <a:ln w="19050" algn="ctr">
            <a:noFill/>
            <a:miter lim="800000"/>
            <a:headEnd/>
            <a:tailEnd/>
          </a:ln>
        </p:spPr>
        <p:txBody>
          <a:bodyPr wrap="square" lIns="0" tIns="0" rIns="0" bIns="0" rtlCol="0">
            <a:spAutoFit/>
          </a:bodyPr>
          <a:lstStyle/>
          <a:p>
            <a:r>
              <a:rPr lang="en-US" sz="2133" dirty="0"/>
              <a:t>Burigo et al, Phys Med Biol 64:015015-27, 2019</a:t>
            </a:r>
          </a:p>
        </p:txBody>
      </p:sp>
      <p:sp>
        <p:nvSpPr>
          <p:cNvPr id="8" name="Text Placeholder 3">
            <a:extLst>
              <a:ext uri="{FF2B5EF4-FFF2-40B4-BE49-F238E27FC236}">
                <a16:creationId xmlns:a16="http://schemas.microsoft.com/office/drawing/2014/main" id="{A2CE7E60-03FA-BE40-B72B-A79CA9841352}"/>
              </a:ext>
            </a:extLst>
          </p:cNvPr>
          <p:cNvSpPr txBox="1">
            <a:spLocks/>
          </p:cNvSpPr>
          <p:nvPr/>
        </p:nvSpPr>
        <p:spPr>
          <a:xfrm>
            <a:off x="571106" y="1005930"/>
            <a:ext cx="10972292" cy="313932"/>
          </a:xfrm>
          <a:prstGeom prst="rect">
            <a:avLst/>
          </a:prstGeom>
        </p:spPr>
        <p:txBody>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933" dirty="0">
                <a:latin typeface="+mj-lt"/>
              </a:rPr>
              <a:t>Simultaneous optimization of LEM and ID using (MatRad from DKFZ)</a:t>
            </a:r>
          </a:p>
        </p:txBody>
      </p:sp>
      <p:sp>
        <p:nvSpPr>
          <p:cNvPr id="10" name="TextBox 9">
            <a:extLst>
              <a:ext uri="{FF2B5EF4-FFF2-40B4-BE49-F238E27FC236}">
                <a16:creationId xmlns:a16="http://schemas.microsoft.com/office/drawing/2014/main" id="{27CF09FD-D4C4-1F4E-870E-84EE7B9F0C47}"/>
              </a:ext>
            </a:extLst>
          </p:cNvPr>
          <p:cNvSpPr txBox="1"/>
          <p:nvPr/>
        </p:nvSpPr>
        <p:spPr bwMode="auto">
          <a:xfrm>
            <a:off x="8279715" y="376881"/>
            <a:ext cx="3223172" cy="574644"/>
          </a:xfrm>
          <a:prstGeom prst="rect">
            <a:avLst/>
          </a:prstGeom>
          <a:noFill/>
          <a:ln w="19050" algn="ctr">
            <a:noFill/>
            <a:miter lim="800000"/>
            <a:headEnd/>
            <a:tailEnd/>
          </a:ln>
        </p:spPr>
        <p:txBody>
          <a:bodyPr wrap="square" lIns="0" tIns="0" rIns="0" bIns="0" rtlCol="0">
            <a:spAutoFit/>
          </a:bodyPr>
          <a:lstStyle/>
          <a:p>
            <a:r>
              <a:rPr lang="en-US" sz="1867" dirty="0"/>
              <a:t>12C PA: 100.1 - 222.3 MeV/u 12C RL: 88.8 - 196.2 MeV/u </a:t>
            </a:r>
          </a:p>
        </p:txBody>
      </p:sp>
    </p:spTree>
    <p:extLst>
      <p:ext uri="{BB962C8B-B14F-4D97-AF65-F5344CB8AC3E}">
        <p14:creationId xmlns:p14="http://schemas.microsoft.com/office/powerpoint/2010/main" val="351580729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future of particle therapy (after solving its major issues)</a:t>
            </a:r>
          </a:p>
        </p:txBody>
      </p:sp>
      <p:sp>
        <p:nvSpPr>
          <p:cNvPr id="3" name="Text Placeholder 2"/>
          <p:cNvSpPr>
            <a:spLocks noGrp="1"/>
          </p:cNvSpPr>
          <p:nvPr>
            <p:ph type="body" idx="1"/>
          </p:nvPr>
        </p:nvSpPr>
        <p:spPr/>
        <p:txBody>
          <a:bodyPr/>
          <a:lstStyle/>
          <a:p>
            <a:endParaRPr lang="en-US" dirty="0"/>
          </a:p>
        </p:txBody>
      </p:sp>
      <p:sp>
        <p:nvSpPr>
          <p:cNvPr id="4" name="Date Placeholder 3"/>
          <p:cNvSpPr>
            <a:spLocks noGrp="1"/>
          </p:cNvSpPr>
          <p:nvPr>
            <p:ph type="dt" sz="half" idx="10"/>
          </p:nvPr>
        </p:nvSpPr>
        <p:spPr/>
        <p:txBody>
          <a:bodyPr/>
          <a:lstStyle/>
          <a:p>
            <a:fld id="{15C164D5-24BB-4810-9FF8-E17E46F9A3FC}"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dirty="0"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27</a:t>
            </a:fld>
            <a:endParaRPr lang="en-US" dirty="0"/>
          </a:p>
        </p:txBody>
      </p:sp>
    </p:spTree>
    <p:extLst>
      <p:ext uri="{BB962C8B-B14F-4D97-AF65-F5344CB8AC3E}">
        <p14:creationId xmlns:p14="http://schemas.microsoft.com/office/powerpoint/2010/main" val="2645669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Once the main issues are resolved, what can we do?</a:t>
            </a:r>
            <a:endParaRPr lang="en-US" dirty="0"/>
          </a:p>
        </p:txBody>
      </p:sp>
      <p:sp>
        <p:nvSpPr>
          <p:cNvPr id="3" name="Content Placeholder 2"/>
          <p:cNvSpPr>
            <a:spLocks noGrp="1"/>
          </p:cNvSpPr>
          <p:nvPr>
            <p:ph idx="1"/>
          </p:nvPr>
        </p:nvSpPr>
        <p:spPr/>
        <p:txBody>
          <a:bodyPr/>
          <a:lstStyle/>
          <a:p>
            <a:r>
              <a:rPr lang="en-US" dirty="0" smtClean="0"/>
              <a:t>Only when range uncertainties are reduce to values compatible with photon therapy and we have implemented pretreatment verification protocols, we can have similar PTV margins in photon and proton/ion therapy trials, making them comparable in terms of late effects</a:t>
            </a:r>
          </a:p>
          <a:p>
            <a:r>
              <a:rPr lang="en-US" dirty="0" smtClean="0"/>
              <a:t>Only when biological treatment plan optimization is harmonized between CIRT centers, we can proceed with multi-institutional carbon ion trials</a:t>
            </a:r>
          </a:p>
          <a:p>
            <a:r>
              <a:rPr lang="en-US" dirty="0" smtClean="0"/>
              <a:t>Evidence should be created with common tumors, such as prostate and lung cancer; the first is preferred because range &amp; dosimetry errors due to motion issues are harder to resolve</a:t>
            </a:r>
            <a:endParaRPr lang="en-US" dirty="0"/>
          </a:p>
        </p:txBody>
      </p:sp>
      <p:sp>
        <p:nvSpPr>
          <p:cNvPr id="4" name="Date Placeholder 3"/>
          <p:cNvSpPr>
            <a:spLocks noGrp="1"/>
          </p:cNvSpPr>
          <p:nvPr>
            <p:ph type="dt" sz="half" idx="10"/>
          </p:nvPr>
        </p:nvSpPr>
        <p:spPr/>
        <p:txBody>
          <a:bodyPr/>
          <a:lstStyle/>
          <a:p>
            <a:fld id="{08198031-391C-4485-A562-42549F1D412B}"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dirty="0"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28</a:t>
            </a:fld>
            <a:endParaRPr lang="en-US" dirty="0"/>
          </a:p>
        </p:txBody>
      </p:sp>
    </p:spTree>
    <p:extLst>
      <p:ext uri="{BB962C8B-B14F-4D97-AF65-F5344CB8AC3E}">
        <p14:creationId xmlns:p14="http://schemas.microsoft.com/office/powerpoint/2010/main" val="5761291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5964" y="464081"/>
            <a:ext cx="7831136" cy="499715"/>
          </a:xfrm>
        </p:spPr>
        <p:txBody>
          <a:bodyPr>
            <a:normAutofit fontScale="90000"/>
          </a:bodyPr>
          <a:lstStyle/>
          <a:p>
            <a:pPr algn="ctr"/>
            <a:r>
              <a:rPr lang="en-US" dirty="0">
                <a:solidFill>
                  <a:srgbClr val="7030A0"/>
                </a:solidFill>
              </a:rPr>
              <a:t>Major </a:t>
            </a:r>
            <a:r>
              <a:rPr lang="en-US" dirty="0" smtClean="0">
                <a:solidFill>
                  <a:srgbClr val="7030A0"/>
                </a:solidFill>
              </a:rPr>
              <a:t>Steps in the U.S. towards Ion Therapy</a:t>
            </a:r>
            <a:endParaRPr lang="en-US" dirty="0">
              <a:solidFill>
                <a:srgbClr val="7030A0"/>
              </a:solidFill>
            </a:endParaRPr>
          </a:p>
        </p:txBody>
      </p:sp>
      <p:sp>
        <p:nvSpPr>
          <p:cNvPr id="3" name="Content Placeholder 2"/>
          <p:cNvSpPr>
            <a:spLocks noGrp="1"/>
          </p:cNvSpPr>
          <p:nvPr>
            <p:ph idx="1"/>
          </p:nvPr>
        </p:nvSpPr>
        <p:spPr>
          <a:xfrm>
            <a:off x="3287688" y="1196752"/>
            <a:ext cx="7200800" cy="5184576"/>
          </a:xfrm>
        </p:spPr>
        <p:txBody>
          <a:bodyPr>
            <a:normAutofit/>
          </a:bodyPr>
          <a:lstStyle/>
          <a:p>
            <a:r>
              <a:rPr lang="en-US" sz="3200" dirty="0"/>
              <a:t>Design and </a:t>
            </a:r>
            <a:r>
              <a:rPr lang="en-US" sz="3200" dirty="0" smtClean="0"/>
              <a:t>completion </a:t>
            </a:r>
            <a:r>
              <a:rPr lang="en-US" sz="3200" dirty="0"/>
              <a:t>of </a:t>
            </a:r>
            <a:r>
              <a:rPr lang="en-US" sz="3200" dirty="0" smtClean="0"/>
              <a:t>clinical trials at existing centers</a:t>
            </a:r>
            <a:endParaRPr lang="en-US" sz="3200" dirty="0"/>
          </a:p>
          <a:p>
            <a:r>
              <a:rPr lang="en-US" sz="3200" dirty="0"/>
              <a:t>Design and </a:t>
            </a:r>
            <a:r>
              <a:rPr lang="en-US" sz="3200" dirty="0" smtClean="0"/>
              <a:t>construction of new compact facilities for research &amp; clinical trials</a:t>
            </a:r>
            <a:endParaRPr lang="en-US" sz="3200" dirty="0"/>
          </a:p>
          <a:p>
            <a:r>
              <a:rPr lang="en-US" sz="3200" dirty="0" smtClean="0"/>
              <a:t>Center </a:t>
            </a:r>
            <a:r>
              <a:rPr lang="en-US" sz="3200" dirty="0"/>
              <a:t>for Medicare &amp; Medicaid </a:t>
            </a:r>
            <a:r>
              <a:rPr lang="en-US" sz="3200" dirty="0" smtClean="0"/>
              <a:t>Services reimbursement </a:t>
            </a:r>
          </a:p>
          <a:p>
            <a:r>
              <a:rPr lang="en-US" sz="3200" dirty="0" smtClean="0"/>
              <a:t>FDA approval for new equipment</a:t>
            </a:r>
            <a:endParaRPr lang="en-US" sz="3200" dirty="0"/>
          </a:p>
          <a:p>
            <a:r>
              <a:rPr lang="en-US" sz="3200" dirty="0"/>
              <a:t>Broad insurance </a:t>
            </a:r>
            <a:r>
              <a:rPr lang="en-US" sz="3200" dirty="0" smtClean="0"/>
              <a:t>coverage requires level 1 evidence, obtained with 1</a:t>
            </a:r>
            <a:r>
              <a:rPr lang="en-US" sz="3200" baseline="30000" dirty="0" smtClean="0"/>
              <a:t>st</a:t>
            </a:r>
            <a:r>
              <a:rPr lang="en-US" sz="3200" dirty="0" smtClean="0"/>
              <a:t> step</a:t>
            </a:r>
            <a:endParaRPr lang="en-US" sz="3200" dirty="0"/>
          </a:p>
        </p:txBody>
      </p:sp>
      <p:sp>
        <p:nvSpPr>
          <p:cNvPr id="5" name="Date Placeholder 4"/>
          <p:cNvSpPr>
            <a:spLocks noGrp="1"/>
          </p:cNvSpPr>
          <p:nvPr>
            <p:ph type="dt" sz="half" idx="10"/>
          </p:nvPr>
        </p:nvSpPr>
        <p:spPr/>
        <p:txBody>
          <a:bodyPr/>
          <a:lstStyle/>
          <a:p>
            <a:fld id="{CCDD5741-CE0C-4460-A4A3-E1306F693BCA}" type="datetime1">
              <a:rPr lang="en-US" smtClean="0"/>
              <a:t>6/24/2019</a:t>
            </a:fld>
            <a:endParaRPr lang="en-US" dirty="0"/>
          </a:p>
        </p:txBody>
      </p:sp>
      <p:sp>
        <p:nvSpPr>
          <p:cNvPr id="6" name="Footer Placeholder 5"/>
          <p:cNvSpPr>
            <a:spLocks noGrp="1"/>
          </p:cNvSpPr>
          <p:nvPr>
            <p:ph type="ftr" sz="quarter" idx="11"/>
          </p:nvPr>
        </p:nvSpPr>
        <p:spPr/>
        <p:txBody>
          <a:bodyPr/>
          <a:lstStyle/>
          <a:p>
            <a:r>
              <a:rPr lang="en-US" dirty="0" smtClean="0"/>
              <a:t>Reinhard Schulte IEEE NSS Plenary Session 2018</a:t>
            </a:r>
            <a:endParaRPr lang="en-US" dirty="0"/>
          </a:p>
        </p:txBody>
      </p:sp>
      <p:sp>
        <p:nvSpPr>
          <p:cNvPr id="7" name="Slide Number Placeholder 6"/>
          <p:cNvSpPr>
            <a:spLocks noGrp="1"/>
          </p:cNvSpPr>
          <p:nvPr>
            <p:ph type="sldNum" sz="quarter" idx="12"/>
          </p:nvPr>
        </p:nvSpPr>
        <p:spPr/>
        <p:txBody>
          <a:bodyPr/>
          <a:lstStyle/>
          <a:p>
            <a:fld id="{E80E5095-DC7E-4412-9EA4-CCEB2BF8BB28}" type="slidenum">
              <a:rPr lang="en-US" smtClean="0"/>
              <a:t>29</a:t>
            </a:fld>
            <a:endParaRPr lang="en-US" dirty="0"/>
          </a:p>
        </p:txBody>
      </p:sp>
      <p:sp>
        <p:nvSpPr>
          <p:cNvPr id="8" name="Right Arrow 7"/>
          <p:cNvSpPr/>
          <p:nvPr/>
        </p:nvSpPr>
        <p:spPr>
          <a:xfrm>
            <a:off x="1971899" y="1196752"/>
            <a:ext cx="900954" cy="6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065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77711"/>
            <a:ext cx="10515600" cy="4351338"/>
          </a:xfrm>
        </p:spPr>
        <p:txBody>
          <a:bodyPr>
            <a:normAutofit fontScale="85000" lnSpcReduction="20000"/>
          </a:bodyPr>
          <a:lstStyle/>
          <a:p>
            <a:r>
              <a:rPr lang="en-US" dirty="0" smtClean="0"/>
              <a:t>Motivation for and status of proton and ion therapy</a:t>
            </a:r>
            <a:endParaRPr lang="en-US" dirty="0"/>
          </a:p>
          <a:p>
            <a:r>
              <a:rPr lang="en-US" dirty="0" smtClean="0"/>
              <a:t>Unsolved problems (R.E.S.I.D.U.E)</a:t>
            </a:r>
          </a:p>
          <a:p>
            <a:pPr marL="914400" lvl="1" indent="-457200">
              <a:buFont typeface="+mj-lt"/>
              <a:buAutoNum type="alphaLcParenR"/>
            </a:pPr>
            <a:r>
              <a:rPr lang="en-US" dirty="0" smtClean="0"/>
              <a:t>Range (uncertainty)</a:t>
            </a:r>
          </a:p>
          <a:p>
            <a:pPr marL="914400" lvl="1" indent="-457200">
              <a:buFont typeface="+mj-lt"/>
              <a:buAutoNum type="alphaLcParenR"/>
            </a:pPr>
            <a:r>
              <a:rPr lang="en-US" dirty="0" smtClean="0"/>
              <a:t>RBE (uncertainty)</a:t>
            </a:r>
          </a:p>
          <a:p>
            <a:pPr marL="914400" lvl="1" indent="-457200">
              <a:buFont typeface="+mj-lt"/>
              <a:buAutoNum type="alphaLcParenR"/>
            </a:pPr>
            <a:r>
              <a:rPr lang="en-US" dirty="0" smtClean="0"/>
              <a:t>Clinical evidence (lack thereof)</a:t>
            </a:r>
          </a:p>
          <a:p>
            <a:r>
              <a:rPr lang="en-US" b="1" i="1" dirty="0" smtClean="0"/>
              <a:t>Hypothesis</a:t>
            </a:r>
            <a:r>
              <a:rPr lang="en-US" i="1" dirty="0" smtClean="0"/>
              <a:t>: Once a) and b) are solved, c) will be solved as well is particle therapy is also cost effective</a:t>
            </a:r>
            <a:endParaRPr lang="en-US" i="1" dirty="0"/>
          </a:p>
          <a:p>
            <a:r>
              <a:rPr lang="en-US" dirty="0" smtClean="0"/>
              <a:t>Suggested solutions</a:t>
            </a:r>
          </a:p>
          <a:p>
            <a:pPr marL="914400" lvl="1" indent="-457200">
              <a:buFont typeface="+mj-lt"/>
              <a:buAutoNum type="alphaLcParenR"/>
            </a:pPr>
            <a:r>
              <a:rPr lang="en-US" dirty="0"/>
              <a:t>Range (uncertainty)</a:t>
            </a:r>
          </a:p>
          <a:p>
            <a:pPr marL="914400" lvl="1" indent="-457200">
              <a:buFont typeface="+mj-lt"/>
              <a:buAutoNum type="alphaLcParenR"/>
            </a:pPr>
            <a:r>
              <a:rPr lang="en-US" dirty="0"/>
              <a:t>RBE (uncertainty</a:t>
            </a:r>
            <a:r>
              <a:rPr lang="en-US" dirty="0" smtClean="0"/>
              <a:t>)</a:t>
            </a:r>
          </a:p>
          <a:p>
            <a:r>
              <a:rPr lang="en-US" dirty="0" smtClean="0"/>
              <a:t>The future of particle therapy (after solving its major issues)</a:t>
            </a:r>
          </a:p>
          <a:p>
            <a:pPr lvl="1"/>
            <a:r>
              <a:rPr lang="en-US" dirty="0" smtClean="0"/>
              <a:t>Clinical trials – adding new evidence</a:t>
            </a:r>
          </a:p>
          <a:p>
            <a:pPr lvl="1"/>
            <a:r>
              <a:rPr lang="en-US" dirty="0" smtClean="0"/>
              <a:t>Integration of particles into personalized treatment schemes</a:t>
            </a:r>
          </a:p>
        </p:txBody>
      </p:sp>
      <p:sp>
        <p:nvSpPr>
          <p:cNvPr id="2" name="Title 1"/>
          <p:cNvSpPr>
            <a:spLocks noGrp="1"/>
          </p:cNvSpPr>
          <p:nvPr>
            <p:ph type="title"/>
          </p:nvPr>
        </p:nvSpPr>
        <p:spPr/>
        <p:txBody>
          <a:bodyPr/>
          <a:lstStyle/>
          <a:p>
            <a:r>
              <a:rPr lang="en-US" dirty="0"/>
              <a:t>Outline</a:t>
            </a:r>
          </a:p>
        </p:txBody>
      </p:sp>
      <p:sp>
        <p:nvSpPr>
          <p:cNvPr id="4" name="Date Placeholder 3"/>
          <p:cNvSpPr>
            <a:spLocks noGrp="1"/>
          </p:cNvSpPr>
          <p:nvPr>
            <p:ph type="dt" sz="half" idx="10"/>
          </p:nvPr>
        </p:nvSpPr>
        <p:spPr/>
        <p:txBody>
          <a:bodyPr/>
          <a:lstStyle/>
          <a:p>
            <a:fld id="{E727AA31-A345-4760-95F8-17D962A24179}"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dirty="0"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3</a:t>
            </a:fld>
            <a:endParaRPr lang="en-US" dirty="0"/>
          </a:p>
        </p:txBody>
      </p:sp>
    </p:spTree>
    <p:extLst>
      <p:ext uri="{BB962C8B-B14F-4D97-AF65-F5344CB8AC3E}">
        <p14:creationId xmlns:p14="http://schemas.microsoft.com/office/powerpoint/2010/main" val="32333442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7030A0"/>
                </a:solidFill>
              </a:rPr>
              <a:t>SBRT with Heavy Ion vs. Proton vs. Photon (SHIPP) Radiotherapy and Short-term Adjuvant Androgen Deprivation Therapy for Unfavorable Intermediate Localized Prostate Cancer: A Phase II Randomized Trial</a:t>
            </a:r>
          </a:p>
        </p:txBody>
      </p:sp>
      <p:sp>
        <p:nvSpPr>
          <p:cNvPr id="3" name="Content Placeholder 2"/>
          <p:cNvSpPr>
            <a:spLocks noGrp="1"/>
          </p:cNvSpPr>
          <p:nvPr>
            <p:ph idx="1"/>
          </p:nvPr>
        </p:nvSpPr>
        <p:spPr>
          <a:xfrm>
            <a:off x="838200" y="2005012"/>
            <a:ext cx="10515600" cy="4351338"/>
          </a:xfrm>
        </p:spPr>
        <p:txBody>
          <a:bodyPr>
            <a:normAutofit fontScale="85000" lnSpcReduction="10000"/>
          </a:bodyPr>
          <a:lstStyle/>
          <a:p>
            <a:r>
              <a:rPr lang="en-US" b="1" dirty="0"/>
              <a:t>Background</a:t>
            </a:r>
            <a:r>
              <a:rPr lang="en-US" dirty="0"/>
              <a:t>: </a:t>
            </a:r>
            <a:r>
              <a:rPr lang="en-US" dirty="0" smtClean="0"/>
              <a:t>Ultrashort hypofractionation to </a:t>
            </a:r>
            <a:r>
              <a:rPr lang="en-US" dirty="0"/>
              <a:t>treat patients </a:t>
            </a:r>
            <a:r>
              <a:rPr lang="en-US" dirty="0" smtClean="0"/>
              <a:t>is of great interest.</a:t>
            </a:r>
            <a:endParaRPr lang="en-US" dirty="0"/>
          </a:p>
          <a:p>
            <a:r>
              <a:rPr lang="en-US" b="1" dirty="0"/>
              <a:t>Objectives</a:t>
            </a:r>
            <a:r>
              <a:rPr lang="en-US" dirty="0"/>
              <a:t>: This study will assess  feasibility in terms of quality assurance and fundability, compare quality of life, safety and  clinical endpoints  of photon and protons with that of carbon ion therapy in a prospective phase II trial </a:t>
            </a:r>
            <a:r>
              <a:rPr lang="en-US" dirty="0" smtClean="0"/>
              <a:t>:</a:t>
            </a:r>
            <a:endParaRPr lang="en-US" dirty="0"/>
          </a:p>
          <a:p>
            <a:pPr lvl="1"/>
            <a:r>
              <a:rPr lang="en-US" dirty="0"/>
              <a:t>1) </a:t>
            </a:r>
            <a:r>
              <a:rPr lang="en-US" b="1" dirty="0"/>
              <a:t>Feasibility</a:t>
            </a:r>
            <a:r>
              <a:rPr lang="en-US" dirty="0"/>
              <a:t>: QA: </a:t>
            </a:r>
            <a:r>
              <a:rPr lang="en-US" dirty="0" smtClean="0"/>
              <a:t>the same-accuracy </a:t>
            </a:r>
            <a:r>
              <a:rPr lang="en-US" dirty="0"/>
              <a:t>(PTV margins) across international sites using appropriate image guidance.</a:t>
            </a:r>
          </a:p>
          <a:p>
            <a:pPr lvl="1"/>
            <a:r>
              <a:rPr lang="en-US" dirty="0"/>
              <a:t>2) </a:t>
            </a:r>
            <a:r>
              <a:rPr lang="en-US" b="1" dirty="0"/>
              <a:t>Feasibility</a:t>
            </a:r>
            <a:r>
              <a:rPr lang="en-US" dirty="0"/>
              <a:t>: </a:t>
            </a:r>
            <a:r>
              <a:rPr lang="en-US" dirty="0" smtClean="0"/>
              <a:t>fundable </a:t>
            </a:r>
            <a:r>
              <a:rPr lang="en-US" dirty="0"/>
              <a:t>model for financial </a:t>
            </a:r>
            <a:r>
              <a:rPr lang="en-US" dirty="0" smtClean="0"/>
              <a:t>coverage in the U.S. </a:t>
            </a:r>
            <a:endParaRPr lang="en-US" dirty="0"/>
          </a:p>
          <a:p>
            <a:pPr lvl="1"/>
            <a:r>
              <a:rPr lang="en-US" dirty="0"/>
              <a:t>3) </a:t>
            </a:r>
            <a:r>
              <a:rPr lang="en-US" b="1" dirty="0"/>
              <a:t>QOL endpoints</a:t>
            </a:r>
            <a:r>
              <a:rPr lang="en-US" dirty="0"/>
              <a:t>: </a:t>
            </a:r>
            <a:r>
              <a:rPr lang="en-US" dirty="0" smtClean="0"/>
              <a:t>Detectable </a:t>
            </a:r>
            <a:r>
              <a:rPr lang="en-US" dirty="0"/>
              <a:t>changes in health-related quality of life measured by urinary domain at 1-year of the Expanded Prostate Cancer Index Composite (EPIC-50</a:t>
            </a:r>
            <a:r>
              <a:rPr lang="en-US" dirty="0" smtClean="0"/>
              <a:t>)</a:t>
            </a:r>
            <a:endParaRPr lang="en-US" dirty="0"/>
          </a:p>
          <a:p>
            <a:pPr lvl="1"/>
            <a:r>
              <a:rPr lang="en-US" dirty="0"/>
              <a:t>4) </a:t>
            </a:r>
            <a:r>
              <a:rPr lang="en-US" b="1" dirty="0"/>
              <a:t>Safety</a:t>
            </a:r>
            <a:r>
              <a:rPr lang="en-US" dirty="0"/>
              <a:t>: </a:t>
            </a:r>
            <a:r>
              <a:rPr lang="en-US" dirty="0" smtClean="0"/>
              <a:t>rate </a:t>
            </a:r>
            <a:r>
              <a:rPr lang="en-US" dirty="0"/>
              <a:t>of acute and late GI and GU toxicity for each arm at 1, 2, and 5 years; An acceptable percentage of 1% will be deemed to have an acceptable adverse event profile.  </a:t>
            </a:r>
          </a:p>
          <a:p>
            <a:pPr lvl="1"/>
            <a:r>
              <a:rPr lang="en-US" dirty="0"/>
              <a:t>5) </a:t>
            </a:r>
            <a:r>
              <a:rPr lang="en-US" b="1" dirty="0"/>
              <a:t>Clinical endpoints</a:t>
            </a:r>
            <a:r>
              <a:rPr lang="en-US" dirty="0"/>
              <a:t>: Biochemical failure (PSA endpoint), Local Control, Cause-Specific Survival, Overall Survival </a:t>
            </a:r>
          </a:p>
          <a:p>
            <a:endParaRPr lang="en-US" dirty="0"/>
          </a:p>
        </p:txBody>
      </p:sp>
      <p:sp>
        <p:nvSpPr>
          <p:cNvPr id="4" name="Date Placeholder 3"/>
          <p:cNvSpPr>
            <a:spLocks noGrp="1"/>
          </p:cNvSpPr>
          <p:nvPr>
            <p:ph type="dt" sz="half" idx="10"/>
          </p:nvPr>
        </p:nvSpPr>
        <p:spPr/>
        <p:txBody>
          <a:bodyPr/>
          <a:lstStyle/>
          <a:p>
            <a:fld id="{08198031-391C-4485-A562-42549F1D412B}"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dirty="0"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30</a:t>
            </a:fld>
            <a:endParaRPr lang="en-US" dirty="0"/>
          </a:p>
        </p:txBody>
      </p:sp>
    </p:spTree>
    <p:extLst>
      <p:ext uri="{BB962C8B-B14F-4D97-AF65-F5344CB8AC3E}">
        <p14:creationId xmlns:p14="http://schemas.microsoft.com/office/powerpoint/2010/main" val="38447543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7030A0"/>
                </a:solidFill>
              </a:rPr>
              <a:t>SBRT with Heavy Ion vs. Proton vs. Photon (SHIPP) </a:t>
            </a:r>
            <a:r>
              <a:rPr lang="en-US" sz="3200" dirty="0" smtClean="0">
                <a:solidFill>
                  <a:srgbClr val="7030A0"/>
                </a:solidFill>
              </a:rPr>
              <a:t>(continued)</a:t>
            </a:r>
            <a:endParaRPr lang="en-US" sz="3200" dirty="0">
              <a:solidFill>
                <a:srgbClr val="7030A0"/>
              </a:solidFill>
            </a:endParaRPr>
          </a:p>
        </p:txBody>
      </p:sp>
      <p:sp>
        <p:nvSpPr>
          <p:cNvPr id="3" name="Content Placeholder 2"/>
          <p:cNvSpPr>
            <a:spLocks noGrp="1"/>
          </p:cNvSpPr>
          <p:nvPr>
            <p:ph idx="1"/>
          </p:nvPr>
        </p:nvSpPr>
        <p:spPr>
          <a:xfrm>
            <a:off x="838200" y="1518315"/>
            <a:ext cx="10515600" cy="4351338"/>
          </a:xfrm>
        </p:spPr>
        <p:txBody>
          <a:bodyPr>
            <a:normAutofit lnSpcReduction="10000"/>
          </a:bodyPr>
          <a:lstStyle/>
          <a:p>
            <a:r>
              <a:rPr lang="en-US" b="1" dirty="0"/>
              <a:t>Design</a:t>
            </a:r>
            <a:r>
              <a:rPr lang="en-US" dirty="0"/>
              <a:t>: Randomized phase II study of unfavorable intermediate risk prostate cancer</a:t>
            </a:r>
            <a:r>
              <a:rPr lang="en-US"/>
              <a:t>, </a:t>
            </a:r>
            <a:r>
              <a:rPr lang="en-US" smtClean="0"/>
              <a:t> not blinded</a:t>
            </a:r>
            <a:endParaRPr lang="en-US" dirty="0"/>
          </a:p>
          <a:p>
            <a:r>
              <a:rPr lang="en-US" b="1" dirty="0"/>
              <a:t>Eligibility</a:t>
            </a:r>
            <a:r>
              <a:rPr lang="en-US" dirty="0"/>
              <a:t>: Unfavorable intermediate risk prostate cancer </a:t>
            </a:r>
            <a:r>
              <a:rPr lang="en-US" dirty="0" smtClean="0"/>
              <a:t>+ </a:t>
            </a:r>
            <a:r>
              <a:rPr lang="en-US" dirty="0"/>
              <a:t>adjuvant short term hormone therapy </a:t>
            </a:r>
            <a:r>
              <a:rPr lang="en-US" dirty="0" smtClean="0"/>
              <a:t>and </a:t>
            </a:r>
            <a:r>
              <a:rPr lang="en-US" dirty="0"/>
              <a:t>negative 68Ga-PSMA PET/CT (pelvic lymph nodes).  </a:t>
            </a:r>
          </a:p>
          <a:p>
            <a:r>
              <a:rPr lang="en-US" b="1" dirty="0"/>
              <a:t>45 International </a:t>
            </a:r>
            <a:r>
              <a:rPr lang="en-US" b="1" dirty="0" smtClean="0"/>
              <a:t>Sites</a:t>
            </a:r>
            <a:r>
              <a:rPr lang="en-US" dirty="0" smtClean="0"/>
              <a:t>: </a:t>
            </a:r>
            <a:r>
              <a:rPr lang="en-US" dirty="0"/>
              <a:t>45 total sites and 159 patients: 30 sites with photon therapy (53 patients); 10 sites with proton therapy (53 </a:t>
            </a:r>
            <a:r>
              <a:rPr lang="en-US" dirty="0" err="1"/>
              <a:t>patiens</a:t>
            </a:r>
            <a:r>
              <a:rPr lang="en-US" dirty="0"/>
              <a:t>); 5 sites with carbon ion therapy (53 patients). </a:t>
            </a:r>
            <a:endParaRPr lang="en-US" dirty="0" smtClean="0"/>
          </a:p>
          <a:p>
            <a:r>
              <a:rPr lang="en-US" b="1" dirty="0" smtClean="0"/>
              <a:t>Intervention(s</a:t>
            </a:r>
            <a:r>
              <a:rPr lang="en-US" b="1" dirty="0"/>
              <a:t>)</a:t>
            </a:r>
            <a:r>
              <a:rPr lang="en-US" dirty="0"/>
              <a:t>: Carbon ions with 4 </a:t>
            </a:r>
            <a:r>
              <a:rPr lang="en-US" dirty="0" smtClean="0"/>
              <a:t>fractions </a:t>
            </a:r>
            <a:r>
              <a:rPr lang="en-US" dirty="0"/>
              <a:t>vs. SBRT photon therapy 4 or 5 fractions vs. hypofractionated proton therapy 4 or 5 fractions but no </a:t>
            </a:r>
            <a:r>
              <a:rPr lang="en-US" dirty="0" smtClean="0"/>
              <a:t>whole pelvis RT</a:t>
            </a:r>
            <a:endParaRPr lang="en-US" dirty="0"/>
          </a:p>
        </p:txBody>
      </p:sp>
      <p:sp>
        <p:nvSpPr>
          <p:cNvPr id="4" name="Date Placeholder 3"/>
          <p:cNvSpPr>
            <a:spLocks noGrp="1"/>
          </p:cNvSpPr>
          <p:nvPr>
            <p:ph type="dt" sz="half" idx="10"/>
          </p:nvPr>
        </p:nvSpPr>
        <p:spPr/>
        <p:txBody>
          <a:bodyPr/>
          <a:lstStyle/>
          <a:p>
            <a:fld id="{08198031-391C-4485-A562-42549F1D412B}"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31</a:t>
            </a:fld>
            <a:endParaRPr lang="en-US" dirty="0"/>
          </a:p>
        </p:txBody>
      </p:sp>
    </p:spTree>
    <p:extLst>
      <p:ext uri="{BB962C8B-B14F-4D97-AF65-F5344CB8AC3E}">
        <p14:creationId xmlns:p14="http://schemas.microsoft.com/office/powerpoint/2010/main" val="40600203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Outlook</a:t>
            </a:r>
            <a:endParaRPr lang="en-US" dirty="0"/>
          </a:p>
        </p:txBody>
      </p:sp>
      <p:sp>
        <p:nvSpPr>
          <p:cNvPr id="3" name="Content Placeholder 2"/>
          <p:cNvSpPr>
            <a:spLocks noGrp="1"/>
          </p:cNvSpPr>
          <p:nvPr>
            <p:ph idx="1"/>
          </p:nvPr>
        </p:nvSpPr>
        <p:spPr/>
        <p:txBody>
          <a:bodyPr/>
          <a:lstStyle/>
          <a:p>
            <a:r>
              <a:rPr lang="en-US" dirty="0" smtClean="0"/>
              <a:t>Particle therapy with protons and ions is not fully developed to exploit its potential</a:t>
            </a:r>
          </a:p>
          <a:p>
            <a:r>
              <a:rPr lang="en-US" dirty="0" smtClean="0"/>
              <a:t>The main remaining issues are range and biological uncertainty</a:t>
            </a:r>
          </a:p>
          <a:p>
            <a:r>
              <a:rPr lang="en-US" dirty="0" smtClean="0"/>
              <a:t>Solutions are available and should be explored and compared</a:t>
            </a:r>
          </a:p>
          <a:p>
            <a:r>
              <a:rPr lang="en-US" dirty="0" smtClean="0"/>
              <a:t>Once these issues are resolved we can move on with international randomized trials in a common cancer site, e.g. localized prostate cancer </a:t>
            </a:r>
            <a:endParaRPr lang="en-US" dirty="0"/>
          </a:p>
        </p:txBody>
      </p:sp>
      <p:sp>
        <p:nvSpPr>
          <p:cNvPr id="4" name="Date Placeholder 3"/>
          <p:cNvSpPr>
            <a:spLocks noGrp="1"/>
          </p:cNvSpPr>
          <p:nvPr>
            <p:ph type="dt" sz="half" idx="10"/>
          </p:nvPr>
        </p:nvSpPr>
        <p:spPr/>
        <p:txBody>
          <a:bodyPr/>
          <a:lstStyle/>
          <a:p>
            <a:fld id="{08198031-391C-4485-A562-42549F1D412B}"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32</a:t>
            </a:fld>
            <a:endParaRPr lang="en-US" dirty="0"/>
          </a:p>
        </p:txBody>
      </p:sp>
    </p:spTree>
    <p:extLst>
      <p:ext uri="{BB962C8B-B14F-4D97-AF65-F5344CB8AC3E}">
        <p14:creationId xmlns:p14="http://schemas.microsoft.com/office/powerpoint/2010/main" val="140291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Prologue</a:t>
            </a:r>
            <a:endParaRPr lang="en-US" dirty="0"/>
          </a:p>
        </p:txBody>
      </p:sp>
      <p:sp>
        <p:nvSpPr>
          <p:cNvPr id="3" name="Content Placeholder 2"/>
          <p:cNvSpPr>
            <a:spLocks noGrp="1"/>
          </p:cNvSpPr>
          <p:nvPr>
            <p:ph idx="1"/>
          </p:nvPr>
        </p:nvSpPr>
        <p:spPr>
          <a:xfrm>
            <a:off x="838200" y="1825624"/>
            <a:ext cx="10515600" cy="4530725"/>
          </a:xfrm>
        </p:spPr>
        <p:txBody>
          <a:bodyPr>
            <a:normAutofit fontScale="92500" lnSpcReduction="10000"/>
          </a:bodyPr>
          <a:lstStyle/>
          <a:p>
            <a:r>
              <a:rPr lang="en-US" dirty="0" smtClean="0"/>
              <a:t>Despite many advances, modern radiation therapy, which is mostly performed with </a:t>
            </a:r>
            <a:r>
              <a:rPr lang="en-US" b="1" dirty="0" smtClean="0"/>
              <a:t>external photon beam radiation therapy </a:t>
            </a:r>
            <a:r>
              <a:rPr lang="en-US" dirty="0" smtClean="0"/>
              <a:t>and supported by advanced treatment planning and image-guidance techniques and enhanced with chemo- or biologically targeted therapy, </a:t>
            </a:r>
            <a:r>
              <a:rPr lang="en-US" dirty="0" smtClean="0">
                <a:solidFill>
                  <a:srgbClr val="FF0000"/>
                </a:solidFill>
              </a:rPr>
              <a:t>there are still too many patients dying from loss of local control or suffering from late effects</a:t>
            </a:r>
            <a:r>
              <a:rPr lang="en-US" dirty="0" smtClean="0"/>
              <a:t>, </a:t>
            </a:r>
            <a:r>
              <a:rPr lang="en-US" dirty="0" smtClean="0">
                <a:solidFill>
                  <a:srgbClr val="FF0000"/>
                </a:solidFill>
              </a:rPr>
              <a:t>second cancers, and loss of quality of life</a:t>
            </a:r>
            <a:r>
              <a:rPr lang="en-US" dirty="0" smtClean="0"/>
              <a:t>.</a:t>
            </a:r>
          </a:p>
          <a:p>
            <a:r>
              <a:rPr lang="en-US" dirty="0" smtClean="0"/>
              <a:t>Overall, radiation therapy needs to become more conformal, more effective against radioresistant/hypoxic cells, and more personalized, i.e., tailored to the individual patient, and more tumor specific. </a:t>
            </a:r>
          </a:p>
          <a:p>
            <a:r>
              <a:rPr lang="en-US" dirty="0" smtClean="0"/>
              <a:t>With </a:t>
            </a:r>
            <a:r>
              <a:rPr lang="en-US" b="1" dirty="0" smtClean="0"/>
              <a:t>particle therapy using protons and ions</a:t>
            </a:r>
            <a:r>
              <a:rPr lang="en-US" dirty="0" smtClean="0"/>
              <a:t>, we may solve some or most of these problems, but </a:t>
            </a:r>
            <a:r>
              <a:rPr lang="en-US" dirty="0" smtClean="0">
                <a:solidFill>
                  <a:srgbClr val="FF0000"/>
                </a:solidFill>
              </a:rPr>
              <a:t>it has a set of its own challenges</a:t>
            </a:r>
            <a:r>
              <a:rPr lang="en-US" dirty="0" smtClean="0"/>
              <a:t>, which I will talk about today.</a:t>
            </a:r>
            <a:endParaRPr lang="en-US" dirty="0"/>
          </a:p>
        </p:txBody>
      </p:sp>
      <p:sp>
        <p:nvSpPr>
          <p:cNvPr id="4" name="Date Placeholder 3"/>
          <p:cNvSpPr>
            <a:spLocks noGrp="1"/>
          </p:cNvSpPr>
          <p:nvPr>
            <p:ph type="dt" sz="half" idx="10"/>
          </p:nvPr>
        </p:nvSpPr>
        <p:spPr/>
        <p:txBody>
          <a:bodyPr/>
          <a:lstStyle/>
          <a:p>
            <a:fld id="{08198031-391C-4485-A562-42549F1D412B}"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dirty="0"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4</a:t>
            </a:fld>
            <a:endParaRPr lang="en-US" dirty="0"/>
          </a:p>
        </p:txBody>
      </p:sp>
    </p:spTree>
    <p:extLst>
      <p:ext uri="{BB962C8B-B14F-4D97-AF65-F5344CB8AC3E}">
        <p14:creationId xmlns:p14="http://schemas.microsoft.com/office/powerpoint/2010/main" val="1452601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487" y="377225"/>
            <a:ext cx="8231186" cy="355699"/>
          </a:xfrm>
        </p:spPr>
        <p:txBody>
          <a:bodyPr>
            <a:noAutofit/>
          </a:bodyPr>
          <a:lstStyle/>
          <a:p>
            <a:pPr algn="ctr"/>
            <a:r>
              <a:rPr lang="en-US" sz="4000" dirty="0">
                <a:solidFill>
                  <a:srgbClr val="7030A0"/>
                </a:solidFill>
              </a:rPr>
              <a:t>Seven Major </a:t>
            </a:r>
            <a:r>
              <a:rPr lang="en-US" sz="4000" dirty="0" smtClean="0">
                <a:solidFill>
                  <a:srgbClr val="7030A0"/>
                </a:solidFill>
              </a:rPr>
              <a:t>Challenges to Overcome in Particle Therapy- </a:t>
            </a:r>
            <a:r>
              <a:rPr lang="en-US" sz="4000" dirty="0">
                <a:solidFill>
                  <a:srgbClr val="7030A0"/>
                </a:solidFill>
              </a:rPr>
              <a:t>“</a:t>
            </a:r>
            <a:r>
              <a:rPr lang="en-US" sz="4000" dirty="0">
                <a:solidFill>
                  <a:srgbClr val="FF0000"/>
                </a:solidFill>
              </a:rPr>
              <a:t>RESIDUE</a:t>
            </a:r>
            <a:r>
              <a:rPr lang="en-US" sz="4000" dirty="0">
                <a:solidFill>
                  <a:srgbClr val="7030A0"/>
                </a:solidFill>
              </a:rPr>
              <a:t>”: </a:t>
            </a:r>
          </a:p>
        </p:txBody>
      </p:sp>
      <p:sp>
        <p:nvSpPr>
          <p:cNvPr id="3" name="Content Placeholder 2"/>
          <p:cNvSpPr>
            <a:spLocks noGrp="1"/>
          </p:cNvSpPr>
          <p:nvPr>
            <p:ph idx="1"/>
          </p:nvPr>
        </p:nvSpPr>
        <p:spPr>
          <a:xfrm>
            <a:off x="838200" y="1129931"/>
            <a:ext cx="10837605" cy="5408981"/>
          </a:xfrm>
        </p:spPr>
        <p:txBody>
          <a:bodyPr>
            <a:noAutofit/>
          </a:bodyPr>
          <a:lstStyle/>
          <a:p>
            <a:pPr marL="342900" indent="-342900">
              <a:lnSpc>
                <a:spcPts val="3500"/>
              </a:lnSpc>
              <a:spcBef>
                <a:spcPts val="300"/>
              </a:spcBef>
              <a:buFont typeface="+mj-lt"/>
              <a:buAutoNum type="arabicPeriod"/>
            </a:pPr>
            <a:r>
              <a:rPr lang="en-US" sz="3200" dirty="0">
                <a:solidFill>
                  <a:srgbClr val="FF0000"/>
                </a:solidFill>
              </a:rPr>
              <a:t>R</a:t>
            </a:r>
            <a:r>
              <a:rPr lang="en-US" sz="2400" dirty="0"/>
              <a:t>adiobiology to address uncertainty in optimal fraction sizes and doses and RBE (biological)</a:t>
            </a:r>
          </a:p>
          <a:p>
            <a:pPr marL="342900" indent="-342900">
              <a:lnSpc>
                <a:spcPts val="3500"/>
              </a:lnSpc>
              <a:spcBef>
                <a:spcPts val="300"/>
              </a:spcBef>
              <a:buFont typeface="+mj-lt"/>
              <a:buAutoNum type="arabicPeriod"/>
            </a:pPr>
            <a:r>
              <a:rPr lang="en-US" sz="3200" dirty="0">
                <a:solidFill>
                  <a:srgbClr val="FF0000"/>
                </a:solidFill>
              </a:rPr>
              <a:t>E</a:t>
            </a:r>
            <a:r>
              <a:rPr lang="en-US" sz="2400" dirty="0"/>
              <a:t>xchange of technology, funding and infrastructure between academic centers, health care payers, industry and funding agencies (operational)</a:t>
            </a:r>
          </a:p>
          <a:p>
            <a:pPr marL="342900" indent="-342900">
              <a:lnSpc>
                <a:spcPts val="3500"/>
              </a:lnSpc>
              <a:spcBef>
                <a:spcPts val="300"/>
              </a:spcBef>
              <a:buFont typeface="+mj-lt"/>
              <a:buAutoNum type="arabicPeriod"/>
            </a:pPr>
            <a:r>
              <a:rPr lang="en-US" sz="3200" dirty="0">
                <a:solidFill>
                  <a:srgbClr val="FF0000"/>
                </a:solidFill>
              </a:rPr>
              <a:t>S</a:t>
            </a:r>
            <a:r>
              <a:rPr lang="en-US" sz="2400" dirty="0"/>
              <a:t>ize/weight of accelerators &amp; gantries (engineering/physics)</a:t>
            </a:r>
          </a:p>
          <a:p>
            <a:pPr marL="342900" indent="-342900">
              <a:lnSpc>
                <a:spcPts val="3500"/>
              </a:lnSpc>
              <a:spcBef>
                <a:spcPts val="300"/>
              </a:spcBef>
              <a:buFont typeface="+mj-lt"/>
              <a:buAutoNum type="arabicPeriod"/>
            </a:pPr>
            <a:r>
              <a:rPr lang="en-US" sz="3200" dirty="0" smtClean="0">
                <a:solidFill>
                  <a:srgbClr val="FF0000"/>
                </a:solidFill>
              </a:rPr>
              <a:t>I</a:t>
            </a:r>
            <a:r>
              <a:rPr lang="en-US" sz="2400" dirty="0" smtClean="0"/>
              <a:t>ntegration </a:t>
            </a:r>
            <a:r>
              <a:rPr lang="en-US" sz="2400" dirty="0"/>
              <a:t>of technology to advance key areas from beam acceleration and delivery, through treatment planning and image guidance (engineering/physics)</a:t>
            </a:r>
          </a:p>
          <a:p>
            <a:pPr marL="342900" indent="-342900">
              <a:lnSpc>
                <a:spcPts val="3500"/>
              </a:lnSpc>
              <a:spcBef>
                <a:spcPts val="300"/>
              </a:spcBef>
              <a:buFont typeface="+mj-lt"/>
              <a:buAutoNum type="arabicPeriod"/>
            </a:pPr>
            <a:r>
              <a:rPr lang="en-US" sz="3200" dirty="0">
                <a:solidFill>
                  <a:srgbClr val="FF0000"/>
                </a:solidFill>
              </a:rPr>
              <a:t>D</a:t>
            </a:r>
            <a:r>
              <a:rPr lang="en-US" sz="2400" dirty="0"/>
              <a:t>efine the patient population to be studied; that is, “who really needs </a:t>
            </a:r>
            <a:r>
              <a:rPr lang="en-US" sz="2400" dirty="0" smtClean="0"/>
              <a:t>ion beam therapy” </a:t>
            </a:r>
            <a:r>
              <a:rPr lang="en-US" sz="2400" dirty="0"/>
              <a:t>(clinical)</a:t>
            </a:r>
          </a:p>
          <a:p>
            <a:pPr marL="342900" indent="-342900">
              <a:lnSpc>
                <a:spcPts val="3500"/>
              </a:lnSpc>
              <a:spcBef>
                <a:spcPts val="300"/>
              </a:spcBef>
              <a:buFont typeface="+mj-lt"/>
              <a:buAutoNum type="arabicPeriod"/>
            </a:pPr>
            <a:r>
              <a:rPr lang="en-US" sz="3200" dirty="0">
                <a:solidFill>
                  <a:srgbClr val="FF0000"/>
                </a:solidFill>
              </a:rPr>
              <a:t>U</a:t>
            </a:r>
            <a:r>
              <a:rPr lang="en-US" sz="2400" dirty="0"/>
              <a:t>ncertainties of dose and range at the end of the Bragg peak  (physics)</a:t>
            </a:r>
          </a:p>
          <a:p>
            <a:pPr marL="342900" indent="-342900">
              <a:lnSpc>
                <a:spcPts val="3500"/>
              </a:lnSpc>
              <a:spcBef>
                <a:spcPts val="300"/>
              </a:spcBef>
              <a:buFont typeface="+mj-lt"/>
              <a:buAutoNum type="arabicPeriod"/>
            </a:pPr>
            <a:r>
              <a:rPr lang="en-US" sz="3200" dirty="0">
                <a:solidFill>
                  <a:srgbClr val="FF0000"/>
                </a:solidFill>
              </a:rPr>
              <a:t>E</a:t>
            </a:r>
            <a:r>
              <a:rPr lang="en-US" sz="2400" dirty="0"/>
              <a:t>vidence  of clinical cost-effectiveness (societal)</a:t>
            </a:r>
          </a:p>
          <a:p>
            <a:pPr marL="342900" indent="-342900">
              <a:lnSpc>
                <a:spcPct val="100000"/>
              </a:lnSpc>
              <a:spcBef>
                <a:spcPts val="300"/>
              </a:spcBef>
              <a:buFont typeface="+mj-lt"/>
              <a:buAutoNum type="arabicPeriod"/>
            </a:pPr>
            <a:endParaRPr lang="en-US" sz="1600" dirty="0"/>
          </a:p>
        </p:txBody>
      </p:sp>
      <p:sp>
        <p:nvSpPr>
          <p:cNvPr id="5" name="Date Placeholder 4"/>
          <p:cNvSpPr>
            <a:spLocks noGrp="1"/>
          </p:cNvSpPr>
          <p:nvPr>
            <p:ph type="dt" sz="half" idx="10"/>
          </p:nvPr>
        </p:nvSpPr>
        <p:spPr/>
        <p:txBody>
          <a:bodyPr/>
          <a:lstStyle/>
          <a:p>
            <a:fld id="{5D64E3D5-3F65-4784-99EE-D09A3BDF32F8}" type="datetime1">
              <a:rPr lang="en-US" smtClean="0"/>
              <a:t>6/24/2019</a:t>
            </a:fld>
            <a:endParaRPr lang="en-US" dirty="0"/>
          </a:p>
        </p:txBody>
      </p:sp>
      <p:sp>
        <p:nvSpPr>
          <p:cNvPr id="6" name="Footer Placeholder 5"/>
          <p:cNvSpPr>
            <a:spLocks noGrp="1"/>
          </p:cNvSpPr>
          <p:nvPr>
            <p:ph type="ftr" sz="quarter" idx="11"/>
          </p:nvPr>
        </p:nvSpPr>
        <p:spPr/>
        <p:txBody>
          <a:bodyPr/>
          <a:lstStyle/>
          <a:p>
            <a:r>
              <a:rPr lang="en-US" dirty="0" smtClean="0"/>
              <a:t>Reinhard Schulte IEEE NSS Plenary Session 2018</a:t>
            </a:r>
            <a:endParaRPr lang="en-US" dirty="0"/>
          </a:p>
        </p:txBody>
      </p:sp>
      <p:sp>
        <p:nvSpPr>
          <p:cNvPr id="7" name="Slide Number Placeholder 6"/>
          <p:cNvSpPr>
            <a:spLocks noGrp="1"/>
          </p:cNvSpPr>
          <p:nvPr>
            <p:ph type="sldNum" sz="quarter" idx="12"/>
          </p:nvPr>
        </p:nvSpPr>
        <p:spPr/>
        <p:txBody>
          <a:bodyPr/>
          <a:lstStyle/>
          <a:p>
            <a:fld id="{E80E5095-DC7E-4412-9EA4-CCEB2BF8BB28}" type="slidenum">
              <a:rPr lang="en-US" smtClean="0"/>
              <a:t>5</a:t>
            </a:fld>
            <a:endParaRPr lang="en-US" dirty="0"/>
          </a:p>
        </p:txBody>
      </p:sp>
      <p:sp>
        <p:nvSpPr>
          <p:cNvPr id="8" name="Right Arrow 7"/>
          <p:cNvSpPr/>
          <p:nvPr/>
        </p:nvSpPr>
        <p:spPr>
          <a:xfrm>
            <a:off x="0" y="2903607"/>
            <a:ext cx="900954" cy="6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36971" y="5248592"/>
            <a:ext cx="900954" cy="6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36971" y="5720550"/>
            <a:ext cx="900954" cy="6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059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rPr>
              <a:t>The Problem with Cost</a:t>
            </a:r>
            <a:endParaRPr lang="en-US" dirty="0">
              <a:solidFill>
                <a:srgbClr val="7030A0"/>
              </a:solidFill>
            </a:endParaRPr>
          </a:p>
        </p:txBody>
      </p:sp>
      <p:sp>
        <p:nvSpPr>
          <p:cNvPr id="3" name="Content Placeholder 2"/>
          <p:cNvSpPr>
            <a:spLocks noGrp="1"/>
          </p:cNvSpPr>
          <p:nvPr>
            <p:ph idx="1"/>
          </p:nvPr>
        </p:nvSpPr>
        <p:spPr/>
        <p:txBody>
          <a:bodyPr>
            <a:normAutofit fontScale="92500" lnSpcReduction="10000"/>
          </a:bodyPr>
          <a:lstStyle/>
          <a:p>
            <a:r>
              <a:rPr lang="en-US" sz="3200" dirty="0" smtClean="0"/>
              <a:t>With current patient numbers per facility (based on regional referral), multi-room (&gt;2) facilities are not cost-effective, except for a few high-volume cancer centers</a:t>
            </a:r>
          </a:p>
          <a:p>
            <a:r>
              <a:rPr lang="en-US" sz="3200" dirty="0" smtClean="0"/>
              <a:t>A four-room facility with 2 or 3 gantries costs in excess of $100M USD</a:t>
            </a:r>
          </a:p>
          <a:p>
            <a:r>
              <a:rPr lang="en-US" sz="3200" dirty="0" smtClean="0"/>
              <a:t>A single-room facility, currently at ~40M USD, can be cost-effective but the cost per treatment is still more than 2-times higher than that of a comparable photon treatment</a:t>
            </a:r>
          </a:p>
          <a:p>
            <a:r>
              <a:rPr lang="en-US" sz="3200" dirty="0" smtClean="0"/>
              <a:t>Insurance companies, especially in the U.S., often refuse to cover the treatment due to lack of clinical evidence</a:t>
            </a:r>
          </a:p>
          <a:p>
            <a:endParaRPr lang="en-US" sz="3200" dirty="0"/>
          </a:p>
        </p:txBody>
      </p:sp>
      <p:sp>
        <p:nvSpPr>
          <p:cNvPr id="4" name="Date Placeholder 3"/>
          <p:cNvSpPr>
            <a:spLocks noGrp="1"/>
          </p:cNvSpPr>
          <p:nvPr>
            <p:ph type="dt" sz="half" idx="10"/>
          </p:nvPr>
        </p:nvSpPr>
        <p:spPr/>
        <p:txBody>
          <a:bodyPr/>
          <a:lstStyle/>
          <a:p>
            <a:fld id="{1A098597-E75E-4F82-8F37-706F3D5D4075}"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dirty="0" smtClean="0"/>
              <a:t>Reinhard Schulte ANIMMA Workshop 2019</a:t>
            </a:r>
            <a:endParaRPr lang="en-US" dirty="0"/>
          </a:p>
        </p:txBody>
      </p:sp>
      <p:sp>
        <p:nvSpPr>
          <p:cNvPr id="6" name="Slide Number Placeholder 5"/>
          <p:cNvSpPr>
            <a:spLocks noGrp="1"/>
          </p:cNvSpPr>
          <p:nvPr>
            <p:ph type="sldNum" sz="quarter" idx="12"/>
          </p:nvPr>
        </p:nvSpPr>
        <p:spPr/>
        <p:txBody>
          <a:bodyPr/>
          <a:lstStyle/>
          <a:p>
            <a:fld id="{E80E5095-DC7E-4412-9EA4-CCEB2BF8BB28}" type="slidenum">
              <a:rPr lang="en-US" smtClean="0"/>
              <a:t>6</a:t>
            </a:fld>
            <a:endParaRPr lang="en-US" dirty="0"/>
          </a:p>
        </p:txBody>
      </p:sp>
    </p:spTree>
    <p:extLst>
      <p:ext uri="{BB962C8B-B14F-4D97-AF65-F5344CB8AC3E}">
        <p14:creationId xmlns:p14="http://schemas.microsoft.com/office/powerpoint/2010/main" val="1885863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rPr>
              <a:t>The Problem with Size</a:t>
            </a:r>
            <a:endParaRPr lang="en-US" dirty="0">
              <a:solidFill>
                <a:srgbClr val="7030A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6324" y="1690688"/>
            <a:ext cx="6510528" cy="4389120"/>
          </a:xfrm>
        </p:spPr>
      </p:pic>
      <p:sp>
        <p:nvSpPr>
          <p:cNvPr id="4" name="Date Placeholder 3"/>
          <p:cNvSpPr>
            <a:spLocks noGrp="1"/>
          </p:cNvSpPr>
          <p:nvPr>
            <p:ph type="dt" sz="half" idx="10"/>
          </p:nvPr>
        </p:nvSpPr>
        <p:spPr/>
        <p:txBody>
          <a:bodyPr/>
          <a:lstStyle/>
          <a:p>
            <a:fld id="{1A098597-E75E-4F82-8F37-706F3D5D4075}"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dirty="0" smtClean="0"/>
              <a:t>Reinhard Schulte ANIMMA Workshop 2019</a:t>
            </a:r>
            <a:endParaRPr lang="en-US" dirty="0"/>
          </a:p>
        </p:txBody>
      </p:sp>
      <p:sp>
        <p:nvSpPr>
          <p:cNvPr id="6" name="Slide Number Placeholder 5"/>
          <p:cNvSpPr>
            <a:spLocks noGrp="1"/>
          </p:cNvSpPr>
          <p:nvPr>
            <p:ph type="sldNum" sz="quarter" idx="12"/>
          </p:nvPr>
        </p:nvSpPr>
        <p:spPr/>
        <p:txBody>
          <a:bodyPr/>
          <a:lstStyle/>
          <a:p>
            <a:fld id="{E80E5095-DC7E-4412-9EA4-CCEB2BF8BB28}" type="slidenum">
              <a:rPr lang="en-US" smtClean="0"/>
              <a:t>7</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133" y="1563329"/>
            <a:ext cx="2924134" cy="4389120"/>
          </a:xfrm>
          <a:prstGeom prst="rect">
            <a:avLst/>
          </a:prstGeom>
        </p:spPr>
      </p:pic>
      <p:sp>
        <p:nvSpPr>
          <p:cNvPr id="9" name="TextBox 8"/>
          <p:cNvSpPr txBox="1"/>
          <p:nvPr/>
        </p:nvSpPr>
        <p:spPr>
          <a:xfrm>
            <a:off x="2650775" y="5831026"/>
            <a:ext cx="3421626" cy="707886"/>
          </a:xfrm>
          <a:prstGeom prst="rect">
            <a:avLst/>
          </a:prstGeom>
          <a:noFill/>
        </p:spPr>
        <p:txBody>
          <a:bodyPr wrap="square" rtlCol="0">
            <a:spAutoFit/>
          </a:bodyPr>
          <a:lstStyle/>
          <a:p>
            <a:r>
              <a:rPr lang="en-US" sz="2000" dirty="0" smtClean="0"/>
              <a:t>Gunma Medical Heavy Ion Medical Center facility, </a:t>
            </a:r>
            <a:r>
              <a:rPr lang="en-US" sz="2000" dirty="0"/>
              <a:t>Japan</a:t>
            </a:r>
          </a:p>
        </p:txBody>
      </p:sp>
      <p:sp>
        <p:nvSpPr>
          <p:cNvPr id="10" name="TextBox 9"/>
          <p:cNvSpPr txBox="1"/>
          <p:nvPr/>
        </p:nvSpPr>
        <p:spPr>
          <a:xfrm>
            <a:off x="8496054" y="5953930"/>
            <a:ext cx="2948213" cy="400110"/>
          </a:xfrm>
          <a:prstGeom prst="rect">
            <a:avLst/>
          </a:prstGeom>
          <a:noFill/>
        </p:spPr>
        <p:txBody>
          <a:bodyPr wrap="square" rtlCol="0">
            <a:spAutoFit/>
          </a:bodyPr>
          <a:lstStyle/>
          <a:p>
            <a:r>
              <a:rPr lang="en-US" sz="2000" dirty="0" smtClean="0"/>
              <a:t>Ion therapy gantry at HIT</a:t>
            </a:r>
            <a:endParaRPr lang="en-US" sz="2000" dirty="0"/>
          </a:p>
        </p:txBody>
      </p:sp>
    </p:spTree>
    <p:extLst>
      <p:ext uri="{BB962C8B-B14F-4D97-AF65-F5344CB8AC3E}">
        <p14:creationId xmlns:p14="http://schemas.microsoft.com/office/powerpoint/2010/main" val="1982972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with Range and Suggested Solution</a:t>
            </a:r>
            <a:endParaRPr lang="en-US" dirty="0"/>
          </a:p>
        </p:txBody>
      </p:sp>
      <p:sp>
        <p:nvSpPr>
          <p:cNvPr id="3" name="Text Placeholder 2"/>
          <p:cNvSpPr>
            <a:spLocks noGrp="1"/>
          </p:cNvSpPr>
          <p:nvPr>
            <p:ph type="body" idx="1"/>
          </p:nvPr>
        </p:nvSpPr>
        <p:spPr/>
        <p:txBody>
          <a:bodyPr/>
          <a:lstStyle/>
          <a:p>
            <a:endParaRPr lang="en-US" dirty="0"/>
          </a:p>
        </p:txBody>
      </p:sp>
      <p:sp>
        <p:nvSpPr>
          <p:cNvPr id="4" name="Date Placeholder 3"/>
          <p:cNvSpPr>
            <a:spLocks noGrp="1"/>
          </p:cNvSpPr>
          <p:nvPr>
            <p:ph type="dt" sz="half" idx="10"/>
          </p:nvPr>
        </p:nvSpPr>
        <p:spPr/>
        <p:txBody>
          <a:bodyPr/>
          <a:lstStyle/>
          <a:p>
            <a:fld id="{15C164D5-24BB-4810-9FF8-E17E46F9A3FC}" type="datetime1">
              <a:rPr lang="en-US" smtClean="0"/>
              <a:t>6/24/2019</a:t>
            </a:fld>
            <a:endParaRPr lang="en-US" dirty="0"/>
          </a:p>
        </p:txBody>
      </p:sp>
      <p:sp>
        <p:nvSpPr>
          <p:cNvPr id="5" name="Footer Placeholder 4"/>
          <p:cNvSpPr>
            <a:spLocks noGrp="1"/>
          </p:cNvSpPr>
          <p:nvPr>
            <p:ph type="ftr" sz="quarter" idx="11"/>
          </p:nvPr>
        </p:nvSpPr>
        <p:spPr/>
        <p:txBody>
          <a:bodyPr/>
          <a:lstStyle/>
          <a:p>
            <a:r>
              <a:rPr lang="en-US" dirty="0" smtClean="0"/>
              <a:t>3rd Jagiellonian Symposium - June, 24-28, 2019</a:t>
            </a:r>
            <a:endParaRPr lang="en-US" dirty="0"/>
          </a:p>
        </p:txBody>
      </p:sp>
      <p:sp>
        <p:nvSpPr>
          <p:cNvPr id="6" name="Slide Number Placeholder 5"/>
          <p:cNvSpPr>
            <a:spLocks noGrp="1"/>
          </p:cNvSpPr>
          <p:nvPr>
            <p:ph type="sldNum" sz="quarter" idx="12"/>
          </p:nvPr>
        </p:nvSpPr>
        <p:spPr/>
        <p:txBody>
          <a:bodyPr/>
          <a:lstStyle/>
          <a:p>
            <a:fld id="{1F508282-3B64-475D-983B-112165783300}" type="slidenum">
              <a:rPr lang="en-US" smtClean="0"/>
              <a:t>8</a:t>
            </a:fld>
            <a:endParaRPr lang="en-US" dirty="0"/>
          </a:p>
        </p:txBody>
      </p:sp>
    </p:spTree>
    <p:extLst>
      <p:ext uri="{BB962C8B-B14F-4D97-AF65-F5344CB8AC3E}">
        <p14:creationId xmlns:p14="http://schemas.microsoft.com/office/powerpoint/2010/main" val="3022926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1"/>
          <p:cNvSpPr>
            <a:spLocks noGrp="1"/>
          </p:cNvSpPr>
          <p:nvPr>
            <p:ph type="ftr" sz="quarter" idx="10"/>
          </p:nvPr>
        </p:nvSpPr>
        <p:spPr>
          <a:xfrm>
            <a:off x="4114800" y="6283507"/>
            <a:ext cx="2133600" cy="365125"/>
          </a:xfrm>
          <a:noFill/>
        </p:spPr>
        <p:txBody>
          <a:bodyPr/>
          <a:lstStyle/>
          <a:p>
            <a:r>
              <a:rPr lang="de-DE"/>
              <a:t>IUPESM 2018</a:t>
            </a:r>
            <a:endParaRPr lang="en-US" dirty="0"/>
          </a:p>
        </p:txBody>
      </p:sp>
      <p:sp>
        <p:nvSpPr>
          <p:cNvPr id="13318" name="Rectangle 2"/>
          <p:cNvSpPr>
            <a:spLocks noGrp="1" noChangeArrowheads="1"/>
          </p:cNvSpPr>
          <p:nvPr>
            <p:ph type="title" idx="4294967295"/>
          </p:nvPr>
        </p:nvSpPr>
        <p:spPr>
          <a:xfrm>
            <a:off x="2057400" y="12291"/>
            <a:ext cx="8229600" cy="1371600"/>
          </a:xfrm>
        </p:spPr>
        <p:txBody>
          <a:bodyPr>
            <a:normAutofit/>
          </a:bodyPr>
          <a:lstStyle/>
          <a:p>
            <a:r>
              <a:rPr lang="en-US" sz="4000" dirty="0">
                <a:solidFill>
                  <a:srgbClr val="7030A0"/>
                </a:solidFill>
              </a:rPr>
              <a:t>Range Uncertainties lead to </a:t>
            </a:r>
            <a:r>
              <a:rPr lang="en-US" sz="4000" dirty="0" smtClean="0">
                <a:solidFill>
                  <a:srgbClr val="7030A0"/>
                </a:solidFill>
              </a:rPr>
              <a:t>Larger </a:t>
            </a:r>
            <a:r>
              <a:rPr lang="en-US" sz="4000" dirty="0">
                <a:solidFill>
                  <a:srgbClr val="7030A0"/>
                </a:solidFill>
              </a:rPr>
              <a:t>distal &amp; proximal </a:t>
            </a:r>
            <a:r>
              <a:rPr lang="en-US" sz="4000" dirty="0" smtClean="0">
                <a:solidFill>
                  <a:srgbClr val="7030A0"/>
                </a:solidFill>
              </a:rPr>
              <a:t>Field Margins</a:t>
            </a:r>
            <a:endParaRPr lang="en-US" sz="4000" dirty="0">
              <a:solidFill>
                <a:srgbClr val="7030A0"/>
              </a:solidFill>
            </a:endParaRPr>
          </a:p>
        </p:txBody>
      </p:sp>
      <p:sp>
        <p:nvSpPr>
          <p:cNvPr id="13319" name="Rectangle 6"/>
          <p:cNvSpPr>
            <a:spLocks noGrp="1" noChangeArrowheads="1"/>
          </p:cNvSpPr>
          <p:nvPr>
            <p:ph type="body" sz="half" idx="4294967295"/>
          </p:nvPr>
        </p:nvSpPr>
        <p:spPr>
          <a:xfrm>
            <a:off x="457200" y="1389847"/>
            <a:ext cx="6710516" cy="4528629"/>
          </a:xfrm>
        </p:spPr>
        <p:txBody>
          <a:bodyPr>
            <a:noAutofit/>
          </a:bodyPr>
          <a:lstStyle/>
          <a:p>
            <a:r>
              <a:rPr lang="en-US" dirty="0"/>
              <a:t>Range uncertainties are masked by expanding the distal margins of </a:t>
            </a:r>
            <a:r>
              <a:rPr lang="en-US" dirty="0" smtClean="0"/>
              <a:t>the planning target volume (PTV) </a:t>
            </a:r>
            <a:r>
              <a:rPr lang="en-US" dirty="0"/>
              <a:t>to 3-5% of the nominal proton beam </a:t>
            </a:r>
            <a:r>
              <a:rPr lang="en-US" dirty="0" smtClean="0"/>
              <a:t>range</a:t>
            </a:r>
            <a:endParaRPr lang="en-US" dirty="0"/>
          </a:p>
          <a:p>
            <a:pPr eaLnBrk="1" hangingPunct="1"/>
            <a:r>
              <a:rPr lang="en-US" dirty="0"/>
              <a:t>For example, range uncertainties force us fully expose vertebral bodies of children treated with CSI</a:t>
            </a:r>
          </a:p>
          <a:p>
            <a:pPr eaLnBrk="1" hangingPunct="1"/>
            <a:r>
              <a:rPr lang="en-US" dirty="0"/>
              <a:t>Range uncertainties at soft-tissue lung interfaces cause unwanted dose in lung and heart</a:t>
            </a:r>
          </a:p>
          <a:p>
            <a:pPr eaLnBrk="1" hangingPunct="1"/>
            <a:r>
              <a:rPr lang="en-US" dirty="0"/>
              <a:t>There are many other examples where range uncertainties interfere with treatment planning goals</a:t>
            </a:r>
          </a:p>
        </p:txBody>
      </p:sp>
      <p:pic>
        <p:nvPicPr>
          <p:cNvPr id="146442" name="Picture 10" descr="proton beam"/>
          <p:cNvPicPr>
            <a:picLocks noChangeAspect="1" noChangeArrowheads="1"/>
          </p:cNvPicPr>
          <p:nvPr/>
        </p:nvPicPr>
        <p:blipFill>
          <a:blip r:embed="rId2" cstate="print"/>
          <a:stretch>
            <a:fillRect/>
          </a:stretch>
        </p:blipFill>
        <p:spPr bwMode="auto">
          <a:xfrm>
            <a:off x="8000063" y="1638037"/>
            <a:ext cx="3338119" cy="4032251"/>
          </a:xfrm>
          <a:prstGeom prst="rect">
            <a:avLst/>
          </a:prstGeom>
          <a:noFill/>
          <a:ln w="9525">
            <a:noFill/>
            <a:miter lim="800000"/>
            <a:headEnd/>
            <a:tailEnd/>
          </a:ln>
        </p:spPr>
      </p:pic>
      <p:pic>
        <p:nvPicPr>
          <p:cNvPr id="133138" name="Picture 18" descr="PCT_example_2"/>
          <p:cNvPicPr>
            <a:picLocks noChangeAspect="1" noChangeArrowheads="1"/>
          </p:cNvPicPr>
          <p:nvPr/>
        </p:nvPicPr>
        <p:blipFill>
          <a:blip r:embed="rId3" cstate="print"/>
          <a:stretch>
            <a:fillRect/>
          </a:stretch>
        </p:blipFill>
        <p:spPr bwMode="auto">
          <a:xfrm>
            <a:off x="7764123" y="1638037"/>
            <a:ext cx="3810000" cy="4032251"/>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B1E045EE-7D32-483B-B4AF-284B8B478140}" type="slidenum">
              <a:rPr lang="en-US" altLang="en-US" smtClean="0"/>
              <a:pPr>
                <a:defRPr/>
              </a:pPr>
              <a:t>9</a:t>
            </a:fld>
            <a:endParaRPr lang="en-US" altLang="en-US" dirty="0"/>
          </a:p>
        </p:txBody>
      </p:sp>
      <p:pic>
        <p:nvPicPr>
          <p:cNvPr id="8" name="Picture 17" descr="PCT_example_1"/>
          <p:cNvPicPr>
            <a:picLocks noChangeAspect="1" noChangeArrowheads="1"/>
          </p:cNvPicPr>
          <p:nvPr/>
        </p:nvPicPr>
        <p:blipFill>
          <a:blip r:embed="rId4" cstate="print"/>
          <a:stretch>
            <a:fillRect/>
          </a:stretch>
        </p:blipFill>
        <p:spPr bwMode="auto">
          <a:xfrm>
            <a:off x="7764123" y="1638037"/>
            <a:ext cx="3810000" cy="4032251"/>
          </a:xfrm>
          <a:prstGeom prst="rect">
            <a:avLst/>
          </a:prstGeom>
          <a:noFill/>
          <a:ln w="9525">
            <a:noFill/>
            <a:miter lim="800000"/>
            <a:headEnd/>
            <a:tailEnd/>
          </a:ln>
        </p:spPr>
      </p:pic>
    </p:spTree>
    <p:extLst>
      <p:ext uri="{BB962C8B-B14F-4D97-AF65-F5344CB8AC3E}">
        <p14:creationId xmlns:p14="http://schemas.microsoft.com/office/powerpoint/2010/main" val="261598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6442"/>
                                        </p:tgtEl>
                                      </p:cBhvr>
                                    </p:animEffect>
                                    <p:set>
                                      <p:cBhvr>
                                        <p:cTn id="7" dur="1" fill="hold">
                                          <p:stCondLst>
                                            <p:cond delay="499"/>
                                          </p:stCondLst>
                                        </p:cTn>
                                        <p:tgtEl>
                                          <p:spTgt spid="14644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33138"/>
                                        </p:tgtEl>
                                        <p:attrNameLst>
                                          <p:attrName>style.visibility</p:attrName>
                                        </p:attrNameLst>
                                      </p:cBhvr>
                                      <p:to>
                                        <p:strVal val="visible"/>
                                      </p:to>
                                    </p:set>
                                    <p:animEffect transition="in" filter="fade">
                                      <p:cBhvr>
                                        <p:cTn id="18" dur="500"/>
                                        <p:tgtEl>
                                          <p:spTgt spid="133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8839</TotalTime>
  <Words>2668</Words>
  <Application>Microsoft Office PowerPoint</Application>
  <PresentationFormat>Widescreen</PresentationFormat>
  <Paragraphs>262</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Black</vt:lpstr>
      <vt:lpstr>Calibri</vt:lpstr>
      <vt:lpstr>Calibri Light</vt:lpstr>
      <vt:lpstr>Cambria Math</vt:lpstr>
      <vt:lpstr>Wingdings</vt:lpstr>
      <vt:lpstr>Office Theme</vt:lpstr>
      <vt:lpstr>PowerPoint Presentation</vt:lpstr>
      <vt:lpstr>Funding and Collaborators</vt:lpstr>
      <vt:lpstr>Outline</vt:lpstr>
      <vt:lpstr>Prologue</vt:lpstr>
      <vt:lpstr>Seven Major Challenges to Overcome in Particle Therapy- “RESIDUE”: </vt:lpstr>
      <vt:lpstr>The Problem with Cost</vt:lpstr>
      <vt:lpstr>The Problem with Size</vt:lpstr>
      <vt:lpstr>The Problem with Range and Suggested Solution</vt:lpstr>
      <vt:lpstr>Range Uncertainties lead to Larger distal &amp; proximal Field Margins</vt:lpstr>
      <vt:lpstr>General Outline of a Complete Problem Solution</vt:lpstr>
      <vt:lpstr>Addressing Proton Range Uncertainty with Proton CT:  The pCT Collaboration Project</vt:lpstr>
      <vt:lpstr>Proton CT/PRad Scanner: Design Principle</vt:lpstr>
      <vt:lpstr>Phase I pCT Scanner at LLU</vt:lpstr>
      <vt:lpstr>Proton CT Imaging System Developed with NIH Funding</vt:lpstr>
      <vt:lpstr>Towards Clinical Implementation</vt:lpstr>
      <vt:lpstr>Proton CT Planning Workflow</vt:lpstr>
      <vt:lpstr>PTV2 – Implants at the entrance region of the Bragg curve</vt:lpstr>
      <vt:lpstr>PowerPoint Presentation</vt:lpstr>
      <vt:lpstr>Getting pCT/pRad Experience (Clinical and Research) in the Virtual Environment</vt:lpstr>
      <vt:lpstr>The Problem with Biological Effectiveness and Suggested Solution</vt:lpstr>
      <vt:lpstr>Absorbed Dose times RBE -  A Flawed Concept</vt:lpstr>
      <vt:lpstr>Suggested Solution: Treatment Planning based on Ionization Detail in Nanometer Volumes</vt:lpstr>
      <vt:lpstr>First experiment at HIT</vt:lpstr>
      <vt:lpstr>Pre-calculated ID</vt:lpstr>
      <vt:lpstr>Pre-calculated ID for voxel-based ID estimation</vt:lpstr>
      <vt:lpstr>Treatment plans: Uniform ID</vt:lpstr>
      <vt:lpstr>The future of particle therapy (after solving its major issues)</vt:lpstr>
      <vt:lpstr>Once the main issues are resolved, what can we do?</vt:lpstr>
      <vt:lpstr>Major Steps in the U.S. towards Ion Therapy</vt:lpstr>
      <vt:lpstr>SBRT with Heavy Ion vs. Proton vs. Photon (SHIPP) Radiotherapy and Short-term Adjuvant Androgen Deprivation Therapy for Unfavorable Intermediate Localized Prostate Cancer: A Phase II Randomized Trial</vt:lpstr>
      <vt:lpstr>SBRT with Heavy Ion vs. Proton vs. Photon (SHIPP) (continued)</vt:lpstr>
      <vt:lpstr>Summary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Schulte, Reinhard (LLU)</dc:creator>
  <cp:lastModifiedBy>Reinhard Schulte</cp:lastModifiedBy>
  <cp:revision>149</cp:revision>
  <dcterms:created xsi:type="dcterms:W3CDTF">2018-09-02T06:00:32Z</dcterms:created>
  <dcterms:modified xsi:type="dcterms:W3CDTF">2019-06-24T06:34:20Z</dcterms:modified>
</cp:coreProperties>
</file>