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6" r:id="rId3"/>
    <p:sldId id="300" r:id="rId4"/>
    <p:sldId id="295" r:id="rId5"/>
    <p:sldId id="291" r:id="rId6"/>
    <p:sldId id="292" r:id="rId7"/>
    <p:sldId id="290" r:id="rId8"/>
    <p:sldId id="293" r:id="rId9"/>
    <p:sldId id="294" r:id="rId10"/>
    <p:sldId id="298" r:id="rId11"/>
    <p:sldId id="301" r:id="rId12"/>
    <p:sldId id="283" r:id="rId13"/>
    <p:sldId id="284" r:id="rId14"/>
    <p:sldId id="267" r:id="rId15"/>
    <p:sldId id="289" r:id="rId16"/>
    <p:sldId id="286" r:id="rId17"/>
    <p:sldId id="287" r:id="rId18"/>
    <p:sldId id="299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F721-434B-4375-806E-CE52292146D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3DF9-0074-4796-9680-0FC470CF4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7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91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79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21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12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23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5547-FB54-45A0-AC49-5D640D0F6873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FCC-E4F3-4375-B0A0-520369E0A0C6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7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593-886F-4248-9AAA-6859354C2659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4ACE-7323-4F1F-9CB1-04D11D358B56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7D65-F1C1-4A1B-BFEF-CDB3ABCACA7D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4160-E7FB-4D6E-89FC-17F70FD272AB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CED-F767-4BD9-8420-9EFC10155BB1}" type="datetime1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D5AC-F166-45C1-8042-2A23F78B6F5E}" type="datetime1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B18B-EB32-4B24-86D3-A81DB2877D4F}" type="datetime1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3EB6-413A-48F3-9AEB-ADA8F7F5A827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8B76-79CF-494F-8933-D37265595F81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5BAB-2EB4-4945-A195-E84DF9344150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F21A-2A0B-4F20-8548-7B56A1BD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8156" y="1716206"/>
            <a:ext cx="8794595" cy="172576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Synthesis </a:t>
            </a:r>
            <a:r>
              <a:rPr lang="pl-PL" sz="4400" b="1" dirty="0" smtClean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nd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4400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haracterization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4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l-PL" sz="44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400" b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f </a:t>
            </a:r>
            <a:r>
              <a:rPr lang="pl-PL" sz="4400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he </a:t>
            </a:r>
            <a:r>
              <a:rPr lang="pl-PL" sz="4400" b="1" dirty="0">
                <a:solidFill>
                  <a:srgbClr val="0070C0"/>
                </a:solidFill>
                <a:latin typeface="+mn-lt"/>
              </a:rPr>
              <a:t>p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lastic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4400" b="1" dirty="0" smtClean="0">
                <a:solidFill>
                  <a:srgbClr val="0070C0"/>
                </a:solidFill>
                <a:latin typeface="+mn-lt"/>
              </a:rPr>
              <a:t>s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cintillators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4400" b="1" dirty="0">
                <a:solidFill>
                  <a:srgbClr val="0070C0"/>
                </a:solidFill>
                <a:latin typeface="+mn-lt"/>
              </a:rPr>
            </a:br>
            <a:r>
              <a:rPr lang="pl-PL" sz="4400" b="1" dirty="0" smtClean="0">
                <a:solidFill>
                  <a:srgbClr val="0070C0"/>
                </a:solidFill>
                <a:latin typeface="+mn-lt"/>
              </a:rPr>
              <a:t>f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or </a:t>
            </a:r>
            <a:r>
              <a:rPr lang="pl-PL" sz="4400" b="1" dirty="0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he </a:t>
            </a:r>
            <a:r>
              <a:rPr lang="pl-PL" sz="4400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otal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pl-PL" sz="4400" b="1" dirty="0" smtClean="0">
                <a:solidFill>
                  <a:srgbClr val="0070C0"/>
                </a:solidFill>
                <a:latin typeface="+mn-lt"/>
              </a:rPr>
              <a:t>b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ody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+mn-lt"/>
              </a:rPr>
              <a:t>J-PET </a:t>
            </a:r>
            <a:r>
              <a:rPr lang="pl-PL" sz="44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canner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69019" y="4036741"/>
            <a:ext cx="6858000" cy="2393796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dirty="0" smtClean="0"/>
              <a:t>Łukasz Kapłon</a:t>
            </a:r>
          </a:p>
          <a:p>
            <a:endParaRPr lang="pl-PL" dirty="0" smtClean="0"/>
          </a:p>
          <a:p>
            <a:r>
              <a:rPr lang="en-US" sz="2200" dirty="0"/>
              <a:t>Faculty of Physics, Astronomy and Applied Computer Science</a:t>
            </a:r>
          </a:p>
          <a:p>
            <a:r>
              <a:rPr lang="en-US" sz="2200" dirty="0" err="1"/>
              <a:t>Jagiellonian</a:t>
            </a:r>
            <a:r>
              <a:rPr lang="en-US" sz="2200" dirty="0"/>
              <a:t> University</a:t>
            </a:r>
          </a:p>
          <a:p>
            <a:endParaRPr lang="pl-PL" dirty="0"/>
          </a:p>
          <a:p>
            <a:r>
              <a:rPr lang="pl-PL" dirty="0" smtClean="0"/>
              <a:t>28.06.2019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Obraz 5" descr="C:\Dysk Google\STUDIA\Seminaria\Foto do prezentacji\Loga\J-PET-logos\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19" y="452964"/>
            <a:ext cx="2019300" cy="7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19" y="378900"/>
            <a:ext cx="3441194" cy="9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pl-PL" b="1" dirty="0" err="1" smtClean="0"/>
              <a:t>Results</a:t>
            </a:r>
            <a:endParaRPr lang="en-US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566914"/>
              </p:ext>
            </p:extLst>
          </p:nvPr>
        </p:nvGraphicFramePr>
        <p:xfrm>
          <a:off x="628650" y="1325563"/>
          <a:ext cx="7886700" cy="4668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55114">
                  <a:extLst>
                    <a:ext uri="{9D8B030D-6E8A-4147-A177-3AD203B41FA5}">
                      <a16:colId xmlns:a16="http://schemas.microsoft.com/office/drawing/2014/main" val="4175172153"/>
                    </a:ext>
                  </a:extLst>
                </a:gridCol>
                <a:gridCol w="1744353">
                  <a:extLst>
                    <a:ext uri="{9D8B030D-6E8A-4147-A177-3AD203B41FA5}">
                      <a16:colId xmlns:a16="http://schemas.microsoft.com/office/drawing/2014/main" val="3689040646"/>
                    </a:ext>
                  </a:extLst>
                </a:gridCol>
                <a:gridCol w="1815558">
                  <a:extLst>
                    <a:ext uri="{9D8B030D-6E8A-4147-A177-3AD203B41FA5}">
                      <a16:colId xmlns:a16="http://schemas.microsoft.com/office/drawing/2014/main" val="264318616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454983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Chemical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composition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Light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yield</a:t>
                      </a:r>
                      <a:r>
                        <a:rPr lang="pl-PL" dirty="0" smtClean="0"/>
                        <a:t> [</a:t>
                      </a:r>
                      <a:r>
                        <a:rPr lang="pl-PL" dirty="0" err="1" smtClean="0"/>
                        <a:t>photons</a:t>
                      </a:r>
                      <a:r>
                        <a:rPr lang="pl-PL" dirty="0" smtClean="0"/>
                        <a:t>/</a:t>
                      </a:r>
                      <a:r>
                        <a:rPr lang="pl-PL" dirty="0" err="1" smtClean="0"/>
                        <a:t>MeV</a:t>
                      </a:r>
                      <a:r>
                        <a:rPr lang="pl-PL" dirty="0" smtClean="0"/>
                        <a:t>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Decay </a:t>
                      </a:r>
                      <a:r>
                        <a:rPr lang="pl-PL" dirty="0" err="1" smtClean="0"/>
                        <a:t>time</a:t>
                      </a:r>
                      <a:r>
                        <a:rPr lang="pl-PL" dirty="0" smtClean="0"/>
                        <a:t>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ns</a:t>
                      </a:r>
                      <a:r>
                        <a:rPr lang="pl-PL" dirty="0" smtClean="0"/>
                        <a:t>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Emission</a:t>
                      </a:r>
                      <a:r>
                        <a:rPr lang="pl-PL" dirty="0" smtClean="0"/>
                        <a:t> maximum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nm</a:t>
                      </a:r>
                      <a:r>
                        <a:rPr lang="pl-PL" dirty="0" smtClean="0"/>
                        <a:t>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10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Polystyrene</a:t>
                      </a:r>
                      <a:r>
                        <a:rPr lang="pl-PL" dirty="0" smtClean="0"/>
                        <a:t>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2% PPO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0.03 POPOP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0.03 bis-MSB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423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58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Polystyrene</a:t>
                      </a:r>
                      <a:r>
                        <a:rPr lang="pl-PL" dirty="0" smtClean="0"/>
                        <a:t>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2% BPBD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0.06 POPOP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10770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1.51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422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42377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83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BC-420</a:t>
                      </a:r>
                    </a:p>
                    <a:p>
                      <a:r>
                        <a:rPr lang="pl-PL" dirty="0" err="1" smtClean="0"/>
                        <a:t>polyvinyltoluene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391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08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EJ-200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/>
                        <a:t>polyvinyltoluene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425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045228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7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9176" y="350258"/>
            <a:ext cx="7886700" cy="935849"/>
          </a:xfrm>
        </p:spPr>
        <p:txBody>
          <a:bodyPr/>
          <a:lstStyle/>
          <a:p>
            <a:pPr algn="ctr"/>
            <a:r>
              <a:rPr lang="en-US" b="1" dirty="0" smtClean="0"/>
              <a:t>Commercial plastic scintillators</a:t>
            </a:r>
            <a:endParaRPr lang="en-US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11</a:t>
            </a:fld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4" y="1642637"/>
            <a:ext cx="6771785" cy="50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4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952" y="52039"/>
            <a:ext cx="7886700" cy="801069"/>
          </a:xfrm>
        </p:spPr>
        <p:txBody>
          <a:bodyPr/>
          <a:lstStyle/>
          <a:p>
            <a:pPr algn="ctr"/>
            <a:r>
              <a:rPr lang="pl-PL" b="1" dirty="0" smtClean="0"/>
              <a:t>T</a:t>
            </a:r>
            <a:r>
              <a:rPr lang="en-US" b="1" dirty="0" err="1" smtClean="0"/>
              <a:t>echnical</a:t>
            </a:r>
            <a:r>
              <a:rPr lang="en-US" b="1" dirty="0" smtClean="0"/>
              <a:t> </a:t>
            </a:r>
            <a:r>
              <a:rPr lang="en-US" b="1" dirty="0"/>
              <a:t>attenuation length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951" y="878604"/>
            <a:ext cx="7886700" cy="4789142"/>
          </a:xfrm>
        </p:spPr>
        <p:txBody>
          <a:bodyPr>
            <a:normAutofit/>
          </a:bodyPr>
          <a:lstStyle/>
          <a:p>
            <a:r>
              <a:rPr lang="en-US" sz="1600" dirty="0"/>
              <a:t>The aim of this measurement was to determine technical light attenuation length </a:t>
            </a:r>
            <a:r>
              <a:rPr lang="en-US" sz="1600" dirty="0" smtClean="0"/>
              <a:t>of plastic </a:t>
            </a:r>
            <a:r>
              <a:rPr lang="en-US" sz="1600" dirty="0"/>
              <a:t>scintillator </a:t>
            </a:r>
            <a:r>
              <a:rPr lang="en-US" sz="1600" dirty="0" smtClean="0"/>
              <a:t>strips</a:t>
            </a:r>
            <a:r>
              <a:rPr lang="pl-PL" sz="1600" dirty="0" smtClean="0"/>
              <a:t> </a:t>
            </a:r>
            <a:r>
              <a:rPr lang="en-US" sz="1600" dirty="0" smtClean="0"/>
              <a:t>used for</a:t>
            </a:r>
            <a:r>
              <a:rPr lang="pl-PL" sz="1600" dirty="0" smtClean="0"/>
              <a:t> </a:t>
            </a:r>
            <a:r>
              <a:rPr lang="en-US" sz="1600" dirty="0" smtClean="0"/>
              <a:t>J-PET</a:t>
            </a:r>
            <a:r>
              <a:rPr lang="pl-PL" sz="1600" dirty="0" smtClean="0"/>
              <a:t> </a:t>
            </a:r>
            <a:r>
              <a:rPr lang="pl-PL" sz="1600" dirty="0" err="1" smtClean="0"/>
              <a:t>modules</a:t>
            </a:r>
            <a:r>
              <a:rPr lang="en-US" sz="1600" dirty="0" smtClean="0"/>
              <a:t> construction</a:t>
            </a:r>
            <a:r>
              <a:rPr lang="en-US" sz="1600" dirty="0"/>
              <a:t>. </a:t>
            </a:r>
            <a:endParaRPr lang="pl-PL" sz="1600" dirty="0" smtClean="0"/>
          </a:p>
          <a:p>
            <a:r>
              <a:rPr lang="en-US" sz="1600" dirty="0"/>
              <a:t>The technical attenuation length (TAL) of a plastic scintillator bar is defined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 smtClean="0"/>
              <a:t>as </a:t>
            </a:r>
            <a:r>
              <a:rPr lang="en-US" sz="1600" dirty="0"/>
              <a:t>the length of scintillator reducing the light signal by a factor of </a:t>
            </a:r>
            <a:r>
              <a:rPr lang="en-US" sz="1600" i="1" dirty="0"/>
              <a:t>e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depending </a:t>
            </a:r>
            <a:r>
              <a:rPr lang="en-US" sz="1600" dirty="0" smtClean="0"/>
              <a:t>upon</a:t>
            </a:r>
            <a:r>
              <a:rPr lang="pl-PL" sz="1600" dirty="0" smtClean="0"/>
              <a:t>:</a:t>
            </a:r>
            <a:r>
              <a:rPr lang="en-US" sz="1600" dirty="0" smtClean="0"/>
              <a:t> </a:t>
            </a:r>
            <a:endParaRPr lang="pl-PL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bulk </a:t>
            </a:r>
            <a:r>
              <a:rPr lang="en-US" sz="1600" dirty="0"/>
              <a:t>transmission of the scintillator, </a:t>
            </a:r>
            <a:endParaRPr lang="pl-PL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err="1" smtClean="0"/>
              <a:t>scintillator</a:t>
            </a:r>
            <a:r>
              <a:rPr lang="en-US" sz="1600" dirty="0" smtClean="0"/>
              <a:t> </a:t>
            </a:r>
            <a:r>
              <a:rPr lang="en-US" sz="1600" dirty="0"/>
              <a:t>thickness, </a:t>
            </a:r>
            <a:endParaRPr lang="pl-PL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shape </a:t>
            </a:r>
            <a:r>
              <a:rPr lang="pl-PL" sz="1600" dirty="0" smtClean="0"/>
              <a:t>of </a:t>
            </a:r>
            <a:r>
              <a:rPr lang="pl-PL" sz="1600" dirty="0" err="1" smtClean="0"/>
              <a:t>scintillator</a:t>
            </a:r>
            <a:r>
              <a:rPr lang="pl-PL" sz="1600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reflective </a:t>
            </a:r>
            <a:r>
              <a:rPr lang="en-US" sz="1600" dirty="0" err="1" smtClean="0"/>
              <a:t>propert</a:t>
            </a:r>
            <a:r>
              <a:rPr lang="pl-PL" sz="1600" dirty="0" smtClean="0"/>
              <a:t>y</a:t>
            </a:r>
            <a:r>
              <a:rPr lang="en-US" sz="1600" dirty="0" smtClean="0"/>
              <a:t> </a:t>
            </a:r>
            <a:r>
              <a:rPr lang="en-US" sz="1600" dirty="0"/>
              <a:t>of the surfaces.</a:t>
            </a: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0"/>
          <a:stretch/>
        </p:blipFill>
        <p:spPr>
          <a:xfrm>
            <a:off x="171839" y="3693937"/>
            <a:ext cx="2856338" cy="2620361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480251" y="6275605"/>
            <a:ext cx="2057400" cy="365125"/>
          </a:xfrm>
        </p:spPr>
        <p:txBody>
          <a:bodyPr/>
          <a:lstStyle/>
          <a:p>
            <a:fld id="{429CF21A-2A0B-4F20-8548-7B56A1BD1583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1249790" y="4822205"/>
            <a:ext cx="1219200" cy="71445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843292" y="5119785"/>
            <a:ext cx="335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500 to 1000 </a:t>
            </a:r>
            <a:r>
              <a:rPr lang="en-US" b="1" dirty="0" smtClean="0"/>
              <a:t>m</a:t>
            </a:r>
            <a:r>
              <a:rPr lang="pl-PL" b="1" dirty="0" smtClean="0"/>
              <a:t>m </a:t>
            </a:r>
            <a:r>
              <a:rPr lang="en-US" b="1" dirty="0" smtClean="0"/>
              <a:t>long</a:t>
            </a:r>
            <a:r>
              <a:rPr lang="pl-PL" b="1" dirty="0" smtClean="0"/>
              <a:t> </a:t>
            </a:r>
            <a:r>
              <a:rPr lang="pl-PL" b="1" dirty="0" err="1" smtClean="0"/>
              <a:t>scintillators</a:t>
            </a:r>
            <a:endParaRPr lang="en-US" b="1" dirty="0"/>
          </a:p>
        </p:txBody>
      </p:sp>
      <p:pic>
        <p:nvPicPr>
          <p:cNvPr id="8" name="Obraz 7" descr="C:\Downloads\DSC014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97" y="5789113"/>
            <a:ext cx="5508777" cy="9729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6152254" y="3098944"/>
                <a:ext cx="2385397" cy="507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pl-PL" dirty="0" smtClean="0"/>
                  <a:t> + y0</a:t>
                </a:r>
                <a:endParaRPr lang="en-US" dirty="0"/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54" y="3098944"/>
                <a:ext cx="2385397" cy="507447"/>
              </a:xfrm>
              <a:prstGeom prst="rect">
                <a:avLst/>
              </a:prstGeom>
              <a:blipFill>
                <a:blip r:embed="rId4"/>
                <a:stretch>
                  <a:fillRect r="-127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/>
          <p:cNvSpPr txBox="1"/>
          <p:nvPr/>
        </p:nvSpPr>
        <p:spPr>
          <a:xfrm>
            <a:off x="5910725" y="4104122"/>
            <a:ext cx="3196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A1 – </a:t>
            </a:r>
            <a:r>
              <a:rPr lang="pl-PL" dirty="0" err="1" smtClean="0"/>
              <a:t>amplitude</a:t>
            </a:r>
            <a:endParaRPr lang="pl-PL" dirty="0" smtClean="0"/>
          </a:p>
          <a:p>
            <a:r>
              <a:rPr lang="pl-PL" dirty="0" smtClean="0"/>
              <a:t>x </a:t>
            </a:r>
            <a:r>
              <a:rPr lang="pl-PL" dirty="0"/>
              <a:t>- </a:t>
            </a:r>
            <a:r>
              <a:rPr lang="pl-PL" dirty="0" err="1" smtClean="0"/>
              <a:t>distance</a:t>
            </a:r>
            <a:r>
              <a:rPr lang="pl-PL" dirty="0" smtClean="0"/>
              <a:t> </a:t>
            </a:r>
            <a:r>
              <a:rPr lang="pl-PL" dirty="0"/>
              <a:t>from </a:t>
            </a:r>
            <a:r>
              <a:rPr lang="pl-PL" dirty="0" err="1"/>
              <a:t>light</a:t>
            </a:r>
            <a:r>
              <a:rPr lang="pl-PL" dirty="0"/>
              <a:t> </a:t>
            </a:r>
            <a:r>
              <a:rPr lang="pl-PL" dirty="0" err="1"/>
              <a:t>detector</a:t>
            </a:r>
            <a:endParaRPr lang="pl-PL" dirty="0" smtClean="0"/>
          </a:p>
          <a:p>
            <a:r>
              <a:rPr lang="pl-PL" dirty="0" smtClean="0"/>
              <a:t>t1 - t</a:t>
            </a:r>
            <a:r>
              <a:rPr lang="en-US" dirty="0" err="1" smtClean="0"/>
              <a:t>echnical</a:t>
            </a:r>
            <a:r>
              <a:rPr lang="en-US" dirty="0" smtClean="0"/>
              <a:t> </a:t>
            </a:r>
            <a:r>
              <a:rPr lang="en-US" dirty="0"/>
              <a:t>attenuation </a:t>
            </a:r>
            <a:r>
              <a:rPr lang="en-US" dirty="0" smtClean="0"/>
              <a:t>length</a:t>
            </a:r>
            <a:endParaRPr lang="pl-PL" dirty="0" smtClean="0"/>
          </a:p>
          <a:p>
            <a:r>
              <a:rPr lang="pl-PL" dirty="0" smtClean="0"/>
              <a:t>y0 - </a:t>
            </a:r>
            <a:r>
              <a:rPr lang="pl-PL" dirty="0" err="1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7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6839" y="365126"/>
            <a:ext cx="8415454" cy="1325563"/>
          </a:xfrm>
        </p:spPr>
        <p:txBody>
          <a:bodyPr/>
          <a:lstStyle/>
          <a:p>
            <a:pPr algn="ctr"/>
            <a:r>
              <a:rPr lang="pl-PL" b="1" dirty="0" smtClean="0"/>
              <a:t>Plastic </a:t>
            </a:r>
            <a:r>
              <a:rPr lang="pl-PL" b="1" dirty="0" err="1" smtClean="0"/>
              <a:t>scintillator</a:t>
            </a:r>
            <a:r>
              <a:rPr lang="pl-PL" b="1" dirty="0" smtClean="0"/>
              <a:t> </a:t>
            </a:r>
            <a:r>
              <a:rPr lang="pl-PL" b="1" dirty="0" err="1" smtClean="0"/>
              <a:t>strips</a:t>
            </a:r>
            <a:r>
              <a:rPr lang="pl-PL" b="1" dirty="0" smtClean="0"/>
              <a:t> </a:t>
            </a:r>
            <a:r>
              <a:rPr lang="pl-PL" b="1" dirty="0" err="1" smtClean="0"/>
              <a:t>used</a:t>
            </a:r>
            <a:r>
              <a:rPr lang="pl-PL" b="1" dirty="0" smtClean="0"/>
              <a:t> in J-PET</a:t>
            </a:r>
            <a:endParaRPr lang="en-US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42695"/>
              </p:ext>
            </p:extLst>
          </p:nvPr>
        </p:nvGraphicFramePr>
        <p:xfrm>
          <a:off x="185853" y="1851102"/>
          <a:ext cx="8749988" cy="432840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375313">
                  <a:extLst>
                    <a:ext uri="{9D8B030D-6E8A-4147-A177-3AD203B41FA5}">
                      <a16:colId xmlns:a16="http://schemas.microsoft.com/office/drawing/2014/main" val="73676713"/>
                    </a:ext>
                  </a:extLst>
                </a:gridCol>
                <a:gridCol w="919287">
                  <a:extLst>
                    <a:ext uri="{9D8B030D-6E8A-4147-A177-3AD203B41FA5}">
                      <a16:colId xmlns:a16="http://schemas.microsoft.com/office/drawing/2014/main" val="710210186"/>
                    </a:ext>
                  </a:extLst>
                </a:gridCol>
                <a:gridCol w="1075898">
                  <a:extLst>
                    <a:ext uri="{9D8B030D-6E8A-4147-A177-3AD203B41FA5}">
                      <a16:colId xmlns:a16="http://schemas.microsoft.com/office/drawing/2014/main" val="3807129385"/>
                    </a:ext>
                  </a:extLst>
                </a:gridCol>
                <a:gridCol w="1075898">
                  <a:extLst>
                    <a:ext uri="{9D8B030D-6E8A-4147-A177-3AD203B41FA5}">
                      <a16:colId xmlns:a16="http://schemas.microsoft.com/office/drawing/2014/main" val="2643776205"/>
                    </a:ext>
                  </a:extLst>
                </a:gridCol>
                <a:gridCol w="1075898">
                  <a:extLst>
                    <a:ext uri="{9D8B030D-6E8A-4147-A177-3AD203B41FA5}">
                      <a16:colId xmlns:a16="http://schemas.microsoft.com/office/drawing/2014/main" val="622065332"/>
                    </a:ext>
                  </a:extLst>
                </a:gridCol>
                <a:gridCol w="1075898">
                  <a:extLst>
                    <a:ext uri="{9D8B030D-6E8A-4147-A177-3AD203B41FA5}">
                      <a16:colId xmlns:a16="http://schemas.microsoft.com/office/drawing/2014/main" val="85857528"/>
                    </a:ext>
                  </a:extLst>
                </a:gridCol>
                <a:gridCol w="1075898">
                  <a:extLst>
                    <a:ext uri="{9D8B030D-6E8A-4147-A177-3AD203B41FA5}">
                      <a16:colId xmlns:a16="http://schemas.microsoft.com/office/drawing/2014/main" val="396260899"/>
                    </a:ext>
                  </a:extLst>
                </a:gridCol>
                <a:gridCol w="1075898">
                  <a:extLst>
                    <a:ext uri="{9D8B030D-6E8A-4147-A177-3AD203B41FA5}">
                      <a16:colId xmlns:a16="http://schemas.microsoft.com/office/drawing/2014/main" val="133142820"/>
                    </a:ext>
                  </a:extLst>
                </a:gridCol>
              </a:tblGrid>
              <a:tr h="301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BC-420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EJ</a:t>
                      </a:r>
                      <a:r>
                        <a:rPr lang="en-US" sz="1200" dirty="0" smtClean="0">
                          <a:effectLst/>
                        </a:rPr>
                        <a:t>-</a:t>
                      </a:r>
                      <a:r>
                        <a:rPr lang="pl-PL" sz="1200" dirty="0" smtClean="0">
                          <a:effectLst/>
                        </a:rPr>
                        <a:t>230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BC</a:t>
                      </a:r>
                      <a:r>
                        <a:rPr lang="en-US" sz="1200" dirty="0" smtClean="0">
                          <a:effectLst/>
                        </a:rPr>
                        <a:t>-</a:t>
                      </a:r>
                      <a:r>
                        <a:rPr lang="pl-PL" sz="1200" dirty="0" smtClean="0">
                          <a:effectLst/>
                        </a:rPr>
                        <a:t>404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EJ-200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UPS-923A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SP32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Epic</a:t>
                      </a:r>
                      <a:r>
                        <a:rPr lang="pl-PL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0900308"/>
                  </a:ext>
                </a:extLst>
              </a:tr>
              <a:tr h="301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Dimensions [mm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]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5</a:t>
                      </a:r>
                      <a:r>
                        <a:rPr lang="en-US" sz="1200" dirty="0" smtClean="0">
                          <a:effectLst/>
                        </a:rPr>
                        <a:t>x</a:t>
                      </a:r>
                      <a:r>
                        <a:rPr lang="pl-PL" sz="1200" dirty="0" smtClean="0">
                          <a:effectLst/>
                        </a:rPr>
                        <a:t>19</a:t>
                      </a:r>
                      <a:r>
                        <a:rPr lang="en-US" sz="1200" dirty="0" smtClean="0">
                          <a:effectLst/>
                        </a:rPr>
                        <a:t>x</a:t>
                      </a:r>
                      <a:r>
                        <a:rPr lang="pl-PL" sz="1200" dirty="0" smtClean="0">
                          <a:effectLst/>
                        </a:rPr>
                        <a:t>3</a:t>
                      </a:r>
                      <a:r>
                        <a:rPr lang="en-US" sz="1200" dirty="0" smtClean="0">
                          <a:effectLst/>
                        </a:rPr>
                        <a:t>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7</a:t>
                      </a:r>
                      <a:r>
                        <a:rPr lang="en-US" sz="1200" dirty="0" smtClean="0">
                          <a:effectLst/>
                        </a:rPr>
                        <a:t>x</a:t>
                      </a:r>
                      <a:r>
                        <a:rPr lang="pl-PL" sz="1200" dirty="0" smtClean="0">
                          <a:effectLst/>
                        </a:rPr>
                        <a:t>19</a:t>
                      </a:r>
                      <a:r>
                        <a:rPr lang="en-US" sz="1200" dirty="0" smtClean="0">
                          <a:effectLst/>
                        </a:rPr>
                        <a:t>x500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6</a:t>
                      </a:r>
                      <a:r>
                        <a:rPr lang="en-US" sz="1200" dirty="0" smtClean="0">
                          <a:effectLst/>
                        </a:rPr>
                        <a:t>x</a:t>
                      </a:r>
                      <a:r>
                        <a:rPr lang="pl-PL" sz="1200" dirty="0" smtClean="0">
                          <a:effectLst/>
                        </a:rPr>
                        <a:t>24</a:t>
                      </a:r>
                      <a:r>
                        <a:rPr lang="en-US" sz="1200" dirty="0" smtClean="0">
                          <a:effectLst/>
                        </a:rPr>
                        <a:t>x500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6x24x1000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6x24x1000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6x24x1000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6x24x1000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0376171"/>
                  </a:ext>
                </a:extLst>
              </a:tr>
              <a:tr h="620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Used in J-PET prototype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24 </a:t>
                      </a:r>
                      <a:r>
                        <a:rPr lang="pl-PL" sz="1200" dirty="0" err="1" smtClean="0">
                          <a:effectLst/>
                        </a:rPr>
                        <a:t>strips</a:t>
                      </a:r>
                      <a:r>
                        <a:rPr lang="pl-PL" sz="1200" dirty="0" smtClean="0">
                          <a:effectLst/>
                        </a:rPr>
                        <a:t> small </a:t>
                      </a:r>
                      <a:r>
                        <a:rPr lang="pl-PL" sz="1200" dirty="0" err="1" smtClean="0">
                          <a:effectLst/>
                        </a:rPr>
                        <a:t>barrel</a:t>
                      </a:r>
                      <a:r>
                        <a:rPr lang="pl-PL" sz="1200" dirty="0" smtClean="0">
                          <a:effectLst/>
                        </a:rPr>
                        <a:t> with </a:t>
                      </a:r>
                      <a:r>
                        <a:rPr lang="pl-PL" sz="1200" dirty="0" err="1" smtClean="0">
                          <a:effectLst/>
                        </a:rPr>
                        <a:t>PMTs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192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strips </a:t>
                      </a:r>
                      <a:r>
                        <a:rPr lang="pl-PL" sz="1200" dirty="0" smtClean="0">
                          <a:effectLst/>
                        </a:rPr>
                        <a:t>big </a:t>
                      </a:r>
                      <a:r>
                        <a:rPr lang="pl-PL" sz="1200" dirty="0" err="1" smtClean="0">
                          <a:effectLst/>
                        </a:rPr>
                        <a:t>barrel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with </a:t>
                      </a:r>
                      <a:r>
                        <a:rPr lang="en-US" sz="1200" dirty="0" smtClean="0">
                          <a:effectLst/>
                        </a:rPr>
                        <a:t>PM</a:t>
                      </a:r>
                      <a:r>
                        <a:rPr lang="pl-PL" sz="1200" dirty="0" smtClean="0">
                          <a:effectLst/>
                        </a:rPr>
                        <a:t>T</a:t>
                      </a:r>
                      <a:r>
                        <a:rPr lang="en-US" sz="1200" dirty="0" smtClean="0">
                          <a:effectLst/>
                        </a:rPr>
                        <a:t>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312 strips modular PET with </a:t>
                      </a:r>
                      <a:r>
                        <a:rPr lang="en-US" sz="1200" dirty="0" err="1" smtClean="0">
                          <a:effectLst/>
                        </a:rPr>
                        <a:t>SiPMs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1m long with WLS and </a:t>
                      </a:r>
                      <a:r>
                        <a:rPr lang="en-US" sz="1200" dirty="0" err="1" smtClean="0">
                          <a:effectLst/>
                        </a:rPr>
                        <a:t>SiPMs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one </a:t>
                      </a: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meter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module with </a:t>
                      </a: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SiPMs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203996"/>
                  </a:ext>
                </a:extLst>
              </a:tr>
              <a:tr h="30103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from manufacturers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077752"/>
                  </a:ext>
                </a:extLst>
              </a:tr>
              <a:tr h="301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Decay time [ns]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1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  <a:r>
                        <a:rPr lang="pl-PL" sz="1200" dirty="0" smtClean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</a:t>
                      </a:r>
                      <a:r>
                        <a:rPr lang="pl-PL" sz="1200" dirty="0" smtClean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</a:t>
                      </a:r>
                      <a:r>
                        <a:rPr lang="pl-PL" sz="1200" dirty="0" smtClean="0"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91524"/>
                  </a:ext>
                </a:extLst>
              </a:tr>
              <a:tr h="620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Light output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[% </a:t>
                      </a:r>
                      <a:r>
                        <a:rPr lang="en-US" sz="1200" dirty="0">
                          <a:effectLst/>
                        </a:rPr>
                        <a:t>of anthracene]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r>
                        <a:rPr lang="pl-PL" sz="1200" dirty="0" smtClean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r>
                        <a:rPr lang="pl-PL" sz="1200" dirty="0" smtClean="0"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50-60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0396719"/>
                  </a:ext>
                </a:extLst>
              </a:tr>
              <a:tr h="620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Wavelength of maximum emission [nm]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6661"/>
                  </a:ext>
                </a:extLst>
              </a:tr>
              <a:tr h="620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Light attenuation length [cm]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</a:rPr>
                        <a:t>11</a:t>
                      </a:r>
                      <a:r>
                        <a:rPr lang="en-US" sz="1200" b="1" dirty="0" smtClean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</a:t>
                      </a:r>
                      <a:r>
                        <a:rPr lang="pl-PL" sz="1200" b="1" dirty="0" smtClean="0">
                          <a:effectLst/>
                        </a:rPr>
                        <a:t>2</a:t>
                      </a:r>
                      <a:r>
                        <a:rPr lang="en-US" sz="1200" b="1" dirty="0" smtClean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</a:t>
                      </a:r>
                      <a:r>
                        <a:rPr lang="pl-PL" sz="1200" b="1" dirty="0" smtClean="0">
                          <a:effectLst/>
                        </a:rPr>
                        <a:t>6</a:t>
                      </a:r>
                      <a:r>
                        <a:rPr lang="en-US" sz="1200" b="1" dirty="0" smtClean="0"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832520"/>
                  </a:ext>
                </a:extLst>
              </a:tr>
              <a:tr h="620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Polymer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PVT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PVT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PVT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PVT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403782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85851" y="4967502"/>
            <a:ext cx="8749990" cy="604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5739161" y="5663483"/>
            <a:ext cx="3196680" cy="3953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9831"/>
            <a:ext cx="7886700" cy="67641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/>
              <a:t>Overlapping of </a:t>
            </a:r>
            <a:r>
              <a:rPr lang="pl-PL" sz="1800" b="1" dirty="0" smtClean="0"/>
              <a:t>365 </a:t>
            </a:r>
            <a:r>
              <a:rPr lang="pl-PL" sz="1800" b="1" dirty="0" err="1" smtClean="0"/>
              <a:t>nm</a:t>
            </a:r>
            <a:r>
              <a:rPr lang="pl-PL" sz="1800" b="1" dirty="0" smtClean="0"/>
              <a:t> </a:t>
            </a:r>
            <a:r>
              <a:rPr lang="en-US" sz="1800" b="1" dirty="0" smtClean="0"/>
              <a:t>UV lamp emission spectra and scintillator absorption</a:t>
            </a:r>
            <a:endParaRPr lang="en-US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14</a:t>
            </a:fld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95" y="679915"/>
            <a:ext cx="1576039" cy="18475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2" y="4711156"/>
            <a:ext cx="6044323" cy="2010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1688"/>
            <a:ext cx="5440701" cy="2004627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2252547" y="2847278"/>
            <a:ext cx="0" cy="3691635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C:\Downloads\Obraz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87" y="569357"/>
            <a:ext cx="2568126" cy="1973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Łącznik prosty ze strzałką 10"/>
          <p:cNvCxnSpPr/>
          <p:nvPr/>
        </p:nvCxnSpPr>
        <p:spPr>
          <a:xfrm flipH="1">
            <a:off x="7786170" y="2034459"/>
            <a:ext cx="424101" cy="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8210271" y="1880570"/>
            <a:ext cx="82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UV </a:t>
            </a:r>
            <a:r>
              <a:rPr lang="pl-PL" sz="1400" b="1" dirty="0" err="1" smtClean="0"/>
              <a:t>light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2865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9830"/>
            <a:ext cx="7886700" cy="825097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S</a:t>
            </a:r>
            <a:r>
              <a:rPr lang="pl-PL" b="1" dirty="0" smtClean="0"/>
              <a:t>etup for TAL </a:t>
            </a:r>
            <a:r>
              <a:rPr lang="pl-PL" b="1" dirty="0" err="1" smtClean="0"/>
              <a:t>measurements</a:t>
            </a:r>
            <a:endParaRPr lang="en-US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15</a:t>
            </a:fld>
            <a:endParaRPr lang="en-US"/>
          </a:p>
        </p:txBody>
      </p:sp>
      <p:sp>
        <p:nvSpPr>
          <p:cNvPr id="3" name="Prostokąt 2"/>
          <p:cNvSpPr/>
          <p:nvPr/>
        </p:nvSpPr>
        <p:spPr>
          <a:xfrm>
            <a:off x="5434361" y="1647177"/>
            <a:ext cx="29736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In measurement following equipment was used: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UV 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lamp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with 365 nm wavelength 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silicon PIN photodiode BPW 34 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2.73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2.73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sz="1000" baseline="30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active area;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000" dirty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multimeter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Rigol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DM 3064</a:t>
            </a:r>
            <a:r>
              <a:rPr lang="en-US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1000" dirty="0" smtClean="0">
              <a:solidFill>
                <a:srgbClr val="000000"/>
              </a:solidFill>
              <a:latin typeface="Times-Roman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ZUE 5352 M;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1000" dirty="0" err="1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luminium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rail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with 8 mm </a:t>
            </a: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diameter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holes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drilled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dirty="0" err="1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pl-PL" sz="1000" dirty="0" smtClean="0">
                <a:solidFill>
                  <a:srgbClr val="000000"/>
                </a:solidFill>
                <a:latin typeface="Times-Roman"/>
                <a:ea typeface="Calibri" panose="020F0502020204030204" pitchFamily="34" charset="0"/>
                <a:cs typeface="Calibri" panose="020F0502020204030204" pitchFamily="34" charset="0"/>
              </a:rPr>
              <a:t> 50 mm.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" y="1374470"/>
            <a:ext cx="5245765" cy="245872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" y="3936380"/>
            <a:ext cx="3895493" cy="29216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07" y="5394402"/>
            <a:ext cx="1944030" cy="145802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08" y="3908988"/>
            <a:ext cx="1944030" cy="14580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950" y="3898550"/>
            <a:ext cx="2351514" cy="16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5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07" y="267630"/>
            <a:ext cx="9025054" cy="69285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 smtClean="0">
                <a:latin typeface="+mn-lt"/>
              </a:rPr>
              <a:t>Summary</a:t>
            </a:r>
            <a:r>
              <a:rPr lang="pl-PL" sz="2800" b="1" dirty="0" smtClean="0">
                <a:latin typeface="+mn-lt"/>
              </a:rPr>
              <a:t> r</a:t>
            </a:r>
            <a:r>
              <a:rPr lang="en-US" sz="2800" b="1" dirty="0" err="1" smtClean="0">
                <a:latin typeface="+mn-lt"/>
              </a:rPr>
              <a:t>esults</a:t>
            </a:r>
            <a:endParaRPr lang="en-US" sz="2800" b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16</a:t>
            </a:fld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4" y="542692"/>
            <a:ext cx="8116886" cy="62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2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90316"/>
            <a:ext cx="9025054" cy="69285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 smtClean="0">
                <a:latin typeface="+mn-lt"/>
              </a:rPr>
              <a:t>Summary</a:t>
            </a:r>
            <a:r>
              <a:rPr lang="pl-PL" sz="2800" b="1" dirty="0" smtClean="0">
                <a:latin typeface="+mn-lt"/>
              </a:rPr>
              <a:t> r</a:t>
            </a:r>
            <a:r>
              <a:rPr lang="en-US" sz="2800" b="1" dirty="0" err="1" smtClean="0">
                <a:latin typeface="+mn-lt"/>
              </a:rPr>
              <a:t>esults</a:t>
            </a:r>
            <a:endParaRPr lang="en-US" sz="2800" b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85027"/>
              </p:ext>
            </p:extLst>
          </p:nvPr>
        </p:nvGraphicFramePr>
        <p:xfrm>
          <a:off x="1254511" y="1707641"/>
          <a:ext cx="6753924" cy="3521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8481">
                  <a:extLst>
                    <a:ext uri="{9D8B030D-6E8A-4147-A177-3AD203B41FA5}">
                      <a16:colId xmlns:a16="http://schemas.microsoft.com/office/drawing/2014/main" val="997524402"/>
                    </a:ext>
                  </a:extLst>
                </a:gridCol>
                <a:gridCol w="1688481">
                  <a:extLst>
                    <a:ext uri="{9D8B030D-6E8A-4147-A177-3AD203B41FA5}">
                      <a16:colId xmlns:a16="http://schemas.microsoft.com/office/drawing/2014/main" val="841306510"/>
                    </a:ext>
                  </a:extLst>
                </a:gridCol>
                <a:gridCol w="1688481">
                  <a:extLst>
                    <a:ext uri="{9D8B030D-6E8A-4147-A177-3AD203B41FA5}">
                      <a16:colId xmlns:a16="http://schemas.microsoft.com/office/drawing/2014/main" val="3646278979"/>
                    </a:ext>
                  </a:extLst>
                </a:gridCol>
                <a:gridCol w="1688481">
                  <a:extLst>
                    <a:ext uri="{9D8B030D-6E8A-4147-A177-3AD203B41FA5}">
                      <a16:colId xmlns:a16="http://schemas.microsoft.com/office/drawing/2014/main" val="1896205958"/>
                    </a:ext>
                  </a:extLst>
                </a:gridCol>
              </a:tblGrid>
              <a:tr h="562557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Scintillator</a:t>
                      </a:r>
                      <a:r>
                        <a:rPr lang="pl-PL" dirty="0" smtClean="0"/>
                        <a:t> 6x24x1000 mm^3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TAL</a:t>
                      </a:r>
                      <a:r>
                        <a:rPr lang="pl-PL" baseline="0" dirty="0" smtClean="0"/>
                        <a:t> for LR </a:t>
                      </a:r>
                      <a:r>
                        <a:rPr lang="pl-PL" baseline="0" dirty="0" err="1" smtClean="0"/>
                        <a:t>scan</a:t>
                      </a:r>
                      <a:r>
                        <a:rPr lang="pl-PL" baseline="0" dirty="0" smtClean="0"/>
                        <a:t> [cm]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TAL</a:t>
                      </a:r>
                      <a:r>
                        <a:rPr lang="pl-PL" baseline="0" dirty="0" smtClean="0"/>
                        <a:t> for RL </a:t>
                      </a:r>
                      <a:r>
                        <a:rPr lang="pl-PL" baseline="0" dirty="0" err="1" smtClean="0"/>
                        <a:t>scan</a:t>
                      </a:r>
                      <a:r>
                        <a:rPr lang="pl-PL" baseline="0" dirty="0" smtClean="0"/>
                        <a:t> [cm]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TAL from </a:t>
                      </a:r>
                      <a:r>
                        <a:rPr lang="pl-PL" dirty="0" err="1" smtClean="0"/>
                        <a:t>specification</a:t>
                      </a:r>
                      <a:r>
                        <a:rPr lang="pl-PL" dirty="0" smtClean="0"/>
                        <a:t> [cm]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849556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EJ-200 PS56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145.74 ± 11.65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149.59 ± 4.09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380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037237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EJ-200 PS57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163.55 ± 7.84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145.65 ± 4.67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95844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UPS-923A PS1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62.59 ± 1.78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61.26 ± 0.85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400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177451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UPS-923A PS2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69.45 ± 1.91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66.63 ± 0.76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38443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err="1" smtClean="0"/>
                        <a:t>Epic</a:t>
                      </a:r>
                      <a:r>
                        <a:rPr lang="pl-PL" sz="1400" dirty="0" smtClean="0"/>
                        <a:t> PS1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32.25 ± 1.73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36.17 ± 0.93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200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505277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err="1" smtClean="0"/>
                        <a:t>Epic</a:t>
                      </a:r>
                      <a:r>
                        <a:rPr lang="pl-PL" sz="1400" dirty="0" smtClean="0"/>
                        <a:t> PS2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41.11 ± 1.56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41.25 ± 1.04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38471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SP32 PS1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22.67 ± 0.76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23.22 ± 0.60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NA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691206"/>
                  </a:ext>
                </a:extLst>
              </a:tr>
              <a:tr h="32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SP32 PS2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24.79 ± 0.67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23.92 ± 0.64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96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1508"/>
          </a:xfrm>
        </p:spPr>
        <p:txBody>
          <a:bodyPr/>
          <a:lstStyle/>
          <a:p>
            <a:pPr algn="ctr"/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5693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Plastic s</a:t>
            </a:r>
            <a:r>
              <a:rPr lang="en-US" dirty="0" err="1" smtClean="0"/>
              <a:t>cintillators</a:t>
            </a:r>
            <a:r>
              <a:rPr lang="en-US" dirty="0" smtClean="0"/>
              <a:t> </a:t>
            </a:r>
            <a:r>
              <a:rPr lang="en-US" dirty="0"/>
              <a:t>with the different chemical compositions </a:t>
            </a:r>
            <a:r>
              <a:rPr lang="en-US" dirty="0" smtClean="0"/>
              <a:t>were</a:t>
            </a:r>
            <a:r>
              <a:rPr lang="pl-PL" dirty="0" smtClean="0"/>
              <a:t> </a:t>
            </a:r>
            <a:r>
              <a:rPr lang="en-US" dirty="0" smtClean="0"/>
              <a:t>synthesiz</a:t>
            </a:r>
            <a:r>
              <a:rPr lang="en-US" dirty="0" smtClean="0"/>
              <a:t>ed</a:t>
            </a:r>
            <a:r>
              <a:rPr lang="en-US" dirty="0"/>
              <a:t>. </a:t>
            </a:r>
            <a:endParaRPr lang="pl-PL" dirty="0" smtClean="0"/>
          </a:p>
          <a:p>
            <a:r>
              <a:rPr lang="pl-PL" dirty="0"/>
              <a:t>T</a:t>
            </a:r>
            <a:r>
              <a:rPr lang="en-US" dirty="0" err="1"/>
              <a:t>ime</a:t>
            </a:r>
            <a:r>
              <a:rPr lang="en-US" dirty="0"/>
              <a:t>-temperature cycles were </a:t>
            </a:r>
            <a:r>
              <a:rPr lang="en-US" dirty="0" smtClean="0"/>
              <a:t>established 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for polymerization in small</a:t>
            </a:r>
            <a:r>
              <a:rPr lang="pl-PL" dirty="0"/>
              <a:t> </a:t>
            </a:r>
            <a:r>
              <a:rPr lang="en-US" dirty="0"/>
              <a:t>cylinders as well as for polymerization in the glass mold allowing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to </a:t>
            </a:r>
            <a:r>
              <a:rPr lang="en-US" dirty="0"/>
              <a:t>manufacture</a:t>
            </a:r>
            <a:r>
              <a:rPr lang="pl-PL" dirty="0"/>
              <a:t> </a:t>
            </a:r>
            <a:r>
              <a:rPr lang="en-US" dirty="0"/>
              <a:t>plastic scintillator strips. </a:t>
            </a:r>
            <a:endParaRPr lang="pl-PL" dirty="0"/>
          </a:p>
          <a:p>
            <a:r>
              <a:rPr lang="en-US" dirty="0" smtClean="0"/>
              <a:t>Spectroscopic </a:t>
            </a:r>
            <a:r>
              <a:rPr lang="en-US" dirty="0"/>
              <a:t>and optical properties of these polystyrene scintillators </a:t>
            </a:r>
            <a:r>
              <a:rPr lang="en-US" dirty="0" smtClean="0"/>
              <a:t>were</a:t>
            </a:r>
            <a:r>
              <a:rPr lang="pl-PL" dirty="0" smtClean="0"/>
              <a:t> </a:t>
            </a:r>
            <a:r>
              <a:rPr lang="en-US" dirty="0" smtClean="0"/>
              <a:t>measured</a:t>
            </a:r>
            <a:r>
              <a:rPr lang="en-US" dirty="0"/>
              <a:t>. Relative light output, decay time, emission spectra </a:t>
            </a:r>
            <a:r>
              <a:rPr lang="en-US" dirty="0" smtClean="0"/>
              <a:t>were </a:t>
            </a:r>
            <a:r>
              <a:rPr lang="en-US" dirty="0"/>
              <a:t>measured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to </a:t>
            </a:r>
            <a:r>
              <a:rPr lang="en-US" dirty="0"/>
              <a:t>develop best composition. </a:t>
            </a:r>
            <a:endParaRPr lang="pl-PL" dirty="0" smtClean="0"/>
          </a:p>
          <a:p>
            <a:r>
              <a:rPr lang="pl-PL" dirty="0" smtClean="0"/>
              <a:t>T</a:t>
            </a:r>
            <a:r>
              <a:rPr lang="en-US" dirty="0" err="1" smtClean="0"/>
              <a:t>echnical</a:t>
            </a:r>
            <a:r>
              <a:rPr lang="pl-PL" dirty="0" smtClean="0"/>
              <a:t> </a:t>
            </a:r>
            <a:r>
              <a:rPr lang="en-US" dirty="0" smtClean="0"/>
              <a:t>attenuation </a:t>
            </a:r>
            <a:r>
              <a:rPr lang="en-US" dirty="0"/>
              <a:t>lengths </a:t>
            </a:r>
            <a:r>
              <a:rPr lang="en-US" dirty="0" smtClean="0"/>
              <a:t>were measured to choose the best scintillator </a:t>
            </a:r>
            <a:r>
              <a:rPr lang="pl-PL" dirty="0" smtClean="0"/>
              <a:t>for </a:t>
            </a:r>
            <a:r>
              <a:rPr lang="pl-PL" dirty="0" smtClean="0"/>
              <a:t>J-PET </a:t>
            </a:r>
            <a:r>
              <a:rPr lang="en-US" dirty="0" smtClean="0"/>
              <a:t>construction</a:t>
            </a:r>
            <a:r>
              <a:rPr lang="pl-PL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18</a:t>
            </a:fld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787690"/>
            <a:ext cx="7886700" cy="3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19</a:t>
            </a:fld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4141"/>
            <a:ext cx="9144000" cy="1325563"/>
          </a:xfrm>
        </p:spPr>
        <p:txBody>
          <a:bodyPr/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</a:rPr>
              <a:t>Thank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you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5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Outline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383186"/>
            <a:ext cx="7886700" cy="366820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pl-PL" sz="2000" dirty="0" err="1" smtClean="0"/>
              <a:t>Chemistry</a:t>
            </a:r>
            <a:r>
              <a:rPr lang="pl-PL" sz="2000" dirty="0" smtClean="0"/>
              <a:t> of plastic </a:t>
            </a:r>
            <a:r>
              <a:rPr lang="pl-PL" sz="2000" dirty="0" err="1" smtClean="0"/>
              <a:t>scintillators</a:t>
            </a:r>
            <a:endParaRPr lang="pl-PL" sz="2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sz="2000" dirty="0" smtClean="0"/>
              <a:t>Optical </a:t>
            </a:r>
            <a:r>
              <a:rPr lang="pl-PL" sz="2000" dirty="0" err="1" smtClean="0"/>
              <a:t>properties</a:t>
            </a:r>
            <a:r>
              <a:rPr lang="pl-PL" sz="2000" dirty="0" smtClean="0"/>
              <a:t> </a:t>
            </a:r>
            <a:r>
              <a:rPr lang="pl-PL" sz="2000" dirty="0" err="1" smtClean="0"/>
              <a:t>measurement</a:t>
            </a:r>
            <a:r>
              <a:rPr lang="pl-PL" sz="2000" dirty="0" smtClean="0"/>
              <a:t>:</a:t>
            </a:r>
          </a:p>
          <a:p>
            <a:pPr marL="0" indent="0">
              <a:buNone/>
            </a:pPr>
            <a:r>
              <a:rPr lang="pl-PL" sz="2000" dirty="0" smtClean="0"/>
              <a:t>	- </a:t>
            </a:r>
            <a:r>
              <a:rPr lang="pl-PL" sz="2000" dirty="0" err="1" smtClean="0"/>
              <a:t>light</a:t>
            </a:r>
            <a:r>
              <a:rPr lang="pl-PL" sz="2000" dirty="0" smtClean="0"/>
              <a:t> </a:t>
            </a:r>
            <a:r>
              <a:rPr lang="pl-PL" sz="2000" dirty="0" err="1" smtClean="0"/>
              <a:t>yield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	- </a:t>
            </a:r>
            <a:r>
              <a:rPr lang="pl-PL" sz="2000" dirty="0" err="1" smtClean="0"/>
              <a:t>emission</a:t>
            </a:r>
            <a:r>
              <a:rPr lang="pl-PL" sz="2000" dirty="0" smtClean="0"/>
              <a:t> spectra</a:t>
            </a:r>
          </a:p>
          <a:p>
            <a:pPr marL="0" indent="0">
              <a:buNone/>
            </a:pPr>
            <a:r>
              <a:rPr lang="pl-PL" sz="2000" dirty="0" smtClean="0"/>
              <a:t>	- </a:t>
            </a:r>
            <a:r>
              <a:rPr lang="pl-PL" sz="2000" dirty="0" err="1" smtClean="0"/>
              <a:t>decay</a:t>
            </a:r>
            <a:r>
              <a:rPr lang="pl-PL" sz="2000" dirty="0" smtClean="0"/>
              <a:t> </a:t>
            </a:r>
            <a:r>
              <a:rPr lang="pl-PL" sz="2000" dirty="0" err="1" smtClean="0"/>
              <a:t>time</a:t>
            </a:r>
            <a:endParaRPr lang="pl-PL" sz="2000" dirty="0" smtClean="0"/>
          </a:p>
          <a:p>
            <a:pPr marL="514350" indent="-514350">
              <a:buFont typeface="+mj-lt"/>
              <a:buAutoNum type="arabicParenR" startAt="3"/>
            </a:pPr>
            <a:r>
              <a:rPr lang="pl-PL" sz="2000" dirty="0" smtClean="0"/>
              <a:t>T</a:t>
            </a:r>
            <a:r>
              <a:rPr lang="en-US" sz="2000" dirty="0" err="1" smtClean="0"/>
              <a:t>echnical</a:t>
            </a:r>
            <a:r>
              <a:rPr lang="en-US" sz="2000" dirty="0" smtClean="0"/>
              <a:t> </a:t>
            </a:r>
            <a:r>
              <a:rPr lang="en-US" sz="2000" dirty="0"/>
              <a:t>attenuation </a:t>
            </a:r>
            <a:r>
              <a:rPr lang="en-US" sz="2000" dirty="0" smtClean="0"/>
              <a:t>length</a:t>
            </a:r>
            <a:r>
              <a:rPr lang="pl-PL" sz="2000" dirty="0" smtClean="0"/>
              <a:t> </a:t>
            </a:r>
            <a:r>
              <a:rPr lang="pl-PL" sz="2000" dirty="0" smtClean="0"/>
              <a:t>of </a:t>
            </a:r>
            <a:r>
              <a:rPr lang="pl-PL" sz="2000" dirty="0" err="1" smtClean="0"/>
              <a:t>long</a:t>
            </a:r>
            <a:r>
              <a:rPr lang="pl-PL" sz="2000" dirty="0" smtClean="0"/>
              <a:t> plastic </a:t>
            </a:r>
            <a:r>
              <a:rPr lang="pl-PL" sz="2000" dirty="0" err="1" smtClean="0"/>
              <a:t>scintillator</a:t>
            </a:r>
            <a:r>
              <a:rPr lang="pl-PL" sz="2000" dirty="0" smtClean="0"/>
              <a:t> </a:t>
            </a:r>
            <a:r>
              <a:rPr lang="pl-PL" sz="2000" dirty="0" err="1" smtClean="0"/>
              <a:t>strips</a:t>
            </a:r>
            <a:endParaRPr lang="pl-PL" sz="2000" dirty="0" smtClean="0"/>
          </a:p>
          <a:p>
            <a:pPr marL="514350" indent="-514350">
              <a:buFont typeface="+mj-lt"/>
              <a:buAutoNum type="arabicParenR" startAt="3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92098"/>
          </a:xfrm>
        </p:spPr>
        <p:txBody>
          <a:bodyPr/>
          <a:lstStyle/>
          <a:p>
            <a:pPr algn="ctr"/>
            <a:r>
              <a:rPr lang="pl-PL" dirty="0" err="1" smtClean="0"/>
              <a:t>Motivation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78133"/>
            <a:ext cx="7886700" cy="15420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 plastic scintillators with high light transparency for J-PET construction.</a:t>
            </a:r>
          </a:p>
          <a:p>
            <a:r>
              <a:rPr lang="en-US" dirty="0" smtClean="0"/>
              <a:t>Measure properties of commercial scintillators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and choose the best for prototypes building.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http://koza.if.uj.edu.pl/petwiki/images/a/a3/P105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50449"/>
            <a:ext cx="4552163" cy="34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6909" y="3050448"/>
            <a:ext cx="1152650" cy="17676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62" y="4115170"/>
            <a:ext cx="1475535" cy="150541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78" y="4959158"/>
            <a:ext cx="1161319" cy="15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3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2"/>
          <p:cNvSpPr txBox="1"/>
          <p:nvPr/>
        </p:nvSpPr>
        <p:spPr>
          <a:xfrm>
            <a:off x="1068601" y="256788"/>
            <a:ext cx="6959783" cy="61300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Scintillation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Principles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light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emission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mechanism</a:t>
            </a:r>
            <a:endParaRPr lang="pl-PL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" name="Obraz 9" descr="C:\Downloads\Obraz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9" y="780664"/>
            <a:ext cx="7757066" cy="56648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2"/>
          <p:cNvSpPr txBox="1"/>
          <p:nvPr/>
        </p:nvSpPr>
        <p:spPr>
          <a:xfrm>
            <a:off x="1068601" y="256787"/>
            <a:ext cx="6959783" cy="5758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Scintillation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Principles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chemical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components</a:t>
            </a:r>
            <a:endParaRPr lang="pl-PL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53592"/>
            <a:ext cx="8057343" cy="4479664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2"/>
          <p:cNvSpPr txBox="1"/>
          <p:nvPr/>
        </p:nvSpPr>
        <p:spPr>
          <a:xfrm>
            <a:off x="1068601" y="256787"/>
            <a:ext cx="6959783" cy="74682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Scintillation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Principles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casting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polymerization</a:t>
            </a:r>
            <a:endParaRPr lang="pl-PL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" name="Obraz 9" descr="G:\Download\cel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1003610"/>
            <a:ext cx="3992137" cy="314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C:\Dysk Google\STUDIA\Doktoranckie\Zakupy\Piec płaski Czylok DCF 420-spe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7" y="4253466"/>
            <a:ext cx="2880408" cy="220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G:\Download\df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80" y="921834"/>
            <a:ext cx="4267200" cy="322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4480006" y="4253466"/>
            <a:ext cx="47122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100" dirty="0" smtClean="0"/>
              <a:t>1. </a:t>
            </a:r>
            <a:r>
              <a:rPr lang="en-US" sz="1100" dirty="0" smtClean="0"/>
              <a:t>fast </a:t>
            </a:r>
            <a:r>
              <a:rPr lang="en-US" sz="1100" dirty="0"/>
              <a:t>heating from room temperature 20 °C to 60 °C in 1 hour, 40 °C/h,</a:t>
            </a:r>
          </a:p>
          <a:p>
            <a:pPr lvl="0"/>
            <a:r>
              <a:rPr lang="pl-PL" sz="1100" dirty="0" smtClean="0"/>
              <a:t>2. </a:t>
            </a:r>
            <a:r>
              <a:rPr lang="en-US" sz="1100" dirty="0" smtClean="0"/>
              <a:t>slow </a:t>
            </a:r>
            <a:r>
              <a:rPr lang="en-US" sz="1100" dirty="0"/>
              <a:t>heating from 60 °C to 180 °C in 60 hours, 2 °C/h,</a:t>
            </a:r>
          </a:p>
          <a:p>
            <a:pPr lvl="0"/>
            <a:r>
              <a:rPr lang="pl-PL" sz="1100" dirty="0" smtClean="0"/>
              <a:t>3. </a:t>
            </a:r>
            <a:r>
              <a:rPr lang="en-US" sz="1100" dirty="0" smtClean="0"/>
              <a:t>polymerization </a:t>
            </a:r>
            <a:r>
              <a:rPr lang="en-US" sz="1100" dirty="0"/>
              <a:t>in 180 °C during 20 hours,</a:t>
            </a:r>
          </a:p>
          <a:p>
            <a:pPr lvl="0"/>
            <a:r>
              <a:rPr lang="pl-PL" sz="1100" dirty="0" smtClean="0"/>
              <a:t>4. </a:t>
            </a:r>
            <a:r>
              <a:rPr lang="en-US" sz="1100" dirty="0" smtClean="0"/>
              <a:t>cooling </a:t>
            </a:r>
            <a:r>
              <a:rPr lang="en-US" sz="1100" dirty="0"/>
              <a:t>from 180 °C to 90 °C in 30 hours, 3 °C/h,</a:t>
            </a:r>
          </a:p>
          <a:p>
            <a:pPr lvl="0"/>
            <a:r>
              <a:rPr lang="pl-PL" sz="1100" dirty="0" smtClean="0"/>
              <a:t>5. </a:t>
            </a:r>
            <a:r>
              <a:rPr lang="en-US" sz="1100" dirty="0" smtClean="0"/>
              <a:t>first </a:t>
            </a:r>
            <a:r>
              <a:rPr lang="en-US" sz="1100" dirty="0"/>
              <a:t>annealing in 90 °C for 4 hours,</a:t>
            </a:r>
          </a:p>
          <a:p>
            <a:pPr lvl="0"/>
            <a:r>
              <a:rPr lang="pl-PL" sz="1100" dirty="0" smtClean="0"/>
              <a:t>6. </a:t>
            </a:r>
            <a:r>
              <a:rPr lang="en-US" sz="1100" dirty="0" smtClean="0"/>
              <a:t>cooling </a:t>
            </a:r>
            <a:r>
              <a:rPr lang="en-US" sz="1100" dirty="0"/>
              <a:t>from 90 °C to 60 °C in 10 hours, 3 °C/h,</a:t>
            </a:r>
          </a:p>
          <a:p>
            <a:pPr lvl="0"/>
            <a:r>
              <a:rPr lang="pl-PL" sz="1100" dirty="0" smtClean="0"/>
              <a:t>7. </a:t>
            </a:r>
            <a:r>
              <a:rPr lang="en-US" sz="1100" dirty="0" smtClean="0"/>
              <a:t>second </a:t>
            </a:r>
            <a:r>
              <a:rPr lang="en-US" sz="1100" dirty="0"/>
              <a:t>annealing in 60 °C for 4 hours,</a:t>
            </a:r>
          </a:p>
          <a:p>
            <a:pPr lvl="0"/>
            <a:r>
              <a:rPr lang="pl-PL" sz="1100" dirty="0" smtClean="0"/>
              <a:t>8. </a:t>
            </a:r>
            <a:r>
              <a:rPr lang="en-US" sz="1100" dirty="0" smtClean="0"/>
              <a:t>cooling </a:t>
            </a:r>
            <a:r>
              <a:rPr lang="en-US" sz="1100" dirty="0"/>
              <a:t>from 60 °C to 20 °C room temperature in 10 hours, 4 °C/h.</a:t>
            </a:r>
          </a:p>
          <a:p>
            <a:endParaRPr lang="en-US" sz="11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2"/>
          <p:cNvSpPr txBox="1"/>
          <p:nvPr/>
        </p:nvSpPr>
        <p:spPr>
          <a:xfrm>
            <a:off x="1092108" y="154744"/>
            <a:ext cx="6959783" cy="66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Scintillation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Principles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light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yield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scintillators</a:t>
            </a:r>
            <a:endParaRPr lang="pl-PL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3" y="2003295"/>
            <a:ext cx="4529212" cy="4353055"/>
          </a:xfrm>
          <a:prstGeom prst="rect">
            <a:avLst/>
          </a:prstGeom>
        </p:spPr>
      </p:pic>
      <p:pic>
        <p:nvPicPr>
          <p:cNvPr id="11" name="Obraz 10" descr="G:\Download\p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5264"/>
            <a:ext cx="3821505" cy="26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7691595" y="2770963"/>
            <a:ext cx="548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A</a:t>
            </a:r>
            <a:r>
              <a:rPr lang="pl-PL" sz="1600" b="1" baseline="-25000" dirty="0" smtClean="0"/>
              <a:t>max</a:t>
            </a:r>
            <a:endParaRPr lang="en-US" sz="1600" b="1" baseline="-25000" dirty="0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7452320" y="3025480"/>
            <a:ext cx="275062" cy="2676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15"/>
              <p:cNvSpPr/>
              <p:nvPr/>
            </p:nvSpPr>
            <p:spPr>
              <a:xfrm>
                <a:off x="5580112" y="4287253"/>
                <a:ext cx="3230628" cy="658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pl-PL" sz="1800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𝐬𝐜𝐢𝐧𝐭𝐢𝐥𝐥𝐚𝐭𝐨𝐫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1" i="0" smtClean="0">
                                  <a:latin typeface="Cambria Math" panose="02040503050406030204" pitchFamily="18" charset="0"/>
                                </a:rPr>
                                <m:t>𝐬𝐭𝐢𝐥𝐛𝐞𝐧𝐞</m:t>
                              </m:r>
                            </m:sub>
                          </m:sSub>
                        </m:den>
                      </m:f>
                      <m:r>
                        <a:rPr lang="en-US" sz="1800" b="0" i="0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Prostoką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287253"/>
                <a:ext cx="3230628" cy="6583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6"/>
          <p:cNvSpPr txBox="1"/>
          <p:nvPr/>
        </p:nvSpPr>
        <p:spPr>
          <a:xfrm>
            <a:off x="5065130" y="5106924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A</a:t>
            </a:r>
            <a:r>
              <a:rPr lang="pl-PL" sz="1400" baseline="-25000" dirty="0" err="1" smtClean="0"/>
              <a:t>max</a:t>
            </a:r>
            <a:r>
              <a:rPr lang="pl-PL" sz="1400" baseline="-25000" dirty="0" smtClean="0"/>
              <a:t> </a:t>
            </a:r>
            <a:r>
              <a:rPr lang="pl-PL" sz="1400" baseline="-25000" dirty="0" err="1" smtClean="0"/>
              <a:t>scintillator</a:t>
            </a:r>
            <a:r>
              <a:rPr lang="pl-PL" sz="1400" dirty="0" smtClean="0"/>
              <a:t> – </a:t>
            </a:r>
            <a:r>
              <a:rPr lang="pl-PL" sz="1400" dirty="0" err="1" smtClean="0"/>
              <a:t>middle</a:t>
            </a:r>
            <a:r>
              <a:rPr lang="pl-PL" sz="1400" dirty="0" smtClean="0"/>
              <a:t> of Compton </a:t>
            </a:r>
            <a:r>
              <a:rPr lang="pl-PL" sz="1400" dirty="0" err="1" smtClean="0"/>
              <a:t>edge</a:t>
            </a:r>
            <a:r>
              <a:rPr lang="pl-PL" sz="1400" dirty="0" smtClean="0"/>
              <a:t> for </a:t>
            </a:r>
            <a:r>
              <a:rPr lang="pl-PL" sz="1400" dirty="0" err="1" smtClean="0"/>
              <a:t>sample</a:t>
            </a:r>
            <a:endParaRPr lang="pl-PL" sz="1400" dirty="0" smtClean="0"/>
          </a:p>
          <a:p>
            <a:r>
              <a:rPr lang="pl-PL" sz="1400" dirty="0" err="1" smtClean="0"/>
              <a:t>A</a:t>
            </a:r>
            <a:r>
              <a:rPr lang="pl-PL" sz="1400" baseline="-25000" dirty="0" err="1" smtClean="0"/>
              <a:t>max</a:t>
            </a:r>
            <a:r>
              <a:rPr lang="pl-PL" sz="1400" baseline="-25000" dirty="0" smtClean="0"/>
              <a:t> </a:t>
            </a:r>
            <a:r>
              <a:rPr lang="pl-PL" sz="1400" baseline="-25000" dirty="0" err="1" smtClean="0"/>
              <a:t>stilbene</a:t>
            </a:r>
            <a:r>
              <a:rPr lang="pl-PL" sz="1400" dirty="0"/>
              <a:t> – </a:t>
            </a:r>
            <a:r>
              <a:rPr lang="pl-PL" sz="1400" dirty="0" err="1"/>
              <a:t>middle</a:t>
            </a:r>
            <a:r>
              <a:rPr lang="pl-PL" sz="1400" dirty="0"/>
              <a:t> of Compton </a:t>
            </a:r>
            <a:r>
              <a:rPr lang="pl-PL" sz="1400" dirty="0" err="1" smtClean="0"/>
              <a:t>edge</a:t>
            </a:r>
            <a:r>
              <a:rPr lang="pl-PL" sz="1400" dirty="0" smtClean="0"/>
              <a:t> </a:t>
            </a:r>
            <a:r>
              <a:rPr lang="pl-PL" sz="1400" dirty="0"/>
              <a:t>for </a:t>
            </a:r>
            <a:r>
              <a:rPr lang="pl-PL" sz="1400" dirty="0" err="1" smtClean="0"/>
              <a:t>sdandard</a:t>
            </a:r>
            <a:endParaRPr lang="en-US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-1" y="947182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Light yield </a:t>
            </a:r>
            <a:r>
              <a:rPr lang="pl-PL" sz="1100" dirty="0" smtClean="0"/>
              <a:t>(LY)</a:t>
            </a:r>
            <a:r>
              <a:rPr lang="en-US" sz="1100" dirty="0" smtClean="0"/>
              <a:t> </a:t>
            </a:r>
            <a:r>
              <a:rPr lang="en-US" sz="1100" dirty="0"/>
              <a:t>is a conversion efficiency of radioactive energy deposited in scintillator into light and is expressed </a:t>
            </a:r>
            <a:r>
              <a:rPr lang="en-US" sz="1100" dirty="0" smtClean="0"/>
              <a:t>in </a:t>
            </a:r>
            <a:r>
              <a:rPr lang="en-US" sz="1100" dirty="0"/>
              <a:t>light photons </a:t>
            </a:r>
            <a:endParaRPr lang="pl-PL" sz="1100" dirty="0" smtClean="0"/>
          </a:p>
          <a:p>
            <a:pPr algn="ctr"/>
            <a:r>
              <a:rPr lang="en-US" sz="1100" dirty="0" smtClean="0"/>
              <a:t>generated </a:t>
            </a:r>
            <a:r>
              <a:rPr lang="en-US" sz="1100" dirty="0"/>
              <a:t>per </a:t>
            </a:r>
            <a:r>
              <a:rPr lang="en-US" sz="1100" dirty="0" err="1"/>
              <a:t>megaelectronvolt</a:t>
            </a:r>
            <a:r>
              <a:rPr lang="en-US" sz="1100" dirty="0"/>
              <a:t> of deposited energy (</a:t>
            </a:r>
            <a:r>
              <a:rPr lang="en-US" sz="1100" dirty="0" err="1" smtClean="0"/>
              <a:t>ph</a:t>
            </a:r>
            <a:r>
              <a:rPr lang="pl-PL" sz="1100" dirty="0" err="1" smtClean="0"/>
              <a:t>otons</a:t>
            </a:r>
            <a:r>
              <a:rPr lang="en-US" sz="1100" dirty="0" smtClean="0"/>
              <a:t>/MeV</a:t>
            </a:r>
            <a:r>
              <a:rPr lang="en-US" sz="1100" dirty="0"/>
              <a:t>) by radiation quanta or particle. </a:t>
            </a:r>
            <a:r>
              <a:rPr lang="en-US" sz="1100" dirty="0" smtClean="0"/>
              <a:t>Comparing </a:t>
            </a:r>
            <a:r>
              <a:rPr lang="en-US" sz="1100" dirty="0"/>
              <a:t>light </a:t>
            </a:r>
            <a:r>
              <a:rPr lang="pl-PL" sz="1100" dirty="0" err="1" smtClean="0"/>
              <a:t>yield</a:t>
            </a:r>
            <a:r>
              <a:rPr lang="en-US" sz="1100" dirty="0" smtClean="0"/>
              <a:t> </a:t>
            </a:r>
            <a:r>
              <a:rPr lang="en-US" sz="1100" dirty="0"/>
              <a:t>of produced plastic </a:t>
            </a:r>
            <a:endParaRPr lang="pl-PL" sz="1100" dirty="0" smtClean="0"/>
          </a:p>
          <a:p>
            <a:pPr algn="ctr"/>
            <a:r>
              <a:rPr lang="en-US" sz="1100" dirty="0" smtClean="0"/>
              <a:t>scintillators </a:t>
            </a:r>
            <a:r>
              <a:rPr lang="en-US" sz="1100" dirty="0"/>
              <a:t>to light </a:t>
            </a:r>
            <a:r>
              <a:rPr lang="pl-PL" sz="1100" dirty="0" err="1" smtClean="0"/>
              <a:t>yield</a:t>
            </a:r>
            <a:r>
              <a:rPr lang="en-US" sz="1100" dirty="0" smtClean="0"/>
              <a:t> </a:t>
            </a:r>
            <a:r>
              <a:rPr lang="en-US" sz="1100" dirty="0"/>
              <a:t>of anthracene or stilbene crystal scintillators is known as relative light </a:t>
            </a:r>
            <a:r>
              <a:rPr lang="pl-PL" sz="1100" dirty="0" err="1" smtClean="0"/>
              <a:t>yield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2"/>
          <p:cNvSpPr txBox="1"/>
          <p:nvPr/>
        </p:nvSpPr>
        <p:spPr>
          <a:xfrm>
            <a:off x="1116171" y="225991"/>
            <a:ext cx="7058171" cy="6840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23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Scintillation</a:t>
            </a:r>
            <a:r>
              <a:rPr lang="pl-PL" sz="2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3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Principles</a:t>
            </a:r>
            <a:r>
              <a:rPr lang="pl-PL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pl-PL" sz="23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emission</a:t>
            </a:r>
            <a:r>
              <a:rPr lang="pl-PL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pl-PL" sz="23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absorption</a:t>
            </a:r>
            <a:r>
              <a:rPr lang="pl-PL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spectra</a:t>
            </a:r>
            <a:endParaRPr lang="pl-PL" sz="23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" name="Obraz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332073"/>
            <a:ext cx="4104496" cy="3856788"/>
          </a:xfrm>
          <a:prstGeom prst="rect">
            <a:avLst/>
          </a:prstGeom>
        </p:spPr>
      </p:pic>
      <p:sp>
        <p:nvSpPr>
          <p:cNvPr id="13" name="TextShape 2"/>
          <p:cNvSpPr txBox="1"/>
          <p:nvPr/>
        </p:nvSpPr>
        <p:spPr>
          <a:xfrm>
            <a:off x="-36512" y="5188861"/>
            <a:ext cx="5040600" cy="50150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1400" b="1" spc="-1" dirty="0" err="1" smtClean="0">
                <a:solidFill>
                  <a:srgbClr val="00956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Absorption</a:t>
            </a:r>
            <a:r>
              <a:rPr lang="pl-PL" sz="1400" b="1" spc="-1" dirty="0" smtClean="0">
                <a:solidFill>
                  <a:srgbClr val="00956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pl-PL" sz="1400" b="1" spc="-1" dirty="0" err="1" smtClean="0">
                <a:solidFill>
                  <a:srgbClr val="00956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green</a:t>
            </a:r>
            <a:r>
              <a:rPr lang="pl-PL" sz="1400" b="1" spc="-1" dirty="0" smtClean="0">
                <a:solidFill>
                  <a:srgbClr val="00956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</a:t>
            </a:r>
            <a:r>
              <a:rPr lang="pl-PL" sz="14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emission</a:t>
            </a:r>
            <a:r>
              <a:rPr lang="pl-PL" sz="14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(red) 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spectra of 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fluorescent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substances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commonly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used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plastic 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scintillators</a:t>
            </a:r>
            <a:endParaRPr lang="pl-PL" sz="1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5417840" y="5188861"/>
            <a:ext cx="3240360" cy="50150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1400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lang="pl-PL" sz="1400" b="1" spc="-1" dirty="0" err="1" smtClean="0">
                <a:uFill>
                  <a:solidFill>
                    <a:srgbClr val="FFFFFF"/>
                  </a:solidFill>
                </a:uFill>
                <a:latin typeface="Calibri"/>
              </a:rPr>
              <a:t>mission</a:t>
            </a:r>
            <a:r>
              <a:rPr lang="pl-PL" sz="1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spectrum of plastic 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scintillator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with p-</a:t>
            </a:r>
            <a:r>
              <a:rPr lang="pl-PL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Terphenyl</a:t>
            </a:r>
            <a:r>
              <a:rPr lang="pl-PL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POPOP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89626" y="5850322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</a:t>
            </a:r>
            <a:r>
              <a:rPr lang="en-US" sz="1200" dirty="0" smtClean="0"/>
              <a:t>-</a:t>
            </a:r>
            <a:r>
              <a:rPr lang="pl-PL" sz="1200" dirty="0" smtClean="0"/>
              <a:t>T</a:t>
            </a:r>
            <a:r>
              <a:rPr lang="en-US" sz="1200" dirty="0" err="1" smtClean="0"/>
              <a:t>erphenyl</a:t>
            </a:r>
            <a:r>
              <a:rPr lang="en-US" sz="1200" dirty="0" smtClean="0"/>
              <a:t> </a:t>
            </a:r>
            <a:r>
              <a:rPr lang="en-US" sz="1200" dirty="0"/>
              <a:t>emission spectrum overlaps with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en-US" sz="1200" dirty="0" smtClean="0"/>
              <a:t>POPOP </a:t>
            </a:r>
            <a:r>
              <a:rPr lang="en-US" sz="1200" dirty="0"/>
              <a:t>absorption spectrum</a:t>
            </a:r>
          </a:p>
        </p:txBody>
      </p:sp>
      <p:sp>
        <p:nvSpPr>
          <p:cNvPr id="4" name="Znak plus 3"/>
          <p:cNvSpPr/>
          <p:nvPr/>
        </p:nvSpPr>
        <p:spPr>
          <a:xfrm>
            <a:off x="1907704" y="3045614"/>
            <a:ext cx="375605" cy="383386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42" y="1567270"/>
            <a:ext cx="4234009" cy="2955607"/>
          </a:xfrm>
          <a:prstGeom prst="rect">
            <a:avLst/>
          </a:prstGeom>
        </p:spPr>
      </p:pic>
      <p:sp>
        <p:nvSpPr>
          <p:cNvPr id="2" name="Strzałka w prawo 1"/>
          <p:cNvSpPr/>
          <p:nvPr/>
        </p:nvSpPr>
        <p:spPr>
          <a:xfrm>
            <a:off x="4269945" y="3068960"/>
            <a:ext cx="750625" cy="33884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ole tekstowe 16"/>
          <p:cNvSpPr txBox="1"/>
          <p:nvPr/>
        </p:nvSpPr>
        <p:spPr>
          <a:xfrm>
            <a:off x="6804248" y="2245801"/>
            <a:ext cx="170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</a:t>
            </a:r>
            <a:r>
              <a:rPr lang="en-US" sz="1200" dirty="0" smtClean="0"/>
              <a:t>-</a:t>
            </a:r>
            <a:r>
              <a:rPr lang="pl-PL" sz="1200" dirty="0" smtClean="0"/>
              <a:t>T</a:t>
            </a:r>
            <a:r>
              <a:rPr lang="en-US" sz="1200" dirty="0" err="1" smtClean="0"/>
              <a:t>erphenyl</a:t>
            </a:r>
            <a:r>
              <a:rPr lang="en-US" sz="1200" dirty="0" smtClean="0"/>
              <a:t> </a:t>
            </a:r>
            <a:r>
              <a:rPr lang="pl-PL" sz="1200" dirty="0" smtClean="0"/>
              <a:t>+ </a:t>
            </a:r>
            <a:r>
              <a:rPr lang="en-US" sz="1200" dirty="0" smtClean="0"/>
              <a:t>POPOP</a:t>
            </a:r>
            <a:endParaRPr lang="en-US" sz="1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15816" y="192669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1-4 wt. %</a:t>
            </a:r>
            <a:endParaRPr lang="en-US" sz="1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843808" y="41154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~0.05 wt. %</a:t>
            </a:r>
            <a:endParaRPr lang="en-US" sz="1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8</a:t>
            </a:fld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66" y="4584161"/>
            <a:ext cx="2609959" cy="5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477594" y="4816121"/>
            <a:ext cx="4540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where following symbols denote: </a:t>
            </a:r>
          </a:p>
          <a:p>
            <a:r>
              <a:rPr lang="en-US" sz="1200" dirty="0"/>
              <a:t>K - normalization constant </a:t>
            </a:r>
          </a:p>
          <a:p>
            <a:r>
              <a:rPr lang="en-US" sz="1200" dirty="0"/>
              <a:t>Θ – time of the gamma quantum interaction with scintillator</a:t>
            </a:r>
          </a:p>
          <a:p>
            <a:r>
              <a:rPr lang="en-US" sz="1200" dirty="0"/>
              <a:t>t - time</a:t>
            </a:r>
          </a:p>
          <a:p>
            <a:r>
              <a:rPr lang="en-US" sz="1200" dirty="0"/>
              <a:t>t</a:t>
            </a:r>
            <a:r>
              <a:rPr lang="en-US" sz="1200" baseline="-25000" dirty="0"/>
              <a:t>d</a:t>
            </a:r>
            <a:r>
              <a:rPr lang="en-US" sz="1200" dirty="0"/>
              <a:t> - decay time of the final light emission</a:t>
            </a:r>
          </a:p>
          <a:p>
            <a:r>
              <a:rPr lang="en-US" sz="1200" dirty="0" err="1"/>
              <a:t>t</a:t>
            </a:r>
            <a:r>
              <a:rPr lang="en-US" sz="1200" baseline="-25000" dirty="0" err="1"/>
              <a:t>r</a:t>
            </a:r>
            <a:r>
              <a:rPr lang="en-US" sz="1200" dirty="0"/>
              <a:t> - average time of the energy transfer to the wavelength shifter </a:t>
            </a:r>
          </a:p>
          <a:p>
            <a:r>
              <a:rPr lang="en-US" sz="1200" dirty="0"/>
              <a:t>σ - standard deviation reflects total uncertainty of light emission </a:t>
            </a:r>
            <a:endParaRPr lang="pl-PL" sz="1200" dirty="0" smtClean="0"/>
          </a:p>
          <a:p>
            <a:r>
              <a:rPr lang="en-US" sz="1200" dirty="0" smtClean="0"/>
              <a:t>from </a:t>
            </a:r>
            <a:r>
              <a:rPr lang="en-US" sz="1200" dirty="0"/>
              <a:t>scintillator and TCSPC components: excitation diode, </a:t>
            </a:r>
            <a:endParaRPr lang="pl-PL" sz="1200" dirty="0" smtClean="0"/>
          </a:p>
          <a:p>
            <a:r>
              <a:rPr lang="en-US" sz="1200" dirty="0" smtClean="0"/>
              <a:t>photomultiplier </a:t>
            </a:r>
            <a:r>
              <a:rPr lang="en-US" sz="1200" dirty="0"/>
              <a:t>tube and electronics.</a:t>
            </a:r>
          </a:p>
          <a:p>
            <a:endParaRPr lang="en-US" sz="1200" dirty="0"/>
          </a:p>
        </p:txBody>
      </p:sp>
      <p:sp>
        <p:nvSpPr>
          <p:cNvPr id="9" name="TextShape 2"/>
          <p:cNvSpPr txBox="1"/>
          <p:nvPr/>
        </p:nvSpPr>
        <p:spPr>
          <a:xfrm>
            <a:off x="1083469" y="16516"/>
            <a:ext cx="6959783" cy="5843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Scintillation</a:t>
            </a:r>
            <a:r>
              <a:rPr lang="pl-PL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Principles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light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</a:t>
            </a: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properties</a:t>
            </a:r>
            <a:endParaRPr lang="pl-PL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" name="Symbol zastępczy zawartości 4" descr="G:\Download\3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8" y="3635298"/>
            <a:ext cx="3617003" cy="29439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/>
              <p:cNvSpPr/>
              <p:nvPr/>
            </p:nvSpPr>
            <p:spPr>
              <a:xfrm>
                <a:off x="4425555" y="3950303"/>
                <a:ext cx="4309567" cy="58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K</m:t>
                      </m:r>
                      <m:nary>
                        <m:naryPr>
                          <m:limLoc m:val="subSup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r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τ</m:t>
                                          </m:r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−2.5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dτ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Prostoką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55" y="3950303"/>
                <a:ext cx="4309567" cy="58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ymbol zastępczy zawartości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9738" y="738786"/>
            <a:ext cx="4434759" cy="2013911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6479820" y="600842"/>
            <a:ext cx="2307341" cy="276513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9793" y="2965867"/>
            <a:ext cx="642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Decay time can be </a:t>
            </a:r>
            <a:r>
              <a:rPr lang="en-US" sz="1000" dirty="0" smtClean="0"/>
              <a:t>defined </a:t>
            </a:r>
            <a:r>
              <a:rPr lang="en-US" sz="1000" dirty="0"/>
              <a:t>as time over which the light signal from scintillator decreases to 1/e </a:t>
            </a:r>
            <a:r>
              <a:rPr lang="en-US" sz="1000" dirty="0" smtClean="0"/>
              <a:t>of </a:t>
            </a:r>
            <a:r>
              <a:rPr lang="en-US" sz="1000" dirty="0"/>
              <a:t>its maximum value. </a:t>
            </a:r>
            <a:endParaRPr lang="pl-PL" sz="1000" dirty="0" smtClean="0"/>
          </a:p>
          <a:p>
            <a:r>
              <a:rPr lang="en-US" sz="1000" dirty="0" smtClean="0"/>
              <a:t>To </a:t>
            </a:r>
            <a:r>
              <a:rPr lang="en-US" sz="1000" dirty="0"/>
              <a:t>measure decay time of plastic scintillators time-correlated single photon counting </a:t>
            </a:r>
            <a:r>
              <a:rPr lang="en-US" sz="1000" dirty="0" smtClean="0"/>
              <a:t>(</a:t>
            </a:r>
            <a:r>
              <a:rPr lang="en-US" sz="1000" dirty="0"/>
              <a:t>TCSPC) was used.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21A-2A0B-4F20-8548-7B56A1BD15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885</Words>
  <Application>Microsoft Office PowerPoint</Application>
  <PresentationFormat>Pokaz na ekranie (4:3)</PresentationFormat>
  <Paragraphs>231</Paragraphs>
  <Slides>19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Times-Roman</vt:lpstr>
      <vt:lpstr>Wingdings</vt:lpstr>
      <vt:lpstr>Motyw pakietu Office</vt:lpstr>
      <vt:lpstr>Synthesis and characterization  of the plastic scintillators  for the total-body J-PET scanner</vt:lpstr>
      <vt:lpstr>Outline</vt:lpstr>
      <vt:lpstr>Motivation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Results</vt:lpstr>
      <vt:lpstr>Commercial plastic scintillators</vt:lpstr>
      <vt:lpstr>Technical attenuation length</vt:lpstr>
      <vt:lpstr>Plastic scintillator strips used in J-PET</vt:lpstr>
      <vt:lpstr>Overlapping of 365 nm UV lamp emission spectra and scintillator absorption</vt:lpstr>
      <vt:lpstr>Setup for TAL measurements</vt:lpstr>
      <vt:lpstr>Summary results</vt:lpstr>
      <vt:lpstr>Summary results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measurements  of attenuation in 1m long scintillators</dc:title>
  <dc:creator>Lukasz</dc:creator>
  <cp:lastModifiedBy>Lukasz</cp:lastModifiedBy>
  <cp:revision>49</cp:revision>
  <dcterms:created xsi:type="dcterms:W3CDTF">2018-04-26T06:56:13Z</dcterms:created>
  <dcterms:modified xsi:type="dcterms:W3CDTF">2019-06-27T18:23:10Z</dcterms:modified>
</cp:coreProperties>
</file>