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256" r:id="rId2"/>
    <p:sldId id="1393" r:id="rId3"/>
    <p:sldId id="1377" r:id="rId4"/>
    <p:sldId id="1383" r:id="rId5"/>
    <p:sldId id="1382" r:id="rId6"/>
    <p:sldId id="1083" r:id="rId7"/>
    <p:sldId id="1388" r:id="rId8"/>
    <p:sldId id="1392" r:id="rId9"/>
    <p:sldId id="1378" r:id="rId10"/>
    <p:sldId id="1394" r:id="rId11"/>
    <p:sldId id="1395" r:id="rId12"/>
    <p:sldId id="1351" r:id="rId13"/>
    <p:sldId id="1286" r:id="rId14"/>
    <p:sldId id="1381" r:id="rId15"/>
    <p:sldId id="1390" r:id="rId16"/>
    <p:sldId id="1309" r:id="rId17"/>
    <p:sldId id="1389" r:id="rId18"/>
    <p:sldId id="1307" r:id="rId19"/>
    <p:sldId id="1313" r:id="rId20"/>
    <p:sldId id="1311" r:id="rId21"/>
    <p:sldId id="1314" r:id="rId22"/>
    <p:sldId id="1396" r:id="rId23"/>
    <p:sldId id="1397" r:id="rId24"/>
    <p:sldId id="1398" r:id="rId25"/>
    <p:sldId id="1399" r:id="rId26"/>
    <p:sldId id="1069" r:id="rId27"/>
    <p:sldId id="1345" r:id="rId28"/>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3300"/>
    <a:srgbClr val="333399"/>
    <a:srgbClr val="FF0066"/>
    <a:srgbClr val="EAEADA"/>
    <a:srgbClr val="99CCFF"/>
    <a:srgbClr val="CCECFF"/>
    <a:srgbClr val="6699FF"/>
    <a:srgbClr val="FF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Styl jasny 3 — Ak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 z motywem 1 — Ak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Styl z motywem 1 — Ak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03" autoAdjust="0"/>
    <p:restoredTop sz="83429" autoAdjust="0"/>
  </p:normalViewPr>
  <p:slideViewPr>
    <p:cSldViewPr>
      <p:cViewPr varScale="1">
        <p:scale>
          <a:sx n="76" d="100"/>
          <a:sy n="76" d="100"/>
        </p:scale>
        <p:origin x="102" y="8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258" y="-8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Zeszyt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059128912932211"/>
          <c:y val="4.5489877689086217E-2"/>
          <c:w val="0.75001875559318587"/>
          <c:h val="0.7339828834901484"/>
        </c:manualLayout>
      </c:layout>
      <c:scatterChart>
        <c:scatterStyle val="smoothMarker"/>
        <c:varyColors val="0"/>
        <c:ser>
          <c:idx val="0"/>
          <c:order val="0"/>
          <c:tx>
            <c:v>RS</c:v>
          </c:tx>
          <c:spPr>
            <a:ln>
              <a:solidFill>
                <a:srgbClr val="C00000"/>
              </a:solidFill>
            </a:ln>
          </c:spPr>
          <c:marker>
            <c:symbol val="none"/>
          </c:marker>
          <c:xVal>
            <c:numRef>
              <c:f>'FWHM spoty'!$A$3:$A$505</c:f>
              <c:numCache>
                <c:formatCode>General</c:formatCode>
                <c:ptCount val="503"/>
                <c:pt idx="0">
                  <c:v>0</c:v>
                </c:pt>
                <c:pt idx="1">
                  <c:v>1.3691999999999999E-2</c:v>
                </c:pt>
                <c:pt idx="2">
                  <c:v>2.7383999999999999E-2</c:v>
                </c:pt>
                <c:pt idx="3">
                  <c:v>4.1076000000000001E-2</c:v>
                </c:pt>
                <c:pt idx="4">
                  <c:v>5.4768999999999998E-2</c:v>
                </c:pt>
                <c:pt idx="5">
                  <c:v>6.8460999999999994E-2</c:v>
                </c:pt>
                <c:pt idx="6">
                  <c:v>8.2153000000000004E-2</c:v>
                </c:pt>
                <c:pt idx="7">
                  <c:v>9.5845E-2</c:v>
                </c:pt>
                <c:pt idx="8">
                  <c:v>0.109537</c:v>
                </c:pt>
                <c:pt idx="9">
                  <c:v>0.12322900000000001</c:v>
                </c:pt>
                <c:pt idx="10">
                  <c:v>0.13692199999999999</c:v>
                </c:pt>
                <c:pt idx="11">
                  <c:v>0.150614</c:v>
                </c:pt>
                <c:pt idx="12">
                  <c:v>0.16430600000000001</c:v>
                </c:pt>
                <c:pt idx="13">
                  <c:v>0.17799799999999999</c:v>
                </c:pt>
                <c:pt idx="14">
                  <c:v>0.19169</c:v>
                </c:pt>
                <c:pt idx="15">
                  <c:v>0.20538200000000001</c:v>
                </c:pt>
                <c:pt idx="16">
                  <c:v>0.21907499999999999</c:v>
                </c:pt>
                <c:pt idx="17">
                  <c:v>0.232767</c:v>
                </c:pt>
                <c:pt idx="18">
                  <c:v>0.24645900000000001</c:v>
                </c:pt>
                <c:pt idx="19">
                  <c:v>0.26015100000000002</c:v>
                </c:pt>
                <c:pt idx="20">
                  <c:v>0.273843</c:v>
                </c:pt>
                <c:pt idx="21">
                  <c:v>0.28753499999999999</c:v>
                </c:pt>
                <c:pt idx="22">
                  <c:v>0.301228</c:v>
                </c:pt>
                <c:pt idx="23">
                  <c:v>0.31491999999999998</c:v>
                </c:pt>
                <c:pt idx="24">
                  <c:v>0.32861200000000002</c:v>
                </c:pt>
                <c:pt idx="25">
                  <c:v>0.342304</c:v>
                </c:pt>
                <c:pt idx="26">
                  <c:v>0.35599599999999998</c:v>
                </c:pt>
                <c:pt idx="27">
                  <c:v>0.36968800000000002</c:v>
                </c:pt>
                <c:pt idx="28">
                  <c:v>0.38338</c:v>
                </c:pt>
                <c:pt idx="29">
                  <c:v>0.39707300000000001</c:v>
                </c:pt>
                <c:pt idx="30">
                  <c:v>0.41076499999999999</c:v>
                </c:pt>
                <c:pt idx="31">
                  <c:v>0.42445699999999997</c:v>
                </c:pt>
                <c:pt idx="32">
                  <c:v>0.43814900000000001</c:v>
                </c:pt>
                <c:pt idx="33">
                  <c:v>0.45184099999999999</c:v>
                </c:pt>
                <c:pt idx="34">
                  <c:v>0.46553299999999997</c:v>
                </c:pt>
                <c:pt idx="35">
                  <c:v>0.47922599999999999</c:v>
                </c:pt>
                <c:pt idx="36">
                  <c:v>0.49291800000000002</c:v>
                </c:pt>
                <c:pt idx="37">
                  <c:v>0.50661</c:v>
                </c:pt>
                <c:pt idx="38">
                  <c:v>0.52030200000000004</c:v>
                </c:pt>
                <c:pt idx="39">
                  <c:v>0.53399399999999997</c:v>
                </c:pt>
                <c:pt idx="40">
                  <c:v>0.54768600000000001</c:v>
                </c:pt>
                <c:pt idx="41">
                  <c:v>0.56137899999999996</c:v>
                </c:pt>
                <c:pt idx="42">
                  <c:v>0.575071</c:v>
                </c:pt>
                <c:pt idx="43">
                  <c:v>0.58876300000000004</c:v>
                </c:pt>
                <c:pt idx="44">
                  <c:v>0.60245499999999996</c:v>
                </c:pt>
                <c:pt idx="45">
                  <c:v>0.616147</c:v>
                </c:pt>
                <c:pt idx="46">
                  <c:v>0.62983900000000004</c:v>
                </c:pt>
                <c:pt idx="47">
                  <c:v>0.64353199999999999</c:v>
                </c:pt>
                <c:pt idx="48">
                  <c:v>0.65722400000000003</c:v>
                </c:pt>
                <c:pt idx="49">
                  <c:v>0.67091599999999996</c:v>
                </c:pt>
                <c:pt idx="50">
                  <c:v>0.68460799999999999</c:v>
                </c:pt>
                <c:pt idx="51">
                  <c:v>0.69830000000000003</c:v>
                </c:pt>
                <c:pt idx="52">
                  <c:v>0.71199199999999996</c:v>
                </c:pt>
                <c:pt idx="53">
                  <c:v>0.72568500000000002</c:v>
                </c:pt>
                <c:pt idx="54">
                  <c:v>0.73937699999999995</c:v>
                </c:pt>
                <c:pt idx="55">
                  <c:v>0.75306899999999999</c:v>
                </c:pt>
                <c:pt idx="56">
                  <c:v>0.76676100000000003</c:v>
                </c:pt>
                <c:pt idx="57">
                  <c:v>0.78045299999999995</c:v>
                </c:pt>
                <c:pt idx="58">
                  <c:v>0.79414499999999999</c:v>
                </c:pt>
                <c:pt idx="59">
                  <c:v>0.80783700000000003</c:v>
                </c:pt>
                <c:pt idx="60">
                  <c:v>0.82152999999999998</c:v>
                </c:pt>
                <c:pt idx="61">
                  <c:v>0.83522200000000002</c:v>
                </c:pt>
                <c:pt idx="62">
                  <c:v>0.84891399999999995</c:v>
                </c:pt>
                <c:pt idx="63">
                  <c:v>0.86260599999999998</c:v>
                </c:pt>
                <c:pt idx="64">
                  <c:v>0.87629800000000002</c:v>
                </c:pt>
                <c:pt idx="65">
                  <c:v>0.88998999999999995</c:v>
                </c:pt>
                <c:pt idx="66">
                  <c:v>0.90368300000000001</c:v>
                </c:pt>
                <c:pt idx="67">
                  <c:v>0.91737500000000005</c:v>
                </c:pt>
                <c:pt idx="68">
                  <c:v>0.93106699999999998</c:v>
                </c:pt>
                <c:pt idx="69">
                  <c:v>0.94475900000000002</c:v>
                </c:pt>
                <c:pt idx="70">
                  <c:v>0.95845100000000005</c:v>
                </c:pt>
                <c:pt idx="71">
                  <c:v>0.97214299999999998</c:v>
                </c:pt>
                <c:pt idx="72">
                  <c:v>0.98583600000000005</c:v>
                </c:pt>
                <c:pt idx="73">
                  <c:v>0.99952799999999997</c:v>
                </c:pt>
                <c:pt idx="74">
                  <c:v>1.01322</c:v>
                </c:pt>
                <c:pt idx="75">
                  <c:v>1.026912</c:v>
                </c:pt>
                <c:pt idx="76">
                  <c:v>1.0406040000000001</c:v>
                </c:pt>
                <c:pt idx="77">
                  <c:v>1.0542959999999999</c:v>
                </c:pt>
                <c:pt idx="78">
                  <c:v>1.0679890000000001</c:v>
                </c:pt>
                <c:pt idx="79">
                  <c:v>1.0816809999999999</c:v>
                </c:pt>
                <c:pt idx="80">
                  <c:v>1.0953729999999999</c:v>
                </c:pt>
                <c:pt idx="81">
                  <c:v>1.109065</c:v>
                </c:pt>
                <c:pt idx="82">
                  <c:v>1.122757</c:v>
                </c:pt>
                <c:pt idx="83">
                  <c:v>1.136449</c:v>
                </c:pt>
                <c:pt idx="84">
                  <c:v>1.1501410000000001</c:v>
                </c:pt>
                <c:pt idx="85">
                  <c:v>1.163834</c:v>
                </c:pt>
                <c:pt idx="86">
                  <c:v>1.1775260000000001</c:v>
                </c:pt>
                <c:pt idx="87">
                  <c:v>1.1912180000000001</c:v>
                </c:pt>
                <c:pt idx="88">
                  <c:v>1.2049099999999999</c:v>
                </c:pt>
                <c:pt idx="89">
                  <c:v>1.218602</c:v>
                </c:pt>
                <c:pt idx="90">
                  <c:v>1.232294</c:v>
                </c:pt>
                <c:pt idx="91">
                  <c:v>1.245987</c:v>
                </c:pt>
                <c:pt idx="92">
                  <c:v>1.259679</c:v>
                </c:pt>
                <c:pt idx="93">
                  <c:v>1.273371</c:v>
                </c:pt>
                <c:pt idx="94">
                  <c:v>1.2870630000000001</c:v>
                </c:pt>
                <c:pt idx="95">
                  <c:v>1.3007550000000001</c:v>
                </c:pt>
                <c:pt idx="96">
                  <c:v>1.3144469999999999</c:v>
                </c:pt>
                <c:pt idx="97">
                  <c:v>1.3281400000000001</c:v>
                </c:pt>
                <c:pt idx="98">
                  <c:v>1.3418319999999999</c:v>
                </c:pt>
                <c:pt idx="99">
                  <c:v>1.355524</c:v>
                </c:pt>
                <c:pt idx="100">
                  <c:v>1.369216</c:v>
                </c:pt>
                <c:pt idx="101">
                  <c:v>1.382908</c:v>
                </c:pt>
                <c:pt idx="102">
                  <c:v>1.3966000000000001</c:v>
                </c:pt>
                <c:pt idx="103">
                  <c:v>1.410293</c:v>
                </c:pt>
                <c:pt idx="104">
                  <c:v>1.4239850000000001</c:v>
                </c:pt>
                <c:pt idx="105">
                  <c:v>1.4376770000000001</c:v>
                </c:pt>
                <c:pt idx="106">
                  <c:v>1.4513689999999999</c:v>
                </c:pt>
                <c:pt idx="107">
                  <c:v>1.4650609999999999</c:v>
                </c:pt>
                <c:pt idx="108">
                  <c:v>1.478753</c:v>
                </c:pt>
                <c:pt idx="109">
                  <c:v>1.4924459999999999</c:v>
                </c:pt>
                <c:pt idx="110">
                  <c:v>1.506138</c:v>
                </c:pt>
                <c:pt idx="111">
                  <c:v>1.51983</c:v>
                </c:pt>
                <c:pt idx="112">
                  <c:v>1.5335220000000001</c:v>
                </c:pt>
                <c:pt idx="113">
                  <c:v>1.5472140000000001</c:v>
                </c:pt>
                <c:pt idx="114">
                  <c:v>1.5609059999999999</c:v>
                </c:pt>
                <c:pt idx="115">
                  <c:v>1.5745979999999999</c:v>
                </c:pt>
                <c:pt idx="116">
                  <c:v>1.5882909999999999</c:v>
                </c:pt>
                <c:pt idx="117">
                  <c:v>1.6019829999999999</c:v>
                </c:pt>
                <c:pt idx="118">
                  <c:v>1.615675</c:v>
                </c:pt>
                <c:pt idx="119">
                  <c:v>1.629367</c:v>
                </c:pt>
                <c:pt idx="120">
                  <c:v>1.643059</c:v>
                </c:pt>
                <c:pt idx="121">
                  <c:v>1.6567510000000001</c:v>
                </c:pt>
                <c:pt idx="122">
                  <c:v>1.670444</c:v>
                </c:pt>
                <c:pt idx="123">
                  <c:v>1.6841360000000001</c:v>
                </c:pt>
                <c:pt idx="124">
                  <c:v>1.6978279999999999</c:v>
                </c:pt>
                <c:pt idx="125">
                  <c:v>1.7115199999999999</c:v>
                </c:pt>
                <c:pt idx="126">
                  <c:v>1.725212</c:v>
                </c:pt>
                <c:pt idx="127">
                  <c:v>1.738904</c:v>
                </c:pt>
                <c:pt idx="128">
                  <c:v>1.752597</c:v>
                </c:pt>
                <c:pt idx="129">
                  <c:v>1.766289</c:v>
                </c:pt>
                <c:pt idx="130">
                  <c:v>1.779981</c:v>
                </c:pt>
                <c:pt idx="131">
                  <c:v>1.7936730000000001</c:v>
                </c:pt>
                <c:pt idx="132">
                  <c:v>1.8073650000000001</c:v>
                </c:pt>
                <c:pt idx="133">
                  <c:v>1.8210569999999999</c:v>
                </c:pt>
                <c:pt idx="134">
                  <c:v>1.8347500000000001</c:v>
                </c:pt>
                <c:pt idx="135">
                  <c:v>1.8484419999999999</c:v>
                </c:pt>
                <c:pt idx="136">
                  <c:v>1.862134</c:v>
                </c:pt>
                <c:pt idx="137">
                  <c:v>1.875826</c:v>
                </c:pt>
                <c:pt idx="138">
                  <c:v>1.889518</c:v>
                </c:pt>
                <c:pt idx="139">
                  <c:v>1.9032100000000001</c:v>
                </c:pt>
                <c:pt idx="140">
                  <c:v>1.9169020000000001</c:v>
                </c:pt>
                <c:pt idx="141">
                  <c:v>1.9305950000000001</c:v>
                </c:pt>
                <c:pt idx="142">
                  <c:v>1.9442870000000001</c:v>
                </c:pt>
                <c:pt idx="143">
                  <c:v>1.9579789999999999</c:v>
                </c:pt>
                <c:pt idx="144">
                  <c:v>1.971671</c:v>
                </c:pt>
                <c:pt idx="145">
                  <c:v>1.985363</c:v>
                </c:pt>
                <c:pt idx="146">
                  <c:v>1.999055</c:v>
                </c:pt>
                <c:pt idx="147">
                  <c:v>2.0127480000000002</c:v>
                </c:pt>
                <c:pt idx="148">
                  <c:v>2.02644</c:v>
                </c:pt>
                <c:pt idx="149">
                  <c:v>2.0401319999999998</c:v>
                </c:pt>
                <c:pt idx="150">
                  <c:v>2.0538240000000001</c:v>
                </c:pt>
                <c:pt idx="151">
                  <c:v>2.0675159999999999</c:v>
                </c:pt>
                <c:pt idx="152">
                  <c:v>2.0812080000000002</c:v>
                </c:pt>
                <c:pt idx="153">
                  <c:v>2.0949010000000001</c:v>
                </c:pt>
                <c:pt idx="154">
                  <c:v>2.1085929999999999</c:v>
                </c:pt>
                <c:pt idx="155">
                  <c:v>2.1222850000000002</c:v>
                </c:pt>
                <c:pt idx="156">
                  <c:v>2.135977</c:v>
                </c:pt>
                <c:pt idx="157">
                  <c:v>2.1496689999999998</c:v>
                </c:pt>
                <c:pt idx="158">
                  <c:v>2.1633610000000001</c:v>
                </c:pt>
                <c:pt idx="159">
                  <c:v>2.177054</c:v>
                </c:pt>
                <c:pt idx="160">
                  <c:v>2.1907459999999999</c:v>
                </c:pt>
                <c:pt idx="161">
                  <c:v>2.2044380000000001</c:v>
                </c:pt>
                <c:pt idx="162">
                  <c:v>2.2181299999999999</c:v>
                </c:pt>
                <c:pt idx="163">
                  <c:v>2.2318220000000002</c:v>
                </c:pt>
                <c:pt idx="164">
                  <c:v>2.245514</c:v>
                </c:pt>
                <c:pt idx="165">
                  <c:v>2.259207</c:v>
                </c:pt>
                <c:pt idx="166">
                  <c:v>2.2728989999999998</c:v>
                </c:pt>
                <c:pt idx="167">
                  <c:v>2.286591</c:v>
                </c:pt>
                <c:pt idx="168">
                  <c:v>2.3002829999999999</c:v>
                </c:pt>
                <c:pt idx="169">
                  <c:v>2.3139750000000001</c:v>
                </c:pt>
                <c:pt idx="170">
                  <c:v>2.3276669999999999</c:v>
                </c:pt>
                <c:pt idx="171">
                  <c:v>2.3413590000000002</c:v>
                </c:pt>
                <c:pt idx="172">
                  <c:v>2.3550520000000001</c:v>
                </c:pt>
                <c:pt idx="173">
                  <c:v>2.368744</c:v>
                </c:pt>
                <c:pt idx="174">
                  <c:v>2.3824360000000002</c:v>
                </c:pt>
                <c:pt idx="175">
                  <c:v>2.396128</c:v>
                </c:pt>
                <c:pt idx="176">
                  <c:v>2.4098199999999999</c:v>
                </c:pt>
                <c:pt idx="177">
                  <c:v>2.4235120000000001</c:v>
                </c:pt>
                <c:pt idx="178">
                  <c:v>2.4372050000000001</c:v>
                </c:pt>
                <c:pt idx="179">
                  <c:v>2.4508969999999999</c:v>
                </c:pt>
                <c:pt idx="180">
                  <c:v>2.4645890000000001</c:v>
                </c:pt>
                <c:pt idx="181">
                  <c:v>2.478281</c:v>
                </c:pt>
                <c:pt idx="182">
                  <c:v>2.4919730000000002</c:v>
                </c:pt>
                <c:pt idx="183">
                  <c:v>2.505665</c:v>
                </c:pt>
                <c:pt idx="184">
                  <c:v>2.519358</c:v>
                </c:pt>
                <c:pt idx="185">
                  <c:v>2.5330499999999998</c:v>
                </c:pt>
                <c:pt idx="186">
                  <c:v>2.5467420000000001</c:v>
                </c:pt>
                <c:pt idx="187">
                  <c:v>2.5604339999999999</c:v>
                </c:pt>
                <c:pt idx="188">
                  <c:v>2.5741260000000001</c:v>
                </c:pt>
                <c:pt idx="189">
                  <c:v>2.587818</c:v>
                </c:pt>
                <c:pt idx="190">
                  <c:v>2.6015109999999999</c:v>
                </c:pt>
                <c:pt idx="191">
                  <c:v>2.6152030000000002</c:v>
                </c:pt>
                <c:pt idx="192">
                  <c:v>2.628895</c:v>
                </c:pt>
                <c:pt idx="193">
                  <c:v>2.6425869999999998</c:v>
                </c:pt>
                <c:pt idx="194">
                  <c:v>2.6562790000000001</c:v>
                </c:pt>
                <c:pt idx="195">
                  <c:v>2.6699709999999999</c:v>
                </c:pt>
                <c:pt idx="196">
                  <c:v>2.6836630000000001</c:v>
                </c:pt>
                <c:pt idx="197">
                  <c:v>2.6973560000000001</c:v>
                </c:pt>
                <c:pt idx="198">
                  <c:v>2.7110479999999999</c:v>
                </c:pt>
                <c:pt idx="199">
                  <c:v>2.7247400000000002</c:v>
                </c:pt>
                <c:pt idx="200">
                  <c:v>2.738432</c:v>
                </c:pt>
                <c:pt idx="201">
                  <c:v>2.7521239999999998</c:v>
                </c:pt>
                <c:pt idx="202">
                  <c:v>2.7658160000000001</c:v>
                </c:pt>
                <c:pt idx="203">
                  <c:v>2.779509</c:v>
                </c:pt>
                <c:pt idx="204">
                  <c:v>2.7932009999999998</c:v>
                </c:pt>
                <c:pt idx="205">
                  <c:v>2.8068930000000001</c:v>
                </c:pt>
                <c:pt idx="206">
                  <c:v>2.8205849999999999</c:v>
                </c:pt>
                <c:pt idx="207">
                  <c:v>2.8342770000000002</c:v>
                </c:pt>
                <c:pt idx="208">
                  <c:v>2.847969</c:v>
                </c:pt>
                <c:pt idx="209">
                  <c:v>2.8616619999999999</c:v>
                </c:pt>
                <c:pt idx="210">
                  <c:v>2.8753540000000002</c:v>
                </c:pt>
                <c:pt idx="211">
                  <c:v>2.889046</c:v>
                </c:pt>
                <c:pt idx="212">
                  <c:v>2.9027379999999998</c:v>
                </c:pt>
                <c:pt idx="213">
                  <c:v>2.9164300000000001</c:v>
                </c:pt>
                <c:pt idx="214">
                  <c:v>2.9301219999999999</c:v>
                </c:pt>
                <c:pt idx="215">
                  <c:v>2.9438149999999998</c:v>
                </c:pt>
                <c:pt idx="216">
                  <c:v>2.9575070000000001</c:v>
                </c:pt>
                <c:pt idx="217">
                  <c:v>2.9711989999999999</c:v>
                </c:pt>
                <c:pt idx="218">
                  <c:v>2.9848910000000002</c:v>
                </c:pt>
                <c:pt idx="219">
                  <c:v>2.998583</c:v>
                </c:pt>
                <c:pt idx="220">
                  <c:v>3.0122749999999998</c:v>
                </c:pt>
                <c:pt idx="221">
                  <c:v>3.0259680000000002</c:v>
                </c:pt>
                <c:pt idx="222">
                  <c:v>3.03966</c:v>
                </c:pt>
                <c:pt idx="223">
                  <c:v>3.0533519999999998</c:v>
                </c:pt>
                <c:pt idx="224">
                  <c:v>3.0670440000000001</c:v>
                </c:pt>
                <c:pt idx="225">
                  <c:v>3.0807359999999999</c:v>
                </c:pt>
                <c:pt idx="226">
                  <c:v>3.0944280000000002</c:v>
                </c:pt>
                <c:pt idx="227">
                  <c:v>3.10812</c:v>
                </c:pt>
                <c:pt idx="228">
                  <c:v>3.1218129999999999</c:v>
                </c:pt>
                <c:pt idx="229">
                  <c:v>3.1355050000000002</c:v>
                </c:pt>
                <c:pt idx="230">
                  <c:v>3.149197</c:v>
                </c:pt>
                <c:pt idx="231">
                  <c:v>3.1628889999999998</c:v>
                </c:pt>
                <c:pt idx="232">
                  <c:v>3.1765810000000001</c:v>
                </c:pt>
                <c:pt idx="233">
                  <c:v>3.1902729999999999</c:v>
                </c:pt>
                <c:pt idx="234">
                  <c:v>3.2039659999999999</c:v>
                </c:pt>
                <c:pt idx="235">
                  <c:v>3.2176580000000001</c:v>
                </c:pt>
                <c:pt idx="236">
                  <c:v>3.2313499999999999</c:v>
                </c:pt>
                <c:pt idx="237">
                  <c:v>3.2450420000000002</c:v>
                </c:pt>
                <c:pt idx="238">
                  <c:v>3.258734</c:v>
                </c:pt>
                <c:pt idx="239">
                  <c:v>3.2724259999999998</c:v>
                </c:pt>
                <c:pt idx="240">
                  <c:v>3.2861189999999998</c:v>
                </c:pt>
                <c:pt idx="241">
                  <c:v>3.299811</c:v>
                </c:pt>
                <c:pt idx="242">
                  <c:v>3.3135029999999999</c:v>
                </c:pt>
                <c:pt idx="243">
                  <c:v>3.3271950000000001</c:v>
                </c:pt>
                <c:pt idx="244">
                  <c:v>3.3408869999999999</c:v>
                </c:pt>
                <c:pt idx="245">
                  <c:v>3.3545790000000002</c:v>
                </c:pt>
                <c:pt idx="246">
                  <c:v>3.3682720000000002</c:v>
                </c:pt>
                <c:pt idx="247">
                  <c:v>3.381964</c:v>
                </c:pt>
                <c:pt idx="248">
                  <c:v>3.3956559999999998</c:v>
                </c:pt>
                <c:pt idx="249">
                  <c:v>3.409348</c:v>
                </c:pt>
                <c:pt idx="250">
                  <c:v>3.4230399999999999</c:v>
                </c:pt>
                <c:pt idx="251">
                  <c:v>3.4367320000000001</c:v>
                </c:pt>
                <c:pt idx="252">
                  <c:v>3.4504239999999999</c:v>
                </c:pt>
                <c:pt idx="253">
                  <c:v>3.4641169999999999</c:v>
                </c:pt>
                <c:pt idx="254">
                  <c:v>3.4778090000000002</c:v>
                </c:pt>
                <c:pt idx="255">
                  <c:v>3.491501</c:v>
                </c:pt>
                <c:pt idx="256">
                  <c:v>3.5051929999999998</c:v>
                </c:pt>
                <c:pt idx="257">
                  <c:v>3.518885</c:v>
                </c:pt>
                <c:pt idx="258">
                  <c:v>3.5325769999999999</c:v>
                </c:pt>
                <c:pt idx="259">
                  <c:v>3.5462699999999998</c:v>
                </c:pt>
                <c:pt idx="260">
                  <c:v>3.5599620000000001</c:v>
                </c:pt>
                <c:pt idx="261">
                  <c:v>3.5736539999999999</c:v>
                </c:pt>
                <c:pt idx="262">
                  <c:v>3.5873460000000001</c:v>
                </c:pt>
                <c:pt idx="263">
                  <c:v>3.601038</c:v>
                </c:pt>
                <c:pt idx="264">
                  <c:v>3.6147300000000002</c:v>
                </c:pt>
                <c:pt idx="265">
                  <c:v>3.6284230000000002</c:v>
                </c:pt>
                <c:pt idx="266">
                  <c:v>3.642115</c:v>
                </c:pt>
                <c:pt idx="267">
                  <c:v>3.6558069999999998</c:v>
                </c:pt>
                <c:pt idx="268">
                  <c:v>3.6694990000000001</c:v>
                </c:pt>
                <c:pt idx="269">
                  <c:v>3.6831909999999999</c:v>
                </c:pt>
                <c:pt idx="270">
                  <c:v>3.6968830000000001</c:v>
                </c:pt>
                <c:pt idx="271">
                  <c:v>3.7105760000000001</c:v>
                </c:pt>
                <c:pt idx="272">
                  <c:v>3.7242679999999999</c:v>
                </c:pt>
                <c:pt idx="273">
                  <c:v>3.7379600000000002</c:v>
                </c:pt>
                <c:pt idx="274">
                  <c:v>3.751652</c:v>
                </c:pt>
                <c:pt idx="275">
                  <c:v>3.7653439999999998</c:v>
                </c:pt>
                <c:pt idx="276">
                  <c:v>3.7790360000000001</c:v>
                </c:pt>
                <c:pt idx="277">
                  <c:v>3.792729</c:v>
                </c:pt>
                <c:pt idx="278">
                  <c:v>3.8064209999999998</c:v>
                </c:pt>
                <c:pt idx="279">
                  <c:v>3.8201130000000001</c:v>
                </c:pt>
                <c:pt idx="280">
                  <c:v>3.8338049999999999</c:v>
                </c:pt>
                <c:pt idx="281">
                  <c:v>3.8474970000000002</c:v>
                </c:pt>
                <c:pt idx="282">
                  <c:v>3.861189</c:v>
                </c:pt>
                <c:pt idx="283">
                  <c:v>3.8748809999999998</c:v>
                </c:pt>
                <c:pt idx="284">
                  <c:v>3.8885740000000002</c:v>
                </c:pt>
                <c:pt idx="285">
                  <c:v>3.902266</c:v>
                </c:pt>
                <c:pt idx="286">
                  <c:v>3.9159579999999998</c:v>
                </c:pt>
                <c:pt idx="287">
                  <c:v>3.9296500000000001</c:v>
                </c:pt>
                <c:pt idx="288">
                  <c:v>3.9433419999999999</c:v>
                </c:pt>
                <c:pt idx="289">
                  <c:v>3.9570340000000002</c:v>
                </c:pt>
                <c:pt idx="290">
                  <c:v>3.9707270000000001</c:v>
                </c:pt>
                <c:pt idx="291">
                  <c:v>3.9844189999999999</c:v>
                </c:pt>
                <c:pt idx="292">
                  <c:v>3.9981110000000002</c:v>
                </c:pt>
                <c:pt idx="293">
                  <c:v>4.0118029999999996</c:v>
                </c:pt>
                <c:pt idx="294">
                  <c:v>4.0254950000000003</c:v>
                </c:pt>
                <c:pt idx="295">
                  <c:v>4.0391870000000001</c:v>
                </c:pt>
                <c:pt idx="296">
                  <c:v>4.05288</c:v>
                </c:pt>
                <c:pt idx="297">
                  <c:v>4.0665719999999999</c:v>
                </c:pt>
                <c:pt idx="298">
                  <c:v>4.0802639999999997</c:v>
                </c:pt>
                <c:pt idx="299">
                  <c:v>4.0939560000000004</c:v>
                </c:pt>
                <c:pt idx="300">
                  <c:v>4.1076480000000002</c:v>
                </c:pt>
                <c:pt idx="301">
                  <c:v>4.12134</c:v>
                </c:pt>
                <c:pt idx="302">
                  <c:v>4.135033</c:v>
                </c:pt>
                <c:pt idx="303">
                  <c:v>4.1487249999999998</c:v>
                </c:pt>
                <c:pt idx="304">
                  <c:v>4.1624169999999996</c:v>
                </c:pt>
                <c:pt idx="305">
                  <c:v>4.1761090000000003</c:v>
                </c:pt>
                <c:pt idx="306">
                  <c:v>4.1898010000000001</c:v>
                </c:pt>
                <c:pt idx="307">
                  <c:v>4.2034929999999999</c:v>
                </c:pt>
                <c:pt idx="308">
                  <c:v>4.2171849999999997</c:v>
                </c:pt>
                <c:pt idx="309">
                  <c:v>4.2308779999999997</c:v>
                </c:pt>
                <c:pt idx="310">
                  <c:v>4.2445700000000004</c:v>
                </c:pt>
                <c:pt idx="311">
                  <c:v>4.2582620000000002</c:v>
                </c:pt>
                <c:pt idx="312">
                  <c:v>4.271954</c:v>
                </c:pt>
                <c:pt idx="313">
                  <c:v>4.2856459999999998</c:v>
                </c:pt>
                <c:pt idx="314">
                  <c:v>4.2993379999999997</c:v>
                </c:pt>
                <c:pt idx="315">
                  <c:v>4.3130309999999996</c:v>
                </c:pt>
                <c:pt idx="316">
                  <c:v>4.3267230000000003</c:v>
                </c:pt>
                <c:pt idx="317">
                  <c:v>4.3404150000000001</c:v>
                </c:pt>
                <c:pt idx="318">
                  <c:v>4.3541069999999999</c:v>
                </c:pt>
                <c:pt idx="319">
                  <c:v>4.3677989999999998</c:v>
                </c:pt>
                <c:pt idx="320">
                  <c:v>4.3814909999999996</c:v>
                </c:pt>
                <c:pt idx="321">
                  <c:v>4.3951840000000004</c:v>
                </c:pt>
                <c:pt idx="322">
                  <c:v>4.4088760000000002</c:v>
                </c:pt>
                <c:pt idx="323">
                  <c:v>4.4225680000000001</c:v>
                </c:pt>
                <c:pt idx="324">
                  <c:v>4.4362599999999999</c:v>
                </c:pt>
                <c:pt idx="325">
                  <c:v>4.4499519999999997</c:v>
                </c:pt>
                <c:pt idx="326">
                  <c:v>4.4636440000000004</c:v>
                </c:pt>
                <c:pt idx="327">
                  <c:v>4.4773370000000003</c:v>
                </c:pt>
                <c:pt idx="328">
                  <c:v>4.4910290000000002</c:v>
                </c:pt>
                <c:pt idx="329">
                  <c:v>4.504721</c:v>
                </c:pt>
                <c:pt idx="330">
                  <c:v>4.5184129999999998</c:v>
                </c:pt>
                <c:pt idx="331">
                  <c:v>4.5321049999999996</c:v>
                </c:pt>
                <c:pt idx="332">
                  <c:v>4.5457970000000003</c:v>
                </c:pt>
                <c:pt idx="333">
                  <c:v>4.5594900000000003</c:v>
                </c:pt>
                <c:pt idx="334">
                  <c:v>4.5731820000000001</c:v>
                </c:pt>
                <c:pt idx="335">
                  <c:v>4.5868739999999999</c:v>
                </c:pt>
                <c:pt idx="336">
                  <c:v>4.6005659999999997</c:v>
                </c:pt>
                <c:pt idx="337">
                  <c:v>4.6142580000000004</c:v>
                </c:pt>
                <c:pt idx="338">
                  <c:v>4.6279500000000002</c:v>
                </c:pt>
                <c:pt idx="339">
                  <c:v>4.641642</c:v>
                </c:pt>
                <c:pt idx="340">
                  <c:v>4.655335</c:v>
                </c:pt>
                <c:pt idx="341">
                  <c:v>4.6690269999999998</c:v>
                </c:pt>
                <c:pt idx="342">
                  <c:v>4.6827189999999996</c:v>
                </c:pt>
                <c:pt idx="343">
                  <c:v>4.6964110000000003</c:v>
                </c:pt>
                <c:pt idx="344">
                  <c:v>4.7101030000000002</c:v>
                </c:pt>
                <c:pt idx="345">
                  <c:v>4.723795</c:v>
                </c:pt>
                <c:pt idx="346">
                  <c:v>4.7374879999999999</c:v>
                </c:pt>
                <c:pt idx="347">
                  <c:v>4.7511799999999997</c:v>
                </c:pt>
                <c:pt idx="348">
                  <c:v>4.7648720000000004</c:v>
                </c:pt>
                <c:pt idx="349">
                  <c:v>4.7785640000000003</c:v>
                </c:pt>
                <c:pt idx="350">
                  <c:v>4.7922560000000001</c:v>
                </c:pt>
                <c:pt idx="351">
                  <c:v>4.8059479999999999</c:v>
                </c:pt>
                <c:pt idx="352">
                  <c:v>4.8196409999999998</c:v>
                </c:pt>
                <c:pt idx="353">
                  <c:v>4.8333329999999997</c:v>
                </c:pt>
                <c:pt idx="354">
                  <c:v>4.8470250000000004</c:v>
                </c:pt>
                <c:pt idx="355">
                  <c:v>4.8607170000000002</c:v>
                </c:pt>
                <c:pt idx="356">
                  <c:v>4.874409</c:v>
                </c:pt>
                <c:pt idx="357">
                  <c:v>4.8881009999999998</c:v>
                </c:pt>
                <c:pt idx="358">
                  <c:v>4.9017939999999998</c:v>
                </c:pt>
                <c:pt idx="359">
                  <c:v>4.9154859999999996</c:v>
                </c:pt>
                <c:pt idx="360">
                  <c:v>4.9291780000000003</c:v>
                </c:pt>
                <c:pt idx="361">
                  <c:v>4.9428700000000001</c:v>
                </c:pt>
                <c:pt idx="362">
                  <c:v>4.9565619999999999</c:v>
                </c:pt>
                <c:pt idx="363">
                  <c:v>4.9702539999999997</c:v>
                </c:pt>
                <c:pt idx="364">
                  <c:v>4.9839460000000004</c:v>
                </c:pt>
                <c:pt idx="365">
                  <c:v>4.9976390000000004</c:v>
                </c:pt>
                <c:pt idx="366">
                  <c:v>5.0113310000000002</c:v>
                </c:pt>
                <c:pt idx="367">
                  <c:v>5.025023</c:v>
                </c:pt>
                <c:pt idx="368">
                  <c:v>5.0387149999999998</c:v>
                </c:pt>
                <c:pt idx="369">
                  <c:v>5.0524069999999996</c:v>
                </c:pt>
                <c:pt idx="370">
                  <c:v>5.0660990000000004</c:v>
                </c:pt>
                <c:pt idx="371">
                  <c:v>5.0797920000000003</c:v>
                </c:pt>
                <c:pt idx="372">
                  <c:v>5.0934840000000001</c:v>
                </c:pt>
                <c:pt idx="373">
                  <c:v>5.1071759999999999</c:v>
                </c:pt>
                <c:pt idx="374">
                  <c:v>5.1208679999999998</c:v>
                </c:pt>
                <c:pt idx="375">
                  <c:v>5.1345599999999996</c:v>
                </c:pt>
                <c:pt idx="376">
                  <c:v>5.1482520000000003</c:v>
                </c:pt>
                <c:pt idx="377">
                  <c:v>5.1619450000000002</c:v>
                </c:pt>
                <c:pt idx="378">
                  <c:v>5.175637</c:v>
                </c:pt>
                <c:pt idx="379">
                  <c:v>5.1893289999999999</c:v>
                </c:pt>
                <c:pt idx="380">
                  <c:v>5.2030209999999997</c:v>
                </c:pt>
                <c:pt idx="381">
                  <c:v>5.2167130000000004</c:v>
                </c:pt>
                <c:pt idx="382">
                  <c:v>5.2304050000000002</c:v>
                </c:pt>
                <c:pt idx="383">
                  <c:v>5.2440980000000001</c:v>
                </c:pt>
                <c:pt idx="384">
                  <c:v>5.25779</c:v>
                </c:pt>
                <c:pt idx="385">
                  <c:v>5.2714819999999998</c:v>
                </c:pt>
                <c:pt idx="386">
                  <c:v>5.2851739999999996</c:v>
                </c:pt>
                <c:pt idx="387">
                  <c:v>5.2988660000000003</c:v>
                </c:pt>
                <c:pt idx="388">
                  <c:v>5.3125580000000001</c:v>
                </c:pt>
                <c:pt idx="389">
                  <c:v>5.3262510000000001</c:v>
                </c:pt>
                <c:pt idx="390">
                  <c:v>5.3399429999999999</c:v>
                </c:pt>
                <c:pt idx="391">
                  <c:v>5.3536349999999997</c:v>
                </c:pt>
                <c:pt idx="392">
                  <c:v>5.3673270000000004</c:v>
                </c:pt>
                <c:pt idx="393">
                  <c:v>5.3810190000000002</c:v>
                </c:pt>
                <c:pt idx="394">
                  <c:v>5.394711</c:v>
                </c:pt>
                <c:pt idx="395">
                  <c:v>5.4084029999999998</c:v>
                </c:pt>
                <c:pt idx="396">
                  <c:v>5.4220959999999998</c:v>
                </c:pt>
                <c:pt idx="397">
                  <c:v>5.4357879999999996</c:v>
                </c:pt>
                <c:pt idx="398">
                  <c:v>5.4494800000000003</c:v>
                </c:pt>
                <c:pt idx="399">
                  <c:v>5.4631720000000001</c:v>
                </c:pt>
                <c:pt idx="400">
                  <c:v>5.476864</c:v>
                </c:pt>
                <c:pt idx="401">
                  <c:v>5.4905559999999998</c:v>
                </c:pt>
                <c:pt idx="402">
                  <c:v>5.5042489999999997</c:v>
                </c:pt>
                <c:pt idx="403">
                  <c:v>5.5179410000000004</c:v>
                </c:pt>
                <c:pt idx="404">
                  <c:v>5.5316330000000002</c:v>
                </c:pt>
                <c:pt idx="405">
                  <c:v>5.5453250000000001</c:v>
                </c:pt>
                <c:pt idx="406">
                  <c:v>5.5590169999999999</c:v>
                </c:pt>
                <c:pt idx="407">
                  <c:v>5.5727089999999997</c:v>
                </c:pt>
                <c:pt idx="408">
                  <c:v>5.5864019999999996</c:v>
                </c:pt>
                <c:pt idx="409">
                  <c:v>5.6000940000000003</c:v>
                </c:pt>
                <c:pt idx="410">
                  <c:v>5.6137860000000002</c:v>
                </c:pt>
                <c:pt idx="411">
                  <c:v>5.627478</c:v>
                </c:pt>
                <c:pt idx="412">
                  <c:v>5.6411699999999998</c:v>
                </c:pt>
                <c:pt idx="413">
                  <c:v>5.6548619999999996</c:v>
                </c:pt>
                <c:pt idx="414">
                  <c:v>5.6685549999999996</c:v>
                </c:pt>
                <c:pt idx="415">
                  <c:v>5.6822470000000003</c:v>
                </c:pt>
                <c:pt idx="416">
                  <c:v>5.6959390000000001</c:v>
                </c:pt>
                <c:pt idx="417">
                  <c:v>5.7096309999999999</c:v>
                </c:pt>
                <c:pt idx="418">
                  <c:v>5.7233229999999997</c:v>
                </c:pt>
                <c:pt idx="419">
                  <c:v>5.7370150000000004</c:v>
                </c:pt>
                <c:pt idx="420">
                  <c:v>5.7507070000000002</c:v>
                </c:pt>
                <c:pt idx="421">
                  <c:v>5.7644000000000002</c:v>
                </c:pt>
                <c:pt idx="422">
                  <c:v>5.778092</c:v>
                </c:pt>
                <c:pt idx="423">
                  <c:v>5.7917839999999998</c:v>
                </c:pt>
                <c:pt idx="424">
                  <c:v>5.8054759999999996</c:v>
                </c:pt>
                <c:pt idx="425">
                  <c:v>5.8191680000000003</c:v>
                </c:pt>
                <c:pt idx="426">
                  <c:v>5.8328600000000002</c:v>
                </c:pt>
                <c:pt idx="427">
                  <c:v>5.8465530000000001</c:v>
                </c:pt>
                <c:pt idx="428">
                  <c:v>5.8602449999999999</c:v>
                </c:pt>
                <c:pt idx="429">
                  <c:v>5.8739369999999997</c:v>
                </c:pt>
                <c:pt idx="430">
                  <c:v>5.8876289999999996</c:v>
                </c:pt>
                <c:pt idx="431">
                  <c:v>5.9013210000000003</c:v>
                </c:pt>
                <c:pt idx="432">
                  <c:v>5.9150130000000001</c:v>
                </c:pt>
                <c:pt idx="433">
                  <c:v>5.928706</c:v>
                </c:pt>
                <c:pt idx="434">
                  <c:v>5.9423979999999998</c:v>
                </c:pt>
                <c:pt idx="435">
                  <c:v>5.9560899999999997</c:v>
                </c:pt>
                <c:pt idx="436">
                  <c:v>5.9697820000000004</c:v>
                </c:pt>
                <c:pt idx="437">
                  <c:v>5.9834740000000002</c:v>
                </c:pt>
                <c:pt idx="438">
                  <c:v>5.997166</c:v>
                </c:pt>
                <c:pt idx="439">
                  <c:v>6.010859</c:v>
                </c:pt>
                <c:pt idx="440">
                  <c:v>6.0245509999999998</c:v>
                </c:pt>
                <c:pt idx="441">
                  <c:v>6.0382429999999996</c:v>
                </c:pt>
                <c:pt idx="442">
                  <c:v>6.0519350000000003</c:v>
                </c:pt>
                <c:pt idx="443">
                  <c:v>6.0656270000000001</c:v>
                </c:pt>
                <c:pt idx="444">
                  <c:v>6.0793189999999999</c:v>
                </c:pt>
                <c:pt idx="445">
                  <c:v>6.0930109999999997</c:v>
                </c:pt>
                <c:pt idx="446">
                  <c:v>6.1067039999999997</c:v>
                </c:pt>
                <c:pt idx="447">
                  <c:v>6.1203960000000004</c:v>
                </c:pt>
                <c:pt idx="448">
                  <c:v>6.1340880000000002</c:v>
                </c:pt>
                <c:pt idx="449">
                  <c:v>6.14778</c:v>
                </c:pt>
                <c:pt idx="450">
                  <c:v>6.1614719999999998</c:v>
                </c:pt>
                <c:pt idx="451">
                  <c:v>6.1751639999999997</c:v>
                </c:pt>
                <c:pt idx="452">
                  <c:v>6.1888569999999996</c:v>
                </c:pt>
                <c:pt idx="453">
                  <c:v>6.2025490000000003</c:v>
                </c:pt>
                <c:pt idx="454">
                  <c:v>6.2162410000000001</c:v>
                </c:pt>
                <c:pt idx="455">
                  <c:v>6.2299329999999999</c:v>
                </c:pt>
                <c:pt idx="456">
                  <c:v>6.2436249999999998</c:v>
                </c:pt>
                <c:pt idx="457">
                  <c:v>6.2573169999999996</c:v>
                </c:pt>
                <c:pt idx="458">
                  <c:v>6.2710100000000004</c:v>
                </c:pt>
                <c:pt idx="459">
                  <c:v>6.2847020000000002</c:v>
                </c:pt>
                <c:pt idx="460">
                  <c:v>6.298394</c:v>
                </c:pt>
                <c:pt idx="461">
                  <c:v>6.3120859999999999</c:v>
                </c:pt>
                <c:pt idx="462">
                  <c:v>6.3257779999999997</c:v>
                </c:pt>
                <c:pt idx="463">
                  <c:v>6.3394700000000004</c:v>
                </c:pt>
                <c:pt idx="464">
                  <c:v>6.3531630000000003</c:v>
                </c:pt>
                <c:pt idx="465">
                  <c:v>6.3668550000000002</c:v>
                </c:pt>
                <c:pt idx="466">
                  <c:v>6.380547</c:v>
                </c:pt>
                <c:pt idx="467">
                  <c:v>6.3942389999999998</c:v>
                </c:pt>
                <c:pt idx="468">
                  <c:v>6.4079309999999996</c:v>
                </c:pt>
                <c:pt idx="469">
                  <c:v>6.4216230000000003</c:v>
                </c:pt>
                <c:pt idx="470">
                  <c:v>6.4353160000000003</c:v>
                </c:pt>
                <c:pt idx="471">
                  <c:v>6.4490080000000001</c:v>
                </c:pt>
                <c:pt idx="472">
                  <c:v>6.4626999999999999</c:v>
                </c:pt>
                <c:pt idx="473">
                  <c:v>6.4763919999999997</c:v>
                </c:pt>
                <c:pt idx="474">
                  <c:v>6.4900840000000004</c:v>
                </c:pt>
                <c:pt idx="475">
                  <c:v>6.5037760000000002</c:v>
                </c:pt>
                <c:pt idx="476">
                  <c:v>6.517468</c:v>
                </c:pt>
                <c:pt idx="477">
                  <c:v>6.531161</c:v>
                </c:pt>
                <c:pt idx="478">
                  <c:v>6.5448529999999998</c:v>
                </c:pt>
                <c:pt idx="479">
                  <c:v>6.5585449999999996</c:v>
                </c:pt>
                <c:pt idx="480">
                  <c:v>6.5722370000000003</c:v>
                </c:pt>
                <c:pt idx="481">
                  <c:v>6.5859290000000001</c:v>
                </c:pt>
                <c:pt idx="482">
                  <c:v>6.599621</c:v>
                </c:pt>
                <c:pt idx="483">
                  <c:v>6.6133139999999999</c:v>
                </c:pt>
                <c:pt idx="484">
                  <c:v>6.6270059999999997</c:v>
                </c:pt>
                <c:pt idx="485">
                  <c:v>6.6406980000000004</c:v>
                </c:pt>
                <c:pt idx="486">
                  <c:v>6.6543900000000002</c:v>
                </c:pt>
                <c:pt idx="487">
                  <c:v>6.6680820000000001</c:v>
                </c:pt>
                <c:pt idx="488">
                  <c:v>6.6817739999999999</c:v>
                </c:pt>
                <c:pt idx="489">
                  <c:v>6.6954669999999998</c:v>
                </c:pt>
                <c:pt idx="490">
                  <c:v>6.7091589999999997</c:v>
                </c:pt>
                <c:pt idx="491">
                  <c:v>6.7228510000000004</c:v>
                </c:pt>
                <c:pt idx="492">
                  <c:v>6.7365430000000002</c:v>
                </c:pt>
                <c:pt idx="493">
                  <c:v>6.750235</c:v>
                </c:pt>
                <c:pt idx="494">
                  <c:v>6.7639269999999998</c:v>
                </c:pt>
                <c:pt idx="495">
                  <c:v>6.7776199999999998</c:v>
                </c:pt>
                <c:pt idx="496">
                  <c:v>6.7913119999999996</c:v>
                </c:pt>
                <c:pt idx="497">
                  <c:v>6.8050040000000003</c:v>
                </c:pt>
                <c:pt idx="498">
                  <c:v>6.8186960000000001</c:v>
                </c:pt>
                <c:pt idx="499">
                  <c:v>6.8323879999999999</c:v>
                </c:pt>
                <c:pt idx="500">
                  <c:v>6.8460799999999997</c:v>
                </c:pt>
                <c:pt idx="501">
                  <c:v>6.8597720000000004</c:v>
                </c:pt>
                <c:pt idx="502">
                  <c:v>6.8734650000000004</c:v>
                </c:pt>
              </c:numCache>
            </c:numRef>
          </c:xVal>
          <c:yVal>
            <c:numRef>
              <c:f>'FWHM spoty'!$D$3:$D$505</c:f>
              <c:numCache>
                <c:formatCode>General</c:formatCode>
                <c:ptCount val="503"/>
                <c:pt idx="0">
                  <c:v>0.13530864874115198</c:v>
                </c:pt>
                <c:pt idx="1">
                  <c:v>0.13649454629304583</c:v>
                </c:pt>
                <c:pt idx="2">
                  <c:v>0.13792602480936453</c:v>
                </c:pt>
                <c:pt idx="3">
                  <c:v>0.14118320391647354</c:v>
                </c:pt>
                <c:pt idx="4">
                  <c:v>0.14444361435206177</c:v>
                </c:pt>
                <c:pt idx="5">
                  <c:v>0.14770079345917075</c:v>
                </c:pt>
                <c:pt idx="6">
                  <c:v>0.15095797256627974</c:v>
                </c:pt>
                <c:pt idx="7">
                  <c:v>0.15421838300186796</c:v>
                </c:pt>
                <c:pt idx="8">
                  <c:v>0.15747556210897695</c:v>
                </c:pt>
                <c:pt idx="9">
                  <c:v>0.16073274121608591</c:v>
                </c:pt>
                <c:pt idx="10">
                  <c:v>0.1639899203231949</c:v>
                </c:pt>
                <c:pt idx="11">
                  <c:v>0.16725033075878315</c:v>
                </c:pt>
                <c:pt idx="12">
                  <c:v>0.17083387404229886</c:v>
                </c:pt>
                <c:pt idx="13">
                  <c:v>0.17652424349430174</c:v>
                </c:pt>
                <c:pt idx="14">
                  <c:v>0.18221461294630464</c:v>
                </c:pt>
                <c:pt idx="15">
                  <c:v>0.18790498239830752</c:v>
                </c:pt>
                <c:pt idx="16">
                  <c:v>0.19359212052183114</c:v>
                </c:pt>
                <c:pt idx="17">
                  <c:v>0.19928248997383399</c:v>
                </c:pt>
                <c:pt idx="18">
                  <c:v>0.2049728594258369</c:v>
                </c:pt>
                <c:pt idx="19">
                  <c:v>0.21066322887783975</c:v>
                </c:pt>
                <c:pt idx="20">
                  <c:v>0.21635359832984263</c:v>
                </c:pt>
                <c:pt idx="21">
                  <c:v>0.22204396778184551</c:v>
                </c:pt>
                <c:pt idx="22">
                  <c:v>0.22832567034555568</c:v>
                </c:pt>
                <c:pt idx="23">
                  <c:v>0.23798734249858725</c:v>
                </c:pt>
                <c:pt idx="24">
                  <c:v>0.24764901465161884</c:v>
                </c:pt>
                <c:pt idx="25">
                  <c:v>0.25731391813312965</c:v>
                </c:pt>
                <c:pt idx="26">
                  <c:v>0.2669755902861613</c:v>
                </c:pt>
                <c:pt idx="27">
                  <c:v>0.2766372624391929</c:v>
                </c:pt>
                <c:pt idx="28">
                  <c:v>0.28629893459222444</c:v>
                </c:pt>
                <c:pt idx="29">
                  <c:v>0.29596383807373533</c:v>
                </c:pt>
                <c:pt idx="30">
                  <c:v>0.30562551022676687</c:v>
                </c:pt>
                <c:pt idx="31">
                  <c:v>0.31528718237979853</c:v>
                </c:pt>
                <c:pt idx="32">
                  <c:v>0.32608628215753477</c:v>
                </c:pt>
                <c:pt idx="33">
                  <c:v>0.34268238522709005</c:v>
                </c:pt>
                <c:pt idx="34">
                  <c:v>0.35927848829664522</c:v>
                </c:pt>
                <c:pt idx="35">
                  <c:v>0.37587459136620049</c:v>
                </c:pt>
                <c:pt idx="36">
                  <c:v>0.39247069443575577</c:v>
                </c:pt>
                <c:pt idx="37">
                  <c:v>0.40906356617683182</c:v>
                </c:pt>
                <c:pt idx="38">
                  <c:v>0.42565966924638704</c:v>
                </c:pt>
                <c:pt idx="39">
                  <c:v>0.44225577231594221</c:v>
                </c:pt>
                <c:pt idx="40">
                  <c:v>0.45885187538549749</c:v>
                </c:pt>
                <c:pt idx="41">
                  <c:v>0.47544797845505271</c:v>
                </c:pt>
                <c:pt idx="42">
                  <c:v>0.49420260894876356</c:v>
                </c:pt>
                <c:pt idx="43">
                  <c:v>0.52288388053080648</c:v>
                </c:pt>
                <c:pt idx="44">
                  <c:v>0.55156838344132875</c:v>
                </c:pt>
                <c:pt idx="45">
                  <c:v>0.58024965502337156</c:v>
                </c:pt>
                <c:pt idx="46">
                  <c:v>0.60893092660541448</c:v>
                </c:pt>
                <c:pt idx="47">
                  <c:v>0.6376121981874574</c:v>
                </c:pt>
                <c:pt idx="48">
                  <c:v>0.66629346976950021</c:v>
                </c:pt>
                <c:pt idx="49">
                  <c:v>0.69497797268002248</c:v>
                </c:pt>
                <c:pt idx="50">
                  <c:v>0.7236592442620654</c:v>
                </c:pt>
                <c:pt idx="51">
                  <c:v>0.75234051584410844</c:v>
                </c:pt>
                <c:pt idx="52">
                  <c:v>0.78433713044588715</c:v>
                </c:pt>
                <c:pt idx="53">
                  <c:v>0.83014121163960719</c:v>
                </c:pt>
                <c:pt idx="54">
                  <c:v>0.87594529283332712</c:v>
                </c:pt>
                <c:pt idx="55">
                  <c:v>0.92174937402704704</c:v>
                </c:pt>
                <c:pt idx="56">
                  <c:v>0.96755022389228773</c:v>
                </c:pt>
                <c:pt idx="57">
                  <c:v>1.0133543050860077</c:v>
                </c:pt>
                <c:pt idx="58">
                  <c:v>1.0591583862797276</c:v>
                </c:pt>
                <c:pt idx="59">
                  <c:v>1.1049624674734477</c:v>
                </c:pt>
                <c:pt idx="60">
                  <c:v>1.1507665486671674</c:v>
                </c:pt>
                <c:pt idx="61">
                  <c:v>1.1965673985324081</c:v>
                </c:pt>
                <c:pt idx="62">
                  <c:v>1.2479939912800662</c:v>
                </c:pt>
                <c:pt idx="63">
                  <c:v>1.3207764339472512</c:v>
                </c:pt>
                <c:pt idx="64">
                  <c:v>1.3935588766144364</c:v>
                </c:pt>
                <c:pt idx="65">
                  <c:v>1.4663413192816215</c:v>
                </c:pt>
                <c:pt idx="66">
                  <c:v>1.5391237619488063</c:v>
                </c:pt>
                <c:pt idx="67">
                  <c:v>1.6119062046159915</c:v>
                </c:pt>
                <c:pt idx="68">
                  <c:v>1.6846886472831766</c:v>
                </c:pt>
                <c:pt idx="69">
                  <c:v>1.7574710899503614</c:v>
                </c:pt>
                <c:pt idx="70">
                  <c:v>1.8302535326175469</c:v>
                </c:pt>
                <c:pt idx="71">
                  <c:v>1.9030359752847319</c:v>
                </c:pt>
                <c:pt idx="72">
                  <c:v>1.9843135805239303</c:v>
                </c:pt>
                <c:pt idx="73">
                  <c:v>2.0951675353339305</c:v>
                </c:pt>
                <c:pt idx="74">
                  <c:v>2.2060214901439315</c:v>
                </c:pt>
                <c:pt idx="75">
                  <c:v>2.3168754449539319</c:v>
                </c:pt>
                <c:pt idx="76">
                  <c:v>2.427726168435453</c:v>
                </c:pt>
                <c:pt idx="77">
                  <c:v>2.538580123245453</c:v>
                </c:pt>
                <c:pt idx="78">
                  <c:v>2.6494340780554539</c:v>
                </c:pt>
                <c:pt idx="79">
                  <c:v>2.760288032865454</c:v>
                </c:pt>
                <c:pt idx="80">
                  <c:v>2.8711387563469755</c:v>
                </c:pt>
                <c:pt idx="81">
                  <c:v>2.981992711156976</c:v>
                </c:pt>
                <c:pt idx="82">
                  <c:v>3.1052097287286817</c:v>
                </c:pt>
                <c:pt idx="83">
                  <c:v>3.2680040575145446</c:v>
                </c:pt>
                <c:pt idx="84">
                  <c:v>3.4308016176288878</c:v>
                </c:pt>
                <c:pt idx="85">
                  <c:v>3.5935959464147507</c:v>
                </c:pt>
                <c:pt idx="86">
                  <c:v>3.756390275200614</c:v>
                </c:pt>
                <c:pt idx="87">
                  <c:v>3.9191878353149563</c:v>
                </c:pt>
                <c:pt idx="88">
                  <c:v>4.08198216410082</c:v>
                </c:pt>
                <c:pt idx="89">
                  <c:v>4.2447764928866825</c:v>
                </c:pt>
                <c:pt idx="90">
                  <c:v>4.4075708216725458</c:v>
                </c:pt>
                <c:pt idx="91">
                  <c:v>4.5703683817868885</c:v>
                </c:pt>
                <c:pt idx="92">
                  <c:v>4.7507863760987163</c:v>
                </c:pt>
                <c:pt idx="93">
                  <c:v>4.9832804601825362</c:v>
                </c:pt>
                <c:pt idx="94">
                  <c:v>5.215774544266357</c:v>
                </c:pt>
                <c:pt idx="95">
                  <c:v>5.4482718596786563</c:v>
                </c:pt>
                <c:pt idx="96">
                  <c:v>5.6807659437624762</c:v>
                </c:pt>
                <c:pt idx="97">
                  <c:v>5.913260027846297</c:v>
                </c:pt>
                <c:pt idx="98">
                  <c:v>6.1457541119301169</c:v>
                </c:pt>
                <c:pt idx="99">
                  <c:v>6.3782481960139368</c:v>
                </c:pt>
                <c:pt idx="100">
                  <c:v>6.6107422800977576</c:v>
                </c:pt>
                <c:pt idx="101">
                  <c:v>6.8432395955100569</c:v>
                </c:pt>
                <c:pt idx="102">
                  <c:v>7.0991381917692644</c:v>
                </c:pt>
                <c:pt idx="103">
                  <c:v>7.4190687931737793</c:v>
                </c:pt>
                <c:pt idx="104">
                  <c:v>7.738999394578296</c:v>
                </c:pt>
                <c:pt idx="105">
                  <c:v>8.0589299959828136</c:v>
                </c:pt>
                <c:pt idx="106">
                  <c:v>8.3788605973873302</c:v>
                </c:pt>
                <c:pt idx="107">
                  <c:v>8.6987911987918434</c:v>
                </c:pt>
                <c:pt idx="108">
                  <c:v>9.0187218001963618</c:v>
                </c:pt>
                <c:pt idx="109">
                  <c:v>9.338655632929358</c:v>
                </c:pt>
                <c:pt idx="110">
                  <c:v>9.6585862343338729</c:v>
                </c:pt>
                <c:pt idx="111">
                  <c:v>9.9785168357383913</c:v>
                </c:pt>
                <c:pt idx="112">
                  <c:v>10.328259673692697</c:v>
                </c:pt>
                <c:pt idx="113">
                  <c:v>10.753731925887283</c:v>
                </c:pt>
                <c:pt idx="114">
                  <c:v>11.179204178081873</c:v>
                </c:pt>
                <c:pt idx="115">
                  <c:v>11.604676430276463</c:v>
                </c:pt>
                <c:pt idx="116">
                  <c:v>12.030148682471053</c:v>
                </c:pt>
                <c:pt idx="117">
                  <c:v>12.455620934665641</c:v>
                </c:pt>
                <c:pt idx="118">
                  <c:v>12.881093186860229</c:v>
                </c:pt>
                <c:pt idx="119">
                  <c:v>13.30656543905482</c:v>
                </c:pt>
                <c:pt idx="120">
                  <c:v>13.732034459920929</c:v>
                </c:pt>
                <c:pt idx="121">
                  <c:v>14.157506712115518</c:v>
                </c:pt>
                <c:pt idx="122">
                  <c:v>14.619260320475403</c:v>
                </c:pt>
                <c:pt idx="123">
                  <c:v>15.166773386675244</c:v>
                </c:pt>
                <c:pt idx="124">
                  <c:v>15.714283221546602</c:v>
                </c:pt>
                <c:pt idx="125">
                  <c:v>16.261796287746442</c:v>
                </c:pt>
                <c:pt idx="126">
                  <c:v>16.809306122617802</c:v>
                </c:pt>
                <c:pt idx="127">
                  <c:v>17.356815957489161</c:v>
                </c:pt>
                <c:pt idx="128">
                  <c:v>17.904329023688998</c:v>
                </c:pt>
                <c:pt idx="129">
                  <c:v>18.451838858560357</c:v>
                </c:pt>
                <c:pt idx="130">
                  <c:v>18.999348693431717</c:v>
                </c:pt>
                <c:pt idx="131">
                  <c:v>19.546861759631561</c:v>
                </c:pt>
                <c:pt idx="132">
                  <c:v>20.134924766917813</c:v>
                </c:pt>
                <c:pt idx="133">
                  <c:v>20.812372782597773</c:v>
                </c:pt>
                <c:pt idx="134">
                  <c:v>21.489817566949249</c:v>
                </c:pt>
                <c:pt idx="135">
                  <c:v>22.167262351300728</c:v>
                </c:pt>
                <c:pt idx="136">
                  <c:v>22.844710366980685</c:v>
                </c:pt>
                <c:pt idx="137">
                  <c:v>23.522155151332161</c:v>
                </c:pt>
                <c:pt idx="138">
                  <c:v>24.199599935683636</c:v>
                </c:pt>
                <c:pt idx="139">
                  <c:v>24.877047951363593</c:v>
                </c:pt>
                <c:pt idx="140">
                  <c:v>25.554492735715073</c:v>
                </c:pt>
                <c:pt idx="141">
                  <c:v>26.231937520066552</c:v>
                </c:pt>
                <c:pt idx="142">
                  <c:v>26.951457432546665</c:v>
                </c:pt>
                <c:pt idx="143">
                  <c:v>27.757599567570701</c:v>
                </c:pt>
                <c:pt idx="144">
                  <c:v>28.563741702594729</c:v>
                </c:pt>
                <c:pt idx="145">
                  <c:v>29.369883837618765</c:v>
                </c:pt>
                <c:pt idx="146">
                  <c:v>30.176025972642798</c:v>
                </c:pt>
                <c:pt idx="147">
                  <c:v>30.98216810766683</c:v>
                </c:pt>
                <c:pt idx="148">
                  <c:v>31.788310242690866</c:v>
                </c:pt>
                <c:pt idx="149">
                  <c:v>32.594452377714902</c:v>
                </c:pt>
                <c:pt idx="150">
                  <c:v>33.400594512738927</c:v>
                </c:pt>
                <c:pt idx="151">
                  <c:v>34.206736647762966</c:v>
                </c:pt>
                <c:pt idx="152">
                  <c:v>35.05269521230862</c:v>
                </c:pt>
                <c:pt idx="153">
                  <c:v>35.975349358309863</c:v>
                </c:pt>
                <c:pt idx="154">
                  <c:v>36.898003504311106</c:v>
                </c:pt>
                <c:pt idx="155">
                  <c:v>37.820657650312356</c:v>
                </c:pt>
                <c:pt idx="156">
                  <c:v>38.743311796313606</c:v>
                </c:pt>
                <c:pt idx="157">
                  <c:v>39.665965942314841</c:v>
                </c:pt>
                <c:pt idx="158">
                  <c:v>40.588620088316084</c:v>
                </c:pt>
                <c:pt idx="159">
                  <c:v>41.511274234317327</c:v>
                </c:pt>
                <c:pt idx="160">
                  <c:v>42.433928380318577</c:v>
                </c:pt>
                <c:pt idx="161">
                  <c:v>43.356582526319819</c:v>
                </c:pt>
                <c:pt idx="162">
                  <c:v>44.311569345084692</c:v>
                </c:pt>
                <c:pt idx="163">
                  <c:v>45.324904262199823</c:v>
                </c:pt>
                <c:pt idx="164">
                  <c:v>46.338235947986476</c:v>
                </c:pt>
                <c:pt idx="165">
                  <c:v>47.351570865101607</c:v>
                </c:pt>
                <c:pt idx="166">
                  <c:v>48.36490255088826</c:v>
                </c:pt>
                <c:pt idx="167">
                  <c:v>49.378237468003391</c:v>
                </c:pt>
                <c:pt idx="168">
                  <c:v>50.391569153790037</c:v>
                </c:pt>
                <c:pt idx="169">
                  <c:v>51.40490083957669</c:v>
                </c:pt>
                <c:pt idx="170">
                  <c:v>52.418235756691821</c:v>
                </c:pt>
                <c:pt idx="171">
                  <c:v>53.431567442478475</c:v>
                </c:pt>
                <c:pt idx="172">
                  <c:v>54.458160500344064</c:v>
                </c:pt>
                <c:pt idx="173">
                  <c:v>55.507191903169755</c:v>
                </c:pt>
                <c:pt idx="174">
                  <c:v>56.556223305995438</c:v>
                </c:pt>
                <c:pt idx="175">
                  <c:v>57.605254708821114</c:v>
                </c:pt>
                <c:pt idx="176">
                  <c:v>58.65428611164679</c:v>
                </c:pt>
                <c:pt idx="177">
                  <c:v>59.703317514472481</c:v>
                </c:pt>
                <c:pt idx="178">
                  <c:v>60.752348917298164</c:v>
                </c:pt>
                <c:pt idx="179">
                  <c:v>61.80138032012384</c:v>
                </c:pt>
                <c:pt idx="180">
                  <c:v>62.850411722949509</c:v>
                </c:pt>
                <c:pt idx="181">
                  <c:v>63.899443125775193</c:v>
                </c:pt>
                <c:pt idx="182">
                  <c:v>64.939316943690613</c:v>
                </c:pt>
                <c:pt idx="183">
                  <c:v>65.964640089463856</c:v>
                </c:pt>
                <c:pt idx="184">
                  <c:v>66.989963235237099</c:v>
                </c:pt>
                <c:pt idx="185">
                  <c:v>68.015286381010341</c:v>
                </c:pt>
                <c:pt idx="186">
                  <c:v>69.040606295455092</c:v>
                </c:pt>
                <c:pt idx="187">
                  <c:v>70.065929441228334</c:v>
                </c:pt>
                <c:pt idx="188">
                  <c:v>71.091252587001577</c:v>
                </c:pt>
                <c:pt idx="189">
                  <c:v>72.11657573277482</c:v>
                </c:pt>
                <c:pt idx="190">
                  <c:v>73.141895647219584</c:v>
                </c:pt>
                <c:pt idx="191">
                  <c:v>74.167218792992827</c:v>
                </c:pt>
                <c:pt idx="192">
                  <c:v>75.154147293775324</c:v>
                </c:pt>
                <c:pt idx="193">
                  <c:v>76.083729408036135</c:v>
                </c:pt>
                <c:pt idx="194">
                  <c:v>77.013308290968467</c:v>
                </c:pt>
                <c:pt idx="195">
                  <c:v>77.942887173900786</c:v>
                </c:pt>
                <c:pt idx="196">
                  <c:v>78.872469288161597</c:v>
                </c:pt>
                <c:pt idx="197">
                  <c:v>79.802048171093944</c:v>
                </c:pt>
                <c:pt idx="198">
                  <c:v>80.73163028535474</c:v>
                </c:pt>
                <c:pt idx="199">
                  <c:v>81.661209168287058</c:v>
                </c:pt>
                <c:pt idx="200">
                  <c:v>82.590791282547869</c:v>
                </c:pt>
                <c:pt idx="201">
                  <c:v>83.520370165480216</c:v>
                </c:pt>
                <c:pt idx="202">
                  <c:v>84.382478909765297</c:v>
                </c:pt>
                <c:pt idx="203">
                  <c:v>85.149803095767794</c:v>
                </c:pt>
                <c:pt idx="204">
                  <c:v>85.917124050441814</c:v>
                </c:pt>
                <c:pt idx="205">
                  <c:v>86.684445005115847</c:v>
                </c:pt>
                <c:pt idx="206">
                  <c:v>87.451769191118345</c:v>
                </c:pt>
                <c:pt idx="207">
                  <c:v>88.219090145792379</c:v>
                </c:pt>
                <c:pt idx="208">
                  <c:v>88.986414331794876</c:v>
                </c:pt>
                <c:pt idx="209">
                  <c:v>89.753735286468896</c:v>
                </c:pt>
                <c:pt idx="210">
                  <c:v>90.521059472471407</c:v>
                </c:pt>
                <c:pt idx="211">
                  <c:v>91.288380427145441</c:v>
                </c:pt>
                <c:pt idx="212">
                  <c:v>91.961201180443069</c:v>
                </c:pt>
                <c:pt idx="213">
                  <c:v>92.509076155432595</c:v>
                </c:pt>
                <c:pt idx="214">
                  <c:v>93.056951130422107</c:v>
                </c:pt>
                <c:pt idx="215">
                  <c:v>93.60482933674011</c:v>
                </c:pt>
                <c:pt idx="216">
                  <c:v>94.152704311729622</c:v>
                </c:pt>
                <c:pt idx="217">
                  <c:v>94.700579286719133</c:v>
                </c:pt>
                <c:pt idx="218">
                  <c:v>95.248457493037122</c:v>
                </c:pt>
                <c:pt idx="219">
                  <c:v>95.796332468026662</c:v>
                </c:pt>
                <c:pt idx="220">
                  <c:v>96.344207443016174</c:v>
                </c:pt>
                <c:pt idx="221">
                  <c:v>96.892085649334163</c:v>
                </c:pt>
                <c:pt idx="222">
                  <c:v>97.321206071381852</c:v>
                </c:pt>
                <c:pt idx="223">
                  <c:v>97.602496446831211</c:v>
                </c:pt>
                <c:pt idx="224">
                  <c:v>97.883783590952078</c:v>
                </c:pt>
                <c:pt idx="225">
                  <c:v>98.165070735072945</c:v>
                </c:pt>
                <c:pt idx="226">
                  <c:v>98.446357879193826</c:v>
                </c:pt>
                <c:pt idx="227">
                  <c:v>98.727648254643171</c:v>
                </c:pt>
                <c:pt idx="228">
                  <c:v>99.008935398764038</c:v>
                </c:pt>
                <c:pt idx="229">
                  <c:v>99.290222542884905</c:v>
                </c:pt>
                <c:pt idx="230">
                  <c:v>99.571509687005786</c:v>
                </c:pt>
                <c:pt idx="231">
                  <c:v>99.852796831126639</c:v>
                </c:pt>
                <c:pt idx="232">
                  <c:v>100.00000000000001</c:v>
                </c:pt>
                <c:pt idx="233">
                  <c:v>99.989966725071852</c:v>
                </c:pt>
                <c:pt idx="234">
                  <c:v>99.979936681472196</c:v>
                </c:pt>
                <c:pt idx="235">
                  <c:v>99.969903406544034</c:v>
                </c:pt>
                <c:pt idx="236">
                  <c:v>99.959870131615901</c:v>
                </c:pt>
                <c:pt idx="237">
                  <c:v>99.949840088016231</c:v>
                </c:pt>
                <c:pt idx="238">
                  <c:v>99.939806813088069</c:v>
                </c:pt>
                <c:pt idx="239">
                  <c:v>99.929773538159935</c:v>
                </c:pt>
                <c:pt idx="240">
                  <c:v>99.919740263231787</c:v>
                </c:pt>
                <c:pt idx="241">
                  <c:v>99.909710219632103</c:v>
                </c:pt>
                <c:pt idx="242">
                  <c:v>99.762090209384922</c:v>
                </c:pt>
                <c:pt idx="243">
                  <c:v>99.462455582158725</c:v>
                </c:pt>
                <c:pt idx="244">
                  <c:v>99.162817723604064</c:v>
                </c:pt>
                <c:pt idx="245">
                  <c:v>98.863183096377881</c:v>
                </c:pt>
                <c:pt idx="246">
                  <c:v>98.563545237823192</c:v>
                </c:pt>
                <c:pt idx="247">
                  <c:v>98.263910610597009</c:v>
                </c:pt>
                <c:pt idx="248">
                  <c:v>97.964272752042319</c:v>
                </c:pt>
                <c:pt idx="249">
                  <c:v>97.664638124816122</c:v>
                </c:pt>
                <c:pt idx="250">
                  <c:v>97.365000266261475</c:v>
                </c:pt>
                <c:pt idx="251">
                  <c:v>97.065365639035278</c:v>
                </c:pt>
                <c:pt idx="252">
                  <c:v>96.637405263911646</c:v>
                </c:pt>
                <c:pt idx="253">
                  <c:v>96.075832687498476</c:v>
                </c:pt>
                <c:pt idx="254">
                  <c:v>95.514260111085321</c:v>
                </c:pt>
                <c:pt idx="255">
                  <c:v>94.952687534672165</c:v>
                </c:pt>
                <c:pt idx="256">
                  <c:v>94.391114958258996</c:v>
                </c:pt>
                <c:pt idx="257">
                  <c:v>93.82954238184584</c:v>
                </c:pt>
                <c:pt idx="258">
                  <c:v>93.267966574104193</c:v>
                </c:pt>
                <c:pt idx="259">
                  <c:v>92.706393997691023</c:v>
                </c:pt>
                <c:pt idx="260">
                  <c:v>92.144821421277854</c:v>
                </c:pt>
                <c:pt idx="261">
                  <c:v>91.583248844864698</c:v>
                </c:pt>
                <c:pt idx="262">
                  <c:v>90.911840182112513</c:v>
                </c:pt>
                <c:pt idx="263">
                  <c:v>90.132644095277143</c:v>
                </c:pt>
                <c:pt idx="264">
                  <c:v>89.353451239770266</c:v>
                </c:pt>
                <c:pt idx="265">
                  <c:v>88.57425515293491</c:v>
                </c:pt>
                <c:pt idx="266">
                  <c:v>87.795062297428018</c:v>
                </c:pt>
                <c:pt idx="267">
                  <c:v>87.015866210592648</c:v>
                </c:pt>
                <c:pt idx="268">
                  <c:v>86.23667335508577</c:v>
                </c:pt>
                <c:pt idx="269">
                  <c:v>85.457477268250429</c:v>
                </c:pt>
                <c:pt idx="270">
                  <c:v>84.678284412743537</c:v>
                </c:pt>
                <c:pt idx="271">
                  <c:v>83.899088325908167</c:v>
                </c:pt>
                <c:pt idx="272">
                  <c:v>83.037910204225142</c:v>
                </c:pt>
                <c:pt idx="273">
                  <c:v>82.100908959775907</c:v>
                </c:pt>
                <c:pt idx="274">
                  <c:v>81.163907715326687</c:v>
                </c:pt>
                <c:pt idx="275">
                  <c:v>80.226906470877452</c:v>
                </c:pt>
                <c:pt idx="276">
                  <c:v>79.289905226428232</c:v>
                </c:pt>
                <c:pt idx="277">
                  <c:v>78.352903981979011</c:v>
                </c:pt>
                <c:pt idx="278">
                  <c:v>77.415902737529791</c:v>
                </c:pt>
                <c:pt idx="279">
                  <c:v>76.478901493080556</c:v>
                </c:pt>
                <c:pt idx="280">
                  <c:v>75.541900248631336</c:v>
                </c:pt>
                <c:pt idx="281">
                  <c:v>74.604899004182116</c:v>
                </c:pt>
                <c:pt idx="282">
                  <c:v>73.620717132606998</c:v>
                </c:pt>
                <c:pt idx="283">
                  <c:v>72.595416606133128</c:v>
                </c:pt>
                <c:pt idx="284">
                  <c:v>71.570119310987707</c:v>
                </c:pt>
                <c:pt idx="285">
                  <c:v>70.544818784513822</c:v>
                </c:pt>
                <c:pt idx="286">
                  <c:v>69.519521489368415</c:v>
                </c:pt>
                <c:pt idx="287">
                  <c:v>68.494220962894531</c:v>
                </c:pt>
                <c:pt idx="288">
                  <c:v>67.468923667749124</c:v>
                </c:pt>
                <c:pt idx="289">
                  <c:v>66.443623141275225</c:v>
                </c:pt>
                <c:pt idx="290">
                  <c:v>65.418325846129818</c:v>
                </c:pt>
                <c:pt idx="291">
                  <c:v>64.393025319655933</c:v>
                </c:pt>
                <c:pt idx="292">
                  <c:v>63.356108167299055</c:v>
                </c:pt>
                <c:pt idx="293">
                  <c:v>62.309655364599841</c:v>
                </c:pt>
                <c:pt idx="294">
                  <c:v>61.263199330572135</c:v>
                </c:pt>
                <c:pt idx="295">
                  <c:v>60.21674329654445</c:v>
                </c:pt>
                <c:pt idx="296">
                  <c:v>59.170290493845229</c:v>
                </c:pt>
                <c:pt idx="297">
                  <c:v>58.12383445981753</c:v>
                </c:pt>
                <c:pt idx="298">
                  <c:v>57.077381657118316</c:v>
                </c:pt>
                <c:pt idx="299">
                  <c:v>56.030925623090617</c:v>
                </c:pt>
                <c:pt idx="300">
                  <c:v>54.984469589062911</c:v>
                </c:pt>
                <c:pt idx="301">
                  <c:v>53.93801678636369</c:v>
                </c:pt>
                <c:pt idx="302">
                  <c:v>52.91288428897073</c:v>
                </c:pt>
                <c:pt idx="303">
                  <c:v>51.904241260807503</c:v>
                </c:pt>
                <c:pt idx="304">
                  <c:v>50.895595001315797</c:v>
                </c:pt>
                <c:pt idx="305">
                  <c:v>49.886948741824092</c:v>
                </c:pt>
                <c:pt idx="306">
                  <c:v>48.878305713660872</c:v>
                </c:pt>
                <c:pt idx="307">
                  <c:v>47.869659454169167</c:v>
                </c:pt>
                <c:pt idx="308">
                  <c:v>46.861013194677462</c:v>
                </c:pt>
                <c:pt idx="309">
                  <c:v>45.852366935185749</c:v>
                </c:pt>
                <c:pt idx="310">
                  <c:v>44.843723907022529</c:v>
                </c:pt>
                <c:pt idx="311">
                  <c:v>43.835077647530824</c:v>
                </c:pt>
                <c:pt idx="312">
                  <c:v>42.875544349595621</c:v>
                </c:pt>
                <c:pt idx="313">
                  <c:v>41.951746313312711</c:v>
                </c:pt>
                <c:pt idx="314">
                  <c:v>41.027951508358285</c:v>
                </c:pt>
                <c:pt idx="315">
                  <c:v>40.104156703403859</c:v>
                </c:pt>
                <c:pt idx="316">
                  <c:v>39.180358667120949</c:v>
                </c:pt>
                <c:pt idx="317">
                  <c:v>38.256563862166523</c:v>
                </c:pt>
                <c:pt idx="318">
                  <c:v>37.33276905721209</c:v>
                </c:pt>
                <c:pt idx="319">
                  <c:v>36.408971020929187</c:v>
                </c:pt>
                <c:pt idx="320">
                  <c:v>35.485176215974754</c:v>
                </c:pt>
                <c:pt idx="321">
                  <c:v>34.561381411020335</c:v>
                </c:pt>
                <c:pt idx="322">
                  <c:v>33.711761751307648</c:v>
                </c:pt>
                <c:pt idx="323">
                  <c:v>32.912922418646787</c:v>
                </c:pt>
                <c:pt idx="324">
                  <c:v>32.114083085985911</c:v>
                </c:pt>
                <c:pt idx="325">
                  <c:v>31.315246984653516</c:v>
                </c:pt>
                <c:pt idx="326">
                  <c:v>30.516407651992647</c:v>
                </c:pt>
                <c:pt idx="327">
                  <c:v>29.717571550660253</c:v>
                </c:pt>
                <c:pt idx="328">
                  <c:v>28.918732217999377</c:v>
                </c:pt>
                <c:pt idx="329">
                  <c:v>28.119892885338508</c:v>
                </c:pt>
                <c:pt idx="330">
                  <c:v>27.321056784006114</c:v>
                </c:pt>
                <c:pt idx="331">
                  <c:v>26.522217451345242</c:v>
                </c:pt>
                <c:pt idx="332">
                  <c:v>25.802710464179047</c:v>
                </c:pt>
                <c:pt idx="333">
                  <c:v>25.134255235656912</c:v>
                </c:pt>
                <c:pt idx="334">
                  <c:v>24.465800007134778</c:v>
                </c:pt>
                <c:pt idx="335">
                  <c:v>23.79734477861264</c:v>
                </c:pt>
                <c:pt idx="336">
                  <c:v>23.128892781418983</c:v>
                </c:pt>
                <c:pt idx="337">
                  <c:v>22.460437552896849</c:v>
                </c:pt>
                <c:pt idx="338">
                  <c:v>21.791982324374715</c:v>
                </c:pt>
                <c:pt idx="339">
                  <c:v>21.123527095852577</c:v>
                </c:pt>
                <c:pt idx="340">
                  <c:v>20.455075098658924</c:v>
                </c:pt>
                <c:pt idx="341">
                  <c:v>19.786619870136786</c:v>
                </c:pt>
                <c:pt idx="342">
                  <c:v>19.199067412750253</c:v>
                </c:pt>
                <c:pt idx="343">
                  <c:v>18.660417880569064</c:v>
                </c:pt>
                <c:pt idx="344">
                  <c:v>18.121771579716356</c:v>
                </c:pt>
                <c:pt idx="345">
                  <c:v>17.58312204753517</c:v>
                </c:pt>
                <c:pt idx="346">
                  <c:v>17.044472515353981</c:v>
                </c:pt>
                <c:pt idx="347">
                  <c:v>16.505826214501273</c:v>
                </c:pt>
                <c:pt idx="348">
                  <c:v>15.967176682320085</c:v>
                </c:pt>
                <c:pt idx="349">
                  <c:v>15.428530381467374</c:v>
                </c:pt>
                <c:pt idx="350">
                  <c:v>14.889880849286186</c:v>
                </c:pt>
                <c:pt idx="351">
                  <c:v>14.351234548433478</c:v>
                </c:pt>
                <c:pt idx="352">
                  <c:v>13.889522947343822</c:v>
                </c:pt>
                <c:pt idx="353">
                  <c:v>13.471456900023732</c:v>
                </c:pt>
                <c:pt idx="354">
                  <c:v>13.05339085270364</c:v>
                </c:pt>
                <c:pt idx="355">
                  <c:v>12.635324805383549</c:v>
                </c:pt>
                <c:pt idx="356">
                  <c:v>12.217258758063458</c:v>
                </c:pt>
                <c:pt idx="357">
                  <c:v>11.799189479414888</c:v>
                </c:pt>
                <c:pt idx="358">
                  <c:v>11.381123432094796</c:v>
                </c:pt>
                <c:pt idx="359">
                  <c:v>10.963057384774704</c:v>
                </c:pt>
                <c:pt idx="360">
                  <c:v>10.544991337454615</c:v>
                </c:pt>
                <c:pt idx="361">
                  <c:v>10.126925290134523</c:v>
                </c:pt>
                <c:pt idx="362">
                  <c:v>9.7766557456380951</c:v>
                </c:pt>
                <c:pt idx="363">
                  <c:v>9.4624349016564562</c:v>
                </c:pt>
                <c:pt idx="364">
                  <c:v>9.148214057674819</c:v>
                </c:pt>
                <c:pt idx="365">
                  <c:v>8.8339932136931818</c:v>
                </c:pt>
                <c:pt idx="366">
                  <c:v>8.5197723697115446</c:v>
                </c:pt>
                <c:pt idx="367">
                  <c:v>8.2055482944014262</c:v>
                </c:pt>
                <c:pt idx="368">
                  <c:v>7.8913274504197881</c:v>
                </c:pt>
                <c:pt idx="369">
                  <c:v>7.57710660643815</c:v>
                </c:pt>
                <c:pt idx="370">
                  <c:v>7.2628857624565129</c:v>
                </c:pt>
                <c:pt idx="371">
                  <c:v>6.9486649184748757</c:v>
                </c:pt>
                <c:pt idx="372">
                  <c:v>6.6924722713240543</c:v>
                </c:pt>
                <c:pt idx="373">
                  <c:v>6.4651612381209898</c:v>
                </c:pt>
                <c:pt idx="374">
                  <c:v>6.237850204917927</c:v>
                </c:pt>
                <c:pt idx="375">
                  <c:v>6.0105391717148633</c:v>
                </c:pt>
                <c:pt idx="376">
                  <c:v>5.7832281385117996</c:v>
                </c:pt>
                <c:pt idx="377">
                  <c:v>5.5559171053087368</c:v>
                </c:pt>
                <c:pt idx="378">
                  <c:v>5.3286060721056741</c:v>
                </c:pt>
                <c:pt idx="379">
                  <c:v>5.1012950389026104</c:v>
                </c:pt>
                <c:pt idx="380">
                  <c:v>4.8739840056995476</c:v>
                </c:pt>
                <c:pt idx="381">
                  <c:v>4.646672972496483</c:v>
                </c:pt>
                <c:pt idx="382">
                  <c:v>4.4658672187671424</c:v>
                </c:pt>
                <c:pt idx="383">
                  <c:v>4.3066919778780663</c:v>
                </c:pt>
                <c:pt idx="384">
                  <c:v>4.1475199683174706</c:v>
                </c:pt>
                <c:pt idx="385">
                  <c:v>3.9883447274283954</c:v>
                </c:pt>
                <c:pt idx="386">
                  <c:v>3.8291694865393198</c:v>
                </c:pt>
                <c:pt idx="387">
                  <c:v>3.6699974769787236</c:v>
                </c:pt>
                <c:pt idx="388">
                  <c:v>3.5108222360896479</c:v>
                </c:pt>
                <c:pt idx="389">
                  <c:v>3.3516469952005723</c:v>
                </c:pt>
                <c:pt idx="390">
                  <c:v>3.1924749856399766</c:v>
                </c:pt>
                <c:pt idx="391">
                  <c:v>3.0332997447509009</c:v>
                </c:pt>
                <c:pt idx="392">
                  <c:v>2.9101667417196566</c:v>
                </c:pt>
                <c:pt idx="393">
                  <c:v>2.8026765998565808</c:v>
                </c:pt>
                <c:pt idx="394">
                  <c:v>2.6951864579935054</c:v>
                </c:pt>
                <c:pt idx="395">
                  <c:v>2.5876963161304301</c:v>
                </c:pt>
                <c:pt idx="396">
                  <c:v>2.4802061742673542</c:v>
                </c:pt>
                <c:pt idx="397">
                  <c:v>2.3727160324042789</c:v>
                </c:pt>
                <c:pt idx="398">
                  <c:v>2.2652258905412039</c:v>
                </c:pt>
                <c:pt idx="399">
                  <c:v>2.1577357486781281</c:v>
                </c:pt>
                <c:pt idx="400">
                  <c:v>2.0502456068150527</c:v>
                </c:pt>
                <c:pt idx="401">
                  <c:v>1.9427554649519774</c:v>
                </c:pt>
                <c:pt idx="402">
                  <c:v>1.8614067704862347</c:v>
                </c:pt>
                <c:pt idx="403">
                  <c:v>1.7906245201477209</c:v>
                </c:pt>
                <c:pt idx="404">
                  <c:v>1.7198422698092071</c:v>
                </c:pt>
                <c:pt idx="405">
                  <c:v>1.6490600194706928</c:v>
                </c:pt>
                <c:pt idx="406">
                  <c:v>1.5782745378036998</c:v>
                </c:pt>
                <c:pt idx="407">
                  <c:v>1.5074922874651857</c:v>
                </c:pt>
                <c:pt idx="408">
                  <c:v>1.4367100371266717</c:v>
                </c:pt>
                <c:pt idx="409">
                  <c:v>1.3659277867881578</c:v>
                </c:pt>
                <c:pt idx="410">
                  <c:v>1.2951455364496438</c:v>
                </c:pt>
                <c:pt idx="411">
                  <c:v>1.2243632861111298</c:v>
                </c:pt>
                <c:pt idx="412">
                  <c:v>1.1720739286595054</c:v>
                </c:pt>
                <c:pt idx="413">
                  <c:v>1.1267351587668009</c:v>
                </c:pt>
                <c:pt idx="414">
                  <c:v>1.0813963888740967</c:v>
                </c:pt>
                <c:pt idx="415">
                  <c:v>1.0360576189813921</c:v>
                </c:pt>
                <c:pt idx="416">
                  <c:v>0.99071884908868779</c:v>
                </c:pt>
                <c:pt idx="417">
                  <c:v>0.94538007919598355</c:v>
                </c:pt>
                <c:pt idx="418">
                  <c:v>0.90004130930327908</c:v>
                </c:pt>
                <c:pt idx="419">
                  <c:v>0.85470253941057461</c:v>
                </c:pt>
                <c:pt idx="420">
                  <c:v>0.80936376951787015</c:v>
                </c:pt>
                <c:pt idx="421">
                  <c:v>0.76402499962516579</c:v>
                </c:pt>
                <c:pt idx="422">
                  <c:v>0.73221257074670576</c:v>
                </c:pt>
                <c:pt idx="423">
                  <c:v>0.70510818746254889</c:v>
                </c:pt>
                <c:pt idx="424">
                  <c:v>0.67800380417839223</c:v>
                </c:pt>
                <c:pt idx="425">
                  <c:v>0.65089942089423525</c:v>
                </c:pt>
                <c:pt idx="426">
                  <c:v>0.62379826893855772</c:v>
                </c:pt>
                <c:pt idx="427">
                  <c:v>0.59669388565440085</c:v>
                </c:pt>
                <c:pt idx="428">
                  <c:v>0.56958950237024419</c:v>
                </c:pt>
                <c:pt idx="429">
                  <c:v>0.54248511908608721</c:v>
                </c:pt>
                <c:pt idx="430">
                  <c:v>0.51538073580193045</c:v>
                </c:pt>
                <c:pt idx="431">
                  <c:v>0.48827958384625286</c:v>
                </c:pt>
                <c:pt idx="432">
                  <c:v>0.46918566386221822</c:v>
                </c:pt>
                <c:pt idx="433">
                  <c:v>0.45267357533312408</c:v>
                </c:pt>
                <c:pt idx="434">
                  <c:v>0.4361582554755507</c:v>
                </c:pt>
                <c:pt idx="435">
                  <c:v>0.41964616694645668</c:v>
                </c:pt>
                <c:pt idx="436">
                  <c:v>0.40313084708888325</c:v>
                </c:pt>
                <c:pt idx="437">
                  <c:v>0.38661875855978917</c:v>
                </c:pt>
                <c:pt idx="438">
                  <c:v>0.37010343870221579</c:v>
                </c:pt>
                <c:pt idx="439">
                  <c:v>0.35358811884464236</c:v>
                </c:pt>
                <c:pt idx="440">
                  <c:v>0.33707603031554828</c:v>
                </c:pt>
                <c:pt idx="441">
                  <c:v>0.32056071045797491</c:v>
                </c:pt>
                <c:pt idx="442">
                  <c:v>0.30971637208152875</c:v>
                </c:pt>
                <c:pt idx="443">
                  <c:v>0.30054909318582623</c:v>
                </c:pt>
                <c:pt idx="444">
                  <c:v>0.29138181429012366</c:v>
                </c:pt>
                <c:pt idx="445">
                  <c:v>0.2822145353944211</c:v>
                </c:pt>
                <c:pt idx="446">
                  <c:v>0.27304725649871864</c:v>
                </c:pt>
                <c:pt idx="447">
                  <c:v>0.26387997760301607</c:v>
                </c:pt>
                <c:pt idx="448">
                  <c:v>0.25471593003579279</c:v>
                </c:pt>
                <c:pt idx="449">
                  <c:v>0.24554865114009025</c:v>
                </c:pt>
                <c:pt idx="450">
                  <c:v>0.23638137224438771</c:v>
                </c:pt>
                <c:pt idx="451">
                  <c:v>0.22721409334868517</c:v>
                </c:pt>
                <c:pt idx="452">
                  <c:v>0.22081929428820038</c:v>
                </c:pt>
                <c:pt idx="453">
                  <c:v>0.21517416343490733</c:v>
                </c:pt>
                <c:pt idx="454">
                  <c:v>0.20952903258161432</c:v>
                </c:pt>
                <c:pt idx="455">
                  <c:v>0.20388713305680056</c:v>
                </c:pt>
                <c:pt idx="456">
                  <c:v>0.19824200220350752</c:v>
                </c:pt>
                <c:pt idx="457">
                  <c:v>0.1925968713502145</c:v>
                </c:pt>
                <c:pt idx="458">
                  <c:v>0.18695497182540075</c:v>
                </c:pt>
                <c:pt idx="459">
                  <c:v>0.1813098409721077</c:v>
                </c:pt>
                <c:pt idx="460">
                  <c:v>0.17566471011881465</c:v>
                </c:pt>
                <c:pt idx="461">
                  <c:v>0.17002281059400087</c:v>
                </c:pt>
                <c:pt idx="462">
                  <c:v>0.16602888859361731</c:v>
                </c:pt>
                <c:pt idx="463">
                  <c:v>0.16244211398162228</c:v>
                </c:pt>
                <c:pt idx="464">
                  <c:v>0.15885533936962729</c:v>
                </c:pt>
                <c:pt idx="465">
                  <c:v>0.15527179608611155</c:v>
                </c:pt>
                <c:pt idx="466">
                  <c:v>0.15168502147411653</c:v>
                </c:pt>
                <c:pt idx="467">
                  <c:v>0.14810147819060079</c:v>
                </c:pt>
                <c:pt idx="468">
                  <c:v>0.1445147035786058</c:v>
                </c:pt>
                <c:pt idx="469">
                  <c:v>0.14092792896661083</c:v>
                </c:pt>
                <c:pt idx="470">
                  <c:v>0.13734438568309509</c:v>
                </c:pt>
                <c:pt idx="471">
                  <c:v>0.1337576110711001</c:v>
                </c:pt>
                <c:pt idx="472">
                  <c:v>0.1323325952117399</c:v>
                </c:pt>
                <c:pt idx="473">
                  <c:v>0.13139227862427094</c:v>
                </c:pt>
                <c:pt idx="474">
                  <c:v>0.13045196203680198</c:v>
                </c:pt>
                <c:pt idx="475">
                  <c:v>0.12951487677781229</c:v>
                </c:pt>
                <c:pt idx="476">
                  <c:v>0.12857456019034336</c:v>
                </c:pt>
                <c:pt idx="477">
                  <c:v>0.1276342436028744</c:v>
                </c:pt>
                <c:pt idx="478">
                  <c:v>0.1266971583438847</c:v>
                </c:pt>
                <c:pt idx="479">
                  <c:v>0.12575684175641574</c:v>
                </c:pt>
                <c:pt idx="480">
                  <c:v>0.12481652516894678</c:v>
                </c:pt>
                <c:pt idx="481">
                  <c:v>0.1238794399099571</c:v>
                </c:pt>
                <c:pt idx="482">
                  <c:v>0.11404327601904467</c:v>
                </c:pt>
                <c:pt idx="483">
                  <c:v>0.10239110552277983</c:v>
                </c:pt>
                <c:pt idx="484">
                  <c:v>9.0742166354994255E-2</c:v>
                </c:pt>
                <c:pt idx="485">
                  <c:v>7.9093227187208695E-2</c:v>
                </c:pt>
                <c:pt idx="486">
                  <c:v>6.7444288019423135E-2</c:v>
                </c:pt>
                <c:pt idx="487">
                  <c:v>5.5792117523158283E-2</c:v>
                </c:pt>
                <c:pt idx="488">
                  <c:v>4.4143178355372716E-2</c:v>
                </c:pt>
                <c:pt idx="489">
                  <c:v>3.2494239187587148E-2</c:v>
                </c:pt>
                <c:pt idx="490">
                  <c:v>2.0845300019801581E-2</c:v>
                </c:pt>
                <c:pt idx="491">
                  <c:v>9.1931295235367378E-3</c:v>
                </c:pt>
                <c:pt idx="492">
                  <c:v>6.7696331640806568E-3</c:v>
                </c:pt>
                <c:pt idx="493">
                  <c:v>6.0264276138474581E-3</c:v>
                </c:pt>
                <c:pt idx="494">
                  <c:v>5.2864533920935338E-3</c:v>
                </c:pt>
                <c:pt idx="495">
                  <c:v>4.5464791703396096E-3</c:v>
                </c:pt>
                <c:pt idx="496">
                  <c:v>3.8065049485856866E-3</c:v>
                </c:pt>
                <c:pt idx="497">
                  <c:v>3.0665307268317628E-3</c:v>
                </c:pt>
                <c:pt idx="498">
                  <c:v>2.3265565050778394E-3</c:v>
                </c:pt>
                <c:pt idx="499">
                  <c:v>1.5833509548446405E-3</c:v>
                </c:pt>
                <c:pt idx="500">
                  <c:v>8.4337673309071667E-4</c:v>
                </c:pt>
                <c:pt idx="501">
                  <c:v>1.0340251133679284E-4</c:v>
                </c:pt>
                <c:pt idx="502">
                  <c:v>0</c:v>
                </c:pt>
              </c:numCache>
            </c:numRef>
          </c:yVal>
          <c:smooth val="1"/>
        </c:ser>
        <c:ser>
          <c:idx val="1"/>
          <c:order val="1"/>
          <c:tx>
            <c:v>compensator</c:v>
          </c:tx>
          <c:spPr>
            <a:ln>
              <a:solidFill>
                <a:schemeClr val="tx1">
                  <a:lumMod val="95000"/>
                  <a:lumOff val="5000"/>
                </a:schemeClr>
              </a:solidFill>
            </a:ln>
          </c:spPr>
          <c:marker>
            <c:symbol val="none"/>
          </c:marker>
          <c:xVal>
            <c:numRef>
              <c:f>'FWHM spoty'!$A$3:$A$505</c:f>
              <c:numCache>
                <c:formatCode>General</c:formatCode>
                <c:ptCount val="503"/>
                <c:pt idx="0">
                  <c:v>0</c:v>
                </c:pt>
                <c:pt idx="1">
                  <c:v>1.3691999999999999E-2</c:v>
                </c:pt>
                <c:pt idx="2">
                  <c:v>2.7383999999999999E-2</c:v>
                </c:pt>
                <c:pt idx="3">
                  <c:v>4.1076000000000001E-2</c:v>
                </c:pt>
                <c:pt idx="4">
                  <c:v>5.4768999999999998E-2</c:v>
                </c:pt>
                <c:pt idx="5">
                  <c:v>6.8460999999999994E-2</c:v>
                </c:pt>
                <c:pt idx="6">
                  <c:v>8.2153000000000004E-2</c:v>
                </c:pt>
                <c:pt idx="7">
                  <c:v>9.5845E-2</c:v>
                </c:pt>
                <c:pt idx="8">
                  <c:v>0.109537</c:v>
                </c:pt>
                <c:pt idx="9">
                  <c:v>0.12322900000000001</c:v>
                </c:pt>
                <c:pt idx="10">
                  <c:v>0.13692199999999999</c:v>
                </c:pt>
                <c:pt idx="11">
                  <c:v>0.150614</c:v>
                </c:pt>
                <c:pt idx="12">
                  <c:v>0.16430600000000001</c:v>
                </c:pt>
                <c:pt idx="13">
                  <c:v>0.17799799999999999</c:v>
                </c:pt>
                <c:pt idx="14">
                  <c:v>0.19169</c:v>
                </c:pt>
                <c:pt idx="15">
                  <c:v>0.20538200000000001</c:v>
                </c:pt>
                <c:pt idx="16">
                  <c:v>0.21907499999999999</c:v>
                </c:pt>
                <c:pt idx="17">
                  <c:v>0.232767</c:v>
                </c:pt>
                <c:pt idx="18">
                  <c:v>0.24645900000000001</c:v>
                </c:pt>
                <c:pt idx="19">
                  <c:v>0.26015100000000002</c:v>
                </c:pt>
                <c:pt idx="20">
                  <c:v>0.273843</c:v>
                </c:pt>
                <c:pt idx="21">
                  <c:v>0.28753499999999999</c:v>
                </c:pt>
                <c:pt idx="22">
                  <c:v>0.301228</c:v>
                </c:pt>
                <c:pt idx="23">
                  <c:v>0.31491999999999998</c:v>
                </c:pt>
                <c:pt idx="24">
                  <c:v>0.32861200000000002</c:v>
                </c:pt>
                <c:pt idx="25">
                  <c:v>0.342304</c:v>
                </c:pt>
                <c:pt idx="26">
                  <c:v>0.35599599999999998</c:v>
                </c:pt>
                <c:pt idx="27">
                  <c:v>0.36968800000000002</c:v>
                </c:pt>
                <c:pt idx="28">
                  <c:v>0.38338</c:v>
                </c:pt>
                <c:pt idx="29">
                  <c:v>0.39707300000000001</c:v>
                </c:pt>
                <c:pt idx="30">
                  <c:v>0.41076499999999999</c:v>
                </c:pt>
                <c:pt idx="31">
                  <c:v>0.42445699999999997</c:v>
                </c:pt>
                <c:pt idx="32">
                  <c:v>0.43814900000000001</c:v>
                </c:pt>
                <c:pt idx="33">
                  <c:v>0.45184099999999999</c:v>
                </c:pt>
                <c:pt idx="34">
                  <c:v>0.46553299999999997</c:v>
                </c:pt>
                <c:pt idx="35">
                  <c:v>0.47922599999999999</c:v>
                </c:pt>
                <c:pt idx="36">
                  <c:v>0.49291800000000002</c:v>
                </c:pt>
                <c:pt idx="37">
                  <c:v>0.50661</c:v>
                </c:pt>
                <c:pt idx="38">
                  <c:v>0.52030200000000004</c:v>
                </c:pt>
                <c:pt idx="39">
                  <c:v>0.53399399999999997</c:v>
                </c:pt>
                <c:pt idx="40">
                  <c:v>0.54768600000000001</c:v>
                </c:pt>
                <c:pt idx="41">
                  <c:v>0.56137899999999996</c:v>
                </c:pt>
                <c:pt idx="42">
                  <c:v>0.575071</c:v>
                </c:pt>
                <c:pt idx="43">
                  <c:v>0.58876300000000004</c:v>
                </c:pt>
                <c:pt idx="44">
                  <c:v>0.60245499999999996</c:v>
                </c:pt>
                <c:pt idx="45">
                  <c:v>0.616147</c:v>
                </c:pt>
                <c:pt idx="46">
                  <c:v>0.62983900000000004</c:v>
                </c:pt>
                <c:pt idx="47">
                  <c:v>0.64353199999999999</c:v>
                </c:pt>
                <c:pt idx="48">
                  <c:v>0.65722400000000003</c:v>
                </c:pt>
                <c:pt idx="49">
                  <c:v>0.67091599999999996</c:v>
                </c:pt>
                <c:pt idx="50">
                  <c:v>0.68460799999999999</c:v>
                </c:pt>
                <c:pt idx="51">
                  <c:v>0.69830000000000003</c:v>
                </c:pt>
                <c:pt idx="52">
                  <c:v>0.71199199999999996</c:v>
                </c:pt>
                <c:pt idx="53">
                  <c:v>0.72568500000000002</c:v>
                </c:pt>
                <c:pt idx="54">
                  <c:v>0.73937699999999995</c:v>
                </c:pt>
                <c:pt idx="55">
                  <c:v>0.75306899999999999</c:v>
                </c:pt>
                <c:pt idx="56">
                  <c:v>0.76676100000000003</c:v>
                </c:pt>
                <c:pt idx="57">
                  <c:v>0.78045299999999995</c:v>
                </c:pt>
                <c:pt idx="58">
                  <c:v>0.79414499999999999</c:v>
                </c:pt>
                <c:pt idx="59">
                  <c:v>0.80783700000000003</c:v>
                </c:pt>
                <c:pt idx="60">
                  <c:v>0.82152999999999998</c:v>
                </c:pt>
                <c:pt idx="61">
                  <c:v>0.83522200000000002</c:v>
                </c:pt>
                <c:pt idx="62">
                  <c:v>0.84891399999999995</c:v>
                </c:pt>
                <c:pt idx="63">
                  <c:v>0.86260599999999998</c:v>
                </c:pt>
                <c:pt idx="64">
                  <c:v>0.87629800000000002</c:v>
                </c:pt>
                <c:pt idx="65">
                  <c:v>0.88998999999999995</c:v>
                </c:pt>
                <c:pt idx="66">
                  <c:v>0.90368300000000001</c:v>
                </c:pt>
                <c:pt idx="67">
                  <c:v>0.91737500000000005</c:v>
                </c:pt>
                <c:pt idx="68">
                  <c:v>0.93106699999999998</c:v>
                </c:pt>
                <c:pt idx="69">
                  <c:v>0.94475900000000002</c:v>
                </c:pt>
                <c:pt idx="70">
                  <c:v>0.95845100000000005</c:v>
                </c:pt>
                <c:pt idx="71">
                  <c:v>0.97214299999999998</c:v>
                </c:pt>
                <c:pt idx="72">
                  <c:v>0.98583600000000005</c:v>
                </c:pt>
                <c:pt idx="73">
                  <c:v>0.99952799999999997</c:v>
                </c:pt>
                <c:pt idx="74">
                  <c:v>1.01322</c:v>
                </c:pt>
                <c:pt idx="75">
                  <c:v>1.026912</c:v>
                </c:pt>
                <c:pt idx="76">
                  <c:v>1.0406040000000001</c:v>
                </c:pt>
                <c:pt idx="77">
                  <c:v>1.0542959999999999</c:v>
                </c:pt>
                <c:pt idx="78">
                  <c:v>1.0679890000000001</c:v>
                </c:pt>
                <c:pt idx="79">
                  <c:v>1.0816809999999999</c:v>
                </c:pt>
                <c:pt idx="80">
                  <c:v>1.0953729999999999</c:v>
                </c:pt>
                <c:pt idx="81">
                  <c:v>1.109065</c:v>
                </c:pt>
                <c:pt idx="82">
                  <c:v>1.122757</c:v>
                </c:pt>
                <c:pt idx="83">
                  <c:v>1.136449</c:v>
                </c:pt>
                <c:pt idx="84">
                  <c:v>1.1501410000000001</c:v>
                </c:pt>
                <c:pt idx="85">
                  <c:v>1.163834</c:v>
                </c:pt>
                <c:pt idx="86">
                  <c:v>1.1775260000000001</c:v>
                </c:pt>
                <c:pt idx="87">
                  <c:v>1.1912180000000001</c:v>
                </c:pt>
                <c:pt idx="88">
                  <c:v>1.2049099999999999</c:v>
                </c:pt>
                <c:pt idx="89">
                  <c:v>1.218602</c:v>
                </c:pt>
                <c:pt idx="90">
                  <c:v>1.232294</c:v>
                </c:pt>
                <c:pt idx="91">
                  <c:v>1.245987</c:v>
                </c:pt>
                <c:pt idx="92">
                  <c:v>1.259679</c:v>
                </c:pt>
                <c:pt idx="93">
                  <c:v>1.273371</c:v>
                </c:pt>
                <c:pt idx="94">
                  <c:v>1.2870630000000001</c:v>
                </c:pt>
                <c:pt idx="95">
                  <c:v>1.3007550000000001</c:v>
                </c:pt>
                <c:pt idx="96">
                  <c:v>1.3144469999999999</c:v>
                </c:pt>
                <c:pt idx="97">
                  <c:v>1.3281400000000001</c:v>
                </c:pt>
                <c:pt idx="98">
                  <c:v>1.3418319999999999</c:v>
                </c:pt>
                <c:pt idx="99">
                  <c:v>1.355524</c:v>
                </c:pt>
                <c:pt idx="100">
                  <c:v>1.369216</c:v>
                </c:pt>
                <c:pt idx="101">
                  <c:v>1.382908</c:v>
                </c:pt>
                <c:pt idx="102">
                  <c:v>1.3966000000000001</c:v>
                </c:pt>
                <c:pt idx="103">
                  <c:v>1.410293</c:v>
                </c:pt>
                <c:pt idx="104">
                  <c:v>1.4239850000000001</c:v>
                </c:pt>
                <c:pt idx="105">
                  <c:v>1.4376770000000001</c:v>
                </c:pt>
                <c:pt idx="106">
                  <c:v>1.4513689999999999</c:v>
                </c:pt>
                <c:pt idx="107">
                  <c:v>1.4650609999999999</c:v>
                </c:pt>
                <c:pt idx="108">
                  <c:v>1.478753</c:v>
                </c:pt>
                <c:pt idx="109">
                  <c:v>1.4924459999999999</c:v>
                </c:pt>
                <c:pt idx="110">
                  <c:v>1.506138</c:v>
                </c:pt>
                <c:pt idx="111">
                  <c:v>1.51983</c:v>
                </c:pt>
                <c:pt idx="112">
                  <c:v>1.5335220000000001</c:v>
                </c:pt>
                <c:pt idx="113">
                  <c:v>1.5472140000000001</c:v>
                </c:pt>
                <c:pt idx="114">
                  <c:v>1.5609059999999999</c:v>
                </c:pt>
                <c:pt idx="115">
                  <c:v>1.5745979999999999</c:v>
                </c:pt>
                <c:pt idx="116">
                  <c:v>1.5882909999999999</c:v>
                </c:pt>
                <c:pt idx="117">
                  <c:v>1.6019829999999999</c:v>
                </c:pt>
                <c:pt idx="118">
                  <c:v>1.615675</c:v>
                </c:pt>
                <c:pt idx="119">
                  <c:v>1.629367</c:v>
                </c:pt>
                <c:pt idx="120">
                  <c:v>1.643059</c:v>
                </c:pt>
                <c:pt idx="121">
                  <c:v>1.6567510000000001</c:v>
                </c:pt>
                <c:pt idx="122">
                  <c:v>1.670444</c:v>
                </c:pt>
                <c:pt idx="123">
                  <c:v>1.6841360000000001</c:v>
                </c:pt>
                <c:pt idx="124">
                  <c:v>1.6978279999999999</c:v>
                </c:pt>
                <c:pt idx="125">
                  <c:v>1.7115199999999999</c:v>
                </c:pt>
                <c:pt idx="126">
                  <c:v>1.725212</c:v>
                </c:pt>
                <c:pt idx="127">
                  <c:v>1.738904</c:v>
                </c:pt>
                <c:pt idx="128">
                  <c:v>1.752597</c:v>
                </c:pt>
                <c:pt idx="129">
                  <c:v>1.766289</c:v>
                </c:pt>
                <c:pt idx="130">
                  <c:v>1.779981</c:v>
                </c:pt>
                <c:pt idx="131">
                  <c:v>1.7936730000000001</c:v>
                </c:pt>
                <c:pt idx="132">
                  <c:v>1.8073650000000001</c:v>
                </c:pt>
                <c:pt idx="133">
                  <c:v>1.8210569999999999</c:v>
                </c:pt>
                <c:pt idx="134">
                  <c:v>1.8347500000000001</c:v>
                </c:pt>
                <c:pt idx="135">
                  <c:v>1.8484419999999999</c:v>
                </c:pt>
                <c:pt idx="136">
                  <c:v>1.862134</c:v>
                </c:pt>
                <c:pt idx="137">
                  <c:v>1.875826</c:v>
                </c:pt>
                <c:pt idx="138">
                  <c:v>1.889518</c:v>
                </c:pt>
                <c:pt idx="139">
                  <c:v>1.9032100000000001</c:v>
                </c:pt>
                <c:pt idx="140">
                  <c:v>1.9169020000000001</c:v>
                </c:pt>
                <c:pt idx="141">
                  <c:v>1.9305950000000001</c:v>
                </c:pt>
                <c:pt idx="142">
                  <c:v>1.9442870000000001</c:v>
                </c:pt>
                <c:pt idx="143">
                  <c:v>1.9579789999999999</c:v>
                </c:pt>
                <c:pt idx="144">
                  <c:v>1.971671</c:v>
                </c:pt>
                <c:pt idx="145">
                  <c:v>1.985363</c:v>
                </c:pt>
                <c:pt idx="146">
                  <c:v>1.999055</c:v>
                </c:pt>
                <c:pt idx="147">
                  <c:v>2.0127480000000002</c:v>
                </c:pt>
                <c:pt idx="148">
                  <c:v>2.02644</c:v>
                </c:pt>
                <c:pt idx="149">
                  <c:v>2.0401319999999998</c:v>
                </c:pt>
                <c:pt idx="150">
                  <c:v>2.0538240000000001</c:v>
                </c:pt>
                <c:pt idx="151">
                  <c:v>2.0675159999999999</c:v>
                </c:pt>
                <c:pt idx="152">
                  <c:v>2.0812080000000002</c:v>
                </c:pt>
                <c:pt idx="153">
                  <c:v>2.0949010000000001</c:v>
                </c:pt>
                <c:pt idx="154">
                  <c:v>2.1085929999999999</c:v>
                </c:pt>
                <c:pt idx="155">
                  <c:v>2.1222850000000002</c:v>
                </c:pt>
                <c:pt idx="156">
                  <c:v>2.135977</c:v>
                </c:pt>
                <c:pt idx="157">
                  <c:v>2.1496689999999998</c:v>
                </c:pt>
                <c:pt idx="158">
                  <c:v>2.1633610000000001</c:v>
                </c:pt>
                <c:pt idx="159">
                  <c:v>2.177054</c:v>
                </c:pt>
                <c:pt idx="160">
                  <c:v>2.1907459999999999</c:v>
                </c:pt>
                <c:pt idx="161">
                  <c:v>2.2044380000000001</c:v>
                </c:pt>
                <c:pt idx="162">
                  <c:v>2.2181299999999999</c:v>
                </c:pt>
                <c:pt idx="163">
                  <c:v>2.2318220000000002</c:v>
                </c:pt>
                <c:pt idx="164">
                  <c:v>2.245514</c:v>
                </c:pt>
                <c:pt idx="165">
                  <c:v>2.259207</c:v>
                </c:pt>
                <c:pt idx="166">
                  <c:v>2.2728989999999998</c:v>
                </c:pt>
                <c:pt idx="167">
                  <c:v>2.286591</c:v>
                </c:pt>
                <c:pt idx="168">
                  <c:v>2.3002829999999999</c:v>
                </c:pt>
                <c:pt idx="169">
                  <c:v>2.3139750000000001</c:v>
                </c:pt>
                <c:pt idx="170">
                  <c:v>2.3276669999999999</c:v>
                </c:pt>
                <c:pt idx="171">
                  <c:v>2.3413590000000002</c:v>
                </c:pt>
                <c:pt idx="172">
                  <c:v>2.3550520000000001</c:v>
                </c:pt>
                <c:pt idx="173">
                  <c:v>2.368744</c:v>
                </c:pt>
                <c:pt idx="174">
                  <c:v>2.3824360000000002</c:v>
                </c:pt>
                <c:pt idx="175">
                  <c:v>2.396128</c:v>
                </c:pt>
                <c:pt idx="176">
                  <c:v>2.4098199999999999</c:v>
                </c:pt>
                <c:pt idx="177">
                  <c:v>2.4235120000000001</c:v>
                </c:pt>
                <c:pt idx="178">
                  <c:v>2.4372050000000001</c:v>
                </c:pt>
                <c:pt idx="179">
                  <c:v>2.4508969999999999</c:v>
                </c:pt>
                <c:pt idx="180">
                  <c:v>2.4645890000000001</c:v>
                </c:pt>
                <c:pt idx="181">
                  <c:v>2.478281</c:v>
                </c:pt>
                <c:pt idx="182">
                  <c:v>2.4919730000000002</c:v>
                </c:pt>
                <c:pt idx="183">
                  <c:v>2.505665</c:v>
                </c:pt>
                <c:pt idx="184">
                  <c:v>2.519358</c:v>
                </c:pt>
                <c:pt idx="185">
                  <c:v>2.5330499999999998</c:v>
                </c:pt>
                <c:pt idx="186">
                  <c:v>2.5467420000000001</c:v>
                </c:pt>
                <c:pt idx="187">
                  <c:v>2.5604339999999999</c:v>
                </c:pt>
                <c:pt idx="188">
                  <c:v>2.5741260000000001</c:v>
                </c:pt>
                <c:pt idx="189">
                  <c:v>2.587818</c:v>
                </c:pt>
                <c:pt idx="190">
                  <c:v>2.6015109999999999</c:v>
                </c:pt>
                <c:pt idx="191">
                  <c:v>2.6152030000000002</c:v>
                </c:pt>
                <c:pt idx="192">
                  <c:v>2.628895</c:v>
                </c:pt>
                <c:pt idx="193">
                  <c:v>2.6425869999999998</c:v>
                </c:pt>
                <c:pt idx="194">
                  <c:v>2.6562790000000001</c:v>
                </c:pt>
                <c:pt idx="195">
                  <c:v>2.6699709999999999</c:v>
                </c:pt>
                <c:pt idx="196">
                  <c:v>2.6836630000000001</c:v>
                </c:pt>
                <c:pt idx="197">
                  <c:v>2.6973560000000001</c:v>
                </c:pt>
                <c:pt idx="198">
                  <c:v>2.7110479999999999</c:v>
                </c:pt>
                <c:pt idx="199">
                  <c:v>2.7247400000000002</c:v>
                </c:pt>
                <c:pt idx="200">
                  <c:v>2.738432</c:v>
                </c:pt>
                <c:pt idx="201">
                  <c:v>2.7521239999999998</c:v>
                </c:pt>
                <c:pt idx="202">
                  <c:v>2.7658160000000001</c:v>
                </c:pt>
                <c:pt idx="203">
                  <c:v>2.779509</c:v>
                </c:pt>
                <c:pt idx="204">
                  <c:v>2.7932009999999998</c:v>
                </c:pt>
                <c:pt idx="205">
                  <c:v>2.8068930000000001</c:v>
                </c:pt>
                <c:pt idx="206">
                  <c:v>2.8205849999999999</c:v>
                </c:pt>
                <c:pt idx="207">
                  <c:v>2.8342770000000002</c:v>
                </c:pt>
                <c:pt idx="208">
                  <c:v>2.847969</c:v>
                </c:pt>
                <c:pt idx="209">
                  <c:v>2.8616619999999999</c:v>
                </c:pt>
                <c:pt idx="210">
                  <c:v>2.8753540000000002</c:v>
                </c:pt>
                <c:pt idx="211">
                  <c:v>2.889046</c:v>
                </c:pt>
                <c:pt idx="212">
                  <c:v>2.9027379999999998</c:v>
                </c:pt>
                <c:pt idx="213">
                  <c:v>2.9164300000000001</c:v>
                </c:pt>
                <c:pt idx="214">
                  <c:v>2.9301219999999999</c:v>
                </c:pt>
                <c:pt idx="215">
                  <c:v>2.9438149999999998</c:v>
                </c:pt>
                <c:pt idx="216">
                  <c:v>2.9575070000000001</c:v>
                </c:pt>
                <c:pt idx="217">
                  <c:v>2.9711989999999999</c:v>
                </c:pt>
                <c:pt idx="218">
                  <c:v>2.9848910000000002</c:v>
                </c:pt>
                <c:pt idx="219">
                  <c:v>2.998583</c:v>
                </c:pt>
                <c:pt idx="220">
                  <c:v>3.0122749999999998</c:v>
                </c:pt>
                <c:pt idx="221">
                  <c:v>3.0259680000000002</c:v>
                </c:pt>
                <c:pt idx="222">
                  <c:v>3.03966</c:v>
                </c:pt>
                <c:pt idx="223">
                  <c:v>3.0533519999999998</c:v>
                </c:pt>
                <c:pt idx="224">
                  <c:v>3.0670440000000001</c:v>
                </c:pt>
                <c:pt idx="225">
                  <c:v>3.0807359999999999</c:v>
                </c:pt>
                <c:pt idx="226">
                  <c:v>3.0944280000000002</c:v>
                </c:pt>
                <c:pt idx="227">
                  <c:v>3.10812</c:v>
                </c:pt>
                <c:pt idx="228">
                  <c:v>3.1218129999999999</c:v>
                </c:pt>
                <c:pt idx="229">
                  <c:v>3.1355050000000002</c:v>
                </c:pt>
                <c:pt idx="230">
                  <c:v>3.149197</c:v>
                </c:pt>
                <c:pt idx="231">
                  <c:v>3.1628889999999998</c:v>
                </c:pt>
                <c:pt idx="232">
                  <c:v>3.1765810000000001</c:v>
                </c:pt>
                <c:pt idx="233">
                  <c:v>3.1902729999999999</c:v>
                </c:pt>
                <c:pt idx="234">
                  <c:v>3.2039659999999999</c:v>
                </c:pt>
                <c:pt idx="235">
                  <c:v>3.2176580000000001</c:v>
                </c:pt>
                <c:pt idx="236">
                  <c:v>3.2313499999999999</c:v>
                </c:pt>
                <c:pt idx="237">
                  <c:v>3.2450420000000002</c:v>
                </c:pt>
                <c:pt idx="238">
                  <c:v>3.258734</c:v>
                </c:pt>
                <c:pt idx="239">
                  <c:v>3.2724259999999998</c:v>
                </c:pt>
                <c:pt idx="240">
                  <c:v>3.2861189999999998</c:v>
                </c:pt>
                <c:pt idx="241">
                  <c:v>3.299811</c:v>
                </c:pt>
                <c:pt idx="242">
                  <c:v>3.3135029999999999</c:v>
                </c:pt>
                <c:pt idx="243">
                  <c:v>3.3271950000000001</c:v>
                </c:pt>
                <c:pt idx="244">
                  <c:v>3.3408869999999999</c:v>
                </c:pt>
                <c:pt idx="245">
                  <c:v>3.3545790000000002</c:v>
                </c:pt>
                <c:pt idx="246">
                  <c:v>3.3682720000000002</c:v>
                </c:pt>
                <c:pt idx="247">
                  <c:v>3.381964</c:v>
                </c:pt>
                <c:pt idx="248">
                  <c:v>3.3956559999999998</c:v>
                </c:pt>
                <c:pt idx="249">
                  <c:v>3.409348</c:v>
                </c:pt>
                <c:pt idx="250">
                  <c:v>3.4230399999999999</c:v>
                </c:pt>
                <c:pt idx="251">
                  <c:v>3.4367320000000001</c:v>
                </c:pt>
                <c:pt idx="252">
                  <c:v>3.4504239999999999</c:v>
                </c:pt>
                <c:pt idx="253">
                  <c:v>3.4641169999999999</c:v>
                </c:pt>
                <c:pt idx="254">
                  <c:v>3.4778090000000002</c:v>
                </c:pt>
                <c:pt idx="255">
                  <c:v>3.491501</c:v>
                </c:pt>
                <c:pt idx="256">
                  <c:v>3.5051929999999998</c:v>
                </c:pt>
                <c:pt idx="257">
                  <c:v>3.518885</c:v>
                </c:pt>
                <c:pt idx="258">
                  <c:v>3.5325769999999999</c:v>
                </c:pt>
                <c:pt idx="259">
                  <c:v>3.5462699999999998</c:v>
                </c:pt>
                <c:pt idx="260">
                  <c:v>3.5599620000000001</c:v>
                </c:pt>
                <c:pt idx="261">
                  <c:v>3.5736539999999999</c:v>
                </c:pt>
                <c:pt idx="262">
                  <c:v>3.5873460000000001</c:v>
                </c:pt>
                <c:pt idx="263">
                  <c:v>3.601038</c:v>
                </c:pt>
                <c:pt idx="264">
                  <c:v>3.6147300000000002</c:v>
                </c:pt>
                <c:pt idx="265">
                  <c:v>3.6284230000000002</c:v>
                </c:pt>
                <c:pt idx="266">
                  <c:v>3.642115</c:v>
                </c:pt>
                <c:pt idx="267">
                  <c:v>3.6558069999999998</c:v>
                </c:pt>
                <c:pt idx="268">
                  <c:v>3.6694990000000001</c:v>
                </c:pt>
                <c:pt idx="269">
                  <c:v>3.6831909999999999</c:v>
                </c:pt>
                <c:pt idx="270">
                  <c:v>3.6968830000000001</c:v>
                </c:pt>
                <c:pt idx="271">
                  <c:v>3.7105760000000001</c:v>
                </c:pt>
                <c:pt idx="272">
                  <c:v>3.7242679999999999</c:v>
                </c:pt>
                <c:pt idx="273">
                  <c:v>3.7379600000000002</c:v>
                </c:pt>
                <c:pt idx="274">
                  <c:v>3.751652</c:v>
                </c:pt>
                <c:pt idx="275">
                  <c:v>3.7653439999999998</c:v>
                </c:pt>
                <c:pt idx="276">
                  <c:v>3.7790360000000001</c:v>
                </c:pt>
                <c:pt idx="277">
                  <c:v>3.792729</c:v>
                </c:pt>
                <c:pt idx="278">
                  <c:v>3.8064209999999998</c:v>
                </c:pt>
                <c:pt idx="279">
                  <c:v>3.8201130000000001</c:v>
                </c:pt>
                <c:pt idx="280">
                  <c:v>3.8338049999999999</c:v>
                </c:pt>
                <c:pt idx="281">
                  <c:v>3.8474970000000002</c:v>
                </c:pt>
                <c:pt idx="282">
                  <c:v>3.861189</c:v>
                </c:pt>
                <c:pt idx="283">
                  <c:v>3.8748809999999998</c:v>
                </c:pt>
                <c:pt idx="284">
                  <c:v>3.8885740000000002</c:v>
                </c:pt>
                <c:pt idx="285">
                  <c:v>3.902266</c:v>
                </c:pt>
                <c:pt idx="286">
                  <c:v>3.9159579999999998</c:v>
                </c:pt>
                <c:pt idx="287">
                  <c:v>3.9296500000000001</c:v>
                </c:pt>
                <c:pt idx="288">
                  <c:v>3.9433419999999999</c:v>
                </c:pt>
                <c:pt idx="289">
                  <c:v>3.9570340000000002</c:v>
                </c:pt>
                <c:pt idx="290">
                  <c:v>3.9707270000000001</c:v>
                </c:pt>
                <c:pt idx="291">
                  <c:v>3.9844189999999999</c:v>
                </c:pt>
                <c:pt idx="292">
                  <c:v>3.9981110000000002</c:v>
                </c:pt>
                <c:pt idx="293">
                  <c:v>4.0118029999999996</c:v>
                </c:pt>
                <c:pt idx="294">
                  <c:v>4.0254950000000003</c:v>
                </c:pt>
                <c:pt idx="295">
                  <c:v>4.0391870000000001</c:v>
                </c:pt>
                <c:pt idx="296">
                  <c:v>4.05288</c:v>
                </c:pt>
                <c:pt idx="297">
                  <c:v>4.0665719999999999</c:v>
                </c:pt>
                <c:pt idx="298">
                  <c:v>4.0802639999999997</c:v>
                </c:pt>
                <c:pt idx="299">
                  <c:v>4.0939560000000004</c:v>
                </c:pt>
                <c:pt idx="300">
                  <c:v>4.1076480000000002</c:v>
                </c:pt>
                <c:pt idx="301">
                  <c:v>4.12134</c:v>
                </c:pt>
                <c:pt idx="302">
                  <c:v>4.135033</c:v>
                </c:pt>
                <c:pt idx="303">
                  <c:v>4.1487249999999998</c:v>
                </c:pt>
                <c:pt idx="304">
                  <c:v>4.1624169999999996</c:v>
                </c:pt>
                <c:pt idx="305">
                  <c:v>4.1761090000000003</c:v>
                </c:pt>
                <c:pt idx="306">
                  <c:v>4.1898010000000001</c:v>
                </c:pt>
                <c:pt idx="307">
                  <c:v>4.2034929999999999</c:v>
                </c:pt>
                <c:pt idx="308">
                  <c:v>4.2171849999999997</c:v>
                </c:pt>
                <c:pt idx="309">
                  <c:v>4.2308779999999997</c:v>
                </c:pt>
                <c:pt idx="310">
                  <c:v>4.2445700000000004</c:v>
                </c:pt>
                <c:pt idx="311">
                  <c:v>4.2582620000000002</c:v>
                </c:pt>
                <c:pt idx="312">
                  <c:v>4.271954</c:v>
                </c:pt>
                <c:pt idx="313">
                  <c:v>4.2856459999999998</c:v>
                </c:pt>
                <c:pt idx="314">
                  <c:v>4.2993379999999997</c:v>
                </c:pt>
                <c:pt idx="315">
                  <c:v>4.3130309999999996</c:v>
                </c:pt>
                <c:pt idx="316">
                  <c:v>4.3267230000000003</c:v>
                </c:pt>
                <c:pt idx="317">
                  <c:v>4.3404150000000001</c:v>
                </c:pt>
                <c:pt idx="318">
                  <c:v>4.3541069999999999</c:v>
                </c:pt>
                <c:pt idx="319">
                  <c:v>4.3677989999999998</c:v>
                </c:pt>
                <c:pt idx="320">
                  <c:v>4.3814909999999996</c:v>
                </c:pt>
                <c:pt idx="321">
                  <c:v>4.3951840000000004</c:v>
                </c:pt>
                <c:pt idx="322">
                  <c:v>4.4088760000000002</c:v>
                </c:pt>
                <c:pt idx="323">
                  <c:v>4.4225680000000001</c:v>
                </c:pt>
                <c:pt idx="324">
                  <c:v>4.4362599999999999</c:v>
                </c:pt>
                <c:pt idx="325">
                  <c:v>4.4499519999999997</c:v>
                </c:pt>
                <c:pt idx="326">
                  <c:v>4.4636440000000004</c:v>
                </c:pt>
                <c:pt idx="327">
                  <c:v>4.4773370000000003</c:v>
                </c:pt>
                <c:pt idx="328">
                  <c:v>4.4910290000000002</c:v>
                </c:pt>
                <c:pt idx="329">
                  <c:v>4.504721</c:v>
                </c:pt>
                <c:pt idx="330">
                  <c:v>4.5184129999999998</c:v>
                </c:pt>
                <c:pt idx="331">
                  <c:v>4.5321049999999996</c:v>
                </c:pt>
                <c:pt idx="332">
                  <c:v>4.5457970000000003</c:v>
                </c:pt>
                <c:pt idx="333">
                  <c:v>4.5594900000000003</c:v>
                </c:pt>
                <c:pt idx="334">
                  <c:v>4.5731820000000001</c:v>
                </c:pt>
                <c:pt idx="335">
                  <c:v>4.5868739999999999</c:v>
                </c:pt>
                <c:pt idx="336">
                  <c:v>4.6005659999999997</c:v>
                </c:pt>
                <c:pt idx="337">
                  <c:v>4.6142580000000004</c:v>
                </c:pt>
                <c:pt idx="338">
                  <c:v>4.6279500000000002</c:v>
                </c:pt>
                <c:pt idx="339">
                  <c:v>4.641642</c:v>
                </c:pt>
                <c:pt idx="340">
                  <c:v>4.655335</c:v>
                </c:pt>
                <c:pt idx="341">
                  <c:v>4.6690269999999998</c:v>
                </c:pt>
                <c:pt idx="342">
                  <c:v>4.6827189999999996</c:v>
                </c:pt>
                <c:pt idx="343">
                  <c:v>4.6964110000000003</c:v>
                </c:pt>
                <c:pt idx="344">
                  <c:v>4.7101030000000002</c:v>
                </c:pt>
                <c:pt idx="345">
                  <c:v>4.723795</c:v>
                </c:pt>
                <c:pt idx="346">
                  <c:v>4.7374879999999999</c:v>
                </c:pt>
                <c:pt idx="347">
                  <c:v>4.7511799999999997</c:v>
                </c:pt>
                <c:pt idx="348">
                  <c:v>4.7648720000000004</c:v>
                </c:pt>
                <c:pt idx="349">
                  <c:v>4.7785640000000003</c:v>
                </c:pt>
                <c:pt idx="350">
                  <c:v>4.7922560000000001</c:v>
                </c:pt>
                <c:pt idx="351">
                  <c:v>4.8059479999999999</c:v>
                </c:pt>
                <c:pt idx="352">
                  <c:v>4.8196409999999998</c:v>
                </c:pt>
                <c:pt idx="353">
                  <c:v>4.8333329999999997</c:v>
                </c:pt>
                <c:pt idx="354">
                  <c:v>4.8470250000000004</c:v>
                </c:pt>
                <c:pt idx="355">
                  <c:v>4.8607170000000002</c:v>
                </c:pt>
                <c:pt idx="356">
                  <c:v>4.874409</c:v>
                </c:pt>
                <c:pt idx="357">
                  <c:v>4.8881009999999998</c:v>
                </c:pt>
                <c:pt idx="358">
                  <c:v>4.9017939999999998</c:v>
                </c:pt>
                <c:pt idx="359">
                  <c:v>4.9154859999999996</c:v>
                </c:pt>
                <c:pt idx="360">
                  <c:v>4.9291780000000003</c:v>
                </c:pt>
                <c:pt idx="361">
                  <c:v>4.9428700000000001</c:v>
                </c:pt>
                <c:pt idx="362">
                  <c:v>4.9565619999999999</c:v>
                </c:pt>
                <c:pt idx="363">
                  <c:v>4.9702539999999997</c:v>
                </c:pt>
                <c:pt idx="364">
                  <c:v>4.9839460000000004</c:v>
                </c:pt>
                <c:pt idx="365">
                  <c:v>4.9976390000000004</c:v>
                </c:pt>
                <c:pt idx="366">
                  <c:v>5.0113310000000002</c:v>
                </c:pt>
                <c:pt idx="367">
                  <c:v>5.025023</c:v>
                </c:pt>
                <c:pt idx="368">
                  <c:v>5.0387149999999998</c:v>
                </c:pt>
                <c:pt idx="369">
                  <c:v>5.0524069999999996</c:v>
                </c:pt>
                <c:pt idx="370">
                  <c:v>5.0660990000000004</c:v>
                </c:pt>
                <c:pt idx="371">
                  <c:v>5.0797920000000003</c:v>
                </c:pt>
                <c:pt idx="372">
                  <c:v>5.0934840000000001</c:v>
                </c:pt>
                <c:pt idx="373">
                  <c:v>5.1071759999999999</c:v>
                </c:pt>
                <c:pt idx="374">
                  <c:v>5.1208679999999998</c:v>
                </c:pt>
                <c:pt idx="375">
                  <c:v>5.1345599999999996</c:v>
                </c:pt>
                <c:pt idx="376">
                  <c:v>5.1482520000000003</c:v>
                </c:pt>
                <c:pt idx="377">
                  <c:v>5.1619450000000002</c:v>
                </c:pt>
                <c:pt idx="378">
                  <c:v>5.175637</c:v>
                </c:pt>
                <c:pt idx="379">
                  <c:v>5.1893289999999999</c:v>
                </c:pt>
                <c:pt idx="380">
                  <c:v>5.2030209999999997</c:v>
                </c:pt>
                <c:pt idx="381">
                  <c:v>5.2167130000000004</c:v>
                </c:pt>
                <c:pt idx="382">
                  <c:v>5.2304050000000002</c:v>
                </c:pt>
                <c:pt idx="383">
                  <c:v>5.2440980000000001</c:v>
                </c:pt>
                <c:pt idx="384">
                  <c:v>5.25779</c:v>
                </c:pt>
                <c:pt idx="385">
                  <c:v>5.2714819999999998</c:v>
                </c:pt>
                <c:pt idx="386">
                  <c:v>5.2851739999999996</c:v>
                </c:pt>
                <c:pt idx="387">
                  <c:v>5.2988660000000003</c:v>
                </c:pt>
                <c:pt idx="388">
                  <c:v>5.3125580000000001</c:v>
                </c:pt>
                <c:pt idx="389">
                  <c:v>5.3262510000000001</c:v>
                </c:pt>
                <c:pt idx="390">
                  <c:v>5.3399429999999999</c:v>
                </c:pt>
                <c:pt idx="391">
                  <c:v>5.3536349999999997</c:v>
                </c:pt>
                <c:pt idx="392">
                  <c:v>5.3673270000000004</c:v>
                </c:pt>
                <c:pt idx="393">
                  <c:v>5.3810190000000002</c:v>
                </c:pt>
                <c:pt idx="394">
                  <c:v>5.394711</c:v>
                </c:pt>
                <c:pt idx="395">
                  <c:v>5.4084029999999998</c:v>
                </c:pt>
                <c:pt idx="396">
                  <c:v>5.4220959999999998</c:v>
                </c:pt>
                <c:pt idx="397">
                  <c:v>5.4357879999999996</c:v>
                </c:pt>
                <c:pt idx="398">
                  <c:v>5.4494800000000003</c:v>
                </c:pt>
                <c:pt idx="399">
                  <c:v>5.4631720000000001</c:v>
                </c:pt>
                <c:pt idx="400">
                  <c:v>5.476864</c:v>
                </c:pt>
                <c:pt idx="401">
                  <c:v>5.4905559999999998</c:v>
                </c:pt>
                <c:pt idx="402">
                  <c:v>5.5042489999999997</c:v>
                </c:pt>
                <c:pt idx="403">
                  <c:v>5.5179410000000004</c:v>
                </c:pt>
                <c:pt idx="404">
                  <c:v>5.5316330000000002</c:v>
                </c:pt>
                <c:pt idx="405">
                  <c:v>5.5453250000000001</c:v>
                </c:pt>
                <c:pt idx="406">
                  <c:v>5.5590169999999999</c:v>
                </c:pt>
                <c:pt idx="407">
                  <c:v>5.5727089999999997</c:v>
                </c:pt>
                <c:pt idx="408">
                  <c:v>5.5864019999999996</c:v>
                </c:pt>
                <c:pt idx="409">
                  <c:v>5.6000940000000003</c:v>
                </c:pt>
                <c:pt idx="410">
                  <c:v>5.6137860000000002</c:v>
                </c:pt>
                <c:pt idx="411">
                  <c:v>5.627478</c:v>
                </c:pt>
                <c:pt idx="412">
                  <c:v>5.6411699999999998</c:v>
                </c:pt>
                <c:pt idx="413">
                  <c:v>5.6548619999999996</c:v>
                </c:pt>
                <c:pt idx="414">
                  <c:v>5.6685549999999996</c:v>
                </c:pt>
                <c:pt idx="415">
                  <c:v>5.6822470000000003</c:v>
                </c:pt>
                <c:pt idx="416">
                  <c:v>5.6959390000000001</c:v>
                </c:pt>
                <c:pt idx="417">
                  <c:v>5.7096309999999999</c:v>
                </c:pt>
                <c:pt idx="418">
                  <c:v>5.7233229999999997</c:v>
                </c:pt>
                <c:pt idx="419">
                  <c:v>5.7370150000000004</c:v>
                </c:pt>
                <c:pt idx="420">
                  <c:v>5.7507070000000002</c:v>
                </c:pt>
                <c:pt idx="421">
                  <c:v>5.7644000000000002</c:v>
                </c:pt>
                <c:pt idx="422">
                  <c:v>5.778092</c:v>
                </c:pt>
                <c:pt idx="423">
                  <c:v>5.7917839999999998</c:v>
                </c:pt>
                <c:pt idx="424">
                  <c:v>5.8054759999999996</c:v>
                </c:pt>
                <c:pt idx="425">
                  <c:v>5.8191680000000003</c:v>
                </c:pt>
                <c:pt idx="426">
                  <c:v>5.8328600000000002</c:v>
                </c:pt>
                <c:pt idx="427">
                  <c:v>5.8465530000000001</c:v>
                </c:pt>
                <c:pt idx="428">
                  <c:v>5.8602449999999999</c:v>
                </c:pt>
                <c:pt idx="429">
                  <c:v>5.8739369999999997</c:v>
                </c:pt>
                <c:pt idx="430">
                  <c:v>5.8876289999999996</c:v>
                </c:pt>
                <c:pt idx="431">
                  <c:v>5.9013210000000003</c:v>
                </c:pt>
                <c:pt idx="432">
                  <c:v>5.9150130000000001</c:v>
                </c:pt>
                <c:pt idx="433">
                  <c:v>5.928706</c:v>
                </c:pt>
                <c:pt idx="434">
                  <c:v>5.9423979999999998</c:v>
                </c:pt>
                <c:pt idx="435">
                  <c:v>5.9560899999999997</c:v>
                </c:pt>
                <c:pt idx="436">
                  <c:v>5.9697820000000004</c:v>
                </c:pt>
                <c:pt idx="437">
                  <c:v>5.9834740000000002</c:v>
                </c:pt>
                <c:pt idx="438">
                  <c:v>5.997166</c:v>
                </c:pt>
                <c:pt idx="439">
                  <c:v>6.010859</c:v>
                </c:pt>
                <c:pt idx="440">
                  <c:v>6.0245509999999998</c:v>
                </c:pt>
                <c:pt idx="441">
                  <c:v>6.0382429999999996</c:v>
                </c:pt>
                <c:pt idx="442">
                  <c:v>6.0519350000000003</c:v>
                </c:pt>
                <c:pt idx="443">
                  <c:v>6.0656270000000001</c:v>
                </c:pt>
                <c:pt idx="444">
                  <c:v>6.0793189999999999</c:v>
                </c:pt>
                <c:pt idx="445">
                  <c:v>6.0930109999999997</c:v>
                </c:pt>
                <c:pt idx="446">
                  <c:v>6.1067039999999997</c:v>
                </c:pt>
                <c:pt idx="447">
                  <c:v>6.1203960000000004</c:v>
                </c:pt>
                <c:pt idx="448">
                  <c:v>6.1340880000000002</c:v>
                </c:pt>
                <c:pt idx="449">
                  <c:v>6.14778</c:v>
                </c:pt>
                <c:pt idx="450">
                  <c:v>6.1614719999999998</c:v>
                </c:pt>
                <c:pt idx="451">
                  <c:v>6.1751639999999997</c:v>
                </c:pt>
                <c:pt idx="452">
                  <c:v>6.1888569999999996</c:v>
                </c:pt>
                <c:pt idx="453">
                  <c:v>6.2025490000000003</c:v>
                </c:pt>
                <c:pt idx="454">
                  <c:v>6.2162410000000001</c:v>
                </c:pt>
                <c:pt idx="455">
                  <c:v>6.2299329999999999</c:v>
                </c:pt>
                <c:pt idx="456">
                  <c:v>6.2436249999999998</c:v>
                </c:pt>
                <c:pt idx="457">
                  <c:v>6.2573169999999996</c:v>
                </c:pt>
                <c:pt idx="458">
                  <c:v>6.2710100000000004</c:v>
                </c:pt>
                <c:pt idx="459">
                  <c:v>6.2847020000000002</c:v>
                </c:pt>
                <c:pt idx="460">
                  <c:v>6.298394</c:v>
                </c:pt>
                <c:pt idx="461">
                  <c:v>6.3120859999999999</c:v>
                </c:pt>
                <c:pt idx="462">
                  <c:v>6.3257779999999997</c:v>
                </c:pt>
                <c:pt idx="463">
                  <c:v>6.3394700000000004</c:v>
                </c:pt>
                <c:pt idx="464">
                  <c:v>6.3531630000000003</c:v>
                </c:pt>
                <c:pt idx="465">
                  <c:v>6.3668550000000002</c:v>
                </c:pt>
                <c:pt idx="466">
                  <c:v>6.380547</c:v>
                </c:pt>
                <c:pt idx="467">
                  <c:v>6.3942389999999998</c:v>
                </c:pt>
                <c:pt idx="468">
                  <c:v>6.4079309999999996</c:v>
                </c:pt>
                <c:pt idx="469">
                  <c:v>6.4216230000000003</c:v>
                </c:pt>
                <c:pt idx="470">
                  <c:v>6.4353160000000003</c:v>
                </c:pt>
                <c:pt idx="471">
                  <c:v>6.4490080000000001</c:v>
                </c:pt>
                <c:pt idx="472">
                  <c:v>6.4626999999999999</c:v>
                </c:pt>
                <c:pt idx="473">
                  <c:v>6.4763919999999997</c:v>
                </c:pt>
                <c:pt idx="474">
                  <c:v>6.4900840000000004</c:v>
                </c:pt>
                <c:pt idx="475">
                  <c:v>6.5037760000000002</c:v>
                </c:pt>
                <c:pt idx="476">
                  <c:v>6.517468</c:v>
                </c:pt>
                <c:pt idx="477">
                  <c:v>6.531161</c:v>
                </c:pt>
                <c:pt idx="478">
                  <c:v>6.5448529999999998</c:v>
                </c:pt>
                <c:pt idx="479">
                  <c:v>6.5585449999999996</c:v>
                </c:pt>
                <c:pt idx="480">
                  <c:v>6.5722370000000003</c:v>
                </c:pt>
                <c:pt idx="481">
                  <c:v>6.5859290000000001</c:v>
                </c:pt>
                <c:pt idx="482">
                  <c:v>6.599621</c:v>
                </c:pt>
                <c:pt idx="483">
                  <c:v>6.6133139999999999</c:v>
                </c:pt>
                <c:pt idx="484">
                  <c:v>6.6270059999999997</c:v>
                </c:pt>
                <c:pt idx="485">
                  <c:v>6.6406980000000004</c:v>
                </c:pt>
                <c:pt idx="486">
                  <c:v>6.6543900000000002</c:v>
                </c:pt>
                <c:pt idx="487">
                  <c:v>6.6680820000000001</c:v>
                </c:pt>
                <c:pt idx="488">
                  <c:v>6.6817739999999999</c:v>
                </c:pt>
                <c:pt idx="489">
                  <c:v>6.6954669999999998</c:v>
                </c:pt>
                <c:pt idx="490">
                  <c:v>6.7091589999999997</c:v>
                </c:pt>
                <c:pt idx="491">
                  <c:v>6.7228510000000004</c:v>
                </c:pt>
                <c:pt idx="492">
                  <c:v>6.7365430000000002</c:v>
                </c:pt>
                <c:pt idx="493">
                  <c:v>6.750235</c:v>
                </c:pt>
                <c:pt idx="494">
                  <c:v>6.7639269999999998</c:v>
                </c:pt>
                <c:pt idx="495">
                  <c:v>6.7776199999999998</c:v>
                </c:pt>
                <c:pt idx="496">
                  <c:v>6.7913119999999996</c:v>
                </c:pt>
                <c:pt idx="497">
                  <c:v>6.8050040000000003</c:v>
                </c:pt>
                <c:pt idx="498">
                  <c:v>6.8186960000000001</c:v>
                </c:pt>
                <c:pt idx="499">
                  <c:v>6.8323879999999999</c:v>
                </c:pt>
                <c:pt idx="500">
                  <c:v>6.8460799999999997</c:v>
                </c:pt>
                <c:pt idx="501">
                  <c:v>6.8597720000000004</c:v>
                </c:pt>
                <c:pt idx="502">
                  <c:v>6.8734650000000004</c:v>
                </c:pt>
              </c:numCache>
            </c:numRef>
          </c:xVal>
          <c:yVal>
            <c:numRef>
              <c:f>'FWHM spoty'!$E$3:$E$505</c:f>
              <c:numCache>
                <c:formatCode>General</c:formatCode>
                <c:ptCount val="50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7.1143683579915674E-4</c:v>
                </c:pt>
                <c:pt idx="43">
                  <c:v>4.6926086240085783E-3</c:v>
                </c:pt>
                <c:pt idx="44">
                  <c:v>8.6713850019964553E-3</c:v>
                </c:pt>
                <c:pt idx="45">
                  <c:v>1.2652556790205877E-2</c:v>
                </c:pt>
                <c:pt idx="46">
                  <c:v>1.6631333168193756E-2</c:v>
                </c:pt>
                <c:pt idx="47">
                  <c:v>2.0612504956403176E-2</c:v>
                </c:pt>
                <c:pt idx="48">
                  <c:v>2.4593676744612596E-2</c:v>
                </c:pt>
                <c:pt idx="49">
                  <c:v>2.8572453122600473E-2</c:v>
                </c:pt>
                <c:pt idx="50">
                  <c:v>3.2553624910809896E-2</c:v>
                </c:pt>
                <c:pt idx="51">
                  <c:v>3.6532401288797776E-2</c:v>
                </c:pt>
                <c:pt idx="52">
                  <c:v>4.0338708130834344E-2</c:v>
                </c:pt>
                <c:pt idx="53">
                  <c:v>4.3414414855299385E-2</c:v>
                </c:pt>
                <c:pt idx="54">
                  <c:v>4.6490121579764426E-2</c:v>
                </c:pt>
                <c:pt idx="55">
                  <c:v>4.956582830422946E-2</c:v>
                </c:pt>
                <c:pt idx="56">
                  <c:v>5.2641535028694501E-2</c:v>
                </c:pt>
                <c:pt idx="57">
                  <c:v>5.5717241753159542E-2</c:v>
                </c:pt>
                <c:pt idx="58">
                  <c:v>5.879294847762459E-2</c:v>
                </c:pt>
                <c:pt idx="59">
                  <c:v>6.1866259791868078E-2</c:v>
                </c:pt>
                <c:pt idx="60">
                  <c:v>6.4941966516333119E-2</c:v>
                </c:pt>
                <c:pt idx="61">
                  <c:v>6.801767324079816E-2</c:v>
                </c:pt>
                <c:pt idx="62">
                  <c:v>7.0640647433391004E-2</c:v>
                </c:pt>
                <c:pt idx="63">
                  <c:v>7.1546112497135383E-2</c:v>
                </c:pt>
                <c:pt idx="64">
                  <c:v>7.2451577560879776E-2</c:v>
                </c:pt>
                <c:pt idx="65">
                  <c:v>7.3354647214402616E-2</c:v>
                </c:pt>
                <c:pt idx="66">
                  <c:v>7.4260112278146995E-2</c:v>
                </c:pt>
                <c:pt idx="67">
                  <c:v>7.516557734189136E-2</c:v>
                </c:pt>
                <c:pt idx="68">
                  <c:v>7.6068646995414199E-2</c:v>
                </c:pt>
                <c:pt idx="69">
                  <c:v>7.6974112059158606E-2</c:v>
                </c:pt>
                <c:pt idx="70">
                  <c:v>7.7879577122902971E-2</c:v>
                </c:pt>
                <c:pt idx="71">
                  <c:v>7.878264677642581E-2</c:v>
                </c:pt>
                <c:pt idx="72">
                  <c:v>7.9728833813936473E-2</c:v>
                </c:pt>
                <c:pt idx="73">
                  <c:v>8.0813954644296804E-2</c:v>
                </c:pt>
                <c:pt idx="74">
                  <c:v>8.1899075474657121E-2</c:v>
                </c:pt>
                <c:pt idx="75">
                  <c:v>8.2984196305017466E-2</c:v>
                </c:pt>
                <c:pt idx="76">
                  <c:v>8.4069317135377797E-2</c:v>
                </c:pt>
                <c:pt idx="77">
                  <c:v>8.5154437965738114E-2</c:v>
                </c:pt>
                <c:pt idx="78">
                  <c:v>8.6241954206319985E-2</c:v>
                </c:pt>
                <c:pt idx="79">
                  <c:v>8.7327075036680329E-2</c:v>
                </c:pt>
                <c:pt idx="80">
                  <c:v>8.8412195867040647E-2</c:v>
                </c:pt>
                <c:pt idx="81">
                  <c:v>8.9497316697400978E-2</c:v>
                </c:pt>
                <c:pt idx="82">
                  <c:v>9.1056728751627417E-2</c:v>
                </c:pt>
                <c:pt idx="83">
                  <c:v>9.4132435476092458E-2</c:v>
                </c:pt>
                <c:pt idx="84">
                  <c:v>9.7208142200557485E-2</c:v>
                </c:pt>
                <c:pt idx="85">
                  <c:v>0.10028384892502254</c:v>
                </c:pt>
                <c:pt idx="86">
                  <c:v>0.10335955564948758</c:v>
                </c:pt>
                <c:pt idx="87">
                  <c:v>0.10643526237395262</c:v>
                </c:pt>
                <c:pt idx="88">
                  <c:v>0.10951096909841766</c:v>
                </c:pt>
                <c:pt idx="89">
                  <c:v>0.1125866758228827</c:v>
                </c:pt>
                <c:pt idx="90">
                  <c:v>0.11566238254734774</c:v>
                </c:pt>
                <c:pt idx="91">
                  <c:v>0.11873808927181279</c:v>
                </c:pt>
                <c:pt idx="92">
                  <c:v>0.12285579944265033</c:v>
                </c:pt>
                <c:pt idx="93">
                  <c:v>0.13005640256861756</c:v>
                </c:pt>
                <c:pt idx="94">
                  <c:v>0.13725700569458477</c:v>
                </c:pt>
                <c:pt idx="95">
                  <c:v>0.144457608820552</c:v>
                </c:pt>
                <c:pt idx="96">
                  <c:v>0.15165821194651918</c:v>
                </c:pt>
                <c:pt idx="97">
                  <c:v>0.15885881507248645</c:v>
                </c:pt>
                <c:pt idx="98">
                  <c:v>0.16605941819845366</c:v>
                </c:pt>
                <c:pt idx="99">
                  <c:v>0.17326002132442089</c:v>
                </c:pt>
                <c:pt idx="100">
                  <c:v>0.1804606244503881</c:v>
                </c:pt>
                <c:pt idx="101">
                  <c:v>0.18766122757635531</c:v>
                </c:pt>
                <c:pt idx="102">
                  <c:v>0.19723807764209617</c:v>
                </c:pt>
                <c:pt idx="103">
                  <c:v>0.21331607104911282</c:v>
                </c:pt>
                <c:pt idx="104">
                  <c:v>0.22939406445612942</c:v>
                </c:pt>
                <c:pt idx="105">
                  <c:v>0.24547205786314608</c:v>
                </c:pt>
                <c:pt idx="106">
                  <c:v>0.26155005127016268</c:v>
                </c:pt>
                <c:pt idx="107">
                  <c:v>0.27762804467717933</c:v>
                </c:pt>
                <c:pt idx="108">
                  <c:v>0.29370603808419599</c:v>
                </c:pt>
                <c:pt idx="109">
                  <c:v>0.30978403149121259</c:v>
                </c:pt>
                <c:pt idx="110">
                  <c:v>0.32586202489822919</c:v>
                </c:pt>
                <c:pt idx="111">
                  <c:v>0.3419400183052459</c:v>
                </c:pt>
                <c:pt idx="112">
                  <c:v>0.36388676675505011</c:v>
                </c:pt>
                <c:pt idx="113">
                  <c:v>0.40073775760331348</c:v>
                </c:pt>
                <c:pt idx="114">
                  <c:v>0.43759114386179848</c:v>
                </c:pt>
                <c:pt idx="115">
                  <c:v>0.47444213471006186</c:v>
                </c:pt>
                <c:pt idx="116">
                  <c:v>0.51129312555832529</c:v>
                </c:pt>
                <c:pt idx="117">
                  <c:v>0.54814651181681018</c:v>
                </c:pt>
                <c:pt idx="118">
                  <c:v>0.58499750266507355</c:v>
                </c:pt>
                <c:pt idx="119">
                  <c:v>0.62184849351333693</c:v>
                </c:pt>
                <c:pt idx="120">
                  <c:v>0.65869948436160031</c:v>
                </c:pt>
                <c:pt idx="121">
                  <c:v>0.69555287062008531</c:v>
                </c:pt>
                <c:pt idx="122">
                  <c:v>0.7445653591631376</c:v>
                </c:pt>
                <c:pt idx="123">
                  <c:v>0.82231797954429875</c:v>
                </c:pt>
                <c:pt idx="124">
                  <c:v>0.90007299533568119</c:v>
                </c:pt>
                <c:pt idx="125">
                  <c:v>0.97782561571684223</c:v>
                </c:pt>
                <c:pt idx="126">
                  <c:v>1.0555806315082248</c:v>
                </c:pt>
                <c:pt idx="127">
                  <c:v>1.1333332518893859</c:v>
                </c:pt>
                <c:pt idx="128">
                  <c:v>1.2110882676807686</c:v>
                </c:pt>
                <c:pt idx="129">
                  <c:v>1.2888408880619295</c:v>
                </c:pt>
                <c:pt idx="130">
                  <c:v>1.366595903853312</c:v>
                </c:pt>
                <c:pt idx="131">
                  <c:v>1.4443485242344729</c:v>
                </c:pt>
                <c:pt idx="132">
                  <c:v>1.5464552803380922</c:v>
                </c:pt>
                <c:pt idx="133">
                  <c:v>1.7022264116350057</c:v>
                </c:pt>
                <c:pt idx="134">
                  <c:v>1.8579999383421411</c:v>
                </c:pt>
                <c:pt idx="135">
                  <c:v>2.013773465049276</c:v>
                </c:pt>
                <c:pt idx="136">
                  <c:v>2.1695469917564116</c:v>
                </c:pt>
                <c:pt idx="137">
                  <c:v>2.3253205184635468</c:v>
                </c:pt>
                <c:pt idx="138">
                  <c:v>2.481094045170682</c:v>
                </c:pt>
                <c:pt idx="139">
                  <c:v>2.6368675718778172</c:v>
                </c:pt>
                <c:pt idx="140">
                  <c:v>2.7926410985849524</c:v>
                </c:pt>
                <c:pt idx="141">
                  <c:v>2.9484122298818658</c:v>
                </c:pt>
                <c:pt idx="142">
                  <c:v>3.1480026003615205</c:v>
                </c:pt>
                <c:pt idx="143">
                  <c:v>3.4377993289641533</c:v>
                </c:pt>
                <c:pt idx="144">
                  <c:v>3.7275936621565648</c:v>
                </c:pt>
                <c:pt idx="145">
                  <c:v>4.0173903907591972</c:v>
                </c:pt>
                <c:pt idx="146">
                  <c:v>4.3071847239516092</c:v>
                </c:pt>
                <c:pt idx="147">
                  <c:v>4.5969814525542416</c:v>
                </c:pt>
                <c:pt idx="148">
                  <c:v>4.8867757857466536</c:v>
                </c:pt>
                <c:pt idx="149">
                  <c:v>5.176572514349286</c:v>
                </c:pt>
                <c:pt idx="150">
                  <c:v>5.466366847541698</c:v>
                </c:pt>
                <c:pt idx="151">
                  <c:v>5.7561635761443304</c:v>
                </c:pt>
                <c:pt idx="152">
                  <c:v>6.1185364436393641</c:v>
                </c:pt>
                <c:pt idx="153">
                  <c:v>6.6207054516638202</c:v>
                </c:pt>
                <c:pt idx="154">
                  <c:v>7.1228768550984984</c:v>
                </c:pt>
                <c:pt idx="155">
                  <c:v>7.6250458631229554</c:v>
                </c:pt>
                <c:pt idx="156">
                  <c:v>8.1272148711474124</c:v>
                </c:pt>
                <c:pt idx="157">
                  <c:v>8.6293862745820888</c:v>
                </c:pt>
                <c:pt idx="158">
                  <c:v>9.1315552826065449</c:v>
                </c:pt>
                <c:pt idx="159">
                  <c:v>9.633724290631001</c:v>
                </c:pt>
                <c:pt idx="160">
                  <c:v>10.135895694065681</c:v>
                </c:pt>
                <c:pt idx="161">
                  <c:v>10.638064702090137</c:v>
                </c:pt>
                <c:pt idx="162">
                  <c:v>11.253115021394727</c:v>
                </c:pt>
                <c:pt idx="163">
                  <c:v>12.071861444298699</c:v>
                </c:pt>
                <c:pt idx="164">
                  <c:v>12.890607867202673</c:v>
                </c:pt>
                <c:pt idx="165">
                  <c:v>13.709354290106647</c:v>
                </c:pt>
                <c:pt idx="166">
                  <c:v>14.528100713010623</c:v>
                </c:pt>
                <c:pt idx="167">
                  <c:v>15.346847135914594</c:v>
                </c:pt>
                <c:pt idx="168">
                  <c:v>16.165593558818568</c:v>
                </c:pt>
                <c:pt idx="169">
                  <c:v>16.984339981722542</c:v>
                </c:pt>
                <c:pt idx="170">
                  <c:v>17.803086404626516</c:v>
                </c:pt>
                <c:pt idx="171">
                  <c:v>18.62183282753049</c:v>
                </c:pt>
                <c:pt idx="172">
                  <c:v>19.573905387955492</c:v>
                </c:pt>
                <c:pt idx="173">
                  <c:v>20.75165194076256</c:v>
                </c:pt>
                <c:pt idx="174">
                  <c:v>21.929400888979849</c:v>
                </c:pt>
                <c:pt idx="175">
                  <c:v>23.107149837197142</c:v>
                </c:pt>
                <c:pt idx="176">
                  <c:v>24.284898785414438</c:v>
                </c:pt>
                <c:pt idx="177">
                  <c:v>25.462645338221506</c:v>
                </c:pt>
                <c:pt idx="178">
                  <c:v>26.640394286438795</c:v>
                </c:pt>
                <c:pt idx="179">
                  <c:v>27.818143234656084</c:v>
                </c:pt>
                <c:pt idx="180">
                  <c:v>28.99588978746316</c:v>
                </c:pt>
                <c:pt idx="181">
                  <c:v>30.173638735680449</c:v>
                </c:pt>
                <c:pt idx="182">
                  <c:v>31.472545137493317</c:v>
                </c:pt>
                <c:pt idx="183">
                  <c:v>32.96401377619582</c:v>
                </c:pt>
                <c:pt idx="184">
                  <c:v>34.45548241489832</c:v>
                </c:pt>
                <c:pt idx="185">
                  <c:v>35.946951053600827</c:v>
                </c:pt>
                <c:pt idx="186">
                  <c:v>37.438422087713555</c:v>
                </c:pt>
                <c:pt idx="187">
                  <c:v>38.929890726416062</c:v>
                </c:pt>
                <c:pt idx="188">
                  <c:v>40.421359365118569</c:v>
                </c:pt>
                <c:pt idx="189">
                  <c:v>41.912828003821069</c:v>
                </c:pt>
                <c:pt idx="190">
                  <c:v>43.404299037933789</c:v>
                </c:pt>
                <c:pt idx="191">
                  <c:v>44.895767676636297</c:v>
                </c:pt>
                <c:pt idx="192">
                  <c:v>46.472218283768584</c:v>
                </c:pt>
                <c:pt idx="193">
                  <c:v>48.175611260181491</c:v>
                </c:pt>
                <c:pt idx="194">
                  <c:v>49.879001841184156</c:v>
                </c:pt>
                <c:pt idx="195">
                  <c:v>51.582392422186842</c:v>
                </c:pt>
                <c:pt idx="196">
                  <c:v>53.285785398599742</c:v>
                </c:pt>
                <c:pt idx="197">
                  <c:v>54.989175979602408</c:v>
                </c:pt>
                <c:pt idx="198">
                  <c:v>56.692566560605087</c:v>
                </c:pt>
                <c:pt idx="199">
                  <c:v>58.395957141607774</c:v>
                </c:pt>
                <c:pt idx="200">
                  <c:v>60.099350118020666</c:v>
                </c:pt>
                <c:pt idx="201">
                  <c:v>61.802740699023346</c:v>
                </c:pt>
                <c:pt idx="202">
                  <c:v>63.486927276279886</c:v>
                </c:pt>
                <c:pt idx="203">
                  <c:v>65.144134348211153</c:v>
                </c:pt>
                <c:pt idx="204">
                  <c:v>66.801341420142435</c:v>
                </c:pt>
                <c:pt idx="205">
                  <c:v>68.458548492073689</c:v>
                </c:pt>
                <c:pt idx="206">
                  <c:v>70.115755564004985</c:v>
                </c:pt>
                <c:pt idx="207">
                  <c:v>71.772962635936238</c:v>
                </c:pt>
                <c:pt idx="208">
                  <c:v>73.430169707867506</c:v>
                </c:pt>
                <c:pt idx="209">
                  <c:v>75.087376779798788</c:v>
                </c:pt>
                <c:pt idx="210">
                  <c:v>76.744583851730042</c:v>
                </c:pt>
                <c:pt idx="211">
                  <c:v>78.401790923661338</c:v>
                </c:pt>
                <c:pt idx="212">
                  <c:v>79.921345747211461</c:v>
                </c:pt>
                <c:pt idx="213">
                  <c:v>81.258906883769413</c:v>
                </c:pt>
                <c:pt idx="214">
                  <c:v>82.596465624917144</c:v>
                </c:pt>
                <c:pt idx="215">
                  <c:v>83.934026761475096</c:v>
                </c:pt>
                <c:pt idx="216">
                  <c:v>85.271585502622813</c:v>
                </c:pt>
                <c:pt idx="217">
                  <c:v>86.609146639180778</c:v>
                </c:pt>
                <c:pt idx="218">
                  <c:v>87.94670777573873</c:v>
                </c:pt>
                <c:pt idx="219">
                  <c:v>89.284266516886476</c:v>
                </c:pt>
                <c:pt idx="220">
                  <c:v>90.621827653444413</c:v>
                </c:pt>
                <c:pt idx="221">
                  <c:v>91.959386394592158</c:v>
                </c:pt>
                <c:pt idx="222">
                  <c:v>93.027159664128035</c:v>
                </c:pt>
                <c:pt idx="223">
                  <c:v>93.759072466500982</c:v>
                </c:pt>
                <c:pt idx="224">
                  <c:v>94.490985268873914</c:v>
                </c:pt>
                <c:pt idx="225">
                  <c:v>95.222898071246831</c:v>
                </c:pt>
                <c:pt idx="226">
                  <c:v>95.954810873619763</c:v>
                </c:pt>
                <c:pt idx="227">
                  <c:v>96.68672367599271</c:v>
                </c:pt>
                <c:pt idx="228">
                  <c:v>97.418636478365627</c:v>
                </c:pt>
                <c:pt idx="229">
                  <c:v>98.150549280738545</c:v>
                </c:pt>
                <c:pt idx="230">
                  <c:v>98.882462083111506</c:v>
                </c:pt>
                <c:pt idx="231">
                  <c:v>99.614374885484438</c:v>
                </c:pt>
                <c:pt idx="232">
                  <c:v>99.999999999999986</c:v>
                </c:pt>
                <c:pt idx="233">
                  <c:v>99.979557569169344</c:v>
                </c:pt>
                <c:pt idx="234">
                  <c:v>99.959115138338674</c:v>
                </c:pt>
                <c:pt idx="235">
                  <c:v>99.938672707507976</c:v>
                </c:pt>
                <c:pt idx="236">
                  <c:v>99.91823027667732</c:v>
                </c:pt>
                <c:pt idx="237">
                  <c:v>99.897787845846651</c:v>
                </c:pt>
                <c:pt idx="238">
                  <c:v>99.877345415015952</c:v>
                </c:pt>
                <c:pt idx="239">
                  <c:v>99.856900588775062</c:v>
                </c:pt>
                <c:pt idx="240">
                  <c:v>99.836458157944406</c:v>
                </c:pt>
                <c:pt idx="241">
                  <c:v>99.816015727113736</c:v>
                </c:pt>
                <c:pt idx="242">
                  <c:v>99.436707309352357</c:v>
                </c:pt>
                <c:pt idx="243">
                  <c:v>98.66089142843893</c:v>
                </c:pt>
                <c:pt idx="244">
                  <c:v>97.885077942935723</c:v>
                </c:pt>
                <c:pt idx="245">
                  <c:v>97.109264457432516</c:v>
                </c:pt>
                <c:pt idx="246">
                  <c:v>96.33345097192931</c:v>
                </c:pt>
                <c:pt idx="247">
                  <c:v>95.557635091015896</c:v>
                </c:pt>
                <c:pt idx="248">
                  <c:v>94.781821605512675</c:v>
                </c:pt>
                <c:pt idx="249">
                  <c:v>94.006008120009483</c:v>
                </c:pt>
                <c:pt idx="250">
                  <c:v>93.23019463450629</c:v>
                </c:pt>
                <c:pt idx="251">
                  <c:v>92.454378753592835</c:v>
                </c:pt>
                <c:pt idx="252">
                  <c:v>91.388013985267236</c:v>
                </c:pt>
                <c:pt idx="253">
                  <c:v>90.019118487601219</c:v>
                </c:pt>
                <c:pt idx="254">
                  <c:v>88.65022298993523</c:v>
                </c:pt>
                <c:pt idx="255">
                  <c:v>87.281327492269256</c:v>
                </c:pt>
                <c:pt idx="256">
                  <c:v>85.912434390013473</c:v>
                </c:pt>
                <c:pt idx="257">
                  <c:v>84.54353889234747</c:v>
                </c:pt>
                <c:pt idx="258">
                  <c:v>83.174643394681468</c:v>
                </c:pt>
                <c:pt idx="259">
                  <c:v>81.805747897015465</c:v>
                </c:pt>
                <c:pt idx="260">
                  <c:v>80.43685239934949</c:v>
                </c:pt>
                <c:pt idx="261">
                  <c:v>79.067956901683488</c:v>
                </c:pt>
                <c:pt idx="262">
                  <c:v>77.550641786690505</c:v>
                </c:pt>
                <c:pt idx="263">
                  <c:v>75.887680939407062</c:v>
                </c:pt>
                <c:pt idx="264">
                  <c:v>74.224720092123647</c:v>
                </c:pt>
                <c:pt idx="265">
                  <c:v>72.561759244840218</c:v>
                </c:pt>
                <c:pt idx="266">
                  <c:v>70.898798397556803</c:v>
                </c:pt>
                <c:pt idx="267">
                  <c:v>69.235837550273374</c:v>
                </c:pt>
                <c:pt idx="268">
                  <c:v>67.572876702989959</c:v>
                </c:pt>
                <c:pt idx="269">
                  <c:v>65.909915855706529</c:v>
                </c:pt>
                <c:pt idx="270">
                  <c:v>64.246955008423114</c:v>
                </c:pt>
                <c:pt idx="271">
                  <c:v>62.583994161139685</c:v>
                </c:pt>
                <c:pt idx="272">
                  <c:v>60.912819452206584</c:v>
                </c:pt>
                <c:pt idx="273">
                  <c:v>59.234051292871172</c:v>
                </c:pt>
                <c:pt idx="274">
                  <c:v>57.555283133535767</c:v>
                </c:pt>
                <c:pt idx="275">
                  <c:v>55.876514974200362</c:v>
                </c:pt>
                <c:pt idx="276">
                  <c:v>54.197746814864956</c:v>
                </c:pt>
                <c:pt idx="277">
                  <c:v>52.518978655529551</c:v>
                </c:pt>
                <c:pt idx="278">
                  <c:v>50.840210496194139</c:v>
                </c:pt>
                <c:pt idx="279">
                  <c:v>49.161442336858734</c:v>
                </c:pt>
                <c:pt idx="280">
                  <c:v>47.482674177523329</c:v>
                </c:pt>
                <c:pt idx="281">
                  <c:v>45.803906018187917</c:v>
                </c:pt>
                <c:pt idx="282">
                  <c:v>44.229608884844801</c:v>
                </c:pt>
                <c:pt idx="283">
                  <c:v>42.746349316971539</c:v>
                </c:pt>
                <c:pt idx="284">
                  <c:v>41.26308974909827</c:v>
                </c:pt>
                <c:pt idx="285">
                  <c:v>39.779830181225002</c:v>
                </c:pt>
                <c:pt idx="286">
                  <c:v>38.29657061335174</c:v>
                </c:pt>
                <c:pt idx="287">
                  <c:v>36.813311045478471</c:v>
                </c:pt>
                <c:pt idx="288">
                  <c:v>35.330051477605203</c:v>
                </c:pt>
                <c:pt idx="289">
                  <c:v>33.846791909731941</c:v>
                </c:pt>
                <c:pt idx="290">
                  <c:v>32.363534737268893</c:v>
                </c:pt>
                <c:pt idx="291">
                  <c:v>30.880275169395627</c:v>
                </c:pt>
                <c:pt idx="292">
                  <c:v>29.575533548283076</c:v>
                </c:pt>
                <c:pt idx="293">
                  <c:v>28.417347915345154</c:v>
                </c:pt>
                <c:pt idx="294">
                  <c:v>27.259159886997004</c:v>
                </c:pt>
                <c:pt idx="295">
                  <c:v>26.100974254059075</c:v>
                </c:pt>
                <c:pt idx="296">
                  <c:v>24.942788621121153</c:v>
                </c:pt>
                <c:pt idx="297">
                  <c:v>23.784602988183227</c:v>
                </c:pt>
                <c:pt idx="298">
                  <c:v>22.626414959835078</c:v>
                </c:pt>
                <c:pt idx="299">
                  <c:v>21.468229326897152</c:v>
                </c:pt>
                <c:pt idx="300">
                  <c:v>20.31004369395923</c:v>
                </c:pt>
                <c:pt idx="301">
                  <c:v>19.151855665611084</c:v>
                </c:pt>
                <c:pt idx="302">
                  <c:v>18.198494374486891</c:v>
                </c:pt>
                <c:pt idx="303">
                  <c:v>17.403484071468213</c:v>
                </c:pt>
                <c:pt idx="304">
                  <c:v>16.608473768449539</c:v>
                </c:pt>
                <c:pt idx="305">
                  <c:v>15.813463465430866</c:v>
                </c:pt>
                <c:pt idx="306">
                  <c:v>15.018453162412191</c:v>
                </c:pt>
                <c:pt idx="307">
                  <c:v>14.223442859393517</c:v>
                </c:pt>
                <c:pt idx="308">
                  <c:v>13.428432556374842</c:v>
                </c:pt>
                <c:pt idx="309">
                  <c:v>12.633422253356169</c:v>
                </c:pt>
                <c:pt idx="310">
                  <c:v>11.838411950337493</c:v>
                </c:pt>
                <c:pt idx="311">
                  <c:v>11.04340164731882</c:v>
                </c:pt>
                <c:pt idx="312">
                  <c:v>10.416465302494919</c:v>
                </c:pt>
                <c:pt idx="313">
                  <c:v>9.9118386035831545</c:v>
                </c:pt>
                <c:pt idx="314">
                  <c:v>9.4072143000816144</c:v>
                </c:pt>
                <c:pt idx="315">
                  <c:v>8.9025876011698521</c:v>
                </c:pt>
                <c:pt idx="316">
                  <c:v>8.3979632976683103</c:v>
                </c:pt>
                <c:pt idx="317">
                  <c:v>7.893336598756548</c:v>
                </c:pt>
                <c:pt idx="318">
                  <c:v>7.3887122952550071</c:v>
                </c:pt>
                <c:pt idx="319">
                  <c:v>6.8840855963432439</c:v>
                </c:pt>
                <c:pt idx="320">
                  <c:v>6.3794588974314808</c:v>
                </c:pt>
                <c:pt idx="321">
                  <c:v>5.8748345939299398</c:v>
                </c:pt>
                <c:pt idx="322">
                  <c:v>5.5046790386251034</c:v>
                </c:pt>
                <c:pt idx="323">
                  <c:v>5.2265838889547238</c:v>
                </c:pt>
                <c:pt idx="324">
                  <c:v>4.9484863438741202</c:v>
                </c:pt>
                <c:pt idx="325">
                  <c:v>4.6703887987935184</c:v>
                </c:pt>
                <c:pt idx="326">
                  <c:v>4.3922936491231379</c:v>
                </c:pt>
                <c:pt idx="327">
                  <c:v>4.1141961040425352</c:v>
                </c:pt>
                <c:pt idx="328">
                  <c:v>3.8361009543721547</c:v>
                </c:pt>
                <c:pt idx="329">
                  <c:v>3.558003409291552</c:v>
                </c:pt>
                <c:pt idx="330">
                  <c:v>3.2799082596211715</c:v>
                </c:pt>
                <c:pt idx="331">
                  <c:v>3.0018107145405688</c:v>
                </c:pt>
                <c:pt idx="332">
                  <c:v>2.8029461533580431</c:v>
                </c:pt>
                <c:pt idx="333">
                  <c:v>2.6550726895615666</c:v>
                </c:pt>
                <c:pt idx="334">
                  <c:v>2.5072016211753119</c:v>
                </c:pt>
                <c:pt idx="335">
                  <c:v>2.3593281573788349</c:v>
                </c:pt>
                <c:pt idx="336">
                  <c:v>2.2114546935823585</c:v>
                </c:pt>
                <c:pt idx="337">
                  <c:v>2.063581229785882</c:v>
                </c:pt>
                <c:pt idx="338">
                  <c:v>1.9157077659894055</c:v>
                </c:pt>
                <c:pt idx="339">
                  <c:v>1.7678343021929286</c:v>
                </c:pt>
                <c:pt idx="340">
                  <c:v>1.6199608383964523</c:v>
                </c:pt>
                <c:pt idx="341">
                  <c:v>1.4720897700101974</c:v>
                </c:pt>
                <c:pt idx="342">
                  <c:v>1.3705483307188631</c:v>
                </c:pt>
                <c:pt idx="343">
                  <c:v>1.2970188185582876</c:v>
                </c:pt>
                <c:pt idx="344">
                  <c:v>1.2234869109874904</c:v>
                </c:pt>
                <c:pt idx="345">
                  <c:v>1.1499573988269149</c:v>
                </c:pt>
                <c:pt idx="346">
                  <c:v>1.076425491256118</c:v>
                </c:pt>
                <c:pt idx="347">
                  <c:v>1.0028959790955425</c:v>
                </c:pt>
                <c:pt idx="348">
                  <c:v>0.92936407152474543</c:v>
                </c:pt>
                <c:pt idx="349">
                  <c:v>0.85583216395394857</c:v>
                </c:pt>
                <c:pt idx="350">
                  <c:v>0.78230265179337299</c:v>
                </c:pt>
                <c:pt idx="351">
                  <c:v>0.70877074422257613</c:v>
                </c:pt>
                <c:pt idx="352">
                  <c:v>0.66014870754563559</c:v>
                </c:pt>
                <c:pt idx="353">
                  <c:v>0.62565719576559498</c:v>
                </c:pt>
                <c:pt idx="354">
                  <c:v>0.59116568398555447</c:v>
                </c:pt>
                <c:pt idx="355">
                  <c:v>0.55667177679529223</c:v>
                </c:pt>
                <c:pt idx="356">
                  <c:v>0.52218026501525172</c:v>
                </c:pt>
                <c:pt idx="357">
                  <c:v>0.48768875323521116</c:v>
                </c:pt>
                <c:pt idx="358">
                  <c:v>0.45319484604494897</c:v>
                </c:pt>
                <c:pt idx="359">
                  <c:v>0.41870333426490847</c:v>
                </c:pt>
                <c:pt idx="360">
                  <c:v>0.38421182248486779</c:v>
                </c:pt>
                <c:pt idx="361">
                  <c:v>0.34972031070482718</c:v>
                </c:pt>
                <c:pt idx="362">
                  <c:v>0.32771607240970579</c:v>
                </c:pt>
                <c:pt idx="363">
                  <c:v>0.31235430665893149</c:v>
                </c:pt>
                <c:pt idx="364">
                  <c:v>0.29699254090815708</c:v>
                </c:pt>
                <c:pt idx="365">
                  <c:v>0.28163077515738266</c:v>
                </c:pt>
                <c:pt idx="366">
                  <c:v>0.2662690094066083</c:v>
                </c:pt>
                <c:pt idx="367">
                  <c:v>0.25090724365583389</c:v>
                </c:pt>
                <c:pt idx="368">
                  <c:v>0.2355454779050595</c:v>
                </c:pt>
                <c:pt idx="369">
                  <c:v>0.22018371215428514</c:v>
                </c:pt>
                <c:pt idx="370">
                  <c:v>0.20482194640351073</c:v>
                </c:pt>
                <c:pt idx="371">
                  <c:v>0.18946018065273637</c:v>
                </c:pt>
                <c:pt idx="372">
                  <c:v>0.18012047619892857</c:v>
                </c:pt>
                <c:pt idx="373">
                  <c:v>0.17377982534249636</c:v>
                </c:pt>
                <c:pt idx="374">
                  <c:v>0.16743917448606416</c:v>
                </c:pt>
                <c:pt idx="375">
                  <c:v>0.16109612821941041</c:v>
                </c:pt>
                <c:pt idx="376">
                  <c:v>0.15475547736297818</c:v>
                </c:pt>
                <c:pt idx="377">
                  <c:v>0.14841482650654597</c:v>
                </c:pt>
                <c:pt idx="378">
                  <c:v>0.1420717802398922</c:v>
                </c:pt>
                <c:pt idx="379">
                  <c:v>0.13573112938345996</c:v>
                </c:pt>
                <c:pt idx="380">
                  <c:v>0.12939047852702779</c:v>
                </c:pt>
                <c:pt idx="381">
                  <c:v>0.12304743226037401</c:v>
                </c:pt>
                <c:pt idx="382">
                  <c:v>0.11893690832020111</c:v>
                </c:pt>
                <c:pt idx="383">
                  <c:v>0.11586120159573607</c:v>
                </c:pt>
                <c:pt idx="384">
                  <c:v>0.11278549487127103</c:v>
                </c:pt>
                <c:pt idx="385">
                  <c:v>0.10970978814680599</c:v>
                </c:pt>
                <c:pt idx="386">
                  <c:v>0.10663408142234095</c:v>
                </c:pt>
                <c:pt idx="387">
                  <c:v>0.10355837469787589</c:v>
                </c:pt>
                <c:pt idx="388">
                  <c:v>0.10048266797341085</c:v>
                </c:pt>
                <c:pt idx="389">
                  <c:v>9.7406961248945809E-2</c:v>
                </c:pt>
                <c:pt idx="390">
                  <c:v>9.4331254524480768E-2</c:v>
                </c:pt>
                <c:pt idx="391">
                  <c:v>9.1255547800015727E-2</c:v>
                </c:pt>
                <c:pt idx="392">
                  <c:v>8.9566783593825819E-2</c:v>
                </c:pt>
                <c:pt idx="393">
                  <c:v>8.8481662763465488E-2</c:v>
                </c:pt>
                <c:pt idx="394">
                  <c:v>8.7396541933105157E-2</c:v>
                </c:pt>
                <c:pt idx="395">
                  <c:v>8.6311421102744826E-2</c:v>
                </c:pt>
                <c:pt idx="396">
                  <c:v>8.5226300272384495E-2</c:v>
                </c:pt>
                <c:pt idx="397">
                  <c:v>8.4141179442024164E-2</c:v>
                </c:pt>
                <c:pt idx="398">
                  <c:v>8.3053663201442293E-2</c:v>
                </c:pt>
                <c:pt idx="399">
                  <c:v>8.1968542371081962E-2</c:v>
                </c:pt>
                <c:pt idx="400">
                  <c:v>8.0883421540721631E-2</c:v>
                </c:pt>
                <c:pt idx="401">
                  <c:v>7.97983007103613E-2</c:v>
                </c:pt>
                <c:pt idx="402">
                  <c:v>7.8842532031964452E-2</c:v>
                </c:pt>
                <c:pt idx="403">
                  <c:v>7.7937066968220073E-2</c:v>
                </c:pt>
                <c:pt idx="404">
                  <c:v>7.7031601904475694E-2</c:v>
                </c:pt>
                <c:pt idx="405">
                  <c:v>7.6128532250952854E-2</c:v>
                </c:pt>
                <c:pt idx="406">
                  <c:v>7.5223067187208476E-2</c:v>
                </c:pt>
                <c:pt idx="407">
                  <c:v>7.4317602123464097E-2</c:v>
                </c:pt>
                <c:pt idx="408">
                  <c:v>7.3414532469941257E-2</c:v>
                </c:pt>
                <c:pt idx="409">
                  <c:v>7.2509067406196878E-2</c:v>
                </c:pt>
                <c:pt idx="410">
                  <c:v>7.1605997752674039E-2</c:v>
                </c:pt>
                <c:pt idx="411">
                  <c:v>7.070053268892966E-2</c:v>
                </c:pt>
                <c:pt idx="412">
                  <c:v>6.821649228918647E-2</c:v>
                </c:pt>
                <c:pt idx="413">
                  <c:v>6.5140785564721429E-2</c:v>
                </c:pt>
                <c:pt idx="414">
                  <c:v>6.2065078840256388E-2</c:v>
                </c:pt>
                <c:pt idx="415">
                  <c:v>5.89917675260129E-2</c:v>
                </c:pt>
                <c:pt idx="416">
                  <c:v>5.5916060801547859E-2</c:v>
                </c:pt>
                <c:pt idx="417">
                  <c:v>5.2840354077082811E-2</c:v>
                </c:pt>
                <c:pt idx="418">
                  <c:v>4.976464735261777E-2</c:v>
                </c:pt>
                <c:pt idx="419">
                  <c:v>4.6688940628152736E-2</c:v>
                </c:pt>
                <c:pt idx="420">
                  <c:v>4.3613233903687695E-2</c:v>
                </c:pt>
                <c:pt idx="421">
                  <c:v>4.0537527179222661E-2</c:v>
                </c:pt>
                <c:pt idx="422">
                  <c:v>3.6791105592724742E-2</c:v>
                </c:pt>
                <c:pt idx="423">
                  <c:v>3.2809933804515322E-2</c:v>
                </c:pt>
                <c:pt idx="424">
                  <c:v>2.8831157426527441E-2</c:v>
                </c:pt>
                <c:pt idx="425">
                  <c:v>2.4849985638318015E-2</c:v>
                </c:pt>
                <c:pt idx="426">
                  <c:v>2.0868813850108595E-2</c:v>
                </c:pt>
                <c:pt idx="427">
                  <c:v>1.6890037472120718E-2</c:v>
                </c:pt>
                <c:pt idx="428">
                  <c:v>1.2908865683911296E-2</c:v>
                </c:pt>
                <c:pt idx="429">
                  <c:v>8.9300893059234224E-3</c:v>
                </c:pt>
                <c:pt idx="430">
                  <c:v>4.948917517713999E-3</c:v>
                </c:pt>
                <c:pt idx="431">
                  <c:v>9.6774572950457675E-4</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numCache>
            </c:numRef>
          </c:yVal>
          <c:smooth val="1"/>
        </c:ser>
        <c:dLbls>
          <c:showLegendKey val="0"/>
          <c:showVal val="0"/>
          <c:showCatName val="0"/>
          <c:showSerName val="0"/>
          <c:showPercent val="0"/>
          <c:showBubbleSize val="0"/>
        </c:dLbls>
        <c:axId val="283523024"/>
        <c:axId val="283522480"/>
      </c:scatterChart>
      <c:valAx>
        <c:axId val="283523024"/>
        <c:scaling>
          <c:orientation val="minMax"/>
          <c:max val="7"/>
          <c:min val="0"/>
        </c:scaling>
        <c:delete val="0"/>
        <c:axPos val="b"/>
        <c:title>
          <c:tx>
            <c:rich>
              <a:bodyPr/>
              <a:lstStyle/>
              <a:p>
                <a:pPr>
                  <a:defRPr sz="1600"/>
                </a:pPr>
                <a:r>
                  <a:rPr lang="pl-PL" sz="1600" dirty="0" smtClean="0"/>
                  <a:t>Spot </a:t>
                </a:r>
                <a:r>
                  <a:rPr lang="pl-PL" sz="1600" dirty="0" err="1" smtClean="0"/>
                  <a:t>size</a:t>
                </a:r>
                <a:r>
                  <a:rPr lang="pl-PL" sz="1600" dirty="0" smtClean="0"/>
                  <a:t> </a:t>
                </a:r>
                <a:r>
                  <a:rPr lang="pl-PL" sz="1600" dirty="0"/>
                  <a:t>[cm]</a:t>
                </a:r>
              </a:p>
            </c:rich>
          </c:tx>
          <c:layout>
            <c:manualLayout>
              <c:xMode val="edge"/>
              <c:yMode val="edge"/>
              <c:x val="0.34091456875786391"/>
              <c:y val="0.85373854085624989"/>
            </c:manualLayout>
          </c:layout>
          <c:overlay val="0"/>
        </c:title>
        <c:numFmt formatCode="General" sourceLinked="1"/>
        <c:majorTickMark val="out"/>
        <c:minorTickMark val="none"/>
        <c:tickLblPos val="nextTo"/>
        <c:txPr>
          <a:bodyPr/>
          <a:lstStyle/>
          <a:p>
            <a:pPr>
              <a:defRPr sz="1400"/>
            </a:pPr>
            <a:endParaRPr lang="en-US"/>
          </a:p>
        </c:txPr>
        <c:crossAx val="283522480"/>
        <c:crosses val="autoZero"/>
        <c:crossBetween val="midCat"/>
      </c:valAx>
      <c:valAx>
        <c:axId val="283522480"/>
        <c:scaling>
          <c:orientation val="minMax"/>
          <c:max val="110"/>
          <c:min val="0"/>
        </c:scaling>
        <c:delete val="0"/>
        <c:axPos val="l"/>
        <c:majorGridlines>
          <c:spPr>
            <a:ln>
              <a:solidFill>
                <a:schemeClr val="tx1"/>
              </a:solidFill>
            </a:ln>
          </c:spPr>
        </c:majorGridlines>
        <c:title>
          <c:tx>
            <c:rich>
              <a:bodyPr rot="-5400000" vert="horz"/>
              <a:lstStyle/>
              <a:p>
                <a:pPr>
                  <a:defRPr sz="1600"/>
                </a:pPr>
                <a:r>
                  <a:rPr lang="pl-PL" sz="1600" dirty="0" err="1" smtClean="0"/>
                  <a:t>Dose</a:t>
                </a:r>
                <a:r>
                  <a:rPr lang="pl-PL" sz="1600" dirty="0" smtClean="0"/>
                  <a:t> [%]</a:t>
                </a:r>
                <a:endParaRPr lang="pl-PL" sz="1600" dirty="0"/>
              </a:p>
            </c:rich>
          </c:tx>
          <c:layout>
            <c:manualLayout>
              <c:xMode val="edge"/>
              <c:yMode val="edge"/>
              <c:x val="0"/>
              <c:y val="0.27784826238129362"/>
            </c:manualLayout>
          </c:layout>
          <c:overlay val="0"/>
        </c:title>
        <c:numFmt formatCode="General" sourceLinked="1"/>
        <c:majorTickMark val="out"/>
        <c:minorTickMark val="none"/>
        <c:tickLblPos val="nextTo"/>
        <c:txPr>
          <a:bodyPr/>
          <a:lstStyle/>
          <a:p>
            <a:pPr>
              <a:defRPr sz="1400"/>
            </a:pPr>
            <a:endParaRPr lang="en-US"/>
          </a:p>
        </c:txPr>
        <c:crossAx val="283523024"/>
        <c:crosses val="autoZero"/>
        <c:crossBetween val="midCat"/>
      </c:valAx>
      <c:spPr>
        <a:ln>
          <a:solidFill>
            <a:schemeClr val="tx1"/>
          </a:solidFill>
        </a:ln>
      </c:spPr>
    </c:plotArea>
    <c:plotVisOnly val="1"/>
    <c:dispBlanksAs val="gap"/>
    <c:showDLblsOverMax val="0"/>
  </c:chart>
  <c:spPr>
    <a:ln>
      <a:solidFill>
        <a:schemeClr val="tx1"/>
      </a:solidFill>
    </a:ln>
    <a:effectLst>
      <a:outerShdw blurRad="50800" dist="38100" dir="2700000" algn="tl" rotWithShape="0">
        <a:prstClr val="black">
          <a:alpha val="40000"/>
        </a:prstClr>
      </a:outerShdw>
    </a:effectLst>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pl-PL"/>
          </a:p>
        </p:txBody>
      </p:sp>
      <p:sp>
        <p:nvSpPr>
          <p:cNvPr id="3" name="Symbol zastępczy daty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7CE39EFE-B201-4ABA-BCE1-3260D6FC0D93}" type="datetimeFigureOut">
              <a:rPr lang="pl-PL"/>
              <a:pPr>
                <a:defRPr/>
              </a:pPr>
              <a:t>23.06.2019</a:t>
            </a:fld>
            <a:endParaRPr lang="pl-PL"/>
          </a:p>
        </p:txBody>
      </p:sp>
      <p:sp>
        <p:nvSpPr>
          <p:cNvPr id="4" name="Symbol zastępczy stop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pl-PL"/>
          </a:p>
        </p:txBody>
      </p:sp>
      <p:sp>
        <p:nvSpPr>
          <p:cNvPr id="5" name="Symbol zastępczy numeru slajd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6EBEF625-A1AB-4C3C-AD7F-447B01B272E0}" type="slidenum">
              <a:rPr lang="pl-PL"/>
              <a:pPr>
                <a:defRPr/>
              </a:pPr>
              <a:t>‹#›</a:t>
            </a:fld>
            <a:endParaRPr lang="pl-PL"/>
          </a:p>
        </p:txBody>
      </p:sp>
    </p:spTree>
    <p:extLst>
      <p:ext uri="{BB962C8B-B14F-4D97-AF65-F5344CB8AC3E}">
        <p14:creationId xmlns:p14="http://schemas.microsoft.com/office/powerpoint/2010/main" val="382587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FE1BA24B-3883-401B-9D3E-05EE3F9CD79A}" type="datetimeFigureOut">
              <a:rPr lang="pl-PL"/>
              <a:pPr>
                <a:defRPr/>
              </a:pPr>
              <a:t>23.06.2019</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l-PL" noProof="0"/>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endParaRPr lang="pl-PL" noProof="0"/>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A2A5D8B3-D56D-4B3C-B3B2-16A750809D1F}" type="slidenum">
              <a:rPr lang="pl-PL"/>
              <a:pPr>
                <a:defRPr/>
              </a:pPr>
              <a:t>‹#›</a:t>
            </a:fld>
            <a:endParaRPr lang="pl-PL"/>
          </a:p>
        </p:txBody>
      </p:sp>
    </p:spTree>
    <p:extLst>
      <p:ext uri="{BB962C8B-B14F-4D97-AF65-F5344CB8AC3E}">
        <p14:creationId xmlns:p14="http://schemas.microsoft.com/office/powerpoint/2010/main" val="21000678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ymbol zastępczy obrazu slajdu 1"/>
          <p:cNvSpPr>
            <a:spLocks noGrp="1" noRot="1" noChangeAspect="1"/>
          </p:cNvSpPr>
          <p:nvPr>
            <p:ph type="sldImg"/>
          </p:nvPr>
        </p:nvSpPr>
        <p:spPr bwMode="auto">
          <a:noFill/>
          <a:ln>
            <a:solidFill>
              <a:srgbClr val="000000"/>
            </a:solidFill>
            <a:miter lim="800000"/>
            <a:headEnd/>
            <a:tailEnd/>
          </a:ln>
        </p:spPr>
      </p:sp>
      <p:sp>
        <p:nvSpPr>
          <p:cNvPr id="16386"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dirty="0" smtClean="0"/>
          </a:p>
        </p:txBody>
      </p:sp>
      <p:sp>
        <p:nvSpPr>
          <p:cNvPr id="16387"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D578D9-F2DF-4C31-B6D2-5A0FA38CDE5D}" type="slidenum">
              <a:rPr lang="pl-PL"/>
              <a:pPr/>
              <a:t>1</a:t>
            </a:fld>
            <a:endParaRPr lang="pl-PL"/>
          </a:p>
        </p:txBody>
      </p:sp>
    </p:spTree>
    <p:extLst>
      <p:ext uri="{BB962C8B-B14F-4D97-AF65-F5344CB8AC3E}">
        <p14:creationId xmlns:p14="http://schemas.microsoft.com/office/powerpoint/2010/main" val="8297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6650CAD2-B335-4238-A8EA-E1F97723E620}" type="slidenum">
              <a:rPr lang="en-US" altLang="en-US" sz="1200" b="0"/>
              <a:pPr algn="r" eaLnBrk="1" hangingPunct="1"/>
              <a:t>26</a:t>
            </a:fld>
            <a:endParaRPr lang="en-US" altLang="en-US" sz="1200" b="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pPr eaLnBrk="1" hangingPunct="1"/>
            <a:endParaRPr lang="pl-PL" altLang="en-US" smtClean="0"/>
          </a:p>
        </p:txBody>
      </p:sp>
    </p:spTree>
    <p:extLst>
      <p:ext uri="{BB962C8B-B14F-4D97-AF65-F5344CB8AC3E}">
        <p14:creationId xmlns:p14="http://schemas.microsoft.com/office/powerpoint/2010/main" val="2452232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C84ABA01-74CB-44C7-B526-FF8CE72774C9}" type="slidenum">
              <a:rPr lang="pl-PL" smtClean="0"/>
              <a:t>4</a:t>
            </a:fld>
            <a:endParaRPr lang="pl-PL"/>
          </a:p>
        </p:txBody>
      </p:sp>
    </p:spTree>
    <p:extLst>
      <p:ext uri="{BB962C8B-B14F-4D97-AF65-F5344CB8AC3E}">
        <p14:creationId xmlns:p14="http://schemas.microsoft.com/office/powerpoint/2010/main" val="2299646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10"/>
          </p:nvPr>
        </p:nvSpPr>
        <p:spPr/>
        <p:txBody>
          <a:bodyPr/>
          <a:lstStyle/>
          <a:p>
            <a:pPr>
              <a:defRPr/>
            </a:pPr>
            <a:fld id="{A2A5D8B3-D56D-4B3C-B3B2-16A750809D1F}" type="slidenum">
              <a:rPr lang="pl-PL" smtClean="0"/>
              <a:pPr>
                <a:defRPr/>
              </a:pPr>
              <a:t>8</a:t>
            </a:fld>
            <a:endParaRPr lang="pl-PL"/>
          </a:p>
        </p:txBody>
      </p:sp>
    </p:spTree>
    <p:extLst>
      <p:ext uri="{BB962C8B-B14F-4D97-AF65-F5344CB8AC3E}">
        <p14:creationId xmlns:p14="http://schemas.microsoft.com/office/powerpoint/2010/main" val="39471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dirty="0" smtClean="0">
                <a:solidFill>
                  <a:srgbClr val="231F20"/>
                </a:solidFill>
                <a:latin typeface="Bookman Old Style" panose="02050604050505020204" pitchFamily="18" charset="0"/>
              </a:rPr>
              <a:t>Ze względu na skomplikowaną technikę, służącą wdrożeniu schematów leczenia wykorzystujących protony, zastosowanie ich stało się domeną jedynie nielicznych ośrodków badawczych, zajmujących się fizyką, dlatego liczba leczonych pacjentów pozostawała niska. Postęp hamowany był więc przez ograniczenia techniczne.</a:t>
            </a:r>
          </a:p>
          <a:p>
            <a:r>
              <a:rPr lang="pl-PL" sz="1200" b="1" dirty="0" smtClean="0">
                <a:solidFill>
                  <a:srgbClr val="231F20"/>
                </a:solidFill>
                <a:latin typeface="Bookman Old Style" panose="02050604050505020204" pitchFamily="18" charset="0"/>
              </a:rPr>
              <a:t>1990 </a:t>
            </a:r>
            <a:r>
              <a:rPr lang="pl-PL" sz="1200" dirty="0" smtClean="0">
                <a:solidFill>
                  <a:srgbClr val="231F20"/>
                </a:solidFill>
                <a:latin typeface="Bookman Old Style" panose="02050604050505020204" pitchFamily="18" charset="0"/>
              </a:rPr>
              <a:t>– bazując na badaniach naukowych otworzono pierwszy szpitalny ośrodek terapii protonowej, w mieście </a:t>
            </a:r>
            <a:r>
              <a:rPr lang="pl-PL" sz="1200" dirty="0" err="1" smtClean="0">
                <a:solidFill>
                  <a:srgbClr val="231F20"/>
                </a:solidFill>
                <a:latin typeface="Bookman Old Style" panose="02050604050505020204" pitchFamily="18" charset="0"/>
              </a:rPr>
              <a:t>Loma</a:t>
            </a:r>
            <a:r>
              <a:rPr lang="pl-PL" sz="1200" dirty="0" smtClean="0">
                <a:solidFill>
                  <a:srgbClr val="231F20"/>
                </a:solidFill>
                <a:latin typeface="Bookman Old Style" panose="02050604050505020204" pitchFamily="18" charset="0"/>
              </a:rPr>
              <a:t> Linda. </a:t>
            </a:r>
            <a:endParaRPr lang="pl-PL" sz="1200" dirty="0" smtClean="0">
              <a:latin typeface="Bookman Old Style" panose="02050604050505020204" pitchFamily="18" charset="0"/>
            </a:endParaRPr>
          </a:p>
          <a:p>
            <a:endParaRPr lang="pl-PL" dirty="0"/>
          </a:p>
        </p:txBody>
      </p:sp>
      <p:sp>
        <p:nvSpPr>
          <p:cNvPr id="4" name="Symbol zastępczy numeru slajdu 3"/>
          <p:cNvSpPr>
            <a:spLocks noGrp="1"/>
          </p:cNvSpPr>
          <p:nvPr>
            <p:ph type="sldNum" sz="quarter" idx="10"/>
          </p:nvPr>
        </p:nvSpPr>
        <p:spPr/>
        <p:txBody>
          <a:bodyPr/>
          <a:lstStyle/>
          <a:p>
            <a:fld id="{C84ABA01-74CB-44C7-B526-FF8CE72774C9}" type="slidenum">
              <a:rPr lang="pl-PL" smtClean="0"/>
              <a:t>12</a:t>
            </a:fld>
            <a:endParaRPr lang="pl-PL"/>
          </a:p>
        </p:txBody>
      </p:sp>
    </p:spTree>
    <p:extLst>
      <p:ext uri="{BB962C8B-B14F-4D97-AF65-F5344CB8AC3E}">
        <p14:creationId xmlns:p14="http://schemas.microsoft.com/office/powerpoint/2010/main" val="1647166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10"/>
          </p:nvPr>
        </p:nvSpPr>
        <p:spPr/>
        <p:txBody>
          <a:bodyPr/>
          <a:lstStyle/>
          <a:p>
            <a:pPr>
              <a:defRPr/>
            </a:pPr>
            <a:fld id="{A2A5D8B3-D56D-4B3C-B3B2-16A750809D1F}" type="slidenum">
              <a:rPr lang="pl-PL" smtClean="0"/>
              <a:pPr>
                <a:defRPr/>
              </a:pPr>
              <a:t>14</a:t>
            </a:fld>
            <a:endParaRPr lang="pl-PL"/>
          </a:p>
        </p:txBody>
      </p:sp>
    </p:spTree>
    <p:extLst>
      <p:ext uri="{BB962C8B-B14F-4D97-AF65-F5344CB8AC3E}">
        <p14:creationId xmlns:p14="http://schemas.microsoft.com/office/powerpoint/2010/main" val="1331317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A2A5D8B3-D56D-4B3C-B3B2-16A750809D1F}" type="slidenum">
              <a:rPr lang="pl-PL" smtClean="0"/>
              <a:pPr>
                <a:defRPr/>
              </a:pPr>
              <a:t>21</a:t>
            </a:fld>
            <a:endParaRPr lang="pl-PL"/>
          </a:p>
        </p:txBody>
      </p:sp>
    </p:spTree>
    <p:extLst>
      <p:ext uri="{BB962C8B-B14F-4D97-AF65-F5344CB8AC3E}">
        <p14:creationId xmlns:p14="http://schemas.microsoft.com/office/powerpoint/2010/main" val="375846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dirty="0"/>
          </a:p>
        </p:txBody>
      </p:sp>
      <p:sp>
        <p:nvSpPr>
          <p:cNvPr id="4" name="Symbol zastępczy numeru slajdu 3"/>
          <p:cNvSpPr>
            <a:spLocks noGrp="1"/>
          </p:cNvSpPr>
          <p:nvPr>
            <p:ph type="sldNum" sz="quarter" idx="10"/>
          </p:nvPr>
        </p:nvSpPr>
        <p:spPr/>
        <p:txBody>
          <a:bodyPr/>
          <a:lstStyle/>
          <a:p>
            <a:pPr>
              <a:defRPr/>
            </a:pPr>
            <a:fld id="{A2A5D8B3-D56D-4B3C-B3B2-16A750809D1F}" type="slidenum">
              <a:rPr lang="pl-PL" smtClean="0"/>
              <a:pPr>
                <a:defRPr/>
              </a:pPr>
              <a:t>23</a:t>
            </a:fld>
            <a:endParaRPr lang="pl-PL"/>
          </a:p>
        </p:txBody>
      </p:sp>
    </p:spTree>
    <p:extLst>
      <p:ext uri="{BB962C8B-B14F-4D97-AF65-F5344CB8AC3E}">
        <p14:creationId xmlns:p14="http://schemas.microsoft.com/office/powerpoint/2010/main" val="3511230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a:defRPr/>
            </a:pPr>
            <a:fld id="{A2A5D8B3-D56D-4B3C-B3B2-16A750809D1F}" type="slidenum">
              <a:rPr lang="pl-PL" smtClean="0"/>
              <a:pPr>
                <a:defRPr/>
              </a:pPr>
              <a:t>24</a:t>
            </a:fld>
            <a:endParaRPr lang="pl-PL"/>
          </a:p>
        </p:txBody>
      </p:sp>
    </p:spTree>
    <p:extLst>
      <p:ext uri="{BB962C8B-B14F-4D97-AF65-F5344CB8AC3E}">
        <p14:creationId xmlns:p14="http://schemas.microsoft.com/office/powerpoint/2010/main" val="1517320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D3AD5BB7-17B5-402A-B192-48B10EFC11DA}" type="slidenum">
              <a:rPr lang="pl-PL" smtClean="0"/>
              <a:t>25</a:t>
            </a:fld>
            <a:endParaRPr lang="pl-PL"/>
          </a:p>
        </p:txBody>
      </p:sp>
    </p:spTree>
    <p:extLst>
      <p:ext uri="{BB962C8B-B14F-4D97-AF65-F5344CB8AC3E}">
        <p14:creationId xmlns:p14="http://schemas.microsoft.com/office/powerpoint/2010/main" val="37163423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9" name="Tytuł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pl-PL" smtClean="0"/>
              <a:t>Kliknij, aby edytować styl</a:t>
            </a:r>
            <a:endParaRPr lang="en-US"/>
          </a:p>
        </p:txBody>
      </p:sp>
      <p:sp>
        <p:nvSpPr>
          <p:cNvPr id="17" name="Podtytuł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l-PL" smtClean="0"/>
              <a:t>Kliknij, aby edytować styl wzorca podtytułu</a:t>
            </a:r>
            <a:endParaRPr lang="en-US"/>
          </a:p>
        </p:txBody>
      </p:sp>
      <p:sp>
        <p:nvSpPr>
          <p:cNvPr id="4" name="Symbol zastępczy daty 29"/>
          <p:cNvSpPr>
            <a:spLocks noGrp="1"/>
          </p:cNvSpPr>
          <p:nvPr>
            <p:ph type="dt" sz="half" idx="10"/>
          </p:nvPr>
        </p:nvSpPr>
        <p:spPr/>
        <p:txBody>
          <a:bodyPr/>
          <a:lstStyle>
            <a:lvl1pPr>
              <a:defRPr/>
            </a:lvl1pPr>
          </a:lstStyle>
          <a:p>
            <a:pPr>
              <a:defRPr/>
            </a:pPr>
            <a:endParaRPr lang="pl-PL"/>
          </a:p>
        </p:txBody>
      </p:sp>
      <p:sp>
        <p:nvSpPr>
          <p:cNvPr id="5" name="Symbol zastępczy stopki 18"/>
          <p:cNvSpPr>
            <a:spLocks noGrp="1"/>
          </p:cNvSpPr>
          <p:nvPr>
            <p:ph type="ftr" sz="quarter" idx="11"/>
          </p:nvPr>
        </p:nvSpPr>
        <p:spPr/>
        <p:txBody>
          <a:bodyPr/>
          <a:lstStyle>
            <a:lvl1pPr>
              <a:defRPr/>
            </a:lvl1pPr>
          </a:lstStyle>
          <a:p>
            <a:pPr>
              <a:defRPr/>
            </a:pPr>
            <a:endParaRPr lang="pl-PL"/>
          </a:p>
        </p:txBody>
      </p:sp>
      <p:sp>
        <p:nvSpPr>
          <p:cNvPr id="6" name="Symbol zastępczy numeru slajdu 26"/>
          <p:cNvSpPr>
            <a:spLocks noGrp="1"/>
          </p:cNvSpPr>
          <p:nvPr>
            <p:ph type="sldNum" sz="quarter" idx="12"/>
          </p:nvPr>
        </p:nvSpPr>
        <p:spPr/>
        <p:txBody>
          <a:bodyPr/>
          <a:lstStyle>
            <a:lvl1pPr>
              <a:defRPr/>
            </a:lvl1pPr>
          </a:lstStyle>
          <a:p>
            <a:pPr>
              <a:defRPr/>
            </a:pPr>
            <a:fld id="{FDBAC3C3-4185-44F9-95A9-3B8B5A1BB2B7}" type="slidenum">
              <a:rPr lang="pl-PL"/>
              <a:pPr>
                <a:defRPr/>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9"/>
          <p:cNvSpPr>
            <a:spLocks noGrp="1"/>
          </p:cNvSpPr>
          <p:nvPr>
            <p:ph type="dt" sz="half" idx="10"/>
          </p:nvPr>
        </p:nvSpPr>
        <p:spPr/>
        <p:txBody>
          <a:bodyPr/>
          <a:lstStyle>
            <a:lvl1pPr>
              <a:defRPr/>
            </a:lvl1pPr>
          </a:lstStyle>
          <a:p>
            <a:pPr>
              <a:defRPr/>
            </a:pPr>
            <a:endParaRPr lang="pl-PL"/>
          </a:p>
        </p:txBody>
      </p:sp>
      <p:sp>
        <p:nvSpPr>
          <p:cNvPr id="5" name="Symbol zastępczy stopki 21"/>
          <p:cNvSpPr>
            <a:spLocks noGrp="1"/>
          </p:cNvSpPr>
          <p:nvPr>
            <p:ph type="ftr" sz="quarter" idx="11"/>
          </p:nvPr>
        </p:nvSpPr>
        <p:spPr/>
        <p:txBody>
          <a:bodyPr/>
          <a:lstStyle>
            <a:lvl1pPr>
              <a:defRPr/>
            </a:lvl1pPr>
          </a:lstStyle>
          <a:p>
            <a:pPr>
              <a:defRPr/>
            </a:pPr>
            <a:endParaRPr lang="pl-PL"/>
          </a:p>
        </p:txBody>
      </p:sp>
      <p:sp>
        <p:nvSpPr>
          <p:cNvPr id="6" name="Symbol zastępczy numeru slajdu 17"/>
          <p:cNvSpPr>
            <a:spLocks noGrp="1"/>
          </p:cNvSpPr>
          <p:nvPr>
            <p:ph type="sldNum" sz="quarter" idx="12"/>
          </p:nvPr>
        </p:nvSpPr>
        <p:spPr/>
        <p:txBody>
          <a:bodyPr/>
          <a:lstStyle>
            <a:lvl1pPr>
              <a:defRPr/>
            </a:lvl1pPr>
          </a:lstStyle>
          <a:p>
            <a:pPr>
              <a:defRPr/>
            </a:pPr>
            <a:fld id="{D8A29E53-7176-4B2A-AD11-AD9EDDF567CE}" type="slidenum">
              <a:rPr lang="pl-PL"/>
              <a:pPr>
                <a:defRPr/>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914401"/>
            <a:ext cx="2057400" cy="5211763"/>
          </a:xfrm>
        </p:spPr>
        <p:txBody>
          <a:bodyPr vert="eaVert"/>
          <a:lstStyle/>
          <a:p>
            <a:r>
              <a:rPr lang="pl-PL" smtClean="0"/>
              <a:t>Kliknij, aby edytować styl</a:t>
            </a:r>
            <a:endParaRPr lang="en-US"/>
          </a:p>
        </p:txBody>
      </p:sp>
      <p:sp>
        <p:nvSpPr>
          <p:cNvPr id="3" name="Symbol zastępczy tytułu pionowego 2"/>
          <p:cNvSpPr>
            <a:spLocks noGrp="1"/>
          </p:cNvSpPr>
          <p:nvPr>
            <p:ph type="body" orient="vert" idx="1"/>
          </p:nvPr>
        </p:nvSpPr>
        <p:spPr>
          <a:xfrm>
            <a:off x="457200" y="914401"/>
            <a:ext cx="6019800" cy="5211763"/>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9"/>
          <p:cNvSpPr>
            <a:spLocks noGrp="1"/>
          </p:cNvSpPr>
          <p:nvPr>
            <p:ph type="dt" sz="half" idx="10"/>
          </p:nvPr>
        </p:nvSpPr>
        <p:spPr/>
        <p:txBody>
          <a:bodyPr/>
          <a:lstStyle>
            <a:lvl1pPr>
              <a:defRPr/>
            </a:lvl1pPr>
          </a:lstStyle>
          <a:p>
            <a:pPr>
              <a:defRPr/>
            </a:pPr>
            <a:endParaRPr lang="pl-PL"/>
          </a:p>
        </p:txBody>
      </p:sp>
      <p:sp>
        <p:nvSpPr>
          <p:cNvPr id="5" name="Symbol zastępczy stopki 21"/>
          <p:cNvSpPr>
            <a:spLocks noGrp="1"/>
          </p:cNvSpPr>
          <p:nvPr>
            <p:ph type="ftr" sz="quarter" idx="11"/>
          </p:nvPr>
        </p:nvSpPr>
        <p:spPr/>
        <p:txBody>
          <a:bodyPr/>
          <a:lstStyle>
            <a:lvl1pPr>
              <a:defRPr/>
            </a:lvl1pPr>
          </a:lstStyle>
          <a:p>
            <a:pPr>
              <a:defRPr/>
            </a:pPr>
            <a:endParaRPr lang="pl-PL"/>
          </a:p>
        </p:txBody>
      </p:sp>
      <p:sp>
        <p:nvSpPr>
          <p:cNvPr id="6" name="Symbol zastępczy numeru slajdu 17"/>
          <p:cNvSpPr>
            <a:spLocks noGrp="1"/>
          </p:cNvSpPr>
          <p:nvPr>
            <p:ph type="sldNum" sz="quarter" idx="12"/>
          </p:nvPr>
        </p:nvSpPr>
        <p:spPr/>
        <p:txBody>
          <a:bodyPr/>
          <a:lstStyle>
            <a:lvl1pPr>
              <a:defRPr/>
            </a:lvl1pPr>
          </a:lstStyle>
          <a:p>
            <a:pPr>
              <a:defRPr/>
            </a:pPr>
            <a:fld id="{48A784FD-9A43-4372-898C-E9898EE9104B}" type="slidenum">
              <a:rPr lang="pl-PL"/>
              <a:pPr>
                <a:defRPr/>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en-US"/>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daty 9"/>
          <p:cNvSpPr>
            <a:spLocks noGrp="1"/>
          </p:cNvSpPr>
          <p:nvPr>
            <p:ph type="dt" sz="half" idx="10"/>
          </p:nvPr>
        </p:nvSpPr>
        <p:spPr/>
        <p:txBody>
          <a:bodyPr/>
          <a:lstStyle>
            <a:lvl1pPr>
              <a:defRPr/>
            </a:lvl1pPr>
          </a:lstStyle>
          <a:p>
            <a:pPr>
              <a:defRPr/>
            </a:pPr>
            <a:endParaRPr lang="pl-PL"/>
          </a:p>
        </p:txBody>
      </p:sp>
      <p:sp>
        <p:nvSpPr>
          <p:cNvPr id="5" name="Symbol zastępczy stopki 21"/>
          <p:cNvSpPr>
            <a:spLocks noGrp="1"/>
          </p:cNvSpPr>
          <p:nvPr>
            <p:ph type="ftr" sz="quarter" idx="11"/>
          </p:nvPr>
        </p:nvSpPr>
        <p:spPr/>
        <p:txBody>
          <a:bodyPr/>
          <a:lstStyle>
            <a:lvl1pPr>
              <a:defRPr/>
            </a:lvl1pPr>
          </a:lstStyle>
          <a:p>
            <a:pPr>
              <a:defRPr/>
            </a:pPr>
            <a:endParaRPr lang="pl-PL"/>
          </a:p>
        </p:txBody>
      </p:sp>
      <p:sp>
        <p:nvSpPr>
          <p:cNvPr id="6" name="Symbol zastępczy numeru slajdu 17"/>
          <p:cNvSpPr>
            <a:spLocks noGrp="1"/>
          </p:cNvSpPr>
          <p:nvPr>
            <p:ph type="sldNum" sz="quarter" idx="12"/>
          </p:nvPr>
        </p:nvSpPr>
        <p:spPr/>
        <p:txBody>
          <a:bodyPr/>
          <a:lstStyle>
            <a:lvl1pPr>
              <a:defRPr/>
            </a:lvl1pPr>
          </a:lstStyle>
          <a:p>
            <a:pPr>
              <a:defRPr/>
            </a:pPr>
            <a:fld id="{92F8842B-0AA5-40D5-944B-1C50CFD2BC74}" type="slidenum">
              <a:rPr lang="pl-PL"/>
              <a:pPr>
                <a:defRPr/>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pl-PL" smtClean="0"/>
              <a:t>Kliknij, aby edytować styl</a:t>
            </a:r>
            <a:endParaRPr lang="en-US"/>
          </a:p>
        </p:txBody>
      </p:sp>
      <p:sp>
        <p:nvSpPr>
          <p:cNvPr id="3" name="Symbol zastępczy tekstu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endParaRPr lang="pl-PL"/>
          </a:p>
        </p:txBody>
      </p:sp>
      <p:sp>
        <p:nvSpPr>
          <p:cNvPr id="5" name="Symbol zastępczy stopki 4"/>
          <p:cNvSpPr>
            <a:spLocks noGrp="1"/>
          </p:cNvSpPr>
          <p:nvPr>
            <p:ph type="ftr" sz="quarter" idx="11"/>
          </p:nvPr>
        </p:nvSpPr>
        <p:spPr/>
        <p:txBody>
          <a:bodyPr/>
          <a:lstStyle>
            <a:lvl1pPr>
              <a:defRPr/>
            </a:lvl1pPr>
          </a:lstStyle>
          <a:p>
            <a:pPr>
              <a:defRPr/>
            </a:pPr>
            <a:endParaRPr lang="pl-PL"/>
          </a:p>
        </p:txBody>
      </p:sp>
      <p:sp>
        <p:nvSpPr>
          <p:cNvPr id="6" name="Symbol zastępczy numeru slajdu 5"/>
          <p:cNvSpPr>
            <a:spLocks noGrp="1"/>
          </p:cNvSpPr>
          <p:nvPr>
            <p:ph type="sldNum" sz="quarter" idx="12"/>
          </p:nvPr>
        </p:nvSpPr>
        <p:spPr/>
        <p:txBody>
          <a:bodyPr/>
          <a:lstStyle>
            <a:lvl1pPr>
              <a:defRPr/>
            </a:lvl1pPr>
          </a:lstStyle>
          <a:p>
            <a:pPr>
              <a:defRPr/>
            </a:pPr>
            <a:fld id="{8DD43F86-9F0C-4B09-A361-2315B891154A}" type="slidenum">
              <a:rPr lang="pl-PL"/>
              <a:pPr>
                <a:defRPr/>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704088"/>
            <a:ext cx="8229600" cy="1143000"/>
          </a:xfrm>
        </p:spPr>
        <p:txBody>
          <a:bodyPr/>
          <a:lstStyle/>
          <a:p>
            <a:r>
              <a:rPr lang="pl-PL" smtClean="0"/>
              <a:t>Kliknij, aby edytować styl</a:t>
            </a:r>
            <a:endParaRPr lang="en-US"/>
          </a:p>
        </p:txBody>
      </p:sp>
      <p:sp>
        <p:nvSpPr>
          <p:cNvPr id="3" name="Symbol zastępczy zawartości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Symbol zastępczy zawartości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daty 9"/>
          <p:cNvSpPr>
            <a:spLocks noGrp="1"/>
          </p:cNvSpPr>
          <p:nvPr>
            <p:ph type="dt" sz="half" idx="10"/>
          </p:nvPr>
        </p:nvSpPr>
        <p:spPr/>
        <p:txBody>
          <a:bodyPr/>
          <a:lstStyle>
            <a:lvl1pPr>
              <a:defRPr/>
            </a:lvl1pPr>
          </a:lstStyle>
          <a:p>
            <a:pPr>
              <a:defRPr/>
            </a:pPr>
            <a:endParaRPr lang="pl-PL"/>
          </a:p>
        </p:txBody>
      </p:sp>
      <p:sp>
        <p:nvSpPr>
          <p:cNvPr id="6" name="Symbol zastępczy stopki 21"/>
          <p:cNvSpPr>
            <a:spLocks noGrp="1"/>
          </p:cNvSpPr>
          <p:nvPr>
            <p:ph type="ftr" sz="quarter" idx="11"/>
          </p:nvPr>
        </p:nvSpPr>
        <p:spPr/>
        <p:txBody>
          <a:bodyPr/>
          <a:lstStyle>
            <a:lvl1pPr>
              <a:defRPr/>
            </a:lvl1pPr>
          </a:lstStyle>
          <a:p>
            <a:pPr>
              <a:defRPr/>
            </a:pPr>
            <a:endParaRPr lang="pl-PL"/>
          </a:p>
        </p:txBody>
      </p:sp>
      <p:sp>
        <p:nvSpPr>
          <p:cNvPr id="7" name="Symbol zastępczy numeru slajdu 17"/>
          <p:cNvSpPr>
            <a:spLocks noGrp="1"/>
          </p:cNvSpPr>
          <p:nvPr>
            <p:ph type="sldNum" sz="quarter" idx="12"/>
          </p:nvPr>
        </p:nvSpPr>
        <p:spPr/>
        <p:txBody>
          <a:bodyPr/>
          <a:lstStyle>
            <a:lvl1pPr>
              <a:defRPr/>
            </a:lvl1pPr>
          </a:lstStyle>
          <a:p>
            <a:pPr>
              <a:defRPr/>
            </a:pPr>
            <a:fld id="{584AA5E7-134D-401D-9D84-46A6569BCB4E}" type="slidenum">
              <a:rPr lang="pl-PL"/>
              <a:pPr>
                <a:defRPr/>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704088"/>
            <a:ext cx="8229600" cy="1143000"/>
          </a:xfrm>
        </p:spPr>
        <p:txBody>
          <a:bodyPr/>
          <a:lstStyle>
            <a:lvl1pPr>
              <a:defRPr/>
            </a:lvl1pPr>
          </a:lstStyle>
          <a:p>
            <a:r>
              <a:rPr lang="pl-PL" smtClean="0"/>
              <a:t>Kliknij, aby edytować styl</a:t>
            </a:r>
            <a:endParaRPr lang="en-US"/>
          </a:p>
        </p:txBody>
      </p:sp>
      <p:sp>
        <p:nvSpPr>
          <p:cNvPr id="3" name="Symbol zastępczy tekstu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pl-PL" smtClean="0"/>
              <a:t>Kliknij, aby edytować style wzorca tekstu</a:t>
            </a:r>
          </a:p>
        </p:txBody>
      </p:sp>
      <p:sp>
        <p:nvSpPr>
          <p:cNvPr id="4" name="Symbol zastępczy tekstu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pl-PL" smtClean="0"/>
              <a:t>Kliknij, aby edytować style wzorca tekstu</a:t>
            </a:r>
          </a:p>
        </p:txBody>
      </p:sp>
      <p:sp>
        <p:nvSpPr>
          <p:cNvPr id="5" name="Symbol zastępczy zawartości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6" name="Symbol zastępczy zawartości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7" name="Symbol zastępczy daty 9"/>
          <p:cNvSpPr>
            <a:spLocks noGrp="1"/>
          </p:cNvSpPr>
          <p:nvPr>
            <p:ph type="dt" sz="half" idx="10"/>
          </p:nvPr>
        </p:nvSpPr>
        <p:spPr/>
        <p:txBody>
          <a:bodyPr/>
          <a:lstStyle>
            <a:lvl1pPr>
              <a:defRPr/>
            </a:lvl1pPr>
          </a:lstStyle>
          <a:p>
            <a:pPr>
              <a:defRPr/>
            </a:pPr>
            <a:endParaRPr lang="pl-PL"/>
          </a:p>
        </p:txBody>
      </p:sp>
      <p:sp>
        <p:nvSpPr>
          <p:cNvPr id="8" name="Symbol zastępczy stopki 21"/>
          <p:cNvSpPr>
            <a:spLocks noGrp="1"/>
          </p:cNvSpPr>
          <p:nvPr>
            <p:ph type="ftr" sz="quarter" idx="11"/>
          </p:nvPr>
        </p:nvSpPr>
        <p:spPr/>
        <p:txBody>
          <a:bodyPr/>
          <a:lstStyle>
            <a:lvl1pPr>
              <a:defRPr/>
            </a:lvl1pPr>
          </a:lstStyle>
          <a:p>
            <a:pPr>
              <a:defRPr/>
            </a:pPr>
            <a:endParaRPr lang="pl-PL"/>
          </a:p>
        </p:txBody>
      </p:sp>
      <p:sp>
        <p:nvSpPr>
          <p:cNvPr id="9" name="Symbol zastępczy numeru slajdu 17"/>
          <p:cNvSpPr>
            <a:spLocks noGrp="1"/>
          </p:cNvSpPr>
          <p:nvPr>
            <p:ph type="sldNum" sz="quarter" idx="12"/>
          </p:nvPr>
        </p:nvSpPr>
        <p:spPr/>
        <p:txBody>
          <a:bodyPr/>
          <a:lstStyle>
            <a:lvl1pPr>
              <a:defRPr/>
            </a:lvl1pPr>
          </a:lstStyle>
          <a:p>
            <a:pPr>
              <a:defRPr/>
            </a:pPr>
            <a:fld id="{2E892573-2BC3-4C39-9CF0-206DC79653F7}" type="slidenum">
              <a:rPr lang="pl-PL"/>
              <a:pPr>
                <a:defRPr/>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pl-PL" smtClean="0"/>
              <a:t>Kliknij, aby edytować styl</a:t>
            </a:r>
            <a:endParaRPr lang="en-US"/>
          </a:p>
        </p:txBody>
      </p:sp>
      <p:sp>
        <p:nvSpPr>
          <p:cNvPr id="3" name="Symbol zastępczy daty 9"/>
          <p:cNvSpPr>
            <a:spLocks noGrp="1"/>
          </p:cNvSpPr>
          <p:nvPr>
            <p:ph type="dt" sz="half" idx="10"/>
          </p:nvPr>
        </p:nvSpPr>
        <p:spPr/>
        <p:txBody>
          <a:bodyPr/>
          <a:lstStyle>
            <a:lvl1pPr>
              <a:defRPr/>
            </a:lvl1pPr>
          </a:lstStyle>
          <a:p>
            <a:pPr>
              <a:defRPr/>
            </a:pPr>
            <a:endParaRPr lang="pl-PL"/>
          </a:p>
        </p:txBody>
      </p:sp>
      <p:sp>
        <p:nvSpPr>
          <p:cNvPr id="4" name="Symbol zastępczy stopki 21"/>
          <p:cNvSpPr>
            <a:spLocks noGrp="1"/>
          </p:cNvSpPr>
          <p:nvPr>
            <p:ph type="ftr" sz="quarter" idx="11"/>
          </p:nvPr>
        </p:nvSpPr>
        <p:spPr/>
        <p:txBody>
          <a:bodyPr/>
          <a:lstStyle>
            <a:lvl1pPr>
              <a:defRPr/>
            </a:lvl1pPr>
          </a:lstStyle>
          <a:p>
            <a:pPr>
              <a:defRPr/>
            </a:pPr>
            <a:endParaRPr lang="pl-PL"/>
          </a:p>
        </p:txBody>
      </p:sp>
      <p:sp>
        <p:nvSpPr>
          <p:cNvPr id="5" name="Symbol zastępczy numeru slajdu 17"/>
          <p:cNvSpPr>
            <a:spLocks noGrp="1"/>
          </p:cNvSpPr>
          <p:nvPr>
            <p:ph type="sldNum" sz="quarter" idx="12"/>
          </p:nvPr>
        </p:nvSpPr>
        <p:spPr/>
        <p:txBody>
          <a:bodyPr/>
          <a:lstStyle>
            <a:lvl1pPr>
              <a:defRPr/>
            </a:lvl1pPr>
          </a:lstStyle>
          <a:p>
            <a:pPr>
              <a:defRPr/>
            </a:pPr>
            <a:fld id="{72A0B3BE-F86B-4234-9E88-0AF344EECDAE}" type="slidenum">
              <a:rPr lang="pl-PL"/>
              <a:pPr>
                <a:defRPr/>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Symbol zastępczy daty 9"/>
          <p:cNvSpPr>
            <a:spLocks noGrp="1"/>
          </p:cNvSpPr>
          <p:nvPr>
            <p:ph type="dt" sz="half" idx="10"/>
          </p:nvPr>
        </p:nvSpPr>
        <p:spPr/>
        <p:txBody>
          <a:bodyPr/>
          <a:lstStyle>
            <a:lvl1pPr>
              <a:defRPr/>
            </a:lvl1pPr>
          </a:lstStyle>
          <a:p>
            <a:pPr>
              <a:defRPr/>
            </a:pPr>
            <a:endParaRPr lang="pl-PL"/>
          </a:p>
        </p:txBody>
      </p:sp>
      <p:sp>
        <p:nvSpPr>
          <p:cNvPr id="3" name="Symbol zastępczy stopki 21"/>
          <p:cNvSpPr>
            <a:spLocks noGrp="1"/>
          </p:cNvSpPr>
          <p:nvPr>
            <p:ph type="ftr" sz="quarter" idx="11"/>
          </p:nvPr>
        </p:nvSpPr>
        <p:spPr/>
        <p:txBody>
          <a:bodyPr/>
          <a:lstStyle>
            <a:lvl1pPr>
              <a:defRPr/>
            </a:lvl1pPr>
          </a:lstStyle>
          <a:p>
            <a:pPr>
              <a:defRPr/>
            </a:pPr>
            <a:endParaRPr lang="pl-PL"/>
          </a:p>
        </p:txBody>
      </p:sp>
      <p:sp>
        <p:nvSpPr>
          <p:cNvPr id="4" name="Symbol zastępczy numeru slajdu 17"/>
          <p:cNvSpPr>
            <a:spLocks noGrp="1"/>
          </p:cNvSpPr>
          <p:nvPr>
            <p:ph type="sldNum" sz="quarter" idx="12"/>
          </p:nvPr>
        </p:nvSpPr>
        <p:spPr/>
        <p:txBody>
          <a:bodyPr/>
          <a:lstStyle>
            <a:lvl1pPr>
              <a:defRPr/>
            </a:lvl1pPr>
          </a:lstStyle>
          <a:p>
            <a:pPr>
              <a:defRPr/>
            </a:pPr>
            <a:fld id="{C077A511-BED9-493B-8196-286F6D535B66}" type="slidenum">
              <a:rPr lang="pl-PL"/>
              <a:pPr>
                <a:defRPr/>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pl-PL" smtClean="0"/>
              <a:t>Kliknij, aby edytować styl</a:t>
            </a:r>
            <a:endParaRPr lang="en-US"/>
          </a:p>
        </p:txBody>
      </p:sp>
      <p:sp>
        <p:nvSpPr>
          <p:cNvPr id="3" name="Symbol zastępczy tekstu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pl-PL" smtClean="0"/>
              <a:t>Kliknij, aby edytować style wzorca tekstu</a:t>
            </a:r>
          </a:p>
        </p:txBody>
      </p:sp>
      <p:sp>
        <p:nvSpPr>
          <p:cNvPr id="4" name="Symbol zastępczy zawartości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5" name="Symbol zastępczy daty 9"/>
          <p:cNvSpPr>
            <a:spLocks noGrp="1"/>
          </p:cNvSpPr>
          <p:nvPr>
            <p:ph type="dt" sz="half" idx="10"/>
          </p:nvPr>
        </p:nvSpPr>
        <p:spPr/>
        <p:txBody>
          <a:bodyPr/>
          <a:lstStyle>
            <a:lvl1pPr>
              <a:defRPr/>
            </a:lvl1pPr>
          </a:lstStyle>
          <a:p>
            <a:pPr>
              <a:defRPr/>
            </a:pPr>
            <a:endParaRPr lang="pl-PL"/>
          </a:p>
        </p:txBody>
      </p:sp>
      <p:sp>
        <p:nvSpPr>
          <p:cNvPr id="6" name="Symbol zastępczy stopki 21"/>
          <p:cNvSpPr>
            <a:spLocks noGrp="1"/>
          </p:cNvSpPr>
          <p:nvPr>
            <p:ph type="ftr" sz="quarter" idx="11"/>
          </p:nvPr>
        </p:nvSpPr>
        <p:spPr/>
        <p:txBody>
          <a:bodyPr/>
          <a:lstStyle>
            <a:lvl1pPr>
              <a:defRPr/>
            </a:lvl1pPr>
          </a:lstStyle>
          <a:p>
            <a:pPr>
              <a:defRPr/>
            </a:pPr>
            <a:endParaRPr lang="pl-PL"/>
          </a:p>
        </p:txBody>
      </p:sp>
      <p:sp>
        <p:nvSpPr>
          <p:cNvPr id="7" name="Symbol zastępczy numeru slajdu 17"/>
          <p:cNvSpPr>
            <a:spLocks noGrp="1"/>
          </p:cNvSpPr>
          <p:nvPr>
            <p:ph type="sldNum" sz="quarter" idx="12"/>
          </p:nvPr>
        </p:nvSpPr>
        <p:spPr/>
        <p:txBody>
          <a:bodyPr/>
          <a:lstStyle>
            <a:lvl1pPr>
              <a:defRPr/>
            </a:lvl1pPr>
          </a:lstStyle>
          <a:p>
            <a:pPr>
              <a:defRPr/>
            </a:pPr>
            <a:fld id="{6730AD22-D631-49B8-8713-195FE109AFD8}" type="slidenum">
              <a:rPr lang="pl-PL"/>
              <a:pPr>
                <a:defRPr/>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5" name="Prostokąt ze ściętym i zaokrąglonym rogiem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rójkąt prostokątny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Dowolny kształt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Dowolny kształt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2" name="Tytuł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pl-PL" smtClean="0"/>
              <a:t>Kliknij, aby edytować styl</a:t>
            </a:r>
            <a:endParaRPr lang="en-US"/>
          </a:p>
        </p:txBody>
      </p:sp>
      <p:sp>
        <p:nvSpPr>
          <p:cNvPr id="4" name="Symbol zastępczy tekstu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pl-PL" smtClean="0"/>
              <a:t>Kliknij, aby edytować style wzorca tekstu</a:t>
            </a:r>
          </a:p>
        </p:txBody>
      </p:sp>
      <p:sp>
        <p:nvSpPr>
          <p:cNvPr id="3" name="Symbol zastępczy obrazu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pl-PL" noProof="0" smtClean="0"/>
              <a:t>Kliknij ikonę, aby dodać obraz</a:t>
            </a:r>
            <a:endParaRPr lang="en-US" noProof="0" dirty="0"/>
          </a:p>
        </p:txBody>
      </p:sp>
      <p:sp>
        <p:nvSpPr>
          <p:cNvPr id="9" name="Symbol zastępczy daty 4"/>
          <p:cNvSpPr>
            <a:spLocks noGrp="1"/>
          </p:cNvSpPr>
          <p:nvPr>
            <p:ph type="dt" sz="half" idx="10"/>
          </p:nvPr>
        </p:nvSpPr>
        <p:spPr/>
        <p:txBody>
          <a:bodyPr/>
          <a:lstStyle>
            <a:lvl1pPr>
              <a:defRPr/>
            </a:lvl1pPr>
          </a:lstStyle>
          <a:p>
            <a:pPr>
              <a:defRPr/>
            </a:pPr>
            <a:endParaRPr lang="pl-PL"/>
          </a:p>
        </p:txBody>
      </p:sp>
      <p:sp>
        <p:nvSpPr>
          <p:cNvPr id="10" name="Symbol zastępczy stopki 5"/>
          <p:cNvSpPr>
            <a:spLocks noGrp="1"/>
          </p:cNvSpPr>
          <p:nvPr>
            <p:ph type="ftr" sz="quarter" idx="11"/>
          </p:nvPr>
        </p:nvSpPr>
        <p:spPr/>
        <p:txBody>
          <a:bodyPr/>
          <a:lstStyle>
            <a:lvl1pPr>
              <a:defRPr/>
            </a:lvl1pPr>
          </a:lstStyle>
          <a:p>
            <a:pPr>
              <a:defRPr/>
            </a:pPr>
            <a:endParaRPr lang="pl-PL"/>
          </a:p>
        </p:txBody>
      </p:sp>
      <p:sp>
        <p:nvSpPr>
          <p:cNvPr id="11" name="Symbol zastępczy numeru slajdu 6"/>
          <p:cNvSpPr>
            <a:spLocks noGrp="1"/>
          </p:cNvSpPr>
          <p:nvPr>
            <p:ph type="sldNum" sz="quarter" idx="12"/>
          </p:nvPr>
        </p:nvSpPr>
        <p:spPr>
          <a:xfrm>
            <a:off x="8077200" y="6356350"/>
            <a:ext cx="609600" cy="365125"/>
          </a:xfrm>
        </p:spPr>
        <p:txBody>
          <a:bodyPr/>
          <a:lstStyle>
            <a:lvl1pPr>
              <a:defRPr/>
            </a:lvl1pPr>
          </a:lstStyle>
          <a:p>
            <a:pPr>
              <a:defRPr/>
            </a:pPr>
            <a:fld id="{0BA6F2C9-E346-45BD-AC43-7E9583F58FEA}" type="slidenum">
              <a:rPr lang="pl-PL"/>
              <a:pPr>
                <a:defRPr/>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Dowolny kształt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Dowolny kształt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1028" name="Symbol zastępczy tytułu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pl-PL" smtClean="0"/>
              <a:t>Kliknij, aby edytować styl</a:t>
            </a:r>
            <a:endParaRPr lang="en-US" smtClean="0"/>
          </a:p>
        </p:txBody>
      </p:sp>
      <p:sp>
        <p:nvSpPr>
          <p:cNvPr id="1029" name="Symbol zastępczy tekstu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smtClean="0"/>
          </a:p>
        </p:txBody>
      </p:sp>
      <p:sp>
        <p:nvSpPr>
          <p:cNvPr id="10" name="Symbol zastępczy daty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pl-PL"/>
          </a:p>
        </p:txBody>
      </p:sp>
      <p:sp>
        <p:nvSpPr>
          <p:cNvPr id="22" name="Symbol zastępczy stopki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pl-PL"/>
          </a:p>
        </p:txBody>
      </p:sp>
      <p:sp>
        <p:nvSpPr>
          <p:cNvPr id="18" name="Symbol zastępczy numeru slajdu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cs typeface="+mn-cs"/>
              </a:defRPr>
            </a:lvl1pPr>
          </a:lstStyle>
          <a:p>
            <a:pPr>
              <a:defRPr/>
            </a:pPr>
            <a:fld id="{04AE9EAC-E30B-4E95-A7F3-1C561A4F65A2}" type="slidenum">
              <a:rPr lang="pl-PL"/>
              <a:pPr>
                <a:defRPr/>
              </a:pPr>
              <a:t>‹#›</a:t>
            </a:fld>
            <a:endParaRPr lang="pl-PL"/>
          </a:p>
        </p:txBody>
      </p:sp>
      <p:grpSp>
        <p:nvGrpSpPr>
          <p:cNvPr id="1033" name="Grupa 1"/>
          <p:cNvGrpSpPr>
            <a:grpSpLocks/>
          </p:cNvGrpSpPr>
          <p:nvPr/>
        </p:nvGrpSpPr>
        <p:grpSpPr bwMode="auto">
          <a:xfrm>
            <a:off x="-19050" y="203200"/>
            <a:ext cx="9180513" cy="647700"/>
            <a:chOff x="-19045" y="216550"/>
            <a:chExt cx="9180548" cy="649224"/>
          </a:xfrm>
        </p:grpSpPr>
        <p:sp>
          <p:nvSpPr>
            <p:cNvPr id="12" name="Dowolny kształt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cs typeface="+mn-cs"/>
              </a:endParaRPr>
            </a:p>
          </p:txBody>
        </p:sp>
        <p:sp>
          <p:nvSpPr>
            <p:cNvPr id="13" name="Dowolny kształt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cs typeface="+mn-cs"/>
              </a:endParaRPr>
            </a:p>
          </p:txBody>
        </p:sp>
      </p:gr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8.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png"/><Relationship Id="rId9"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49.png"/><Relationship Id="rId7"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69.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71.png"/><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3.jpe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jpeg"/><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image" Target="../media/image76.png"/><Relationship Id="rId9" Type="http://schemas.openxmlformats.org/officeDocument/2006/relationships/image" Target="../media/image81.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3.wmf"/></Relationships>
</file>

<file path=ppt/slides/_rels/slide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6.jpeg"/><Relationship Id="rId7" Type="http://schemas.openxmlformats.org/officeDocument/2006/relationships/image" Target="../media/image2.png"/><Relationship Id="rId12" Type="http://schemas.openxmlformats.org/officeDocument/2006/relationships/image" Target="../media/image23.wmf"/><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2.wmf"/><Relationship Id="rId5" Type="http://schemas.openxmlformats.org/officeDocument/2006/relationships/image" Target="../media/image18.jpeg"/><Relationship Id="rId10" Type="http://schemas.openxmlformats.org/officeDocument/2006/relationships/image" Target="../media/image21.wmf"/><Relationship Id="rId4" Type="http://schemas.openxmlformats.org/officeDocument/2006/relationships/image" Target="../media/image17.jpe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4" name="Picture 6"/>
          <p:cNvPicPr>
            <a:picLocks noChangeAspect="1" noChangeArrowheads="1"/>
          </p:cNvPicPr>
          <p:nvPr/>
        </p:nvPicPr>
        <p:blipFill>
          <a:blip r:embed="rId3" cstate="print"/>
          <a:srcRect/>
          <a:stretch>
            <a:fillRect/>
          </a:stretch>
        </p:blipFill>
        <p:spPr bwMode="auto">
          <a:xfrm>
            <a:off x="232947" y="200037"/>
            <a:ext cx="792162" cy="715963"/>
          </a:xfrm>
          <a:prstGeom prst="rect">
            <a:avLst/>
          </a:prstGeom>
          <a:noFill/>
          <a:ln w="9525">
            <a:noFill/>
            <a:miter lim="800000"/>
            <a:headEnd/>
            <a:tailEnd/>
          </a:ln>
        </p:spPr>
      </p:pic>
      <p:pic>
        <p:nvPicPr>
          <p:cNvPr id="918530" name="Picture 2" descr="https://ccb.ifj.edu.pl/img/log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6568" y="200037"/>
            <a:ext cx="857250" cy="6953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a:spLocks noGrp="1" noChangeArrowheads="1"/>
          </p:cNvSpPr>
          <p:nvPr>
            <p:ph type="ctrTitle"/>
          </p:nvPr>
        </p:nvSpPr>
        <p:spPr>
          <a:xfrm>
            <a:off x="899592" y="783810"/>
            <a:ext cx="7013595" cy="448083"/>
          </a:xfrm>
        </p:spPr>
        <p:txBody>
          <a:bodyPr>
            <a:noAutofit/>
          </a:bodyPr>
          <a:lstStyle/>
          <a:p>
            <a:pPr algn="ctr"/>
            <a:r>
              <a:rPr lang="pl-PL" sz="2400" b="1" dirty="0">
                <a:solidFill>
                  <a:schemeClr val="accent1">
                    <a:lumMod val="50000"/>
                  </a:schemeClr>
                </a:solidFill>
                <a:effectLst/>
                <a:latin typeface="Bookman Old Style" panose="02050604050505020204" pitchFamily="18" charset="0"/>
              </a:rPr>
              <a:t/>
            </a:r>
            <a:br>
              <a:rPr lang="pl-PL" sz="2400" b="1" dirty="0">
                <a:solidFill>
                  <a:schemeClr val="accent1">
                    <a:lumMod val="50000"/>
                  </a:schemeClr>
                </a:solidFill>
                <a:effectLst/>
                <a:latin typeface="Bookman Old Style" panose="02050604050505020204" pitchFamily="18" charset="0"/>
              </a:rPr>
            </a:br>
            <a:r>
              <a:rPr lang="en-GB" sz="2400" dirty="0">
                <a:solidFill>
                  <a:schemeClr val="accent1">
                    <a:lumMod val="50000"/>
                  </a:schemeClr>
                </a:solidFill>
                <a:latin typeface="Bookman Old Style" panose="02050604050505020204" pitchFamily="18" charset="0"/>
              </a:rPr>
              <a:t>Cyclotron Centre </a:t>
            </a:r>
            <a:r>
              <a:rPr lang="en-GB" sz="2400" dirty="0" err="1">
                <a:solidFill>
                  <a:schemeClr val="accent1">
                    <a:lumMod val="50000"/>
                  </a:schemeClr>
                </a:solidFill>
                <a:latin typeface="Bookman Old Style" panose="02050604050505020204" pitchFamily="18" charset="0"/>
              </a:rPr>
              <a:t>Bronowice</a:t>
            </a:r>
            <a:r>
              <a:rPr lang="en-GB" sz="2400" dirty="0">
                <a:solidFill>
                  <a:schemeClr val="accent1">
                    <a:lumMod val="50000"/>
                  </a:schemeClr>
                </a:solidFill>
                <a:latin typeface="Bookman Old Style" panose="02050604050505020204" pitchFamily="18" charset="0"/>
              </a:rPr>
              <a:t> IFJ PAN </a:t>
            </a:r>
            <a:r>
              <a:rPr lang="pl-PL" sz="2400" dirty="0" smtClean="0">
                <a:solidFill>
                  <a:schemeClr val="accent1">
                    <a:lumMod val="50000"/>
                  </a:schemeClr>
                </a:solidFill>
                <a:latin typeface="Bookman Old Style" panose="02050604050505020204" pitchFamily="18" charset="0"/>
              </a:rPr>
              <a:t/>
            </a:r>
            <a:br>
              <a:rPr lang="pl-PL" sz="2400" dirty="0" smtClean="0">
                <a:solidFill>
                  <a:schemeClr val="accent1">
                    <a:lumMod val="50000"/>
                  </a:schemeClr>
                </a:solidFill>
                <a:latin typeface="Bookman Old Style" panose="02050604050505020204" pitchFamily="18" charset="0"/>
              </a:rPr>
            </a:br>
            <a:r>
              <a:rPr lang="en-GB" sz="2400" dirty="0" smtClean="0">
                <a:solidFill>
                  <a:schemeClr val="accent1">
                    <a:lumMod val="50000"/>
                  </a:schemeClr>
                </a:solidFill>
                <a:latin typeface="Bookman Old Style" panose="02050604050505020204" pitchFamily="18" charset="0"/>
              </a:rPr>
              <a:t>- </a:t>
            </a:r>
            <a:r>
              <a:rPr lang="en-GB" sz="2400" dirty="0">
                <a:solidFill>
                  <a:schemeClr val="accent1">
                    <a:lumMod val="50000"/>
                  </a:schemeClr>
                </a:solidFill>
                <a:latin typeface="Bookman Old Style" panose="02050604050505020204" pitchFamily="18" charset="0"/>
              </a:rPr>
              <a:t>physics for science and medicine</a:t>
            </a:r>
            <a:r>
              <a:rPr lang="pl-PL" sz="2400" dirty="0">
                <a:solidFill>
                  <a:schemeClr val="accent1">
                    <a:lumMod val="50000"/>
                  </a:schemeClr>
                </a:solidFill>
                <a:effectLst/>
                <a:latin typeface="Bookman Old Style" panose="02050604050505020204" pitchFamily="18" charset="0"/>
              </a:rPr>
              <a:t/>
            </a:r>
            <a:br>
              <a:rPr lang="pl-PL" sz="2400" dirty="0">
                <a:solidFill>
                  <a:schemeClr val="accent1">
                    <a:lumMod val="50000"/>
                  </a:schemeClr>
                </a:solidFill>
                <a:effectLst/>
                <a:latin typeface="Bookman Old Style" panose="02050604050505020204" pitchFamily="18" charset="0"/>
              </a:rPr>
            </a:br>
            <a:endParaRPr lang="pl-PL" sz="2400" b="1" dirty="0">
              <a:solidFill>
                <a:schemeClr val="accent1">
                  <a:lumMod val="50000"/>
                </a:schemeClr>
              </a:solidFill>
              <a:effectLst/>
              <a:latin typeface="Bookman Old Style" panose="02050604050505020204" pitchFamily="18" charset="0"/>
            </a:endParaRPr>
          </a:p>
        </p:txBody>
      </p:sp>
      <p:sp>
        <p:nvSpPr>
          <p:cNvPr id="12" name="pole tekstowe 7"/>
          <p:cNvSpPr txBox="1">
            <a:spLocks noChangeArrowheads="1"/>
          </p:cNvSpPr>
          <p:nvPr/>
        </p:nvSpPr>
        <p:spPr bwMode="auto">
          <a:xfrm>
            <a:off x="2339751" y="5903228"/>
            <a:ext cx="3779912" cy="646331"/>
          </a:xfrm>
          <a:prstGeom prst="rect">
            <a:avLst/>
          </a:prstGeom>
          <a:noFill/>
          <a:ln w="9525">
            <a:noFill/>
            <a:miter lim="800000"/>
            <a:headEnd/>
            <a:tailEnd/>
          </a:ln>
        </p:spPr>
        <p:txBody>
          <a:bodyPr wrap="square">
            <a:spAutoFit/>
          </a:bodyPr>
          <a:lstStyle/>
          <a:p>
            <a:pPr algn="ctr"/>
            <a:endParaRPr lang="en-US" sz="1600" b="1" u="sng" dirty="0" smtClean="0">
              <a:solidFill>
                <a:schemeClr val="bg1"/>
              </a:solidFill>
              <a:latin typeface="Bookman Old Style" pitchFamily="18" charset="0"/>
            </a:endParaRPr>
          </a:p>
          <a:p>
            <a:pPr algn="ctr"/>
            <a:r>
              <a:rPr lang="en-US" sz="2000" b="1" dirty="0" smtClean="0">
                <a:solidFill>
                  <a:schemeClr val="bg1"/>
                </a:solidFill>
                <a:latin typeface="Bookman Old Style" pitchFamily="18" charset="0"/>
              </a:rPr>
              <a:t>Renata Kop</a:t>
            </a:r>
            <a:r>
              <a:rPr lang="pl-PL" sz="2000" b="1" dirty="0" err="1" smtClean="0">
                <a:solidFill>
                  <a:schemeClr val="bg1"/>
                </a:solidFill>
                <a:latin typeface="Bookman Old Style" pitchFamily="18" charset="0"/>
              </a:rPr>
              <a:t>eć</a:t>
            </a:r>
            <a:endParaRPr lang="pl-PL" sz="2000" b="1" dirty="0" smtClean="0">
              <a:solidFill>
                <a:schemeClr val="bg1"/>
              </a:solidFill>
              <a:latin typeface="Bookman Old Style" pitchFamily="18" charset="0"/>
            </a:endParaRPr>
          </a:p>
        </p:txBody>
      </p:sp>
      <p:sp>
        <p:nvSpPr>
          <p:cNvPr id="13" name="pole tekstowe 10"/>
          <p:cNvSpPr txBox="1">
            <a:spLocks noChangeArrowheads="1"/>
          </p:cNvSpPr>
          <p:nvPr/>
        </p:nvSpPr>
        <p:spPr bwMode="auto">
          <a:xfrm>
            <a:off x="2863044" y="6563187"/>
            <a:ext cx="2847254" cy="338554"/>
          </a:xfrm>
          <a:prstGeom prst="rect">
            <a:avLst/>
          </a:prstGeom>
          <a:noFill/>
          <a:ln w="9525">
            <a:noFill/>
            <a:miter lim="800000"/>
            <a:headEnd/>
            <a:tailEnd/>
          </a:ln>
        </p:spPr>
        <p:txBody>
          <a:bodyPr wrap="none">
            <a:spAutoFit/>
          </a:bodyPr>
          <a:lstStyle/>
          <a:p>
            <a:r>
              <a:rPr lang="pl-PL" sz="1600" b="1" dirty="0" smtClean="0">
                <a:solidFill>
                  <a:schemeClr val="bg1"/>
                </a:solidFill>
                <a:latin typeface="Bookman Old Style" pitchFamily="18" charset="0"/>
              </a:rPr>
              <a:t>Kraków, 24th </a:t>
            </a:r>
            <a:r>
              <a:rPr lang="pl-PL" sz="1600" b="1" dirty="0" err="1" smtClean="0">
                <a:solidFill>
                  <a:schemeClr val="bg1"/>
                </a:solidFill>
                <a:latin typeface="Bookman Old Style" pitchFamily="18" charset="0"/>
              </a:rPr>
              <a:t>June</a:t>
            </a:r>
            <a:r>
              <a:rPr lang="pl-PL" sz="1600" b="1" dirty="0" smtClean="0">
                <a:solidFill>
                  <a:schemeClr val="bg1"/>
                </a:solidFill>
                <a:latin typeface="Bookman Old Style" pitchFamily="18" charset="0"/>
              </a:rPr>
              <a:t> 2019</a:t>
            </a:r>
            <a:endParaRPr lang="en-US" sz="1600" b="1" dirty="0">
              <a:solidFill>
                <a:schemeClr val="bg1"/>
              </a:solidFill>
              <a:latin typeface="Bookman Old Style" pitchFamily="18" charset="0"/>
            </a:endParaRPr>
          </a:p>
        </p:txBody>
      </p:sp>
      <p:sp>
        <p:nvSpPr>
          <p:cNvPr id="15" name="Line 5"/>
          <p:cNvSpPr>
            <a:spLocks noChangeShapeType="1"/>
          </p:cNvSpPr>
          <p:nvPr/>
        </p:nvSpPr>
        <p:spPr bwMode="auto">
          <a:xfrm>
            <a:off x="207586" y="6563187"/>
            <a:ext cx="7921625" cy="0"/>
          </a:xfrm>
          <a:prstGeom prst="line">
            <a:avLst/>
          </a:prstGeom>
          <a:noFill/>
          <a:ln w="25400">
            <a:solidFill>
              <a:srgbClr val="002060"/>
            </a:solidFill>
            <a:round/>
            <a:headEnd/>
            <a:tailEnd/>
          </a:ln>
        </p:spPr>
        <p:txBody>
          <a:bodyPr/>
          <a:lstStyle/>
          <a:p>
            <a:endParaRPr lang="pl-PL">
              <a:solidFill>
                <a:schemeClr val="bg1"/>
              </a:solidFill>
              <a:latin typeface="Bookman Old Style" panose="02050604050505020204" pitchFamily="18" charset="0"/>
            </a:endParaRPr>
          </a:p>
        </p:txBody>
      </p:sp>
      <p:pic>
        <p:nvPicPr>
          <p:cNvPr id="1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4" y="1042269"/>
            <a:ext cx="9060069" cy="509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8"/>
          <p:cNvSpPr txBox="1">
            <a:spLocks noChangeArrowheads="1"/>
          </p:cNvSpPr>
          <p:nvPr/>
        </p:nvSpPr>
        <p:spPr bwMode="auto">
          <a:xfrm>
            <a:off x="1463517" y="1542256"/>
            <a:ext cx="1441420" cy="369332"/>
          </a:xfrm>
          <a:prstGeom prst="rect">
            <a:avLst/>
          </a:prstGeom>
          <a:solidFill>
            <a:schemeClr val="tx1">
              <a:lumMod val="95000"/>
              <a:alpha val="65097"/>
            </a:schemeClr>
          </a:solidFill>
          <a:ln w="9525">
            <a:solidFill>
              <a:srgbClr val="00FF00"/>
            </a:solidFill>
            <a:miter lim="800000"/>
            <a:headEnd/>
            <a:tailEnd/>
          </a:ln>
          <a:effectLst/>
          <a:extLst/>
        </p:spPr>
        <p:txBody>
          <a:bodyPr wrap="none">
            <a:spAutoFit/>
          </a:bodyPr>
          <a:lstStyle>
            <a:lvl1pPr eaLnBrk="0" hangingPunct="0">
              <a:buChar char="n"/>
              <a:defRPr sz="3200">
                <a:solidFill>
                  <a:schemeClr val="tx1"/>
                </a:solidFill>
                <a:latin typeface="Arial" panose="020B0604020202020204" pitchFamily="34" charset="0"/>
              </a:defRPr>
            </a:lvl1pPr>
            <a:lvl2pPr marL="742950" indent="-285750" eaLnBrk="0" hangingPunct="0">
              <a:buClr>
                <a:schemeClr val="accent2"/>
              </a:buClr>
              <a:buSzPct val="80000"/>
              <a:buChar char="¨"/>
              <a:defRPr sz="2800">
                <a:solidFill>
                  <a:schemeClr val="tx1"/>
                </a:solidFill>
                <a:latin typeface="Arial" panose="020B0604020202020204" pitchFamily="34" charset="0"/>
              </a:defRPr>
            </a:lvl2pPr>
            <a:lvl3pPr marL="1143000" indent="-228600" eaLnBrk="0" hangingPunct="0">
              <a:buSzPct val="65000"/>
              <a:buChar char="n"/>
              <a:defRPr sz="2400">
                <a:solidFill>
                  <a:schemeClr val="tx1"/>
                </a:solidFill>
                <a:latin typeface="Arial" panose="020B0604020202020204" pitchFamily="34" charset="0"/>
              </a:defRPr>
            </a:lvl3pPr>
            <a:lvl4pPr marL="1600200" indent="-228600" eaLnBrk="0" hangingPunct="0">
              <a:buClr>
                <a:schemeClr val="accent2"/>
              </a:buClr>
              <a:buSzPct val="7000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pl-PL" altLang="pl-PL" sz="1800" dirty="0" err="1" smtClean="0">
                <a:solidFill>
                  <a:srgbClr val="00CC00"/>
                </a:solidFill>
              </a:rPr>
              <a:t>Medical</a:t>
            </a:r>
            <a:r>
              <a:rPr lang="pl-PL" altLang="pl-PL" sz="1800" dirty="0" smtClean="0">
                <a:solidFill>
                  <a:srgbClr val="00CC00"/>
                </a:solidFill>
              </a:rPr>
              <a:t> part</a:t>
            </a:r>
            <a:endParaRPr lang="en-US" altLang="pl-PL" sz="1800" dirty="0">
              <a:solidFill>
                <a:srgbClr val="00CC00"/>
              </a:solidFill>
            </a:endParaRPr>
          </a:p>
        </p:txBody>
      </p:sp>
      <p:sp>
        <p:nvSpPr>
          <p:cNvPr id="18" name="Line 19"/>
          <p:cNvSpPr>
            <a:spLocks noChangeShapeType="1"/>
          </p:cNvSpPr>
          <p:nvPr/>
        </p:nvSpPr>
        <p:spPr bwMode="auto">
          <a:xfrm>
            <a:off x="2268538" y="2060575"/>
            <a:ext cx="863600" cy="720725"/>
          </a:xfrm>
          <a:prstGeom prst="line">
            <a:avLst/>
          </a:prstGeom>
          <a:noFill/>
          <a:ln w="762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19" name="Text Box 20"/>
          <p:cNvSpPr txBox="1">
            <a:spLocks noChangeArrowheads="1"/>
          </p:cNvSpPr>
          <p:nvPr/>
        </p:nvSpPr>
        <p:spPr bwMode="auto">
          <a:xfrm>
            <a:off x="5626668" y="1557338"/>
            <a:ext cx="2634119" cy="369332"/>
          </a:xfrm>
          <a:prstGeom prst="rect">
            <a:avLst/>
          </a:prstGeom>
          <a:solidFill>
            <a:schemeClr val="tx1">
              <a:lumMod val="95000"/>
              <a:alpha val="65097"/>
            </a:schemeClr>
          </a:solidFill>
          <a:ln w="9525">
            <a:solidFill>
              <a:schemeClr val="bg2"/>
            </a:solidFill>
            <a:miter lim="800000"/>
            <a:headEnd/>
            <a:tailEnd/>
          </a:ln>
          <a:effectLst/>
          <a:extLst/>
        </p:spPr>
        <p:txBody>
          <a:bodyPr wrap="none">
            <a:spAutoFit/>
          </a:bodyPr>
          <a:lstStyle>
            <a:lvl1pPr eaLnBrk="0" hangingPunct="0">
              <a:buChar char="n"/>
              <a:defRPr sz="3200">
                <a:solidFill>
                  <a:schemeClr val="tx1"/>
                </a:solidFill>
                <a:latin typeface="Arial" panose="020B0604020202020204" pitchFamily="34" charset="0"/>
              </a:defRPr>
            </a:lvl1pPr>
            <a:lvl2pPr marL="742950" indent="-285750" eaLnBrk="0" hangingPunct="0">
              <a:buClr>
                <a:schemeClr val="accent2"/>
              </a:buClr>
              <a:buSzPct val="80000"/>
              <a:buChar char="¨"/>
              <a:defRPr sz="2800">
                <a:solidFill>
                  <a:schemeClr val="tx1"/>
                </a:solidFill>
                <a:latin typeface="Arial" panose="020B0604020202020204" pitchFamily="34" charset="0"/>
              </a:defRPr>
            </a:lvl2pPr>
            <a:lvl3pPr marL="1143000" indent="-228600" eaLnBrk="0" hangingPunct="0">
              <a:buSzPct val="65000"/>
              <a:buChar char="n"/>
              <a:defRPr sz="2400">
                <a:solidFill>
                  <a:schemeClr val="tx1"/>
                </a:solidFill>
                <a:latin typeface="Arial" panose="020B0604020202020204" pitchFamily="34" charset="0"/>
              </a:defRPr>
            </a:lvl3pPr>
            <a:lvl4pPr marL="1600200" indent="-228600" eaLnBrk="0" hangingPunct="0">
              <a:buClr>
                <a:schemeClr val="accent2"/>
              </a:buClr>
              <a:buSzPct val="7000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pl-PL" altLang="pl-PL" sz="1800" dirty="0" smtClean="0">
                <a:solidFill>
                  <a:srgbClr val="333399"/>
                </a:solidFill>
              </a:rPr>
              <a:t>Technical- </a:t>
            </a:r>
            <a:r>
              <a:rPr lang="pl-PL" altLang="pl-PL" sz="1800" dirty="0" err="1" smtClean="0">
                <a:solidFill>
                  <a:srgbClr val="333399"/>
                </a:solidFill>
              </a:rPr>
              <a:t>scientific</a:t>
            </a:r>
            <a:r>
              <a:rPr lang="pl-PL" altLang="pl-PL" sz="1800" dirty="0" smtClean="0">
                <a:solidFill>
                  <a:srgbClr val="333399"/>
                </a:solidFill>
              </a:rPr>
              <a:t> part</a:t>
            </a:r>
            <a:endParaRPr lang="en-US" altLang="pl-PL" sz="1800" dirty="0">
              <a:solidFill>
                <a:srgbClr val="333399"/>
              </a:solidFill>
            </a:endParaRPr>
          </a:p>
        </p:txBody>
      </p:sp>
      <p:sp>
        <p:nvSpPr>
          <p:cNvPr id="20" name="Line 21"/>
          <p:cNvSpPr>
            <a:spLocks noChangeShapeType="1"/>
          </p:cNvSpPr>
          <p:nvPr/>
        </p:nvSpPr>
        <p:spPr bwMode="auto">
          <a:xfrm flipH="1">
            <a:off x="6300788" y="2060575"/>
            <a:ext cx="576262" cy="360363"/>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Tree>
  </p:cSld>
  <p:clrMapOvr>
    <a:masterClrMapping/>
  </p:clrMapOvr>
  <p:transition advTm="52759"/>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pole tekstowe 10"/>
          <p:cNvSpPr txBox="1"/>
          <p:nvPr/>
        </p:nvSpPr>
        <p:spPr>
          <a:xfrm>
            <a:off x="2447150" y="164368"/>
            <a:ext cx="3810659" cy="553998"/>
          </a:xfrm>
          <a:prstGeom prst="rect">
            <a:avLst/>
          </a:prstGeom>
          <a:noFill/>
        </p:spPr>
        <p:txBody>
          <a:bodyPr wrap="none" rtlCol="0">
            <a:spAutoFit/>
          </a:bodyPr>
          <a:lstStyle/>
          <a:p>
            <a:r>
              <a:rPr lang="en-GB" sz="1500" b="1" dirty="0">
                <a:solidFill>
                  <a:srgbClr val="0070C0"/>
                </a:solidFill>
              </a:rPr>
              <a:t>Dose distribution in proton grid therapy</a:t>
            </a:r>
            <a:endParaRPr lang="pl-PL" sz="1500" b="1" dirty="0">
              <a:solidFill>
                <a:srgbClr val="0070C0"/>
              </a:solidFill>
            </a:endParaRPr>
          </a:p>
          <a:p>
            <a:pPr algn="ctr"/>
            <a:r>
              <a:rPr lang="pl-PL" sz="1500" b="1" dirty="0">
                <a:solidFill>
                  <a:srgbClr val="0070C0"/>
                </a:solidFill>
              </a:rPr>
              <a:t>A. </a:t>
            </a:r>
            <a:r>
              <a:rPr lang="pl-PL" sz="1500" b="1" dirty="0" err="1">
                <a:solidFill>
                  <a:srgbClr val="0070C0"/>
                </a:solidFill>
              </a:rPr>
              <a:t>Toboła</a:t>
            </a:r>
            <a:r>
              <a:rPr lang="pl-PL" sz="1500" b="1" dirty="0">
                <a:solidFill>
                  <a:srgbClr val="0070C0"/>
                </a:solidFill>
              </a:rPr>
              <a:t>, J. </a:t>
            </a:r>
            <a:r>
              <a:rPr lang="pl-PL" sz="1500" b="1" dirty="0" err="1">
                <a:solidFill>
                  <a:srgbClr val="0070C0"/>
                </a:solidFill>
              </a:rPr>
              <a:t>Swakoń</a:t>
            </a:r>
            <a:r>
              <a:rPr lang="en-GB" sz="1500" b="1" dirty="0">
                <a:solidFill>
                  <a:srgbClr val="0070C0"/>
                </a:solidFill>
              </a:rPr>
              <a:t> </a:t>
            </a:r>
          </a:p>
        </p:txBody>
      </p:sp>
      <p:sp>
        <p:nvSpPr>
          <p:cNvPr id="12" name="pole tekstowe 11"/>
          <p:cNvSpPr txBox="1"/>
          <p:nvPr/>
        </p:nvSpPr>
        <p:spPr>
          <a:xfrm>
            <a:off x="1286310" y="3278650"/>
            <a:ext cx="6941324" cy="553998"/>
          </a:xfrm>
          <a:prstGeom prst="rect">
            <a:avLst/>
          </a:prstGeom>
          <a:noFill/>
        </p:spPr>
        <p:txBody>
          <a:bodyPr wrap="none" rtlCol="0">
            <a:spAutoFit/>
          </a:bodyPr>
          <a:lstStyle/>
          <a:p>
            <a:r>
              <a:rPr lang="en-US" sz="1500" b="1" dirty="0">
                <a:solidFill>
                  <a:srgbClr val="0070C0"/>
                </a:solidFill>
              </a:rPr>
              <a:t>3D </a:t>
            </a:r>
            <a:r>
              <a:rPr lang="pl-PL" sz="1500" b="1" dirty="0" err="1">
                <a:solidFill>
                  <a:srgbClr val="0070C0"/>
                </a:solidFill>
              </a:rPr>
              <a:t>technology</a:t>
            </a:r>
            <a:r>
              <a:rPr lang="pl-PL" sz="1500" b="1" dirty="0">
                <a:solidFill>
                  <a:srgbClr val="0070C0"/>
                </a:solidFill>
              </a:rPr>
              <a:t> for </a:t>
            </a:r>
            <a:r>
              <a:rPr lang="en-US" sz="1500" b="1" dirty="0">
                <a:solidFill>
                  <a:srgbClr val="0070C0"/>
                </a:solidFill>
              </a:rPr>
              <a:t>printed compensators </a:t>
            </a:r>
            <a:r>
              <a:rPr lang="pl-PL" sz="1500" b="1" dirty="0">
                <a:solidFill>
                  <a:srgbClr val="0070C0"/>
                </a:solidFill>
              </a:rPr>
              <a:t>and </a:t>
            </a:r>
            <a:r>
              <a:rPr lang="pl-PL" sz="1500" b="1" dirty="0" err="1">
                <a:solidFill>
                  <a:srgbClr val="0070C0"/>
                </a:solidFill>
              </a:rPr>
              <a:t>phantoms</a:t>
            </a:r>
            <a:r>
              <a:rPr lang="pl-PL" sz="1500" b="1" dirty="0">
                <a:solidFill>
                  <a:srgbClr val="0070C0"/>
                </a:solidFill>
              </a:rPr>
              <a:t> in</a:t>
            </a:r>
            <a:r>
              <a:rPr lang="en-US" sz="1500" b="1" dirty="0">
                <a:solidFill>
                  <a:srgbClr val="0070C0"/>
                </a:solidFill>
              </a:rPr>
              <a:t> proton </a:t>
            </a:r>
            <a:r>
              <a:rPr lang="pl-PL" sz="1500" b="1" dirty="0" err="1">
                <a:solidFill>
                  <a:srgbClr val="0070C0"/>
                </a:solidFill>
              </a:rPr>
              <a:t>therapy</a:t>
            </a:r>
            <a:r>
              <a:rPr lang="pl-PL" sz="1500" b="1" dirty="0">
                <a:solidFill>
                  <a:srgbClr val="0070C0"/>
                </a:solidFill>
              </a:rPr>
              <a:t> </a:t>
            </a:r>
            <a:endParaRPr lang="pl-PL" sz="1500" b="1" dirty="0" smtClean="0">
              <a:solidFill>
                <a:srgbClr val="0070C0"/>
              </a:solidFill>
            </a:endParaRPr>
          </a:p>
          <a:p>
            <a:pPr algn="ctr"/>
            <a:r>
              <a:rPr lang="pl-PL" sz="1500" b="1" dirty="0" smtClean="0">
                <a:solidFill>
                  <a:srgbClr val="0070C0"/>
                </a:solidFill>
              </a:rPr>
              <a:t>A</a:t>
            </a:r>
            <a:r>
              <a:rPr lang="pl-PL" sz="1500" b="1" dirty="0">
                <a:solidFill>
                  <a:srgbClr val="0070C0"/>
                </a:solidFill>
              </a:rPr>
              <a:t>. Wochnik, J. </a:t>
            </a:r>
            <a:r>
              <a:rPr lang="pl-PL" sz="1500" b="1" dirty="0" err="1">
                <a:solidFill>
                  <a:srgbClr val="0070C0"/>
                </a:solidFill>
              </a:rPr>
              <a:t>Swakoń</a:t>
            </a:r>
            <a:endParaRPr lang="en-US" sz="1500" b="1" dirty="0">
              <a:solidFill>
                <a:srgbClr val="0070C0"/>
              </a:solidFill>
            </a:endParaRPr>
          </a:p>
        </p:txBody>
      </p:sp>
      <p:pic>
        <p:nvPicPr>
          <p:cNvPr id="19" name="Obraz 18"/>
          <p:cNvPicPr>
            <a:picLocks noChangeAspect="1"/>
          </p:cNvPicPr>
          <p:nvPr/>
        </p:nvPicPr>
        <p:blipFill>
          <a:blip r:embed="rId2"/>
          <a:stretch>
            <a:fillRect/>
          </a:stretch>
        </p:blipFill>
        <p:spPr>
          <a:xfrm>
            <a:off x="5064775" y="3832648"/>
            <a:ext cx="2681423" cy="1270769"/>
          </a:xfrm>
          <a:prstGeom prst="rect">
            <a:avLst/>
          </a:prstGeom>
        </p:spPr>
      </p:pic>
      <p:pic>
        <p:nvPicPr>
          <p:cNvPr id="21" name="Obraz 20"/>
          <p:cNvPicPr>
            <a:picLocks noChangeAspect="1"/>
          </p:cNvPicPr>
          <p:nvPr/>
        </p:nvPicPr>
        <p:blipFill>
          <a:blip r:embed="rId3"/>
          <a:stretch>
            <a:fillRect/>
          </a:stretch>
        </p:blipFill>
        <p:spPr>
          <a:xfrm>
            <a:off x="7629625" y="4158878"/>
            <a:ext cx="1240130" cy="665953"/>
          </a:xfrm>
          <a:prstGeom prst="rect">
            <a:avLst/>
          </a:prstGeom>
        </p:spPr>
      </p:pic>
      <p:sp>
        <p:nvSpPr>
          <p:cNvPr id="2" name="pole tekstowe 1"/>
          <p:cNvSpPr txBox="1"/>
          <p:nvPr/>
        </p:nvSpPr>
        <p:spPr>
          <a:xfrm>
            <a:off x="24699" y="1144263"/>
            <a:ext cx="3213998" cy="1869743"/>
          </a:xfrm>
          <a:prstGeom prst="rect">
            <a:avLst/>
          </a:prstGeom>
          <a:noFill/>
        </p:spPr>
        <p:txBody>
          <a:bodyPr wrap="square" rtlCol="0">
            <a:spAutoFit/>
          </a:bodyPr>
          <a:lstStyle/>
          <a:p>
            <a:pPr algn="just"/>
            <a:r>
              <a:rPr lang="en-US" sz="1050" b="1" dirty="0"/>
              <a:t>The aim  of the work is to determine depth dose distributions and unwanted doses to patients due to scattered radiation in grid therapy with collimators. </a:t>
            </a:r>
          </a:p>
          <a:p>
            <a:endParaRPr lang="en-US" sz="1050" b="1" dirty="0"/>
          </a:p>
          <a:p>
            <a:pPr algn="just"/>
            <a:r>
              <a:rPr lang="en-US" sz="1050" b="1" dirty="0"/>
              <a:t>The first measurements with 60 MeV protons for  small radiation fields  (13 mm x 13 mm) and 1 mm </a:t>
            </a:r>
            <a:r>
              <a:rPr lang="pl-PL" sz="1050" b="1" dirty="0" err="1"/>
              <a:t>mesh</a:t>
            </a:r>
            <a:r>
              <a:rPr lang="en-US" sz="1050" b="1" dirty="0"/>
              <a:t> collimators demonstrated  that the 5% uniformity of lateral dose distribution can be obtained at the depth of Bragg peak maximum. </a:t>
            </a:r>
          </a:p>
        </p:txBody>
      </p:sp>
      <p:sp>
        <p:nvSpPr>
          <p:cNvPr id="18" name="pole tekstowe 17"/>
          <p:cNvSpPr txBox="1"/>
          <p:nvPr/>
        </p:nvSpPr>
        <p:spPr>
          <a:xfrm>
            <a:off x="140911" y="5303436"/>
            <a:ext cx="3998382" cy="738664"/>
          </a:xfrm>
          <a:prstGeom prst="rect">
            <a:avLst/>
          </a:prstGeom>
          <a:noFill/>
        </p:spPr>
        <p:txBody>
          <a:bodyPr wrap="square" rtlCol="0">
            <a:spAutoFit/>
          </a:bodyPr>
          <a:lstStyle/>
          <a:p>
            <a:pPr algn="just"/>
            <a:r>
              <a:rPr lang="en-US" sz="1050" b="1" dirty="0"/>
              <a:t>Water Equivalent Thickness  (WET) for different plastic filaments for 3D printers were </a:t>
            </a:r>
            <a:r>
              <a:rPr lang="pl-PL" sz="1050" b="1" dirty="0" err="1"/>
              <a:t>experimentally</a:t>
            </a:r>
            <a:r>
              <a:rPr lang="pl-PL" sz="1050" b="1" dirty="0"/>
              <a:t> </a:t>
            </a:r>
            <a:r>
              <a:rPr lang="en-US" sz="1050" b="1" dirty="0"/>
              <a:t>determined for their potential use for compensators and dedicated phantoms in  proton therapy. </a:t>
            </a:r>
          </a:p>
        </p:txBody>
      </p:sp>
      <p:pic>
        <p:nvPicPr>
          <p:cNvPr id="20" name="Obraz 19"/>
          <p:cNvPicPr/>
          <p:nvPr/>
        </p:nvPicPr>
        <p:blipFill>
          <a:blip r:embed="rId4" cstate="print">
            <a:extLst>
              <a:ext uri="{28A0092B-C50C-407E-A947-70E740481C1C}">
                <a14:useLocalDpi xmlns:a14="http://schemas.microsoft.com/office/drawing/2010/main" val="0"/>
              </a:ext>
            </a:extLst>
          </a:blip>
          <a:stretch>
            <a:fillRect/>
          </a:stretch>
        </p:blipFill>
        <p:spPr>
          <a:xfrm>
            <a:off x="285750" y="4224174"/>
            <a:ext cx="1306286" cy="834003"/>
          </a:xfrm>
          <a:prstGeom prst="rect">
            <a:avLst/>
          </a:prstGeom>
        </p:spPr>
      </p:pic>
      <p:pic>
        <p:nvPicPr>
          <p:cNvPr id="25" name="Obraz 24"/>
          <p:cNvPicPr/>
          <p:nvPr/>
        </p:nvPicPr>
        <p:blipFill rotWithShape="1">
          <a:blip r:embed="rId5" cstate="print">
            <a:extLst>
              <a:ext uri="{28A0092B-C50C-407E-A947-70E740481C1C}">
                <a14:useLocalDpi xmlns:a14="http://schemas.microsoft.com/office/drawing/2010/main" val="0"/>
              </a:ext>
            </a:extLst>
          </a:blip>
          <a:srcRect l="20624" t="4386" r="30587"/>
          <a:stretch/>
        </p:blipFill>
        <p:spPr bwMode="auto">
          <a:xfrm>
            <a:off x="1821573" y="4235963"/>
            <a:ext cx="993495" cy="834003"/>
          </a:xfrm>
          <a:prstGeom prst="rect">
            <a:avLst/>
          </a:prstGeom>
          <a:ln>
            <a:noFill/>
          </a:ln>
          <a:extLst>
            <a:ext uri="{53640926-AAD7-44D8-BBD7-CCE9431645EC}">
              <a14:shadowObscured xmlns:a14="http://schemas.microsoft.com/office/drawing/2010/main"/>
            </a:ext>
          </a:extLst>
        </p:spPr>
      </p:pic>
      <p:sp>
        <p:nvSpPr>
          <p:cNvPr id="27" name="pole tekstowe 26"/>
          <p:cNvSpPr txBox="1"/>
          <p:nvPr/>
        </p:nvSpPr>
        <p:spPr>
          <a:xfrm>
            <a:off x="4904849" y="5244223"/>
            <a:ext cx="3939771" cy="900246"/>
          </a:xfrm>
          <a:prstGeom prst="rect">
            <a:avLst/>
          </a:prstGeom>
          <a:noFill/>
        </p:spPr>
        <p:txBody>
          <a:bodyPr wrap="square" rtlCol="0">
            <a:spAutoFit/>
          </a:bodyPr>
          <a:lstStyle/>
          <a:p>
            <a:pPr algn="just"/>
            <a:r>
              <a:rPr lang="en-US" sz="1050" b="1" dirty="0"/>
              <a:t>First patient dedicated compensators were printed and tested for their properties of beam formation. </a:t>
            </a:r>
            <a:r>
              <a:rPr lang="en-GB" sz="1050" b="1" dirty="0"/>
              <a:t>The use of compensator reduced</a:t>
            </a:r>
            <a:r>
              <a:rPr lang="pl-PL" sz="1050" b="1" dirty="0"/>
              <a:t> </a:t>
            </a:r>
            <a:r>
              <a:rPr lang="en-GB" sz="1050" b="1" dirty="0"/>
              <a:t>the lateral full width at half maximum (FWHM) </a:t>
            </a:r>
            <a:r>
              <a:rPr lang="pl-PL" sz="1050" b="1" dirty="0"/>
              <a:t>as </a:t>
            </a:r>
            <a:r>
              <a:rPr lang="en-US" sz="1050" b="1" dirty="0"/>
              <a:t>compared to Range Shifter </a:t>
            </a:r>
            <a:r>
              <a:rPr lang="en-GB" sz="1050" b="1" dirty="0"/>
              <a:t>by over 60%</a:t>
            </a:r>
            <a:r>
              <a:rPr lang="pl-PL" sz="1050" b="1" dirty="0"/>
              <a:t>. </a:t>
            </a:r>
            <a:endParaRPr lang="en-GB" sz="1050" b="1" dirty="0"/>
          </a:p>
        </p:txBody>
      </p:sp>
      <p:pic>
        <p:nvPicPr>
          <p:cNvPr id="8" name="Obraz 7"/>
          <p:cNvPicPr>
            <a:picLocks noChangeAspect="1"/>
          </p:cNvPicPr>
          <p:nvPr/>
        </p:nvPicPr>
        <p:blipFill>
          <a:blip r:embed="rId6"/>
          <a:stretch>
            <a:fillRect/>
          </a:stretch>
        </p:blipFill>
        <p:spPr>
          <a:xfrm>
            <a:off x="3098308" y="4235964"/>
            <a:ext cx="1040985" cy="244663"/>
          </a:xfrm>
          <a:prstGeom prst="rect">
            <a:avLst/>
          </a:prstGeom>
        </p:spPr>
      </p:pic>
      <p:pic>
        <p:nvPicPr>
          <p:cNvPr id="9" name="Obraz 8"/>
          <p:cNvPicPr>
            <a:picLocks noChangeAspect="1"/>
          </p:cNvPicPr>
          <p:nvPr/>
        </p:nvPicPr>
        <p:blipFill>
          <a:blip r:embed="rId7"/>
          <a:stretch>
            <a:fillRect/>
          </a:stretch>
        </p:blipFill>
        <p:spPr>
          <a:xfrm>
            <a:off x="3083388" y="4505432"/>
            <a:ext cx="1269092" cy="247411"/>
          </a:xfrm>
          <a:prstGeom prst="rect">
            <a:avLst/>
          </a:prstGeom>
        </p:spPr>
      </p:pic>
      <p:pic>
        <p:nvPicPr>
          <p:cNvPr id="13" name="Obraz 12"/>
          <p:cNvPicPr>
            <a:picLocks noChangeAspect="1"/>
          </p:cNvPicPr>
          <p:nvPr/>
        </p:nvPicPr>
        <p:blipFill>
          <a:blip r:embed="rId8"/>
          <a:stretch>
            <a:fillRect/>
          </a:stretch>
        </p:blipFill>
        <p:spPr>
          <a:xfrm>
            <a:off x="3063997" y="4871847"/>
            <a:ext cx="1060376" cy="171993"/>
          </a:xfrm>
          <a:prstGeom prst="rect">
            <a:avLst/>
          </a:prstGeom>
        </p:spPr>
      </p:pic>
      <p:sp>
        <p:nvSpPr>
          <p:cNvPr id="29" name="pole tekstowe 28"/>
          <p:cNvSpPr txBox="1"/>
          <p:nvPr/>
        </p:nvSpPr>
        <p:spPr>
          <a:xfrm>
            <a:off x="5184644" y="953557"/>
            <a:ext cx="3659976" cy="369332"/>
          </a:xfrm>
          <a:prstGeom prst="rect">
            <a:avLst/>
          </a:prstGeom>
          <a:noFill/>
        </p:spPr>
        <p:txBody>
          <a:bodyPr wrap="none" rtlCol="0">
            <a:spAutoFit/>
          </a:bodyPr>
          <a:lstStyle/>
          <a:p>
            <a:r>
              <a:rPr lang="pl-PL" b="1" dirty="0" smtClean="0"/>
              <a:t>2-D  and 3-D </a:t>
            </a:r>
            <a:r>
              <a:rPr lang="pl-PL" b="1" dirty="0" err="1" smtClean="0"/>
              <a:t>dose</a:t>
            </a:r>
            <a:r>
              <a:rPr lang="pl-PL" b="1" dirty="0" smtClean="0"/>
              <a:t>  </a:t>
            </a:r>
            <a:r>
              <a:rPr lang="pl-PL" b="1" dirty="0" err="1" smtClean="0"/>
              <a:t>distributions</a:t>
            </a:r>
            <a:endParaRPr lang="en-GB" b="1" dirty="0"/>
          </a:p>
        </p:txBody>
      </p:sp>
      <p:sp>
        <p:nvSpPr>
          <p:cNvPr id="32" name="pole tekstowe 31"/>
          <p:cNvSpPr txBox="1"/>
          <p:nvPr/>
        </p:nvSpPr>
        <p:spPr>
          <a:xfrm>
            <a:off x="6939278" y="2730694"/>
            <a:ext cx="2097217" cy="369332"/>
          </a:xfrm>
          <a:prstGeom prst="rect">
            <a:avLst/>
          </a:prstGeom>
          <a:noFill/>
        </p:spPr>
        <p:txBody>
          <a:bodyPr wrap="square" rtlCol="0">
            <a:spAutoFit/>
          </a:bodyPr>
          <a:lstStyle/>
          <a:p>
            <a:r>
              <a:rPr lang="pl-PL" dirty="0" err="1" smtClean="0"/>
              <a:t>Bragg</a:t>
            </a:r>
            <a:r>
              <a:rPr lang="pl-PL" dirty="0" smtClean="0"/>
              <a:t> </a:t>
            </a:r>
            <a:r>
              <a:rPr lang="pl-PL" dirty="0" err="1" smtClean="0"/>
              <a:t>peak</a:t>
            </a:r>
            <a:r>
              <a:rPr lang="pl-PL" dirty="0" smtClean="0"/>
              <a:t> region</a:t>
            </a:r>
            <a:endParaRPr lang="en-GB" dirty="0"/>
          </a:p>
        </p:txBody>
      </p:sp>
      <p:pic>
        <p:nvPicPr>
          <p:cNvPr id="33" name="Obraz 32"/>
          <p:cNvPicPr>
            <a:picLocks noChangeAspect="1"/>
          </p:cNvPicPr>
          <p:nvPr/>
        </p:nvPicPr>
        <p:blipFill>
          <a:blip r:embed="rId9"/>
          <a:stretch>
            <a:fillRect/>
          </a:stretch>
        </p:blipFill>
        <p:spPr>
          <a:xfrm>
            <a:off x="4904849" y="1481055"/>
            <a:ext cx="4308185" cy="1196157"/>
          </a:xfrm>
          <a:prstGeom prst="rect">
            <a:avLst/>
          </a:prstGeom>
        </p:spPr>
      </p:pic>
      <p:pic>
        <p:nvPicPr>
          <p:cNvPr id="35" name="Obraz 34"/>
          <p:cNvPicPr>
            <a:picLocks noChangeAspect="1"/>
          </p:cNvPicPr>
          <p:nvPr/>
        </p:nvPicPr>
        <p:blipFill>
          <a:blip r:embed="rId10"/>
          <a:stretch>
            <a:fillRect/>
          </a:stretch>
        </p:blipFill>
        <p:spPr>
          <a:xfrm>
            <a:off x="3521613" y="1527563"/>
            <a:ext cx="1235359" cy="1203131"/>
          </a:xfrm>
          <a:prstGeom prst="rect">
            <a:avLst/>
          </a:prstGeom>
        </p:spPr>
      </p:pic>
      <p:sp>
        <p:nvSpPr>
          <p:cNvPr id="36" name="Prostokąt 35"/>
          <p:cNvSpPr/>
          <p:nvPr/>
        </p:nvSpPr>
        <p:spPr>
          <a:xfrm>
            <a:off x="4997297" y="2718152"/>
            <a:ext cx="1877437" cy="369332"/>
          </a:xfrm>
          <a:prstGeom prst="rect">
            <a:avLst/>
          </a:prstGeom>
        </p:spPr>
        <p:txBody>
          <a:bodyPr wrap="none">
            <a:spAutoFit/>
          </a:bodyPr>
          <a:lstStyle/>
          <a:p>
            <a:r>
              <a:rPr lang="en-US" dirty="0" smtClean="0"/>
              <a:t>Entrance</a:t>
            </a:r>
            <a:r>
              <a:rPr lang="pl-PL" dirty="0" smtClean="0"/>
              <a:t> </a:t>
            </a:r>
            <a:r>
              <a:rPr lang="pl-PL" dirty="0"/>
              <a:t>region </a:t>
            </a:r>
            <a:endParaRPr lang="en-GB" dirty="0"/>
          </a:p>
        </p:txBody>
      </p:sp>
      <p:sp>
        <p:nvSpPr>
          <p:cNvPr id="24" name="Prostokąt 20"/>
          <p:cNvSpPr>
            <a:spLocks noChangeArrowheads="1"/>
          </p:cNvSpPr>
          <p:nvPr/>
        </p:nvSpPr>
        <p:spPr bwMode="auto">
          <a:xfrm>
            <a:off x="6367516" y="6225307"/>
            <a:ext cx="25958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5pPr>
            <a:lvl6pPr marL="25146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6pPr>
            <a:lvl7pPr marL="29718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7pPr>
            <a:lvl8pPr marL="34290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8pPr>
            <a:lvl9pPr marL="38862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9pPr>
          </a:lstStyle>
          <a:p>
            <a:pPr eaLnBrk="1" hangingPunct="1">
              <a:lnSpc>
                <a:spcPct val="100000"/>
              </a:lnSpc>
              <a:spcBef>
                <a:spcPct val="0"/>
              </a:spcBef>
              <a:buClrTx/>
              <a:buSzTx/>
              <a:buFontTx/>
              <a:buNone/>
            </a:pPr>
            <a:r>
              <a:rPr lang="en-US" altLang="en-US" sz="1600" dirty="0">
                <a:latin typeface="Franklin Gothic Book" panose="020B0503020102020204" pitchFamily="34" charset="0"/>
              </a:rPr>
              <a:t>Courtesy of </a:t>
            </a:r>
            <a:r>
              <a:rPr lang="pl-PL" altLang="en-US" sz="1600" dirty="0" smtClean="0">
                <a:latin typeface="Franklin Gothic Book" panose="020B0503020102020204" pitchFamily="34" charset="0"/>
              </a:rPr>
              <a:t>prof. Paweł Olko</a:t>
            </a:r>
            <a:endParaRPr lang="en-US" altLang="en-US" sz="1600" dirty="0">
              <a:latin typeface="Franklin Gothic Book" panose="020B0503020102020204" pitchFamily="34" charset="0"/>
            </a:endParaRPr>
          </a:p>
        </p:txBody>
      </p:sp>
    </p:spTree>
    <p:extLst>
      <p:ext uri="{BB962C8B-B14F-4D97-AF65-F5344CB8AC3E}">
        <p14:creationId xmlns:p14="http://schemas.microsoft.com/office/powerpoint/2010/main" val="1562533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392" y="692696"/>
            <a:ext cx="3489691" cy="261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e tekstowe 4"/>
          <p:cNvSpPr txBox="1"/>
          <p:nvPr/>
        </p:nvSpPr>
        <p:spPr>
          <a:xfrm>
            <a:off x="467849" y="342399"/>
            <a:ext cx="7857716" cy="553998"/>
          </a:xfrm>
          <a:prstGeom prst="rect">
            <a:avLst/>
          </a:prstGeom>
          <a:noFill/>
        </p:spPr>
        <p:txBody>
          <a:bodyPr wrap="square" rtlCol="0">
            <a:spAutoFit/>
          </a:bodyPr>
          <a:lstStyle/>
          <a:p>
            <a:pPr algn="ctr"/>
            <a:r>
              <a:rPr lang="en-US" sz="1500" b="1" dirty="0">
                <a:solidFill>
                  <a:srgbClr val="0070C0"/>
                </a:solidFill>
              </a:rPr>
              <a:t>Quantification of biological range uncertainties towards an improved patient treatment in CCB Cracow proton beam therapy </a:t>
            </a:r>
            <a:r>
              <a:rPr lang="en-US" sz="1500" b="1" dirty="0" err="1">
                <a:solidFill>
                  <a:srgbClr val="0070C0"/>
                </a:solidFill>
              </a:rPr>
              <a:t>centre</a:t>
            </a:r>
            <a:r>
              <a:rPr lang="pl-PL" sz="1500" b="1" dirty="0">
                <a:solidFill>
                  <a:srgbClr val="0070C0"/>
                </a:solidFill>
              </a:rPr>
              <a:t> , </a:t>
            </a:r>
            <a:r>
              <a:rPr lang="pl-PL" sz="1500" b="1" dirty="0" err="1">
                <a:solidFill>
                  <a:srgbClr val="0070C0"/>
                </a:solidFill>
              </a:rPr>
              <a:t>A.Ruciński</a:t>
            </a:r>
            <a:endParaRPr lang="en-GB" sz="1500" b="1" dirty="0">
              <a:solidFill>
                <a:srgbClr val="0070C0"/>
              </a:solidFill>
            </a:endParaRPr>
          </a:p>
        </p:txBody>
      </p:sp>
      <p:sp>
        <p:nvSpPr>
          <p:cNvPr id="4" name="Prostokąt 3"/>
          <p:cNvSpPr/>
          <p:nvPr/>
        </p:nvSpPr>
        <p:spPr>
          <a:xfrm>
            <a:off x="611560" y="1049355"/>
            <a:ext cx="4572000" cy="2062103"/>
          </a:xfrm>
          <a:prstGeom prst="rect">
            <a:avLst/>
          </a:prstGeom>
        </p:spPr>
        <p:txBody>
          <a:bodyPr>
            <a:spAutoFit/>
          </a:bodyPr>
          <a:lstStyle/>
          <a:p>
            <a:pPr marL="214313" indent="-214313">
              <a:buFontTx/>
              <a:buChar char="-"/>
            </a:pPr>
            <a:r>
              <a:rPr lang="pl-PL" sz="1600" dirty="0" err="1" smtClean="0"/>
              <a:t>Excellent</a:t>
            </a:r>
            <a:r>
              <a:rPr lang="pl-PL" sz="1600" dirty="0" smtClean="0"/>
              <a:t> a</a:t>
            </a:r>
            <a:r>
              <a:rPr lang="en-US" sz="1600" dirty="0" err="1" smtClean="0"/>
              <a:t>greement</a:t>
            </a:r>
            <a:r>
              <a:rPr lang="en-US" sz="1600" dirty="0" smtClean="0"/>
              <a:t> </a:t>
            </a:r>
            <a:r>
              <a:rPr lang="en-US" sz="1600" dirty="0"/>
              <a:t>of physical dose computations performed with Fred against experimental data in homogeneous and </a:t>
            </a:r>
            <a:r>
              <a:rPr lang="en-US" sz="1600" dirty="0" err="1"/>
              <a:t>heterogenous</a:t>
            </a:r>
            <a:r>
              <a:rPr lang="en-US" sz="1600" dirty="0"/>
              <a:t> media</a:t>
            </a:r>
            <a:r>
              <a:rPr lang="en-US" sz="1600" dirty="0" smtClean="0"/>
              <a:t>.</a:t>
            </a:r>
            <a:endParaRPr lang="pl-PL" sz="1600" dirty="0" smtClean="0"/>
          </a:p>
          <a:p>
            <a:pPr marL="214313" indent="-214313">
              <a:buFontTx/>
              <a:buChar char="-"/>
            </a:pPr>
            <a:endParaRPr lang="pl-PL" sz="1600" dirty="0"/>
          </a:p>
          <a:p>
            <a:pPr marL="214313" indent="-214313">
              <a:buFontTx/>
              <a:buChar char="-"/>
            </a:pPr>
            <a:r>
              <a:rPr lang="en-US" sz="1600" dirty="0"/>
              <a:t> Using developed and validated software tools </a:t>
            </a:r>
            <a:r>
              <a:rPr lang="en-US" sz="1600" dirty="0" smtClean="0"/>
              <a:t>biological </a:t>
            </a:r>
            <a:r>
              <a:rPr lang="en-US" sz="1600" dirty="0"/>
              <a:t>dose </a:t>
            </a:r>
            <a:r>
              <a:rPr lang="en-US" sz="1600" dirty="0" err="1" smtClean="0"/>
              <a:t>calculat</a:t>
            </a:r>
            <a:r>
              <a:rPr lang="pl-PL" sz="1600" dirty="0" err="1" smtClean="0"/>
              <a:t>ed</a:t>
            </a:r>
            <a:r>
              <a:rPr lang="en-US" sz="1600" dirty="0" smtClean="0"/>
              <a:t> </a:t>
            </a:r>
            <a:r>
              <a:rPr lang="en-US" sz="1600" dirty="0"/>
              <a:t>in patients with variable RBE. </a:t>
            </a:r>
          </a:p>
        </p:txBody>
      </p:sp>
      <p:pic>
        <p:nvPicPr>
          <p:cNvPr id="2" name="Obraz 1"/>
          <p:cNvPicPr>
            <a:picLocks noChangeAspect="1"/>
          </p:cNvPicPr>
          <p:nvPr/>
        </p:nvPicPr>
        <p:blipFill>
          <a:blip r:embed="rId3"/>
          <a:stretch>
            <a:fillRect/>
          </a:stretch>
        </p:blipFill>
        <p:spPr>
          <a:xfrm>
            <a:off x="5364088" y="3822321"/>
            <a:ext cx="3460464" cy="2402986"/>
          </a:xfrm>
          <a:prstGeom prst="rect">
            <a:avLst/>
          </a:prstGeom>
        </p:spPr>
      </p:pic>
      <p:sp>
        <p:nvSpPr>
          <p:cNvPr id="7" name="pole tekstowe 6"/>
          <p:cNvSpPr txBox="1"/>
          <p:nvPr/>
        </p:nvSpPr>
        <p:spPr>
          <a:xfrm>
            <a:off x="550827" y="3298489"/>
            <a:ext cx="7857716" cy="323165"/>
          </a:xfrm>
          <a:prstGeom prst="rect">
            <a:avLst/>
          </a:prstGeom>
          <a:noFill/>
        </p:spPr>
        <p:txBody>
          <a:bodyPr wrap="square" rtlCol="0">
            <a:spAutoFit/>
          </a:bodyPr>
          <a:lstStyle/>
          <a:p>
            <a:pPr algn="ctr"/>
            <a:r>
              <a:rPr lang="en-US" sz="1500" b="1" dirty="0">
                <a:solidFill>
                  <a:srgbClr val="0070C0"/>
                </a:solidFill>
              </a:rPr>
              <a:t>Contribution of nuclear reactions to LET of therapeutic proton beams, L. </a:t>
            </a:r>
            <a:r>
              <a:rPr lang="en-US" sz="1500" b="1" dirty="0" err="1">
                <a:solidFill>
                  <a:srgbClr val="0070C0"/>
                </a:solidFill>
              </a:rPr>
              <a:t>Grzanka</a:t>
            </a:r>
            <a:endParaRPr lang="en-GB" sz="1500" b="1" dirty="0">
              <a:solidFill>
                <a:srgbClr val="0070C0"/>
              </a:solidFill>
            </a:endParaRPr>
          </a:p>
        </p:txBody>
      </p:sp>
      <p:sp>
        <p:nvSpPr>
          <p:cNvPr id="9" name="Prostokąt 8"/>
          <p:cNvSpPr/>
          <p:nvPr/>
        </p:nvSpPr>
        <p:spPr>
          <a:xfrm>
            <a:off x="550827" y="3717032"/>
            <a:ext cx="4572000" cy="2308324"/>
          </a:xfrm>
          <a:prstGeom prst="rect">
            <a:avLst/>
          </a:prstGeom>
        </p:spPr>
        <p:txBody>
          <a:bodyPr>
            <a:spAutoFit/>
          </a:bodyPr>
          <a:lstStyle/>
          <a:p>
            <a:pPr marL="214313" indent="-214313">
              <a:buFontTx/>
              <a:buChar char="-"/>
            </a:pPr>
            <a:r>
              <a:rPr lang="en-US" sz="1600" dirty="0" smtClean="0"/>
              <a:t>In proton therapy  a constant RBE=1.1 is used  for calculation of RBE dose</a:t>
            </a:r>
            <a:endParaRPr lang="pl-PL" sz="1600" dirty="0" smtClean="0"/>
          </a:p>
          <a:p>
            <a:pPr marL="214313" indent="-214313">
              <a:buFontTx/>
              <a:buChar char="-"/>
            </a:pPr>
            <a:r>
              <a:rPr lang="en-US" sz="1600" dirty="0" smtClean="0"/>
              <a:t>Calculations using Monte Carlo radiation transport code demonstrated that the stopping power of protons in tissue  is significantly enhanced by nuclear reactions.</a:t>
            </a:r>
          </a:p>
          <a:p>
            <a:pPr marL="214313" indent="-214313">
              <a:buFontTx/>
              <a:buChar char="-"/>
            </a:pPr>
            <a:r>
              <a:rPr lang="en-US" sz="1600" dirty="0" smtClean="0"/>
              <a:t>Dedicated open source software is developed for proton therapy applications in </a:t>
            </a:r>
            <a:r>
              <a:rPr lang="en-US" sz="1600" dirty="0" err="1" smtClean="0"/>
              <a:t>libamtrack</a:t>
            </a:r>
            <a:r>
              <a:rPr lang="en-US" sz="1600" dirty="0" smtClean="0"/>
              <a:t> library</a:t>
            </a:r>
            <a:endParaRPr lang="en-US" sz="1600" dirty="0"/>
          </a:p>
        </p:txBody>
      </p:sp>
      <p:sp>
        <p:nvSpPr>
          <p:cNvPr id="8" name="Prostokąt 20"/>
          <p:cNvSpPr>
            <a:spLocks noChangeArrowheads="1"/>
          </p:cNvSpPr>
          <p:nvPr/>
        </p:nvSpPr>
        <p:spPr bwMode="auto">
          <a:xfrm>
            <a:off x="6367516" y="6225307"/>
            <a:ext cx="25958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5pPr>
            <a:lvl6pPr marL="25146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6pPr>
            <a:lvl7pPr marL="29718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7pPr>
            <a:lvl8pPr marL="34290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8pPr>
            <a:lvl9pPr marL="38862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9pPr>
          </a:lstStyle>
          <a:p>
            <a:pPr eaLnBrk="1" hangingPunct="1">
              <a:lnSpc>
                <a:spcPct val="100000"/>
              </a:lnSpc>
              <a:spcBef>
                <a:spcPct val="0"/>
              </a:spcBef>
              <a:buClrTx/>
              <a:buSzTx/>
              <a:buFontTx/>
              <a:buNone/>
            </a:pPr>
            <a:r>
              <a:rPr lang="en-US" altLang="en-US" sz="1600" dirty="0">
                <a:latin typeface="Franklin Gothic Book" panose="020B0503020102020204" pitchFamily="34" charset="0"/>
              </a:rPr>
              <a:t>Courtesy of </a:t>
            </a:r>
            <a:r>
              <a:rPr lang="pl-PL" altLang="en-US" sz="1600" dirty="0" smtClean="0">
                <a:latin typeface="Franklin Gothic Book" panose="020B0503020102020204" pitchFamily="34" charset="0"/>
              </a:rPr>
              <a:t>prof. Paweł Olko</a:t>
            </a:r>
            <a:endParaRPr lang="en-US" altLang="en-US" sz="1600" dirty="0">
              <a:latin typeface="Franklin Gothic Book" panose="020B0503020102020204" pitchFamily="34" charset="0"/>
            </a:endParaRPr>
          </a:p>
        </p:txBody>
      </p:sp>
    </p:spTree>
    <p:extLst>
      <p:ext uri="{BB962C8B-B14F-4D97-AF65-F5344CB8AC3E}">
        <p14:creationId xmlns:p14="http://schemas.microsoft.com/office/powerpoint/2010/main" val="1125765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3367996" y="2881634"/>
            <a:ext cx="3134091" cy="1323439"/>
          </a:xfrm>
          <a:prstGeom prst="rect">
            <a:avLst/>
          </a:prstGeom>
          <a:solidFill>
            <a:srgbClr val="FFFFCC"/>
          </a:solidFill>
          <a:ln w="22225">
            <a:solidFill>
              <a:schemeClr val="accent4"/>
            </a:solidFill>
          </a:ln>
        </p:spPr>
        <p:txBody>
          <a:bodyPr wrap="square">
            <a:spAutoFit/>
          </a:bodyPr>
          <a:lstStyle/>
          <a:p>
            <a:pPr algn="ctr">
              <a:defRPr/>
            </a:pPr>
            <a:r>
              <a:rPr lang="pl-PL" sz="1600" b="1" dirty="0" smtClean="0">
                <a:latin typeface="Bookman Old Style" panose="02050604050505020204" pitchFamily="18" charset="0"/>
              </a:rPr>
              <a:t>Proton </a:t>
            </a:r>
            <a:r>
              <a:rPr lang="pl-PL" sz="1600" b="1" dirty="0" err="1" smtClean="0">
                <a:latin typeface="Bookman Old Style" panose="02050604050505020204" pitchFamily="18" charset="0"/>
              </a:rPr>
              <a:t>therapy</a:t>
            </a:r>
            <a:r>
              <a:rPr lang="pl-PL" sz="1600" b="1" dirty="0" smtClean="0">
                <a:latin typeface="Bookman Old Style" panose="02050604050505020204" pitchFamily="18" charset="0"/>
              </a:rPr>
              <a:t> </a:t>
            </a:r>
            <a:r>
              <a:rPr lang="pl-PL" sz="1600" b="1" dirty="0" err="1" smtClean="0">
                <a:latin typeface="Bookman Old Style" panose="02050604050505020204" pitchFamily="18" charset="0"/>
              </a:rPr>
              <a:t>facility</a:t>
            </a:r>
            <a:r>
              <a:rPr lang="pl-PL" sz="1600" b="1" dirty="0" smtClean="0">
                <a:latin typeface="Bookman Old Style" panose="02050604050505020204" pitchFamily="18" charset="0"/>
              </a:rPr>
              <a:t>:</a:t>
            </a:r>
          </a:p>
          <a:p>
            <a:pPr algn="ctr">
              <a:defRPr/>
            </a:pPr>
            <a:endParaRPr lang="en-US" sz="1600" b="1" dirty="0">
              <a:latin typeface="Bookman Old Style" panose="02050604050505020204" pitchFamily="18" charset="0"/>
            </a:endParaRPr>
          </a:p>
          <a:p>
            <a:pPr algn="ctr">
              <a:defRPr/>
            </a:pPr>
            <a:r>
              <a:rPr lang="pl-PL" sz="1600" b="1" dirty="0" smtClean="0">
                <a:solidFill>
                  <a:srgbClr val="FF0000"/>
                </a:solidFill>
                <a:latin typeface="Bookman Old Style" panose="02050604050505020204" pitchFamily="18" charset="0"/>
              </a:rPr>
              <a:t>CCB </a:t>
            </a:r>
            <a:r>
              <a:rPr lang="en-US" sz="1600" b="1" dirty="0" smtClean="0">
                <a:solidFill>
                  <a:srgbClr val="FF0000"/>
                </a:solidFill>
                <a:latin typeface="Bookman Old Style" panose="02050604050505020204" pitchFamily="18" charset="0"/>
              </a:rPr>
              <a:t>IFJ PAN</a:t>
            </a:r>
            <a:endParaRPr lang="pl-PL" sz="1600" b="1" dirty="0" smtClean="0">
              <a:solidFill>
                <a:srgbClr val="FF0000"/>
              </a:solidFill>
              <a:latin typeface="Bookman Old Style" panose="02050604050505020204" pitchFamily="18" charset="0"/>
            </a:endParaRPr>
          </a:p>
          <a:p>
            <a:pPr algn="ctr">
              <a:defRPr/>
            </a:pPr>
            <a:endParaRPr lang="en-US" sz="1600" b="1" dirty="0">
              <a:solidFill>
                <a:srgbClr val="FF0000"/>
              </a:solidFill>
              <a:latin typeface="Bookman Old Style" panose="02050604050505020204" pitchFamily="18" charset="0"/>
            </a:endParaRPr>
          </a:p>
          <a:p>
            <a:pPr>
              <a:defRPr/>
            </a:pPr>
            <a:endParaRPr lang="pl-PL" sz="1600" b="1" dirty="0" smtClean="0">
              <a:latin typeface="Bookman Old Style" panose="02050604050505020204" pitchFamily="18" charset="0"/>
            </a:endParaRPr>
          </a:p>
        </p:txBody>
      </p:sp>
      <p:cxnSp>
        <p:nvCxnSpPr>
          <p:cNvPr id="48135" name="Łącznik prosty ze strzałką 10"/>
          <p:cNvCxnSpPr>
            <a:cxnSpLocks noChangeShapeType="1"/>
          </p:cNvCxnSpPr>
          <p:nvPr/>
        </p:nvCxnSpPr>
        <p:spPr bwMode="auto">
          <a:xfrm flipV="1">
            <a:off x="3013246" y="4205073"/>
            <a:ext cx="1614909" cy="1145827"/>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8136" name="Łącznik prosty ze strzałką 11"/>
          <p:cNvCxnSpPr>
            <a:cxnSpLocks noChangeShapeType="1"/>
          </p:cNvCxnSpPr>
          <p:nvPr/>
        </p:nvCxnSpPr>
        <p:spPr bwMode="auto">
          <a:xfrm flipH="1" flipV="1">
            <a:off x="4977722" y="4197673"/>
            <a:ext cx="1704974" cy="1325285"/>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8139" name="Łącznik prosty ze strzałką 10"/>
          <p:cNvCxnSpPr>
            <a:cxnSpLocks noChangeShapeType="1"/>
          </p:cNvCxnSpPr>
          <p:nvPr/>
        </p:nvCxnSpPr>
        <p:spPr bwMode="auto">
          <a:xfrm>
            <a:off x="3013246" y="1850449"/>
            <a:ext cx="1246131" cy="901010"/>
          </a:xfrm>
          <a:prstGeom prst="straightConnector1">
            <a:avLst/>
          </a:prstGeom>
          <a:noFill/>
          <a:ln w="2857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8140" name="Łącznik prosty ze strzałką 11"/>
          <p:cNvCxnSpPr>
            <a:cxnSpLocks noChangeShapeType="1"/>
          </p:cNvCxnSpPr>
          <p:nvPr/>
        </p:nvCxnSpPr>
        <p:spPr bwMode="auto">
          <a:xfrm flipH="1">
            <a:off x="3013246" y="5781997"/>
            <a:ext cx="3669450" cy="14287"/>
          </a:xfrm>
          <a:prstGeom prst="straightConnector1">
            <a:avLst/>
          </a:prstGeom>
          <a:noFill/>
          <a:ln w="28575" algn="ctr">
            <a:solidFill>
              <a:schemeClr val="tx1"/>
            </a:solidFill>
            <a:prstDash val="sysDot"/>
            <a:round/>
            <a:headEnd/>
            <a:tailEnd type="triangle" w="med" len="med"/>
          </a:ln>
          <a:extLst>
            <a:ext uri="{909E8E84-426E-40DD-AFC4-6F175D3DCCD1}">
              <a14:hiddenFill xmlns:a14="http://schemas.microsoft.com/office/drawing/2010/main">
                <a:noFill/>
              </a14:hiddenFill>
            </a:ext>
          </a:extLst>
        </p:spPr>
      </p:cxnSp>
      <p:sp>
        <p:nvSpPr>
          <p:cNvPr id="13" name="pole tekstowe 12"/>
          <p:cNvSpPr txBox="1"/>
          <p:nvPr/>
        </p:nvSpPr>
        <p:spPr>
          <a:xfrm>
            <a:off x="254908" y="589472"/>
            <a:ext cx="2772000" cy="1384995"/>
          </a:xfrm>
          <a:prstGeom prst="rect">
            <a:avLst/>
          </a:prstGeom>
          <a:noFill/>
          <a:ln w="22225">
            <a:solidFill>
              <a:schemeClr val="tx2"/>
            </a:solidFill>
          </a:ln>
        </p:spPr>
        <p:txBody>
          <a:bodyPr wrap="square">
            <a:spAutoFit/>
          </a:bodyPr>
          <a:lstStyle/>
          <a:p>
            <a:pPr algn="ctr">
              <a:defRPr/>
            </a:pPr>
            <a:r>
              <a:rPr lang="pl-PL" sz="1400" b="1" dirty="0" err="1" smtClean="0">
                <a:solidFill>
                  <a:srgbClr val="002060"/>
                </a:solidFill>
                <a:latin typeface="Bookman Old Style" panose="02050604050505020204" pitchFamily="18" charset="0"/>
              </a:rPr>
              <a:t>Eye</a:t>
            </a:r>
            <a:r>
              <a:rPr lang="pl-PL" sz="1400" b="1" dirty="0" smtClean="0">
                <a:solidFill>
                  <a:srgbClr val="002060"/>
                </a:solidFill>
                <a:latin typeface="Bookman Old Style" panose="02050604050505020204" pitchFamily="18" charset="0"/>
              </a:rPr>
              <a:t> </a:t>
            </a:r>
          </a:p>
          <a:p>
            <a:pPr algn="ctr">
              <a:defRPr/>
            </a:pPr>
            <a:endParaRPr lang="en-US" sz="1400" b="1" dirty="0">
              <a:solidFill>
                <a:srgbClr val="002060"/>
              </a:solidFill>
              <a:latin typeface="Bookman Old Style" panose="02050604050505020204" pitchFamily="18" charset="0"/>
            </a:endParaRPr>
          </a:p>
          <a:p>
            <a:pPr algn="ctr">
              <a:defRPr/>
            </a:pPr>
            <a:endParaRPr lang="pl-PL" sz="1400" b="1" dirty="0" smtClean="0">
              <a:solidFill>
                <a:schemeClr val="accent2"/>
              </a:solidFill>
              <a:latin typeface="Bookman Old Style" panose="02050604050505020204" pitchFamily="18" charset="0"/>
            </a:endParaRPr>
          </a:p>
          <a:p>
            <a:pPr algn="ctr">
              <a:defRPr/>
            </a:pPr>
            <a:endParaRPr lang="en-US" sz="1400" b="1" dirty="0">
              <a:solidFill>
                <a:schemeClr val="accent2"/>
              </a:solidFill>
              <a:latin typeface="Bookman Old Style" panose="02050604050505020204" pitchFamily="18" charset="0"/>
            </a:endParaRPr>
          </a:p>
          <a:p>
            <a:pPr algn="ctr">
              <a:defRPr/>
            </a:pPr>
            <a:r>
              <a:rPr lang="pl-PL" sz="1400" b="1" dirty="0" smtClean="0">
                <a:latin typeface="Bookman Old Style" panose="02050604050505020204" pitchFamily="18" charset="0"/>
              </a:rPr>
              <a:t>Prof</a:t>
            </a:r>
            <a:r>
              <a:rPr lang="pl-PL" sz="1400" b="1" dirty="0">
                <a:latin typeface="Bookman Old Style" panose="02050604050505020204" pitchFamily="18" charset="0"/>
              </a:rPr>
              <a:t>. B. Romanowska-</a:t>
            </a:r>
            <a:r>
              <a:rPr lang="pl-PL" sz="1400" b="1" dirty="0" err="1">
                <a:latin typeface="Bookman Old Style" panose="02050604050505020204" pitchFamily="18" charset="0"/>
              </a:rPr>
              <a:t>Dixon</a:t>
            </a:r>
            <a:endParaRPr lang="pl-PL" sz="1400" b="1" dirty="0">
              <a:latin typeface="Bookman Old Style" panose="02050604050505020204" pitchFamily="18" charset="0"/>
            </a:endParaRPr>
          </a:p>
          <a:p>
            <a:pPr algn="ctr">
              <a:defRPr/>
            </a:pPr>
            <a:r>
              <a:rPr lang="pl-PL" sz="1400" b="1" dirty="0">
                <a:latin typeface="Bookman Old Style" panose="02050604050505020204" pitchFamily="18" charset="0"/>
              </a:rPr>
              <a:t>7 km od IFJ </a:t>
            </a:r>
            <a:r>
              <a:rPr lang="pl-PL" sz="1400" b="1" dirty="0" smtClean="0">
                <a:latin typeface="Bookman Old Style" panose="02050604050505020204" pitchFamily="18" charset="0"/>
              </a:rPr>
              <a:t>PAN</a:t>
            </a:r>
          </a:p>
        </p:txBody>
      </p:sp>
      <p:sp>
        <p:nvSpPr>
          <p:cNvPr id="15" name="pole tekstowe 14"/>
          <p:cNvSpPr txBox="1"/>
          <p:nvPr/>
        </p:nvSpPr>
        <p:spPr>
          <a:xfrm>
            <a:off x="177746" y="4777986"/>
            <a:ext cx="2772000" cy="1815882"/>
          </a:xfrm>
          <a:prstGeom prst="rect">
            <a:avLst/>
          </a:prstGeom>
          <a:noFill/>
          <a:ln w="22225">
            <a:solidFill>
              <a:schemeClr val="tx2"/>
            </a:solidFill>
          </a:ln>
        </p:spPr>
        <p:txBody>
          <a:bodyPr wrap="square">
            <a:spAutoFit/>
          </a:bodyPr>
          <a:lstStyle/>
          <a:p>
            <a:pPr algn="ctr">
              <a:defRPr/>
            </a:pPr>
            <a:r>
              <a:rPr lang="pl-PL" sz="1400" b="1" dirty="0" err="1" smtClean="0">
                <a:solidFill>
                  <a:srgbClr val="002060"/>
                </a:solidFill>
                <a:latin typeface="Bookman Old Style" panose="02050604050505020204" pitchFamily="18" charset="0"/>
              </a:rPr>
              <a:t>Adults</a:t>
            </a:r>
            <a:r>
              <a:rPr lang="en-US" sz="1400" b="1" dirty="0" smtClean="0">
                <a:solidFill>
                  <a:srgbClr val="002060"/>
                </a:solidFill>
                <a:latin typeface="Bookman Old Style" panose="02050604050505020204" pitchFamily="18" charset="0"/>
              </a:rPr>
              <a:t> </a:t>
            </a:r>
            <a:endParaRPr lang="en-US" sz="1400" b="1" dirty="0">
              <a:solidFill>
                <a:srgbClr val="002060"/>
              </a:solidFill>
              <a:latin typeface="Bookman Old Style" panose="02050604050505020204" pitchFamily="18" charset="0"/>
            </a:endParaRPr>
          </a:p>
          <a:p>
            <a:pPr>
              <a:defRPr/>
            </a:pPr>
            <a:endParaRPr lang="pl-PL" sz="1400" b="1" dirty="0" smtClean="0">
              <a:latin typeface="Bookman Old Style" panose="02050604050505020204" pitchFamily="18" charset="0"/>
            </a:endParaRPr>
          </a:p>
          <a:p>
            <a:pPr>
              <a:defRPr/>
            </a:pPr>
            <a:endParaRPr lang="pl-PL" sz="1400" b="1" dirty="0">
              <a:latin typeface="Bookman Old Style" panose="02050604050505020204" pitchFamily="18" charset="0"/>
            </a:endParaRPr>
          </a:p>
          <a:p>
            <a:pPr algn="ctr">
              <a:defRPr/>
            </a:pPr>
            <a:r>
              <a:rPr lang="pl-PL" sz="1400" b="1" dirty="0">
                <a:solidFill>
                  <a:srgbClr val="FF0000"/>
                </a:solidFill>
                <a:latin typeface="Bookman Old Style" panose="02050604050505020204" pitchFamily="18" charset="0"/>
              </a:rPr>
              <a:t>Centrum Onkologii</a:t>
            </a:r>
            <a:endParaRPr lang="en-US" sz="1400" b="1" dirty="0">
              <a:solidFill>
                <a:srgbClr val="FF0000"/>
              </a:solidFill>
              <a:latin typeface="Bookman Old Style" panose="02050604050505020204" pitchFamily="18" charset="0"/>
            </a:endParaRPr>
          </a:p>
          <a:p>
            <a:pPr algn="ctr">
              <a:defRPr/>
            </a:pPr>
            <a:r>
              <a:rPr lang="pl-PL" sz="1400" b="1" dirty="0">
                <a:latin typeface="Bookman Old Style" panose="02050604050505020204" pitchFamily="18" charset="0"/>
              </a:rPr>
              <a:t>  Prof. B. Sas-Korczyńska</a:t>
            </a:r>
          </a:p>
          <a:p>
            <a:pPr algn="ctr">
              <a:defRPr/>
            </a:pPr>
            <a:r>
              <a:rPr lang="pl-PL" sz="1400" b="1" dirty="0">
                <a:latin typeface="Bookman Old Style" panose="02050604050505020204" pitchFamily="18" charset="0"/>
              </a:rPr>
              <a:t>5.5  km </a:t>
            </a:r>
            <a:r>
              <a:rPr lang="pl-PL" sz="1400" b="1" dirty="0" smtClean="0">
                <a:latin typeface="Bookman Old Style" panose="02050604050505020204" pitchFamily="18" charset="0"/>
              </a:rPr>
              <a:t>from IFJ PAN</a:t>
            </a:r>
          </a:p>
          <a:p>
            <a:pPr algn="ctr">
              <a:defRPr/>
            </a:pPr>
            <a:endParaRPr lang="en-US" sz="1400" b="1" dirty="0">
              <a:latin typeface="Bookman Old Style" panose="02050604050505020204" pitchFamily="18" charset="0"/>
            </a:endParaRPr>
          </a:p>
          <a:p>
            <a:pPr>
              <a:defRPr/>
            </a:pPr>
            <a:endParaRPr lang="en-US" sz="1400" b="1" dirty="0">
              <a:latin typeface="Bookman Old Style" panose="02050604050505020204" pitchFamily="18" charset="0"/>
            </a:endParaRPr>
          </a:p>
        </p:txBody>
      </p:sp>
      <p:sp>
        <p:nvSpPr>
          <p:cNvPr id="16" name="pole tekstowe 15"/>
          <p:cNvSpPr txBox="1"/>
          <p:nvPr/>
        </p:nvSpPr>
        <p:spPr>
          <a:xfrm>
            <a:off x="6809696" y="4724107"/>
            <a:ext cx="2173288" cy="1815882"/>
          </a:xfrm>
          <a:prstGeom prst="rect">
            <a:avLst/>
          </a:prstGeom>
          <a:noFill/>
          <a:ln w="22225">
            <a:solidFill>
              <a:schemeClr val="tx2"/>
            </a:solidFill>
          </a:ln>
        </p:spPr>
        <p:txBody>
          <a:bodyPr>
            <a:spAutoFit/>
          </a:bodyPr>
          <a:lstStyle/>
          <a:p>
            <a:pPr algn="ctr">
              <a:defRPr/>
            </a:pPr>
            <a:r>
              <a:rPr lang="pl-PL" sz="1400" b="1" dirty="0" err="1" smtClean="0">
                <a:solidFill>
                  <a:srgbClr val="002060"/>
                </a:solidFill>
                <a:latin typeface="Bookman Old Style" panose="02050604050505020204" pitchFamily="18" charset="0"/>
              </a:rPr>
              <a:t>Children</a:t>
            </a:r>
            <a:r>
              <a:rPr lang="pl-PL" sz="1400" b="1" dirty="0" err="1">
                <a:solidFill>
                  <a:srgbClr val="002060"/>
                </a:solidFill>
                <a:latin typeface="Bookman Old Style" panose="02050604050505020204" pitchFamily="18" charset="0"/>
              </a:rPr>
              <a:t>s</a:t>
            </a:r>
            <a:endParaRPr lang="pl-PL" sz="1400" b="1" dirty="0">
              <a:solidFill>
                <a:srgbClr val="002060"/>
              </a:solidFill>
              <a:latin typeface="Bookman Old Style" panose="02050604050505020204" pitchFamily="18" charset="0"/>
            </a:endParaRPr>
          </a:p>
          <a:p>
            <a:pPr algn="ctr">
              <a:defRPr/>
            </a:pPr>
            <a:endParaRPr lang="pl-PL" sz="1400" b="1" dirty="0" smtClean="0">
              <a:solidFill>
                <a:srgbClr val="FF0000"/>
              </a:solidFill>
              <a:latin typeface="Bookman Old Style" panose="02050604050505020204" pitchFamily="18" charset="0"/>
            </a:endParaRPr>
          </a:p>
          <a:p>
            <a:pPr algn="ctr">
              <a:defRPr/>
            </a:pPr>
            <a:endParaRPr lang="pl-PL" sz="1400" b="1" dirty="0">
              <a:solidFill>
                <a:srgbClr val="FF0000"/>
              </a:solidFill>
              <a:latin typeface="Bookman Old Style" panose="02050604050505020204" pitchFamily="18" charset="0"/>
            </a:endParaRPr>
          </a:p>
          <a:p>
            <a:pPr algn="ctr">
              <a:defRPr/>
            </a:pPr>
            <a:r>
              <a:rPr lang="pl-PL" sz="1400" b="1" dirty="0">
                <a:solidFill>
                  <a:srgbClr val="FF0000"/>
                </a:solidFill>
                <a:latin typeface="Bookman Old Style" panose="02050604050505020204" pitchFamily="18" charset="0"/>
              </a:rPr>
              <a:t>Dziecięcy Szpital Uniwersytecki</a:t>
            </a:r>
          </a:p>
          <a:p>
            <a:pPr algn="ctr">
              <a:defRPr/>
            </a:pPr>
            <a:r>
              <a:rPr lang="pl-PL" sz="1400" b="1" dirty="0">
                <a:latin typeface="Bookman Old Style" panose="02050604050505020204" pitchFamily="18" charset="0"/>
              </a:rPr>
              <a:t>Dr. K. Małecki</a:t>
            </a:r>
          </a:p>
          <a:p>
            <a:pPr algn="ctr">
              <a:defRPr/>
            </a:pPr>
            <a:r>
              <a:rPr lang="pl-PL" sz="1400" b="1" dirty="0">
                <a:latin typeface="Bookman Old Style" panose="02050604050505020204" pitchFamily="18" charset="0"/>
              </a:rPr>
              <a:t>30 km </a:t>
            </a:r>
            <a:r>
              <a:rPr lang="pl-PL" sz="1400" b="1" dirty="0" smtClean="0">
                <a:latin typeface="Bookman Old Style" panose="02050604050505020204" pitchFamily="18" charset="0"/>
              </a:rPr>
              <a:t>by </a:t>
            </a:r>
            <a:r>
              <a:rPr lang="pl-PL" sz="1400" b="1" dirty="0" err="1" smtClean="0">
                <a:latin typeface="Bookman Old Style" panose="02050604050505020204" pitchFamily="18" charset="0"/>
              </a:rPr>
              <a:t>highway</a:t>
            </a:r>
            <a:endParaRPr lang="pl-PL" sz="1400" b="1" dirty="0">
              <a:latin typeface="Bookman Old Style" panose="02050604050505020204" pitchFamily="18" charset="0"/>
            </a:endParaRPr>
          </a:p>
          <a:p>
            <a:pPr>
              <a:defRPr/>
            </a:pPr>
            <a:endParaRPr lang="pl-PL" sz="1400" b="1" dirty="0" smtClean="0">
              <a:latin typeface="Bookman Old Style" panose="02050604050505020204" pitchFamily="18" charset="0"/>
            </a:endParaRPr>
          </a:p>
        </p:txBody>
      </p:sp>
      <p:pic>
        <p:nvPicPr>
          <p:cNvPr id="17" name="Obraz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139" y="2399717"/>
            <a:ext cx="2925762" cy="195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Łącznik prosty ze strzałką 2"/>
          <p:cNvCxnSpPr/>
          <p:nvPr/>
        </p:nvCxnSpPr>
        <p:spPr>
          <a:xfrm>
            <a:off x="3013246" y="5796284"/>
            <a:ext cx="373295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Line 5"/>
          <p:cNvSpPr>
            <a:spLocks noChangeShapeType="1"/>
          </p:cNvSpPr>
          <p:nvPr/>
        </p:nvSpPr>
        <p:spPr bwMode="auto">
          <a:xfrm>
            <a:off x="500063" y="476250"/>
            <a:ext cx="7921625" cy="0"/>
          </a:xfrm>
          <a:prstGeom prst="line">
            <a:avLst/>
          </a:prstGeom>
          <a:noFill/>
          <a:ln w="25400">
            <a:solidFill>
              <a:srgbClr val="002060"/>
            </a:solidFill>
            <a:round/>
            <a:headEnd/>
            <a:tailEnd/>
          </a:ln>
        </p:spPr>
        <p:txBody>
          <a:bodyPr/>
          <a:lstStyle/>
          <a:p>
            <a:endParaRPr lang="pl-PL"/>
          </a:p>
        </p:txBody>
      </p:sp>
      <p:sp>
        <p:nvSpPr>
          <p:cNvPr id="23" name="Rectangle 2"/>
          <p:cNvSpPr txBox="1">
            <a:spLocks noRot="1" noChangeArrowheads="1"/>
          </p:cNvSpPr>
          <p:nvPr/>
        </p:nvSpPr>
        <p:spPr>
          <a:xfrm>
            <a:off x="107950" y="44450"/>
            <a:ext cx="8313738" cy="360363"/>
          </a:xfrm>
          <a:prstGeom prst="rect">
            <a:avLst/>
          </a:prstGeom>
        </p:spPr>
        <p:txBody>
          <a:bodyPr anchor="ctr"/>
          <a:lstStyle/>
          <a:p>
            <a:pPr algn="ctr">
              <a:defRPr/>
            </a:pPr>
            <a:r>
              <a:rPr lang="pl-PL" sz="2400" b="1" dirty="0" smtClean="0">
                <a:solidFill>
                  <a:srgbClr val="002060"/>
                </a:solidFill>
                <a:latin typeface="Bookman Old Style" pitchFamily="18" charset="0"/>
              </a:rPr>
              <a:t>For </a:t>
            </a:r>
            <a:r>
              <a:rPr lang="pl-PL" sz="2400" b="1" dirty="0" err="1" smtClean="0">
                <a:solidFill>
                  <a:srgbClr val="002060"/>
                </a:solidFill>
                <a:latin typeface="Bookman Old Style" pitchFamily="18" charset="0"/>
              </a:rPr>
              <a:t>Medicine</a:t>
            </a:r>
            <a:r>
              <a:rPr lang="pl-PL" sz="2400" b="1" dirty="0" smtClean="0">
                <a:solidFill>
                  <a:srgbClr val="002060"/>
                </a:solidFill>
                <a:latin typeface="Bookman Old Style" pitchFamily="18" charset="0"/>
              </a:rPr>
              <a:t>- </a:t>
            </a:r>
            <a:r>
              <a:rPr lang="pl-PL" sz="2400" b="1" dirty="0" err="1" smtClean="0">
                <a:solidFill>
                  <a:srgbClr val="002060"/>
                </a:solidFill>
                <a:latin typeface="Bookman Old Style" pitchFamily="18" charset="0"/>
              </a:rPr>
              <a:t>clinical</a:t>
            </a:r>
            <a:r>
              <a:rPr lang="pl-PL" sz="2400" b="1" dirty="0" smtClean="0">
                <a:solidFill>
                  <a:srgbClr val="002060"/>
                </a:solidFill>
                <a:latin typeface="Bookman Old Style" pitchFamily="18" charset="0"/>
              </a:rPr>
              <a:t> </a:t>
            </a:r>
            <a:r>
              <a:rPr lang="pl-PL" sz="2400" b="1" dirty="0" err="1" smtClean="0">
                <a:solidFill>
                  <a:srgbClr val="002060"/>
                </a:solidFill>
                <a:latin typeface="Bookman Old Style" pitchFamily="18" charset="0"/>
              </a:rPr>
              <a:t>partners</a:t>
            </a:r>
            <a:endParaRPr lang="en-US" sz="2400" b="1" dirty="0">
              <a:solidFill>
                <a:schemeClr val="accent1">
                  <a:lumMod val="50000"/>
                </a:schemeClr>
              </a:solidFill>
              <a:latin typeface="Bookman Old Style" pitchFamily="18" charset="0"/>
              <a:ea typeface="+mj-ea"/>
              <a:cs typeface="+mj-cs"/>
            </a:endParaRPr>
          </a:p>
        </p:txBody>
      </p:sp>
      <p:pic>
        <p:nvPicPr>
          <p:cNvPr id="2" name="Obraz 1"/>
          <p:cNvPicPr>
            <a:picLocks noChangeAspect="1"/>
          </p:cNvPicPr>
          <p:nvPr/>
        </p:nvPicPr>
        <p:blipFill rotWithShape="1">
          <a:blip r:embed="rId4">
            <a:extLst>
              <a:ext uri="{28A0092B-C50C-407E-A947-70E740481C1C}">
                <a14:useLocalDpi xmlns:a14="http://schemas.microsoft.com/office/drawing/2010/main" val="0"/>
              </a:ext>
            </a:extLst>
          </a:blip>
          <a:srcRect l="5317" t="11337" r="5375" b="21775"/>
          <a:stretch/>
        </p:blipFill>
        <p:spPr>
          <a:xfrm>
            <a:off x="353149" y="5182593"/>
            <a:ext cx="2421193" cy="489858"/>
          </a:xfrm>
          <a:prstGeom prst="rect">
            <a:avLst/>
          </a:prstGeom>
        </p:spPr>
      </p:pic>
      <p:pic>
        <p:nvPicPr>
          <p:cNvPr id="6" name="Obraz 5"/>
          <p:cNvPicPr>
            <a:picLocks noChangeAspect="1"/>
          </p:cNvPicPr>
          <p:nvPr/>
        </p:nvPicPr>
        <p:blipFill rotWithShape="1">
          <a:blip r:embed="rId5">
            <a:extLst>
              <a:ext uri="{28A0092B-C50C-407E-A947-70E740481C1C}">
                <a14:useLocalDpi xmlns:a14="http://schemas.microsoft.com/office/drawing/2010/main" val="0"/>
              </a:ext>
            </a:extLst>
          </a:blip>
          <a:srcRect l="-2" r="3174"/>
          <a:stretch/>
        </p:blipFill>
        <p:spPr>
          <a:xfrm>
            <a:off x="6873196" y="5098906"/>
            <a:ext cx="2067745" cy="741492"/>
          </a:xfrm>
          <a:prstGeom prst="rect">
            <a:avLst/>
          </a:prstGeom>
        </p:spPr>
      </p:pic>
      <p:pic>
        <p:nvPicPr>
          <p:cNvPr id="7" name="Obraz 6"/>
          <p:cNvPicPr>
            <a:picLocks noChangeAspect="1"/>
          </p:cNvPicPr>
          <p:nvPr/>
        </p:nvPicPr>
        <p:blipFill rotWithShape="1">
          <a:blip r:embed="rId6">
            <a:extLst>
              <a:ext uri="{28A0092B-C50C-407E-A947-70E740481C1C}">
                <a14:useLocalDpi xmlns:a14="http://schemas.microsoft.com/office/drawing/2010/main" val="0"/>
              </a:ext>
            </a:extLst>
          </a:blip>
          <a:srcRect l="385" t="-11495" r="-2515" b="-4236"/>
          <a:stretch/>
        </p:blipFill>
        <p:spPr>
          <a:xfrm>
            <a:off x="319951" y="829859"/>
            <a:ext cx="2487587" cy="616824"/>
          </a:xfrm>
          <a:prstGeom prst="rect">
            <a:avLst/>
          </a:prstGeom>
        </p:spPr>
      </p:pic>
      <p:pic>
        <p:nvPicPr>
          <p:cNvPr id="20" name="Picture 6"/>
          <p:cNvPicPr>
            <a:picLocks noChangeAspect="1" noChangeArrowheads="1"/>
          </p:cNvPicPr>
          <p:nvPr/>
        </p:nvPicPr>
        <p:blipFill>
          <a:blip r:embed="rId7" cstate="print"/>
          <a:srcRect/>
          <a:stretch>
            <a:fillRect/>
          </a:stretch>
        </p:blipFill>
        <p:spPr bwMode="auto">
          <a:xfrm>
            <a:off x="5849681" y="3581856"/>
            <a:ext cx="576262" cy="520700"/>
          </a:xfrm>
          <a:prstGeom prst="rect">
            <a:avLst/>
          </a:prstGeom>
          <a:noFill/>
          <a:ln w="9525">
            <a:noFill/>
            <a:miter lim="800000"/>
            <a:headEnd/>
            <a:tailEnd/>
          </a:ln>
          <a:effectLst/>
        </p:spPr>
      </p:pic>
      <p:sp>
        <p:nvSpPr>
          <p:cNvPr id="8" name="Prostokąt 7"/>
          <p:cNvSpPr/>
          <p:nvPr/>
        </p:nvSpPr>
        <p:spPr>
          <a:xfrm>
            <a:off x="99504" y="6201435"/>
            <a:ext cx="2927404" cy="338554"/>
          </a:xfrm>
          <a:prstGeom prst="rect">
            <a:avLst/>
          </a:prstGeom>
        </p:spPr>
        <p:txBody>
          <a:bodyPr wrap="none">
            <a:spAutoFit/>
          </a:bodyPr>
          <a:lstStyle/>
          <a:p>
            <a:r>
              <a:rPr lang="pl-PL" sz="1600" dirty="0">
                <a:latin typeface="Bookman Old Style" panose="02050604050505020204" pitchFamily="18" charset="0"/>
              </a:rPr>
              <a:t>http://</a:t>
            </a:r>
            <a:r>
              <a:rPr lang="pl-PL" sz="1600" dirty="0" smtClean="0">
                <a:latin typeface="Bookman Old Style" panose="02050604050505020204" pitchFamily="18" charset="0"/>
              </a:rPr>
              <a:t>terapiaprotonowa.pl</a:t>
            </a:r>
            <a:endParaRPr lang="pl-PL" sz="1600" dirty="0">
              <a:latin typeface="Bookman Old Style" panose="02050604050505020204" pitchFamily="18" charset="0"/>
            </a:endParaRPr>
          </a:p>
        </p:txBody>
      </p:sp>
      <p:sp>
        <p:nvSpPr>
          <p:cNvPr id="9" name="Prostokąt 8"/>
          <p:cNvSpPr/>
          <p:nvPr/>
        </p:nvSpPr>
        <p:spPr>
          <a:xfrm>
            <a:off x="3472229" y="3809504"/>
            <a:ext cx="2311851" cy="338554"/>
          </a:xfrm>
          <a:prstGeom prst="rect">
            <a:avLst/>
          </a:prstGeom>
        </p:spPr>
        <p:txBody>
          <a:bodyPr wrap="none">
            <a:spAutoFit/>
          </a:bodyPr>
          <a:lstStyle/>
          <a:p>
            <a:r>
              <a:rPr lang="pl-PL" sz="1600" dirty="0">
                <a:latin typeface="Bookman Old Style" panose="02050604050505020204" pitchFamily="18" charset="0"/>
              </a:rPr>
              <a:t>https://</a:t>
            </a:r>
            <a:r>
              <a:rPr lang="pl-PL" sz="1600" dirty="0" smtClean="0">
                <a:latin typeface="Bookman Old Style" panose="02050604050505020204" pitchFamily="18" charset="0"/>
              </a:rPr>
              <a:t>ccb.ifj.edu.pl</a:t>
            </a:r>
            <a:endParaRPr lang="pl-PL" sz="1600" dirty="0">
              <a:latin typeface="Bookman Old Style" panose="02050604050505020204" pitchFamily="18" charset="0"/>
            </a:endParaRPr>
          </a:p>
        </p:txBody>
      </p:sp>
      <p:pic>
        <p:nvPicPr>
          <p:cNvPr id="26" name="Picture 6"/>
          <p:cNvPicPr>
            <a:picLocks noChangeAspect="1" noChangeArrowheads="1"/>
          </p:cNvPicPr>
          <p:nvPr/>
        </p:nvPicPr>
        <p:blipFill>
          <a:blip r:embed="rId7" cstate="print"/>
          <a:srcRect/>
          <a:stretch>
            <a:fillRect/>
          </a:stretch>
        </p:blipFill>
        <p:spPr bwMode="auto">
          <a:xfrm>
            <a:off x="64301" y="-11592"/>
            <a:ext cx="473293" cy="427659"/>
          </a:xfrm>
          <a:prstGeom prst="rect">
            <a:avLst/>
          </a:prstGeom>
          <a:noFill/>
          <a:ln w="9525">
            <a:noFill/>
            <a:miter lim="800000"/>
            <a:headEnd/>
            <a:tailEnd/>
          </a:ln>
          <a:effectLst/>
        </p:spPr>
      </p:pic>
      <p:pic>
        <p:nvPicPr>
          <p:cNvPr id="27" name="Picture 2" descr="https://ccb.ifj.edu.pl/img/logo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6525" y="52583"/>
            <a:ext cx="480147" cy="389452"/>
          </a:xfrm>
          <a:prstGeom prst="rect">
            <a:avLst/>
          </a:prstGeom>
          <a:noFill/>
          <a:extLst>
            <a:ext uri="{909E8E84-426E-40DD-AFC4-6F175D3DCCD1}">
              <a14:hiddenFill xmlns:a14="http://schemas.microsoft.com/office/drawing/2010/main">
                <a:solidFill>
                  <a:srgbClr val="FFFFFF"/>
                </a:solidFill>
              </a14:hiddenFill>
            </a:ext>
          </a:extLst>
        </p:spPr>
      </p:pic>
      <p:pic>
        <p:nvPicPr>
          <p:cNvPr id="29" name="Obraz 28"/>
          <p:cNvPicPr>
            <a:picLocks noChangeAspect="1"/>
          </p:cNvPicPr>
          <p:nvPr/>
        </p:nvPicPr>
        <p:blipFill rotWithShape="1">
          <a:blip r:embed="rId9" cstate="print">
            <a:extLst>
              <a:ext uri="{28A0092B-C50C-407E-A947-70E740481C1C}">
                <a14:useLocalDpi xmlns:a14="http://schemas.microsoft.com/office/drawing/2010/main" val="0"/>
              </a:ext>
            </a:extLst>
          </a:blip>
          <a:srcRect r="19692" b="8586"/>
          <a:stretch/>
        </p:blipFill>
        <p:spPr>
          <a:xfrm>
            <a:off x="5567329" y="547688"/>
            <a:ext cx="3420054" cy="2189835"/>
          </a:xfrm>
          <a:prstGeom prst="rect">
            <a:avLst/>
          </a:prstGeom>
        </p:spPr>
      </p:pic>
      <p:sp>
        <p:nvSpPr>
          <p:cNvPr id="30" name="pole tekstowe 29"/>
          <p:cNvSpPr txBox="1"/>
          <p:nvPr/>
        </p:nvSpPr>
        <p:spPr>
          <a:xfrm>
            <a:off x="6746196" y="2934265"/>
            <a:ext cx="2173288" cy="523220"/>
          </a:xfrm>
          <a:prstGeom prst="rect">
            <a:avLst/>
          </a:prstGeom>
          <a:noFill/>
          <a:ln w="22225">
            <a:solidFill>
              <a:schemeClr val="tx2"/>
            </a:solidFill>
          </a:ln>
        </p:spPr>
        <p:txBody>
          <a:bodyPr>
            <a:spAutoFit/>
          </a:bodyPr>
          <a:lstStyle/>
          <a:p>
            <a:pPr algn="ctr">
              <a:defRPr/>
            </a:pPr>
            <a:r>
              <a:rPr lang="pl-PL" sz="1400" b="1" dirty="0" err="1" smtClean="0">
                <a:solidFill>
                  <a:srgbClr val="002060"/>
                </a:solidFill>
                <a:latin typeface="Bookman Old Style" panose="02050604050505020204" pitchFamily="18" charset="0"/>
              </a:rPr>
              <a:t>Oncology</a:t>
            </a:r>
            <a:r>
              <a:rPr lang="pl-PL" sz="1400" b="1" dirty="0" smtClean="0">
                <a:solidFill>
                  <a:srgbClr val="002060"/>
                </a:solidFill>
                <a:latin typeface="Bookman Old Style" panose="02050604050505020204" pitchFamily="18" charset="0"/>
              </a:rPr>
              <a:t> Centre in Katowice</a:t>
            </a:r>
            <a:endParaRPr lang="pl-PL" sz="1400" b="1" dirty="0" smtClean="0">
              <a:latin typeface="Bookman Old Style" panose="02050604050505020204" pitchFamily="18" charset="0"/>
            </a:endParaRPr>
          </a:p>
        </p:txBody>
      </p:sp>
      <p:sp>
        <p:nvSpPr>
          <p:cNvPr id="31" name="pole tekstowe 30"/>
          <p:cNvSpPr txBox="1"/>
          <p:nvPr/>
        </p:nvSpPr>
        <p:spPr>
          <a:xfrm>
            <a:off x="6749851" y="3645312"/>
            <a:ext cx="2173288" cy="523220"/>
          </a:xfrm>
          <a:prstGeom prst="rect">
            <a:avLst/>
          </a:prstGeom>
          <a:noFill/>
          <a:ln w="22225">
            <a:solidFill>
              <a:schemeClr val="tx2"/>
            </a:solidFill>
          </a:ln>
        </p:spPr>
        <p:txBody>
          <a:bodyPr>
            <a:spAutoFit/>
          </a:bodyPr>
          <a:lstStyle/>
          <a:p>
            <a:pPr algn="ctr">
              <a:defRPr/>
            </a:pPr>
            <a:r>
              <a:rPr lang="pl-PL" sz="1400" b="1" dirty="0" err="1" smtClean="0">
                <a:solidFill>
                  <a:srgbClr val="002060"/>
                </a:solidFill>
                <a:latin typeface="Bookman Old Style" panose="02050604050505020204" pitchFamily="18" charset="0"/>
              </a:rPr>
              <a:t>Oncology</a:t>
            </a:r>
            <a:r>
              <a:rPr lang="pl-PL" sz="1400" b="1" dirty="0" smtClean="0">
                <a:solidFill>
                  <a:srgbClr val="002060"/>
                </a:solidFill>
                <a:latin typeface="Bookman Old Style" panose="02050604050505020204" pitchFamily="18" charset="0"/>
              </a:rPr>
              <a:t> Centre in Radom</a:t>
            </a:r>
            <a:endParaRPr lang="pl-PL" sz="1400" b="1" dirty="0" smtClean="0">
              <a:latin typeface="Bookman Old Style" panose="02050604050505020204" pitchFamily="18" charset="0"/>
            </a:endParaRPr>
          </a:p>
        </p:txBody>
      </p:sp>
    </p:spTree>
    <p:extLst>
      <p:ext uri="{BB962C8B-B14F-4D97-AF65-F5344CB8AC3E}">
        <p14:creationId xmlns:p14="http://schemas.microsoft.com/office/powerpoint/2010/main" val="1232476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Line 5"/>
          <p:cNvSpPr>
            <a:spLocks noChangeShapeType="1"/>
          </p:cNvSpPr>
          <p:nvPr/>
        </p:nvSpPr>
        <p:spPr bwMode="auto">
          <a:xfrm>
            <a:off x="500063" y="476250"/>
            <a:ext cx="7921625" cy="0"/>
          </a:xfrm>
          <a:prstGeom prst="line">
            <a:avLst/>
          </a:prstGeom>
          <a:noFill/>
          <a:ln w="25400">
            <a:solidFill>
              <a:srgbClr val="002060"/>
            </a:solidFill>
            <a:round/>
            <a:headEnd/>
            <a:tailEnd/>
          </a:ln>
        </p:spPr>
        <p:txBody>
          <a:bodyPr/>
          <a:lstStyle/>
          <a:p>
            <a:endParaRPr lang="pl-PL"/>
          </a:p>
        </p:txBody>
      </p:sp>
      <p:sp>
        <p:nvSpPr>
          <p:cNvPr id="7" name="Rectangle 2"/>
          <p:cNvSpPr txBox="1">
            <a:spLocks noRot="1" noChangeArrowheads="1"/>
          </p:cNvSpPr>
          <p:nvPr/>
        </p:nvSpPr>
        <p:spPr>
          <a:xfrm>
            <a:off x="107950" y="44450"/>
            <a:ext cx="8313738" cy="360363"/>
          </a:xfrm>
          <a:prstGeom prst="rect">
            <a:avLst/>
          </a:prstGeom>
        </p:spPr>
        <p:txBody>
          <a:bodyPr anchor="ctr"/>
          <a:lstStyle/>
          <a:p>
            <a:pPr algn="ctr">
              <a:defRPr/>
            </a:pPr>
            <a:r>
              <a:rPr lang="pl-PL" sz="2400" b="1" dirty="0" err="1" smtClean="0">
                <a:solidFill>
                  <a:srgbClr val="002060"/>
                </a:solidFill>
                <a:latin typeface="Bookman Old Style" pitchFamily="18" charset="0"/>
              </a:rPr>
              <a:t>Why</a:t>
            </a:r>
            <a:r>
              <a:rPr lang="pl-PL" sz="2400" b="1" dirty="0" smtClean="0">
                <a:solidFill>
                  <a:srgbClr val="002060"/>
                </a:solidFill>
                <a:latin typeface="Bookman Old Style" pitchFamily="18" charset="0"/>
              </a:rPr>
              <a:t> proton </a:t>
            </a:r>
            <a:r>
              <a:rPr lang="pl-PL" sz="2400" b="1" dirty="0" err="1" smtClean="0">
                <a:solidFill>
                  <a:srgbClr val="002060"/>
                </a:solidFill>
                <a:latin typeface="Bookman Old Style" pitchFamily="18" charset="0"/>
              </a:rPr>
              <a:t>therapy</a:t>
            </a:r>
            <a:r>
              <a:rPr lang="pl-PL" sz="2400" b="1" dirty="0" smtClean="0">
                <a:solidFill>
                  <a:srgbClr val="002060"/>
                </a:solidFill>
                <a:latin typeface="Bookman Old Style" pitchFamily="18" charset="0"/>
              </a:rPr>
              <a:t>?</a:t>
            </a:r>
            <a:endParaRPr lang="en-US" sz="2400" b="1" dirty="0">
              <a:solidFill>
                <a:schemeClr val="accent1">
                  <a:lumMod val="50000"/>
                </a:schemeClr>
              </a:solidFill>
              <a:latin typeface="Bookman Old Style" pitchFamily="18" charset="0"/>
              <a:ea typeface="+mj-ea"/>
              <a:cs typeface="+mj-cs"/>
            </a:endParaRPr>
          </a:p>
        </p:txBody>
      </p:sp>
      <p:sp>
        <p:nvSpPr>
          <p:cNvPr id="8" name="Prostokąt 7"/>
          <p:cNvSpPr/>
          <p:nvPr/>
        </p:nvSpPr>
        <p:spPr>
          <a:xfrm>
            <a:off x="310166" y="4509120"/>
            <a:ext cx="8352928" cy="923330"/>
          </a:xfrm>
          <a:prstGeom prst="rect">
            <a:avLst/>
          </a:prstGeom>
        </p:spPr>
        <p:txBody>
          <a:bodyPr wrap="square">
            <a:spAutoFit/>
          </a:bodyPr>
          <a:lstStyle/>
          <a:p>
            <a:pPr marL="285750" indent="-285750">
              <a:buFont typeface="Wingdings" panose="05000000000000000000" pitchFamily="2" charset="2"/>
              <a:buChar char="Ø"/>
            </a:pPr>
            <a:r>
              <a:rPr lang="pl-PL" dirty="0" err="1" smtClean="0">
                <a:latin typeface="Bookman Old Style" panose="02050604050505020204" pitchFamily="18" charset="0"/>
              </a:rPr>
              <a:t>Dose</a:t>
            </a:r>
            <a:r>
              <a:rPr lang="pl-PL" dirty="0" smtClean="0">
                <a:latin typeface="Bookman Old Style" panose="02050604050505020204" pitchFamily="18" charset="0"/>
              </a:rPr>
              <a:t> </a:t>
            </a:r>
            <a:r>
              <a:rPr lang="pl-PL" dirty="0" err="1" smtClean="0">
                <a:latin typeface="Bookman Old Style" panose="02050604050505020204" pitchFamily="18" charset="0"/>
              </a:rPr>
              <a:t>distribution</a:t>
            </a:r>
            <a:r>
              <a:rPr lang="pl-PL" dirty="0" smtClean="0">
                <a:latin typeface="Bookman Old Style" panose="02050604050505020204" pitchFamily="18" charset="0"/>
              </a:rPr>
              <a:t> (%) vs </a:t>
            </a:r>
            <a:r>
              <a:rPr lang="pl-PL" dirty="0" err="1" smtClean="0">
                <a:latin typeface="Bookman Old Style" panose="02050604050505020204" pitchFamily="18" charset="0"/>
              </a:rPr>
              <a:t>depth</a:t>
            </a:r>
            <a:r>
              <a:rPr lang="pl-PL" dirty="0" smtClean="0">
                <a:latin typeface="Bookman Old Style" panose="02050604050505020204" pitchFamily="18" charset="0"/>
              </a:rPr>
              <a:t> in the </a:t>
            </a:r>
            <a:r>
              <a:rPr lang="pl-PL" dirty="0" err="1" smtClean="0">
                <a:latin typeface="Bookman Old Style" panose="02050604050505020204" pitchFamily="18" charset="0"/>
              </a:rPr>
              <a:t>tissue</a:t>
            </a:r>
            <a:r>
              <a:rPr lang="pl-PL" dirty="0" smtClean="0">
                <a:latin typeface="Bookman Old Style" panose="02050604050505020204" pitchFamily="18" charset="0"/>
              </a:rPr>
              <a:t> for </a:t>
            </a:r>
            <a:r>
              <a:rPr lang="pl-PL" dirty="0" err="1" smtClean="0">
                <a:latin typeface="Bookman Old Style" panose="02050604050505020204" pitchFamily="18" charset="0"/>
              </a:rPr>
              <a:t>photons</a:t>
            </a:r>
            <a:r>
              <a:rPr lang="pl-PL" dirty="0" smtClean="0">
                <a:latin typeface="Bookman Old Style" panose="02050604050505020204" pitchFamily="18" charset="0"/>
              </a:rPr>
              <a:t> and </a:t>
            </a:r>
            <a:r>
              <a:rPr lang="pl-PL" dirty="0" err="1" smtClean="0">
                <a:latin typeface="Bookman Old Style" panose="02050604050505020204" pitchFamily="18" charset="0"/>
              </a:rPr>
              <a:t>protons</a:t>
            </a:r>
            <a:r>
              <a:rPr lang="pl-PL" dirty="0" smtClean="0">
                <a:latin typeface="Bookman Old Style" panose="02050604050505020204" pitchFamily="18" charset="0"/>
              </a:rPr>
              <a:t>; </a:t>
            </a:r>
            <a:r>
              <a:rPr lang="en-US" dirty="0">
                <a:latin typeface="Bookman Old Style" panose="02050604050505020204" pitchFamily="18" charset="0"/>
              </a:rPr>
              <a:t>Improvement of the tolerance and efficacy of radiotherapy</a:t>
            </a:r>
            <a:endParaRPr lang="pl-PL" altLang="pl-PL" dirty="0">
              <a:latin typeface="Bookman Old Style" panose="02050604050505020204" pitchFamily="18" charset="0"/>
            </a:endParaRPr>
          </a:p>
          <a:p>
            <a:pPr marL="285750" indent="-285750">
              <a:buFont typeface="Wingdings" panose="05000000000000000000" pitchFamily="2" charset="2"/>
              <a:buChar char="Ø"/>
            </a:pPr>
            <a:endParaRPr lang="pl-PL" dirty="0" smtClean="0">
              <a:latin typeface="Bookman Old Style" panose="02050604050505020204" pitchFamily="18" charset="0"/>
            </a:endParaRPr>
          </a:p>
        </p:txBody>
      </p:sp>
      <p:sp>
        <p:nvSpPr>
          <p:cNvPr id="11" name="Prostokąt 10"/>
          <p:cNvSpPr/>
          <p:nvPr/>
        </p:nvSpPr>
        <p:spPr>
          <a:xfrm>
            <a:off x="300947" y="5180999"/>
            <a:ext cx="8640960" cy="1200329"/>
          </a:xfrm>
          <a:prstGeom prst="rect">
            <a:avLst/>
          </a:prstGeom>
        </p:spPr>
        <p:txBody>
          <a:bodyPr wrap="square">
            <a:spAutoFit/>
          </a:bodyPr>
          <a:lstStyle/>
          <a:p>
            <a:pPr marL="285750" indent="-285750">
              <a:buFont typeface="Wingdings" panose="05000000000000000000" pitchFamily="2" charset="2"/>
              <a:buChar char="Ø"/>
            </a:pPr>
            <a:r>
              <a:rPr lang="pl-PL" altLang="pl-PL" dirty="0" err="1">
                <a:latin typeface="Bookman Old Style" panose="02050604050505020204" pitchFamily="18" charset="0"/>
              </a:rPr>
              <a:t>Conformal</a:t>
            </a:r>
            <a:r>
              <a:rPr lang="pl-PL" altLang="pl-PL" dirty="0">
                <a:latin typeface="Bookman Old Style" panose="02050604050505020204" pitchFamily="18" charset="0"/>
              </a:rPr>
              <a:t> </a:t>
            </a:r>
            <a:r>
              <a:rPr lang="pl-PL" altLang="pl-PL" dirty="0" err="1">
                <a:latin typeface="Bookman Old Style" panose="02050604050505020204" pitchFamily="18" charset="0"/>
              </a:rPr>
              <a:t>dose</a:t>
            </a:r>
            <a:r>
              <a:rPr lang="pl-PL" altLang="pl-PL" dirty="0">
                <a:latin typeface="Bookman Old Style" panose="02050604050505020204" pitchFamily="18" charset="0"/>
              </a:rPr>
              <a:t> </a:t>
            </a:r>
            <a:r>
              <a:rPr lang="pl-PL" altLang="pl-PL" dirty="0" err="1">
                <a:latin typeface="Bookman Old Style" panose="02050604050505020204" pitchFamily="18" charset="0"/>
              </a:rPr>
              <a:t>distribution</a:t>
            </a:r>
            <a:r>
              <a:rPr lang="pl-PL" altLang="pl-PL" dirty="0">
                <a:latin typeface="Bookman Old Style" panose="02050604050505020204" pitchFamily="18" charset="0"/>
              </a:rPr>
              <a:t> </a:t>
            </a:r>
            <a:r>
              <a:rPr lang="pl-PL" altLang="pl-PL" dirty="0" smtClean="0">
                <a:latin typeface="Bookman Old Style" panose="02050604050505020204" pitchFamily="18" charset="0"/>
              </a:rPr>
              <a:t>-</a:t>
            </a:r>
            <a:r>
              <a:rPr lang="pl-PL" altLang="pl-PL" dirty="0" err="1" smtClean="0">
                <a:latin typeface="Bookman Old Style" panose="02050604050505020204" pitchFamily="18" charset="0"/>
              </a:rPr>
              <a:t>saving</a:t>
            </a:r>
            <a:r>
              <a:rPr lang="pl-PL" altLang="pl-PL" dirty="0" smtClean="0">
                <a:latin typeface="Bookman Old Style" panose="02050604050505020204" pitchFamily="18" charset="0"/>
              </a:rPr>
              <a:t> </a:t>
            </a:r>
            <a:r>
              <a:rPr lang="pl-PL" altLang="pl-PL" dirty="0" err="1">
                <a:latin typeface="Bookman Old Style" panose="02050604050505020204" pitchFamily="18" charset="0"/>
              </a:rPr>
              <a:t>healthy</a:t>
            </a:r>
            <a:r>
              <a:rPr lang="pl-PL" altLang="pl-PL" dirty="0">
                <a:latin typeface="Bookman Old Style" panose="02050604050505020204" pitchFamily="18" charset="0"/>
              </a:rPr>
              <a:t> </a:t>
            </a:r>
            <a:r>
              <a:rPr lang="pl-PL" altLang="pl-PL" dirty="0" err="1" smtClean="0">
                <a:latin typeface="Bookman Old Style" panose="02050604050505020204" pitchFamily="18" charset="0"/>
              </a:rPr>
              <a:t>tissue</a:t>
            </a:r>
            <a:r>
              <a:rPr lang="pl-PL" altLang="pl-PL" dirty="0">
                <a:latin typeface="Bookman Old Style" panose="02050604050505020204" pitchFamily="18" charset="0"/>
              </a:rPr>
              <a:t> </a:t>
            </a:r>
            <a:r>
              <a:rPr lang="pl-PL" altLang="pl-PL" dirty="0" smtClean="0">
                <a:latin typeface="Bookman Old Style" panose="02050604050505020204" pitchFamily="18" charset="0"/>
              </a:rPr>
              <a:t>(</a:t>
            </a:r>
            <a:r>
              <a:rPr lang="en-US" dirty="0" smtClean="0">
                <a:latin typeface="Bookman Old Style" panose="02050604050505020204" pitchFamily="18" charset="0"/>
              </a:rPr>
              <a:t>homogeneous </a:t>
            </a:r>
            <a:r>
              <a:rPr lang="en-US" dirty="0">
                <a:latin typeface="Bookman Old Style" panose="02050604050505020204" pitchFamily="18" charset="0"/>
              </a:rPr>
              <a:t>distribution of high dose</a:t>
            </a:r>
            <a:r>
              <a:rPr lang="pl-PL" dirty="0">
                <a:latin typeface="Bookman Old Style" panose="02050604050505020204" pitchFamily="18" charset="0"/>
              </a:rPr>
              <a:t> </a:t>
            </a:r>
            <a:r>
              <a:rPr lang="en-US" dirty="0">
                <a:latin typeface="Bookman Old Style" panose="02050604050505020204" pitchFamily="18" charset="0"/>
              </a:rPr>
              <a:t>in a limited volume (CTV</a:t>
            </a:r>
            <a:r>
              <a:rPr lang="pl-PL" dirty="0">
                <a:latin typeface="Bookman Old Style" panose="02050604050505020204" pitchFamily="18" charset="0"/>
              </a:rPr>
              <a:t>,</a:t>
            </a:r>
            <a:r>
              <a:rPr lang="en-US" dirty="0">
                <a:latin typeface="Bookman Old Style" panose="02050604050505020204" pitchFamily="18" charset="0"/>
              </a:rPr>
              <a:t> PTV</a:t>
            </a:r>
            <a:r>
              <a:rPr lang="en-US" dirty="0" smtClean="0">
                <a:latin typeface="Bookman Old Style" panose="02050604050505020204" pitchFamily="18" charset="0"/>
              </a:rPr>
              <a:t>)</a:t>
            </a:r>
            <a:r>
              <a:rPr lang="pl-PL" dirty="0" smtClean="0">
                <a:latin typeface="Bookman Old Style" panose="02050604050505020204" pitchFamily="18" charset="0"/>
              </a:rPr>
              <a:t>);</a:t>
            </a:r>
            <a:endParaRPr lang="pl-PL" altLang="pl-PL" dirty="0">
              <a:latin typeface="Bookman Old Style" panose="02050604050505020204" pitchFamily="18" charset="0"/>
            </a:endParaRPr>
          </a:p>
          <a:p>
            <a:pPr marL="285750" indent="-285750">
              <a:buFont typeface="Wingdings" panose="05000000000000000000" pitchFamily="2" charset="2"/>
              <a:buChar char="Ø"/>
            </a:pPr>
            <a:r>
              <a:rPr lang="en-US" dirty="0" smtClean="0">
                <a:latin typeface="Bookman Old Style" panose="02050604050505020204" pitchFamily="18" charset="0"/>
              </a:rPr>
              <a:t>Strictly </a:t>
            </a:r>
            <a:r>
              <a:rPr lang="en-US" dirty="0">
                <a:latin typeface="Bookman Old Style" panose="02050604050505020204" pitchFamily="18" charset="0"/>
              </a:rPr>
              <a:t>defined </a:t>
            </a:r>
            <a:r>
              <a:rPr lang="pl-PL" dirty="0" err="1" smtClean="0">
                <a:latin typeface="Bookman Old Style" panose="02050604050505020204" pitchFamily="18" charset="0"/>
              </a:rPr>
              <a:t>range</a:t>
            </a:r>
            <a:r>
              <a:rPr lang="pl-PL" dirty="0" smtClean="0">
                <a:latin typeface="Bookman Old Style" panose="02050604050505020204" pitchFamily="18" charset="0"/>
              </a:rPr>
              <a:t>- </a:t>
            </a:r>
            <a:r>
              <a:rPr lang="en-US" dirty="0" smtClean="0">
                <a:latin typeface="Bookman Old Style" panose="02050604050505020204" pitchFamily="18" charset="0"/>
              </a:rPr>
              <a:t>protection </a:t>
            </a:r>
            <a:r>
              <a:rPr lang="en-US" dirty="0">
                <a:latin typeface="Bookman Old Style" panose="02050604050505020204" pitchFamily="18" charset="0"/>
              </a:rPr>
              <a:t>of critical </a:t>
            </a:r>
            <a:r>
              <a:rPr lang="en-US" dirty="0" smtClean="0">
                <a:latin typeface="Bookman Old Style" panose="02050604050505020204" pitchFamily="18" charset="0"/>
              </a:rPr>
              <a:t>organs</a:t>
            </a:r>
            <a:r>
              <a:rPr lang="pl-PL" dirty="0" smtClean="0">
                <a:latin typeface="Bookman Old Style" panose="02050604050505020204" pitchFamily="18" charset="0"/>
              </a:rPr>
              <a:t> </a:t>
            </a:r>
            <a:r>
              <a:rPr lang="en-US" dirty="0">
                <a:latin typeface="Bookman Old Style" panose="02050604050505020204" pitchFamily="18" charset="0"/>
              </a:rPr>
              <a:t> (↓dose, ↓ volume)</a:t>
            </a:r>
            <a:r>
              <a:rPr lang="en-US" dirty="0" smtClean="0">
                <a:latin typeface="Bookman Old Style" panose="02050604050505020204" pitchFamily="18" charset="0"/>
              </a:rPr>
              <a:t>;</a:t>
            </a:r>
            <a:endParaRPr lang="pl-PL" dirty="0" smtClean="0">
              <a:latin typeface="Bookman Old Style" panose="02050604050505020204" pitchFamily="18" charset="0"/>
            </a:endParaRPr>
          </a:p>
          <a:p>
            <a:pPr marL="285750" indent="-285750">
              <a:buFont typeface="Wingdings" panose="05000000000000000000" pitchFamily="2" charset="2"/>
              <a:buChar char="Ø"/>
            </a:pPr>
            <a:r>
              <a:rPr lang="en-US" dirty="0" smtClean="0">
                <a:latin typeface="Bookman Old Style" panose="02050604050505020204" pitchFamily="18" charset="0"/>
              </a:rPr>
              <a:t>Increased </a:t>
            </a:r>
            <a:r>
              <a:rPr lang="pl-PL" dirty="0" smtClean="0">
                <a:latin typeface="Bookman Old Style" panose="02050604050505020204" pitchFamily="18" charset="0"/>
              </a:rPr>
              <a:t>RBE of </a:t>
            </a:r>
            <a:r>
              <a:rPr lang="en-US" dirty="0" smtClean="0">
                <a:latin typeface="Bookman Old Style" panose="02050604050505020204" pitchFamily="18" charset="0"/>
              </a:rPr>
              <a:t>protons </a:t>
            </a:r>
            <a:r>
              <a:rPr lang="en-US" dirty="0">
                <a:latin typeface="Bookman Old Style" panose="02050604050505020204" pitchFamily="18" charset="0"/>
              </a:rPr>
              <a:t>at the end of </a:t>
            </a:r>
            <a:r>
              <a:rPr lang="pl-PL" dirty="0" smtClean="0">
                <a:latin typeface="Bookman Old Style" panose="02050604050505020204" pitchFamily="18" charset="0"/>
              </a:rPr>
              <a:t>the </a:t>
            </a:r>
            <a:r>
              <a:rPr lang="en-US" dirty="0" smtClean="0">
                <a:latin typeface="Bookman Old Style" panose="02050604050505020204" pitchFamily="18" charset="0"/>
              </a:rPr>
              <a:t>range</a:t>
            </a:r>
            <a:r>
              <a:rPr lang="en-US" dirty="0">
                <a:latin typeface="Bookman Old Style" panose="02050604050505020204" pitchFamily="18" charset="0"/>
              </a:rPr>
              <a:t>.</a:t>
            </a:r>
            <a:endParaRPr lang="en-US" dirty="0">
              <a:effectLst/>
              <a:latin typeface="Bookman Old Style" panose="02050604050505020204" pitchFamily="18" charset="0"/>
            </a:endParaRP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1190414"/>
            <a:ext cx="3876949" cy="2467545"/>
          </a:xfrm>
          <a:prstGeom prst="rect">
            <a:avLst/>
          </a:prstGeom>
        </p:spPr>
      </p:pic>
      <p:pic>
        <p:nvPicPr>
          <p:cNvPr id="12" name="Picture 6"/>
          <p:cNvPicPr>
            <a:picLocks noChangeAspect="1" noChangeArrowheads="1"/>
          </p:cNvPicPr>
          <p:nvPr/>
        </p:nvPicPr>
        <p:blipFill>
          <a:blip r:embed="rId3" cstate="print"/>
          <a:srcRect/>
          <a:stretch>
            <a:fillRect/>
          </a:stretch>
        </p:blipFill>
        <p:spPr bwMode="auto">
          <a:xfrm>
            <a:off x="64301" y="32369"/>
            <a:ext cx="473293" cy="427659"/>
          </a:xfrm>
          <a:prstGeom prst="rect">
            <a:avLst/>
          </a:prstGeom>
          <a:noFill/>
          <a:ln w="9525">
            <a:noFill/>
            <a:miter lim="800000"/>
            <a:headEnd/>
            <a:tailEnd/>
          </a:ln>
          <a:effectLst/>
        </p:spPr>
      </p:pic>
      <p:pic>
        <p:nvPicPr>
          <p:cNvPr id="13" name="Picture 2" descr="https://ccb.ifj.edu.pl/img/log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6525" y="52583"/>
            <a:ext cx="480147" cy="389452"/>
          </a:xfrm>
          <a:prstGeom prst="rect">
            <a:avLst/>
          </a:prstGeom>
          <a:noFill/>
          <a:extLst>
            <a:ext uri="{909E8E84-426E-40DD-AFC4-6F175D3DCCD1}">
              <a14:hiddenFill xmlns:a14="http://schemas.microsoft.com/office/drawing/2010/main">
                <a:solidFill>
                  <a:srgbClr val="FFFFFF"/>
                </a:solidFill>
              </a14:hiddenFill>
            </a:ext>
          </a:extLst>
        </p:spPr>
      </p:pic>
      <p:pic>
        <p:nvPicPr>
          <p:cNvPr id="2" name="Obraz 1"/>
          <p:cNvPicPr>
            <a:picLocks noChangeAspect="1"/>
          </p:cNvPicPr>
          <p:nvPr/>
        </p:nvPicPr>
        <p:blipFill>
          <a:blip r:embed="rId5"/>
          <a:stretch>
            <a:fillRect/>
          </a:stretch>
        </p:blipFill>
        <p:spPr>
          <a:xfrm>
            <a:off x="139708" y="546709"/>
            <a:ext cx="4651715" cy="3754953"/>
          </a:xfrm>
          <a:prstGeom prst="rect">
            <a:avLst/>
          </a:prstGeom>
        </p:spPr>
      </p:pic>
    </p:spTree>
    <p:extLst>
      <p:ext uri="{BB962C8B-B14F-4D97-AF65-F5344CB8AC3E}">
        <p14:creationId xmlns:p14="http://schemas.microsoft.com/office/powerpoint/2010/main" val="1341588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5"/>
          <p:cNvSpPr>
            <a:spLocks noChangeShapeType="1"/>
          </p:cNvSpPr>
          <p:nvPr/>
        </p:nvSpPr>
        <p:spPr bwMode="auto">
          <a:xfrm>
            <a:off x="500063" y="476250"/>
            <a:ext cx="7921625" cy="0"/>
          </a:xfrm>
          <a:prstGeom prst="line">
            <a:avLst/>
          </a:prstGeom>
          <a:noFill/>
          <a:ln w="25400">
            <a:solidFill>
              <a:srgbClr val="002060"/>
            </a:solidFill>
            <a:round/>
            <a:headEnd/>
            <a:tailEnd/>
          </a:ln>
        </p:spPr>
        <p:txBody>
          <a:bodyPr/>
          <a:lstStyle/>
          <a:p>
            <a:endParaRPr lang="pl-PL"/>
          </a:p>
        </p:txBody>
      </p:sp>
      <p:sp>
        <p:nvSpPr>
          <p:cNvPr id="3" name="Rectangle 2"/>
          <p:cNvSpPr txBox="1">
            <a:spLocks noRot="1" noChangeArrowheads="1"/>
          </p:cNvSpPr>
          <p:nvPr/>
        </p:nvSpPr>
        <p:spPr>
          <a:xfrm>
            <a:off x="107950" y="44450"/>
            <a:ext cx="8313738" cy="360363"/>
          </a:xfrm>
          <a:prstGeom prst="rect">
            <a:avLst/>
          </a:prstGeom>
        </p:spPr>
        <p:txBody>
          <a:bodyPr anchor="ctr"/>
          <a:lstStyle/>
          <a:p>
            <a:pPr algn="ctr">
              <a:defRPr/>
            </a:pPr>
            <a:r>
              <a:rPr lang="pl-PL" sz="2400" b="1" dirty="0" smtClean="0">
                <a:solidFill>
                  <a:srgbClr val="002060"/>
                </a:solidFill>
                <a:latin typeface="Bookman Old Style" pitchFamily="18" charset="0"/>
              </a:rPr>
              <a:t>The </a:t>
            </a:r>
            <a:r>
              <a:rPr lang="en-GB" sz="2400" b="1" dirty="0" smtClean="0">
                <a:solidFill>
                  <a:srgbClr val="002060"/>
                </a:solidFill>
                <a:latin typeface="Bookman Old Style" pitchFamily="18" charset="0"/>
              </a:rPr>
              <a:t>evolution</a:t>
            </a:r>
            <a:r>
              <a:rPr lang="pl-PL" sz="2400" b="1" dirty="0" smtClean="0">
                <a:solidFill>
                  <a:srgbClr val="002060"/>
                </a:solidFill>
                <a:latin typeface="Bookman Old Style" pitchFamily="18" charset="0"/>
              </a:rPr>
              <a:t> of proton </a:t>
            </a:r>
            <a:r>
              <a:rPr lang="pl-PL" sz="2400" b="1" dirty="0" err="1" smtClean="0">
                <a:solidFill>
                  <a:srgbClr val="002060"/>
                </a:solidFill>
                <a:latin typeface="Bookman Old Style" pitchFamily="18" charset="0"/>
              </a:rPr>
              <a:t>therapy</a:t>
            </a:r>
            <a:endParaRPr lang="en-US" sz="2400" b="1" dirty="0">
              <a:solidFill>
                <a:schemeClr val="accent1">
                  <a:lumMod val="50000"/>
                </a:schemeClr>
              </a:solidFill>
              <a:latin typeface="Bookman Old Style" pitchFamily="18" charset="0"/>
            </a:endParaRPr>
          </a:p>
        </p:txBody>
      </p:sp>
      <p:pic>
        <p:nvPicPr>
          <p:cNvPr id="4" name="Picture 6"/>
          <p:cNvPicPr>
            <a:picLocks noChangeAspect="1" noChangeArrowheads="1"/>
          </p:cNvPicPr>
          <p:nvPr/>
        </p:nvPicPr>
        <p:blipFill>
          <a:blip r:embed="rId3" cstate="print"/>
          <a:srcRect/>
          <a:stretch>
            <a:fillRect/>
          </a:stretch>
        </p:blipFill>
        <p:spPr bwMode="auto">
          <a:xfrm>
            <a:off x="64301" y="32369"/>
            <a:ext cx="473293" cy="427659"/>
          </a:xfrm>
          <a:prstGeom prst="rect">
            <a:avLst/>
          </a:prstGeom>
          <a:noFill/>
          <a:ln w="9525">
            <a:noFill/>
            <a:miter lim="800000"/>
            <a:headEnd/>
            <a:tailEnd/>
          </a:ln>
          <a:effectLst/>
        </p:spPr>
      </p:pic>
      <p:pic>
        <p:nvPicPr>
          <p:cNvPr id="5" name="Picture 2" descr="https://ccb.ifj.edu.pl/img/log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6525" y="52583"/>
            <a:ext cx="480147" cy="389452"/>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89" y="1102441"/>
            <a:ext cx="8366572" cy="5090881"/>
          </a:xfrm>
          <a:prstGeom prst="rect">
            <a:avLst/>
          </a:prstGeom>
        </p:spPr>
      </p:pic>
      <p:sp>
        <p:nvSpPr>
          <p:cNvPr id="7" name="Prostokąt 6"/>
          <p:cNvSpPr/>
          <p:nvPr/>
        </p:nvSpPr>
        <p:spPr>
          <a:xfrm>
            <a:off x="278127" y="733109"/>
            <a:ext cx="2345514" cy="369332"/>
          </a:xfrm>
          <a:prstGeom prst="rect">
            <a:avLst/>
          </a:prstGeom>
        </p:spPr>
        <p:txBody>
          <a:bodyPr wrap="none">
            <a:spAutoFit/>
          </a:bodyPr>
          <a:lstStyle/>
          <a:p>
            <a:pPr marL="285750" indent="-285750">
              <a:buFont typeface="Wingdings" panose="05000000000000000000" pitchFamily="2" charset="2"/>
              <a:buChar char="Ø"/>
            </a:pPr>
            <a:r>
              <a:rPr lang="pl-PL" b="1" dirty="0" err="1" smtClean="0">
                <a:latin typeface="Bookman Old Style" panose="02050604050505020204" pitchFamily="18" charset="0"/>
              </a:rPr>
              <a:t>Scattered</a:t>
            </a:r>
            <a:r>
              <a:rPr lang="pl-PL" b="1" dirty="0" smtClean="0">
                <a:latin typeface="Bookman Old Style" panose="02050604050505020204" pitchFamily="18" charset="0"/>
              </a:rPr>
              <a:t> </a:t>
            </a:r>
            <a:r>
              <a:rPr lang="pl-PL" b="1" dirty="0" err="1" smtClean="0">
                <a:latin typeface="Bookman Old Style" panose="02050604050505020204" pitchFamily="18" charset="0"/>
              </a:rPr>
              <a:t>beam</a:t>
            </a:r>
            <a:endParaRPr lang="pl-PL" dirty="0"/>
          </a:p>
        </p:txBody>
      </p:sp>
      <p:sp>
        <p:nvSpPr>
          <p:cNvPr id="8" name="Prostokąt 7"/>
          <p:cNvSpPr/>
          <p:nvPr/>
        </p:nvSpPr>
        <p:spPr>
          <a:xfrm>
            <a:off x="277589" y="3717032"/>
            <a:ext cx="3148619" cy="369332"/>
          </a:xfrm>
          <a:prstGeom prst="rect">
            <a:avLst/>
          </a:prstGeom>
        </p:spPr>
        <p:txBody>
          <a:bodyPr wrap="none">
            <a:spAutoFit/>
          </a:bodyPr>
          <a:lstStyle/>
          <a:p>
            <a:pPr marL="285750" indent="-285750">
              <a:buFont typeface="Wingdings" panose="05000000000000000000" pitchFamily="2" charset="2"/>
              <a:buChar char="Ø"/>
            </a:pPr>
            <a:r>
              <a:rPr lang="pl-PL" b="1" dirty="0" err="1" smtClean="0">
                <a:latin typeface="Bookman Old Style" panose="02050604050505020204" pitchFamily="18" charset="0"/>
              </a:rPr>
              <a:t>Pencil</a:t>
            </a:r>
            <a:r>
              <a:rPr lang="pl-PL" b="1" dirty="0" smtClean="0">
                <a:latin typeface="Bookman Old Style" panose="02050604050505020204" pitchFamily="18" charset="0"/>
              </a:rPr>
              <a:t> </a:t>
            </a:r>
            <a:r>
              <a:rPr lang="pl-PL" b="1" dirty="0" err="1" smtClean="0">
                <a:latin typeface="Bookman Old Style" panose="02050604050505020204" pitchFamily="18" charset="0"/>
              </a:rPr>
              <a:t>Beam</a:t>
            </a:r>
            <a:r>
              <a:rPr lang="pl-PL" b="1" dirty="0" smtClean="0">
                <a:latin typeface="Bookman Old Style" panose="02050604050505020204" pitchFamily="18" charset="0"/>
              </a:rPr>
              <a:t> </a:t>
            </a:r>
            <a:r>
              <a:rPr lang="pl-PL" b="1" dirty="0" err="1" smtClean="0">
                <a:latin typeface="Bookman Old Style" panose="02050604050505020204" pitchFamily="18" charset="0"/>
              </a:rPr>
              <a:t>Scanning</a:t>
            </a:r>
            <a:endParaRPr lang="pl-PL" dirty="0"/>
          </a:p>
        </p:txBody>
      </p:sp>
    </p:spTree>
    <p:extLst>
      <p:ext uri="{BB962C8B-B14F-4D97-AF65-F5344CB8AC3E}">
        <p14:creationId xmlns:p14="http://schemas.microsoft.com/office/powerpoint/2010/main" val="526896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Rot="1" noChangeArrowheads="1"/>
          </p:cNvSpPr>
          <p:nvPr/>
        </p:nvSpPr>
        <p:spPr>
          <a:xfrm>
            <a:off x="1207761" y="84872"/>
            <a:ext cx="6235304" cy="270272"/>
          </a:xfrm>
          <a:prstGeom prst="rect">
            <a:avLst/>
          </a:prstGeom>
        </p:spPr>
        <p:txBody>
          <a:bodyPr anchor="ctr"/>
          <a:lstStyle/>
          <a:p>
            <a:pPr algn="ctr">
              <a:defRPr/>
            </a:pPr>
            <a:r>
              <a:rPr lang="pl-PL" b="1" dirty="0" err="1" smtClean="0">
                <a:latin typeface="Bookman Old Style" panose="02050604050505020204" pitchFamily="18" charset="0"/>
              </a:rPr>
              <a:t>Pencil</a:t>
            </a:r>
            <a:r>
              <a:rPr lang="pl-PL" b="1" dirty="0" smtClean="0">
                <a:latin typeface="Bookman Old Style" panose="02050604050505020204" pitchFamily="18" charset="0"/>
              </a:rPr>
              <a:t> </a:t>
            </a:r>
            <a:r>
              <a:rPr lang="pl-PL" b="1" dirty="0" err="1" smtClean="0">
                <a:latin typeface="Bookman Old Style" panose="02050604050505020204" pitchFamily="18" charset="0"/>
              </a:rPr>
              <a:t>Beam</a:t>
            </a:r>
            <a:r>
              <a:rPr lang="pl-PL" b="1" dirty="0" smtClean="0">
                <a:latin typeface="Bookman Old Style" panose="02050604050505020204" pitchFamily="18" charset="0"/>
              </a:rPr>
              <a:t> </a:t>
            </a:r>
            <a:r>
              <a:rPr lang="pl-PL" b="1" dirty="0" err="1" smtClean="0">
                <a:latin typeface="Bookman Old Style" panose="02050604050505020204" pitchFamily="18" charset="0"/>
              </a:rPr>
              <a:t>Scanning</a:t>
            </a:r>
            <a:r>
              <a:rPr lang="pl-PL" b="1" dirty="0" smtClean="0">
                <a:latin typeface="Bookman Old Style" panose="02050604050505020204" pitchFamily="18" charset="0"/>
              </a:rPr>
              <a:t> (</a:t>
            </a:r>
            <a:r>
              <a:rPr lang="pl-PL" b="1" dirty="0" err="1" smtClean="0">
                <a:latin typeface="Bookman Old Style" panose="02050604050505020204" pitchFamily="18" charset="0"/>
              </a:rPr>
              <a:t>movie</a:t>
            </a:r>
            <a:r>
              <a:rPr lang="pl-PL" b="1" dirty="0" smtClean="0">
                <a:latin typeface="Bookman Old Style" panose="02050604050505020204" pitchFamily="18" charset="0"/>
              </a:rPr>
              <a:t>)</a:t>
            </a:r>
            <a:endParaRPr lang="en-US" b="1" dirty="0">
              <a:solidFill>
                <a:schemeClr val="accent1">
                  <a:lumMod val="50000"/>
                </a:schemeClr>
              </a:solidFill>
              <a:latin typeface="Bookman Old Style" pitchFamily="18" charset="0"/>
              <a:ea typeface="+mj-ea"/>
              <a:cs typeface="+mj-cs"/>
            </a:endParaRPr>
          </a:p>
        </p:txBody>
      </p:sp>
      <p:sp>
        <p:nvSpPr>
          <p:cNvPr id="20" name="Line 5"/>
          <p:cNvSpPr>
            <a:spLocks noChangeShapeType="1"/>
          </p:cNvSpPr>
          <p:nvPr/>
        </p:nvSpPr>
        <p:spPr bwMode="auto">
          <a:xfrm>
            <a:off x="1709246" y="394058"/>
            <a:ext cx="5733819" cy="3106"/>
          </a:xfrm>
          <a:prstGeom prst="line">
            <a:avLst/>
          </a:prstGeom>
          <a:noFill/>
          <a:ln w="25400">
            <a:solidFill>
              <a:srgbClr val="002060"/>
            </a:solidFill>
            <a:round/>
            <a:headEnd/>
            <a:tailEnd/>
          </a:ln>
        </p:spPr>
        <p:txBody>
          <a:bodyPr/>
          <a:lstStyle/>
          <a:p>
            <a:endParaRPr lang="pl-PL"/>
          </a:p>
        </p:txBody>
      </p:sp>
      <p:pic>
        <p:nvPicPr>
          <p:cNvPr id="21" name="Picture 6"/>
          <p:cNvPicPr>
            <a:picLocks noChangeAspect="1" noChangeArrowheads="1"/>
          </p:cNvPicPr>
          <p:nvPr/>
        </p:nvPicPr>
        <p:blipFill>
          <a:blip r:embed="rId4" cstate="print"/>
          <a:srcRect/>
          <a:stretch>
            <a:fillRect/>
          </a:stretch>
        </p:blipFill>
        <p:spPr bwMode="auto">
          <a:xfrm>
            <a:off x="119050" y="90971"/>
            <a:ext cx="354970" cy="320744"/>
          </a:xfrm>
          <a:prstGeom prst="rect">
            <a:avLst/>
          </a:prstGeom>
          <a:noFill/>
          <a:ln w="9525">
            <a:noFill/>
            <a:miter lim="800000"/>
            <a:headEnd/>
            <a:tailEnd/>
          </a:ln>
          <a:effectLst/>
        </p:spPr>
      </p:pic>
      <p:pic>
        <p:nvPicPr>
          <p:cNvPr id="22" name="Picture 2" descr="https://ccb.ifj.edu.pl/img/logo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0757" y="116632"/>
            <a:ext cx="360110" cy="292089"/>
          </a:xfrm>
          <a:prstGeom prst="rect">
            <a:avLst/>
          </a:prstGeom>
          <a:noFill/>
          <a:extLst>
            <a:ext uri="{909E8E84-426E-40DD-AFC4-6F175D3DCCD1}">
              <a14:hiddenFill xmlns:a14="http://schemas.microsoft.com/office/drawing/2010/main">
                <a:solidFill>
                  <a:srgbClr val="FFFFFF"/>
                </a:solidFill>
              </a14:hiddenFill>
            </a:ext>
          </a:extLst>
        </p:spPr>
      </p:pic>
      <p:pic>
        <p:nvPicPr>
          <p:cNvPr id="2" name="Skanowanie Guza bez podpis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3671" y="929179"/>
            <a:ext cx="8704967" cy="4896544"/>
          </a:xfrm>
          <a:prstGeom prst="rect">
            <a:avLst/>
          </a:prstGeom>
        </p:spPr>
      </p:pic>
      <p:sp>
        <p:nvSpPr>
          <p:cNvPr id="8" name="Prostokąt 20"/>
          <p:cNvSpPr>
            <a:spLocks noChangeArrowheads="1"/>
          </p:cNvSpPr>
          <p:nvPr/>
        </p:nvSpPr>
        <p:spPr bwMode="auto">
          <a:xfrm>
            <a:off x="6367516" y="6225307"/>
            <a:ext cx="21455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5pPr>
            <a:lvl6pPr marL="25146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6pPr>
            <a:lvl7pPr marL="29718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7pPr>
            <a:lvl8pPr marL="34290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8pPr>
            <a:lvl9pPr marL="38862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9pPr>
          </a:lstStyle>
          <a:p>
            <a:pPr eaLnBrk="1" hangingPunct="1">
              <a:lnSpc>
                <a:spcPct val="100000"/>
              </a:lnSpc>
              <a:spcBef>
                <a:spcPct val="0"/>
              </a:spcBef>
              <a:buClrTx/>
              <a:buSzTx/>
              <a:buFontTx/>
              <a:buNone/>
            </a:pPr>
            <a:r>
              <a:rPr lang="en-US" altLang="en-US" sz="1600" dirty="0">
                <a:latin typeface="Franklin Gothic Book" panose="020B0503020102020204" pitchFamily="34" charset="0"/>
              </a:rPr>
              <a:t>Courtesy of </a:t>
            </a:r>
            <a:r>
              <a:rPr lang="pl-PL" altLang="en-US" sz="1600" dirty="0" smtClean="0">
                <a:latin typeface="Franklin Gothic Book" panose="020B0503020102020204" pitchFamily="34" charset="0"/>
              </a:rPr>
              <a:t>W. Nidzicki</a:t>
            </a:r>
            <a:endParaRPr lang="en-US" altLang="en-US" sz="1600" dirty="0">
              <a:latin typeface="Franklin Gothic Book" panose="020B0503020102020204" pitchFamily="34" charset="0"/>
            </a:endParaRPr>
          </a:p>
        </p:txBody>
      </p:sp>
    </p:spTree>
    <p:extLst>
      <p:ext uri="{BB962C8B-B14F-4D97-AF65-F5344CB8AC3E}">
        <p14:creationId xmlns:p14="http://schemas.microsoft.com/office/powerpoint/2010/main" val="1652416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Rot="1" noChangeArrowheads="1"/>
          </p:cNvSpPr>
          <p:nvPr/>
        </p:nvSpPr>
        <p:spPr>
          <a:xfrm>
            <a:off x="107950" y="44450"/>
            <a:ext cx="8974405" cy="360363"/>
          </a:xfrm>
          <a:prstGeom prst="rect">
            <a:avLst/>
          </a:prstGeom>
        </p:spPr>
        <p:txBody>
          <a:bodyPr anchor="ctr"/>
          <a:lstStyle/>
          <a:p>
            <a:pPr algn="ctr">
              <a:defRPr/>
            </a:pPr>
            <a:r>
              <a:rPr lang="pl-PL" sz="2200" b="1" dirty="0" smtClean="0">
                <a:solidFill>
                  <a:srgbClr val="002060"/>
                </a:solidFill>
                <a:latin typeface="Bookman Old Style" pitchFamily="18" charset="0"/>
              </a:rPr>
              <a:t>IMPT </a:t>
            </a:r>
            <a:r>
              <a:rPr lang="pl-PL" sz="2200" b="1" dirty="0" err="1" smtClean="0">
                <a:solidFill>
                  <a:srgbClr val="002060"/>
                </a:solidFill>
                <a:latin typeface="Bookman Old Style" pitchFamily="18" charset="0"/>
              </a:rPr>
              <a:t>technique</a:t>
            </a:r>
            <a:endParaRPr lang="en-US" sz="2200" b="1" dirty="0">
              <a:solidFill>
                <a:schemeClr val="accent1">
                  <a:lumMod val="50000"/>
                </a:schemeClr>
              </a:solidFill>
              <a:latin typeface="Bookman Old Style" pitchFamily="18" charset="0"/>
              <a:ea typeface="+mj-ea"/>
              <a:cs typeface="+mj-cs"/>
            </a:endParaRPr>
          </a:p>
        </p:txBody>
      </p:sp>
      <p:pic>
        <p:nvPicPr>
          <p:cNvPr id="5" name="Obraz 4"/>
          <p:cNvPicPr>
            <a:picLocks noChangeAspect="1"/>
          </p:cNvPicPr>
          <p:nvPr/>
        </p:nvPicPr>
        <p:blipFill rotWithShape="1">
          <a:blip r:embed="rId2" cstate="print">
            <a:extLst>
              <a:ext uri="{28A0092B-C50C-407E-A947-70E740481C1C}">
                <a14:useLocalDpi xmlns:a14="http://schemas.microsoft.com/office/drawing/2010/main" val="0"/>
              </a:ext>
            </a:extLst>
          </a:blip>
          <a:srcRect r="10012" b="9971"/>
          <a:stretch/>
        </p:blipFill>
        <p:spPr>
          <a:xfrm>
            <a:off x="693747" y="652713"/>
            <a:ext cx="2224368" cy="1676342"/>
          </a:xfrm>
          <a:prstGeom prst="rect">
            <a:avLst/>
          </a:prstGeom>
        </p:spPr>
      </p:pic>
      <p:pic>
        <p:nvPicPr>
          <p:cNvPr id="6" name="Obraz 5"/>
          <p:cNvPicPr>
            <a:picLocks noChangeAspect="1"/>
          </p:cNvPicPr>
          <p:nvPr/>
        </p:nvPicPr>
        <p:blipFill rotWithShape="1">
          <a:blip r:embed="rId3" cstate="print">
            <a:extLst>
              <a:ext uri="{28A0092B-C50C-407E-A947-70E740481C1C}">
                <a14:useLocalDpi xmlns:a14="http://schemas.microsoft.com/office/drawing/2010/main" val="0"/>
              </a:ext>
            </a:extLst>
          </a:blip>
          <a:srcRect r="9596" b="12729"/>
          <a:stretch/>
        </p:blipFill>
        <p:spPr>
          <a:xfrm>
            <a:off x="696308" y="2530973"/>
            <a:ext cx="2221807" cy="1791558"/>
          </a:xfrm>
          <a:prstGeom prst="rect">
            <a:avLst/>
          </a:prstGeom>
        </p:spPr>
      </p:pic>
      <p:pic>
        <p:nvPicPr>
          <p:cNvPr id="7" name="Obraz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15189" y="650526"/>
            <a:ext cx="2166856" cy="1819688"/>
          </a:xfrm>
          <a:prstGeom prst="rect">
            <a:avLst/>
          </a:prstGeom>
        </p:spPr>
      </p:pic>
      <p:pic>
        <p:nvPicPr>
          <p:cNvPr id="8" name="Obraz 7"/>
          <p:cNvPicPr>
            <a:picLocks noChangeAspect="1"/>
          </p:cNvPicPr>
          <p:nvPr/>
        </p:nvPicPr>
        <p:blipFill rotWithShape="1">
          <a:blip r:embed="rId5" cstate="print">
            <a:extLst>
              <a:ext uri="{28A0092B-C50C-407E-A947-70E740481C1C}">
                <a14:useLocalDpi xmlns:a14="http://schemas.microsoft.com/office/drawing/2010/main" val="0"/>
              </a:ext>
            </a:extLst>
          </a:blip>
          <a:srcRect t="5980" r="3822"/>
          <a:stretch/>
        </p:blipFill>
        <p:spPr>
          <a:xfrm>
            <a:off x="6121805" y="2654308"/>
            <a:ext cx="2160240" cy="1693087"/>
          </a:xfrm>
          <a:prstGeom prst="rect">
            <a:avLst/>
          </a:prstGeom>
        </p:spPr>
      </p:pic>
      <p:pic>
        <p:nvPicPr>
          <p:cNvPr id="9" name="Obraz 8"/>
          <p:cNvPicPr>
            <a:picLocks noChangeAspect="1"/>
          </p:cNvPicPr>
          <p:nvPr/>
        </p:nvPicPr>
        <p:blipFill rotWithShape="1">
          <a:blip r:embed="rId6" cstate="print">
            <a:extLst>
              <a:ext uri="{28A0092B-C50C-407E-A947-70E740481C1C}">
                <a14:useLocalDpi xmlns:a14="http://schemas.microsoft.com/office/drawing/2010/main" val="0"/>
              </a:ext>
            </a:extLst>
          </a:blip>
          <a:srcRect l="5015" t="6143" r="13407" b="2309"/>
          <a:stretch/>
        </p:blipFill>
        <p:spPr>
          <a:xfrm>
            <a:off x="3082691" y="1382345"/>
            <a:ext cx="2861307" cy="2360999"/>
          </a:xfrm>
          <a:prstGeom prst="rect">
            <a:avLst/>
          </a:prstGeom>
        </p:spPr>
      </p:pic>
      <p:pic>
        <p:nvPicPr>
          <p:cNvPr id="19" name="Picture 6"/>
          <p:cNvPicPr>
            <a:picLocks noChangeAspect="1" noChangeArrowheads="1"/>
          </p:cNvPicPr>
          <p:nvPr/>
        </p:nvPicPr>
        <p:blipFill>
          <a:blip r:embed="rId7" cstate="print"/>
          <a:srcRect/>
          <a:stretch>
            <a:fillRect/>
          </a:stretch>
        </p:blipFill>
        <p:spPr bwMode="auto">
          <a:xfrm>
            <a:off x="64301" y="70469"/>
            <a:ext cx="473293" cy="427659"/>
          </a:xfrm>
          <a:prstGeom prst="rect">
            <a:avLst/>
          </a:prstGeom>
          <a:noFill/>
          <a:ln w="9525">
            <a:noFill/>
            <a:miter lim="800000"/>
            <a:headEnd/>
            <a:tailEnd/>
          </a:ln>
          <a:effectLst/>
        </p:spPr>
      </p:pic>
      <p:sp>
        <p:nvSpPr>
          <p:cNvPr id="20" name="Line 5"/>
          <p:cNvSpPr>
            <a:spLocks noChangeShapeType="1"/>
          </p:cNvSpPr>
          <p:nvPr/>
        </p:nvSpPr>
        <p:spPr bwMode="auto">
          <a:xfrm>
            <a:off x="776596" y="456698"/>
            <a:ext cx="7645092" cy="4141"/>
          </a:xfrm>
          <a:prstGeom prst="line">
            <a:avLst/>
          </a:prstGeom>
          <a:noFill/>
          <a:ln w="25400">
            <a:solidFill>
              <a:srgbClr val="002060"/>
            </a:solidFill>
            <a:round/>
            <a:headEnd/>
            <a:tailEnd/>
          </a:ln>
        </p:spPr>
        <p:txBody>
          <a:bodyPr/>
          <a:lstStyle/>
          <a:p>
            <a:endParaRPr lang="pl-PL"/>
          </a:p>
        </p:txBody>
      </p:sp>
      <p:pic>
        <p:nvPicPr>
          <p:cNvPr id="21" name="Picture 2" descr="https://ccb.ifj.edu.pl/img/logo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6525" y="90683"/>
            <a:ext cx="480147" cy="389452"/>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85352" y="6503574"/>
            <a:ext cx="8961303" cy="323165"/>
          </a:xfrm>
          <a:prstGeom prst="rect">
            <a:avLst/>
          </a:prstGeom>
          <a:solidFill>
            <a:schemeClr val="accent3">
              <a:lumMod val="20000"/>
              <a:lumOff val="80000"/>
            </a:schemeClr>
          </a:solidFill>
        </p:spPr>
        <p:txBody>
          <a:bodyPr wrap="square">
            <a:spAutoFit/>
          </a:bodyPr>
          <a:lstStyle/>
          <a:p>
            <a:pPr>
              <a:lnSpc>
                <a:spcPct val="150000"/>
              </a:lnSpc>
              <a:spcBef>
                <a:spcPct val="0"/>
              </a:spcBef>
            </a:pPr>
            <a:r>
              <a:rPr lang="pl-PL" altLang="pl-PL" sz="1000" b="1" i="1" dirty="0" err="1">
                <a:latin typeface="Bookman Old Style" panose="02050604050505020204" pitchFamily="18" charset="0"/>
              </a:rPr>
              <a:t>Eclipse</a:t>
            </a:r>
            <a:r>
              <a:rPr lang="pl-PL" altLang="pl-PL" sz="1000" b="1" i="1" dirty="0">
                <a:latin typeface="Bookman Old Style" panose="02050604050505020204" pitchFamily="18" charset="0"/>
              </a:rPr>
              <a:t> </a:t>
            </a:r>
            <a:r>
              <a:rPr lang="pl-PL" altLang="pl-PL" sz="1000" b="1" i="1" dirty="0" err="1">
                <a:latin typeface="Bookman Old Style" panose="02050604050505020204" pitchFamily="18" charset="0"/>
              </a:rPr>
              <a:t>Protons</a:t>
            </a:r>
            <a:r>
              <a:rPr lang="pl-PL" altLang="pl-PL" sz="1000" b="1" i="1" dirty="0">
                <a:latin typeface="Bookman Old Style" panose="02050604050505020204" pitchFamily="18" charset="0"/>
              </a:rPr>
              <a:t> for PBS </a:t>
            </a:r>
            <a:r>
              <a:rPr lang="pl-PL" altLang="pl-PL" sz="1000" b="1" i="1" dirty="0" smtClean="0">
                <a:latin typeface="Bookman Old Style" panose="02050604050505020204" pitchFamily="18" charset="0"/>
              </a:rPr>
              <a:t>(</a:t>
            </a:r>
            <a:r>
              <a:rPr lang="pl-PL" altLang="pl-PL" sz="1000" b="1" i="1" dirty="0" err="1">
                <a:latin typeface="Bookman Old Style" panose="02050604050505020204" pitchFamily="18" charset="0"/>
              </a:rPr>
              <a:t>Varian</a:t>
            </a:r>
            <a:r>
              <a:rPr lang="pl-PL" altLang="pl-PL" sz="1000" b="1" i="1" dirty="0" smtClean="0">
                <a:latin typeface="Bookman Old Style" panose="02050604050505020204" pitchFamily="18" charset="0"/>
              </a:rPr>
              <a:t>) 	ARIA </a:t>
            </a:r>
            <a:r>
              <a:rPr lang="pl-PL" altLang="pl-PL" sz="1000" b="1" i="1" dirty="0" err="1">
                <a:latin typeface="Bookman Old Style" panose="02050604050505020204" pitchFamily="18" charset="0"/>
              </a:rPr>
              <a:t>Oncology</a:t>
            </a:r>
            <a:r>
              <a:rPr lang="pl-PL" altLang="pl-PL" sz="1000" b="1" i="1" dirty="0">
                <a:latin typeface="Bookman Old Style" panose="02050604050505020204" pitchFamily="18" charset="0"/>
              </a:rPr>
              <a:t> Information System (</a:t>
            </a:r>
            <a:r>
              <a:rPr lang="pl-PL" altLang="pl-PL" sz="1000" b="1" i="1" dirty="0" err="1">
                <a:latin typeface="Bookman Old Style" panose="02050604050505020204" pitchFamily="18" charset="0"/>
              </a:rPr>
              <a:t>Varian</a:t>
            </a:r>
            <a:r>
              <a:rPr lang="pl-PL" altLang="pl-PL" sz="1000" b="1" i="1" dirty="0" smtClean="0">
                <a:latin typeface="Bookman Old Style" panose="02050604050505020204" pitchFamily="18" charset="0"/>
              </a:rPr>
              <a:t>) 	</a:t>
            </a:r>
            <a:r>
              <a:rPr lang="pl-PL" altLang="pl-PL" sz="1000" b="1" i="1" dirty="0" err="1" smtClean="0">
                <a:latin typeface="Bookman Old Style" panose="02050604050505020204" pitchFamily="18" charset="0"/>
              </a:rPr>
              <a:t>Citrix</a:t>
            </a:r>
            <a:r>
              <a:rPr lang="pl-PL" altLang="pl-PL" sz="1000" b="1" i="1" dirty="0" smtClean="0">
                <a:latin typeface="Bookman Old Style" panose="02050604050505020204" pitchFamily="18" charset="0"/>
              </a:rPr>
              <a:t>: </a:t>
            </a:r>
            <a:r>
              <a:rPr lang="pl-PL" altLang="pl-PL" sz="1000" b="1" i="1" dirty="0" err="1" smtClean="0">
                <a:latin typeface="Bookman Old Style" panose="02050604050505020204" pitchFamily="18" charset="0"/>
              </a:rPr>
              <a:t>remote</a:t>
            </a:r>
            <a:r>
              <a:rPr lang="pl-PL" altLang="pl-PL" sz="1000" b="1" i="1" dirty="0" smtClean="0">
                <a:latin typeface="Bookman Old Style" panose="02050604050505020204" pitchFamily="18" charset="0"/>
              </a:rPr>
              <a:t> </a:t>
            </a:r>
            <a:r>
              <a:rPr lang="pl-PL" altLang="pl-PL" sz="1000" b="1" i="1" dirty="0" err="1" smtClean="0">
                <a:latin typeface="Bookman Old Style" panose="02050604050505020204" pitchFamily="18" charset="0"/>
              </a:rPr>
              <a:t>access</a:t>
            </a:r>
            <a:r>
              <a:rPr lang="pl-PL" altLang="pl-PL" sz="1000" b="1" i="1" dirty="0" smtClean="0">
                <a:latin typeface="Bookman Old Style" panose="02050604050505020204" pitchFamily="18" charset="0"/>
              </a:rPr>
              <a:t> for </a:t>
            </a:r>
            <a:r>
              <a:rPr lang="pl-PL" altLang="pl-PL" sz="1000" b="1" i="1" dirty="0" err="1" smtClean="0">
                <a:latin typeface="Bookman Old Style" panose="02050604050505020204" pitchFamily="18" charset="0"/>
              </a:rPr>
              <a:t>partners</a:t>
            </a:r>
            <a:endParaRPr lang="pl-PL" altLang="pl-PL" sz="1000" b="1" i="1" dirty="0">
              <a:latin typeface="Bookman Old Style" panose="02050604050505020204" pitchFamily="18" charset="0"/>
            </a:endParaRPr>
          </a:p>
        </p:txBody>
      </p:sp>
      <p:sp>
        <p:nvSpPr>
          <p:cNvPr id="29" name="Text Box 2"/>
          <p:cNvSpPr txBox="1">
            <a:spLocks noChangeArrowheads="1"/>
          </p:cNvSpPr>
          <p:nvPr/>
        </p:nvSpPr>
        <p:spPr bwMode="auto">
          <a:xfrm>
            <a:off x="467544" y="4431061"/>
            <a:ext cx="850781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spcBef>
                <a:spcPct val="0"/>
              </a:spcBef>
              <a:buNone/>
            </a:pPr>
            <a:r>
              <a:rPr lang="en-US" sz="1300" dirty="0">
                <a:latin typeface="Bookman Old Style" panose="02050604050505020204" pitchFamily="18" charset="0"/>
              </a:rPr>
              <a:t>The principle of intensity modulated proton therapy (IMPT). Non-uniform dose distributions from a number of fields (4 in this case) yield the desired (uniform) target dose. </a:t>
            </a:r>
            <a:endParaRPr lang="pl-PL" altLang="pl-PL" sz="1300" dirty="0">
              <a:latin typeface="Bookman Old Style" panose="02050604050505020204" pitchFamily="18" charset="0"/>
            </a:endParaRPr>
          </a:p>
        </p:txBody>
      </p:sp>
      <p:sp>
        <p:nvSpPr>
          <p:cNvPr id="30" name="Prostokąt 29"/>
          <p:cNvSpPr/>
          <p:nvPr/>
        </p:nvSpPr>
        <p:spPr>
          <a:xfrm>
            <a:off x="356875" y="4923504"/>
            <a:ext cx="8787125" cy="1077218"/>
          </a:xfrm>
          <a:prstGeom prst="rect">
            <a:avLst/>
          </a:prstGeom>
        </p:spPr>
        <p:txBody>
          <a:bodyPr wrap="square">
            <a:spAutoFit/>
          </a:bodyPr>
          <a:lstStyle/>
          <a:p>
            <a:pPr marR="0" algn="just"/>
            <a:r>
              <a:rPr lang="pl-PL" sz="1600" dirty="0" smtClean="0">
                <a:solidFill>
                  <a:srgbClr val="000000"/>
                </a:solidFill>
                <a:latin typeface="Bookman Old Style" panose="02050604050505020204" pitchFamily="18" charset="0"/>
              </a:rPr>
              <a:t>IMPT </a:t>
            </a:r>
            <a:r>
              <a:rPr lang="en-US" sz="1600" dirty="0" smtClean="0">
                <a:solidFill>
                  <a:srgbClr val="000000"/>
                </a:solidFill>
                <a:latin typeface="Bookman Old Style" panose="02050604050505020204" pitchFamily="18" charset="0"/>
              </a:rPr>
              <a:t>treatments</a:t>
            </a:r>
            <a:r>
              <a:rPr lang="pl-PL" sz="1600" dirty="0" smtClean="0">
                <a:solidFill>
                  <a:srgbClr val="000000"/>
                </a:solidFill>
                <a:latin typeface="Bookman Old Style" panose="02050604050505020204" pitchFamily="18" charset="0"/>
              </a:rPr>
              <a:t> </a:t>
            </a:r>
            <a:r>
              <a:rPr lang="en-US" sz="1600" dirty="0" smtClean="0">
                <a:solidFill>
                  <a:srgbClr val="000000"/>
                </a:solidFill>
                <a:latin typeface="Bookman Old Style" panose="02050604050505020204" pitchFamily="18" charset="0"/>
              </a:rPr>
              <a:t>advantages</a:t>
            </a:r>
            <a:r>
              <a:rPr lang="en-US" sz="1600" dirty="0">
                <a:solidFill>
                  <a:srgbClr val="000000"/>
                </a:solidFill>
                <a:latin typeface="Bookman Old Style" panose="02050604050505020204" pitchFamily="18" charset="0"/>
              </a:rPr>
              <a:t>: </a:t>
            </a:r>
          </a:p>
          <a:p>
            <a:pPr marL="285750" marR="0" indent="-285750" algn="just">
              <a:buFont typeface="Wingdings" panose="05000000000000000000" pitchFamily="2" charset="2"/>
              <a:buChar char="Ø"/>
            </a:pPr>
            <a:r>
              <a:rPr lang="en-US" sz="1600" dirty="0" smtClean="0">
                <a:solidFill>
                  <a:srgbClr val="000000"/>
                </a:solidFill>
                <a:latin typeface="Bookman Old Style" panose="02050604050505020204" pitchFamily="18" charset="0"/>
              </a:rPr>
              <a:t>improved </a:t>
            </a:r>
            <a:r>
              <a:rPr lang="en-US" sz="1600" dirty="0">
                <a:solidFill>
                  <a:srgbClr val="000000"/>
                </a:solidFill>
                <a:latin typeface="Bookman Old Style" panose="02050604050505020204" pitchFamily="18" charset="0"/>
              </a:rPr>
              <a:t>dose </a:t>
            </a:r>
            <a:r>
              <a:rPr lang="en-US" sz="1600" dirty="0" smtClean="0">
                <a:solidFill>
                  <a:srgbClr val="000000"/>
                </a:solidFill>
                <a:latin typeface="Bookman Old Style" panose="02050604050505020204" pitchFamily="18" charset="0"/>
              </a:rPr>
              <a:t>conformity </a:t>
            </a:r>
            <a:r>
              <a:rPr lang="en-US" sz="1600" dirty="0">
                <a:solidFill>
                  <a:srgbClr val="000000"/>
                </a:solidFill>
                <a:latin typeface="Bookman Old Style" panose="02050604050505020204" pitchFamily="18" charset="0"/>
              </a:rPr>
              <a:t>and steeper dose </a:t>
            </a:r>
            <a:r>
              <a:rPr lang="en-US" sz="1600" dirty="0" smtClean="0">
                <a:solidFill>
                  <a:srgbClr val="000000"/>
                </a:solidFill>
                <a:latin typeface="Bookman Old Style" panose="02050604050505020204" pitchFamily="18" charset="0"/>
              </a:rPr>
              <a:t>gradients, </a:t>
            </a:r>
            <a:endParaRPr lang="pl-PL" sz="1600" dirty="0" smtClean="0">
              <a:solidFill>
                <a:srgbClr val="000000"/>
              </a:solidFill>
              <a:latin typeface="Bookman Old Style" panose="02050604050505020204" pitchFamily="18" charset="0"/>
            </a:endParaRPr>
          </a:p>
          <a:p>
            <a:pPr marL="285750" marR="0" indent="-285750" algn="just">
              <a:buFont typeface="Wingdings" panose="05000000000000000000" pitchFamily="2" charset="2"/>
              <a:buChar char="Ø"/>
            </a:pPr>
            <a:r>
              <a:rPr lang="en-US" sz="1600" dirty="0" smtClean="0">
                <a:solidFill>
                  <a:srgbClr val="000000"/>
                </a:solidFill>
                <a:latin typeface="Bookman Old Style" panose="02050604050505020204" pitchFamily="18" charset="0"/>
              </a:rPr>
              <a:t>further reduction of integral dose, </a:t>
            </a:r>
          </a:p>
          <a:p>
            <a:pPr marL="285750" marR="0" indent="-285750" algn="just">
              <a:buFont typeface="Wingdings" panose="05000000000000000000" pitchFamily="2" charset="2"/>
              <a:buChar char="Ø"/>
            </a:pPr>
            <a:r>
              <a:rPr lang="en-US" sz="1600" dirty="0" smtClean="0">
                <a:solidFill>
                  <a:srgbClr val="000000"/>
                </a:solidFill>
                <a:latin typeface="Bookman Old Style" panose="02050604050505020204" pitchFamily="18" charset="0"/>
              </a:rPr>
              <a:t>less </a:t>
            </a:r>
            <a:r>
              <a:rPr lang="en-US" sz="1600" dirty="0">
                <a:solidFill>
                  <a:srgbClr val="000000"/>
                </a:solidFill>
                <a:latin typeface="Bookman Old Style" panose="02050604050505020204" pitchFamily="18" charset="0"/>
              </a:rPr>
              <a:t>sensitivity to range uncertainties and other sources of uncertainty </a:t>
            </a:r>
            <a:r>
              <a:rPr lang="en-US" sz="1600" dirty="0" smtClean="0">
                <a:solidFill>
                  <a:srgbClr val="000000"/>
                </a:solidFill>
                <a:latin typeface="Bookman Old Style" panose="02050604050505020204" pitchFamily="18" charset="0"/>
              </a:rPr>
              <a:t> </a:t>
            </a:r>
            <a:endParaRPr lang="pl-PL" sz="1600" dirty="0">
              <a:latin typeface="Bookman Old Style" panose="02050604050505020204" pitchFamily="18" charset="0"/>
            </a:endParaRPr>
          </a:p>
        </p:txBody>
      </p:sp>
    </p:spTree>
    <p:extLst>
      <p:ext uri="{BB962C8B-B14F-4D97-AF65-F5344CB8AC3E}">
        <p14:creationId xmlns:p14="http://schemas.microsoft.com/office/powerpoint/2010/main" val="88085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p:cNvPicPr>
            <a:picLocks noChangeAspect="1" noChangeArrowheads="1"/>
          </p:cNvPicPr>
          <p:nvPr/>
        </p:nvPicPr>
        <p:blipFill>
          <a:blip r:embed="rId2" cstate="print"/>
          <a:srcRect/>
          <a:stretch>
            <a:fillRect/>
          </a:stretch>
        </p:blipFill>
        <p:spPr bwMode="auto">
          <a:xfrm>
            <a:off x="8532440" y="27980"/>
            <a:ext cx="576262" cy="520700"/>
          </a:xfrm>
          <a:prstGeom prst="rect">
            <a:avLst/>
          </a:prstGeom>
          <a:noFill/>
          <a:ln w="9525">
            <a:noFill/>
            <a:miter lim="800000"/>
            <a:headEnd/>
            <a:tailEnd/>
          </a:ln>
          <a:effectLst/>
        </p:spPr>
      </p:pic>
      <p:sp>
        <p:nvSpPr>
          <p:cNvPr id="13" name="Line 5"/>
          <p:cNvSpPr>
            <a:spLocks noChangeShapeType="1"/>
          </p:cNvSpPr>
          <p:nvPr/>
        </p:nvSpPr>
        <p:spPr bwMode="auto">
          <a:xfrm>
            <a:off x="500063" y="476250"/>
            <a:ext cx="7921625" cy="0"/>
          </a:xfrm>
          <a:prstGeom prst="line">
            <a:avLst/>
          </a:prstGeom>
          <a:noFill/>
          <a:ln w="25400">
            <a:solidFill>
              <a:srgbClr val="002060"/>
            </a:solidFill>
            <a:round/>
            <a:headEnd/>
            <a:tailEnd/>
          </a:ln>
        </p:spPr>
        <p:txBody>
          <a:bodyPr/>
          <a:lstStyle/>
          <a:p>
            <a:endParaRPr lang="pl-PL"/>
          </a:p>
        </p:txBody>
      </p:sp>
      <p:sp>
        <p:nvSpPr>
          <p:cNvPr id="15" name="pole tekstowe 1"/>
          <p:cNvSpPr txBox="1">
            <a:spLocks noChangeArrowheads="1"/>
          </p:cNvSpPr>
          <p:nvPr/>
        </p:nvSpPr>
        <p:spPr bwMode="auto">
          <a:xfrm>
            <a:off x="298435" y="4077072"/>
            <a:ext cx="8798649"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buFont typeface="Wingdings" panose="05000000000000000000" pitchFamily="2" charset="2"/>
              <a:buChar char="Ø"/>
            </a:pPr>
            <a:r>
              <a:rPr lang="pl-PL" altLang="en-US" b="0" dirty="0" smtClean="0">
                <a:latin typeface="Bookman Old Style" panose="02050604050505020204" pitchFamily="18" charset="0"/>
              </a:rPr>
              <a:t>2011: </a:t>
            </a:r>
            <a:r>
              <a:rPr lang="pl-PL" altLang="en-US" b="0" dirty="0" err="1" smtClean="0">
                <a:latin typeface="Bookman Old Style" panose="02050604050505020204" pitchFamily="18" charset="0"/>
              </a:rPr>
              <a:t>first</a:t>
            </a:r>
            <a:r>
              <a:rPr lang="pl-PL" altLang="en-US" b="0" dirty="0" smtClean="0">
                <a:latin typeface="Bookman Old Style" panose="02050604050505020204" pitchFamily="18" charset="0"/>
              </a:rPr>
              <a:t> </a:t>
            </a:r>
            <a:r>
              <a:rPr lang="pl-PL" altLang="en-US" b="0" dirty="0" err="1" smtClean="0">
                <a:latin typeface="Bookman Old Style" panose="02050604050505020204" pitchFamily="18" charset="0"/>
              </a:rPr>
              <a:t>eye</a:t>
            </a:r>
            <a:r>
              <a:rPr lang="pl-PL" altLang="en-US" b="0" dirty="0" smtClean="0">
                <a:latin typeface="Bookman Old Style" panose="02050604050505020204" pitchFamily="18" charset="0"/>
              </a:rPr>
              <a:t> proton </a:t>
            </a:r>
            <a:r>
              <a:rPr lang="pl-PL" altLang="en-US" b="0" dirty="0" err="1" smtClean="0">
                <a:latin typeface="Bookman Old Style" panose="02050604050505020204" pitchFamily="18" charset="0"/>
              </a:rPr>
              <a:t>radiotherapy</a:t>
            </a:r>
            <a:r>
              <a:rPr lang="pl-PL" altLang="en-US" b="0" dirty="0" smtClean="0">
                <a:latin typeface="Bookman Old Style" panose="02050604050505020204" pitchFamily="18" charset="0"/>
              </a:rPr>
              <a:t> in Poland (with AIC-144 </a:t>
            </a:r>
            <a:r>
              <a:rPr lang="pl-PL" altLang="en-US" b="0" dirty="0" err="1" smtClean="0">
                <a:latin typeface="Bookman Old Style" panose="02050604050505020204" pitchFamily="18" charset="0"/>
              </a:rPr>
              <a:t>cyclotron</a:t>
            </a:r>
            <a:r>
              <a:rPr lang="pl-PL" altLang="en-US" b="0" dirty="0" smtClean="0">
                <a:latin typeface="Bookman Old Style" panose="02050604050505020204" pitchFamily="18" charset="0"/>
              </a:rPr>
              <a:t>)</a:t>
            </a:r>
          </a:p>
          <a:p>
            <a:pPr>
              <a:buFont typeface="Wingdings" panose="05000000000000000000" pitchFamily="2" charset="2"/>
              <a:buChar char="Ø"/>
            </a:pPr>
            <a:r>
              <a:rPr lang="pl-PL" altLang="en-US" b="0" dirty="0" smtClean="0">
                <a:latin typeface="Bookman Old Style" panose="02050604050505020204" pitchFamily="18" charset="0"/>
              </a:rPr>
              <a:t>New </a:t>
            </a:r>
            <a:r>
              <a:rPr lang="pl-PL" altLang="en-US" b="0" dirty="0" err="1" smtClean="0">
                <a:latin typeface="Bookman Old Style" panose="02050604050505020204" pitchFamily="18" charset="0"/>
              </a:rPr>
              <a:t>treatment</a:t>
            </a:r>
            <a:r>
              <a:rPr lang="pl-PL" altLang="en-US" b="0" dirty="0" smtClean="0">
                <a:latin typeface="Bookman Old Style" panose="02050604050505020204" pitchFamily="18" charset="0"/>
              </a:rPr>
              <a:t> </a:t>
            </a:r>
            <a:r>
              <a:rPr lang="pl-PL" altLang="en-US" b="0" dirty="0" err="1" smtClean="0">
                <a:latin typeface="Bookman Old Style" panose="02050604050505020204" pitchFamily="18" charset="0"/>
              </a:rPr>
              <a:t>room</a:t>
            </a:r>
            <a:r>
              <a:rPr lang="pl-PL" altLang="en-US" b="0" dirty="0" smtClean="0">
                <a:latin typeface="Bookman Old Style" panose="02050604050505020204" pitchFamily="18" charset="0"/>
              </a:rPr>
              <a:t> </a:t>
            </a:r>
            <a:r>
              <a:rPr lang="pl-PL" altLang="en-US" b="0" dirty="0" err="1" smtClean="0">
                <a:latin typeface="Bookman Old Style" panose="02050604050505020204" pitchFamily="18" charset="0"/>
              </a:rPr>
              <a:t>at</a:t>
            </a:r>
            <a:r>
              <a:rPr lang="pl-PL" altLang="en-US" b="0" dirty="0" smtClean="0">
                <a:latin typeface="Bookman Old Style" panose="02050604050505020204" pitchFamily="18" charset="0"/>
              </a:rPr>
              <a:t> CCB was </a:t>
            </a:r>
            <a:r>
              <a:rPr lang="en-US" altLang="en-US" b="0" dirty="0" smtClean="0">
                <a:latin typeface="Bookman Old Style" panose="02050604050505020204" pitchFamily="18" charset="0"/>
              </a:rPr>
              <a:t>developed </a:t>
            </a:r>
            <a:r>
              <a:rPr lang="en-US" altLang="en-US" b="0" dirty="0">
                <a:latin typeface="Bookman Old Style" panose="02050604050505020204" pitchFamily="18" charset="0"/>
              </a:rPr>
              <a:t>by group of J. </a:t>
            </a:r>
            <a:r>
              <a:rPr lang="en-US" altLang="en-US" b="0" dirty="0" err="1">
                <a:latin typeface="Bookman Old Style" panose="02050604050505020204" pitchFamily="18" charset="0"/>
              </a:rPr>
              <a:t>Swakon</a:t>
            </a:r>
            <a:r>
              <a:rPr lang="en-US" altLang="en-US" b="0" dirty="0">
                <a:latin typeface="Bookman Old Style" panose="02050604050505020204" pitchFamily="18" charset="0"/>
              </a:rPr>
              <a:t> (IFJ</a:t>
            </a:r>
            <a:r>
              <a:rPr lang="en-US" altLang="en-US" b="0" dirty="0" smtClean="0">
                <a:latin typeface="Bookman Old Style" panose="02050604050505020204" pitchFamily="18" charset="0"/>
              </a:rPr>
              <a:t>)</a:t>
            </a:r>
            <a:endParaRPr lang="pl-PL" altLang="en-US" b="0" dirty="0" smtClean="0">
              <a:latin typeface="Bookman Old Style" panose="02050604050505020204" pitchFamily="18" charset="0"/>
            </a:endParaRPr>
          </a:p>
          <a:p>
            <a:pPr>
              <a:buFont typeface="Wingdings" panose="05000000000000000000" pitchFamily="2" charset="2"/>
              <a:buChar char="Ø"/>
            </a:pPr>
            <a:r>
              <a:rPr lang="pl-PL" altLang="en-US" dirty="0" err="1" smtClean="0">
                <a:solidFill>
                  <a:srgbClr val="FF0000"/>
                </a:solidFill>
                <a:latin typeface="Bookman Old Style" panose="02050604050505020204" pitchFamily="18" charset="0"/>
              </a:rPr>
              <a:t>Since</a:t>
            </a:r>
            <a:r>
              <a:rPr lang="pl-PL" altLang="en-US" dirty="0" smtClean="0">
                <a:solidFill>
                  <a:srgbClr val="FF0000"/>
                </a:solidFill>
                <a:latin typeface="Bookman Old Style" panose="02050604050505020204" pitchFamily="18" charset="0"/>
              </a:rPr>
              <a:t> </a:t>
            </a:r>
            <a:r>
              <a:rPr lang="en-US" dirty="0">
                <a:solidFill>
                  <a:srgbClr val="FF0000"/>
                </a:solidFill>
                <a:latin typeface="Bookman Old Style" panose="02050604050505020204" pitchFamily="18" charset="0"/>
              </a:rPr>
              <a:t>February </a:t>
            </a:r>
            <a:r>
              <a:rPr lang="en-US" dirty="0" smtClean="0">
                <a:solidFill>
                  <a:srgbClr val="FF0000"/>
                </a:solidFill>
                <a:latin typeface="Bookman Old Style" panose="02050604050505020204" pitchFamily="18" charset="0"/>
              </a:rPr>
              <a:t>2016</a:t>
            </a:r>
            <a:r>
              <a:rPr lang="pl-PL" dirty="0" smtClean="0">
                <a:solidFill>
                  <a:srgbClr val="FF0000"/>
                </a:solidFill>
                <a:latin typeface="Bookman Old Style" panose="02050604050505020204" pitchFamily="18" charset="0"/>
              </a:rPr>
              <a:t> </a:t>
            </a:r>
            <a:r>
              <a:rPr lang="pl-PL" dirty="0" err="1" smtClean="0">
                <a:solidFill>
                  <a:srgbClr val="FF0000"/>
                </a:solidFill>
                <a:latin typeface="Bookman Old Style" panose="02050604050505020204" pitchFamily="18" charset="0"/>
              </a:rPr>
              <a:t>occular</a:t>
            </a:r>
            <a:r>
              <a:rPr lang="pl-PL" dirty="0" smtClean="0">
                <a:solidFill>
                  <a:srgbClr val="FF0000"/>
                </a:solidFill>
                <a:latin typeface="Bookman Old Style" panose="02050604050505020204" pitchFamily="18" charset="0"/>
              </a:rPr>
              <a:t> </a:t>
            </a:r>
            <a:r>
              <a:rPr lang="pl-PL" dirty="0" err="1" smtClean="0">
                <a:solidFill>
                  <a:srgbClr val="FF0000"/>
                </a:solidFill>
                <a:latin typeface="Bookman Old Style" panose="02050604050505020204" pitchFamily="18" charset="0"/>
              </a:rPr>
              <a:t>patients</a:t>
            </a:r>
            <a:r>
              <a:rPr lang="pl-PL" dirty="0" smtClean="0">
                <a:solidFill>
                  <a:srgbClr val="FF0000"/>
                </a:solidFill>
                <a:latin typeface="Bookman Old Style" panose="02050604050505020204" pitchFamily="18" charset="0"/>
              </a:rPr>
              <a:t> </a:t>
            </a:r>
            <a:r>
              <a:rPr lang="pl-PL" dirty="0" err="1" smtClean="0">
                <a:solidFill>
                  <a:srgbClr val="FF0000"/>
                </a:solidFill>
                <a:latin typeface="Bookman Old Style" panose="02050604050505020204" pitchFamily="18" charset="0"/>
              </a:rPr>
              <a:t>are</a:t>
            </a:r>
            <a:r>
              <a:rPr lang="pl-PL" dirty="0" smtClean="0">
                <a:solidFill>
                  <a:srgbClr val="FF0000"/>
                </a:solidFill>
                <a:latin typeface="Bookman Old Style" panose="02050604050505020204" pitchFamily="18" charset="0"/>
              </a:rPr>
              <a:t> </a:t>
            </a:r>
            <a:r>
              <a:rPr lang="pl-PL" dirty="0" err="1" smtClean="0">
                <a:solidFill>
                  <a:srgbClr val="FF0000"/>
                </a:solidFill>
                <a:latin typeface="Bookman Old Style" panose="02050604050505020204" pitchFamily="18" charset="0"/>
              </a:rPr>
              <a:t>irradiated</a:t>
            </a:r>
            <a:r>
              <a:rPr lang="pl-PL" dirty="0" smtClean="0">
                <a:solidFill>
                  <a:srgbClr val="FF0000"/>
                </a:solidFill>
                <a:latin typeface="Bookman Old Style" panose="02050604050505020204" pitchFamily="18" charset="0"/>
              </a:rPr>
              <a:t> in the </a:t>
            </a:r>
            <a:r>
              <a:rPr lang="pl-PL" dirty="0" err="1" smtClean="0">
                <a:solidFill>
                  <a:srgbClr val="FF0000"/>
                </a:solidFill>
                <a:latin typeface="Bookman Old Style" panose="02050604050505020204" pitchFamily="18" charset="0"/>
              </a:rPr>
              <a:t>new</a:t>
            </a:r>
            <a:r>
              <a:rPr lang="pl-PL" dirty="0" smtClean="0">
                <a:solidFill>
                  <a:srgbClr val="FF0000"/>
                </a:solidFill>
                <a:latin typeface="Bookman Old Style" panose="02050604050505020204" pitchFamily="18" charset="0"/>
              </a:rPr>
              <a:t> </a:t>
            </a:r>
            <a:r>
              <a:rPr lang="pl-PL" dirty="0" err="1">
                <a:solidFill>
                  <a:srgbClr val="FF0000"/>
                </a:solidFill>
                <a:latin typeface="Bookman Old Style" panose="02050604050505020204" pitchFamily="18" charset="0"/>
              </a:rPr>
              <a:t>t</a:t>
            </a:r>
            <a:r>
              <a:rPr lang="pl-PL" dirty="0" err="1" smtClean="0">
                <a:solidFill>
                  <a:srgbClr val="FF0000"/>
                </a:solidFill>
                <a:latin typeface="Bookman Old Style" panose="02050604050505020204" pitchFamily="18" charset="0"/>
              </a:rPr>
              <a:t>reatment</a:t>
            </a:r>
            <a:r>
              <a:rPr lang="pl-PL" dirty="0" smtClean="0">
                <a:solidFill>
                  <a:srgbClr val="FF0000"/>
                </a:solidFill>
                <a:latin typeface="Bookman Old Style" panose="02050604050505020204" pitchFamily="18" charset="0"/>
              </a:rPr>
              <a:t> </a:t>
            </a:r>
            <a:r>
              <a:rPr lang="pl-PL" dirty="0" err="1" smtClean="0">
                <a:solidFill>
                  <a:srgbClr val="FF0000"/>
                </a:solidFill>
                <a:latin typeface="Bookman Old Style" panose="02050604050505020204" pitchFamily="18" charset="0"/>
              </a:rPr>
              <a:t>room</a:t>
            </a:r>
            <a:r>
              <a:rPr lang="pl-PL" dirty="0" smtClean="0">
                <a:solidFill>
                  <a:srgbClr val="FF0000"/>
                </a:solidFill>
                <a:latin typeface="Bookman Old Style" panose="02050604050505020204" pitchFamily="18" charset="0"/>
              </a:rPr>
              <a:t> </a:t>
            </a:r>
            <a:r>
              <a:rPr lang="pl-PL" dirty="0" err="1" smtClean="0">
                <a:solidFill>
                  <a:srgbClr val="FF0000"/>
                </a:solidFill>
                <a:latin typeface="Bookman Old Style" panose="02050604050505020204" pitchFamily="18" charset="0"/>
              </a:rPr>
              <a:t>at</a:t>
            </a:r>
            <a:r>
              <a:rPr lang="pl-PL" dirty="0" smtClean="0">
                <a:solidFill>
                  <a:srgbClr val="FF0000"/>
                </a:solidFill>
                <a:latin typeface="Bookman Old Style" panose="02050604050505020204" pitchFamily="18" charset="0"/>
              </a:rPr>
              <a:t> CCB;</a:t>
            </a:r>
            <a:endParaRPr lang="pl-PL" altLang="en-US" dirty="0" smtClean="0">
              <a:solidFill>
                <a:srgbClr val="FF0000"/>
              </a:solidFill>
              <a:latin typeface="Bookman Old Style" panose="02050604050505020204" pitchFamily="18" charset="0"/>
            </a:endParaRPr>
          </a:p>
          <a:p>
            <a:pPr>
              <a:buFont typeface="Wingdings" panose="05000000000000000000" pitchFamily="2" charset="2"/>
              <a:buChar char="Ø"/>
            </a:pPr>
            <a:r>
              <a:rPr lang="en-US" b="0" dirty="0">
                <a:latin typeface="Bookman Old Style" panose="02050604050505020204" pitchFamily="18" charset="0"/>
              </a:rPr>
              <a:t>Improved patient </a:t>
            </a:r>
            <a:r>
              <a:rPr lang="en-US" b="0" dirty="0" smtClean="0">
                <a:latin typeface="Bookman Old Style" panose="02050604050505020204" pitchFamily="18" charset="0"/>
              </a:rPr>
              <a:t>positioning</a:t>
            </a:r>
            <a:r>
              <a:rPr lang="pl-PL" b="0" dirty="0" smtClean="0">
                <a:latin typeface="Bookman Old Style" panose="02050604050505020204" pitchFamily="18" charset="0"/>
              </a:rPr>
              <a:t>, a</a:t>
            </a:r>
            <a:r>
              <a:rPr lang="en-US" b="0" dirty="0" err="1" smtClean="0">
                <a:latin typeface="Bookman Old Style" panose="02050604050505020204" pitchFamily="18" charset="0"/>
              </a:rPr>
              <a:t>utomatic</a:t>
            </a:r>
            <a:r>
              <a:rPr lang="en-US" b="0" dirty="0" smtClean="0">
                <a:latin typeface="Bookman Old Style" panose="02050604050505020204" pitchFamily="18" charset="0"/>
              </a:rPr>
              <a:t> </a:t>
            </a:r>
            <a:r>
              <a:rPr lang="en-US" b="0" dirty="0">
                <a:latin typeface="Bookman Old Style" panose="02050604050505020204" pitchFamily="18" charset="0"/>
              </a:rPr>
              <a:t>panels for X-ray </a:t>
            </a:r>
            <a:r>
              <a:rPr lang="en-US" b="0" dirty="0" smtClean="0">
                <a:latin typeface="Bookman Old Style" panose="02050604050505020204" pitchFamily="18" charset="0"/>
              </a:rPr>
              <a:t>images</a:t>
            </a:r>
            <a:r>
              <a:rPr lang="pl-PL" b="0" dirty="0" smtClean="0">
                <a:latin typeface="Bookman Old Style" panose="02050604050505020204" pitchFamily="18" charset="0"/>
              </a:rPr>
              <a:t>;</a:t>
            </a:r>
          </a:p>
          <a:p>
            <a:pPr>
              <a:buFont typeface="Wingdings" panose="05000000000000000000" pitchFamily="2" charset="2"/>
              <a:buChar char="Ø"/>
            </a:pPr>
            <a:r>
              <a:rPr lang="en-US" altLang="en-US" b="0" dirty="0" smtClean="0">
                <a:latin typeface="Bookman Old Style" panose="02050604050505020204" pitchFamily="18" charset="0"/>
              </a:rPr>
              <a:t>no </a:t>
            </a:r>
            <a:r>
              <a:rPr lang="en-US" altLang="en-US" b="0" dirty="0">
                <a:latin typeface="Bookman Old Style" panose="02050604050505020204" pitchFamily="18" charset="0"/>
              </a:rPr>
              <a:t>limitation of energy (</a:t>
            </a:r>
            <a:r>
              <a:rPr lang="en-US" altLang="en-US" b="0" dirty="0" smtClean="0">
                <a:latin typeface="Bookman Old Style" panose="02050604050505020204" pitchFamily="18" charset="0"/>
              </a:rPr>
              <a:t>range</a:t>
            </a:r>
            <a:r>
              <a:rPr lang="pl-PL" altLang="en-US" b="0" dirty="0" smtClean="0">
                <a:latin typeface="Bookman Old Style" panose="02050604050505020204" pitchFamily="18" charset="0"/>
              </a:rPr>
              <a:t>- </a:t>
            </a:r>
            <a:r>
              <a:rPr lang="en-US" b="0" dirty="0">
                <a:latin typeface="Bookman Old Style" panose="02050604050505020204" pitchFamily="18" charset="0"/>
              </a:rPr>
              <a:t>will enable the treatment of tumors at any depth</a:t>
            </a:r>
            <a:r>
              <a:rPr lang="en-US" altLang="en-US" b="0" dirty="0" smtClean="0">
                <a:latin typeface="Bookman Old Style" panose="02050604050505020204" pitchFamily="18" charset="0"/>
              </a:rPr>
              <a:t>)</a:t>
            </a:r>
            <a:endParaRPr lang="en-US" altLang="en-US" b="0" dirty="0">
              <a:latin typeface="Bookman Old Style" panose="02050604050505020204" pitchFamily="18" charset="0"/>
            </a:endParaRPr>
          </a:p>
          <a:p>
            <a:pPr>
              <a:buFont typeface="Wingdings" panose="05000000000000000000" pitchFamily="2" charset="2"/>
              <a:buChar char="Ø"/>
            </a:pPr>
            <a:r>
              <a:rPr lang="en-US" altLang="en-US" b="0" dirty="0" err="1">
                <a:latin typeface="Bookman Old Style" panose="02050604050505020204" pitchFamily="18" charset="0"/>
              </a:rPr>
              <a:t>isocentric</a:t>
            </a:r>
            <a:r>
              <a:rPr lang="en-US" altLang="en-US" b="0" dirty="0">
                <a:latin typeface="Bookman Old Style" panose="02050604050505020204" pitchFamily="18" charset="0"/>
              </a:rPr>
              <a:t> treatment chair</a:t>
            </a:r>
            <a:r>
              <a:rPr lang="pl-PL" altLang="en-US" b="0" dirty="0">
                <a:latin typeface="Bookman Old Style" panose="02050604050505020204" pitchFamily="18" charset="0"/>
              </a:rPr>
              <a:t> (HEPHA</a:t>
            </a:r>
            <a:r>
              <a:rPr lang="en-US" altLang="en-US" b="0" dirty="0">
                <a:latin typeface="Bookman Old Style" panose="02050604050505020204" pitchFamily="18" charset="0"/>
              </a:rPr>
              <a:t> BFI, France</a:t>
            </a:r>
            <a:r>
              <a:rPr lang="pl-PL" altLang="en-US" b="0" dirty="0">
                <a:latin typeface="Bookman Old Style" panose="02050604050505020204" pitchFamily="18" charset="0"/>
              </a:rPr>
              <a:t>)</a:t>
            </a:r>
            <a:endParaRPr lang="en-US" altLang="en-US" b="0" dirty="0">
              <a:latin typeface="Bookman Old Style" panose="02050604050505020204" pitchFamily="18" charset="0"/>
            </a:endParaRPr>
          </a:p>
          <a:p>
            <a:pPr>
              <a:buFont typeface="Wingdings" panose="05000000000000000000" pitchFamily="2" charset="2"/>
              <a:buChar char="Ø"/>
            </a:pPr>
            <a:r>
              <a:rPr lang="en-US" altLang="en-US" b="0" dirty="0">
                <a:latin typeface="Bookman Old Style" panose="02050604050505020204" pitchFamily="18" charset="0"/>
              </a:rPr>
              <a:t>CE </a:t>
            </a:r>
            <a:r>
              <a:rPr lang="pl-PL" altLang="en-US" b="0" dirty="0" err="1" smtClean="0">
                <a:latin typeface="Bookman Old Style" panose="02050604050505020204" pitchFamily="18" charset="0"/>
              </a:rPr>
              <a:t>Medical</a:t>
            </a:r>
            <a:r>
              <a:rPr lang="pl-PL" altLang="en-US" b="0" dirty="0" smtClean="0">
                <a:latin typeface="Bookman Old Style" panose="02050604050505020204" pitchFamily="18" charset="0"/>
              </a:rPr>
              <a:t> </a:t>
            </a:r>
            <a:r>
              <a:rPr lang="en-US" altLang="en-US" b="0" dirty="0" smtClean="0">
                <a:latin typeface="Bookman Old Style" panose="02050604050505020204" pitchFamily="18" charset="0"/>
              </a:rPr>
              <a:t>marking </a:t>
            </a:r>
            <a:r>
              <a:rPr lang="en-US" altLang="en-US" b="0" dirty="0">
                <a:latin typeface="Bookman Old Style" panose="02050604050505020204" pitchFamily="18" charset="0"/>
              </a:rPr>
              <a:t>in collaboration with </a:t>
            </a:r>
            <a:r>
              <a:rPr lang="en-US" altLang="en-US" b="0" dirty="0" smtClean="0">
                <a:latin typeface="Bookman Old Style" panose="02050604050505020204" pitchFamily="18" charset="0"/>
              </a:rPr>
              <a:t>IBA</a:t>
            </a:r>
            <a:endParaRPr lang="en-US" altLang="en-US" b="0" dirty="0">
              <a:latin typeface="Bookman Old Style" panose="02050604050505020204" pitchFamily="18" charset="0"/>
            </a:endParaRPr>
          </a:p>
        </p:txBody>
      </p:sp>
      <p:pic>
        <p:nvPicPr>
          <p:cNvPr id="16" name="Obraz 15"/>
          <p:cNvPicPr>
            <a:picLocks noChangeAspect="1"/>
          </p:cNvPicPr>
          <p:nvPr/>
        </p:nvPicPr>
        <p:blipFill>
          <a:blip r:embed="rId3" cstate="print">
            <a:extLst>
              <a:ext uri="{28A0092B-C50C-407E-A947-70E740481C1C}">
                <a14:useLocalDpi xmlns:a14="http://schemas.microsoft.com/office/drawing/2010/main" val="0"/>
              </a:ext>
            </a:extLst>
          </a:blip>
          <a:srcRect b="10007"/>
          <a:stretch>
            <a:fillRect/>
          </a:stretch>
        </p:blipFill>
        <p:spPr bwMode="auto">
          <a:xfrm>
            <a:off x="4309782" y="995402"/>
            <a:ext cx="4189939" cy="2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s://photos-5.dropbox.com/t/2/AAAccLg8xIMUl7FQIdPeYYO7azTHYZo5mSfecabhrsh8Mw/12/342197782/jpeg/32x32/1/1444381200/0/2/038.JPG/CJaMlqMBIAEgAiADIAYgBygH/wO-31kglcEGvspOubvJkZJa-Y-Q2QDz0GVydWOz-vjI?size=1024x768&amp;size_mode=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858" r="8655"/>
          <a:stretch/>
        </p:blipFill>
        <p:spPr bwMode="auto">
          <a:xfrm>
            <a:off x="755576" y="995402"/>
            <a:ext cx="2808312"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
          <p:cNvSpPr txBox="1">
            <a:spLocks noRot="1" noChangeArrowheads="1"/>
          </p:cNvSpPr>
          <p:nvPr/>
        </p:nvSpPr>
        <p:spPr>
          <a:xfrm>
            <a:off x="107950" y="44450"/>
            <a:ext cx="8313738" cy="360363"/>
          </a:xfrm>
          <a:prstGeom prst="rect">
            <a:avLst/>
          </a:prstGeom>
        </p:spPr>
        <p:txBody>
          <a:bodyPr anchor="ctr"/>
          <a:lstStyle/>
          <a:p>
            <a:pPr algn="ctr">
              <a:defRPr/>
            </a:pPr>
            <a:r>
              <a:rPr lang="pl-PL" sz="2400" b="1" dirty="0" smtClean="0">
                <a:solidFill>
                  <a:srgbClr val="002060"/>
                </a:solidFill>
                <a:latin typeface="Bookman Old Style" pitchFamily="18" charset="0"/>
              </a:rPr>
              <a:t>CCB IFJ PAN </a:t>
            </a:r>
            <a:r>
              <a:rPr lang="pl-PL" sz="2400" b="1" dirty="0" err="1" smtClean="0">
                <a:solidFill>
                  <a:srgbClr val="002060"/>
                </a:solidFill>
                <a:latin typeface="Bookman Old Style" pitchFamily="18" charset="0"/>
              </a:rPr>
              <a:t>facility</a:t>
            </a:r>
            <a:endParaRPr lang="en-US" sz="2400" b="1" dirty="0">
              <a:solidFill>
                <a:schemeClr val="accent1">
                  <a:lumMod val="50000"/>
                </a:schemeClr>
              </a:solidFill>
              <a:latin typeface="Bookman Old Style" pitchFamily="18" charset="0"/>
              <a:ea typeface="+mj-ea"/>
              <a:cs typeface="+mj-cs"/>
            </a:endParaRPr>
          </a:p>
        </p:txBody>
      </p:sp>
      <p:sp>
        <p:nvSpPr>
          <p:cNvPr id="2" name="Prostokąt 1"/>
          <p:cNvSpPr/>
          <p:nvPr/>
        </p:nvSpPr>
        <p:spPr>
          <a:xfrm>
            <a:off x="2411759" y="521989"/>
            <a:ext cx="4572000" cy="400110"/>
          </a:xfrm>
          <a:prstGeom prst="rect">
            <a:avLst/>
          </a:prstGeom>
        </p:spPr>
        <p:txBody>
          <a:bodyPr>
            <a:spAutoFit/>
          </a:bodyPr>
          <a:lstStyle/>
          <a:p>
            <a:pPr algn="ctr"/>
            <a:r>
              <a:rPr lang="pl-PL" altLang="en-US" sz="2000" b="1" dirty="0" err="1" smtClean="0">
                <a:solidFill>
                  <a:srgbClr val="FF0000"/>
                </a:solidFill>
                <a:latin typeface="Bookman Old Style" panose="02050604050505020204" pitchFamily="18" charset="0"/>
              </a:rPr>
              <a:t>Eye</a:t>
            </a:r>
            <a:r>
              <a:rPr lang="pl-PL" altLang="en-US" sz="2000" b="1" dirty="0" smtClean="0">
                <a:solidFill>
                  <a:srgbClr val="FF0000"/>
                </a:solidFill>
                <a:latin typeface="Bookman Old Style" panose="02050604050505020204" pitchFamily="18" charset="0"/>
              </a:rPr>
              <a:t> </a:t>
            </a:r>
            <a:r>
              <a:rPr lang="pl-PL" altLang="en-US" sz="2000" b="1" dirty="0" err="1" smtClean="0">
                <a:solidFill>
                  <a:srgbClr val="FF0000"/>
                </a:solidFill>
                <a:latin typeface="Bookman Old Style" panose="02050604050505020204" pitchFamily="18" charset="0"/>
              </a:rPr>
              <a:t>treatment</a:t>
            </a:r>
            <a:r>
              <a:rPr lang="pl-PL" altLang="en-US" sz="2000" b="1" dirty="0" smtClean="0">
                <a:solidFill>
                  <a:srgbClr val="FF0000"/>
                </a:solidFill>
                <a:latin typeface="Bookman Old Style" panose="02050604050505020204" pitchFamily="18" charset="0"/>
              </a:rPr>
              <a:t> </a:t>
            </a:r>
            <a:r>
              <a:rPr lang="pl-PL" altLang="en-US" sz="2000" b="1" dirty="0" err="1" smtClean="0">
                <a:solidFill>
                  <a:srgbClr val="FF0000"/>
                </a:solidFill>
                <a:latin typeface="Bookman Old Style" panose="02050604050505020204" pitchFamily="18" charset="0"/>
              </a:rPr>
              <a:t>room</a:t>
            </a:r>
            <a:endParaRPr lang="pl-PL" altLang="en-US" sz="2000" b="1" dirty="0">
              <a:solidFill>
                <a:srgbClr val="FF0000"/>
              </a:solidFill>
              <a:latin typeface="Bookman Old Style" panose="02050604050505020204" pitchFamily="18" charset="0"/>
            </a:endParaRPr>
          </a:p>
        </p:txBody>
      </p:sp>
    </p:spTree>
    <p:extLst>
      <p:ext uri="{BB962C8B-B14F-4D97-AF65-F5344CB8AC3E}">
        <p14:creationId xmlns:p14="http://schemas.microsoft.com/office/powerpoint/2010/main" val="38551017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251520" y="1196752"/>
            <a:ext cx="2088600"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pPr algn="ctr"/>
            <a:r>
              <a:rPr lang="pl-PL" sz="1600" dirty="0" err="1" smtClean="0">
                <a:solidFill>
                  <a:schemeClr val="tx1"/>
                </a:solidFill>
                <a:latin typeface="Bookman Old Style" pitchFamily="18" charset="0"/>
              </a:rPr>
              <a:t>Immobilization</a:t>
            </a:r>
            <a:r>
              <a:rPr lang="pl-PL" sz="1600" dirty="0" smtClean="0">
                <a:solidFill>
                  <a:schemeClr val="tx1"/>
                </a:solidFill>
                <a:latin typeface="Bookman Old Style" pitchFamily="18" charset="0"/>
              </a:rPr>
              <a:t> Systems</a:t>
            </a:r>
            <a:endParaRPr lang="en-US" sz="1600" dirty="0" smtClean="0">
              <a:solidFill>
                <a:schemeClr val="tx1"/>
              </a:solidFill>
              <a:latin typeface="Bookman Old Style" pitchFamily="18" charset="0"/>
            </a:endParaRPr>
          </a:p>
        </p:txBody>
      </p:sp>
      <p:sp>
        <p:nvSpPr>
          <p:cNvPr id="6" name="pole tekstowe 5"/>
          <p:cNvSpPr txBox="1"/>
          <p:nvPr/>
        </p:nvSpPr>
        <p:spPr>
          <a:xfrm>
            <a:off x="251520" y="3198485"/>
            <a:ext cx="2088600"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l-PL" sz="1600" dirty="0" smtClean="0">
                <a:solidFill>
                  <a:schemeClr val="tx1"/>
                </a:solidFill>
                <a:latin typeface="Bookman Old Style" pitchFamily="18" charset="0"/>
              </a:rPr>
              <a:t>TPS/OIS</a:t>
            </a:r>
          </a:p>
          <a:p>
            <a:pPr algn="ctr"/>
            <a:r>
              <a:rPr lang="pl-PL" sz="1600" dirty="0" err="1" smtClean="0">
                <a:solidFill>
                  <a:schemeClr val="tx1"/>
                </a:solidFill>
                <a:latin typeface="Bookman Old Style" pitchFamily="18" charset="0"/>
              </a:rPr>
              <a:t>systems</a:t>
            </a:r>
            <a:endParaRPr lang="en-US" sz="1600" dirty="0" smtClean="0">
              <a:solidFill>
                <a:schemeClr val="tx1"/>
              </a:solidFill>
              <a:latin typeface="Bookman Old Style" pitchFamily="18" charset="0"/>
            </a:endParaRPr>
          </a:p>
        </p:txBody>
      </p:sp>
      <p:sp>
        <p:nvSpPr>
          <p:cNvPr id="7" name="pole tekstowe 6"/>
          <p:cNvSpPr txBox="1"/>
          <p:nvPr/>
        </p:nvSpPr>
        <p:spPr>
          <a:xfrm>
            <a:off x="251520" y="4202526"/>
            <a:ext cx="2091598"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pPr algn="ctr"/>
            <a:r>
              <a:rPr lang="pl-PL" sz="1600" dirty="0" err="1" smtClean="0">
                <a:solidFill>
                  <a:schemeClr val="tx1"/>
                </a:solidFill>
                <a:latin typeface="Bookman Old Style" pitchFamily="18" charset="0"/>
              </a:rPr>
              <a:t>Dosimetry</a:t>
            </a:r>
            <a:r>
              <a:rPr lang="pl-PL" sz="1600" dirty="0" smtClean="0">
                <a:solidFill>
                  <a:schemeClr val="tx1"/>
                </a:solidFill>
                <a:latin typeface="Bookman Old Style" pitchFamily="18" charset="0"/>
              </a:rPr>
              <a:t> </a:t>
            </a:r>
            <a:br>
              <a:rPr lang="pl-PL" sz="1600" dirty="0" smtClean="0">
                <a:solidFill>
                  <a:schemeClr val="tx1"/>
                </a:solidFill>
                <a:latin typeface="Bookman Old Style" pitchFamily="18" charset="0"/>
              </a:rPr>
            </a:br>
            <a:r>
              <a:rPr lang="pl-PL" sz="1600" dirty="0" smtClean="0">
                <a:solidFill>
                  <a:schemeClr val="tx1"/>
                </a:solidFill>
                <a:latin typeface="Bookman Old Style" pitchFamily="18" charset="0"/>
              </a:rPr>
              <a:t>and QA</a:t>
            </a:r>
          </a:p>
        </p:txBody>
      </p:sp>
      <p:sp>
        <p:nvSpPr>
          <p:cNvPr id="8" name="pole tekstowe 7"/>
          <p:cNvSpPr txBox="1"/>
          <p:nvPr/>
        </p:nvSpPr>
        <p:spPr>
          <a:xfrm>
            <a:off x="253702" y="2200793"/>
            <a:ext cx="2088600"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pl-PL" sz="1600" dirty="0" err="1" smtClean="0">
                <a:solidFill>
                  <a:schemeClr val="tx1"/>
                </a:solidFill>
                <a:latin typeface="Bookman Old Style" pitchFamily="18" charset="0"/>
              </a:rPr>
              <a:t>Computed</a:t>
            </a:r>
            <a:r>
              <a:rPr lang="pl-PL" sz="1600" dirty="0" smtClean="0">
                <a:solidFill>
                  <a:schemeClr val="tx1"/>
                </a:solidFill>
                <a:latin typeface="Bookman Old Style" pitchFamily="18" charset="0"/>
              </a:rPr>
              <a:t> </a:t>
            </a:r>
            <a:r>
              <a:rPr lang="pl-PL" sz="1600" dirty="0" err="1" smtClean="0">
                <a:solidFill>
                  <a:schemeClr val="tx1"/>
                </a:solidFill>
                <a:latin typeface="Bookman Old Style" pitchFamily="18" charset="0"/>
              </a:rPr>
              <a:t>Tomography</a:t>
            </a:r>
            <a:endParaRPr lang="en-US" sz="1600" dirty="0">
              <a:solidFill>
                <a:schemeClr val="tx1"/>
              </a:solidFill>
              <a:latin typeface="Bookman Old Style" pitchFamily="18" charset="0"/>
            </a:endParaRPr>
          </a:p>
        </p:txBody>
      </p:sp>
      <p:sp>
        <p:nvSpPr>
          <p:cNvPr id="9" name="pole tekstowe 8"/>
          <p:cNvSpPr txBox="1"/>
          <p:nvPr/>
        </p:nvSpPr>
        <p:spPr>
          <a:xfrm>
            <a:off x="251520" y="5206672"/>
            <a:ext cx="2090782" cy="646986"/>
          </a:xfrm>
          <a:prstGeom prst="roundRect">
            <a:avLst/>
          </a:prstGeom>
          <a:ln w="19050"/>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pl-PL" sz="1600" dirty="0" smtClean="0">
                <a:solidFill>
                  <a:schemeClr val="tx1"/>
                </a:solidFill>
                <a:latin typeface="Bookman Old Style" pitchFamily="18" charset="0"/>
              </a:rPr>
              <a:t>2 </a:t>
            </a:r>
            <a:r>
              <a:rPr lang="pl-PL" sz="1600" dirty="0" err="1" smtClean="0">
                <a:solidFill>
                  <a:schemeClr val="tx1"/>
                </a:solidFill>
                <a:latin typeface="Bookman Old Style" pitchFamily="18" charset="0"/>
              </a:rPr>
              <a:t>gantries</a:t>
            </a:r>
            <a:r>
              <a:rPr lang="pl-PL" sz="1600" dirty="0" smtClean="0">
                <a:solidFill>
                  <a:schemeClr val="tx1"/>
                </a:solidFill>
                <a:latin typeface="Bookman Old Style" pitchFamily="18" charset="0"/>
              </a:rPr>
              <a:t> with PBS</a:t>
            </a:r>
            <a:endParaRPr lang="en-US" sz="1600" dirty="0">
              <a:solidFill>
                <a:schemeClr val="tx1"/>
              </a:solidFill>
              <a:latin typeface="Bookman Old Style" pitchFamily="18" charset="0"/>
            </a:endParaRPr>
          </a:p>
        </p:txBody>
      </p:sp>
      <p:sp>
        <p:nvSpPr>
          <p:cNvPr id="10" name="Rectangle 2"/>
          <p:cNvSpPr txBox="1">
            <a:spLocks noRot="1" noChangeArrowheads="1"/>
          </p:cNvSpPr>
          <p:nvPr/>
        </p:nvSpPr>
        <p:spPr>
          <a:xfrm>
            <a:off x="107950" y="44450"/>
            <a:ext cx="8974405" cy="360363"/>
          </a:xfrm>
          <a:prstGeom prst="rect">
            <a:avLst/>
          </a:prstGeom>
        </p:spPr>
        <p:txBody>
          <a:bodyPr anchor="ctr"/>
          <a:lstStyle/>
          <a:p>
            <a:pPr algn="ctr">
              <a:defRPr/>
            </a:pPr>
            <a:r>
              <a:rPr lang="pl-PL" sz="2200" b="1" dirty="0" err="1" smtClean="0">
                <a:solidFill>
                  <a:schemeClr val="accent1">
                    <a:lumMod val="50000"/>
                  </a:schemeClr>
                </a:solidFill>
                <a:latin typeface="Bookman Old Style" pitchFamily="18" charset="0"/>
                <a:ea typeface="+mj-ea"/>
                <a:cs typeface="+mj-cs"/>
              </a:rPr>
              <a:t>Before</a:t>
            </a:r>
            <a:r>
              <a:rPr lang="pl-PL" sz="2200" b="1" dirty="0" smtClean="0">
                <a:solidFill>
                  <a:schemeClr val="accent1">
                    <a:lumMod val="50000"/>
                  </a:schemeClr>
                </a:solidFill>
                <a:latin typeface="Bookman Old Style" pitchFamily="18" charset="0"/>
                <a:ea typeface="+mj-ea"/>
                <a:cs typeface="+mj-cs"/>
              </a:rPr>
              <a:t> </a:t>
            </a:r>
            <a:r>
              <a:rPr lang="pl-PL" sz="2200" b="1" dirty="0" err="1" smtClean="0">
                <a:solidFill>
                  <a:schemeClr val="accent1">
                    <a:lumMod val="50000"/>
                  </a:schemeClr>
                </a:solidFill>
                <a:latin typeface="Bookman Old Style" pitchFamily="18" charset="0"/>
                <a:ea typeface="+mj-ea"/>
                <a:cs typeface="+mj-cs"/>
              </a:rPr>
              <a:t>treatment</a:t>
            </a:r>
            <a:endParaRPr lang="en-US" sz="2200" b="1" dirty="0">
              <a:solidFill>
                <a:schemeClr val="accent1">
                  <a:lumMod val="50000"/>
                </a:schemeClr>
              </a:solidFill>
              <a:latin typeface="Bookman Old Style" pitchFamily="18" charset="0"/>
              <a:ea typeface="+mj-ea"/>
              <a:cs typeface="+mj-cs"/>
            </a:endParaRPr>
          </a:p>
        </p:txBody>
      </p:sp>
      <p:sp>
        <p:nvSpPr>
          <p:cNvPr id="14" name="Prostokąt 13"/>
          <p:cNvSpPr/>
          <p:nvPr/>
        </p:nvSpPr>
        <p:spPr>
          <a:xfrm>
            <a:off x="2573680" y="4869160"/>
            <a:ext cx="6482992" cy="1138773"/>
          </a:xfrm>
          <a:prstGeom prst="rect">
            <a:avLst/>
          </a:prstGeom>
        </p:spPr>
        <p:txBody>
          <a:bodyPr wrap="square">
            <a:spAutoFit/>
          </a:bodyPr>
          <a:lstStyle/>
          <a:p>
            <a:pPr>
              <a:spcBef>
                <a:spcPct val="0"/>
              </a:spcBef>
            </a:pPr>
            <a:r>
              <a:rPr lang="pl-PL" altLang="pl-PL" sz="1700" dirty="0" err="1" smtClean="0">
                <a:latin typeface="Bookman Old Style" panose="02050604050505020204" pitchFamily="18" charset="0"/>
              </a:rPr>
              <a:t>Preparation</a:t>
            </a:r>
            <a:r>
              <a:rPr lang="pl-PL" altLang="pl-PL" sz="1700" dirty="0" smtClean="0">
                <a:latin typeface="Bookman Old Style" panose="02050604050505020204" pitchFamily="18" charset="0"/>
              </a:rPr>
              <a:t> </a:t>
            </a:r>
            <a:r>
              <a:rPr lang="pl-PL" altLang="pl-PL" sz="1700" dirty="0" err="1" smtClean="0">
                <a:latin typeface="Bookman Old Style" panose="02050604050505020204" pitchFamily="18" charset="0"/>
              </a:rPr>
              <a:t>room</a:t>
            </a:r>
            <a:r>
              <a:rPr lang="pl-PL" altLang="pl-PL" sz="1700" dirty="0" smtClean="0">
                <a:latin typeface="Bookman Old Style" panose="02050604050505020204" pitchFamily="18" charset="0"/>
              </a:rPr>
              <a:t>, </a:t>
            </a:r>
            <a:r>
              <a:rPr lang="pl-PL" altLang="pl-PL" sz="1700" dirty="0" err="1" smtClean="0">
                <a:latin typeface="Bookman Old Style" panose="02050604050505020204" pitchFamily="18" charset="0"/>
              </a:rPr>
              <a:t>Computed</a:t>
            </a:r>
            <a:r>
              <a:rPr lang="pl-PL" altLang="pl-PL" sz="1700" dirty="0" smtClean="0">
                <a:latin typeface="Bookman Old Style" panose="02050604050505020204" pitchFamily="18" charset="0"/>
              </a:rPr>
              <a:t> </a:t>
            </a:r>
            <a:r>
              <a:rPr lang="pl-PL" altLang="pl-PL" sz="1700" dirty="0" err="1" smtClean="0">
                <a:latin typeface="Bookman Old Style" panose="02050604050505020204" pitchFamily="18" charset="0"/>
              </a:rPr>
              <a:t>Tomography</a:t>
            </a:r>
            <a:r>
              <a:rPr lang="pl-PL" altLang="pl-PL" sz="1700" dirty="0" smtClean="0">
                <a:latin typeface="Bookman Old Style" panose="02050604050505020204" pitchFamily="18" charset="0"/>
              </a:rPr>
              <a:t> </a:t>
            </a:r>
            <a:r>
              <a:rPr lang="pl-PL" altLang="pl-PL" sz="1700" dirty="0" err="1" smtClean="0">
                <a:latin typeface="Bookman Old Style" panose="02050604050505020204" pitchFamily="18" charset="0"/>
              </a:rPr>
              <a:t>room</a:t>
            </a:r>
            <a:r>
              <a:rPr lang="pl-PL" altLang="pl-PL" sz="1700" dirty="0" smtClean="0">
                <a:latin typeface="Bookman Old Style" panose="02050604050505020204" pitchFamily="18" charset="0"/>
              </a:rPr>
              <a:t>, </a:t>
            </a:r>
            <a:r>
              <a:rPr lang="pl-PL" altLang="pl-PL" sz="1700" dirty="0" err="1" smtClean="0">
                <a:latin typeface="Bookman Old Style" panose="02050604050505020204" pitchFamily="18" charset="0"/>
              </a:rPr>
              <a:t>gantries</a:t>
            </a:r>
            <a:r>
              <a:rPr lang="pl-PL" altLang="pl-PL" sz="1700" dirty="0" smtClean="0">
                <a:latin typeface="Bookman Old Style" panose="02050604050505020204" pitchFamily="18" charset="0"/>
              </a:rPr>
              <a:t> </a:t>
            </a:r>
            <a:r>
              <a:rPr lang="pl-PL" altLang="pl-PL" sz="1700" dirty="0" err="1" smtClean="0">
                <a:latin typeface="Bookman Old Style" panose="02050604050505020204" pitchFamily="18" charset="0"/>
              </a:rPr>
              <a:t>have</a:t>
            </a:r>
            <a:r>
              <a:rPr lang="pl-PL" altLang="pl-PL" sz="1700" dirty="0" smtClean="0">
                <a:latin typeface="Bookman Old Style" panose="02050604050505020204" pitchFamily="18" charset="0"/>
              </a:rPr>
              <a:t> </a:t>
            </a:r>
            <a:r>
              <a:rPr lang="pl-PL" altLang="pl-PL" sz="1700" dirty="0" err="1" smtClean="0">
                <a:latin typeface="Bookman Old Style" panose="02050604050505020204" pitchFamily="18" charset="0"/>
              </a:rPr>
              <a:t>an</a:t>
            </a:r>
            <a:r>
              <a:rPr lang="pl-PL" altLang="pl-PL" sz="1700" dirty="0" smtClean="0">
                <a:latin typeface="Bookman Old Style" panose="02050604050505020204" pitchFamily="18" charset="0"/>
              </a:rPr>
              <a:t> </a:t>
            </a:r>
            <a:r>
              <a:rPr lang="pl-PL" altLang="pl-PL" sz="1700" dirty="0" err="1" smtClean="0">
                <a:latin typeface="Bookman Old Style" panose="02050604050505020204" pitchFamily="18" charset="0"/>
              </a:rPr>
              <a:t>identical</a:t>
            </a:r>
            <a:r>
              <a:rPr lang="pl-PL" altLang="pl-PL" sz="1700" dirty="0" smtClean="0">
                <a:latin typeface="Bookman Old Style" panose="02050604050505020204" pitchFamily="18" charset="0"/>
              </a:rPr>
              <a:t> </a:t>
            </a:r>
            <a:r>
              <a:rPr lang="pl-PL" altLang="pl-PL" sz="1700" dirty="0" err="1" smtClean="0">
                <a:latin typeface="Bookman Old Style" panose="02050604050505020204" pitchFamily="18" charset="0"/>
              </a:rPr>
              <a:t>immobilization</a:t>
            </a:r>
            <a:r>
              <a:rPr lang="pl-PL" altLang="pl-PL" sz="1700" dirty="0" smtClean="0">
                <a:latin typeface="Bookman Old Style" panose="02050604050505020204" pitchFamily="18" charset="0"/>
              </a:rPr>
              <a:t> </a:t>
            </a:r>
            <a:r>
              <a:rPr lang="pl-PL" altLang="pl-PL" sz="1700" dirty="0" err="1" smtClean="0">
                <a:latin typeface="Bookman Old Style" panose="02050604050505020204" pitchFamily="18" charset="0"/>
              </a:rPr>
              <a:t>systems</a:t>
            </a:r>
            <a:r>
              <a:rPr lang="pl-PL" altLang="pl-PL" sz="1700" dirty="0" smtClean="0">
                <a:latin typeface="Bookman Old Style" panose="02050604050505020204" pitchFamily="18" charset="0"/>
              </a:rPr>
              <a:t>.</a:t>
            </a:r>
          </a:p>
          <a:p>
            <a:pPr>
              <a:spcBef>
                <a:spcPct val="0"/>
              </a:spcBef>
            </a:pPr>
            <a:r>
              <a:rPr lang="pl-PL" altLang="pl-PL" sz="1700" dirty="0" smtClean="0">
                <a:latin typeface="Bookman Old Style" panose="02050604050505020204" pitchFamily="18" charset="0"/>
              </a:rPr>
              <a:t>TK and </a:t>
            </a:r>
            <a:r>
              <a:rPr lang="pl-PL" altLang="pl-PL" sz="1700" dirty="0" err="1" smtClean="0">
                <a:latin typeface="Bookman Old Style" panose="02050604050505020204" pitchFamily="18" charset="0"/>
              </a:rPr>
              <a:t>gantries</a:t>
            </a:r>
            <a:r>
              <a:rPr lang="pl-PL" altLang="pl-PL" sz="1700" dirty="0" smtClean="0">
                <a:latin typeface="Bookman Old Style" panose="02050604050505020204" pitchFamily="18" charset="0"/>
              </a:rPr>
              <a:t> </a:t>
            </a:r>
            <a:r>
              <a:rPr lang="pl-PL" altLang="pl-PL" sz="1700" dirty="0" err="1" smtClean="0">
                <a:latin typeface="Bookman Old Style" panose="02050604050505020204" pitchFamily="18" charset="0"/>
              </a:rPr>
              <a:t>have</a:t>
            </a:r>
            <a:r>
              <a:rPr lang="pl-PL" altLang="pl-PL" sz="1700" dirty="0" smtClean="0">
                <a:latin typeface="Bookman Old Style" panose="02050604050505020204" pitchFamily="18" charset="0"/>
              </a:rPr>
              <a:t> the same </a:t>
            </a:r>
            <a:r>
              <a:rPr lang="pl-PL" altLang="pl-PL" sz="1700" dirty="0" err="1" smtClean="0">
                <a:latin typeface="Bookman Old Style" panose="02050604050505020204" pitchFamily="18" charset="0"/>
              </a:rPr>
              <a:t>positioning</a:t>
            </a:r>
            <a:r>
              <a:rPr lang="pl-PL" altLang="pl-PL" sz="1700" dirty="0" smtClean="0">
                <a:latin typeface="Bookman Old Style" panose="02050604050505020204" pitchFamily="18" charset="0"/>
              </a:rPr>
              <a:t> geometry and </a:t>
            </a:r>
            <a:r>
              <a:rPr lang="pl-PL" altLang="pl-PL" sz="1700" dirty="0" err="1" smtClean="0">
                <a:latin typeface="Bookman Old Style" panose="02050604050505020204" pitchFamily="18" charset="0"/>
              </a:rPr>
              <a:t>compatibility</a:t>
            </a:r>
            <a:r>
              <a:rPr lang="pl-PL" altLang="pl-PL" sz="1700" dirty="0" smtClean="0">
                <a:latin typeface="Bookman Old Style" panose="02050604050505020204" pitchFamily="18" charset="0"/>
              </a:rPr>
              <a:t> with </a:t>
            </a:r>
            <a:r>
              <a:rPr lang="pl-PL" altLang="pl-PL" sz="1700" dirty="0" err="1" smtClean="0">
                <a:latin typeface="Bookman Old Style" panose="02050604050505020204" pitchFamily="18" charset="0"/>
              </a:rPr>
              <a:t>VisionRT</a:t>
            </a:r>
            <a:r>
              <a:rPr lang="pl-PL" altLang="pl-PL" sz="1700" dirty="0">
                <a:latin typeface="Bookman Old Style" panose="02050604050505020204" pitchFamily="18" charset="0"/>
              </a:rPr>
              <a:t> </a:t>
            </a:r>
            <a:r>
              <a:rPr lang="pl-PL" altLang="pl-PL" sz="1700" dirty="0" smtClean="0">
                <a:latin typeface="Bookman Old Style" panose="02050604050505020204" pitchFamily="18" charset="0"/>
              </a:rPr>
              <a:t>and a</a:t>
            </a:r>
            <a:r>
              <a:rPr lang="en-US" sz="1700" dirty="0" err="1" smtClean="0">
                <a:latin typeface="Bookman Old Style" panose="02050604050505020204" pitchFamily="18" charset="0"/>
              </a:rPr>
              <a:t>nesthesia</a:t>
            </a:r>
            <a:r>
              <a:rPr lang="en-US" sz="1700" dirty="0" smtClean="0">
                <a:latin typeface="Bookman Old Style" panose="02050604050505020204" pitchFamily="18" charset="0"/>
              </a:rPr>
              <a:t> </a:t>
            </a:r>
            <a:r>
              <a:rPr lang="en-US" sz="1700" dirty="0">
                <a:latin typeface="Bookman Old Style" panose="02050604050505020204" pitchFamily="18" charset="0"/>
              </a:rPr>
              <a:t>equipment</a:t>
            </a:r>
            <a:endParaRPr lang="pl-PL" altLang="pl-PL" sz="1700" dirty="0">
              <a:latin typeface="Bookman Old Style" panose="02050604050505020204" pitchFamily="18" charset="0"/>
            </a:endParaRPr>
          </a:p>
        </p:txBody>
      </p:sp>
      <p:pic>
        <p:nvPicPr>
          <p:cNvPr id="17" name="Picture 6"/>
          <p:cNvPicPr>
            <a:picLocks noChangeAspect="1" noChangeArrowheads="1"/>
          </p:cNvPicPr>
          <p:nvPr/>
        </p:nvPicPr>
        <p:blipFill>
          <a:blip r:embed="rId2" cstate="print"/>
          <a:srcRect/>
          <a:stretch>
            <a:fillRect/>
          </a:stretch>
        </p:blipFill>
        <p:spPr bwMode="auto">
          <a:xfrm>
            <a:off x="64301" y="70469"/>
            <a:ext cx="473293" cy="427659"/>
          </a:xfrm>
          <a:prstGeom prst="rect">
            <a:avLst/>
          </a:prstGeom>
          <a:noFill/>
          <a:ln w="9525">
            <a:noFill/>
            <a:miter lim="800000"/>
            <a:headEnd/>
            <a:tailEnd/>
          </a:ln>
          <a:effectLst/>
        </p:spPr>
      </p:pic>
      <p:sp>
        <p:nvSpPr>
          <p:cNvPr id="18" name="Line 5"/>
          <p:cNvSpPr>
            <a:spLocks noChangeShapeType="1"/>
          </p:cNvSpPr>
          <p:nvPr/>
        </p:nvSpPr>
        <p:spPr bwMode="auto">
          <a:xfrm>
            <a:off x="776596" y="456698"/>
            <a:ext cx="7645092" cy="4141"/>
          </a:xfrm>
          <a:prstGeom prst="line">
            <a:avLst/>
          </a:prstGeom>
          <a:noFill/>
          <a:ln w="25400">
            <a:solidFill>
              <a:srgbClr val="002060"/>
            </a:solidFill>
            <a:round/>
            <a:headEnd/>
            <a:tailEnd/>
          </a:ln>
        </p:spPr>
        <p:txBody>
          <a:bodyPr/>
          <a:lstStyle/>
          <a:p>
            <a:endParaRPr lang="pl-PL"/>
          </a:p>
        </p:txBody>
      </p:sp>
      <p:pic>
        <p:nvPicPr>
          <p:cNvPr id="19" name="Picture 2" descr="https://ccb.ifj.edu.pl/img/log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6525" y="90683"/>
            <a:ext cx="480147" cy="389452"/>
          </a:xfrm>
          <a:prstGeom prst="rect">
            <a:avLst/>
          </a:prstGeom>
          <a:noFill/>
          <a:extLst>
            <a:ext uri="{909E8E84-426E-40DD-AFC4-6F175D3DCCD1}">
              <a14:hiddenFill xmlns:a14="http://schemas.microsoft.com/office/drawing/2010/main">
                <a:solidFill>
                  <a:srgbClr val="FFFFFF"/>
                </a:solidFill>
              </a14:hiddenFill>
            </a:ext>
          </a:extLst>
        </p:spPr>
      </p:pic>
      <p:pic>
        <p:nvPicPr>
          <p:cNvPr id="20" name="Obraz 1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71800" y="636775"/>
            <a:ext cx="4893388" cy="3566202"/>
          </a:xfrm>
          <a:prstGeom prst="rect">
            <a:avLst/>
          </a:prstGeom>
        </p:spPr>
      </p:pic>
      <p:pic>
        <p:nvPicPr>
          <p:cNvPr id="25" name="Picture 2" descr="https://ccb.ifj.edu.pl/upload/maska%20termoplastyczn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648157"/>
            <a:ext cx="2304256" cy="1942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4550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p:cNvPicPr>
            <a:picLocks noChangeAspect="1"/>
          </p:cNvPicPr>
          <p:nvPr/>
        </p:nvPicPr>
        <p:blipFill>
          <a:blip r:embed="rId2"/>
          <a:stretch>
            <a:fillRect/>
          </a:stretch>
        </p:blipFill>
        <p:spPr>
          <a:xfrm>
            <a:off x="6762165" y="5767621"/>
            <a:ext cx="2381835" cy="1090379"/>
          </a:xfrm>
          <a:prstGeom prst="rect">
            <a:avLst/>
          </a:prstGeom>
        </p:spPr>
      </p:pic>
      <p:pic>
        <p:nvPicPr>
          <p:cNvPr id="16" name="Obraz 15"/>
          <p:cNvPicPr>
            <a:picLocks noChangeAspect="1"/>
          </p:cNvPicPr>
          <p:nvPr/>
        </p:nvPicPr>
        <p:blipFill rotWithShape="1">
          <a:blip r:embed="rId3"/>
          <a:srcRect l="3005" t="-1" r="14407" b="2993"/>
          <a:stretch/>
        </p:blipFill>
        <p:spPr>
          <a:xfrm>
            <a:off x="2529840" y="1093417"/>
            <a:ext cx="4450329" cy="3034464"/>
          </a:xfrm>
          <a:prstGeom prst="rect">
            <a:avLst/>
          </a:prstGeom>
          <a:ln>
            <a:solidFill>
              <a:schemeClr val="tx1"/>
            </a:solidFill>
          </a:ln>
          <a:effectLst>
            <a:outerShdw blurRad="50800" dist="38100" dir="2700000" algn="tl" rotWithShape="0">
              <a:prstClr val="black">
                <a:alpha val="40000"/>
              </a:prstClr>
            </a:outerShdw>
          </a:effectLst>
        </p:spPr>
      </p:pic>
      <p:pic>
        <p:nvPicPr>
          <p:cNvPr id="2" name="Picture 6"/>
          <p:cNvPicPr>
            <a:picLocks noChangeAspect="1" noChangeArrowheads="1"/>
          </p:cNvPicPr>
          <p:nvPr/>
        </p:nvPicPr>
        <p:blipFill>
          <a:blip r:embed="rId4" cstate="print"/>
          <a:srcRect/>
          <a:stretch>
            <a:fillRect/>
          </a:stretch>
        </p:blipFill>
        <p:spPr bwMode="auto">
          <a:xfrm>
            <a:off x="64301" y="70469"/>
            <a:ext cx="473293" cy="427659"/>
          </a:xfrm>
          <a:prstGeom prst="rect">
            <a:avLst/>
          </a:prstGeom>
          <a:noFill/>
          <a:ln w="9525">
            <a:noFill/>
            <a:miter lim="800000"/>
            <a:headEnd/>
            <a:tailEnd/>
          </a:ln>
          <a:effectLst/>
        </p:spPr>
      </p:pic>
      <p:sp>
        <p:nvSpPr>
          <p:cNvPr id="3" name="Line 5"/>
          <p:cNvSpPr>
            <a:spLocks noChangeShapeType="1"/>
          </p:cNvSpPr>
          <p:nvPr/>
        </p:nvSpPr>
        <p:spPr bwMode="auto">
          <a:xfrm>
            <a:off x="776596" y="456698"/>
            <a:ext cx="7645092" cy="4141"/>
          </a:xfrm>
          <a:prstGeom prst="line">
            <a:avLst/>
          </a:prstGeom>
          <a:noFill/>
          <a:ln w="25400">
            <a:solidFill>
              <a:srgbClr val="002060"/>
            </a:solidFill>
            <a:round/>
            <a:headEnd/>
            <a:tailEnd/>
          </a:ln>
        </p:spPr>
        <p:txBody>
          <a:bodyPr/>
          <a:lstStyle/>
          <a:p>
            <a:endParaRPr lang="pl-PL"/>
          </a:p>
        </p:txBody>
      </p:sp>
      <p:pic>
        <p:nvPicPr>
          <p:cNvPr id="4" name="Picture 2" descr="https://ccb.ifj.edu.pl/img/log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6525" y="90683"/>
            <a:ext cx="480147" cy="3894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txBox="1">
            <a:spLocks noRot="1" noChangeArrowheads="1"/>
          </p:cNvSpPr>
          <p:nvPr/>
        </p:nvSpPr>
        <p:spPr>
          <a:xfrm>
            <a:off x="107950" y="44450"/>
            <a:ext cx="8974405" cy="360363"/>
          </a:xfrm>
          <a:prstGeom prst="rect">
            <a:avLst/>
          </a:prstGeom>
        </p:spPr>
        <p:txBody>
          <a:bodyPr anchor="ctr"/>
          <a:lstStyle/>
          <a:p>
            <a:pPr algn="ctr">
              <a:defRPr/>
            </a:pPr>
            <a:r>
              <a:rPr lang="pl-PL" sz="2200" b="1" dirty="0" err="1" smtClean="0">
                <a:solidFill>
                  <a:srgbClr val="002060"/>
                </a:solidFill>
                <a:latin typeface="Bookman Old Style" pitchFamily="18" charset="0"/>
              </a:rPr>
              <a:t>Dose</a:t>
            </a:r>
            <a:r>
              <a:rPr lang="pl-PL" sz="2200" b="1" dirty="0" smtClean="0">
                <a:solidFill>
                  <a:srgbClr val="002060"/>
                </a:solidFill>
                <a:latin typeface="Bookman Old Style" pitchFamily="18" charset="0"/>
              </a:rPr>
              <a:t> </a:t>
            </a:r>
            <a:r>
              <a:rPr lang="pl-PL" sz="2200" b="1" dirty="0" err="1" smtClean="0">
                <a:solidFill>
                  <a:srgbClr val="002060"/>
                </a:solidFill>
                <a:latin typeface="Bookman Old Style" pitchFamily="18" charset="0"/>
              </a:rPr>
              <a:t>veryfication</a:t>
            </a:r>
            <a:r>
              <a:rPr lang="pl-PL" sz="2200" b="1" dirty="0" smtClean="0">
                <a:solidFill>
                  <a:srgbClr val="002060"/>
                </a:solidFill>
                <a:latin typeface="Bookman Old Style" pitchFamily="18" charset="0"/>
              </a:rPr>
              <a:t> of </a:t>
            </a:r>
            <a:r>
              <a:rPr lang="pl-PL" sz="2200" b="1" dirty="0" err="1" smtClean="0">
                <a:solidFill>
                  <a:srgbClr val="002060"/>
                </a:solidFill>
                <a:latin typeface="Bookman Old Style" pitchFamily="18" charset="0"/>
              </a:rPr>
              <a:t>treatments</a:t>
            </a:r>
            <a:r>
              <a:rPr lang="pl-PL" sz="2200" b="1" dirty="0" smtClean="0">
                <a:solidFill>
                  <a:srgbClr val="002060"/>
                </a:solidFill>
                <a:latin typeface="Bookman Old Style" pitchFamily="18" charset="0"/>
              </a:rPr>
              <a:t> </a:t>
            </a:r>
            <a:r>
              <a:rPr lang="pl-PL" sz="2200" b="1" dirty="0" err="1" smtClean="0">
                <a:solidFill>
                  <a:srgbClr val="002060"/>
                </a:solidFill>
                <a:latin typeface="Bookman Old Style" pitchFamily="18" charset="0"/>
              </a:rPr>
              <a:t>plans</a:t>
            </a:r>
            <a:endParaRPr lang="en-US" sz="2200" b="1" dirty="0">
              <a:solidFill>
                <a:schemeClr val="accent1">
                  <a:lumMod val="50000"/>
                </a:schemeClr>
              </a:solidFill>
              <a:latin typeface="Bookman Old Style" pitchFamily="18" charset="0"/>
              <a:ea typeface="+mj-ea"/>
              <a:cs typeface="+mj-cs"/>
            </a:endParaRPr>
          </a:p>
        </p:txBody>
      </p:sp>
      <p:sp>
        <p:nvSpPr>
          <p:cNvPr id="17" name="Prostokąt 16"/>
          <p:cNvSpPr/>
          <p:nvPr/>
        </p:nvSpPr>
        <p:spPr>
          <a:xfrm>
            <a:off x="2345261" y="4710736"/>
            <a:ext cx="6349417" cy="1400383"/>
          </a:xfrm>
          <a:prstGeom prst="rect">
            <a:avLst/>
          </a:prstGeom>
        </p:spPr>
        <p:txBody>
          <a:bodyPr wrap="square">
            <a:spAutoFit/>
          </a:bodyPr>
          <a:lstStyle/>
          <a:p>
            <a:pPr>
              <a:spcBef>
                <a:spcPct val="0"/>
              </a:spcBef>
              <a:defRPr/>
            </a:pPr>
            <a:r>
              <a:rPr lang="pl-PL" altLang="en-US" sz="1700" dirty="0" err="1" smtClean="0">
                <a:latin typeface="Bookman Old Style" panose="02050604050505020204" pitchFamily="18" charset="0"/>
              </a:rPr>
              <a:t>Dose</a:t>
            </a:r>
            <a:r>
              <a:rPr lang="pl-PL" altLang="en-US" sz="1700" dirty="0" smtClean="0">
                <a:latin typeface="Bookman Old Style" panose="02050604050505020204" pitchFamily="18" charset="0"/>
              </a:rPr>
              <a:t> </a:t>
            </a:r>
            <a:r>
              <a:rPr lang="pl-PL" altLang="en-US" sz="1700" dirty="0" err="1" smtClean="0">
                <a:latin typeface="Bookman Old Style" panose="02050604050505020204" pitchFamily="18" charset="0"/>
              </a:rPr>
              <a:t>veryfication</a:t>
            </a:r>
            <a:r>
              <a:rPr lang="pl-PL" altLang="en-US" sz="1700" dirty="0" smtClean="0">
                <a:latin typeface="Bookman Old Style" panose="02050604050505020204" pitchFamily="18" charset="0"/>
              </a:rPr>
              <a:t> of </a:t>
            </a:r>
            <a:r>
              <a:rPr lang="pl-PL" altLang="en-US" sz="1700" dirty="0" err="1" smtClean="0">
                <a:latin typeface="Bookman Old Style" panose="02050604050505020204" pitchFamily="18" charset="0"/>
              </a:rPr>
              <a:t>patient</a:t>
            </a:r>
            <a:r>
              <a:rPr lang="pl-PL" altLang="en-US" sz="1700" dirty="0" smtClean="0">
                <a:latin typeface="Bookman Old Style" panose="02050604050505020204" pitchFamily="18" charset="0"/>
              </a:rPr>
              <a:t> </a:t>
            </a:r>
            <a:r>
              <a:rPr lang="pl-PL" altLang="en-US" sz="1700" dirty="0" err="1" smtClean="0">
                <a:latin typeface="Bookman Old Style" panose="02050604050505020204" pitchFamily="18" charset="0"/>
              </a:rPr>
              <a:t>treatment</a:t>
            </a:r>
            <a:r>
              <a:rPr lang="pl-PL" altLang="en-US" sz="1700" dirty="0" smtClean="0">
                <a:latin typeface="Bookman Old Style" panose="02050604050505020204" pitchFamily="18" charset="0"/>
              </a:rPr>
              <a:t> </a:t>
            </a:r>
            <a:r>
              <a:rPr lang="pl-PL" altLang="en-US" sz="1700" dirty="0" err="1" smtClean="0">
                <a:latin typeface="Bookman Old Style" panose="02050604050505020204" pitchFamily="18" charset="0"/>
              </a:rPr>
              <a:t>plans</a:t>
            </a:r>
            <a:r>
              <a:rPr lang="pl-PL" altLang="en-US" sz="1700" dirty="0" smtClean="0">
                <a:latin typeface="Bookman Old Style" panose="02050604050505020204" pitchFamily="18" charset="0"/>
              </a:rPr>
              <a:t>:</a:t>
            </a:r>
          </a:p>
          <a:p>
            <a:pPr marL="285750" indent="-285750">
              <a:spcBef>
                <a:spcPct val="0"/>
              </a:spcBef>
              <a:buFont typeface="Wingdings" panose="05000000000000000000" pitchFamily="2" charset="2"/>
              <a:buChar char="Ø"/>
              <a:defRPr/>
            </a:pPr>
            <a:r>
              <a:rPr lang="pl-PL" altLang="en-US" sz="1700" dirty="0" err="1" smtClean="0">
                <a:latin typeface="Bookman Old Style" panose="02050604050505020204" pitchFamily="18" charset="0"/>
              </a:rPr>
              <a:t>Dose</a:t>
            </a:r>
            <a:r>
              <a:rPr lang="pl-PL" altLang="en-US" sz="1700" dirty="0" smtClean="0">
                <a:latin typeface="Bookman Old Style" panose="02050604050505020204" pitchFamily="18" charset="0"/>
              </a:rPr>
              <a:t> in </a:t>
            </a:r>
            <a:r>
              <a:rPr lang="pl-PL" altLang="en-US" sz="1700" dirty="0" err="1" smtClean="0">
                <a:latin typeface="Bookman Old Style" panose="02050604050505020204" pitchFamily="18" charset="0"/>
              </a:rPr>
              <a:t>water</a:t>
            </a:r>
            <a:r>
              <a:rPr lang="pl-PL" altLang="en-US" sz="1700" dirty="0" smtClean="0">
                <a:latin typeface="Bookman Old Style" panose="02050604050505020204" pitchFamily="18" charset="0"/>
              </a:rPr>
              <a:t> Phantom (</a:t>
            </a:r>
            <a:r>
              <a:rPr lang="en-US" altLang="en-US" sz="1700" dirty="0" smtClean="0">
                <a:latin typeface="Bookman Old Style" panose="02050604050505020204" pitchFamily="18" charset="0"/>
              </a:rPr>
              <a:t>Blue Phantom</a:t>
            </a:r>
            <a:r>
              <a:rPr lang="pl-PL" altLang="en-US" sz="1700" dirty="0" smtClean="0">
                <a:latin typeface="Bookman Old Style" panose="02050604050505020204" pitchFamily="18" charset="0"/>
              </a:rPr>
              <a:t>);</a:t>
            </a:r>
          </a:p>
          <a:p>
            <a:pPr marL="285750" indent="-285750">
              <a:spcBef>
                <a:spcPct val="0"/>
              </a:spcBef>
              <a:buFont typeface="Wingdings" panose="05000000000000000000" pitchFamily="2" charset="2"/>
              <a:buChar char="Ø"/>
              <a:defRPr/>
            </a:pPr>
            <a:r>
              <a:rPr lang="pl-PL" altLang="en-US" sz="1700" dirty="0" err="1" smtClean="0">
                <a:latin typeface="Bookman Old Style" panose="02050604050505020204" pitchFamily="18" charset="0"/>
              </a:rPr>
              <a:t>Dose</a:t>
            </a:r>
            <a:r>
              <a:rPr lang="pl-PL" altLang="en-US" sz="1700" dirty="0" smtClean="0">
                <a:latin typeface="Bookman Old Style" panose="02050604050505020204" pitchFamily="18" charset="0"/>
              </a:rPr>
              <a:t> </a:t>
            </a:r>
            <a:r>
              <a:rPr lang="pl-PL" altLang="en-US" sz="1700" dirty="0" err="1" smtClean="0">
                <a:latin typeface="Bookman Old Style" panose="02050604050505020204" pitchFamily="18" charset="0"/>
              </a:rPr>
              <a:t>distribution</a:t>
            </a:r>
            <a:r>
              <a:rPr lang="pl-PL" altLang="en-US" sz="1700" dirty="0" smtClean="0">
                <a:latin typeface="Bookman Old Style" panose="02050604050505020204" pitchFamily="18" charset="0"/>
              </a:rPr>
              <a:t> in </a:t>
            </a:r>
            <a:r>
              <a:rPr lang="en-US" altLang="en-US" sz="1700" dirty="0" err="1" smtClean="0">
                <a:latin typeface="Bookman Old Style" panose="02050604050505020204" pitchFamily="18" charset="0"/>
              </a:rPr>
              <a:t>MatriXX</a:t>
            </a:r>
            <a:r>
              <a:rPr lang="en-US" altLang="en-US" sz="1700" dirty="0" smtClean="0">
                <a:latin typeface="Bookman Old Style" panose="02050604050505020204" pitchFamily="18" charset="0"/>
              </a:rPr>
              <a:t> </a:t>
            </a:r>
            <a:r>
              <a:rPr lang="en-US" altLang="en-US" sz="1700" dirty="0">
                <a:latin typeface="Bookman Old Style" panose="02050604050505020204" pitchFamily="18" charset="0"/>
              </a:rPr>
              <a:t>Ion Chamber Array </a:t>
            </a:r>
            <a:r>
              <a:rPr lang="en-US" altLang="en-US" sz="1700" dirty="0" smtClean="0">
                <a:latin typeface="Bookman Old Style" panose="02050604050505020204" pitchFamily="18" charset="0"/>
              </a:rPr>
              <a:t>(</a:t>
            </a:r>
            <a:r>
              <a:rPr lang="en-US" altLang="en-US" sz="1700" dirty="0">
                <a:latin typeface="Bookman Old Style" panose="02050604050505020204" pitchFamily="18" charset="0"/>
              </a:rPr>
              <a:t>2-D dosimetry</a:t>
            </a:r>
            <a:r>
              <a:rPr lang="en-US" altLang="en-US" sz="1700" dirty="0" smtClean="0">
                <a:latin typeface="Bookman Old Style" panose="02050604050505020204" pitchFamily="18" charset="0"/>
              </a:rPr>
              <a:t>)</a:t>
            </a:r>
            <a:r>
              <a:rPr lang="pl-PL" altLang="en-US" sz="1700" dirty="0" smtClean="0">
                <a:latin typeface="Bookman Old Style" panose="02050604050505020204" pitchFamily="18" charset="0"/>
              </a:rPr>
              <a:t> in </a:t>
            </a:r>
            <a:r>
              <a:rPr lang="pl-PL" altLang="en-US" sz="1700" dirty="0" err="1" smtClean="0">
                <a:latin typeface="Bookman Old Style" panose="02050604050505020204" pitchFamily="18" charset="0"/>
              </a:rPr>
              <a:t>water</a:t>
            </a:r>
            <a:r>
              <a:rPr lang="pl-PL" altLang="en-US" sz="1700" dirty="0" smtClean="0">
                <a:latin typeface="Bookman Old Style" panose="02050604050505020204" pitchFamily="18" charset="0"/>
              </a:rPr>
              <a:t> Phantom (</a:t>
            </a:r>
            <a:r>
              <a:rPr lang="pl-PL" altLang="en-US" sz="1700" dirty="0" err="1" smtClean="0">
                <a:latin typeface="Bookman Old Style" panose="02050604050505020204" pitchFamily="18" charset="0"/>
              </a:rPr>
              <a:t>DigiPhant</a:t>
            </a:r>
            <a:r>
              <a:rPr lang="pl-PL" altLang="en-US" sz="1700" dirty="0" smtClean="0">
                <a:latin typeface="Bookman Old Style" panose="02050604050505020204" pitchFamily="18" charset="0"/>
              </a:rPr>
              <a:t> PT);</a:t>
            </a:r>
          </a:p>
          <a:p>
            <a:pPr marL="285750" indent="-285750">
              <a:spcBef>
                <a:spcPct val="0"/>
              </a:spcBef>
              <a:buFont typeface="Wingdings" panose="05000000000000000000" pitchFamily="2" charset="2"/>
              <a:buChar char="Ø"/>
              <a:defRPr/>
            </a:pPr>
            <a:r>
              <a:rPr lang="pl-PL" altLang="en-US" sz="1700" dirty="0" smtClean="0">
                <a:latin typeface="Bookman Old Style" panose="02050604050505020204" pitchFamily="18" charset="0"/>
              </a:rPr>
              <a:t>Gamma Index 3 %/2mm; 90 </a:t>
            </a:r>
            <a:r>
              <a:rPr lang="pl-PL" altLang="en-US" sz="1700" dirty="0">
                <a:latin typeface="Bookman Old Style" panose="02050604050505020204" pitchFamily="18" charset="0"/>
              </a:rPr>
              <a:t>% </a:t>
            </a:r>
            <a:endParaRPr lang="en-US" altLang="en-US" sz="1700" dirty="0">
              <a:latin typeface="Bookman Old Style" panose="02050604050505020204" pitchFamily="18" charset="0"/>
            </a:endParaRPr>
          </a:p>
        </p:txBody>
      </p:sp>
      <p:pic>
        <p:nvPicPr>
          <p:cNvPr id="15" name="Obraz 1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239000" y="695960"/>
            <a:ext cx="1647024" cy="1715137"/>
          </a:xfrm>
          <a:prstGeom prst="rect">
            <a:avLst/>
          </a:prstGeom>
        </p:spPr>
      </p:pic>
      <p:pic>
        <p:nvPicPr>
          <p:cNvPr id="23" name="Obraz 2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239000" y="2646218"/>
            <a:ext cx="1647024" cy="2009056"/>
          </a:xfrm>
          <a:prstGeom prst="rect">
            <a:avLst/>
          </a:prstGeom>
          <a:ln>
            <a:noFill/>
          </a:ln>
          <a:effectLst>
            <a:outerShdw blurRad="50800" dist="38100" dir="2700000" algn="tl" rotWithShape="0">
              <a:prstClr val="black">
                <a:alpha val="40000"/>
              </a:prstClr>
            </a:outerShdw>
          </a:effectLst>
        </p:spPr>
      </p:pic>
      <p:sp>
        <p:nvSpPr>
          <p:cNvPr id="18" name="pole tekstowe 17"/>
          <p:cNvSpPr txBox="1"/>
          <p:nvPr/>
        </p:nvSpPr>
        <p:spPr>
          <a:xfrm>
            <a:off x="251520" y="1196752"/>
            <a:ext cx="2088600"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pPr algn="ctr"/>
            <a:r>
              <a:rPr lang="pl-PL" sz="1600" dirty="0" err="1" smtClean="0">
                <a:solidFill>
                  <a:schemeClr val="tx1"/>
                </a:solidFill>
                <a:latin typeface="Bookman Old Style" pitchFamily="18" charset="0"/>
              </a:rPr>
              <a:t>Immobilization</a:t>
            </a:r>
            <a:r>
              <a:rPr lang="pl-PL" sz="1600" dirty="0" smtClean="0">
                <a:solidFill>
                  <a:schemeClr val="tx1"/>
                </a:solidFill>
                <a:latin typeface="Bookman Old Style" pitchFamily="18" charset="0"/>
              </a:rPr>
              <a:t> Systems</a:t>
            </a:r>
            <a:endParaRPr lang="en-US" sz="1600" dirty="0" smtClean="0">
              <a:solidFill>
                <a:schemeClr val="tx1"/>
              </a:solidFill>
              <a:latin typeface="Bookman Old Style" pitchFamily="18" charset="0"/>
            </a:endParaRPr>
          </a:p>
        </p:txBody>
      </p:sp>
      <p:sp>
        <p:nvSpPr>
          <p:cNvPr id="19" name="pole tekstowe 18"/>
          <p:cNvSpPr txBox="1"/>
          <p:nvPr/>
        </p:nvSpPr>
        <p:spPr>
          <a:xfrm>
            <a:off x="251520" y="3198485"/>
            <a:ext cx="2088600"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l-PL" sz="1600" dirty="0" smtClean="0">
                <a:solidFill>
                  <a:schemeClr val="tx1"/>
                </a:solidFill>
                <a:latin typeface="Bookman Old Style" pitchFamily="18" charset="0"/>
              </a:rPr>
              <a:t>TPS/OIS</a:t>
            </a:r>
          </a:p>
          <a:p>
            <a:pPr algn="ctr"/>
            <a:r>
              <a:rPr lang="pl-PL" sz="1600" dirty="0" err="1" smtClean="0">
                <a:solidFill>
                  <a:schemeClr val="tx1"/>
                </a:solidFill>
                <a:latin typeface="Bookman Old Style" pitchFamily="18" charset="0"/>
              </a:rPr>
              <a:t>systems</a:t>
            </a:r>
            <a:endParaRPr lang="en-US" sz="1600" dirty="0" smtClean="0">
              <a:solidFill>
                <a:schemeClr val="tx1"/>
              </a:solidFill>
              <a:latin typeface="Bookman Old Style" pitchFamily="18" charset="0"/>
            </a:endParaRPr>
          </a:p>
        </p:txBody>
      </p:sp>
      <p:sp>
        <p:nvSpPr>
          <p:cNvPr id="20" name="pole tekstowe 19"/>
          <p:cNvSpPr txBox="1"/>
          <p:nvPr/>
        </p:nvSpPr>
        <p:spPr>
          <a:xfrm>
            <a:off x="251520" y="4202526"/>
            <a:ext cx="2091598"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pPr algn="ctr"/>
            <a:r>
              <a:rPr lang="pl-PL" sz="1600" dirty="0" err="1" smtClean="0">
                <a:solidFill>
                  <a:schemeClr val="tx1"/>
                </a:solidFill>
                <a:latin typeface="Bookman Old Style" pitchFamily="18" charset="0"/>
              </a:rPr>
              <a:t>Dosimetry</a:t>
            </a:r>
            <a:r>
              <a:rPr lang="pl-PL" sz="1600" dirty="0" smtClean="0">
                <a:solidFill>
                  <a:schemeClr val="tx1"/>
                </a:solidFill>
                <a:latin typeface="Bookman Old Style" pitchFamily="18" charset="0"/>
              </a:rPr>
              <a:t> </a:t>
            </a:r>
            <a:br>
              <a:rPr lang="pl-PL" sz="1600" dirty="0" smtClean="0">
                <a:solidFill>
                  <a:schemeClr val="tx1"/>
                </a:solidFill>
                <a:latin typeface="Bookman Old Style" pitchFamily="18" charset="0"/>
              </a:rPr>
            </a:br>
            <a:r>
              <a:rPr lang="pl-PL" sz="1600" dirty="0" smtClean="0">
                <a:solidFill>
                  <a:schemeClr val="tx1"/>
                </a:solidFill>
                <a:latin typeface="Bookman Old Style" pitchFamily="18" charset="0"/>
              </a:rPr>
              <a:t>and QA</a:t>
            </a:r>
          </a:p>
        </p:txBody>
      </p:sp>
      <p:sp>
        <p:nvSpPr>
          <p:cNvPr id="21" name="pole tekstowe 20"/>
          <p:cNvSpPr txBox="1"/>
          <p:nvPr/>
        </p:nvSpPr>
        <p:spPr>
          <a:xfrm>
            <a:off x="253702" y="2200793"/>
            <a:ext cx="2088600"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pl-PL" sz="1600" dirty="0" err="1" smtClean="0">
                <a:solidFill>
                  <a:schemeClr val="tx1"/>
                </a:solidFill>
                <a:latin typeface="Bookman Old Style" pitchFamily="18" charset="0"/>
              </a:rPr>
              <a:t>Computed</a:t>
            </a:r>
            <a:r>
              <a:rPr lang="pl-PL" sz="1600" dirty="0" smtClean="0">
                <a:solidFill>
                  <a:schemeClr val="tx1"/>
                </a:solidFill>
                <a:latin typeface="Bookman Old Style" pitchFamily="18" charset="0"/>
              </a:rPr>
              <a:t> </a:t>
            </a:r>
            <a:r>
              <a:rPr lang="pl-PL" sz="1600" dirty="0" err="1" smtClean="0">
                <a:solidFill>
                  <a:schemeClr val="tx1"/>
                </a:solidFill>
                <a:latin typeface="Bookman Old Style" pitchFamily="18" charset="0"/>
              </a:rPr>
              <a:t>Tomography</a:t>
            </a:r>
            <a:endParaRPr lang="en-US" sz="1600" dirty="0">
              <a:solidFill>
                <a:schemeClr val="tx1"/>
              </a:solidFill>
              <a:latin typeface="Bookman Old Style" pitchFamily="18" charset="0"/>
            </a:endParaRPr>
          </a:p>
        </p:txBody>
      </p:sp>
      <p:sp>
        <p:nvSpPr>
          <p:cNvPr id="22" name="pole tekstowe 21"/>
          <p:cNvSpPr txBox="1"/>
          <p:nvPr/>
        </p:nvSpPr>
        <p:spPr>
          <a:xfrm>
            <a:off x="251520" y="5206672"/>
            <a:ext cx="2090782" cy="646986"/>
          </a:xfrm>
          <a:prstGeom prst="roundRect">
            <a:avLst/>
          </a:prstGeom>
          <a:ln w="19050"/>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pl-PL" sz="1600" dirty="0" smtClean="0">
                <a:solidFill>
                  <a:schemeClr val="tx1"/>
                </a:solidFill>
                <a:latin typeface="Bookman Old Style" pitchFamily="18" charset="0"/>
              </a:rPr>
              <a:t>2 </a:t>
            </a:r>
            <a:r>
              <a:rPr lang="pl-PL" sz="1600" dirty="0" err="1" smtClean="0">
                <a:solidFill>
                  <a:schemeClr val="tx1"/>
                </a:solidFill>
                <a:latin typeface="Bookman Old Style" pitchFamily="18" charset="0"/>
              </a:rPr>
              <a:t>gantries</a:t>
            </a:r>
            <a:r>
              <a:rPr lang="pl-PL" sz="1600" dirty="0" smtClean="0">
                <a:solidFill>
                  <a:schemeClr val="tx1"/>
                </a:solidFill>
                <a:latin typeface="Bookman Old Style" pitchFamily="18" charset="0"/>
              </a:rPr>
              <a:t> with PBS</a:t>
            </a:r>
            <a:endParaRPr lang="en-US" sz="1600" dirty="0">
              <a:solidFill>
                <a:schemeClr val="tx1"/>
              </a:solidFill>
              <a:latin typeface="Bookman Old Style" pitchFamily="18" charset="0"/>
            </a:endParaRPr>
          </a:p>
        </p:txBody>
      </p:sp>
    </p:spTree>
    <p:extLst>
      <p:ext uri="{BB962C8B-B14F-4D97-AF65-F5344CB8AC3E}">
        <p14:creationId xmlns:p14="http://schemas.microsoft.com/office/powerpoint/2010/main" val="2180325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2" cstate="print"/>
          <a:srcRect/>
          <a:stretch>
            <a:fillRect/>
          </a:stretch>
        </p:blipFill>
        <p:spPr bwMode="auto">
          <a:xfrm>
            <a:off x="8532440" y="27980"/>
            <a:ext cx="576262" cy="520700"/>
          </a:xfrm>
          <a:prstGeom prst="rect">
            <a:avLst/>
          </a:prstGeom>
          <a:noFill/>
          <a:ln w="9525">
            <a:noFill/>
            <a:miter lim="800000"/>
            <a:headEnd/>
            <a:tailEnd/>
          </a:ln>
          <a:effectLst/>
        </p:spPr>
      </p:pic>
      <p:sp>
        <p:nvSpPr>
          <p:cNvPr id="9" name="Line 5"/>
          <p:cNvSpPr>
            <a:spLocks noChangeShapeType="1"/>
          </p:cNvSpPr>
          <p:nvPr/>
        </p:nvSpPr>
        <p:spPr bwMode="auto">
          <a:xfrm>
            <a:off x="500063" y="476250"/>
            <a:ext cx="7921625" cy="0"/>
          </a:xfrm>
          <a:prstGeom prst="line">
            <a:avLst/>
          </a:prstGeom>
          <a:noFill/>
          <a:ln w="25400">
            <a:solidFill>
              <a:srgbClr val="002060"/>
            </a:solidFill>
            <a:round/>
            <a:headEnd/>
            <a:tailEnd/>
          </a:ln>
        </p:spPr>
        <p:txBody>
          <a:bodyPr/>
          <a:lstStyle/>
          <a:p>
            <a:endParaRPr lang="pl-PL"/>
          </a:p>
        </p:txBody>
      </p:sp>
      <p:sp>
        <p:nvSpPr>
          <p:cNvPr id="10" name="Rectangle 2"/>
          <p:cNvSpPr txBox="1">
            <a:spLocks noRot="1" noChangeArrowheads="1"/>
          </p:cNvSpPr>
          <p:nvPr/>
        </p:nvSpPr>
        <p:spPr>
          <a:xfrm>
            <a:off x="107950" y="44450"/>
            <a:ext cx="8313738" cy="360363"/>
          </a:xfrm>
          <a:prstGeom prst="rect">
            <a:avLst/>
          </a:prstGeom>
        </p:spPr>
        <p:txBody>
          <a:bodyPr anchor="ctr"/>
          <a:lstStyle/>
          <a:p>
            <a:pPr algn="ctr">
              <a:defRPr/>
            </a:pPr>
            <a:r>
              <a:rPr lang="pl-PL" sz="2400" b="1" dirty="0" smtClean="0">
                <a:solidFill>
                  <a:srgbClr val="002060"/>
                </a:solidFill>
                <a:latin typeface="Bookman Old Style" pitchFamily="18" charset="0"/>
              </a:rPr>
              <a:t>Proton </a:t>
            </a:r>
            <a:r>
              <a:rPr lang="pl-PL" sz="2400" b="1" dirty="0" err="1" smtClean="0">
                <a:solidFill>
                  <a:srgbClr val="002060"/>
                </a:solidFill>
                <a:latin typeface="Bookman Old Style" pitchFamily="18" charset="0"/>
              </a:rPr>
              <a:t>radiotherapy</a:t>
            </a:r>
            <a:r>
              <a:rPr lang="pl-PL" sz="2400" b="1" dirty="0" smtClean="0">
                <a:solidFill>
                  <a:srgbClr val="002060"/>
                </a:solidFill>
                <a:latin typeface="Bookman Old Style" pitchFamily="18" charset="0"/>
              </a:rPr>
              <a:t> </a:t>
            </a:r>
            <a:r>
              <a:rPr lang="pl-PL" sz="2400" b="1" dirty="0">
                <a:solidFill>
                  <a:srgbClr val="002060"/>
                </a:solidFill>
                <a:latin typeface="Bookman Old Style" pitchFamily="18" charset="0"/>
              </a:rPr>
              <a:t>in </a:t>
            </a:r>
            <a:r>
              <a:rPr lang="pl-PL" sz="2400" b="1" dirty="0" smtClean="0">
                <a:solidFill>
                  <a:srgbClr val="002060"/>
                </a:solidFill>
                <a:latin typeface="Bookman Old Style" pitchFamily="18" charset="0"/>
              </a:rPr>
              <a:t>Poland</a:t>
            </a:r>
            <a:endParaRPr lang="en-US" sz="2400" b="1" dirty="0">
              <a:solidFill>
                <a:schemeClr val="accent1">
                  <a:lumMod val="50000"/>
                </a:schemeClr>
              </a:solidFill>
              <a:latin typeface="Bookman Old Style" pitchFamily="18" charset="0"/>
            </a:endParaRPr>
          </a:p>
        </p:txBody>
      </p:sp>
      <p:sp>
        <p:nvSpPr>
          <p:cNvPr id="12" name="pole tekstowe 11"/>
          <p:cNvSpPr txBox="1"/>
          <p:nvPr/>
        </p:nvSpPr>
        <p:spPr>
          <a:xfrm>
            <a:off x="211761" y="685880"/>
            <a:ext cx="6779629" cy="3139321"/>
          </a:xfrm>
          <a:prstGeom prst="rect">
            <a:avLst/>
          </a:prstGeom>
          <a:noFill/>
        </p:spPr>
        <p:txBody>
          <a:bodyPr wrap="square" rtlCol="0">
            <a:spAutoFit/>
          </a:bodyPr>
          <a:lstStyle/>
          <a:p>
            <a:r>
              <a:rPr lang="pl-PL" b="1" dirty="0" smtClean="0">
                <a:latin typeface="Bookman Old Style" panose="02050604050505020204" pitchFamily="18" charset="0"/>
              </a:rPr>
              <a:t>1994</a:t>
            </a:r>
            <a:r>
              <a:rPr lang="pl-PL" dirty="0" smtClean="0">
                <a:latin typeface="Bookman Old Style" panose="02050604050505020204" pitchFamily="18" charset="0"/>
              </a:rPr>
              <a:t>    First proton </a:t>
            </a:r>
            <a:r>
              <a:rPr lang="pl-PL" dirty="0" err="1" smtClean="0">
                <a:latin typeface="Bookman Old Style" panose="02050604050505020204" pitchFamily="18" charset="0"/>
              </a:rPr>
              <a:t>therapy</a:t>
            </a:r>
            <a:r>
              <a:rPr lang="pl-PL" dirty="0" smtClean="0">
                <a:latin typeface="Bookman Old Style" panose="02050604050505020204" pitchFamily="18" charset="0"/>
              </a:rPr>
              <a:t> </a:t>
            </a:r>
            <a:r>
              <a:rPr lang="pl-PL" dirty="0" err="1" smtClean="0">
                <a:latin typeface="Bookman Old Style" panose="02050604050505020204" pitchFamily="18" charset="0"/>
              </a:rPr>
              <a:t>symposium</a:t>
            </a:r>
            <a:r>
              <a:rPr lang="pl-PL" dirty="0" smtClean="0">
                <a:latin typeface="Bookman Old Style" panose="02050604050505020204" pitchFamily="18" charset="0"/>
              </a:rPr>
              <a:t> in Poland </a:t>
            </a:r>
            <a:r>
              <a:rPr lang="pl-PL" dirty="0" err="1" smtClean="0">
                <a:latin typeface="Bookman Old Style" panose="02050604050505020204" pitchFamily="18" charset="0"/>
              </a:rPr>
              <a:t>at</a:t>
            </a:r>
            <a:r>
              <a:rPr lang="pl-PL" dirty="0" smtClean="0">
                <a:latin typeface="Bookman Old Style" panose="02050604050505020204" pitchFamily="18" charset="0"/>
              </a:rPr>
              <a:t> IFJ</a:t>
            </a:r>
          </a:p>
          <a:p>
            <a:endParaRPr lang="pl-PL" dirty="0" smtClean="0">
              <a:latin typeface="Bookman Old Style" panose="02050604050505020204" pitchFamily="18" charset="0"/>
            </a:endParaRPr>
          </a:p>
          <a:p>
            <a:r>
              <a:rPr lang="en-US" altLang="pl-PL" b="1" dirty="0" smtClean="0">
                <a:latin typeface="Bookman Old Style" panose="02050604050505020204" pitchFamily="18" charset="0"/>
              </a:rPr>
              <a:t>2011</a:t>
            </a:r>
            <a:r>
              <a:rPr lang="pl-PL" altLang="pl-PL" dirty="0" smtClean="0">
                <a:latin typeface="Bookman Old Style" panose="02050604050505020204" pitchFamily="18" charset="0"/>
              </a:rPr>
              <a:t>	</a:t>
            </a:r>
            <a:r>
              <a:rPr lang="en-US" altLang="pl-PL" dirty="0" smtClean="0">
                <a:latin typeface="Bookman Old Style" panose="02050604050505020204" pitchFamily="18" charset="0"/>
              </a:rPr>
              <a:t>The </a:t>
            </a:r>
            <a:r>
              <a:rPr lang="en-US" altLang="pl-PL" dirty="0">
                <a:latin typeface="Bookman Old Style" panose="02050604050505020204" pitchFamily="18" charset="0"/>
              </a:rPr>
              <a:t>first </a:t>
            </a:r>
            <a:r>
              <a:rPr lang="en-US" altLang="pl-PL" dirty="0" smtClean="0">
                <a:latin typeface="Bookman Old Style" panose="02050604050505020204" pitchFamily="18" charset="0"/>
              </a:rPr>
              <a:t>eye </a:t>
            </a:r>
            <a:r>
              <a:rPr lang="en-US" altLang="pl-PL" dirty="0">
                <a:latin typeface="Bookman Old Style" panose="02050604050505020204" pitchFamily="18" charset="0"/>
              </a:rPr>
              <a:t>treatment </a:t>
            </a:r>
            <a:r>
              <a:rPr lang="pl-PL" altLang="pl-PL" dirty="0" smtClean="0">
                <a:latin typeface="Bookman Old Style" panose="02050604050505020204" pitchFamily="18" charset="0"/>
              </a:rPr>
              <a:t>(in </a:t>
            </a:r>
            <a:r>
              <a:rPr lang="pl-PL" altLang="pl-PL" dirty="0" err="1" smtClean="0">
                <a:latin typeface="Bookman Old Style" panose="02050604050505020204" pitchFamily="18" charset="0"/>
              </a:rPr>
              <a:t>cooperation</a:t>
            </a:r>
            <a:r>
              <a:rPr lang="pl-PL" altLang="pl-PL" dirty="0" smtClean="0">
                <a:latin typeface="Bookman Old Style" panose="02050604050505020204" pitchFamily="18" charset="0"/>
              </a:rPr>
              <a:t> with </a:t>
            </a:r>
            <a:r>
              <a:rPr lang="en-US" altLang="pl-PL" dirty="0">
                <a:latin typeface="Bookman Old Style" panose="02050604050505020204" pitchFamily="18" charset="0"/>
              </a:rPr>
              <a:t>Clinic </a:t>
            </a:r>
            <a:r>
              <a:rPr lang="pl-PL" altLang="pl-PL" dirty="0" smtClean="0">
                <a:latin typeface="Bookman Old Style" panose="02050604050505020204" pitchFamily="18" charset="0"/>
              </a:rPr>
              <a:t>	</a:t>
            </a:r>
            <a:r>
              <a:rPr lang="en-US" altLang="pl-PL" dirty="0" smtClean="0">
                <a:latin typeface="Bookman Old Style" panose="02050604050505020204" pitchFamily="18" charset="0"/>
              </a:rPr>
              <a:t>of </a:t>
            </a:r>
            <a:r>
              <a:rPr lang="en-US" altLang="pl-PL" dirty="0">
                <a:latin typeface="Bookman Old Style" panose="02050604050505020204" pitchFamily="18" charset="0"/>
              </a:rPr>
              <a:t>Ophthalmology in </a:t>
            </a:r>
            <a:r>
              <a:rPr lang="en-US" altLang="pl-PL" dirty="0" err="1">
                <a:latin typeface="Bookman Old Style" panose="02050604050505020204" pitchFamily="18" charset="0"/>
              </a:rPr>
              <a:t>Kraków</a:t>
            </a:r>
            <a:r>
              <a:rPr lang="en-US" altLang="pl-PL" dirty="0">
                <a:latin typeface="Bookman Old Style" panose="02050604050505020204" pitchFamily="18" charset="0"/>
              </a:rPr>
              <a:t> </a:t>
            </a:r>
            <a:r>
              <a:rPr lang="pl-PL" altLang="pl-PL" dirty="0" smtClean="0">
                <a:latin typeface="Bookman Old Style" panose="02050604050505020204" pitchFamily="18" charset="0"/>
              </a:rPr>
              <a:t>and Center of 	</a:t>
            </a:r>
            <a:r>
              <a:rPr lang="pl-PL" altLang="pl-PL" dirty="0" err="1" smtClean="0">
                <a:latin typeface="Bookman Old Style" panose="02050604050505020204" pitchFamily="18" charset="0"/>
              </a:rPr>
              <a:t>Oncology</a:t>
            </a:r>
            <a:r>
              <a:rPr lang="pl-PL" altLang="pl-PL" dirty="0" smtClean="0">
                <a:latin typeface="Bookman Old Style" panose="02050604050505020204" pitchFamily="18" charset="0"/>
              </a:rPr>
              <a:t> in Krakow) </a:t>
            </a:r>
            <a:r>
              <a:rPr lang="pl-PL" altLang="pl-PL" dirty="0" err="1" smtClean="0">
                <a:latin typeface="Bookman Old Style" panose="02050604050505020204" pitchFamily="18" charset="0"/>
              </a:rPr>
              <a:t>using</a:t>
            </a:r>
            <a:r>
              <a:rPr lang="pl-PL" altLang="pl-PL" dirty="0" smtClean="0">
                <a:latin typeface="Bookman Old Style" panose="02050604050505020204" pitchFamily="18" charset="0"/>
              </a:rPr>
              <a:t> AIC-144 </a:t>
            </a:r>
            <a:r>
              <a:rPr lang="pl-PL" altLang="pl-PL" dirty="0" err="1" smtClean="0">
                <a:latin typeface="Bookman Old Style" panose="02050604050505020204" pitchFamily="18" charset="0"/>
              </a:rPr>
              <a:t>cyclotron</a:t>
            </a:r>
            <a:r>
              <a:rPr lang="pl-PL" altLang="pl-PL" dirty="0">
                <a:latin typeface="Bookman Old Style" panose="02050604050505020204" pitchFamily="18" charset="0"/>
              </a:rPr>
              <a:t>;</a:t>
            </a:r>
            <a:endParaRPr lang="pl-PL" altLang="pl-PL" dirty="0" smtClean="0">
              <a:latin typeface="Bookman Old Style" panose="02050604050505020204" pitchFamily="18" charset="0"/>
            </a:endParaRPr>
          </a:p>
          <a:p>
            <a:endParaRPr lang="pl-PL" altLang="pl-PL" b="1" dirty="0" smtClean="0">
              <a:latin typeface="Bookman Old Style" panose="02050604050505020204" pitchFamily="18" charset="0"/>
            </a:endParaRPr>
          </a:p>
          <a:p>
            <a:r>
              <a:rPr lang="pl-PL" altLang="pl-PL" b="1" dirty="0" smtClean="0">
                <a:latin typeface="Bookman Old Style" panose="02050604050505020204" pitchFamily="18" charset="0"/>
              </a:rPr>
              <a:t>2010- 2015 </a:t>
            </a:r>
            <a:r>
              <a:rPr lang="pl-PL" altLang="pl-PL" dirty="0">
                <a:latin typeface="Bookman Old Style" panose="02050604050505020204" pitchFamily="18" charset="0"/>
              </a:rPr>
              <a:t>Construction of t</a:t>
            </a:r>
            <a:r>
              <a:rPr lang="en-US" altLang="pl-PL" dirty="0">
                <a:latin typeface="Bookman Old Style" panose="02050604050505020204" pitchFamily="18" charset="0"/>
              </a:rPr>
              <a:t>he new </a:t>
            </a:r>
            <a:r>
              <a:rPr lang="en-US" altLang="pl-PL" dirty="0" smtClean="0">
                <a:latin typeface="Bookman Old Style" panose="02050604050505020204" pitchFamily="18" charset="0"/>
              </a:rPr>
              <a:t>facility</a:t>
            </a:r>
            <a:r>
              <a:rPr lang="pl-PL" altLang="pl-PL" dirty="0" smtClean="0">
                <a:latin typeface="Bookman Old Style" panose="02050604050505020204" pitchFamily="18" charset="0"/>
              </a:rPr>
              <a:t> - </a:t>
            </a:r>
            <a:r>
              <a:rPr lang="pl-PL" altLang="pl-PL" dirty="0">
                <a:latin typeface="Bookman Old Style" panose="02050604050505020204" pitchFamily="18" charset="0"/>
              </a:rPr>
              <a:t>t</a:t>
            </a:r>
            <a:r>
              <a:rPr lang="pl-PL" altLang="pl-PL" dirty="0" smtClean="0">
                <a:latin typeface="Bookman Old Style" panose="02050604050505020204" pitchFamily="18" charset="0"/>
              </a:rPr>
              <a:t>he 	Bronowice </a:t>
            </a:r>
            <a:r>
              <a:rPr lang="pl-PL" altLang="pl-PL" dirty="0" err="1" smtClean="0">
                <a:latin typeface="Bookman Old Style" panose="02050604050505020204" pitchFamily="18" charset="0"/>
              </a:rPr>
              <a:t>Cyclotron</a:t>
            </a:r>
            <a:r>
              <a:rPr lang="pl-PL" altLang="pl-PL" dirty="0" smtClean="0">
                <a:latin typeface="Bookman Old Style" panose="02050604050505020204" pitchFamily="18" charset="0"/>
              </a:rPr>
              <a:t> Centre </a:t>
            </a:r>
            <a:r>
              <a:rPr lang="pl-PL" altLang="pl-PL" dirty="0" err="1" smtClean="0">
                <a:latin typeface="Bookman Old Style" panose="02050604050505020204" pitchFamily="18" charset="0"/>
              </a:rPr>
              <a:t>project</a:t>
            </a:r>
            <a:r>
              <a:rPr lang="pl-PL" altLang="pl-PL" dirty="0" smtClean="0">
                <a:latin typeface="Bookman Old Style" panose="02050604050505020204" pitchFamily="18" charset="0"/>
              </a:rPr>
              <a:t> </a:t>
            </a:r>
            <a:r>
              <a:rPr lang="pl-PL" altLang="pl-PL" dirty="0" err="1" smtClean="0">
                <a:latin typeface="Bookman Old Style" panose="02050604050505020204" pitchFamily="18" charset="0"/>
              </a:rPr>
              <a:t>at</a:t>
            </a:r>
            <a:r>
              <a:rPr lang="pl-PL" altLang="pl-PL" dirty="0" smtClean="0">
                <a:latin typeface="Bookman Old Style" panose="02050604050505020204" pitchFamily="18" charset="0"/>
              </a:rPr>
              <a:t> IFJ PAN 	Kraków (Paweł Olko)</a:t>
            </a:r>
          </a:p>
          <a:p>
            <a:endParaRPr lang="pl-PL" altLang="pl-PL" dirty="0">
              <a:latin typeface="Bookman Old Style" panose="02050604050505020204" pitchFamily="18" charset="0"/>
            </a:endParaRPr>
          </a:p>
          <a:p>
            <a:r>
              <a:rPr lang="pl-PL" altLang="pl-PL" b="1" dirty="0" smtClean="0">
                <a:latin typeface="Bookman Old Style" panose="02050604050505020204" pitchFamily="18" charset="0"/>
              </a:rPr>
              <a:t>X 2015</a:t>
            </a:r>
            <a:r>
              <a:rPr lang="pl-PL" altLang="pl-PL" dirty="0" smtClean="0">
                <a:latin typeface="Bookman Old Style" panose="02050604050505020204" pitchFamily="18" charset="0"/>
              </a:rPr>
              <a:t>   </a:t>
            </a:r>
            <a:r>
              <a:rPr lang="pl-PL" altLang="pl-PL" dirty="0" err="1" smtClean="0">
                <a:latin typeface="Bookman Old Style" panose="02050604050505020204" pitchFamily="18" charset="0"/>
              </a:rPr>
              <a:t>Opening</a:t>
            </a:r>
            <a:r>
              <a:rPr lang="pl-PL" altLang="pl-PL" dirty="0" smtClean="0">
                <a:latin typeface="Bookman Old Style" panose="02050604050505020204" pitchFamily="18" charset="0"/>
              </a:rPr>
              <a:t> </a:t>
            </a:r>
            <a:r>
              <a:rPr lang="pl-PL" altLang="pl-PL" dirty="0" err="1" smtClean="0">
                <a:latin typeface="Bookman Old Style" panose="02050604050505020204" pitchFamily="18" charset="0"/>
              </a:rPr>
              <a:t>ceremony</a:t>
            </a:r>
            <a:r>
              <a:rPr lang="pl-PL" altLang="pl-PL" dirty="0">
                <a:latin typeface="Bookman Old Style" panose="02050604050505020204" pitchFamily="18" charset="0"/>
              </a:rPr>
              <a:t> </a:t>
            </a:r>
            <a:r>
              <a:rPr lang="pl-PL" altLang="pl-PL" dirty="0" smtClean="0">
                <a:latin typeface="Bookman Old Style" panose="02050604050505020204" pitchFamily="18" charset="0"/>
              </a:rPr>
              <a:t>of CCB </a:t>
            </a:r>
            <a:r>
              <a:rPr lang="pl-PL" altLang="pl-PL" dirty="0" err="1" smtClean="0">
                <a:latin typeface="Bookman Old Style" panose="02050604050505020204" pitchFamily="18" charset="0"/>
              </a:rPr>
              <a:t>facility</a:t>
            </a:r>
            <a:r>
              <a:rPr lang="pl-PL" altLang="pl-PL" dirty="0" smtClean="0">
                <a:latin typeface="Bookman Old Style" panose="02050604050505020204" pitchFamily="18" charset="0"/>
              </a:rPr>
              <a:t>.</a:t>
            </a:r>
            <a:endParaRPr lang="pl-PL" dirty="0">
              <a:latin typeface="Bookman Old Style" panose="02050604050505020204" pitchFamily="18" charset="0"/>
            </a:endParaRPr>
          </a:p>
        </p:txBody>
      </p:sp>
      <p:pic>
        <p:nvPicPr>
          <p:cNvPr id="59394" name="Picture 2" descr="Podobny obra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847591"/>
            <a:ext cx="1573299" cy="2330814"/>
          </a:xfrm>
          <a:prstGeom prst="rect">
            <a:avLst/>
          </a:prstGeom>
          <a:noFill/>
          <a:extLst>
            <a:ext uri="{909E8E84-426E-40DD-AFC4-6F175D3DCCD1}">
              <a14:hiddenFill xmlns:a14="http://schemas.microsoft.com/office/drawing/2010/main">
                <a:solidFill>
                  <a:srgbClr val="FFFFFF"/>
                </a:solidFill>
              </a14:hiddenFill>
            </a:ext>
          </a:extLst>
        </p:spPr>
      </p:pic>
      <p:sp>
        <p:nvSpPr>
          <p:cNvPr id="7" name="Prostokąt 6"/>
          <p:cNvSpPr/>
          <p:nvPr/>
        </p:nvSpPr>
        <p:spPr>
          <a:xfrm>
            <a:off x="7155106" y="3282629"/>
            <a:ext cx="1295547" cy="338554"/>
          </a:xfrm>
          <a:prstGeom prst="rect">
            <a:avLst/>
          </a:prstGeom>
        </p:spPr>
        <p:txBody>
          <a:bodyPr wrap="none">
            <a:spAutoFit/>
          </a:bodyPr>
          <a:lstStyle/>
          <a:p>
            <a:r>
              <a:rPr lang="pl-PL" sz="1600" dirty="0" smtClean="0">
                <a:latin typeface="Bookman Old Style" panose="02050604050505020204" pitchFamily="18" charset="0"/>
              </a:rPr>
              <a:t>Paweł Olko</a:t>
            </a:r>
            <a:endParaRPr lang="pl-PL" sz="1600" dirty="0"/>
          </a:p>
        </p:txBody>
      </p:sp>
      <p:pic>
        <p:nvPicPr>
          <p:cNvPr id="59398" name="Picture 6" descr="Znalezione obrazy dla zapytania pawe&amp;lstrok; olk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4133" y="3933056"/>
            <a:ext cx="1573299" cy="2045290"/>
          </a:xfrm>
          <a:prstGeom prst="rect">
            <a:avLst/>
          </a:prstGeom>
          <a:noFill/>
          <a:extLst>
            <a:ext uri="{909E8E84-426E-40DD-AFC4-6F175D3DCCD1}">
              <a14:hiddenFill xmlns:a14="http://schemas.microsoft.com/office/drawing/2010/main">
                <a:solidFill>
                  <a:srgbClr val="FFFFFF"/>
                </a:solidFill>
              </a14:hiddenFill>
            </a:ext>
          </a:extLst>
        </p:spPr>
      </p:pic>
      <p:sp>
        <p:nvSpPr>
          <p:cNvPr id="13" name="Prostokąt 12"/>
          <p:cNvSpPr/>
          <p:nvPr/>
        </p:nvSpPr>
        <p:spPr>
          <a:xfrm>
            <a:off x="6364030" y="6148222"/>
            <a:ext cx="2722220" cy="584775"/>
          </a:xfrm>
          <a:prstGeom prst="rect">
            <a:avLst/>
          </a:prstGeom>
        </p:spPr>
        <p:txBody>
          <a:bodyPr wrap="none">
            <a:spAutoFit/>
          </a:bodyPr>
          <a:lstStyle/>
          <a:p>
            <a:pPr algn="ctr"/>
            <a:r>
              <a:rPr lang="pl-PL" sz="1600" dirty="0" smtClean="0">
                <a:latin typeface="Bookman Old Style" panose="02050604050505020204" pitchFamily="18" charset="0"/>
              </a:rPr>
              <a:t>Marek </a:t>
            </a:r>
            <a:r>
              <a:rPr lang="pl-PL" sz="1600" dirty="0" err="1" smtClean="0">
                <a:latin typeface="Bookman Old Style" panose="02050604050505020204" pitchFamily="18" charset="0"/>
              </a:rPr>
              <a:t>Jeżabek</a:t>
            </a:r>
            <a:endParaRPr lang="pl-PL" sz="1600" dirty="0" smtClean="0">
              <a:latin typeface="Bookman Old Style" panose="02050604050505020204" pitchFamily="18" charset="0"/>
            </a:endParaRPr>
          </a:p>
          <a:p>
            <a:pPr algn="ctr"/>
            <a:r>
              <a:rPr lang="pl-PL" sz="1600" dirty="0" smtClean="0">
                <a:latin typeface="Bookman Old Style" panose="02050604050505020204" pitchFamily="18" charset="0"/>
              </a:rPr>
              <a:t>General </a:t>
            </a:r>
            <a:r>
              <a:rPr lang="pl-PL" sz="1600" dirty="0" err="1" smtClean="0">
                <a:latin typeface="Bookman Old Style" panose="02050604050505020204" pitchFamily="18" charset="0"/>
              </a:rPr>
              <a:t>Director</a:t>
            </a:r>
            <a:r>
              <a:rPr lang="pl-PL" sz="1600" dirty="0" smtClean="0">
                <a:latin typeface="Bookman Old Style" panose="02050604050505020204" pitchFamily="18" charset="0"/>
              </a:rPr>
              <a:t> IFJ PAN</a:t>
            </a:r>
            <a:endParaRPr lang="pl-PL" sz="1600" dirty="0"/>
          </a:p>
        </p:txBody>
      </p:sp>
      <p:sp>
        <p:nvSpPr>
          <p:cNvPr id="14" name="Prostokąt 13"/>
          <p:cNvSpPr/>
          <p:nvPr/>
        </p:nvSpPr>
        <p:spPr>
          <a:xfrm>
            <a:off x="312675" y="4193242"/>
            <a:ext cx="6577799" cy="1785104"/>
          </a:xfrm>
          <a:prstGeom prst="rect">
            <a:avLst/>
          </a:prstGeom>
        </p:spPr>
        <p:txBody>
          <a:bodyPr wrap="square">
            <a:spAutoFit/>
          </a:bodyPr>
          <a:lstStyle/>
          <a:p>
            <a:pPr algn="ctr"/>
            <a:r>
              <a:rPr lang="pl-PL" altLang="pl-PL" sz="2200" b="1" dirty="0" err="1" smtClean="0">
                <a:solidFill>
                  <a:srgbClr val="FF0000"/>
                </a:solidFill>
                <a:latin typeface="Bookman Old Style" panose="02050604050505020204" pitchFamily="18" charset="0"/>
              </a:rPr>
              <a:t>Since</a:t>
            </a:r>
            <a:r>
              <a:rPr lang="pl-PL" altLang="pl-PL" sz="2200" b="1" dirty="0" smtClean="0">
                <a:solidFill>
                  <a:srgbClr val="FF0000"/>
                </a:solidFill>
                <a:latin typeface="Bookman Old Style" panose="02050604050505020204" pitchFamily="18" charset="0"/>
              </a:rPr>
              <a:t> </a:t>
            </a:r>
            <a:r>
              <a:rPr lang="pl-PL" altLang="pl-PL" sz="2200" b="1" dirty="0" err="1">
                <a:solidFill>
                  <a:srgbClr val="FF0000"/>
                </a:solidFill>
                <a:latin typeface="Bookman Old Style" panose="02050604050505020204" pitchFamily="18" charset="0"/>
              </a:rPr>
              <a:t>November</a:t>
            </a:r>
            <a:r>
              <a:rPr lang="pl-PL" altLang="pl-PL" sz="2200" b="1" dirty="0">
                <a:solidFill>
                  <a:srgbClr val="FF0000"/>
                </a:solidFill>
                <a:latin typeface="Bookman Old Style" panose="02050604050505020204" pitchFamily="18" charset="0"/>
              </a:rPr>
              <a:t> 2016 </a:t>
            </a:r>
            <a:r>
              <a:rPr lang="pl-PL" altLang="pl-PL" sz="2200" b="1" dirty="0" err="1">
                <a:solidFill>
                  <a:srgbClr val="FF0000"/>
                </a:solidFill>
                <a:latin typeface="Bookman Old Style" panose="02050604050505020204" pitchFamily="18" charset="0"/>
              </a:rPr>
              <a:t>patients</a:t>
            </a:r>
            <a:r>
              <a:rPr lang="pl-PL" altLang="pl-PL" sz="2200" b="1" dirty="0">
                <a:solidFill>
                  <a:srgbClr val="FF0000"/>
                </a:solidFill>
                <a:latin typeface="Bookman Old Style" panose="02050604050505020204" pitchFamily="18" charset="0"/>
              </a:rPr>
              <a:t> </a:t>
            </a:r>
            <a:r>
              <a:rPr lang="pl-PL" altLang="pl-PL" sz="2200" b="1" dirty="0" err="1">
                <a:solidFill>
                  <a:srgbClr val="FF0000"/>
                </a:solidFill>
                <a:latin typeface="Bookman Old Style" panose="02050604050505020204" pitchFamily="18" charset="0"/>
              </a:rPr>
              <a:t>are</a:t>
            </a:r>
            <a:r>
              <a:rPr lang="pl-PL" altLang="pl-PL" sz="2200" b="1" dirty="0">
                <a:solidFill>
                  <a:srgbClr val="FF0000"/>
                </a:solidFill>
                <a:latin typeface="Bookman Old Style" panose="02050604050505020204" pitchFamily="18" charset="0"/>
              </a:rPr>
              <a:t> </a:t>
            </a:r>
            <a:r>
              <a:rPr lang="pl-PL" altLang="pl-PL" sz="2200" b="1" dirty="0" err="1" smtClean="0">
                <a:solidFill>
                  <a:srgbClr val="FF0000"/>
                </a:solidFill>
                <a:latin typeface="Bookman Old Style" panose="02050604050505020204" pitchFamily="18" charset="0"/>
              </a:rPr>
              <a:t>irradiated</a:t>
            </a:r>
            <a:r>
              <a:rPr lang="pl-PL" altLang="pl-PL" sz="2200" b="1" dirty="0" smtClean="0">
                <a:solidFill>
                  <a:srgbClr val="FF0000"/>
                </a:solidFill>
                <a:latin typeface="Bookman Old Style" panose="02050604050505020204" pitchFamily="18" charset="0"/>
              </a:rPr>
              <a:t> in </a:t>
            </a:r>
            <a:r>
              <a:rPr lang="pl-PL" altLang="pl-PL" sz="2200" b="1" dirty="0" err="1">
                <a:solidFill>
                  <a:srgbClr val="FF0000"/>
                </a:solidFill>
                <a:latin typeface="Bookman Old Style" panose="02050604050505020204" pitchFamily="18" charset="0"/>
              </a:rPr>
              <a:t>gantries</a:t>
            </a:r>
            <a:r>
              <a:rPr lang="pl-PL" altLang="pl-PL" sz="2200" b="1" dirty="0">
                <a:solidFill>
                  <a:srgbClr val="FF0000"/>
                </a:solidFill>
                <a:latin typeface="Bookman Old Style" panose="02050604050505020204" pitchFamily="18" charset="0"/>
              </a:rPr>
              <a:t> </a:t>
            </a:r>
            <a:r>
              <a:rPr lang="pl-PL" altLang="pl-PL" sz="2200" b="1" dirty="0" err="1">
                <a:solidFill>
                  <a:srgbClr val="FF0000"/>
                </a:solidFill>
                <a:latin typeface="Bookman Old Style" panose="02050604050505020204" pitchFamily="18" charset="0"/>
              </a:rPr>
              <a:t>at</a:t>
            </a:r>
            <a:r>
              <a:rPr lang="pl-PL" altLang="pl-PL" sz="2200" b="1" dirty="0">
                <a:solidFill>
                  <a:srgbClr val="FF0000"/>
                </a:solidFill>
                <a:latin typeface="Bookman Old Style" panose="02050604050505020204" pitchFamily="18" charset="0"/>
              </a:rPr>
              <a:t> </a:t>
            </a:r>
            <a:r>
              <a:rPr lang="pl-PL" altLang="pl-PL" sz="2200" b="1" dirty="0" smtClean="0">
                <a:solidFill>
                  <a:srgbClr val="FF0000"/>
                </a:solidFill>
                <a:latin typeface="Bookman Old Style" panose="02050604050505020204" pitchFamily="18" charset="0"/>
              </a:rPr>
              <a:t>CCB IFJ PAN</a:t>
            </a:r>
            <a:endParaRPr lang="pl-PL" altLang="pl-PL" sz="2200" b="1" dirty="0">
              <a:solidFill>
                <a:srgbClr val="FF0000"/>
              </a:solidFill>
              <a:latin typeface="Bookman Old Style" panose="02050604050505020204" pitchFamily="18" charset="0"/>
            </a:endParaRPr>
          </a:p>
          <a:p>
            <a:pPr algn="ctr"/>
            <a:r>
              <a:rPr lang="pl-PL" sz="2200" b="1" dirty="0" smtClean="0">
                <a:solidFill>
                  <a:srgbClr val="FF0000"/>
                </a:solidFill>
                <a:latin typeface="Bookman Old Style" panose="02050604050505020204" pitchFamily="18" charset="0"/>
              </a:rPr>
              <a:t>in </a:t>
            </a:r>
            <a:r>
              <a:rPr lang="pl-PL" sz="2200" b="1" dirty="0" err="1">
                <a:solidFill>
                  <a:srgbClr val="FF0000"/>
                </a:solidFill>
                <a:latin typeface="Bookman Old Style" panose="02050604050505020204" pitchFamily="18" charset="0"/>
              </a:rPr>
              <a:t>cooperation</a:t>
            </a:r>
            <a:r>
              <a:rPr lang="pl-PL" sz="2200" b="1" dirty="0">
                <a:solidFill>
                  <a:srgbClr val="FF0000"/>
                </a:solidFill>
                <a:latin typeface="Bookman Old Style" panose="02050604050505020204" pitchFamily="18" charset="0"/>
              </a:rPr>
              <a:t> with Center of </a:t>
            </a:r>
            <a:r>
              <a:rPr lang="pl-PL" sz="2200" b="1" dirty="0" err="1">
                <a:solidFill>
                  <a:srgbClr val="FF0000"/>
                </a:solidFill>
                <a:latin typeface="Bookman Old Style" panose="02050604050505020204" pitchFamily="18" charset="0"/>
              </a:rPr>
              <a:t>Oncology</a:t>
            </a:r>
            <a:r>
              <a:rPr lang="pl-PL" sz="2200" b="1" dirty="0">
                <a:solidFill>
                  <a:srgbClr val="FF0000"/>
                </a:solidFill>
                <a:latin typeface="Bookman Old Style" panose="02050604050505020204" pitchFamily="18" charset="0"/>
              </a:rPr>
              <a:t> in </a:t>
            </a:r>
            <a:r>
              <a:rPr lang="pl-PL" sz="2200" b="1" dirty="0" smtClean="0">
                <a:solidFill>
                  <a:srgbClr val="FF0000"/>
                </a:solidFill>
                <a:latin typeface="Bookman Old Style" panose="02050604050505020204" pitchFamily="18" charset="0"/>
              </a:rPr>
              <a:t>Krakow.</a:t>
            </a:r>
          </a:p>
          <a:p>
            <a:pPr algn="ctr"/>
            <a:endParaRPr lang="pl-PL" altLang="pl-PL" sz="2200" b="1" dirty="0">
              <a:solidFill>
                <a:srgbClr val="FF0000"/>
              </a:solidFill>
              <a:latin typeface="Bookman Old Style" panose="02050604050505020204" pitchFamily="18" charset="0"/>
            </a:endParaRPr>
          </a:p>
        </p:txBody>
      </p:sp>
    </p:spTree>
    <p:extLst>
      <p:ext uri="{BB962C8B-B14F-4D97-AF65-F5344CB8AC3E}">
        <p14:creationId xmlns:p14="http://schemas.microsoft.com/office/powerpoint/2010/main" val="3405500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print"/>
          <a:srcRect/>
          <a:stretch>
            <a:fillRect/>
          </a:stretch>
        </p:blipFill>
        <p:spPr bwMode="auto">
          <a:xfrm>
            <a:off x="64301" y="70469"/>
            <a:ext cx="473293" cy="427659"/>
          </a:xfrm>
          <a:prstGeom prst="rect">
            <a:avLst/>
          </a:prstGeom>
          <a:noFill/>
          <a:ln w="9525">
            <a:noFill/>
            <a:miter lim="800000"/>
            <a:headEnd/>
            <a:tailEnd/>
          </a:ln>
          <a:effectLst/>
        </p:spPr>
      </p:pic>
      <p:sp>
        <p:nvSpPr>
          <p:cNvPr id="3" name="Line 5"/>
          <p:cNvSpPr>
            <a:spLocks noChangeShapeType="1"/>
          </p:cNvSpPr>
          <p:nvPr/>
        </p:nvSpPr>
        <p:spPr bwMode="auto">
          <a:xfrm>
            <a:off x="776596" y="456698"/>
            <a:ext cx="7645092" cy="4141"/>
          </a:xfrm>
          <a:prstGeom prst="line">
            <a:avLst/>
          </a:prstGeom>
          <a:noFill/>
          <a:ln w="25400">
            <a:solidFill>
              <a:srgbClr val="002060"/>
            </a:solidFill>
            <a:round/>
            <a:headEnd/>
            <a:tailEnd/>
          </a:ln>
        </p:spPr>
        <p:txBody>
          <a:bodyPr/>
          <a:lstStyle/>
          <a:p>
            <a:endParaRPr lang="pl-PL"/>
          </a:p>
        </p:txBody>
      </p:sp>
      <p:pic>
        <p:nvPicPr>
          <p:cNvPr id="4" name="Picture 2" descr="https://ccb.ifj.edu.pl/img/log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6525" y="90683"/>
            <a:ext cx="480147" cy="3894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txBox="1">
            <a:spLocks noRot="1" noChangeArrowheads="1"/>
          </p:cNvSpPr>
          <p:nvPr/>
        </p:nvSpPr>
        <p:spPr>
          <a:xfrm>
            <a:off x="107950" y="44450"/>
            <a:ext cx="8974405" cy="360363"/>
          </a:xfrm>
          <a:prstGeom prst="rect">
            <a:avLst/>
          </a:prstGeom>
        </p:spPr>
        <p:txBody>
          <a:bodyPr anchor="ctr"/>
          <a:lstStyle/>
          <a:p>
            <a:pPr algn="ctr">
              <a:defRPr/>
            </a:pPr>
            <a:r>
              <a:rPr lang="pl-PL" sz="2200" b="1" dirty="0" err="1" smtClean="0">
                <a:solidFill>
                  <a:srgbClr val="002060"/>
                </a:solidFill>
                <a:latin typeface="Bookman Old Style" pitchFamily="18" charset="0"/>
              </a:rPr>
              <a:t>Dosimetry</a:t>
            </a:r>
            <a:r>
              <a:rPr lang="pl-PL" sz="2200" b="1" dirty="0" smtClean="0">
                <a:solidFill>
                  <a:srgbClr val="002060"/>
                </a:solidFill>
                <a:latin typeface="Bookman Old Style" pitchFamily="18" charset="0"/>
              </a:rPr>
              <a:t> and QA </a:t>
            </a:r>
            <a:endParaRPr lang="en-US" sz="2200" b="1" dirty="0">
              <a:solidFill>
                <a:schemeClr val="accent1">
                  <a:lumMod val="50000"/>
                </a:schemeClr>
              </a:solidFill>
              <a:latin typeface="Bookman Old Style" pitchFamily="18" charset="0"/>
              <a:ea typeface="+mj-ea"/>
              <a:cs typeface="+mj-cs"/>
            </a:endParaRPr>
          </a:p>
        </p:txBody>
      </p:sp>
      <p:sp>
        <p:nvSpPr>
          <p:cNvPr id="11" name="pole tekstowe 10"/>
          <p:cNvSpPr txBox="1">
            <a:spLocks noChangeArrowheads="1"/>
          </p:cNvSpPr>
          <p:nvPr/>
        </p:nvSpPr>
        <p:spPr bwMode="auto">
          <a:xfrm>
            <a:off x="2483768" y="4986971"/>
            <a:ext cx="651870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spcBef>
                <a:spcPct val="0"/>
              </a:spcBef>
              <a:buFontTx/>
              <a:buNone/>
              <a:defRPr/>
            </a:pPr>
            <a:r>
              <a:rPr lang="pl-PL" altLang="en-US" sz="1600" dirty="0" err="1" smtClean="0">
                <a:latin typeface="Bookman Old Style" panose="02050604050505020204" pitchFamily="18" charset="0"/>
              </a:rPr>
              <a:t>Daily</a:t>
            </a:r>
            <a:r>
              <a:rPr lang="pl-PL" altLang="en-US" sz="1600" dirty="0" smtClean="0">
                <a:latin typeface="Bookman Old Style" panose="02050604050505020204" pitchFamily="18" charset="0"/>
              </a:rPr>
              <a:t> QA:</a:t>
            </a:r>
            <a:endParaRPr lang="pl-PL" sz="1600" dirty="0"/>
          </a:p>
          <a:p>
            <a:pPr>
              <a:spcBef>
                <a:spcPct val="0"/>
              </a:spcBef>
              <a:buFont typeface="Wingdings" panose="05000000000000000000" pitchFamily="2" charset="2"/>
              <a:buChar char="Ø"/>
              <a:defRPr/>
            </a:pPr>
            <a:r>
              <a:rPr lang="pl-PL" altLang="en-US" sz="1600" dirty="0" err="1" smtClean="0">
                <a:latin typeface="Bookman Old Style" panose="02050604050505020204" pitchFamily="18" charset="0"/>
              </a:rPr>
              <a:t>Dose</a:t>
            </a:r>
            <a:r>
              <a:rPr lang="pl-PL" altLang="en-US" sz="1600" dirty="0" smtClean="0">
                <a:latin typeface="Bookman Old Style" panose="02050604050505020204" pitchFamily="18" charset="0"/>
              </a:rPr>
              <a:t> </a:t>
            </a:r>
            <a:r>
              <a:rPr lang="pl-PL" altLang="en-US" sz="1600" dirty="0" err="1" smtClean="0">
                <a:latin typeface="Bookman Old Style" panose="02050604050505020204" pitchFamily="18" charset="0"/>
              </a:rPr>
              <a:t>repeatbility</a:t>
            </a:r>
            <a:r>
              <a:rPr lang="pl-PL" altLang="en-US" sz="1600" dirty="0" smtClean="0">
                <a:latin typeface="Bookman Old Style" panose="02050604050505020204" pitchFamily="18" charset="0"/>
              </a:rPr>
              <a:t> (</a:t>
            </a:r>
            <a:r>
              <a:rPr lang="pl-PL" altLang="en-US" sz="1600" dirty="0" err="1" smtClean="0">
                <a:latin typeface="Bookman Old Style" panose="02050604050505020204" pitchFamily="18" charset="0"/>
              </a:rPr>
              <a:t>output</a:t>
            </a:r>
            <a:r>
              <a:rPr lang="pl-PL" altLang="en-US" sz="1600" dirty="0" smtClean="0">
                <a:latin typeface="Bookman Old Style" panose="02050604050505020204" pitchFamily="18" charset="0"/>
              </a:rPr>
              <a:t> </a:t>
            </a:r>
            <a:r>
              <a:rPr lang="pl-PL" altLang="en-US" sz="1600" dirty="0" err="1" smtClean="0">
                <a:latin typeface="Bookman Old Style" panose="02050604050505020204" pitchFamily="18" charset="0"/>
              </a:rPr>
              <a:t>factor</a:t>
            </a:r>
            <a:r>
              <a:rPr lang="pl-PL" altLang="en-US" sz="1600" dirty="0" smtClean="0">
                <a:latin typeface="Bookman Old Style" panose="02050604050505020204" pitchFamily="18" charset="0"/>
              </a:rPr>
              <a:t> </a:t>
            </a:r>
            <a:r>
              <a:rPr lang="pl-PL" altLang="en-US" sz="1600" dirty="0" err="1" smtClean="0">
                <a:latin typeface="Bookman Old Style" panose="02050604050505020204" pitchFamily="18" charset="0"/>
              </a:rPr>
              <a:t>control</a:t>
            </a:r>
            <a:r>
              <a:rPr lang="pl-PL" altLang="en-US" sz="1600" dirty="0" smtClean="0">
                <a:latin typeface="Bookman Old Style" panose="02050604050505020204" pitchFamily="18" charset="0"/>
              </a:rPr>
              <a:t>): RW3 </a:t>
            </a:r>
            <a:r>
              <a:rPr lang="pl-PL" altLang="en-US" sz="1600" dirty="0" err="1" smtClean="0">
                <a:latin typeface="Bookman Old Style" panose="02050604050505020204" pitchFamily="18" charset="0"/>
              </a:rPr>
              <a:t>phantom</a:t>
            </a:r>
            <a:r>
              <a:rPr lang="pl-PL" altLang="en-US" sz="1600" dirty="0" smtClean="0">
                <a:latin typeface="Bookman Old Style" panose="02050604050505020204" pitchFamily="18" charset="0"/>
              </a:rPr>
              <a:t> </a:t>
            </a:r>
            <a:r>
              <a:rPr lang="pl-PL" altLang="en-US" sz="1600" dirty="0" err="1" smtClean="0">
                <a:latin typeface="Bookman Old Style" panose="02050604050505020204" pitchFamily="18" charset="0"/>
              </a:rPr>
              <a:t>ionization</a:t>
            </a:r>
            <a:r>
              <a:rPr lang="pl-PL" altLang="en-US" sz="1600" dirty="0" smtClean="0">
                <a:latin typeface="Bookman Old Style" panose="02050604050505020204" pitchFamily="18" charset="0"/>
              </a:rPr>
              <a:t> </a:t>
            </a:r>
            <a:r>
              <a:rPr lang="pl-PL" altLang="en-US" sz="1600" dirty="0" err="1" smtClean="0">
                <a:latin typeface="Bookman Old Style" panose="02050604050505020204" pitchFamily="18" charset="0"/>
              </a:rPr>
              <a:t>chamber</a:t>
            </a:r>
            <a:r>
              <a:rPr lang="pl-PL" altLang="en-US" sz="1600" dirty="0" smtClean="0">
                <a:latin typeface="Bookman Old Style" panose="02050604050505020204" pitchFamily="18" charset="0"/>
              </a:rPr>
              <a:t> 0,125 mm – UNIDOS</a:t>
            </a:r>
          </a:p>
          <a:p>
            <a:pPr>
              <a:spcBef>
                <a:spcPct val="0"/>
              </a:spcBef>
              <a:buFont typeface="Wingdings" panose="05000000000000000000" pitchFamily="2" charset="2"/>
              <a:buChar char="Ø"/>
              <a:defRPr/>
            </a:pPr>
            <a:r>
              <a:rPr lang="pl-PL" altLang="en-US" sz="1600" dirty="0" smtClean="0">
                <a:latin typeface="Bookman Old Style" panose="02050604050505020204" pitchFamily="18" charset="0"/>
              </a:rPr>
              <a:t>Radiation field </a:t>
            </a:r>
            <a:r>
              <a:rPr lang="pl-PL" altLang="en-US" sz="1600" dirty="0" err="1" smtClean="0">
                <a:latin typeface="Bookman Old Style" panose="02050604050505020204" pitchFamily="18" charset="0"/>
              </a:rPr>
              <a:t>parameters</a:t>
            </a:r>
            <a:r>
              <a:rPr lang="pl-PL" altLang="en-US" sz="1600" dirty="0" smtClean="0">
                <a:latin typeface="Bookman Old Style" panose="02050604050505020204" pitchFamily="18" charset="0"/>
              </a:rPr>
              <a:t> (</a:t>
            </a:r>
            <a:r>
              <a:rPr lang="pl-PL" altLang="en-US" sz="1600" dirty="0" err="1" smtClean="0">
                <a:latin typeface="Bookman Old Style" panose="02050604050505020204" pitchFamily="18" charset="0"/>
              </a:rPr>
              <a:t>Lynx</a:t>
            </a:r>
            <a:r>
              <a:rPr lang="pl-PL" altLang="en-US" sz="1600" dirty="0" smtClean="0">
                <a:latin typeface="Bookman Old Style" panose="02050604050505020204" pitchFamily="18" charset="0"/>
              </a:rPr>
              <a:t>): 5x5 cm2;  </a:t>
            </a:r>
          </a:p>
          <a:p>
            <a:pPr>
              <a:spcBef>
                <a:spcPct val="0"/>
              </a:spcBef>
              <a:buFont typeface="Wingdings" panose="05000000000000000000" pitchFamily="2" charset="2"/>
              <a:buChar char="Ø"/>
              <a:defRPr/>
            </a:pPr>
            <a:r>
              <a:rPr lang="pl-PL" altLang="en-US" sz="1600" dirty="0" smtClean="0">
                <a:latin typeface="Bookman Old Style" panose="02050604050505020204" pitchFamily="18" charset="0"/>
              </a:rPr>
              <a:t>Spot </a:t>
            </a:r>
            <a:r>
              <a:rPr lang="pl-PL" altLang="en-US" sz="1600" dirty="0" err="1" smtClean="0">
                <a:latin typeface="Bookman Old Style" panose="02050604050505020204" pitchFamily="18" charset="0"/>
              </a:rPr>
              <a:t>measurements</a:t>
            </a:r>
            <a:r>
              <a:rPr lang="pl-PL" altLang="en-US" sz="1600" dirty="0" smtClean="0">
                <a:latin typeface="Bookman Old Style" panose="02050604050505020204" pitchFamily="18" charset="0"/>
              </a:rPr>
              <a:t> for </a:t>
            </a:r>
            <a:r>
              <a:rPr lang="pl-PL" altLang="en-US" sz="1600" dirty="0" err="1" smtClean="0">
                <a:latin typeface="Bookman Old Style" panose="02050604050505020204" pitchFamily="18" charset="0"/>
              </a:rPr>
              <a:t>different</a:t>
            </a:r>
            <a:r>
              <a:rPr lang="pl-PL" altLang="en-US" sz="1600" dirty="0" smtClean="0">
                <a:latin typeface="Bookman Old Style" panose="02050604050505020204" pitchFamily="18" charset="0"/>
              </a:rPr>
              <a:t> </a:t>
            </a:r>
            <a:r>
              <a:rPr lang="pl-PL" altLang="en-US" sz="1600" dirty="0" err="1" smtClean="0">
                <a:latin typeface="Bookman Old Style" panose="02050604050505020204" pitchFamily="18" charset="0"/>
              </a:rPr>
              <a:t>energies</a:t>
            </a:r>
            <a:r>
              <a:rPr lang="pl-PL" altLang="en-US" sz="1600" dirty="0" smtClean="0">
                <a:latin typeface="Bookman Old Style" panose="02050604050505020204" pitchFamily="18" charset="0"/>
              </a:rPr>
              <a:t>: </a:t>
            </a:r>
            <a:r>
              <a:rPr lang="pl-PL" altLang="en-US" sz="1600" dirty="0" err="1" smtClean="0">
                <a:latin typeface="Bookman Old Style" panose="02050604050505020204" pitchFamily="18" charset="0"/>
              </a:rPr>
              <a:t>size</a:t>
            </a:r>
            <a:r>
              <a:rPr lang="pl-PL" altLang="en-US" sz="1600" dirty="0" smtClean="0">
                <a:latin typeface="Bookman Old Style" panose="02050604050505020204" pitchFamily="18" charset="0"/>
              </a:rPr>
              <a:t>, </a:t>
            </a:r>
            <a:r>
              <a:rPr lang="pl-PL" altLang="en-US" sz="1600" dirty="0" err="1" smtClean="0">
                <a:latin typeface="Bookman Old Style" panose="02050604050505020204" pitchFamily="18" charset="0"/>
              </a:rPr>
              <a:t>symetry</a:t>
            </a:r>
            <a:r>
              <a:rPr lang="pl-PL" altLang="en-US" sz="1600" dirty="0" smtClean="0">
                <a:latin typeface="Bookman Old Style" panose="02050604050505020204" pitchFamily="18" charset="0"/>
              </a:rPr>
              <a:t>.</a:t>
            </a:r>
          </a:p>
          <a:p>
            <a:pPr marL="0" indent="0">
              <a:spcBef>
                <a:spcPct val="0"/>
              </a:spcBef>
              <a:buFontTx/>
              <a:buNone/>
              <a:defRPr/>
            </a:pPr>
            <a:r>
              <a:rPr lang="pl-PL" altLang="en-US" sz="1600" dirty="0" err="1">
                <a:latin typeface="Bookman Old Style" panose="02050604050505020204" pitchFamily="18" charset="0"/>
              </a:rPr>
              <a:t>Weekly</a:t>
            </a:r>
            <a:r>
              <a:rPr lang="pl-PL" altLang="en-US" sz="1600" dirty="0">
                <a:latin typeface="Bookman Old Style" panose="02050604050505020204" pitchFamily="18" charset="0"/>
              </a:rPr>
              <a:t> QA:</a:t>
            </a:r>
          </a:p>
          <a:p>
            <a:pPr>
              <a:spcBef>
                <a:spcPct val="0"/>
              </a:spcBef>
              <a:buFont typeface="Wingdings" panose="05000000000000000000" pitchFamily="2" charset="2"/>
              <a:buChar char="Ø"/>
              <a:defRPr/>
            </a:pPr>
            <a:r>
              <a:rPr lang="en-US" altLang="en-US" sz="1600" dirty="0">
                <a:latin typeface="Bookman Old Style" panose="02050604050505020204" pitchFamily="18" charset="0"/>
              </a:rPr>
              <a:t>Bragg</a:t>
            </a:r>
            <a:r>
              <a:rPr lang="pl-PL" altLang="en-US" sz="1600" dirty="0">
                <a:latin typeface="Bookman Old Style" panose="02050604050505020204" pitchFamily="18" charset="0"/>
              </a:rPr>
              <a:t>a </a:t>
            </a:r>
            <a:r>
              <a:rPr lang="pl-PL" altLang="en-US" sz="1600" dirty="0" err="1">
                <a:latin typeface="Bookman Old Style" panose="02050604050505020204" pitchFamily="18" charset="0"/>
              </a:rPr>
              <a:t>peak</a:t>
            </a:r>
            <a:r>
              <a:rPr lang="pl-PL" altLang="en-US" sz="1600" dirty="0">
                <a:latin typeface="Bookman Old Style" panose="02050604050505020204" pitchFamily="18" charset="0"/>
              </a:rPr>
              <a:t> profile (</a:t>
            </a:r>
            <a:r>
              <a:rPr lang="pl-PL" altLang="en-US" sz="1600" dirty="0" err="1">
                <a:latin typeface="Bookman Old Style" panose="02050604050505020204" pitchFamily="18" charset="0"/>
              </a:rPr>
              <a:t>Giraffe</a:t>
            </a:r>
            <a:r>
              <a:rPr lang="pl-PL" altLang="en-US" sz="1600" dirty="0">
                <a:latin typeface="Bookman Old Style" panose="02050604050505020204" pitchFamily="18" charset="0"/>
              </a:rPr>
              <a:t>).</a:t>
            </a:r>
            <a:endParaRPr lang="pl-PL" sz="1600" dirty="0"/>
          </a:p>
          <a:p>
            <a:pPr>
              <a:spcBef>
                <a:spcPct val="0"/>
              </a:spcBef>
              <a:buFont typeface="Wingdings" panose="05000000000000000000" pitchFamily="2" charset="2"/>
              <a:buChar char="Ø"/>
              <a:defRPr/>
            </a:pPr>
            <a:endParaRPr lang="pl-PL" altLang="en-US" sz="1600" dirty="0" smtClean="0">
              <a:latin typeface="Bookman Old Style" panose="02050604050505020204" pitchFamily="18" charset="0"/>
            </a:endParaRPr>
          </a:p>
        </p:txBody>
      </p:sp>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135" y="575843"/>
            <a:ext cx="2114553" cy="2155669"/>
          </a:xfrm>
          <a:prstGeom prst="rect">
            <a:avLst/>
          </a:prstGeom>
          <a:ln>
            <a:solidFill>
              <a:srgbClr val="A5A5A5"/>
            </a:solidFill>
          </a:ln>
          <a:effectLst>
            <a:outerShdw blurRad="50800" dist="38100" dir="2700000" algn="tl" rotWithShape="0">
              <a:prstClr val="black">
                <a:alpha val="40000"/>
              </a:prstClr>
            </a:outerShdw>
          </a:effectLst>
        </p:spPr>
      </p:pic>
      <p:pic>
        <p:nvPicPr>
          <p:cNvPr id="5" name="Obraz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2162773" y="1090766"/>
            <a:ext cx="4137517" cy="3266278"/>
          </a:xfrm>
          <a:prstGeom prst="rect">
            <a:avLst/>
          </a:prstGeom>
        </p:spPr>
      </p:pic>
      <p:pic>
        <p:nvPicPr>
          <p:cNvPr id="21" name="Picture 26" descr="Pik_Bragga_H2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1679" y="3032521"/>
            <a:ext cx="2674846" cy="2066501"/>
          </a:xfrm>
          <a:prstGeom prst="rect">
            <a:avLst/>
          </a:prstGeom>
          <a:solidFill>
            <a:schemeClr val="accent4">
              <a:lumMod val="60000"/>
              <a:lumOff val="40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p:spPr>
      </p:pic>
      <p:sp>
        <p:nvSpPr>
          <p:cNvPr id="23" name="pole tekstowe 22"/>
          <p:cNvSpPr txBox="1"/>
          <p:nvPr/>
        </p:nvSpPr>
        <p:spPr>
          <a:xfrm>
            <a:off x="251520" y="1196752"/>
            <a:ext cx="2088600"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pPr algn="ctr"/>
            <a:r>
              <a:rPr lang="pl-PL" sz="1600" dirty="0" err="1" smtClean="0">
                <a:solidFill>
                  <a:schemeClr val="tx1"/>
                </a:solidFill>
                <a:latin typeface="Bookman Old Style" pitchFamily="18" charset="0"/>
              </a:rPr>
              <a:t>Immobilization</a:t>
            </a:r>
            <a:r>
              <a:rPr lang="pl-PL" sz="1600" dirty="0" smtClean="0">
                <a:solidFill>
                  <a:schemeClr val="tx1"/>
                </a:solidFill>
                <a:latin typeface="Bookman Old Style" pitchFamily="18" charset="0"/>
              </a:rPr>
              <a:t> Systems</a:t>
            </a:r>
            <a:endParaRPr lang="en-US" sz="1600" dirty="0" smtClean="0">
              <a:solidFill>
                <a:schemeClr val="tx1"/>
              </a:solidFill>
              <a:latin typeface="Bookman Old Style" pitchFamily="18" charset="0"/>
            </a:endParaRPr>
          </a:p>
        </p:txBody>
      </p:sp>
      <p:sp>
        <p:nvSpPr>
          <p:cNvPr id="24" name="pole tekstowe 23"/>
          <p:cNvSpPr txBox="1"/>
          <p:nvPr/>
        </p:nvSpPr>
        <p:spPr>
          <a:xfrm>
            <a:off x="251520" y="3198485"/>
            <a:ext cx="2088600"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l-PL" sz="1600" dirty="0" smtClean="0">
                <a:solidFill>
                  <a:schemeClr val="tx1"/>
                </a:solidFill>
                <a:latin typeface="Bookman Old Style" pitchFamily="18" charset="0"/>
              </a:rPr>
              <a:t>TPS/OIS</a:t>
            </a:r>
          </a:p>
          <a:p>
            <a:pPr algn="ctr"/>
            <a:r>
              <a:rPr lang="pl-PL" sz="1600" dirty="0" err="1" smtClean="0">
                <a:solidFill>
                  <a:schemeClr val="tx1"/>
                </a:solidFill>
                <a:latin typeface="Bookman Old Style" pitchFamily="18" charset="0"/>
              </a:rPr>
              <a:t>systems</a:t>
            </a:r>
            <a:endParaRPr lang="en-US" sz="1600" dirty="0" smtClean="0">
              <a:solidFill>
                <a:schemeClr val="tx1"/>
              </a:solidFill>
              <a:latin typeface="Bookman Old Style" pitchFamily="18" charset="0"/>
            </a:endParaRPr>
          </a:p>
        </p:txBody>
      </p:sp>
      <p:sp>
        <p:nvSpPr>
          <p:cNvPr id="25" name="pole tekstowe 24"/>
          <p:cNvSpPr txBox="1"/>
          <p:nvPr/>
        </p:nvSpPr>
        <p:spPr>
          <a:xfrm>
            <a:off x="251520" y="4202526"/>
            <a:ext cx="2091598"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pPr algn="ctr"/>
            <a:r>
              <a:rPr lang="pl-PL" sz="1600" dirty="0" err="1" smtClean="0">
                <a:solidFill>
                  <a:schemeClr val="tx1"/>
                </a:solidFill>
                <a:latin typeface="Bookman Old Style" pitchFamily="18" charset="0"/>
              </a:rPr>
              <a:t>Dosimetry</a:t>
            </a:r>
            <a:r>
              <a:rPr lang="pl-PL" sz="1600" dirty="0" smtClean="0">
                <a:solidFill>
                  <a:schemeClr val="tx1"/>
                </a:solidFill>
                <a:latin typeface="Bookman Old Style" pitchFamily="18" charset="0"/>
              </a:rPr>
              <a:t> </a:t>
            </a:r>
            <a:br>
              <a:rPr lang="pl-PL" sz="1600" dirty="0" smtClean="0">
                <a:solidFill>
                  <a:schemeClr val="tx1"/>
                </a:solidFill>
                <a:latin typeface="Bookman Old Style" pitchFamily="18" charset="0"/>
              </a:rPr>
            </a:br>
            <a:r>
              <a:rPr lang="pl-PL" sz="1600" dirty="0" smtClean="0">
                <a:solidFill>
                  <a:schemeClr val="tx1"/>
                </a:solidFill>
                <a:latin typeface="Bookman Old Style" pitchFamily="18" charset="0"/>
              </a:rPr>
              <a:t>and QA</a:t>
            </a:r>
          </a:p>
        </p:txBody>
      </p:sp>
      <p:sp>
        <p:nvSpPr>
          <p:cNvPr id="26" name="pole tekstowe 25"/>
          <p:cNvSpPr txBox="1"/>
          <p:nvPr/>
        </p:nvSpPr>
        <p:spPr>
          <a:xfrm>
            <a:off x="253702" y="2200793"/>
            <a:ext cx="2088600"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pl-PL" sz="1600" dirty="0" err="1" smtClean="0">
                <a:solidFill>
                  <a:schemeClr val="tx1"/>
                </a:solidFill>
                <a:latin typeface="Bookman Old Style" pitchFamily="18" charset="0"/>
              </a:rPr>
              <a:t>Computed</a:t>
            </a:r>
            <a:r>
              <a:rPr lang="pl-PL" sz="1600" dirty="0" smtClean="0">
                <a:solidFill>
                  <a:schemeClr val="tx1"/>
                </a:solidFill>
                <a:latin typeface="Bookman Old Style" pitchFamily="18" charset="0"/>
              </a:rPr>
              <a:t> </a:t>
            </a:r>
            <a:r>
              <a:rPr lang="pl-PL" sz="1600" dirty="0" err="1" smtClean="0">
                <a:solidFill>
                  <a:schemeClr val="tx1"/>
                </a:solidFill>
                <a:latin typeface="Bookman Old Style" pitchFamily="18" charset="0"/>
              </a:rPr>
              <a:t>Tomography</a:t>
            </a:r>
            <a:endParaRPr lang="en-US" sz="1600" dirty="0">
              <a:solidFill>
                <a:schemeClr val="tx1"/>
              </a:solidFill>
              <a:latin typeface="Bookman Old Style" pitchFamily="18" charset="0"/>
            </a:endParaRPr>
          </a:p>
        </p:txBody>
      </p:sp>
      <p:sp>
        <p:nvSpPr>
          <p:cNvPr id="27" name="pole tekstowe 26"/>
          <p:cNvSpPr txBox="1"/>
          <p:nvPr/>
        </p:nvSpPr>
        <p:spPr>
          <a:xfrm>
            <a:off x="251520" y="5206672"/>
            <a:ext cx="2090782" cy="646986"/>
          </a:xfrm>
          <a:prstGeom prst="roundRect">
            <a:avLst/>
          </a:prstGeom>
          <a:ln w="19050"/>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pl-PL" sz="1600" dirty="0" smtClean="0">
                <a:solidFill>
                  <a:schemeClr val="tx1"/>
                </a:solidFill>
                <a:latin typeface="Bookman Old Style" pitchFamily="18" charset="0"/>
              </a:rPr>
              <a:t>2 </a:t>
            </a:r>
            <a:r>
              <a:rPr lang="pl-PL" sz="1600" dirty="0" err="1" smtClean="0">
                <a:solidFill>
                  <a:schemeClr val="tx1"/>
                </a:solidFill>
                <a:latin typeface="Bookman Old Style" pitchFamily="18" charset="0"/>
              </a:rPr>
              <a:t>gantries</a:t>
            </a:r>
            <a:r>
              <a:rPr lang="pl-PL" sz="1600" dirty="0" smtClean="0">
                <a:solidFill>
                  <a:schemeClr val="tx1"/>
                </a:solidFill>
                <a:latin typeface="Bookman Old Style" pitchFamily="18" charset="0"/>
              </a:rPr>
              <a:t> with PBS</a:t>
            </a:r>
            <a:endParaRPr lang="en-US" sz="1600" dirty="0">
              <a:solidFill>
                <a:schemeClr val="tx1"/>
              </a:solidFill>
              <a:latin typeface="Bookman Old Style" pitchFamily="18" charset="0"/>
            </a:endParaRPr>
          </a:p>
        </p:txBody>
      </p:sp>
    </p:spTree>
    <p:extLst>
      <p:ext uri="{BB962C8B-B14F-4D97-AF65-F5344CB8AC3E}">
        <p14:creationId xmlns:p14="http://schemas.microsoft.com/office/powerpoint/2010/main" val="24301990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p:cNvPicPr>
            <a:picLocks noChangeAspect="1" noChangeArrowheads="1"/>
          </p:cNvPicPr>
          <p:nvPr/>
        </p:nvPicPr>
        <p:blipFill>
          <a:blip r:embed="rId3" cstate="print"/>
          <a:srcRect/>
          <a:stretch>
            <a:fillRect/>
          </a:stretch>
        </p:blipFill>
        <p:spPr bwMode="auto">
          <a:xfrm>
            <a:off x="64301" y="50149"/>
            <a:ext cx="473293" cy="427659"/>
          </a:xfrm>
          <a:prstGeom prst="rect">
            <a:avLst/>
          </a:prstGeom>
          <a:noFill/>
          <a:ln w="9525">
            <a:noFill/>
            <a:miter lim="800000"/>
            <a:headEnd/>
            <a:tailEnd/>
          </a:ln>
          <a:effectLst/>
        </p:spPr>
      </p:pic>
      <p:sp>
        <p:nvSpPr>
          <p:cNvPr id="17" name="Line 5"/>
          <p:cNvSpPr>
            <a:spLocks noChangeShapeType="1"/>
          </p:cNvSpPr>
          <p:nvPr/>
        </p:nvSpPr>
        <p:spPr bwMode="auto">
          <a:xfrm>
            <a:off x="776596" y="456698"/>
            <a:ext cx="7645092" cy="4141"/>
          </a:xfrm>
          <a:prstGeom prst="line">
            <a:avLst/>
          </a:prstGeom>
          <a:noFill/>
          <a:ln w="25400">
            <a:solidFill>
              <a:srgbClr val="002060"/>
            </a:solidFill>
            <a:round/>
            <a:headEnd/>
            <a:tailEnd/>
          </a:ln>
        </p:spPr>
        <p:txBody>
          <a:bodyPr/>
          <a:lstStyle/>
          <a:p>
            <a:endParaRPr lang="pl-PL"/>
          </a:p>
        </p:txBody>
      </p:sp>
      <p:pic>
        <p:nvPicPr>
          <p:cNvPr id="18" name="Picture 2" descr="https://ccb.ifj.edu.pl/img/log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6525" y="90683"/>
            <a:ext cx="480147" cy="38945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
          <p:cNvSpPr txBox="1">
            <a:spLocks noRot="1" noChangeArrowheads="1"/>
          </p:cNvSpPr>
          <p:nvPr/>
        </p:nvSpPr>
        <p:spPr>
          <a:xfrm>
            <a:off x="107950" y="44450"/>
            <a:ext cx="8974405" cy="360363"/>
          </a:xfrm>
          <a:prstGeom prst="rect">
            <a:avLst/>
          </a:prstGeom>
        </p:spPr>
        <p:txBody>
          <a:bodyPr anchor="ctr"/>
          <a:lstStyle/>
          <a:p>
            <a:pPr algn="ctr">
              <a:defRPr/>
            </a:pPr>
            <a:r>
              <a:rPr lang="pl-PL" sz="2200" b="1" dirty="0" err="1" smtClean="0">
                <a:solidFill>
                  <a:schemeClr val="accent1">
                    <a:lumMod val="50000"/>
                  </a:schemeClr>
                </a:solidFill>
                <a:latin typeface="Bookman Old Style" pitchFamily="18" charset="0"/>
                <a:ea typeface="+mj-ea"/>
                <a:cs typeface="+mj-cs"/>
              </a:rPr>
              <a:t>Irradiation</a:t>
            </a:r>
            <a:endParaRPr lang="en-US" sz="2200" b="1" dirty="0">
              <a:solidFill>
                <a:schemeClr val="accent1">
                  <a:lumMod val="50000"/>
                </a:schemeClr>
              </a:solidFill>
              <a:latin typeface="Bookman Old Style" pitchFamily="18" charset="0"/>
              <a:ea typeface="+mj-ea"/>
              <a:cs typeface="+mj-cs"/>
            </a:endParaRPr>
          </a:p>
        </p:txBody>
      </p:sp>
      <p:sp>
        <p:nvSpPr>
          <p:cNvPr id="31" name="Text Box 2"/>
          <p:cNvSpPr txBox="1">
            <a:spLocks noChangeArrowheads="1"/>
          </p:cNvSpPr>
          <p:nvPr/>
        </p:nvSpPr>
        <p:spPr bwMode="auto">
          <a:xfrm>
            <a:off x="2411760" y="4715668"/>
            <a:ext cx="608449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 typeface="Wingdings" panose="05000000000000000000" pitchFamily="2" charset="2"/>
              <a:buChar char="Ø"/>
            </a:pPr>
            <a:r>
              <a:rPr lang="pl-PL" altLang="pl-PL" sz="1600" dirty="0" err="1" smtClean="0">
                <a:latin typeface="Bookman Old Style" panose="02050604050505020204" pitchFamily="18" charset="0"/>
              </a:rPr>
              <a:t>Two</a:t>
            </a:r>
            <a:r>
              <a:rPr lang="pl-PL" altLang="pl-PL" sz="1600" dirty="0" smtClean="0">
                <a:latin typeface="Bookman Old Style" panose="02050604050505020204" pitchFamily="18" charset="0"/>
              </a:rPr>
              <a:t> </a:t>
            </a:r>
            <a:r>
              <a:rPr lang="en-US" altLang="pl-PL" sz="1600" dirty="0" smtClean="0">
                <a:latin typeface="Bookman Old Style" panose="02050604050505020204" pitchFamily="18" charset="0"/>
              </a:rPr>
              <a:t>dedicated </a:t>
            </a:r>
            <a:r>
              <a:rPr lang="en-US" altLang="pl-PL" sz="1600" dirty="0">
                <a:latin typeface="Bookman Old Style" panose="02050604050505020204" pitchFamily="18" charset="0"/>
              </a:rPr>
              <a:t>IBA </a:t>
            </a:r>
            <a:r>
              <a:rPr lang="en-US" altLang="pl-PL" sz="1600" dirty="0" err="1" smtClean="0">
                <a:latin typeface="Bookman Old Style" panose="02050604050505020204" pitchFamily="18" charset="0"/>
              </a:rPr>
              <a:t>gantr</a:t>
            </a:r>
            <a:r>
              <a:rPr lang="pl-PL" altLang="pl-PL" sz="1600" dirty="0" err="1" smtClean="0">
                <a:latin typeface="Bookman Old Style" panose="02050604050505020204" pitchFamily="18" charset="0"/>
              </a:rPr>
              <a:t>ies</a:t>
            </a:r>
            <a:r>
              <a:rPr lang="en-US" altLang="pl-PL" sz="1600" dirty="0" smtClean="0">
                <a:latin typeface="Bookman Old Style" panose="02050604050505020204" pitchFamily="18" charset="0"/>
              </a:rPr>
              <a:t> </a:t>
            </a:r>
            <a:r>
              <a:rPr lang="pl-PL" altLang="pl-PL" sz="1600" dirty="0" smtClean="0">
                <a:latin typeface="Bookman Old Style" panose="02050604050505020204" pitchFamily="18" charset="0"/>
              </a:rPr>
              <a:t>with PBS;</a:t>
            </a:r>
            <a:endParaRPr lang="en-US" altLang="pl-PL" sz="1600" dirty="0">
              <a:latin typeface="Bookman Old Style" panose="02050604050505020204" pitchFamily="18" charset="0"/>
            </a:endParaRPr>
          </a:p>
          <a:p>
            <a:pPr>
              <a:spcBef>
                <a:spcPct val="0"/>
              </a:spcBef>
              <a:buFont typeface="Wingdings" panose="05000000000000000000" pitchFamily="2" charset="2"/>
              <a:buChar char="Ø"/>
            </a:pPr>
            <a:r>
              <a:rPr lang="en-US" altLang="pl-PL" sz="1600" dirty="0">
                <a:latin typeface="Bookman Old Style" panose="02050604050505020204" pitchFamily="18" charset="0"/>
              </a:rPr>
              <a:t>360 degrees</a:t>
            </a:r>
          </a:p>
          <a:p>
            <a:pPr>
              <a:spcBef>
                <a:spcPct val="0"/>
              </a:spcBef>
              <a:buFont typeface="Wingdings" panose="05000000000000000000" pitchFamily="2" charset="2"/>
              <a:buChar char="Ø"/>
            </a:pPr>
            <a:r>
              <a:rPr lang="en-US" altLang="pl-PL" sz="1600" dirty="0">
                <a:latin typeface="Bookman Old Style" panose="02050604050505020204" pitchFamily="18" charset="0"/>
              </a:rPr>
              <a:t>2 spot sizes 1 s = 2.7 mm and 4 mm (at 230 MeV)</a:t>
            </a:r>
          </a:p>
          <a:p>
            <a:pPr>
              <a:spcBef>
                <a:spcPct val="0"/>
              </a:spcBef>
              <a:buFont typeface="Wingdings" panose="05000000000000000000" pitchFamily="2" charset="2"/>
              <a:buChar char="Ø"/>
            </a:pPr>
            <a:r>
              <a:rPr lang="en-US" altLang="pl-PL" sz="1600" dirty="0" err="1">
                <a:latin typeface="Bookman Old Style" panose="02050604050505020204" pitchFamily="18" charset="0"/>
              </a:rPr>
              <a:t>irradiat</a:t>
            </a:r>
            <a:r>
              <a:rPr lang="en-US" altLang="pl-PL" sz="1600" dirty="0">
                <a:latin typeface="Bookman Old Style" panose="02050604050505020204" pitchFamily="18" charset="0"/>
              </a:rPr>
              <a:t>. 1 liter volume to  2Gy  in less than 90</a:t>
            </a:r>
            <a:r>
              <a:rPr lang="pl-PL" altLang="pl-PL" sz="1600" dirty="0">
                <a:latin typeface="Bookman Old Style" panose="02050604050505020204" pitchFamily="18" charset="0"/>
              </a:rPr>
              <a:t> </a:t>
            </a:r>
            <a:r>
              <a:rPr lang="en-US" altLang="pl-PL" sz="1600" dirty="0">
                <a:latin typeface="Bookman Old Style" panose="02050604050505020204" pitchFamily="18" charset="0"/>
              </a:rPr>
              <a:t>s</a:t>
            </a:r>
            <a:endParaRPr lang="pl-PL" altLang="pl-PL" sz="1600" dirty="0">
              <a:latin typeface="Bookman Old Style" panose="02050604050505020204" pitchFamily="18" charset="0"/>
            </a:endParaRPr>
          </a:p>
          <a:p>
            <a:pPr>
              <a:spcBef>
                <a:spcPct val="0"/>
              </a:spcBef>
              <a:buFont typeface="Wingdings" panose="05000000000000000000" pitchFamily="2" charset="2"/>
              <a:buChar char="Ø"/>
            </a:pPr>
            <a:r>
              <a:rPr lang="pl-PL" altLang="pl-PL" sz="1600" dirty="0">
                <a:latin typeface="Bookman Old Style" panose="02050604050505020204" pitchFamily="18" charset="0"/>
              </a:rPr>
              <a:t>max. field 30 cm x 40 cm</a:t>
            </a:r>
            <a:r>
              <a:rPr lang="en-US" altLang="pl-PL" sz="1600" dirty="0">
                <a:latin typeface="Bookman Old Style" panose="02050604050505020204" pitchFamily="18" charset="0"/>
              </a:rPr>
              <a:t> </a:t>
            </a:r>
          </a:p>
          <a:p>
            <a:pPr>
              <a:spcBef>
                <a:spcPct val="0"/>
              </a:spcBef>
              <a:buFont typeface="Wingdings" panose="05000000000000000000" pitchFamily="2" charset="2"/>
              <a:buChar char="Ø"/>
            </a:pPr>
            <a:r>
              <a:rPr lang="en-US" altLang="pl-PL" sz="1600" dirty="0">
                <a:latin typeface="Bookman Old Style" panose="02050604050505020204" pitchFamily="18" charset="0"/>
              </a:rPr>
              <a:t>robotic treatment table, 6 degrees of </a:t>
            </a:r>
            <a:r>
              <a:rPr lang="en-US" altLang="pl-PL" sz="1600" dirty="0" smtClean="0">
                <a:latin typeface="Bookman Old Style" panose="02050604050505020204" pitchFamily="18" charset="0"/>
              </a:rPr>
              <a:t>freedom</a:t>
            </a:r>
            <a:endParaRPr lang="pl-PL" altLang="pl-PL" sz="1600" dirty="0">
              <a:latin typeface="Bookman Old Style" panose="02050604050505020204" pitchFamily="18" charset="0"/>
            </a:endParaRPr>
          </a:p>
          <a:p>
            <a:pPr>
              <a:spcBef>
                <a:spcPct val="0"/>
              </a:spcBef>
              <a:buFont typeface="Wingdings" panose="05000000000000000000" pitchFamily="2" charset="2"/>
              <a:buChar char="Ø"/>
            </a:pPr>
            <a:r>
              <a:rPr lang="pl-PL" altLang="pl-PL" sz="1600" dirty="0" err="1" smtClean="0">
                <a:latin typeface="Bookman Old Style" panose="02050604050505020204" pitchFamily="18" charset="0"/>
              </a:rPr>
              <a:t>Additional</a:t>
            </a:r>
            <a:r>
              <a:rPr lang="pl-PL" altLang="pl-PL" sz="1600" dirty="0" smtClean="0">
                <a:latin typeface="Bookman Old Style" panose="02050604050505020204" pitchFamily="18" charset="0"/>
              </a:rPr>
              <a:t> </a:t>
            </a:r>
            <a:r>
              <a:rPr lang="pl-PL" altLang="pl-PL" sz="1600" dirty="0" err="1">
                <a:latin typeface="Bookman Old Style" panose="02050604050505020204" pitchFamily="18" charset="0"/>
              </a:rPr>
              <a:t>equipment</a:t>
            </a:r>
            <a:r>
              <a:rPr lang="pl-PL" altLang="pl-PL" sz="1600" dirty="0" smtClean="0">
                <a:latin typeface="Bookman Old Style" panose="02050604050505020204" pitchFamily="18" charset="0"/>
              </a:rPr>
              <a:t>:</a:t>
            </a:r>
            <a:r>
              <a:rPr lang="pl-PL" altLang="pl-PL" sz="1600" b="1" dirty="0" smtClean="0">
                <a:latin typeface="Bookman Old Style" panose="02050604050505020204" pitchFamily="18" charset="0"/>
              </a:rPr>
              <a:t> </a:t>
            </a:r>
            <a:r>
              <a:rPr lang="en-US" altLang="pl-PL" sz="1600" dirty="0" smtClean="0">
                <a:latin typeface="Bookman Old Style" panose="02050604050505020204" pitchFamily="18" charset="0"/>
              </a:rPr>
              <a:t>orthogonal </a:t>
            </a:r>
            <a:r>
              <a:rPr lang="en-US" altLang="pl-PL" sz="1600" dirty="0">
                <a:latin typeface="Bookman Old Style" panose="02050604050505020204" pitchFamily="18" charset="0"/>
              </a:rPr>
              <a:t>kV X-rays </a:t>
            </a:r>
            <a:r>
              <a:rPr lang="en-US" altLang="pl-PL" sz="1600" dirty="0" smtClean="0">
                <a:latin typeface="Bookman Old Style" panose="02050604050505020204" pitchFamily="18" charset="0"/>
              </a:rPr>
              <a:t>positioning</a:t>
            </a:r>
            <a:r>
              <a:rPr lang="pl-PL" altLang="pl-PL" sz="1600" dirty="0" smtClean="0">
                <a:latin typeface="Bookman Old Style" panose="02050604050505020204" pitchFamily="18" charset="0"/>
              </a:rPr>
              <a:t>, </a:t>
            </a:r>
            <a:r>
              <a:rPr lang="en-US" altLang="pl-PL" sz="1600" dirty="0" smtClean="0">
                <a:latin typeface="Bookman Old Style" panose="02050604050505020204" pitchFamily="18" charset="0"/>
              </a:rPr>
              <a:t>Vision </a:t>
            </a:r>
            <a:r>
              <a:rPr lang="en-US" altLang="pl-PL" sz="1600" dirty="0">
                <a:latin typeface="Bookman Old Style" panose="02050604050505020204" pitchFamily="18" charset="0"/>
              </a:rPr>
              <a:t>RT optical </a:t>
            </a:r>
            <a:r>
              <a:rPr lang="en-US" altLang="pl-PL" sz="1600" dirty="0" smtClean="0">
                <a:latin typeface="Bookman Old Style" panose="02050604050505020204" pitchFamily="18" charset="0"/>
              </a:rPr>
              <a:t>positioning</a:t>
            </a:r>
            <a:r>
              <a:rPr lang="pl-PL" altLang="pl-PL" sz="1600" dirty="0" smtClean="0">
                <a:latin typeface="Bookman Old Style" panose="02050604050505020204" pitchFamily="18" charset="0"/>
              </a:rPr>
              <a:t>, </a:t>
            </a:r>
            <a:r>
              <a:rPr lang="en-US" altLang="pl-PL" sz="1600" dirty="0" smtClean="0">
                <a:latin typeface="Bookman Old Style" panose="02050604050505020204" pitchFamily="18" charset="0"/>
              </a:rPr>
              <a:t>gating</a:t>
            </a:r>
            <a:r>
              <a:rPr lang="pl-PL" altLang="pl-PL" sz="1600" dirty="0" smtClean="0">
                <a:latin typeface="Bookman Old Style" panose="02050604050505020204" pitchFamily="18" charset="0"/>
              </a:rPr>
              <a:t>, </a:t>
            </a:r>
            <a:r>
              <a:rPr lang="en-US" altLang="pl-PL" sz="1600" dirty="0" smtClean="0">
                <a:latin typeface="Bookman Old Style" panose="02050604050505020204" pitchFamily="18" charset="0"/>
              </a:rPr>
              <a:t>anesthetic</a:t>
            </a:r>
            <a:r>
              <a:rPr lang="pl-PL" altLang="pl-PL" sz="1600" dirty="0" smtClean="0">
                <a:latin typeface="Bookman Old Style" panose="02050604050505020204" pitchFamily="18" charset="0"/>
              </a:rPr>
              <a:t> </a:t>
            </a:r>
            <a:r>
              <a:rPr lang="en-US" altLang="pl-PL" sz="1600" dirty="0">
                <a:latin typeface="Bookman Old Style" panose="02050604050505020204" pitchFamily="18" charset="0"/>
              </a:rPr>
              <a:t>arm</a:t>
            </a:r>
            <a:r>
              <a:rPr lang="pl-PL" altLang="pl-PL" sz="1600" dirty="0" smtClean="0">
                <a:latin typeface="Bookman Old Style" panose="02050604050505020204" pitchFamily="18" charset="0"/>
              </a:rPr>
              <a:t>.</a:t>
            </a:r>
            <a:endParaRPr lang="pl-PL" altLang="pl-PL" sz="1600" dirty="0">
              <a:latin typeface="Bookman Old Style" panose="02050604050505020204" pitchFamily="18" charset="0"/>
            </a:endParaRPr>
          </a:p>
        </p:txBody>
      </p:sp>
      <p:pic>
        <p:nvPicPr>
          <p:cNvPr id="21" name="Obraz 2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1777869" y="1263002"/>
            <a:ext cx="4017453" cy="2618800"/>
          </a:xfrm>
          <a:prstGeom prst="rect">
            <a:avLst/>
          </a:prstGeom>
        </p:spPr>
      </p:pic>
      <p:pic>
        <p:nvPicPr>
          <p:cNvPr id="22" name="Obraz 2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346825" y="563642"/>
            <a:ext cx="3351663" cy="1770321"/>
          </a:xfrm>
          <a:prstGeom prst="rect">
            <a:avLst/>
          </a:prstGeom>
        </p:spPr>
      </p:pic>
      <p:pic>
        <p:nvPicPr>
          <p:cNvPr id="23" name="Obraz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3270" y="2572369"/>
            <a:ext cx="2518772" cy="2064785"/>
          </a:xfrm>
          <a:prstGeom prst="rect">
            <a:avLst/>
          </a:prstGeom>
          <a:ln>
            <a:noFill/>
          </a:ln>
          <a:effectLst>
            <a:outerShdw blurRad="184150" dist="241300" dir="11520000" sx="110000" sy="110000" algn="ctr">
              <a:srgbClr val="000000">
                <a:alpha val="18000"/>
              </a:srgbClr>
            </a:outerShdw>
          </a:effectLst>
        </p:spPr>
      </p:pic>
      <p:sp>
        <p:nvSpPr>
          <p:cNvPr id="24" name="pole tekstowe 23"/>
          <p:cNvSpPr txBox="1"/>
          <p:nvPr/>
        </p:nvSpPr>
        <p:spPr>
          <a:xfrm>
            <a:off x="251520" y="1196752"/>
            <a:ext cx="2088600"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pPr algn="ctr"/>
            <a:r>
              <a:rPr lang="pl-PL" sz="1600" dirty="0" err="1" smtClean="0">
                <a:solidFill>
                  <a:schemeClr val="tx1"/>
                </a:solidFill>
                <a:latin typeface="Bookman Old Style" pitchFamily="18" charset="0"/>
              </a:rPr>
              <a:t>Immobilization</a:t>
            </a:r>
            <a:r>
              <a:rPr lang="pl-PL" sz="1600" dirty="0" smtClean="0">
                <a:solidFill>
                  <a:schemeClr val="tx1"/>
                </a:solidFill>
                <a:latin typeface="Bookman Old Style" pitchFamily="18" charset="0"/>
              </a:rPr>
              <a:t> Systems</a:t>
            </a:r>
            <a:endParaRPr lang="en-US" sz="1600" dirty="0" smtClean="0">
              <a:solidFill>
                <a:schemeClr val="tx1"/>
              </a:solidFill>
              <a:latin typeface="Bookman Old Style" pitchFamily="18" charset="0"/>
            </a:endParaRPr>
          </a:p>
        </p:txBody>
      </p:sp>
      <p:sp>
        <p:nvSpPr>
          <p:cNvPr id="25" name="pole tekstowe 24"/>
          <p:cNvSpPr txBox="1"/>
          <p:nvPr/>
        </p:nvSpPr>
        <p:spPr>
          <a:xfrm>
            <a:off x="251520" y="3198485"/>
            <a:ext cx="2088600"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pl-PL" sz="1600" dirty="0" smtClean="0">
                <a:solidFill>
                  <a:schemeClr val="tx1"/>
                </a:solidFill>
                <a:latin typeface="Bookman Old Style" pitchFamily="18" charset="0"/>
              </a:rPr>
              <a:t>TPS/OIS</a:t>
            </a:r>
          </a:p>
          <a:p>
            <a:pPr algn="ctr"/>
            <a:r>
              <a:rPr lang="pl-PL" sz="1600" dirty="0" err="1" smtClean="0">
                <a:solidFill>
                  <a:schemeClr val="tx1"/>
                </a:solidFill>
                <a:latin typeface="Bookman Old Style" pitchFamily="18" charset="0"/>
              </a:rPr>
              <a:t>systems</a:t>
            </a:r>
            <a:endParaRPr lang="en-US" sz="1600" dirty="0" smtClean="0">
              <a:solidFill>
                <a:schemeClr val="tx1"/>
              </a:solidFill>
              <a:latin typeface="Bookman Old Style" pitchFamily="18" charset="0"/>
            </a:endParaRPr>
          </a:p>
        </p:txBody>
      </p:sp>
      <p:sp>
        <p:nvSpPr>
          <p:cNvPr id="30" name="pole tekstowe 29"/>
          <p:cNvSpPr txBox="1"/>
          <p:nvPr/>
        </p:nvSpPr>
        <p:spPr>
          <a:xfrm>
            <a:off x="251520" y="4202526"/>
            <a:ext cx="2091598"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nchor="ctr" anchorCtr="0">
            <a:spAutoFit/>
          </a:bodyPr>
          <a:lstStyle/>
          <a:p>
            <a:pPr algn="ctr"/>
            <a:r>
              <a:rPr lang="pl-PL" sz="1600" dirty="0" err="1" smtClean="0">
                <a:solidFill>
                  <a:schemeClr val="tx1"/>
                </a:solidFill>
                <a:latin typeface="Bookman Old Style" pitchFamily="18" charset="0"/>
              </a:rPr>
              <a:t>Dosimetry</a:t>
            </a:r>
            <a:r>
              <a:rPr lang="pl-PL" sz="1600" dirty="0" smtClean="0">
                <a:solidFill>
                  <a:schemeClr val="tx1"/>
                </a:solidFill>
                <a:latin typeface="Bookman Old Style" pitchFamily="18" charset="0"/>
              </a:rPr>
              <a:t> </a:t>
            </a:r>
            <a:br>
              <a:rPr lang="pl-PL" sz="1600" dirty="0" smtClean="0">
                <a:solidFill>
                  <a:schemeClr val="tx1"/>
                </a:solidFill>
                <a:latin typeface="Bookman Old Style" pitchFamily="18" charset="0"/>
              </a:rPr>
            </a:br>
            <a:r>
              <a:rPr lang="pl-PL" sz="1600" dirty="0" smtClean="0">
                <a:solidFill>
                  <a:schemeClr val="tx1"/>
                </a:solidFill>
                <a:latin typeface="Bookman Old Style" pitchFamily="18" charset="0"/>
              </a:rPr>
              <a:t>and QA</a:t>
            </a:r>
          </a:p>
        </p:txBody>
      </p:sp>
      <p:sp>
        <p:nvSpPr>
          <p:cNvPr id="33" name="pole tekstowe 32"/>
          <p:cNvSpPr txBox="1"/>
          <p:nvPr/>
        </p:nvSpPr>
        <p:spPr>
          <a:xfrm>
            <a:off x="253702" y="2200793"/>
            <a:ext cx="2088600" cy="646986"/>
          </a:xfrm>
          <a:prstGeom prst="roundRect">
            <a:avLst/>
          </a:prstGeom>
          <a:noFill/>
          <a:ln w="19050"/>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pl-PL" sz="1600" dirty="0" err="1" smtClean="0">
                <a:solidFill>
                  <a:schemeClr val="tx1"/>
                </a:solidFill>
                <a:latin typeface="Bookman Old Style" pitchFamily="18" charset="0"/>
              </a:rPr>
              <a:t>Computed</a:t>
            </a:r>
            <a:r>
              <a:rPr lang="pl-PL" sz="1600" dirty="0" smtClean="0">
                <a:solidFill>
                  <a:schemeClr val="tx1"/>
                </a:solidFill>
                <a:latin typeface="Bookman Old Style" pitchFamily="18" charset="0"/>
              </a:rPr>
              <a:t> </a:t>
            </a:r>
            <a:r>
              <a:rPr lang="pl-PL" sz="1600" dirty="0" err="1" smtClean="0">
                <a:solidFill>
                  <a:schemeClr val="tx1"/>
                </a:solidFill>
                <a:latin typeface="Bookman Old Style" pitchFamily="18" charset="0"/>
              </a:rPr>
              <a:t>Tomography</a:t>
            </a:r>
            <a:endParaRPr lang="en-US" sz="1600" dirty="0">
              <a:solidFill>
                <a:schemeClr val="tx1"/>
              </a:solidFill>
              <a:latin typeface="Bookman Old Style" pitchFamily="18" charset="0"/>
            </a:endParaRPr>
          </a:p>
        </p:txBody>
      </p:sp>
      <p:sp>
        <p:nvSpPr>
          <p:cNvPr id="34" name="pole tekstowe 33"/>
          <p:cNvSpPr txBox="1"/>
          <p:nvPr/>
        </p:nvSpPr>
        <p:spPr>
          <a:xfrm>
            <a:off x="251520" y="5206672"/>
            <a:ext cx="2090782" cy="646986"/>
          </a:xfrm>
          <a:prstGeom prst="roundRect">
            <a:avLst/>
          </a:prstGeom>
          <a:ln w="19050"/>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pl-PL" sz="1600" dirty="0" smtClean="0">
                <a:solidFill>
                  <a:schemeClr val="tx1"/>
                </a:solidFill>
                <a:latin typeface="Bookman Old Style" pitchFamily="18" charset="0"/>
              </a:rPr>
              <a:t>2 </a:t>
            </a:r>
            <a:r>
              <a:rPr lang="pl-PL" sz="1600" dirty="0" err="1" smtClean="0">
                <a:solidFill>
                  <a:schemeClr val="tx1"/>
                </a:solidFill>
                <a:latin typeface="Bookman Old Style" pitchFamily="18" charset="0"/>
              </a:rPr>
              <a:t>gantries</a:t>
            </a:r>
            <a:r>
              <a:rPr lang="pl-PL" sz="1600" dirty="0" smtClean="0">
                <a:solidFill>
                  <a:schemeClr val="tx1"/>
                </a:solidFill>
                <a:latin typeface="Bookman Old Style" pitchFamily="18" charset="0"/>
              </a:rPr>
              <a:t> with PBS</a:t>
            </a:r>
            <a:endParaRPr lang="en-US" sz="1600" dirty="0">
              <a:solidFill>
                <a:schemeClr val="tx1"/>
              </a:solidFill>
              <a:latin typeface="Bookman Old Style" pitchFamily="18" charset="0"/>
            </a:endParaRPr>
          </a:p>
        </p:txBody>
      </p:sp>
    </p:spTree>
    <p:extLst>
      <p:ext uri="{BB962C8B-B14F-4D97-AF65-F5344CB8AC3E}">
        <p14:creationId xmlns:p14="http://schemas.microsoft.com/office/powerpoint/2010/main" val="5802359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92213" y="544119"/>
            <a:ext cx="8805878" cy="707886"/>
          </a:xfrm>
          <a:prstGeom prst="rect">
            <a:avLst/>
          </a:prstGeom>
        </p:spPr>
        <p:txBody>
          <a:bodyPr wrap="square">
            <a:spAutoFit/>
          </a:bodyPr>
          <a:lstStyle/>
          <a:p>
            <a:pPr marL="285750" indent="-285750">
              <a:buFont typeface="Wingdings" panose="05000000000000000000" pitchFamily="2" charset="2"/>
              <a:buChar char="Ø"/>
            </a:pPr>
            <a:r>
              <a:rPr lang="en-GB" sz="2000" dirty="0">
                <a:latin typeface="Bookman Old Style" panose="02050604050505020204" pitchFamily="18" charset="0"/>
              </a:rPr>
              <a:t>Have we achieved the maximum technical capabilities to obtain a conformal </a:t>
            </a:r>
            <a:r>
              <a:rPr lang="en-GB" sz="2000" dirty="0" smtClean="0">
                <a:latin typeface="Bookman Old Style" panose="02050604050505020204" pitchFamily="18" charset="0"/>
              </a:rPr>
              <a:t>distribution</a:t>
            </a:r>
            <a:r>
              <a:rPr lang="pl-PL" sz="2000" dirty="0" smtClean="0">
                <a:latin typeface="Bookman Old Style" panose="02050604050505020204" pitchFamily="18" charset="0"/>
              </a:rPr>
              <a:t> in proton </a:t>
            </a:r>
            <a:r>
              <a:rPr lang="pl-PL" sz="2000" dirty="0" err="1" smtClean="0">
                <a:latin typeface="Bookman Old Style" panose="02050604050505020204" pitchFamily="18" charset="0"/>
              </a:rPr>
              <a:t>radiotherapy</a:t>
            </a:r>
            <a:r>
              <a:rPr lang="en-GB" sz="2000" dirty="0" smtClean="0">
                <a:latin typeface="Bookman Old Style" panose="02050604050505020204" pitchFamily="18" charset="0"/>
              </a:rPr>
              <a:t>?</a:t>
            </a:r>
            <a:endParaRPr lang="pl-PL" sz="2000" dirty="0" smtClean="0">
              <a:latin typeface="Bookman Old Style" panose="02050604050505020204" pitchFamily="18" charset="0"/>
            </a:endParaRPr>
          </a:p>
        </p:txBody>
      </p:sp>
      <p:pic>
        <p:nvPicPr>
          <p:cNvPr id="5" name="Obraz 4"/>
          <p:cNvPicPr>
            <a:picLocks noChangeAspect="1"/>
          </p:cNvPicPr>
          <p:nvPr/>
        </p:nvPicPr>
        <p:blipFill>
          <a:blip r:embed="rId2"/>
          <a:stretch>
            <a:fillRect/>
          </a:stretch>
        </p:blipFill>
        <p:spPr>
          <a:xfrm>
            <a:off x="1835696" y="1252005"/>
            <a:ext cx="5203866" cy="3429341"/>
          </a:xfrm>
          <a:prstGeom prst="rect">
            <a:avLst/>
          </a:prstGeom>
          <a:ln>
            <a:solidFill>
              <a:schemeClr val="tx1"/>
            </a:solidFill>
          </a:ln>
          <a:effectLst>
            <a:outerShdw blurRad="50800" dist="38100" dir="2700000" algn="tl" rotWithShape="0">
              <a:prstClr val="black">
                <a:alpha val="40000"/>
              </a:prstClr>
            </a:outerShdw>
          </a:effectLst>
        </p:spPr>
      </p:pic>
      <p:pic>
        <p:nvPicPr>
          <p:cNvPr id="6" name="Obraz 5"/>
          <p:cNvPicPr>
            <a:picLocks noChangeAspect="1"/>
          </p:cNvPicPr>
          <p:nvPr/>
        </p:nvPicPr>
        <p:blipFill rotWithShape="1">
          <a:blip r:embed="rId3"/>
          <a:srcRect l="47209" t="50071"/>
          <a:stretch/>
        </p:blipFill>
        <p:spPr>
          <a:xfrm>
            <a:off x="3274278" y="2438909"/>
            <a:ext cx="2326701" cy="1480096"/>
          </a:xfrm>
          <a:prstGeom prst="rect">
            <a:avLst/>
          </a:prstGeom>
        </p:spPr>
      </p:pic>
      <p:pic>
        <p:nvPicPr>
          <p:cNvPr id="7" name="Picture 6"/>
          <p:cNvPicPr>
            <a:picLocks noChangeAspect="1" noChangeArrowheads="1"/>
          </p:cNvPicPr>
          <p:nvPr/>
        </p:nvPicPr>
        <p:blipFill>
          <a:blip r:embed="rId4" cstate="print"/>
          <a:srcRect/>
          <a:stretch>
            <a:fillRect/>
          </a:stretch>
        </p:blipFill>
        <p:spPr bwMode="auto">
          <a:xfrm>
            <a:off x="64301" y="-20190"/>
            <a:ext cx="473293" cy="427659"/>
          </a:xfrm>
          <a:prstGeom prst="rect">
            <a:avLst/>
          </a:prstGeom>
          <a:noFill/>
          <a:ln w="9525">
            <a:noFill/>
            <a:miter lim="800000"/>
            <a:headEnd/>
            <a:tailEnd/>
          </a:ln>
          <a:effectLst/>
        </p:spPr>
      </p:pic>
      <p:sp>
        <p:nvSpPr>
          <p:cNvPr id="8" name="Line 5"/>
          <p:cNvSpPr>
            <a:spLocks noChangeShapeType="1"/>
          </p:cNvSpPr>
          <p:nvPr/>
        </p:nvSpPr>
        <p:spPr bwMode="auto">
          <a:xfrm>
            <a:off x="776596" y="456698"/>
            <a:ext cx="7645092" cy="4141"/>
          </a:xfrm>
          <a:prstGeom prst="line">
            <a:avLst/>
          </a:prstGeom>
          <a:noFill/>
          <a:ln w="25400">
            <a:solidFill>
              <a:srgbClr val="002060"/>
            </a:solidFill>
            <a:round/>
            <a:headEnd/>
            <a:tailEnd/>
          </a:ln>
        </p:spPr>
        <p:txBody>
          <a:bodyPr/>
          <a:lstStyle/>
          <a:p>
            <a:endParaRPr lang="pl-PL"/>
          </a:p>
        </p:txBody>
      </p:sp>
      <p:pic>
        <p:nvPicPr>
          <p:cNvPr id="9" name="Picture 2" descr="https://ccb.ifj.edu.pl/img/log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6525" y="90683"/>
            <a:ext cx="480147" cy="38945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txBox="1">
            <a:spLocks noRot="1" noChangeArrowheads="1"/>
          </p:cNvSpPr>
          <p:nvPr/>
        </p:nvSpPr>
        <p:spPr>
          <a:xfrm>
            <a:off x="107950" y="44450"/>
            <a:ext cx="8974405" cy="360363"/>
          </a:xfrm>
          <a:prstGeom prst="rect">
            <a:avLst/>
          </a:prstGeom>
        </p:spPr>
        <p:txBody>
          <a:bodyPr anchor="ctr"/>
          <a:lstStyle/>
          <a:p>
            <a:pPr algn="ctr">
              <a:defRPr/>
            </a:pPr>
            <a:r>
              <a:rPr lang="pl-PL" sz="2200" b="1" dirty="0" smtClean="0">
                <a:solidFill>
                  <a:schemeClr val="accent1">
                    <a:lumMod val="50000"/>
                  </a:schemeClr>
                </a:solidFill>
                <a:latin typeface="Bookman Old Style" pitchFamily="18" charset="0"/>
                <a:ea typeface="+mj-ea"/>
                <a:cs typeface="+mj-cs"/>
              </a:rPr>
              <a:t>New </a:t>
            </a:r>
            <a:r>
              <a:rPr lang="pl-PL" sz="2200" b="1" dirty="0" err="1" smtClean="0">
                <a:solidFill>
                  <a:schemeClr val="accent1">
                    <a:lumMod val="50000"/>
                  </a:schemeClr>
                </a:solidFill>
                <a:latin typeface="Bookman Old Style" pitchFamily="18" charset="0"/>
                <a:ea typeface="+mj-ea"/>
                <a:cs typeface="+mj-cs"/>
              </a:rPr>
              <a:t>challenges</a:t>
            </a:r>
            <a:r>
              <a:rPr lang="pl-PL" sz="2200" b="1" dirty="0" smtClean="0">
                <a:solidFill>
                  <a:schemeClr val="accent1">
                    <a:lumMod val="50000"/>
                  </a:schemeClr>
                </a:solidFill>
                <a:latin typeface="Bookman Old Style" pitchFamily="18" charset="0"/>
                <a:ea typeface="+mj-ea"/>
                <a:cs typeface="+mj-cs"/>
              </a:rPr>
              <a:t> in proton </a:t>
            </a:r>
            <a:r>
              <a:rPr lang="pl-PL" sz="2200" b="1" dirty="0" err="1" smtClean="0">
                <a:solidFill>
                  <a:schemeClr val="accent1">
                    <a:lumMod val="50000"/>
                  </a:schemeClr>
                </a:solidFill>
                <a:latin typeface="Bookman Old Style" pitchFamily="18" charset="0"/>
                <a:ea typeface="+mj-ea"/>
                <a:cs typeface="+mj-cs"/>
              </a:rPr>
              <a:t>radiotherapy</a:t>
            </a:r>
            <a:endParaRPr lang="en-US" sz="2200" b="1" dirty="0">
              <a:solidFill>
                <a:schemeClr val="accent1">
                  <a:lumMod val="50000"/>
                </a:schemeClr>
              </a:solidFill>
              <a:latin typeface="Bookman Old Style" pitchFamily="18" charset="0"/>
              <a:ea typeface="+mj-ea"/>
              <a:cs typeface="+mj-cs"/>
            </a:endParaRPr>
          </a:p>
        </p:txBody>
      </p:sp>
      <p:sp>
        <p:nvSpPr>
          <p:cNvPr id="11" name="Prostokąt 10"/>
          <p:cNvSpPr/>
          <p:nvPr/>
        </p:nvSpPr>
        <p:spPr>
          <a:xfrm>
            <a:off x="120791" y="4797152"/>
            <a:ext cx="8948722" cy="2062103"/>
          </a:xfrm>
          <a:prstGeom prst="rect">
            <a:avLst/>
          </a:prstGeom>
        </p:spPr>
        <p:txBody>
          <a:bodyPr wrap="square">
            <a:spAutoFit/>
          </a:bodyPr>
          <a:lstStyle/>
          <a:p>
            <a:pPr marL="285750" indent="-285750">
              <a:buFont typeface="Wingdings" panose="05000000000000000000" pitchFamily="2" charset="2"/>
              <a:buChar char="Ø"/>
            </a:pPr>
            <a:r>
              <a:rPr lang="en-GB" sz="1600" dirty="0">
                <a:latin typeface="Bookman Old Style" panose="02050604050505020204" pitchFamily="18" charset="0"/>
              </a:rPr>
              <a:t>Excellent physical </a:t>
            </a:r>
            <a:r>
              <a:rPr lang="en-GB" sz="1600" dirty="0" smtClean="0">
                <a:latin typeface="Bookman Old Style" panose="02050604050505020204" pitchFamily="18" charset="0"/>
              </a:rPr>
              <a:t>properties;</a:t>
            </a:r>
            <a:r>
              <a:rPr lang="pl-PL" sz="1600" dirty="0" smtClean="0">
                <a:latin typeface="Bookman Old Style" panose="02050604050505020204" pitchFamily="18" charset="0"/>
              </a:rPr>
              <a:t> </a:t>
            </a:r>
            <a:r>
              <a:rPr lang="pl-PL" sz="1600" dirty="0" err="1" smtClean="0">
                <a:latin typeface="Bookman Old Style" panose="02050604050505020204" pitchFamily="18" charset="0"/>
              </a:rPr>
              <a:t>applications</a:t>
            </a:r>
            <a:r>
              <a:rPr lang="pl-PL" sz="1600" dirty="0" smtClean="0">
                <a:latin typeface="Bookman Old Style" panose="02050604050505020204" pitchFamily="18" charset="0"/>
              </a:rPr>
              <a:t> of </a:t>
            </a:r>
            <a:r>
              <a:rPr lang="pl-PL" sz="1600" dirty="0" err="1" smtClean="0">
                <a:latin typeface="Bookman Old Style" panose="02050604050505020204" pitchFamily="18" charset="0"/>
              </a:rPr>
              <a:t>compensators</a:t>
            </a:r>
            <a:r>
              <a:rPr lang="pl-PL" sz="1600" dirty="0" smtClean="0">
                <a:latin typeface="Bookman Old Style" panose="02050604050505020204" pitchFamily="18" charset="0"/>
              </a:rPr>
              <a:t> (T. Kajdrowicz)</a:t>
            </a:r>
          </a:p>
          <a:p>
            <a:pPr marL="285750" indent="-285750">
              <a:buFont typeface="Wingdings" panose="05000000000000000000" pitchFamily="2" charset="2"/>
              <a:buChar char="Ø"/>
            </a:pPr>
            <a:r>
              <a:rPr lang="en-GB" sz="1600" dirty="0" smtClean="0">
                <a:latin typeface="Bookman Old Style" panose="02050604050505020204" pitchFamily="18" charset="0"/>
              </a:rPr>
              <a:t>Well-known radiobiology;</a:t>
            </a:r>
            <a:endParaRPr lang="pl-PL" sz="1600" dirty="0" smtClean="0">
              <a:latin typeface="Bookman Old Style" panose="02050604050505020204" pitchFamily="18" charset="0"/>
            </a:endParaRPr>
          </a:p>
          <a:p>
            <a:pPr marL="285750" indent="-285750">
              <a:buFont typeface="Wingdings" panose="05000000000000000000" pitchFamily="2" charset="2"/>
              <a:buChar char="Ø"/>
            </a:pPr>
            <a:r>
              <a:rPr lang="en-GB" sz="1600" dirty="0" smtClean="0">
                <a:latin typeface="Bookman Old Style" panose="02050604050505020204" pitchFamily="18" charset="0"/>
              </a:rPr>
              <a:t>Possibilities </a:t>
            </a:r>
            <a:r>
              <a:rPr lang="en-GB" sz="1600" dirty="0">
                <a:latin typeface="Bookman Old Style" panose="02050604050505020204" pitchFamily="18" charset="0"/>
              </a:rPr>
              <a:t>of using IGRT techniques, </a:t>
            </a:r>
            <a:r>
              <a:rPr lang="en-GB" sz="1600" dirty="0" err="1">
                <a:latin typeface="Bookman Old Style" panose="02050604050505020204" pitchFamily="18" charset="0"/>
              </a:rPr>
              <a:t>eg</a:t>
            </a:r>
            <a:r>
              <a:rPr lang="en-GB" sz="1600" dirty="0">
                <a:latin typeface="Bookman Old Style" panose="02050604050505020204" pitchFamily="18" charset="0"/>
              </a:rPr>
              <a:t> using proton properties for imaging (PET, radiography / proton </a:t>
            </a:r>
            <a:r>
              <a:rPr lang="en-GB" sz="1600" dirty="0" smtClean="0">
                <a:latin typeface="Bookman Old Style" panose="02050604050505020204" pitchFamily="18" charset="0"/>
              </a:rPr>
              <a:t>tomography)</a:t>
            </a:r>
            <a:r>
              <a:rPr lang="pl-PL" sz="1600" dirty="0" smtClean="0">
                <a:latin typeface="Bookman Old Style" panose="02050604050505020204" pitchFamily="18" charset="0"/>
              </a:rPr>
              <a:t> (D. Krzempek – </a:t>
            </a:r>
            <a:r>
              <a:rPr lang="pl-PL" sz="1600" dirty="0" err="1" smtClean="0">
                <a:latin typeface="Bookman Old Style" panose="02050604050505020204" pitchFamily="18" charset="0"/>
              </a:rPr>
              <a:t>see</a:t>
            </a:r>
            <a:r>
              <a:rPr lang="pl-PL" sz="1600" dirty="0" smtClean="0">
                <a:latin typeface="Bookman Old Style" panose="02050604050505020204" pitchFamily="18" charset="0"/>
              </a:rPr>
              <a:t> poster)</a:t>
            </a:r>
          </a:p>
          <a:p>
            <a:pPr marL="285750" indent="-285750">
              <a:buFont typeface="Wingdings" panose="05000000000000000000" pitchFamily="2" charset="2"/>
              <a:buChar char="Ø"/>
            </a:pPr>
            <a:r>
              <a:rPr lang="en-GB" sz="1600" dirty="0" smtClean="0">
                <a:latin typeface="Bookman Old Style" panose="02050604050505020204" pitchFamily="18" charset="0"/>
              </a:rPr>
              <a:t>Possibilities </a:t>
            </a:r>
            <a:r>
              <a:rPr lang="en-GB" sz="1600" dirty="0">
                <a:latin typeface="Bookman Old Style" panose="02050604050505020204" pitchFamily="18" charset="0"/>
              </a:rPr>
              <a:t>of using adaptive techniques </a:t>
            </a:r>
            <a:endParaRPr lang="pl-PL" sz="1600" dirty="0" smtClean="0">
              <a:latin typeface="Bookman Old Style" panose="02050604050505020204" pitchFamily="18" charset="0"/>
            </a:endParaRPr>
          </a:p>
          <a:p>
            <a:pPr marL="285750" indent="-285750">
              <a:buFont typeface="Wingdings" panose="05000000000000000000" pitchFamily="2" charset="2"/>
              <a:buChar char="Ø"/>
            </a:pPr>
            <a:r>
              <a:rPr lang="en-GB" sz="1600" dirty="0" smtClean="0">
                <a:latin typeface="Bookman Old Style" panose="02050604050505020204" pitchFamily="18" charset="0"/>
              </a:rPr>
              <a:t>Radiotherapy </a:t>
            </a:r>
            <a:r>
              <a:rPr lang="en-GB" sz="1600" dirty="0">
                <a:latin typeface="Bookman Old Style" panose="02050604050505020204" pitchFamily="18" charset="0"/>
              </a:rPr>
              <a:t>of moving </a:t>
            </a:r>
            <a:r>
              <a:rPr lang="en-GB" sz="1600" dirty="0" smtClean="0">
                <a:latin typeface="Bookman Old Style" panose="02050604050505020204" pitchFamily="18" charset="0"/>
              </a:rPr>
              <a:t>organs</a:t>
            </a:r>
            <a:r>
              <a:rPr lang="pl-PL" sz="1600" dirty="0" smtClean="0">
                <a:latin typeface="Bookman Old Style" panose="02050604050505020204" pitchFamily="18" charset="0"/>
              </a:rPr>
              <a:t> (K. Czerska)</a:t>
            </a:r>
            <a:r>
              <a:rPr lang="en-GB" sz="1600" dirty="0" smtClean="0">
                <a:latin typeface="Bookman Old Style" panose="02050604050505020204" pitchFamily="18" charset="0"/>
              </a:rPr>
              <a:t>;</a:t>
            </a:r>
            <a:endParaRPr lang="pl-PL" sz="1600" dirty="0" smtClean="0">
              <a:latin typeface="Bookman Old Style" panose="02050604050505020204" pitchFamily="18" charset="0"/>
            </a:endParaRPr>
          </a:p>
          <a:p>
            <a:pPr marL="285750" indent="-285750">
              <a:buFont typeface="Wingdings" panose="05000000000000000000" pitchFamily="2" charset="2"/>
              <a:buChar char="Ø"/>
            </a:pPr>
            <a:r>
              <a:rPr lang="pl-PL" sz="1600" dirty="0" err="1">
                <a:latin typeface="Bookman Old Style" panose="02050604050505020204" pitchFamily="18" charset="0"/>
              </a:rPr>
              <a:t>Dosimetry</a:t>
            </a:r>
            <a:r>
              <a:rPr lang="pl-PL" sz="1600" dirty="0">
                <a:latin typeface="Bookman Old Style" panose="02050604050505020204" pitchFamily="18" charset="0"/>
              </a:rPr>
              <a:t> for </a:t>
            </a:r>
            <a:r>
              <a:rPr lang="pl-PL" sz="1600" dirty="0" err="1">
                <a:latin typeface="Bookman Old Style" panose="02050604050505020204" pitchFamily="18" charset="0"/>
              </a:rPr>
              <a:t>ion</a:t>
            </a:r>
            <a:r>
              <a:rPr lang="pl-PL" sz="1600" dirty="0">
                <a:latin typeface="Bookman Old Style" panose="02050604050505020204" pitchFamily="18" charset="0"/>
              </a:rPr>
              <a:t> </a:t>
            </a:r>
            <a:r>
              <a:rPr lang="pl-PL" sz="1600" dirty="0" err="1">
                <a:latin typeface="Bookman Old Style" panose="02050604050505020204" pitchFamily="18" charset="0"/>
              </a:rPr>
              <a:t>beam</a:t>
            </a:r>
            <a:r>
              <a:rPr lang="pl-PL" sz="1600" dirty="0">
                <a:latin typeface="Bookman Old Style" panose="02050604050505020204" pitchFamily="18" charset="0"/>
              </a:rPr>
              <a:t> </a:t>
            </a:r>
            <a:r>
              <a:rPr lang="pl-PL" sz="1600" dirty="0" err="1" smtClean="0">
                <a:latin typeface="Bookman Old Style" panose="02050604050505020204" pitchFamily="18" charset="0"/>
              </a:rPr>
              <a:t>radiotherapy</a:t>
            </a:r>
            <a:r>
              <a:rPr lang="pl-PL" sz="1600" dirty="0" smtClean="0">
                <a:latin typeface="Bookman Old Style" panose="02050604050505020204" pitchFamily="18" charset="0"/>
              </a:rPr>
              <a:t> (D. Krzempek);</a:t>
            </a:r>
          </a:p>
          <a:p>
            <a:pPr marL="285750" indent="-285750">
              <a:buFont typeface="Wingdings" panose="05000000000000000000" pitchFamily="2" charset="2"/>
              <a:buChar char="Ø"/>
            </a:pPr>
            <a:r>
              <a:rPr lang="en-GB" sz="1600" dirty="0" err="1" smtClean="0">
                <a:latin typeface="Bookman Old Style" panose="02050604050505020204" pitchFamily="18" charset="0"/>
              </a:rPr>
              <a:t>Hyperfr</a:t>
            </a:r>
            <a:r>
              <a:rPr lang="pl-PL" sz="1600" dirty="0" err="1" smtClean="0">
                <a:latin typeface="Bookman Old Style" panose="02050604050505020204" pitchFamily="18" charset="0"/>
              </a:rPr>
              <a:t>actionation</a:t>
            </a:r>
            <a:r>
              <a:rPr lang="pl-PL" sz="1600" dirty="0" smtClean="0">
                <a:latin typeface="Bookman Old Style" panose="02050604050505020204" pitchFamily="18" charset="0"/>
              </a:rPr>
              <a:t>.</a:t>
            </a:r>
            <a:endParaRPr lang="en-GB" sz="1600" dirty="0">
              <a:latin typeface="Bookman Old Style" panose="02050604050505020204" pitchFamily="18" charset="0"/>
            </a:endParaRPr>
          </a:p>
        </p:txBody>
      </p:sp>
    </p:spTree>
    <p:extLst>
      <p:ext uri="{BB962C8B-B14F-4D97-AF65-F5344CB8AC3E}">
        <p14:creationId xmlns:p14="http://schemas.microsoft.com/office/powerpoint/2010/main" val="1827430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az 23"/>
          <p:cNvPicPr>
            <a:picLocks noChangeAspect="1"/>
          </p:cNvPicPr>
          <p:nvPr/>
        </p:nvPicPr>
        <p:blipFill>
          <a:blip r:embed="rId3"/>
          <a:stretch>
            <a:fillRect/>
          </a:stretch>
        </p:blipFill>
        <p:spPr>
          <a:xfrm>
            <a:off x="5232201" y="894449"/>
            <a:ext cx="3924157" cy="2048778"/>
          </a:xfrm>
          <a:prstGeom prst="rect">
            <a:avLst/>
          </a:prstGeom>
        </p:spPr>
      </p:pic>
      <p:sp>
        <p:nvSpPr>
          <p:cNvPr id="6" name="Prostokąt 5"/>
          <p:cNvSpPr/>
          <p:nvPr/>
        </p:nvSpPr>
        <p:spPr>
          <a:xfrm>
            <a:off x="257934" y="2555506"/>
            <a:ext cx="5580956" cy="923330"/>
          </a:xfrm>
          <a:prstGeom prst="rect">
            <a:avLst/>
          </a:prstGeom>
          <a:ln>
            <a:noFill/>
          </a:ln>
        </p:spPr>
        <p:txBody>
          <a:bodyPr wrap="square">
            <a:spAutoFit/>
          </a:bodyPr>
          <a:lstStyle/>
          <a:p>
            <a:r>
              <a:rPr lang="en-GB" dirty="0">
                <a:latin typeface="Bookman Old Style" panose="02050604050505020204" pitchFamily="18" charset="0"/>
              </a:rPr>
              <a:t>Effect on the planned dose:</a:t>
            </a:r>
            <a:br>
              <a:rPr lang="en-GB" dirty="0">
                <a:latin typeface="Bookman Old Style" panose="02050604050505020204" pitchFamily="18" charset="0"/>
              </a:rPr>
            </a:br>
            <a:r>
              <a:rPr lang="en-GB" dirty="0">
                <a:latin typeface="Bookman Old Style" panose="02050604050505020204" pitchFamily="18" charset="0"/>
              </a:rPr>
              <a:t>The distance of the used range modulator from the target</a:t>
            </a:r>
            <a:endParaRPr lang="pl-PL" dirty="0" smtClean="0">
              <a:latin typeface="Bookman Old Style" panose="02050604050505020204" pitchFamily="18" charset="0"/>
            </a:endParaRPr>
          </a:p>
        </p:txBody>
      </p:sp>
      <p:sp>
        <p:nvSpPr>
          <p:cNvPr id="7" name="Prostokąt 6"/>
          <p:cNvSpPr/>
          <p:nvPr/>
        </p:nvSpPr>
        <p:spPr>
          <a:xfrm>
            <a:off x="246185" y="779970"/>
            <a:ext cx="5405936" cy="1754326"/>
          </a:xfrm>
          <a:prstGeom prst="rect">
            <a:avLst/>
          </a:prstGeom>
          <a:ln>
            <a:noFill/>
          </a:ln>
        </p:spPr>
        <p:txBody>
          <a:bodyPr wrap="square">
            <a:spAutoFit/>
          </a:bodyPr>
          <a:lstStyle/>
          <a:p>
            <a:r>
              <a:rPr lang="en-GB" dirty="0">
                <a:latin typeface="Bookman Old Style" panose="02050604050505020204" pitchFamily="18" charset="0"/>
              </a:rPr>
              <a:t>Irradiation of the "shallow" </a:t>
            </a:r>
            <a:r>
              <a:rPr lang="en-GB" dirty="0" smtClean="0">
                <a:latin typeface="Bookman Old Style" panose="02050604050505020204" pitchFamily="18" charset="0"/>
              </a:rPr>
              <a:t>target:</a:t>
            </a:r>
            <a:endParaRPr lang="pl-PL" dirty="0" smtClean="0">
              <a:latin typeface="Bookman Old Style" panose="02050604050505020204" pitchFamily="18" charset="0"/>
            </a:endParaRPr>
          </a:p>
          <a:p>
            <a:pPr marL="285750" indent="-285750">
              <a:buFont typeface="Wingdings" panose="05000000000000000000" pitchFamily="2" charset="2"/>
              <a:buChar char="Ø"/>
            </a:pPr>
            <a:r>
              <a:rPr lang="pl-PL" dirty="0">
                <a:latin typeface="Bookman Old Style" panose="02050604050505020204" pitchFamily="18" charset="0"/>
              </a:rPr>
              <a:t>Spot </a:t>
            </a:r>
            <a:r>
              <a:rPr lang="pl-PL" dirty="0" err="1">
                <a:latin typeface="Bookman Old Style" panose="02050604050505020204" pitchFamily="18" charset="0"/>
              </a:rPr>
              <a:t>size</a:t>
            </a:r>
            <a:r>
              <a:rPr lang="pl-PL" dirty="0">
                <a:latin typeface="Bookman Old Style" panose="02050604050505020204" pitchFamily="18" charset="0"/>
              </a:rPr>
              <a:t> </a:t>
            </a:r>
            <a:r>
              <a:rPr lang="pl-PL" dirty="0" err="1">
                <a:latin typeface="Bookman Old Style" panose="02050604050505020204" pitchFamily="18" charset="0"/>
              </a:rPr>
              <a:t>is</a:t>
            </a:r>
            <a:r>
              <a:rPr lang="pl-PL" dirty="0">
                <a:latin typeface="Bookman Old Style" panose="02050604050505020204" pitchFamily="18" charset="0"/>
              </a:rPr>
              <a:t> a </a:t>
            </a:r>
            <a:r>
              <a:rPr lang="pl-PL" dirty="0" err="1">
                <a:latin typeface="Bookman Old Style" panose="02050604050505020204" pitchFamily="18" charset="0"/>
              </a:rPr>
              <a:t>function</a:t>
            </a:r>
            <a:r>
              <a:rPr lang="pl-PL" dirty="0">
                <a:latin typeface="Bookman Old Style" panose="02050604050505020204" pitchFamily="18" charset="0"/>
              </a:rPr>
              <a:t> of </a:t>
            </a:r>
            <a:r>
              <a:rPr lang="pl-PL" dirty="0" err="1">
                <a:latin typeface="Bookman Old Style" panose="02050604050505020204" pitchFamily="18" charset="0"/>
              </a:rPr>
              <a:t>energy</a:t>
            </a:r>
            <a:endParaRPr lang="pl-PL" dirty="0">
              <a:latin typeface="Bookman Old Style" panose="02050604050505020204" pitchFamily="18" charset="0"/>
            </a:endParaRPr>
          </a:p>
          <a:p>
            <a:pPr marL="285750" indent="-285750">
              <a:buFont typeface="Wingdings" panose="05000000000000000000" pitchFamily="2" charset="2"/>
              <a:buChar char="Ø"/>
            </a:pPr>
            <a:r>
              <a:rPr lang="en-GB" dirty="0" smtClean="0">
                <a:latin typeface="Bookman Old Style" panose="02050604050505020204" pitchFamily="18" charset="0"/>
              </a:rPr>
              <a:t>Low </a:t>
            </a:r>
            <a:r>
              <a:rPr lang="en-GB" dirty="0">
                <a:latin typeface="Bookman Old Style" panose="02050604050505020204" pitchFamily="18" charset="0"/>
              </a:rPr>
              <a:t>energy and range modulator (range </a:t>
            </a:r>
            <a:r>
              <a:rPr lang="en-GB" dirty="0" smtClean="0">
                <a:latin typeface="Bookman Old Style" panose="02050604050505020204" pitchFamily="18" charset="0"/>
              </a:rPr>
              <a:t>shifter)</a:t>
            </a:r>
            <a:endParaRPr lang="pl-PL" dirty="0" smtClean="0">
              <a:latin typeface="Bookman Old Style" panose="02050604050505020204" pitchFamily="18" charset="0"/>
            </a:endParaRPr>
          </a:p>
          <a:p>
            <a:pPr marL="285750" indent="-285750">
              <a:buFont typeface="Wingdings" panose="05000000000000000000" pitchFamily="2" charset="2"/>
              <a:buChar char="Ø"/>
            </a:pPr>
            <a:r>
              <a:rPr lang="en-GB" dirty="0" smtClean="0">
                <a:latin typeface="Bookman Old Style" panose="02050604050505020204" pitchFamily="18" charset="0"/>
              </a:rPr>
              <a:t>For </a:t>
            </a:r>
            <a:r>
              <a:rPr lang="en-GB" dirty="0" err="1">
                <a:latin typeface="Bookman Old Style" panose="02050604050505020204" pitchFamily="18" charset="0"/>
              </a:rPr>
              <a:t>pediatric</a:t>
            </a:r>
            <a:r>
              <a:rPr lang="en-GB" dirty="0">
                <a:latin typeface="Bookman Old Style" panose="02050604050505020204" pitchFamily="18" charset="0"/>
              </a:rPr>
              <a:t> patients (close </a:t>
            </a:r>
            <a:r>
              <a:rPr lang="en-GB" dirty="0" err="1">
                <a:latin typeface="Bookman Old Style" panose="02050604050505020204" pitchFamily="18" charset="0"/>
              </a:rPr>
              <a:t>neighborhood</a:t>
            </a:r>
            <a:r>
              <a:rPr lang="en-GB" dirty="0">
                <a:latin typeface="Bookman Old Style" panose="02050604050505020204" pitchFamily="18" charset="0"/>
              </a:rPr>
              <a:t> </a:t>
            </a:r>
            <a:r>
              <a:rPr lang="en-GB" dirty="0" err="1" smtClean="0">
                <a:latin typeface="Bookman Old Style" panose="02050604050505020204" pitchFamily="18" charset="0"/>
              </a:rPr>
              <a:t>OaR</a:t>
            </a:r>
            <a:endParaRPr lang="pl-PL" dirty="0" smtClean="0">
              <a:latin typeface="Bookman Old Style" panose="02050604050505020204" pitchFamily="18" charset="0"/>
            </a:endParaRPr>
          </a:p>
        </p:txBody>
      </p:sp>
      <p:pic>
        <p:nvPicPr>
          <p:cNvPr id="2" name="Obraz 1"/>
          <p:cNvPicPr>
            <a:picLocks noChangeAspect="1"/>
          </p:cNvPicPr>
          <p:nvPr/>
        </p:nvPicPr>
        <p:blipFill>
          <a:blip r:embed="rId4"/>
          <a:stretch>
            <a:fillRect/>
          </a:stretch>
        </p:blipFill>
        <p:spPr>
          <a:xfrm>
            <a:off x="646967" y="3978611"/>
            <a:ext cx="1156891" cy="1815429"/>
          </a:xfrm>
          <a:prstGeom prst="rect">
            <a:avLst/>
          </a:prstGeom>
        </p:spPr>
      </p:pic>
      <p:pic>
        <p:nvPicPr>
          <p:cNvPr id="3" name="Obraz 2"/>
          <p:cNvPicPr>
            <a:picLocks noChangeAspect="1"/>
          </p:cNvPicPr>
          <p:nvPr/>
        </p:nvPicPr>
        <p:blipFill>
          <a:blip r:embed="rId5"/>
          <a:stretch>
            <a:fillRect/>
          </a:stretch>
        </p:blipFill>
        <p:spPr>
          <a:xfrm>
            <a:off x="2965164" y="3978611"/>
            <a:ext cx="1152061" cy="1898851"/>
          </a:xfrm>
          <a:prstGeom prst="rect">
            <a:avLst/>
          </a:prstGeom>
        </p:spPr>
      </p:pic>
      <p:sp>
        <p:nvSpPr>
          <p:cNvPr id="32" name="Prostokąt 31"/>
          <p:cNvSpPr/>
          <p:nvPr/>
        </p:nvSpPr>
        <p:spPr>
          <a:xfrm>
            <a:off x="135250" y="4948470"/>
            <a:ext cx="7963951" cy="369332"/>
          </a:xfrm>
          <a:prstGeom prst="rect">
            <a:avLst/>
          </a:prstGeom>
        </p:spPr>
        <p:txBody>
          <a:bodyPr wrap="square">
            <a:spAutoFit/>
          </a:bodyPr>
          <a:lstStyle/>
          <a:p>
            <a:pPr marL="214313" indent="-214313">
              <a:buFont typeface="Wingdings" panose="05000000000000000000" pitchFamily="2" charset="2"/>
              <a:buChar char="Ø"/>
            </a:pPr>
            <a:endParaRPr lang="pl-PL" dirty="0">
              <a:latin typeface="Bookman Old Style" panose="02050604050505020204" pitchFamily="18" charset="0"/>
            </a:endParaRPr>
          </a:p>
        </p:txBody>
      </p:sp>
      <p:graphicFrame>
        <p:nvGraphicFramePr>
          <p:cNvPr id="35" name="Wykres 34"/>
          <p:cNvGraphicFramePr/>
          <p:nvPr>
            <p:extLst/>
          </p:nvPr>
        </p:nvGraphicFramePr>
        <p:xfrm>
          <a:off x="5292080" y="4464396"/>
          <a:ext cx="3389685" cy="2162309"/>
        </p:xfrm>
        <a:graphic>
          <a:graphicData uri="http://schemas.openxmlformats.org/drawingml/2006/chart">
            <c:chart xmlns:c="http://schemas.openxmlformats.org/drawingml/2006/chart" xmlns:r="http://schemas.openxmlformats.org/officeDocument/2006/relationships" r:id="rId6"/>
          </a:graphicData>
        </a:graphic>
      </p:graphicFrame>
      <p:sp>
        <p:nvSpPr>
          <p:cNvPr id="36" name="Prostokąt 35"/>
          <p:cNvSpPr/>
          <p:nvPr/>
        </p:nvSpPr>
        <p:spPr>
          <a:xfrm>
            <a:off x="6889391" y="3983313"/>
            <a:ext cx="2266967" cy="369332"/>
          </a:xfrm>
          <a:prstGeom prst="rect">
            <a:avLst/>
          </a:prstGeom>
        </p:spPr>
        <p:txBody>
          <a:bodyPr wrap="none">
            <a:spAutoFit/>
          </a:bodyPr>
          <a:lstStyle/>
          <a:p>
            <a:r>
              <a:rPr lang="pl-PL" b="1" dirty="0" smtClean="0">
                <a:latin typeface="Bookman Old Style" panose="02050604050505020204" pitchFamily="18" charset="0"/>
              </a:rPr>
              <a:t>3D </a:t>
            </a:r>
            <a:r>
              <a:rPr lang="pl-PL" b="1" dirty="0" err="1" smtClean="0">
                <a:latin typeface="Bookman Old Style" panose="02050604050505020204" pitchFamily="18" charset="0"/>
              </a:rPr>
              <a:t>Compensator</a:t>
            </a:r>
            <a:r>
              <a:rPr lang="pl-PL" b="1" dirty="0" smtClean="0">
                <a:latin typeface="Bookman Old Style" panose="02050604050505020204" pitchFamily="18" charset="0"/>
              </a:rPr>
              <a:t> </a:t>
            </a:r>
            <a:endParaRPr lang="pl-PL" b="1" dirty="0"/>
          </a:p>
        </p:txBody>
      </p:sp>
      <p:sp>
        <p:nvSpPr>
          <p:cNvPr id="37" name="Prostokąt 36"/>
          <p:cNvSpPr/>
          <p:nvPr/>
        </p:nvSpPr>
        <p:spPr>
          <a:xfrm>
            <a:off x="5103474" y="4039763"/>
            <a:ext cx="1410964" cy="369332"/>
          </a:xfrm>
          <a:prstGeom prst="rect">
            <a:avLst/>
          </a:prstGeom>
        </p:spPr>
        <p:txBody>
          <a:bodyPr wrap="none">
            <a:spAutoFit/>
          </a:bodyPr>
          <a:lstStyle/>
          <a:p>
            <a:r>
              <a:rPr lang="pl-PL" b="1" dirty="0" smtClean="0">
                <a:solidFill>
                  <a:srgbClr val="FF0000"/>
                </a:solidFill>
                <a:latin typeface="Bookman Old Style" panose="02050604050505020204" pitchFamily="18" charset="0"/>
              </a:rPr>
              <a:t>Modulator</a:t>
            </a:r>
            <a:endParaRPr lang="pl-PL" b="1" dirty="0">
              <a:solidFill>
                <a:srgbClr val="FF0000"/>
              </a:solidFill>
            </a:endParaRPr>
          </a:p>
        </p:txBody>
      </p:sp>
      <p:cxnSp>
        <p:nvCxnSpPr>
          <p:cNvPr id="39" name="Łącznik prosty ze strzałką 38"/>
          <p:cNvCxnSpPr/>
          <p:nvPr/>
        </p:nvCxnSpPr>
        <p:spPr>
          <a:xfrm>
            <a:off x="6234771" y="4416921"/>
            <a:ext cx="495893" cy="590725"/>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43" name="Łącznik prosty ze strzałką 42"/>
          <p:cNvCxnSpPr>
            <a:stCxn id="36" idx="2"/>
          </p:cNvCxnSpPr>
          <p:nvPr/>
        </p:nvCxnSpPr>
        <p:spPr>
          <a:xfrm flipH="1">
            <a:off x="7236296" y="4352645"/>
            <a:ext cx="786579" cy="8538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9" name="Picture 6"/>
          <p:cNvPicPr>
            <a:picLocks noChangeAspect="1" noChangeArrowheads="1"/>
          </p:cNvPicPr>
          <p:nvPr/>
        </p:nvPicPr>
        <p:blipFill>
          <a:blip r:embed="rId7" cstate="print"/>
          <a:srcRect/>
          <a:stretch>
            <a:fillRect/>
          </a:stretch>
        </p:blipFill>
        <p:spPr bwMode="auto">
          <a:xfrm>
            <a:off x="64301" y="-20190"/>
            <a:ext cx="473293" cy="427659"/>
          </a:xfrm>
          <a:prstGeom prst="rect">
            <a:avLst/>
          </a:prstGeom>
          <a:noFill/>
          <a:ln w="9525">
            <a:noFill/>
            <a:miter lim="800000"/>
            <a:headEnd/>
            <a:tailEnd/>
          </a:ln>
          <a:effectLst/>
        </p:spPr>
      </p:pic>
      <p:sp>
        <p:nvSpPr>
          <p:cNvPr id="20" name="Line 5"/>
          <p:cNvSpPr>
            <a:spLocks noChangeShapeType="1"/>
          </p:cNvSpPr>
          <p:nvPr/>
        </p:nvSpPr>
        <p:spPr bwMode="auto">
          <a:xfrm>
            <a:off x="776596" y="456698"/>
            <a:ext cx="7645092" cy="4141"/>
          </a:xfrm>
          <a:prstGeom prst="line">
            <a:avLst/>
          </a:prstGeom>
          <a:noFill/>
          <a:ln w="25400">
            <a:solidFill>
              <a:srgbClr val="002060"/>
            </a:solidFill>
            <a:round/>
            <a:headEnd/>
            <a:tailEnd/>
          </a:ln>
        </p:spPr>
        <p:txBody>
          <a:bodyPr/>
          <a:lstStyle/>
          <a:p>
            <a:endParaRPr lang="pl-PL"/>
          </a:p>
        </p:txBody>
      </p:sp>
      <p:pic>
        <p:nvPicPr>
          <p:cNvPr id="21" name="Picture 2" descr="https://ccb.ifj.edu.pl/img/logo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6525" y="90683"/>
            <a:ext cx="480147" cy="38945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
          <p:cNvSpPr txBox="1">
            <a:spLocks noRot="1" noChangeArrowheads="1"/>
          </p:cNvSpPr>
          <p:nvPr/>
        </p:nvSpPr>
        <p:spPr>
          <a:xfrm>
            <a:off x="107950" y="44450"/>
            <a:ext cx="8974405" cy="360363"/>
          </a:xfrm>
          <a:prstGeom prst="rect">
            <a:avLst/>
          </a:prstGeom>
        </p:spPr>
        <p:txBody>
          <a:bodyPr anchor="ctr"/>
          <a:lstStyle/>
          <a:p>
            <a:pPr algn="ctr">
              <a:defRPr/>
            </a:pPr>
            <a:r>
              <a:rPr lang="pl-PL" sz="2200" b="1" dirty="0" smtClean="0">
                <a:solidFill>
                  <a:schemeClr val="accent1">
                    <a:lumMod val="50000"/>
                  </a:schemeClr>
                </a:solidFill>
                <a:latin typeface="Bookman Old Style" pitchFamily="18" charset="0"/>
                <a:ea typeface="+mj-ea"/>
                <a:cs typeface="+mj-cs"/>
              </a:rPr>
              <a:t>New </a:t>
            </a:r>
            <a:r>
              <a:rPr lang="pl-PL" sz="2200" b="1" dirty="0" err="1" smtClean="0">
                <a:solidFill>
                  <a:schemeClr val="accent1">
                    <a:lumMod val="50000"/>
                  </a:schemeClr>
                </a:solidFill>
                <a:latin typeface="Bookman Old Style" pitchFamily="18" charset="0"/>
                <a:ea typeface="+mj-ea"/>
                <a:cs typeface="+mj-cs"/>
              </a:rPr>
              <a:t>challenges</a:t>
            </a:r>
            <a:r>
              <a:rPr lang="pl-PL" sz="2200" b="1" dirty="0" smtClean="0">
                <a:solidFill>
                  <a:schemeClr val="accent1">
                    <a:lumMod val="50000"/>
                  </a:schemeClr>
                </a:solidFill>
                <a:latin typeface="Bookman Old Style" pitchFamily="18" charset="0"/>
                <a:ea typeface="+mj-ea"/>
                <a:cs typeface="+mj-cs"/>
              </a:rPr>
              <a:t> in </a:t>
            </a:r>
            <a:r>
              <a:rPr lang="pl-PL" sz="2200" b="1" dirty="0" err="1" smtClean="0">
                <a:solidFill>
                  <a:schemeClr val="accent1">
                    <a:lumMod val="50000"/>
                  </a:schemeClr>
                </a:solidFill>
                <a:latin typeface="Bookman Old Style" pitchFamily="18" charset="0"/>
                <a:ea typeface="+mj-ea"/>
                <a:cs typeface="+mj-cs"/>
              </a:rPr>
              <a:t>treatment</a:t>
            </a:r>
            <a:r>
              <a:rPr lang="pl-PL" sz="2200" b="1" dirty="0" smtClean="0">
                <a:solidFill>
                  <a:schemeClr val="accent1">
                    <a:lumMod val="50000"/>
                  </a:schemeClr>
                </a:solidFill>
                <a:latin typeface="Bookman Old Style" pitchFamily="18" charset="0"/>
                <a:ea typeface="+mj-ea"/>
                <a:cs typeface="+mj-cs"/>
              </a:rPr>
              <a:t> </a:t>
            </a:r>
            <a:r>
              <a:rPr lang="pl-PL" sz="2200" b="1" dirty="0" err="1" smtClean="0">
                <a:solidFill>
                  <a:schemeClr val="accent1">
                    <a:lumMod val="50000"/>
                  </a:schemeClr>
                </a:solidFill>
                <a:latin typeface="Bookman Old Style" pitchFamily="18" charset="0"/>
                <a:ea typeface="+mj-ea"/>
                <a:cs typeface="+mj-cs"/>
              </a:rPr>
              <a:t>planning</a:t>
            </a:r>
            <a:endParaRPr lang="en-US" sz="2200" b="1" dirty="0">
              <a:solidFill>
                <a:schemeClr val="accent1">
                  <a:lumMod val="50000"/>
                </a:schemeClr>
              </a:solidFill>
              <a:latin typeface="Bookman Old Style" pitchFamily="18" charset="0"/>
              <a:ea typeface="+mj-ea"/>
              <a:cs typeface="+mj-cs"/>
            </a:endParaRPr>
          </a:p>
        </p:txBody>
      </p:sp>
      <p:sp>
        <p:nvSpPr>
          <p:cNvPr id="9" name="Prostokąt 8"/>
          <p:cNvSpPr/>
          <p:nvPr/>
        </p:nvSpPr>
        <p:spPr>
          <a:xfrm>
            <a:off x="225432" y="3547499"/>
            <a:ext cx="8196256" cy="369332"/>
          </a:xfrm>
          <a:prstGeom prst="rect">
            <a:avLst/>
          </a:prstGeom>
        </p:spPr>
        <p:txBody>
          <a:bodyPr wrap="square">
            <a:spAutoFit/>
          </a:bodyPr>
          <a:lstStyle/>
          <a:p>
            <a:r>
              <a:rPr lang="pl-PL" dirty="0" smtClean="0">
                <a:latin typeface="Bookman Old Style" panose="02050604050505020204" pitchFamily="18" charset="0"/>
              </a:rPr>
              <a:t>Application of 3D </a:t>
            </a:r>
            <a:r>
              <a:rPr lang="pl-PL" dirty="0" err="1" smtClean="0">
                <a:latin typeface="Bookman Old Style" panose="02050604050505020204" pitchFamily="18" charset="0"/>
              </a:rPr>
              <a:t>printed</a:t>
            </a:r>
            <a:r>
              <a:rPr lang="pl-PL" dirty="0" smtClean="0">
                <a:latin typeface="Bookman Old Style" panose="02050604050505020204" pitchFamily="18" charset="0"/>
              </a:rPr>
              <a:t> (in </a:t>
            </a:r>
            <a:r>
              <a:rPr lang="pl-PL" dirty="0" err="1" smtClean="0">
                <a:latin typeface="Bookman Old Style" panose="02050604050505020204" pitchFamily="18" charset="0"/>
              </a:rPr>
              <a:t>cooperation</a:t>
            </a:r>
            <a:r>
              <a:rPr lang="pl-PL" dirty="0" smtClean="0">
                <a:latin typeface="Bookman Old Style" panose="02050604050505020204" pitchFamily="18" charset="0"/>
              </a:rPr>
              <a:t> with) </a:t>
            </a:r>
            <a:r>
              <a:rPr lang="pl-PL" dirty="0" err="1" smtClean="0">
                <a:latin typeface="Bookman Old Style" panose="02050604050505020204" pitchFamily="18" charset="0"/>
              </a:rPr>
              <a:t>compensator</a:t>
            </a:r>
            <a:endParaRPr lang="pl-PL" dirty="0">
              <a:latin typeface="Bookman Old Style" panose="02050604050505020204" pitchFamily="18" charset="0"/>
            </a:endParaRPr>
          </a:p>
        </p:txBody>
      </p:sp>
      <p:pic>
        <p:nvPicPr>
          <p:cNvPr id="29" name="Obraz 28"/>
          <p:cNvPicPr>
            <a:picLocks noChangeAspect="1"/>
          </p:cNvPicPr>
          <p:nvPr/>
        </p:nvPicPr>
        <p:blipFill rotWithShape="1">
          <a:blip r:embed="rId9"/>
          <a:srcRect t="19017" r="30314" b="26920"/>
          <a:stretch/>
        </p:blipFill>
        <p:spPr>
          <a:xfrm>
            <a:off x="615030" y="5817616"/>
            <a:ext cx="1028580" cy="792088"/>
          </a:xfrm>
          <a:prstGeom prst="rect">
            <a:avLst/>
          </a:prstGeom>
        </p:spPr>
      </p:pic>
      <p:pic>
        <p:nvPicPr>
          <p:cNvPr id="30" name="Obraz 29"/>
          <p:cNvPicPr>
            <a:picLocks noChangeAspect="1"/>
          </p:cNvPicPr>
          <p:nvPr/>
        </p:nvPicPr>
        <p:blipFill rotWithShape="1">
          <a:blip r:embed="rId10"/>
          <a:srcRect l="-765" t="18326" r="21258" b="20589"/>
          <a:stretch/>
        </p:blipFill>
        <p:spPr>
          <a:xfrm>
            <a:off x="3048117" y="5857177"/>
            <a:ext cx="999820" cy="761689"/>
          </a:xfrm>
          <a:prstGeom prst="rect">
            <a:avLst/>
          </a:prstGeom>
        </p:spPr>
      </p:pic>
    </p:spTree>
    <p:extLst>
      <p:ext uri="{BB962C8B-B14F-4D97-AF65-F5344CB8AC3E}">
        <p14:creationId xmlns:p14="http://schemas.microsoft.com/office/powerpoint/2010/main" val="3089666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3"/>
          <a:srcRect l="5113" t="13839" r="25588" b="7381"/>
          <a:stretch/>
        </p:blipFill>
        <p:spPr>
          <a:xfrm>
            <a:off x="506054" y="1006547"/>
            <a:ext cx="8352928" cy="5790097"/>
          </a:xfrm>
          <a:prstGeom prst="rect">
            <a:avLst/>
          </a:prstGeom>
        </p:spPr>
      </p:pic>
      <p:sp>
        <p:nvSpPr>
          <p:cNvPr id="5" name="pole tekstowe 4"/>
          <p:cNvSpPr txBox="1"/>
          <p:nvPr/>
        </p:nvSpPr>
        <p:spPr>
          <a:xfrm>
            <a:off x="107504" y="6511279"/>
            <a:ext cx="1773911" cy="307777"/>
          </a:xfrm>
          <a:prstGeom prst="rect">
            <a:avLst/>
          </a:prstGeom>
          <a:noFill/>
        </p:spPr>
        <p:txBody>
          <a:bodyPr wrap="square" rtlCol="0">
            <a:spAutoFit/>
          </a:bodyPr>
          <a:lstStyle/>
          <a:p>
            <a:r>
              <a:rPr lang="pl-PL" sz="1400" dirty="0" smtClean="0">
                <a:latin typeface="Bookman Old Style" panose="02050604050505020204" pitchFamily="18" charset="0"/>
              </a:rPr>
              <a:t>K. Czerska</a:t>
            </a:r>
            <a:endParaRPr lang="pl-PL" sz="1400" dirty="0">
              <a:latin typeface="Bookman Old Style" panose="02050604050505020204" pitchFamily="18" charset="0"/>
            </a:endParaRPr>
          </a:p>
        </p:txBody>
      </p:sp>
      <p:pic>
        <p:nvPicPr>
          <p:cNvPr id="6" name="Picture 6"/>
          <p:cNvPicPr>
            <a:picLocks noChangeAspect="1" noChangeArrowheads="1"/>
          </p:cNvPicPr>
          <p:nvPr/>
        </p:nvPicPr>
        <p:blipFill>
          <a:blip r:embed="rId4" cstate="print"/>
          <a:srcRect/>
          <a:stretch>
            <a:fillRect/>
          </a:stretch>
        </p:blipFill>
        <p:spPr bwMode="auto">
          <a:xfrm>
            <a:off x="64301" y="-20190"/>
            <a:ext cx="473293" cy="427659"/>
          </a:xfrm>
          <a:prstGeom prst="rect">
            <a:avLst/>
          </a:prstGeom>
          <a:noFill/>
          <a:ln w="9525">
            <a:noFill/>
            <a:miter lim="800000"/>
            <a:headEnd/>
            <a:tailEnd/>
          </a:ln>
          <a:effectLst/>
        </p:spPr>
      </p:pic>
      <p:sp>
        <p:nvSpPr>
          <p:cNvPr id="7" name="Line 5"/>
          <p:cNvSpPr>
            <a:spLocks noChangeShapeType="1"/>
          </p:cNvSpPr>
          <p:nvPr/>
        </p:nvSpPr>
        <p:spPr bwMode="auto">
          <a:xfrm>
            <a:off x="776596" y="456698"/>
            <a:ext cx="7645092" cy="4141"/>
          </a:xfrm>
          <a:prstGeom prst="line">
            <a:avLst/>
          </a:prstGeom>
          <a:noFill/>
          <a:ln w="25400">
            <a:solidFill>
              <a:srgbClr val="002060"/>
            </a:solidFill>
            <a:round/>
            <a:headEnd/>
            <a:tailEnd/>
          </a:ln>
        </p:spPr>
        <p:txBody>
          <a:bodyPr/>
          <a:lstStyle/>
          <a:p>
            <a:endParaRPr lang="pl-PL"/>
          </a:p>
        </p:txBody>
      </p:sp>
      <p:pic>
        <p:nvPicPr>
          <p:cNvPr id="8" name="Picture 2" descr="https://ccb.ifj.edu.pl/img/log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6525" y="90683"/>
            <a:ext cx="480147" cy="3894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Rot="1" noChangeArrowheads="1"/>
          </p:cNvSpPr>
          <p:nvPr/>
        </p:nvSpPr>
        <p:spPr>
          <a:xfrm>
            <a:off x="107950" y="44450"/>
            <a:ext cx="8974405" cy="360363"/>
          </a:xfrm>
          <a:prstGeom prst="rect">
            <a:avLst/>
          </a:prstGeom>
        </p:spPr>
        <p:txBody>
          <a:bodyPr anchor="ctr"/>
          <a:lstStyle/>
          <a:p>
            <a:pPr algn="ctr">
              <a:defRPr/>
            </a:pPr>
            <a:r>
              <a:rPr lang="pl-PL" sz="2200" b="1" dirty="0" smtClean="0">
                <a:solidFill>
                  <a:schemeClr val="accent1">
                    <a:lumMod val="50000"/>
                  </a:schemeClr>
                </a:solidFill>
                <a:latin typeface="Bookman Old Style" pitchFamily="18" charset="0"/>
                <a:ea typeface="+mj-ea"/>
                <a:cs typeface="+mj-cs"/>
              </a:rPr>
              <a:t>New </a:t>
            </a:r>
            <a:r>
              <a:rPr lang="pl-PL" sz="2200" b="1" dirty="0" err="1" smtClean="0">
                <a:solidFill>
                  <a:schemeClr val="accent1">
                    <a:lumMod val="50000"/>
                  </a:schemeClr>
                </a:solidFill>
                <a:latin typeface="Bookman Old Style" pitchFamily="18" charset="0"/>
                <a:ea typeface="+mj-ea"/>
                <a:cs typeface="+mj-cs"/>
              </a:rPr>
              <a:t>challenges</a:t>
            </a:r>
            <a:r>
              <a:rPr lang="pl-PL" sz="2200" b="1" dirty="0" smtClean="0">
                <a:solidFill>
                  <a:schemeClr val="accent1">
                    <a:lumMod val="50000"/>
                  </a:schemeClr>
                </a:solidFill>
                <a:latin typeface="Bookman Old Style" pitchFamily="18" charset="0"/>
                <a:ea typeface="+mj-ea"/>
                <a:cs typeface="+mj-cs"/>
              </a:rPr>
              <a:t>- </a:t>
            </a:r>
            <a:r>
              <a:rPr lang="pl-PL" sz="2200" b="1" dirty="0" err="1" smtClean="0">
                <a:solidFill>
                  <a:schemeClr val="accent1">
                    <a:lumMod val="50000"/>
                  </a:schemeClr>
                </a:solidFill>
                <a:latin typeface="Bookman Old Style" pitchFamily="18" charset="0"/>
                <a:ea typeface="+mj-ea"/>
                <a:cs typeface="+mj-cs"/>
              </a:rPr>
              <a:t>moving</a:t>
            </a:r>
            <a:r>
              <a:rPr lang="pl-PL" sz="2200" b="1" dirty="0" smtClean="0">
                <a:solidFill>
                  <a:schemeClr val="accent1">
                    <a:lumMod val="50000"/>
                  </a:schemeClr>
                </a:solidFill>
                <a:latin typeface="Bookman Old Style" pitchFamily="18" charset="0"/>
                <a:ea typeface="+mj-ea"/>
                <a:cs typeface="+mj-cs"/>
              </a:rPr>
              <a:t> </a:t>
            </a:r>
            <a:r>
              <a:rPr lang="pl-PL" sz="2200" b="1" dirty="0" err="1" smtClean="0">
                <a:solidFill>
                  <a:schemeClr val="accent1">
                    <a:lumMod val="50000"/>
                  </a:schemeClr>
                </a:solidFill>
                <a:latin typeface="Bookman Old Style" pitchFamily="18" charset="0"/>
                <a:ea typeface="+mj-ea"/>
                <a:cs typeface="+mj-cs"/>
              </a:rPr>
              <a:t>organs</a:t>
            </a:r>
            <a:endParaRPr lang="en-US" sz="2200" b="1" dirty="0">
              <a:solidFill>
                <a:schemeClr val="accent1">
                  <a:lumMod val="50000"/>
                </a:schemeClr>
              </a:solidFill>
              <a:latin typeface="Bookman Old Style" pitchFamily="18" charset="0"/>
              <a:ea typeface="+mj-ea"/>
              <a:cs typeface="+mj-cs"/>
            </a:endParaRPr>
          </a:p>
        </p:txBody>
      </p:sp>
      <p:sp>
        <p:nvSpPr>
          <p:cNvPr id="10" name="Prostokąt 9"/>
          <p:cNvSpPr/>
          <p:nvPr/>
        </p:nvSpPr>
        <p:spPr>
          <a:xfrm>
            <a:off x="1520436" y="512724"/>
            <a:ext cx="6149440" cy="369332"/>
          </a:xfrm>
          <a:prstGeom prst="rect">
            <a:avLst/>
          </a:prstGeom>
        </p:spPr>
        <p:txBody>
          <a:bodyPr wrap="none">
            <a:spAutoFit/>
          </a:bodyPr>
          <a:lstStyle/>
          <a:p>
            <a:pPr algn="ctr">
              <a:defRPr/>
            </a:pPr>
            <a:r>
              <a:rPr lang="pl-PL" b="1" dirty="0" err="1">
                <a:solidFill>
                  <a:schemeClr val="accent1">
                    <a:lumMod val="50000"/>
                  </a:schemeClr>
                </a:solidFill>
                <a:latin typeface="Bookman Old Style" pitchFamily="18" charset="0"/>
              </a:rPr>
              <a:t>Optimization</a:t>
            </a:r>
            <a:r>
              <a:rPr lang="pl-PL" b="1" dirty="0">
                <a:solidFill>
                  <a:schemeClr val="accent1">
                    <a:lumMod val="50000"/>
                  </a:schemeClr>
                </a:solidFill>
                <a:latin typeface="Bookman Old Style" pitchFamily="18" charset="0"/>
              </a:rPr>
              <a:t> of </a:t>
            </a:r>
            <a:r>
              <a:rPr lang="pl-PL" b="1" dirty="0" err="1" smtClean="0">
                <a:solidFill>
                  <a:schemeClr val="accent1">
                    <a:lumMod val="50000"/>
                  </a:schemeClr>
                </a:solidFill>
                <a:latin typeface="Bookman Old Style" pitchFamily="18" charset="0"/>
              </a:rPr>
              <a:t>interplay</a:t>
            </a:r>
            <a:r>
              <a:rPr lang="pl-PL" b="1" dirty="0" smtClean="0">
                <a:solidFill>
                  <a:schemeClr val="accent1">
                    <a:lumMod val="50000"/>
                  </a:schemeClr>
                </a:solidFill>
                <a:latin typeface="Bookman Old Style" pitchFamily="18" charset="0"/>
              </a:rPr>
              <a:t> </a:t>
            </a:r>
            <a:r>
              <a:rPr lang="pl-PL" b="1" dirty="0" err="1" smtClean="0">
                <a:solidFill>
                  <a:schemeClr val="accent1">
                    <a:lumMod val="50000"/>
                  </a:schemeClr>
                </a:solidFill>
                <a:latin typeface="Bookman Old Style" pitchFamily="18" charset="0"/>
              </a:rPr>
              <a:t>effect</a:t>
            </a:r>
            <a:r>
              <a:rPr lang="pl-PL" b="1" dirty="0" smtClean="0">
                <a:solidFill>
                  <a:schemeClr val="accent1">
                    <a:lumMod val="50000"/>
                  </a:schemeClr>
                </a:solidFill>
                <a:latin typeface="Bookman Old Style" pitchFamily="18" charset="0"/>
              </a:rPr>
              <a:t> – </a:t>
            </a:r>
            <a:r>
              <a:rPr lang="pl-PL" b="1" dirty="0" err="1" smtClean="0">
                <a:solidFill>
                  <a:schemeClr val="accent1">
                    <a:lumMod val="50000"/>
                  </a:schemeClr>
                </a:solidFill>
                <a:latin typeface="Bookman Old Style" pitchFamily="18" charset="0"/>
              </a:rPr>
              <a:t>clinical</a:t>
            </a:r>
            <a:r>
              <a:rPr lang="pl-PL" b="1" dirty="0" smtClean="0">
                <a:solidFill>
                  <a:schemeClr val="accent1">
                    <a:lumMod val="50000"/>
                  </a:schemeClr>
                </a:solidFill>
                <a:latin typeface="Bookman Old Style" pitchFamily="18" charset="0"/>
              </a:rPr>
              <a:t> </a:t>
            </a:r>
            <a:r>
              <a:rPr lang="pl-PL" b="1" dirty="0" err="1" smtClean="0">
                <a:solidFill>
                  <a:schemeClr val="accent1">
                    <a:lumMod val="50000"/>
                  </a:schemeClr>
                </a:solidFill>
                <a:latin typeface="Bookman Old Style" pitchFamily="18" charset="0"/>
              </a:rPr>
              <a:t>aspects</a:t>
            </a:r>
            <a:endParaRPr lang="en-US" b="1" dirty="0">
              <a:solidFill>
                <a:schemeClr val="accent1">
                  <a:lumMod val="50000"/>
                </a:schemeClr>
              </a:solidFill>
              <a:latin typeface="Bookman Old Style" pitchFamily="18" charset="0"/>
            </a:endParaRPr>
          </a:p>
        </p:txBody>
      </p:sp>
    </p:spTree>
    <p:extLst>
      <p:ext uri="{BB962C8B-B14F-4D97-AF65-F5344CB8AC3E}">
        <p14:creationId xmlns:p14="http://schemas.microsoft.com/office/powerpoint/2010/main" val="13539087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pole tekstowe 65"/>
          <p:cNvSpPr txBox="1"/>
          <p:nvPr/>
        </p:nvSpPr>
        <p:spPr>
          <a:xfrm>
            <a:off x="3971929" y="5166858"/>
            <a:ext cx="4987260" cy="461665"/>
          </a:xfrm>
          <a:prstGeom prst="rect">
            <a:avLst/>
          </a:prstGeom>
          <a:noFill/>
        </p:spPr>
        <p:txBody>
          <a:bodyPr wrap="square" rtlCol="0">
            <a:spAutoFit/>
          </a:bodyPr>
          <a:lstStyle/>
          <a:p>
            <a:pPr algn="ctr"/>
            <a:r>
              <a:rPr lang="pl-PL" sz="1200" dirty="0"/>
              <a:t>Fig. 2 </a:t>
            </a:r>
            <a:r>
              <a:rPr lang="pl-PL" sz="1200" dirty="0" err="1"/>
              <a:t>Dose</a:t>
            </a:r>
            <a:r>
              <a:rPr lang="pl-PL" sz="1200" dirty="0"/>
              <a:t> </a:t>
            </a:r>
            <a:r>
              <a:rPr lang="pl-PL" sz="1200" dirty="0" err="1"/>
              <a:t>distributions</a:t>
            </a:r>
            <a:r>
              <a:rPr lang="pl-PL" sz="1200" dirty="0"/>
              <a:t> for FB </a:t>
            </a:r>
            <a:r>
              <a:rPr lang="pl-PL" sz="1200" dirty="0" err="1"/>
              <a:t>plans</a:t>
            </a:r>
            <a:r>
              <a:rPr lang="pl-PL" sz="1200" dirty="0"/>
              <a:t> (a-</a:t>
            </a:r>
            <a:r>
              <a:rPr lang="pl-PL" sz="1200" dirty="0" err="1"/>
              <a:t>photons</a:t>
            </a:r>
            <a:r>
              <a:rPr lang="pl-PL" sz="1200" dirty="0"/>
              <a:t>, </a:t>
            </a:r>
            <a:r>
              <a:rPr lang="pl-PL" sz="1200" dirty="0" smtClean="0"/>
              <a:t>b-</a:t>
            </a:r>
            <a:r>
              <a:rPr lang="pl-PL" sz="1200" dirty="0" err="1" smtClean="0"/>
              <a:t>protons</a:t>
            </a:r>
            <a:r>
              <a:rPr lang="pl-PL" sz="1200" dirty="0" smtClean="0"/>
              <a:t>) </a:t>
            </a:r>
            <a:r>
              <a:rPr lang="pl-PL" sz="1200" dirty="0"/>
              <a:t>and DIBH </a:t>
            </a:r>
            <a:r>
              <a:rPr lang="pl-PL" sz="1200" dirty="0" err="1"/>
              <a:t>plans</a:t>
            </a:r>
            <a:r>
              <a:rPr lang="pl-PL" sz="1200" dirty="0"/>
              <a:t> </a:t>
            </a:r>
            <a:r>
              <a:rPr lang="pl-PL" sz="1200" dirty="0" smtClean="0"/>
              <a:t>(c-</a:t>
            </a:r>
            <a:r>
              <a:rPr lang="pl-PL" sz="1200" dirty="0" err="1" smtClean="0"/>
              <a:t>photons</a:t>
            </a:r>
            <a:r>
              <a:rPr lang="pl-PL" sz="1200" dirty="0"/>
              <a:t>, </a:t>
            </a:r>
            <a:r>
              <a:rPr lang="pl-PL" sz="1200" dirty="0" smtClean="0"/>
              <a:t>e-</a:t>
            </a:r>
            <a:r>
              <a:rPr lang="pl-PL" sz="1200" dirty="0" err="1" smtClean="0"/>
              <a:t>protons</a:t>
            </a:r>
            <a:r>
              <a:rPr lang="pl-PL" sz="1200" dirty="0" smtClean="0"/>
              <a:t>)</a:t>
            </a:r>
            <a:endParaRPr lang="pl-PL" sz="1200" dirty="0"/>
          </a:p>
        </p:txBody>
      </p:sp>
      <p:grpSp>
        <p:nvGrpSpPr>
          <p:cNvPr id="21" name="Grupa 20"/>
          <p:cNvGrpSpPr/>
          <p:nvPr/>
        </p:nvGrpSpPr>
        <p:grpSpPr>
          <a:xfrm>
            <a:off x="4093408" y="2223409"/>
            <a:ext cx="5000098" cy="3012878"/>
            <a:chOff x="5420428" y="1034255"/>
            <a:chExt cx="6666797" cy="4017170"/>
          </a:xfrm>
        </p:grpSpPr>
        <p:grpSp>
          <p:nvGrpSpPr>
            <p:cNvPr id="15" name="Grupa 14"/>
            <p:cNvGrpSpPr/>
            <p:nvPr/>
          </p:nvGrpSpPr>
          <p:grpSpPr>
            <a:xfrm>
              <a:off x="5420428" y="1034256"/>
              <a:ext cx="6666797" cy="3634985"/>
              <a:chOff x="5420428" y="1034256"/>
              <a:chExt cx="6666797" cy="3634985"/>
            </a:xfrm>
          </p:grpSpPr>
          <p:pic>
            <p:nvPicPr>
              <p:cNvPr id="22" name="Obraz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088" y="1034257"/>
                <a:ext cx="3362137" cy="1818821"/>
              </a:xfrm>
              <a:prstGeom prst="rect">
                <a:avLst/>
              </a:prstGeom>
            </p:spPr>
          </p:pic>
          <p:pic>
            <p:nvPicPr>
              <p:cNvPr id="27" name="Obraz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9081" y="2847793"/>
                <a:ext cx="3360144" cy="1807699"/>
              </a:xfrm>
              <a:prstGeom prst="rect">
                <a:avLst/>
              </a:prstGeom>
            </p:spPr>
          </p:pic>
          <p:pic>
            <p:nvPicPr>
              <p:cNvPr id="30" name="Obraz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0428" y="2847795"/>
                <a:ext cx="3298653" cy="1821446"/>
              </a:xfrm>
              <a:prstGeom prst="rect">
                <a:avLst/>
              </a:prstGeom>
            </p:spPr>
          </p:pic>
          <p:pic>
            <p:nvPicPr>
              <p:cNvPr id="29" name="Obraz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2422" y="1034256"/>
                <a:ext cx="3302666" cy="1818822"/>
              </a:xfrm>
              <a:prstGeom prst="rect">
                <a:avLst/>
              </a:prstGeom>
            </p:spPr>
          </p:pic>
          <p:cxnSp>
            <p:nvCxnSpPr>
              <p:cNvPr id="1034" name="Łącznik prosty 1033"/>
              <p:cNvCxnSpPr/>
              <p:nvPr/>
            </p:nvCxnSpPr>
            <p:spPr>
              <a:xfrm>
                <a:off x="8719081" y="1034256"/>
                <a:ext cx="0" cy="18135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Łącznik prosty 59"/>
              <p:cNvCxnSpPr/>
              <p:nvPr/>
            </p:nvCxnSpPr>
            <p:spPr>
              <a:xfrm flipV="1">
                <a:off x="5429544" y="4662978"/>
                <a:ext cx="3153752" cy="36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48" name="pole tekstowe 1047"/>
            <p:cNvSpPr txBox="1"/>
            <p:nvPr/>
          </p:nvSpPr>
          <p:spPr>
            <a:xfrm>
              <a:off x="5724525" y="1034255"/>
              <a:ext cx="257175" cy="338555"/>
            </a:xfrm>
            <a:prstGeom prst="rect">
              <a:avLst/>
            </a:prstGeom>
            <a:noFill/>
          </p:spPr>
          <p:txBody>
            <a:bodyPr wrap="square" rtlCol="0">
              <a:spAutoFit/>
            </a:bodyPr>
            <a:lstStyle/>
            <a:p>
              <a:r>
                <a:rPr lang="pl-PL" sz="1050" dirty="0">
                  <a:solidFill>
                    <a:schemeClr val="bg1"/>
                  </a:solidFill>
                </a:rPr>
                <a:t>a</a:t>
              </a:r>
            </a:p>
          </p:txBody>
        </p:sp>
        <p:sp>
          <p:nvSpPr>
            <p:cNvPr id="74" name="pole tekstowe 73"/>
            <p:cNvSpPr txBox="1"/>
            <p:nvPr/>
          </p:nvSpPr>
          <p:spPr>
            <a:xfrm>
              <a:off x="5724525" y="2813886"/>
              <a:ext cx="257175" cy="338555"/>
            </a:xfrm>
            <a:prstGeom prst="rect">
              <a:avLst/>
            </a:prstGeom>
            <a:noFill/>
          </p:spPr>
          <p:txBody>
            <a:bodyPr wrap="square" rtlCol="0">
              <a:spAutoFit/>
            </a:bodyPr>
            <a:lstStyle/>
            <a:p>
              <a:r>
                <a:rPr lang="pl-PL" sz="1050" dirty="0">
                  <a:solidFill>
                    <a:schemeClr val="bg1"/>
                  </a:solidFill>
                </a:rPr>
                <a:t>b</a:t>
              </a:r>
            </a:p>
          </p:txBody>
        </p:sp>
        <p:sp>
          <p:nvSpPr>
            <p:cNvPr id="75" name="pole tekstowe 74"/>
            <p:cNvSpPr txBox="1"/>
            <p:nvPr/>
          </p:nvSpPr>
          <p:spPr>
            <a:xfrm>
              <a:off x="5724525" y="4672920"/>
              <a:ext cx="257175" cy="338555"/>
            </a:xfrm>
            <a:prstGeom prst="rect">
              <a:avLst/>
            </a:prstGeom>
            <a:noFill/>
          </p:spPr>
          <p:txBody>
            <a:bodyPr wrap="square" rtlCol="0">
              <a:spAutoFit/>
            </a:bodyPr>
            <a:lstStyle/>
            <a:p>
              <a:r>
                <a:rPr lang="pl-PL" sz="1050" dirty="0">
                  <a:solidFill>
                    <a:schemeClr val="bg1"/>
                  </a:solidFill>
                </a:rPr>
                <a:t>c</a:t>
              </a:r>
            </a:p>
          </p:txBody>
        </p:sp>
        <p:sp>
          <p:nvSpPr>
            <p:cNvPr id="76" name="pole tekstowe 75"/>
            <p:cNvSpPr txBox="1"/>
            <p:nvPr/>
          </p:nvSpPr>
          <p:spPr>
            <a:xfrm>
              <a:off x="9084082" y="1045379"/>
              <a:ext cx="257175" cy="338555"/>
            </a:xfrm>
            <a:prstGeom prst="rect">
              <a:avLst/>
            </a:prstGeom>
            <a:noFill/>
          </p:spPr>
          <p:txBody>
            <a:bodyPr wrap="square" rtlCol="0">
              <a:spAutoFit/>
            </a:bodyPr>
            <a:lstStyle/>
            <a:p>
              <a:r>
                <a:rPr lang="pl-PL" sz="1050" dirty="0" smtClean="0">
                  <a:solidFill>
                    <a:schemeClr val="bg1"/>
                  </a:solidFill>
                </a:rPr>
                <a:t>c</a:t>
              </a:r>
              <a:endParaRPr lang="pl-PL" sz="1050" dirty="0">
                <a:solidFill>
                  <a:schemeClr val="bg1"/>
                </a:solidFill>
              </a:endParaRPr>
            </a:p>
          </p:txBody>
        </p:sp>
        <p:sp>
          <p:nvSpPr>
            <p:cNvPr id="77" name="pole tekstowe 76"/>
            <p:cNvSpPr txBox="1"/>
            <p:nvPr/>
          </p:nvSpPr>
          <p:spPr>
            <a:xfrm>
              <a:off x="9084082" y="2843482"/>
              <a:ext cx="257175" cy="338555"/>
            </a:xfrm>
            <a:prstGeom prst="rect">
              <a:avLst/>
            </a:prstGeom>
            <a:noFill/>
          </p:spPr>
          <p:txBody>
            <a:bodyPr wrap="square" rtlCol="0">
              <a:spAutoFit/>
            </a:bodyPr>
            <a:lstStyle/>
            <a:p>
              <a:r>
                <a:rPr lang="pl-PL" sz="1050" dirty="0">
                  <a:solidFill>
                    <a:schemeClr val="bg1"/>
                  </a:solidFill>
                </a:rPr>
                <a:t>d</a:t>
              </a:r>
            </a:p>
          </p:txBody>
        </p:sp>
        <p:sp>
          <p:nvSpPr>
            <p:cNvPr id="78" name="pole tekstowe 77"/>
            <p:cNvSpPr txBox="1"/>
            <p:nvPr/>
          </p:nvSpPr>
          <p:spPr>
            <a:xfrm>
              <a:off x="9462530" y="4712870"/>
              <a:ext cx="257175" cy="338555"/>
            </a:xfrm>
            <a:prstGeom prst="rect">
              <a:avLst/>
            </a:prstGeom>
            <a:noFill/>
          </p:spPr>
          <p:txBody>
            <a:bodyPr wrap="square" rtlCol="0">
              <a:spAutoFit/>
            </a:bodyPr>
            <a:lstStyle/>
            <a:p>
              <a:r>
                <a:rPr lang="pl-PL" sz="1050" dirty="0">
                  <a:solidFill>
                    <a:schemeClr val="bg1"/>
                  </a:solidFill>
                </a:rPr>
                <a:t>f</a:t>
              </a:r>
            </a:p>
          </p:txBody>
        </p:sp>
      </p:grpSp>
      <p:sp>
        <p:nvSpPr>
          <p:cNvPr id="2" name="Prostokąt zaokrąglony 1"/>
          <p:cNvSpPr/>
          <p:nvPr/>
        </p:nvSpPr>
        <p:spPr>
          <a:xfrm>
            <a:off x="58839" y="1458501"/>
            <a:ext cx="3885656" cy="244806"/>
          </a:xfrm>
          <a:prstGeom prst="roundRect">
            <a:avLst/>
          </a:prstGeom>
          <a:solidFill>
            <a:srgbClr val="0048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PURPOSE</a:t>
            </a:r>
          </a:p>
        </p:txBody>
      </p:sp>
      <p:sp>
        <p:nvSpPr>
          <p:cNvPr id="61" name="pole tekstowe 60"/>
          <p:cNvSpPr txBox="1"/>
          <p:nvPr/>
        </p:nvSpPr>
        <p:spPr>
          <a:xfrm>
            <a:off x="45344" y="1802637"/>
            <a:ext cx="3882099" cy="2595326"/>
          </a:xfrm>
          <a:prstGeom prst="rect">
            <a:avLst/>
          </a:prstGeom>
          <a:noFill/>
        </p:spPr>
        <p:txBody>
          <a:bodyPr wrap="square" rtlCol="0">
            <a:spAutoFit/>
          </a:bodyPr>
          <a:lstStyle/>
          <a:p>
            <a:pPr algn="just">
              <a:lnSpc>
                <a:spcPct val="114000"/>
              </a:lnSpc>
            </a:pPr>
            <a:r>
              <a:rPr lang="pl-PL" sz="1600" dirty="0"/>
              <a:t>The </a:t>
            </a:r>
            <a:r>
              <a:rPr lang="pl-PL" sz="1600" dirty="0" err="1"/>
              <a:t>aim</a:t>
            </a:r>
            <a:r>
              <a:rPr lang="pl-PL" sz="1600" dirty="0"/>
              <a:t> of </a:t>
            </a:r>
            <a:r>
              <a:rPr lang="pl-PL" sz="1600" dirty="0" err="1"/>
              <a:t>this</a:t>
            </a:r>
            <a:r>
              <a:rPr lang="pl-PL" sz="1600" dirty="0"/>
              <a:t> </a:t>
            </a:r>
            <a:r>
              <a:rPr lang="pl-PL" sz="1600" dirty="0" err="1"/>
              <a:t>study</a:t>
            </a:r>
            <a:r>
              <a:rPr lang="pl-PL" sz="1600" dirty="0"/>
              <a:t> was the </a:t>
            </a:r>
            <a:r>
              <a:rPr lang="pl-PL" sz="1600" dirty="0" err="1"/>
              <a:t>investigation</a:t>
            </a:r>
            <a:r>
              <a:rPr lang="pl-PL" sz="1600" dirty="0"/>
              <a:t> of the </a:t>
            </a:r>
            <a:r>
              <a:rPr lang="pl-PL" sz="1600" dirty="0" err="1"/>
              <a:t>feasibility</a:t>
            </a:r>
            <a:r>
              <a:rPr lang="pl-PL" sz="1600" dirty="0"/>
              <a:t> of </a:t>
            </a:r>
            <a:r>
              <a:rPr lang="pl-PL" sz="1600" dirty="0" err="1"/>
              <a:t>incorporating</a:t>
            </a:r>
            <a:r>
              <a:rPr lang="pl-PL" sz="1600" dirty="0"/>
              <a:t> proton </a:t>
            </a:r>
            <a:r>
              <a:rPr lang="pl-PL" sz="1600" dirty="0" err="1"/>
              <a:t>technique</a:t>
            </a:r>
            <a:r>
              <a:rPr lang="pl-PL" sz="1600" dirty="0"/>
              <a:t> </a:t>
            </a:r>
            <a:br>
              <a:rPr lang="pl-PL" sz="1600" dirty="0"/>
            </a:br>
            <a:r>
              <a:rPr lang="pl-PL" sz="1600" dirty="0" err="1"/>
              <a:t>into</a:t>
            </a:r>
            <a:r>
              <a:rPr lang="pl-PL" sz="1600" dirty="0"/>
              <a:t> </a:t>
            </a:r>
            <a:r>
              <a:rPr lang="pl-PL" sz="1600" dirty="0" err="1"/>
              <a:t>breast</a:t>
            </a:r>
            <a:r>
              <a:rPr lang="pl-PL" sz="1600" dirty="0"/>
              <a:t> </a:t>
            </a:r>
            <a:r>
              <a:rPr lang="pl-PL" sz="1600" dirty="0" err="1"/>
              <a:t>cancer</a:t>
            </a:r>
            <a:r>
              <a:rPr lang="pl-PL" sz="1600" dirty="0"/>
              <a:t> </a:t>
            </a:r>
            <a:r>
              <a:rPr lang="pl-PL" sz="1600" dirty="0" err="1"/>
              <a:t>cases</a:t>
            </a:r>
            <a:r>
              <a:rPr lang="pl-PL" sz="1600" dirty="0"/>
              <a:t>. We </a:t>
            </a:r>
            <a:r>
              <a:rPr lang="pl-PL" sz="1600" dirty="0" err="1"/>
              <a:t>performed</a:t>
            </a:r>
            <a:r>
              <a:rPr lang="pl-PL" sz="1600" dirty="0"/>
              <a:t> </a:t>
            </a:r>
            <a:r>
              <a:rPr lang="pl-PL" sz="1600" dirty="0" err="1"/>
              <a:t>dosimetric</a:t>
            </a:r>
            <a:r>
              <a:rPr lang="pl-PL" sz="1600" dirty="0"/>
              <a:t> </a:t>
            </a:r>
            <a:r>
              <a:rPr lang="pl-PL" sz="1600" dirty="0" err="1"/>
              <a:t>comparison</a:t>
            </a:r>
            <a:r>
              <a:rPr lang="pl-PL" sz="1600" dirty="0"/>
              <a:t> </a:t>
            </a:r>
            <a:r>
              <a:rPr lang="pl-PL" sz="1600" dirty="0" err="1"/>
              <a:t>between</a:t>
            </a:r>
            <a:r>
              <a:rPr lang="pl-PL" sz="1600" dirty="0"/>
              <a:t> 3D </a:t>
            </a:r>
            <a:r>
              <a:rPr lang="pl-PL" sz="1600" dirty="0" err="1"/>
              <a:t>photon</a:t>
            </a:r>
            <a:r>
              <a:rPr lang="pl-PL" sz="1600" dirty="0"/>
              <a:t> </a:t>
            </a:r>
            <a:r>
              <a:rPr lang="pl-PL" sz="1600" dirty="0" err="1"/>
              <a:t>technique</a:t>
            </a:r>
            <a:r>
              <a:rPr lang="pl-PL" sz="1600" dirty="0"/>
              <a:t> and </a:t>
            </a:r>
            <a:r>
              <a:rPr lang="pl-PL" sz="1600" dirty="0" err="1"/>
              <a:t>an</a:t>
            </a:r>
            <a:r>
              <a:rPr lang="pl-PL" sz="1600" dirty="0"/>
              <a:t> </a:t>
            </a:r>
            <a:r>
              <a:rPr lang="pl-PL" sz="1600" dirty="0" err="1"/>
              <a:t>Intensity</a:t>
            </a:r>
            <a:r>
              <a:rPr lang="pl-PL" sz="1600" dirty="0"/>
              <a:t> </a:t>
            </a:r>
            <a:r>
              <a:rPr lang="pl-PL" sz="1600" dirty="0" err="1"/>
              <a:t>Modulated</a:t>
            </a:r>
            <a:r>
              <a:rPr lang="pl-PL" sz="1600" dirty="0"/>
              <a:t> Proton </a:t>
            </a:r>
            <a:r>
              <a:rPr lang="pl-PL" sz="1600" dirty="0" err="1"/>
              <a:t>Therapy</a:t>
            </a:r>
            <a:r>
              <a:rPr lang="pl-PL" sz="1600" dirty="0"/>
              <a:t> (IMPT) for </a:t>
            </a:r>
            <a:r>
              <a:rPr lang="pl-PL" sz="1600" dirty="0" err="1"/>
              <a:t>free</a:t>
            </a:r>
            <a:r>
              <a:rPr lang="pl-PL" sz="1600" dirty="0"/>
              <a:t> (FB) and </a:t>
            </a:r>
            <a:r>
              <a:rPr lang="pl-PL" sz="1600" dirty="0" err="1"/>
              <a:t>deep</a:t>
            </a:r>
            <a:r>
              <a:rPr lang="pl-PL" sz="1600" dirty="0"/>
              <a:t> </a:t>
            </a:r>
            <a:r>
              <a:rPr lang="pl-PL" sz="1600" dirty="0" err="1"/>
              <a:t>inspiration</a:t>
            </a:r>
            <a:r>
              <a:rPr lang="pl-PL" sz="1600" dirty="0"/>
              <a:t> </a:t>
            </a:r>
            <a:br>
              <a:rPr lang="pl-PL" sz="1600" dirty="0"/>
            </a:br>
            <a:r>
              <a:rPr lang="pl-PL" sz="1600" dirty="0" err="1"/>
              <a:t>breath-hold</a:t>
            </a:r>
            <a:r>
              <a:rPr lang="pl-PL" sz="1600" dirty="0"/>
              <a:t> (DIBH) </a:t>
            </a:r>
            <a:r>
              <a:rPr lang="pl-PL" sz="1600" dirty="0" err="1"/>
              <a:t>anatomies</a:t>
            </a:r>
            <a:r>
              <a:rPr lang="pl-PL" sz="1600" dirty="0"/>
              <a:t>.</a:t>
            </a:r>
          </a:p>
        </p:txBody>
      </p:sp>
      <p:sp>
        <p:nvSpPr>
          <p:cNvPr id="67" name="pole tekstowe 66"/>
          <p:cNvSpPr txBox="1"/>
          <p:nvPr/>
        </p:nvSpPr>
        <p:spPr>
          <a:xfrm>
            <a:off x="220501" y="5680593"/>
            <a:ext cx="3735454" cy="415498"/>
          </a:xfrm>
          <a:prstGeom prst="rect">
            <a:avLst/>
          </a:prstGeom>
          <a:noFill/>
        </p:spPr>
        <p:txBody>
          <a:bodyPr wrap="square" rtlCol="0">
            <a:spAutoFit/>
          </a:bodyPr>
          <a:lstStyle/>
          <a:p>
            <a:pPr algn="ctr"/>
            <a:r>
              <a:rPr lang="pl-PL" sz="1050" dirty="0"/>
              <a:t>Fig. 1 </a:t>
            </a:r>
            <a:r>
              <a:rPr lang="pl-PL" sz="1050" dirty="0" err="1"/>
              <a:t>Transverse</a:t>
            </a:r>
            <a:r>
              <a:rPr lang="pl-PL" sz="1050" dirty="0"/>
              <a:t> </a:t>
            </a:r>
            <a:r>
              <a:rPr lang="pl-PL" sz="1050" dirty="0" err="1"/>
              <a:t>sections</a:t>
            </a:r>
            <a:r>
              <a:rPr lang="pl-PL" sz="1050" dirty="0"/>
              <a:t> </a:t>
            </a:r>
            <a:r>
              <a:rPr lang="pl-PL" sz="1050" dirty="0" err="1"/>
              <a:t>showing</a:t>
            </a:r>
            <a:r>
              <a:rPr lang="pl-PL" sz="1050" dirty="0"/>
              <a:t> the 50% </a:t>
            </a:r>
            <a:r>
              <a:rPr lang="pl-PL" sz="1050" dirty="0" err="1"/>
              <a:t>isodose</a:t>
            </a:r>
            <a:r>
              <a:rPr lang="pl-PL" sz="1050" dirty="0"/>
              <a:t> of the </a:t>
            </a:r>
            <a:r>
              <a:rPr lang="pl-PL" sz="1050" dirty="0" err="1"/>
              <a:t>prescribed</a:t>
            </a:r>
            <a:r>
              <a:rPr lang="pl-PL" sz="1050" dirty="0"/>
              <a:t> </a:t>
            </a:r>
            <a:r>
              <a:rPr lang="pl-PL" sz="1050" dirty="0" err="1"/>
              <a:t>dose</a:t>
            </a:r>
            <a:r>
              <a:rPr lang="pl-PL" sz="1050" dirty="0"/>
              <a:t> for </a:t>
            </a:r>
            <a:r>
              <a:rPr lang="pl-PL" sz="1050" dirty="0" err="1"/>
              <a:t>photon</a:t>
            </a:r>
            <a:r>
              <a:rPr lang="pl-PL" sz="1050" dirty="0"/>
              <a:t> (a) and proton (b) FB </a:t>
            </a:r>
            <a:r>
              <a:rPr lang="pl-PL" sz="1050" dirty="0" err="1"/>
              <a:t>plans</a:t>
            </a:r>
            <a:r>
              <a:rPr lang="pl-PL" sz="1050" dirty="0"/>
              <a:t> </a:t>
            </a:r>
          </a:p>
        </p:txBody>
      </p:sp>
      <p:grpSp>
        <p:nvGrpSpPr>
          <p:cNvPr id="14" name="Grupa 13"/>
          <p:cNvGrpSpPr/>
          <p:nvPr/>
        </p:nvGrpSpPr>
        <p:grpSpPr>
          <a:xfrm>
            <a:off x="57971" y="4391903"/>
            <a:ext cx="3886524" cy="1218718"/>
            <a:chOff x="260174" y="4630968"/>
            <a:chExt cx="4346144" cy="1278115"/>
          </a:xfrm>
        </p:grpSpPr>
        <p:pic>
          <p:nvPicPr>
            <p:cNvPr id="3" name="Obraz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174" y="4690264"/>
              <a:ext cx="2161335" cy="1213931"/>
            </a:xfrm>
            <a:prstGeom prst="rect">
              <a:avLst/>
            </a:prstGeom>
          </p:spPr>
        </p:pic>
        <p:pic>
          <p:nvPicPr>
            <p:cNvPr id="6" name="Obraz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5510" y="4690264"/>
              <a:ext cx="2180808" cy="1218819"/>
            </a:xfrm>
            <a:prstGeom prst="rect">
              <a:avLst/>
            </a:prstGeom>
          </p:spPr>
        </p:pic>
        <p:sp>
          <p:nvSpPr>
            <p:cNvPr id="7" name="pole tekstowe 6"/>
            <p:cNvSpPr txBox="1"/>
            <p:nvPr/>
          </p:nvSpPr>
          <p:spPr>
            <a:xfrm>
              <a:off x="378808" y="4630968"/>
              <a:ext cx="205945" cy="217874"/>
            </a:xfrm>
            <a:prstGeom prst="rect">
              <a:avLst/>
            </a:prstGeom>
            <a:noFill/>
          </p:spPr>
          <p:txBody>
            <a:bodyPr wrap="square" rtlCol="0">
              <a:spAutoFit/>
            </a:bodyPr>
            <a:lstStyle/>
            <a:p>
              <a:r>
                <a:rPr lang="pl-PL" sz="750" b="1" dirty="0">
                  <a:solidFill>
                    <a:schemeClr val="bg1"/>
                  </a:solidFill>
                </a:rPr>
                <a:t>a</a:t>
              </a:r>
            </a:p>
          </p:txBody>
        </p:sp>
        <p:sp>
          <p:nvSpPr>
            <p:cNvPr id="68" name="pole tekstowe 67"/>
            <p:cNvSpPr txBox="1"/>
            <p:nvPr/>
          </p:nvSpPr>
          <p:spPr>
            <a:xfrm>
              <a:off x="2573871" y="4650412"/>
              <a:ext cx="205945" cy="217874"/>
            </a:xfrm>
            <a:prstGeom prst="rect">
              <a:avLst/>
            </a:prstGeom>
            <a:noFill/>
          </p:spPr>
          <p:txBody>
            <a:bodyPr wrap="square" rtlCol="0">
              <a:spAutoFit/>
            </a:bodyPr>
            <a:lstStyle/>
            <a:p>
              <a:r>
                <a:rPr lang="pl-PL" sz="750" b="1" dirty="0">
                  <a:solidFill>
                    <a:schemeClr val="bg1"/>
                  </a:solidFill>
                </a:rPr>
                <a:t>b</a:t>
              </a:r>
            </a:p>
          </p:txBody>
        </p:sp>
      </p:grpSp>
      <p:grpSp>
        <p:nvGrpSpPr>
          <p:cNvPr id="31" name="Grupa 30"/>
          <p:cNvGrpSpPr/>
          <p:nvPr/>
        </p:nvGrpSpPr>
        <p:grpSpPr>
          <a:xfrm>
            <a:off x="0" y="6235388"/>
            <a:ext cx="9102768" cy="518199"/>
            <a:chOff x="0" y="6243485"/>
            <a:chExt cx="12192000" cy="634129"/>
          </a:xfrm>
        </p:grpSpPr>
        <p:grpSp>
          <p:nvGrpSpPr>
            <p:cNvPr id="28" name="Grupa 27"/>
            <p:cNvGrpSpPr/>
            <p:nvPr/>
          </p:nvGrpSpPr>
          <p:grpSpPr>
            <a:xfrm>
              <a:off x="0" y="6243485"/>
              <a:ext cx="12192000" cy="634129"/>
              <a:chOff x="0" y="6243485"/>
              <a:chExt cx="12192000" cy="634129"/>
            </a:xfrm>
          </p:grpSpPr>
          <p:sp>
            <p:nvSpPr>
              <p:cNvPr id="9" name="Prostokąt 8"/>
              <p:cNvSpPr/>
              <p:nvPr/>
            </p:nvSpPr>
            <p:spPr>
              <a:xfrm>
                <a:off x="0" y="6243485"/>
                <a:ext cx="12192000" cy="614516"/>
              </a:xfrm>
              <a:prstGeom prst="rect">
                <a:avLst/>
              </a:prstGeom>
              <a:solidFill>
                <a:srgbClr val="004869"/>
              </a:solidFill>
              <a:ln>
                <a:solidFill>
                  <a:srgbClr val="004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p:cNvSpPr txBox="1"/>
              <p:nvPr/>
            </p:nvSpPr>
            <p:spPr>
              <a:xfrm rot="10800000" flipV="1">
                <a:off x="8822409" y="6296757"/>
                <a:ext cx="1677436" cy="538610"/>
              </a:xfrm>
              <a:prstGeom prst="rect">
                <a:avLst/>
              </a:prstGeom>
              <a:noFill/>
            </p:spPr>
            <p:txBody>
              <a:bodyPr wrap="square" rtlCol="0">
                <a:spAutoFit/>
              </a:bodyPr>
              <a:lstStyle/>
              <a:p>
                <a:pPr algn="just"/>
                <a:r>
                  <a:rPr lang="pl-PL" sz="675" dirty="0">
                    <a:solidFill>
                      <a:schemeClr val="bg1"/>
                    </a:solidFill>
                  </a:rPr>
                  <a:t>KC </a:t>
                </a:r>
                <a:r>
                  <a:rPr lang="en-US" sz="675" dirty="0">
                    <a:solidFill>
                      <a:schemeClr val="bg1"/>
                    </a:solidFill>
                  </a:rPr>
                  <a:t>has been partly supported by the EU Project POWR.03.02.00-00-I004/1</a:t>
                </a:r>
                <a:endParaRPr lang="pl-PL" sz="675" dirty="0">
                  <a:solidFill>
                    <a:schemeClr val="bg1"/>
                  </a:solidFill>
                </a:endParaRPr>
              </a:p>
            </p:txBody>
          </p:sp>
          <p:sp>
            <p:nvSpPr>
              <p:cNvPr id="13" name="pole tekstowe 12"/>
              <p:cNvSpPr txBox="1"/>
              <p:nvPr/>
            </p:nvSpPr>
            <p:spPr>
              <a:xfrm>
                <a:off x="2081801" y="6296826"/>
                <a:ext cx="1690100" cy="494329"/>
              </a:xfrm>
              <a:prstGeom prst="rect">
                <a:avLst/>
              </a:prstGeom>
              <a:noFill/>
            </p:spPr>
            <p:txBody>
              <a:bodyPr wrap="square" rtlCol="0">
                <a:spAutoFit/>
              </a:bodyPr>
              <a:lstStyle/>
              <a:p>
                <a:pPr algn="just"/>
                <a:r>
                  <a:rPr lang="pl-PL" sz="675" dirty="0">
                    <a:solidFill>
                      <a:schemeClr val="bg1"/>
                    </a:solidFill>
                  </a:rPr>
                  <a:t>mgr inż. Katarzyna Czerska</a:t>
                </a:r>
              </a:p>
              <a:p>
                <a:pPr algn="just"/>
                <a:r>
                  <a:rPr lang="pl-PL" sz="675" dirty="0" smtClean="0">
                    <a:solidFill>
                      <a:schemeClr val="bg1"/>
                    </a:solidFill>
                  </a:rPr>
                  <a:t>katarzyna.czerska@ifj.edu.pl</a:t>
                </a:r>
                <a:endParaRPr lang="pl-PL" sz="675" dirty="0">
                  <a:solidFill>
                    <a:schemeClr val="bg1"/>
                  </a:solidFill>
                </a:endParaRPr>
              </a:p>
            </p:txBody>
          </p:sp>
          <p:sp>
            <p:nvSpPr>
              <p:cNvPr id="18" name="pole tekstowe 17"/>
              <p:cNvSpPr txBox="1"/>
              <p:nvPr/>
            </p:nvSpPr>
            <p:spPr>
              <a:xfrm>
                <a:off x="7172471" y="6293818"/>
                <a:ext cx="1830588" cy="538610"/>
              </a:xfrm>
              <a:prstGeom prst="rect">
                <a:avLst/>
              </a:prstGeom>
              <a:noFill/>
            </p:spPr>
            <p:txBody>
              <a:bodyPr wrap="square" rtlCol="0">
                <a:spAutoFit/>
              </a:bodyPr>
              <a:lstStyle/>
              <a:p>
                <a:pPr algn="just"/>
                <a:r>
                  <a:rPr lang="pl-PL" sz="675" dirty="0" err="1">
                    <a:solidFill>
                      <a:schemeClr val="bg1"/>
                    </a:solidFill>
                  </a:rPr>
                  <a:t>Supervisors</a:t>
                </a:r>
                <a:r>
                  <a:rPr lang="pl-PL" sz="675" dirty="0">
                    <a:solidFill>
                      <a:schemeClr val="bg1"/>
                    </a:solidFill>
                  </a:rPr>
                  <a:t>:</a:t>
                </a:r>
              </a:p>
              <a:p>
                <a:pPr algn="just"/>
                <a:r>
                  <a:rPr lang="pl-PL" sz="675" dirty="0">
                    <a:solidFill>
                      <a:schemeClr val="bg1"/>
                    </a:solidFill>
                  </a:rPr>
                  <a:t>prof. dr hab. P. Olko, IFJ PAN </a:t>
                </a:r>
              </a:p>
              <a:p>
                <a:pPr algn="just"/>
                <a:r>
                  <a:rPr lang="pl-PL" sz="675" dirty="0">
                    <a:solidFill>
                      <a:schemeClr val="bg1"/>
                    </a:solidFill>
                  </a:rPr>
                  <a:t>dr inż. Renata Kopeć, IFJ PAN</a:t>
                </a:r>
              </a:p>
            </p:txBody>
          </p:sp>
          <p:sp>
            <p:nvSpPr>
              <p:cNvPr id="71" name="pole tekstowe 70"/>
              <p:cNvSpPr txBox="1"/>
              <p:nvPr/>
            </p:nvSpPr>
            <p:spPr>
              <a:xfrm>
                <a:off x="3870419" y="6339004"/>
                <a:ext cx="3099203" cy="538610"/>
              </a:xfrm>
              <a:prstGeom prst="rect">
                <a:avLst/>
              </a:prstGeom>
              <a:noFill/>
            </p:spPr>
            <p:txBody>
              <a:bodyPr wrap="square" rtlCol="0">
                <a:spAutoFit/>
              </a:bodyPr>
              <a:lstStyle/>
              <a:p>
                <a:pPr algn="ctr"/>
                <a:r>
                  <a:rPr lang="pl-PL" sz="675" b="1" dirty="0" err="1">
                    <a:solidFill>
                      <a:schemeClr val="bg1"/>
                    </a:solidFill>
                  </a:rPr>
                  <a:t>This</a:t>
                </a:r>
                <a:r>
                  <a:rPr lang="pl-PL" sz="675" b="1" dirty="0">
                    <a:solidFill>
                      <a:schemeClr val="bg1"/>
                    </a:solidFill>
                  </a:rPr>
                  <a:t> </a:t>
                </a:r>
                <a:r>
                  <a:rPr lang="pl-PL" sz="675" b="1" dirty="0" err="1">
                    <a:solidFill>
                      <a:schemeClr val="bg1"/>
                    </a:solidFill>
                  </a:rPr>
                  <a:t>work</a:t>
                </a:r>
                <a:r>
                  <a:rPr lang="pl-PL" sz="675" b="1" dirty="0">
                    <a:solidFill>
                      <a:schemeClr val="bg1"/>
                    </a:solidFill>
                  </a:rPr>
                  <a:t> </a:t>
                </a:r>
                <a:r>
                  <a:rPr lang="pl-PL" sz="675" b="1" dirty="0" err="1">
                    <a:solidFill>
                      <a:schemeClr val="bg1"/>
                    </a:solidFill>
                  </a:rPr>
                  <a:t>is</a:t>
                </a:r>
                <a:r>
                  <a:rPr lang="pl-PL" sz="675" b="1" dirty="0">
                    <a:solidFill>
                      <a:schemeClr val="bg1"/>
                    </a:solidFill>
                  </a:rPr>
                  <a:t> part of a </a:t>
                </a:r>
                <a:r>
                  <a:rPr lang="pl-PL" sz="675" b="1" dirty="0" err="1">
                    <a:solidFill>
                      <a:schemeClr val="bg1"/>
                    </a:solidFill>
                  </a:rPr>
                  <a:t>PhD</a:t>
                </a:r>
                <a:r>
                  <a:rPr lang="pl-PL" sz="675" b="1" dirty="0">
                    <a:solidFill>
                      <a:schemeClr val="bg1"/>
                    </a:solidFill>
                  </a:rPr>
                  <a:t> </a:t>
                </a:r>
                <a:r>
                  <a:rPr lang="pl-PL" sz="675" b="1" dirty="0" err="1">
                    <a:solidFill>
                      <a:schemeClr val="bg1"/>
                    </a:solidFill>
                  </a:rPr>
                  <a:t>project</a:t>
                </a:r>
                <a:r>
                  <a:rPr lang="pl-PL" sz="675" b="1" dirty="0">
                    <a:solidFill>
                      <a:schemeClr val="bg1"/>
                    </a:solidFill>
                  </a:rPr>
                  <a:t> „</a:t>
                </a:r>
                <a:r>
                  <a:rPr lang="pl-PL" sz="675" b="1" dirty="0" err="1">
                    <a:solidFill>
                      <a:schemeClr val="bg1"/>
                    </a:solidFill>
                  </a:rPr>
                  <a:t>Optimization</a:t>
                </a:r>
                <a:r>
                  <a:rPr lang="pl-PL" sz="675" b="1" dirty="0">
                    <a:solidFill>
                      <a:schemeClr val="bg1"/>
                    </a:solidFill>
                  </a:rPr>
                  <a:t> of </a:t>
                </a:r>
                <a:r>
                  <a:rPr lang="pl-PL" sz="675" b="1" dirty="0" err="1">
                    <a:solidFill>
                      <a:schemeClr val="bg1"/>
                    </a:solidFill>
                  </a:rPr>
                  <a:t>pencil</a:t>
                </a:r>
                <a:r>
                  <a:rPr lang="pl-PL" sz="675" b="1" dirty="0">
                    <a:solidFill>
                      <a:schemeClr val="bg1"/>
                    </a:solidFill>
                  </a:rPr>
                  <a:t> </a:t>
                </a:r>
                <a:r>
                  <a:rPr lang="pl-PL" sz="675" b="1" dirty="0" err="1">
                    <a:solidFill>
                      <a:schemeClr val="bg1"/>
                    </a:solidFill>
                  </a:rPr>
                  <a:t>beam</a:t>
                </a:r>
                <a:r>
                  <a:rPr lang="pl-PL" sz="675" b="1" dirty="0">
                    <a:solidFill>
                      <a:schemeClr val="bg1"/>
                    </a:solidFill>
                  </a:rPr>
                  <a:t> </a:t>
                </a:r>
                <a:r>
                  <a:rPr lang="pl-PL" sz="675" b="1" dirty="0" err="1">
                    <a:solidFill>
                      <a:schemeClr val="bg1"/>
                    </a:solidFill>
                  </a:rPr>
                  <a:t>scanning</a:t>
                </a:r>
                <a:r>
                  <a:rPr lang="pl-PL" sz="675" b="1" dirty="0">
                    <a:solidFill>
                      <a:schemeClr val="bg1"/>
                    </a:solidFill>
                  </a:rPr>
                  <a:t> proton </a:t>
                </a:r>
                <a:r>
                  <a:rPr lang="pl-PL" sz="675" b="1" dirty="0" err="1">
                    <a:solidFill>
                      <a:schemeClr val="bg1"/>
                    </a:solidFill>
                  </a:rPr>
                  <a:t>therapy</a:t>
                </a:r>
                <a:r>
                  <a:rPr lang="pl-PL" sz="675" b="1" dirty="0">
                    <a:solidFill>
                      <a:schemeClr val="bg1"/>
                    </a:solidFill>
                  </a:rPr>
                  <a:t> for </a:t>
                </a:r>
                <a:r>
                  <a:rPr lang="pl-PL" sz="675" b="1" dirty="0" err="1">
                    <a:solidFill>
                      <a:schemeClr val="bg1"/>
                    </a:solidFill>
                  </a:rPr>
                  <a:t>moving</a:t>
                </a:r>
                <a:r>
                  <a:rPr lang="pl-PL" sz="675" b="1" dirty="0">
                    <a:solidFill>
                      <a:schemeClr val="bg1"/>
                    </a:solidFill>
                  </a:rPr>
                  <a:t> </a:t>
                </a:r>
                <a:r>
                  <a:rPr lang="pl-PL" sz="675" b="1" dirty="0" err="1">
                    <a:solidFill>
                      <a:schemeClr val="bg1"/>
                    </a:solidFill>
                  </a:rPr>
                  <a:t>targets</a:t>
                </a:r>
                <a:r>
                  <a:rPr lang="pl-PL" sz="675" b="1" dirty="0">
                    <a:solidFill>
                      <a:schemeClr val="bg1"/>
                    </a:solidFill>
                  </a:rPr>
                  <a:t>”</a:t>
                </a:r>
              </a:p>
            </p:txBody>
          </p:sp>
          <p:pic>
            <p:nvPicPr>
              <p:cNvPr id="24" name="Obraz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8" y="6247790"/>
                <a:ext cx="1872395" cy="612878"/>
              </a:xfrm>
              <a:prstGeom prst="rect">
                <a:avLst/>
              </a:prstGeom>
            </p:spPr>
          </p:pic>
        </p:grpSp>
        <p:pic>
          <p:nvPicPr>
            <p:cNvPr id="26" name="Obraz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2800" y="6246000"/>
              <a:ext cx="1665320" cy="608400"/>
            </a:xfrm>
            <a:prstGeom prst="rect">
              <a:avLst/>
            </a:prstGeom>
          </p:spPr>
        </p:pic>
      </p:grpSp>
      <p:grpSp>
        <p:nvGrpSpPr>
          <p:cNvPr id="79" name="Grupa 78"/>
          <p:cNvGrpSpPr/>
          <p:nvPr/>
        </p:nvGrpSpPr>
        <p:grpSpPr>
          <a:xfrm>
            <a:off x="956950" y="632334"/>
            <a:ext cx="7859648" cy="923330"/>
            <a:chOff x="4055567" y="159265"/>
            <a:chExt cx="7743316" cy="1231106"/>
          </a:xfrm>
        </p:grpSpPr>
        <p:pic>
          <p:nvPicPr>
            <p:cNvPr id="81" name="Obraz 8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92946" y="309012"/>
              <a:ext cx="1605937" cy="963562"/>
            </a:xfrm>
            <a:prstGeom prst="rect">
              <a:avLst/>
            </a:prstGeom>
            <a:ln>
              <a:solidFill>
                <a:srgbClr val="004869"/>
              </a:solidFill>
            </a:ln>
          </p:spPr>
        </p:pic>
        <p:sp>
          <p:nvSpPr>
            <p:cNvPr id="82" name="pole tekstowe 81"/>
            <p:cNvSpPr txBox="1"/>
            <p:nvPr/>
          </p:nvSpPr>
          <p:spPr>
            <a:xfrm>
              <a:off x="4055567" y="159265"/>
              <a:ext cx="5953090" cy="1231106"/>
            </a:xfrm>
            <a:prstGeom prst="rect">
              <a:avLst/>
            </a:prstGeom>
            <a:noFill/>
          </p:spPr>
          <p:txBody>
            <a:bodyPr wrap="square" rtlCol="0">
              <a:spAutoFit/>
            </a:bodyPr>
            <a:lstStyle/>
            <a:p>
              <a:pPr algn="ctr"/>
              <a:r>
                <a:rPr lang="pl-PL" dirty="0" smtClean="0"/>
                <a:t>Proton vs </a:t>
              </a:r>
              <a:r>
                <a:rPr lang="pl-PL" dirty="0" err="1" smtClean="0"/>
                <a:t>photon</a:t>
              </a:r>
              <a:r>
                <a:rPr lang="pl-PL" dirty="0" smtClean="0"/>
                <a:t> </a:t>
              </a:r>
              <a:r>
                <a:rPr lang="pl-PL" dirty="0" err="1" smtClean="0"/>
                <a:t>deep</a:t>
              </a:r>
              <a:r>
                <a:rPr lang="pl-PL" dirty="0" smtClean="0"/>
                <a:t> </a:t>
              </a:r>
              <a:r>
                <a:rPr lang="pl-PL" dirty="0" err="1" smtClean="0"/>
                <a:t>inspiration</a:t>
              </a:r>
              <a:r>
                <a:rPr lang="pl-PL" dirty="0" smtClean="0"/>
                <a:t> </a:t>
              </a:r>
              <a:r>
                <a:rPr lang="pl-PL" dirty="0" err="1" smtClean="0"/>
                <a:t>breath-hold</a:t>
              </a:r>
              <a:r>
                <a:rPr lang="pl-PL" dirty="0" smtClean="0"/>
                <a:t> </a:t>
              </a:r>
              <a:r>
                <a:rPr lang="pl-PL" dirty="0" err="1" smtClean="0"/>
                <a:t>planning</a:t>
              </a:r>
              <a:r>
                <a:rPr lang="pl-PL" dirty="0" smtClean="0"/>
                <a:t> </a:t>
              </a:r>
              <a:r>
                <a:rPr lang="pl-PL" dirty="0" err="1" smtClean="0"/>
                <a:t>study</a:t>
              </a:r>
              <a:r>
                <a:rPr lang="pl-PL" dirty="0" smtClean="0"/>
                <a:t> for </a:t>
              </a:r>
              <a:r>
                <a:rPr lang="pl-PL" dirty="0" err="1" smtClean="0"/>
                <a:t>left-sided</a:t>
              </a:r>
              <a:r>
                <a:rPr lang="pl-PL" dirty="0" smtClean="0"/>
                <a:t> </a:t>
              </a:r>
              <a:r>
                <a:rPr lang="pl-PL" dirty="0" err="1" smtClean="0"/>
                <a:t>breast</a:t>
              </a:r>
              <a:r>
                <a:rPr lang="pl-PL" dirty="0" smtClean="0"/>
                <a:t> </a:t>
              </a:r>
              <a:r>
                <a:rPr lang="pl-PL" dirty="0" err="1" smtClean="0"/>
                <a:t>cancer</a:t>
              </a:r>
              <a:r>
                <a:rPr lang="pl-PL" dirty="0" smtClean="0"/>
                <a:t> </a:t>
              </a:r>
              <a:r>
                <a:rPr lang="pl-PL" dirty="0" err="1" smtClean="0"/>
                <a:t>patients</a:t>
              </a:r>
              <a:endParaRPr lang="pl-PL" dirty="0"/>
            </a:p>
          </p:txBody>
        </p:sp>
      </p:grpSp>
      <p:pic>
        <p:nvPicPr>
          <p:cNvPr id="69" name="Picture 6"/>
          <p:cNvPicPr>
            <a:picLocks noChangeAspect="1" noChangeArrowheads="1"/>
          </p:cNvPicPr>
          <p:nvPr/>
        </p:nvPicPr>
        <p:blipFill>
          <a:blip r:embed="rId12" cstate="print"/>
          <a:srcRect/>
          <a:stretch>
            <a:fillRect/>
          </a:stretch>
        </p:blipFill>
        <p:spPr bwMode="auto">
          <a:xfrm>
            <a:off x="64301" y="14980"/>
            <a:ext cx="473293" cy="427659"/>
          </a:xfrm>
          <a:prstGeom prst="rect">
            <a:avLst/>
          </a:prstGeom>
          <a:noFill/>
          <a:ln w="9525">
            <a:noFill/>
            <a:miter lim="800000"/>
            <a:headEnd/>
            <a:tailEnd/>
          </a:ln>
          <a:effectLst/>
        </p:spPr>
      </p:pic>
      <p:sp>
        <p:nvSpPr>
          <p:cNvPr id="70" name="Line 5"/>
          <p:cNvSpPr>
            <a:spLocks noChangeShapeType="1"/>
          </p:cNvSpPr>
          <p:nvPr/>
        </p:nvSpPr>
        <p:spPr bwMode="auto">
          <a:xfrm>
            <a:off x="776596" y="456698"/>
            <a:ext cx="7645092" cy="4141"/>
          </a:xfrm>
          <a:prstGeom prst="line">
            <a:avLst/>
          </a:prstGeom>
          <a:noFill/>
          <a:ln w="25400">
            <a:solidFill>
              <a:srgbClr val="002060"/>
            </a:solidFill>
            <a:round/>
            <a:headEnd/>
            <a:tailEnd/>
          </a:ln>
        </p:spPr>
        <p:txBody>
          <a:bodyPr/>
          <a:lstStyle/>
          <a:p>
            <a:endParaRPr lang="pl-PL"/>
          </a:p>
        </p:txBody>
      </p:sp>
      <p:pic>
        <p:nvPicPr>
          <p:cNvPr id="72" name="Picture 2" descr="https://ccb.ifj.edu.pl/img/logo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76525" y="90683"/>
            <a:ext cx="480147" cy="38945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2"/>
          <p:cNvSpPr txBox="1">
            <a:spLocks noRot="1" noChangeArrowheads="1"/>
          </p:cNvSpPr>
          <p:nvPr/>
        </p:nvSpPr>
        <p:spPr>
          <a:xfrm>
            <a:off x="107950" y="44450"/>
            <a:ext cx="8974405" cy="360363"/>
          </a:xfrm>
          <a:prstGeom prst="rect">
            <a:avLst/>
          </a:prstGeom>
        </p:spPr>
        <p:txBody>
          <a:bodyPr anchor="ctr"/>
          <a:lstStyle/>
          <a:p>
            <a:pPr algn="ctr">
              <a:defRPr/>
            </a:pPr>
            <a:r>
              <a:rPr lang="pl-PL" sz="2200" b="1" dirty="0" smtClean="0">
                <a:solidFill>
                  <a:schemeClr val="accent1">
                    <a:lumMod val="50000"/>
                  </a:schemeClr>
                </a:solidFill>
                <a:latin typeface="Bookman Old Style" pitchFamily="18" charset="0"/>
                <a:ea typeface="+mj-ea"/>
                <a:cs typeface="+mj-cs"/>
              </a:rPr>
              <a:t>New </a:t>
            </a:r>
            <a:r>
              <a:rPr lang="pl-PL" sz="2200" b="1" dirty="0" err="1" smtClean="0">
                <a:solidFill>
                  <a:schemeClr val="accent1">
                    <a:lumMod val="50000"/>
                  </a:schemeClr>
                </a:solidFill>
                <a:latin typeface="Bookman Old Style" pitchFamily="18" charset="0"/>
                <a:ea typeface="+mj-ea"/>
                <a:cs typeface="+mj-cs"/>
              </a:rPr>
              <a:t>challenges</a:t>
            </a:r>
            <a:r>
              <a:rPr lang="pl-PL" sz="2200" b="1" dirty="0" smtClean="0">
                <a:solidFill>
                  <a:schemeClr val="accent1">
                    <a:lumMod val="50000"/>
                  </a:schemeClr>
                </a:solidFill>
                <a:latin typeface="Bookman Old Style" pitchFamily="18" charset="0"/>
                <a:ea typeface="+mj-ea"/>
                <a:cs typeface="+mj-cs"/>
              </a:rPr>
              <a:t>- </a:t>
            </a:r>
            <a:r>
              <a:rPr lang="pl-PL" sz="2200" b="1" dirty="0" err="1" smtClean="0">
                <a:solidFill>
                  <a:schemeClr val="accent1">
                    <a:lumMod val="50000"/>
                  </a:schemeClr>
                </a:solidFill>
                <a:latin typeface="Bookman Old Style" pitchFamily="18" charset="0"/>
                <a:ea typeface="+mj-ea"/>
                <a:cs typeface="+mj-cs"/>
              </a:rPr>
              <a:t>moving</a:t>
            </a:r>
            <a:r>
              <a:rPr lang="pl-PL" sz="2200" b="1" dirty="0" smtClean="0">
                <a:solidFill>
                  <a:schemeClr val="accent1">
                    <a:lumMod val="50000"/>
                  </a:schemeClr>
                </a:solidFill>
                <a:latin typeface="Bookman Old Style" pitchFamily="18" charset="0"/>
                <a:ea typeface="+mj-ea"/>
                <a:cs typeface="+mj-cs"/>
              </a:rPr>
              <a:t> </a:t>
            </a:r>
            <a:r>
              <a:rPr lang="pl-PL" sz="2200" b="1" dirty="0" err="1" smtClean="0">
                <a:solidFill>
                  <a:schemeClr val="accent1">
                    <a:lumMod val="50000"/>
                  </a:schemeClr>
                </a:solidFill>
                <a:latin typeface="Bookman Old Style" pitchFamily="18" charset="0"/>
                <a:ea typeface="+mj-ea"/>
                <a:cs typeface="+mj-cs"/>
              </a:rPr>
              <a:t>organs</a:t>
            </a:r>
            <a:endParaRPr lang="en-US" sz="2200" b="1" dirty="0">
              <a:solidFill>
                <a:schemeClr val="accent1">
                  <a:lumMod val="50000"/>
                </a:schemeClr>
              </a:solidFill>
              <a:latin typeface="Bookman Old Style" pitchFamily="18" charset="0"/>
              <a:ea typeface="+mj-ea"/>
              <a:cs typeface="+mj-cs"/>
            </a:endParaRPr>
          </a:p>
        </p:txBody>
      </p:sp>
    </p:spTree>
    <p:extLst>
      <p:ext uri="{BB962C8B-B14F-4D97-AF65-F5344CB8AC3E}">
        <p14:creationId xmlns:p14="http://schemas.microsoft.com/office/powerpoint/2010/main" val="10224109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Line 5"/>
          <p:cNvSpPr>
            <a:spLocks noChangeShapeType="1"/>
          </p:cNvSpPr>
          <p:nvPr/>
        </p:nvSpPr>
        <p:spPr bwMode="auto">
          <a:xfrm>
            <a:off x="500063" y="476250"/>
            <a:ext cx="7921625" cy="0"/>
          </a:xfrm>
          <a:prstGeom prst="line">
            <a:avLst/>
          </a:prstGeom>
          <a:noFill/>
          <a:ln w="25400">
            <a:solidFill>
              <a:srgbClr val="002060"/>
            </a:solidFill>
            <a:round/>
            <a:headEnd/>
            <a:tailEnd/>
          </a:ln>
        </p:spPr>
        <p:txBody>
          <a:bodyPr/>
          <a:lstStyle/>
          <a:p>
            <a:endParaRPr lang="pl-PL"/>
          </a:p>
        </p:txBody>
      </p:sp>
      <p:sp>
        <p:nvSpPr>
          <p:cNvPr id="6" name="Rectangle 2"/>
          <p:cNvSpPr txBox="1">
            <a:spLocks noRot="1" noChangeArrowheads="1"/>
          </p:cNvSpPr>
          <p:nvPr/>
        </p:nvSpPr>
        <p:spPr>
          <a:xfrm>
            <a:off x="107950" y="44450"/>
            <a:ext cx="8313738" cy="360363"/>
          </a:xfrm>
          <a:prstGeom prst="rect">
            <a:avLst/>
          </a:prstGeom>
        </p:spPr>
        <p:txBody>
          <a:bodyPr anchor="ctr"/>
          <a:lstStyle/>
          <a:p>
            <a:pPr algn="ctr">
              <a:defRPr/>
            </a:pPr>
            <a:r>
              <a:rPr lang="pl-PL" sz="2400" b="1" dirty="0" err="1" smtClean="0">
                <a:solidFill>
                  <a:srgbClr val="002060"/>
                </a:solidFill>
                <a:latin typeface="Bookman Old Style" pitchFamily="18" charset="0"/>
              </a:rPr>
              <a:t>Summary</a:t>
            </a:r>
            <a:endParaRPr lang="en-US" sz="2400" b="1" dirty="0">
              <a:solidFill>
                <a:schemeClr val="accent1">
                  <a:lumMod val="50000"/>
                </a:schemeClr>
              </a:solidFill>
              <a:latin typeface="Bookman Old Style" pitchFamily="18" charset="0"/>
              <a:ea typeface="+mj-ea"/>
              <a:cs typeface="+mj-cs"/>
            </a:endParaRPr>
          </a:p>
        </p:txBody>
      </p:sp>
      <p:sp>
        <p:nvSpPr>
          <p:cNvPr id="2" name="Prostokąt 1"/>
          <p:cNvSpPr/>
          <p:nvPr/>
        </p:nvSpPr>
        <p:spPr>
          <a:xfrm>
            <a:off x="395536" y="692696"/>
            <a:ext cx="8281993" cy="5632311"/>
          </a:xfrm>
          <a:prstGeom prst="rect">
            <a:avLst/>
          </a:prstGeom>
        </p:spPr>
        <p:txBody>
          <a:bodyPr wrap="square">
            <a:spAutoFit/>
          </a:bodyPr>
          <a:lstStyle/>
          <a:p>
            <a:pPr>
              <a:defRPr/>
            </a:pPr>
            <a:r>
              <a:rPr lang="pl-PL" altLang="pl-PL" sz="2000" dirty="0" smtClean="0">
                <a:latin typeface="Bookman Old Style" panose="02050604050505020204" pitchFamily="18" charset="0"/>
              </a:rPr>
              <a:t>The </a:t>
            </a:r>
            <a:r>
              <a:rPr lang="en-US" altLang="pl-PL" sz="2000" dirty="0">
                <a:latin typeface="Bookman Old Style" panose="02050604050505020204" pitchFamily="18" charset="0"/>
              </a:rPr>
              <a:t>first proposal </a:t>
            </a:r>
            <a:r>
              <a:rPr lang="pl-PL" altLang="pl-PL" sz="2000" dirty="0">
                <a:latin typeface="Bookman Old Style" panose="02050604050505020204" pitchFamily="18" charset="0"/>
              </a:rPr>
              <a:t>for the CCB </a:t>
            </a:r>
            <a:r>
              <a:rPr lang="pl-PL" altLang="pl-PL" sz="2000" dirty="0" err="1">
                <a:latin typeface="Bookman Old Style" panose="02050604050505020204" pitchFamily="18" charset="0"/>
              </a:rPr>
              <a:t>project</a:t>
            </a:r>
            <a:r>
              <a:rPr lang="pl-PL" altLang="pl-PL" sz="2000" dirty="0">
                <a:latin typeface="Bookman Old Style" panose="02050604050505020204" pitchFamily="18" charset="0"/>
              </a:rPr>
              <a:t> was </a:t>
            </a:r>
            <a:r>
              <a:rPr lang="pl-PL" altLang="pl-PL" sz="2000" dirty="0" err="1">
                <a:latin typeface="Bookman Old Style" panose="02050604050505020204" pitchFamily="18" charset="0"/>
              </a:rPr>
              <a:t>submitted</a:t>
            </a:r>
            <a:r>
              <a:rPr lang="pl-PL" altLang="pl-PL" sz="2000" dirty="0">
                <a:latin typeface="Bookman Old Style" panose="02050604050505020204" pitchFamily="18" charset="0"/>
              </a:rPr>
              <a:t> in </a:t>
            </a:r>
            <a:r>
              <a:rPr lang="pl-PL" altLang="pl-PL" sz="2000" dirty="0" err="1">
                <a:latin typeface="Bookman Old Style" panose="02050604050505020204" pitchFamily="18" charset="0"/>
              </a:rPr>
              <a:t>September</a:t>
            </a:r>
            <a:r>
              <a:rPr lang="pl-PL" altLang="pl-PL" sz="2000" dirty="0">
                <a:latin typeface="Bookman Old Style" panose="02050604050505020204" pitchFamily="18" charset="0"/>
              </a:rPr>
              <a:t> </a:t>
            </a:r>
            <a:r>
              <a:rPr lang="pl-PL" altLang="pl-PL" sz="2000" dirty="0" smtClean="0">
                <a:latin typeface="Bookman Old Style" panose="02050604050505020204" pitchFamily="18" charset="0"/>
              </a:rPr>
              <a:t>2006. In </a:t>
            </a:r>
            <a:r>
              <a:rPr lang="pl-PL" altLang="pl-PL" sz="2000" dirty="0" err="1" smtClean="0">
                <a:latin typeface="Bookman Old Style" panose="02050604050505020204" pitchFamily="18" charset="0"/>
              </a:rPr>
              <a:t>years</a:t>
            </a:r>
            <a:r>
              <a:rPr lang="pl-PL" altLang="pl-PL" sz="2000" dirty="0" smtClean="0">
                <a:latin typeface="Bookman Old Style" panose="02050604050505020204" pitchFamily="18" charset="0"/>
              </a:rPr>
              <a:t> 2010- </a:t>
            </a:r>
            <a:r>
              <a:rPr lang="pl-PL" altLang="pl-PL" sz="2000" dirty="0">
                <a:latin typeface="Bookman Old Style" panose="02050604050505020204" pitchFamily="18" charset="0"/>
              </a:rPr>
              <a:t>2015</a:t>
            </a:r>
            <a:r>
              <a:rPr lang="pl-PL" altLang="pl-PL" sz="2000" b="1" dirty="0">
                <a:latin typeface="Bookman Old Style" panose="02050604050505020204" pitchFamily="18" charset="0"/>
              </a:rPr>
              <a:t> </a:t>
            </a:r>
            <a:r>
              <a:rPr lang="pl-PL" altLang="pl-PL" sz="2000" dirty="0" smtClean="0">
                <a:latin typeface="Bookman Old Style" panose="02050604050505020204" pitchFamily="18" charset="0"/>
              </a:rPr>
              <a:t>t</a:t>
            </a:r>
            <a:r>
              <a:rPr lang="en-US" altLang="pl-PL" sz="2000" dirty="0">
                <a:latin typeface="Bookman Old Style" panose="02050604050505020204" pitchFamily="18" charset="0"/>
              </a:rPr>
              <a:t>he new facility</a:t>
            </a:r>
            <a:r>
              <a:rPr lang="pl-PL" altLang="pl-PL" sz="2000" dirty="0">
                <a:latin typeface="Bookman Old Style" panose="02050604050505020204" pitchFamily="18" charset="0"/>
              </a:rPr>
              <a:t> - the </a:t>
            </a:r>
            <a:r>
              <a:rPr lang="pl-PL" altLang="pl-PL" sz="2000" dirty="0" smtClean="0">
                <a:latin typeface="Bookman Old Style" panose="02050604050505020204" pitchFamily="18" charset="0"/>
              </a:rPr>
              <a:t>Bronowice </a:t>
            </a:r>
            <a:r>
              <a:rPr lang="pl-PL" altLang="pl-PL" sz="2000" dirty="0" err="1">
                <a:latin typeface="Bookman Old Style" panose="02050604050505020204" pitchFamily="18" charset="0"/>
              </a:rPr>
              <a:t>Cyclotron</a:t>
            </a:r>
            <a:r>
              <a:rPr lang="pl-PL" altLang="pl-PL" sz="2000" dirty="0">
                <a:latin typeface="Bookman Old Style" panose="02050604050505020204" pitchFamily="18" charset="0"/>
              </a:rPr>
              <a:t> Centre </a:t>
            </a:r>
            <a:r>
              <a:rPr lang="pl-PL" altLang="pl-PL" sz="2000" dirty="0" err="1" smtClean="0">
                <a:latin typeface="Bookman Old Style" panose="02050604050505020204" pitchFamily="18" charset="0"/>
              </a:rPr>
              <a:t>at</a:t>
            </a:r>
            <a:r>
              <a:rPr lang="pl-PL" altLang="pl-PL" sz="2000" dirty="0" smtClean="0">
                <a:latin typeface="Bookman Old Style" panose="02050604050505020204" pitchFamily="18" charset="0"/>
              </a:rPr>
              <a:t> </a:t>
            </a:r>
            <a:r>
              <a:rPr lang="pl-PL" altLang="pl-PL" sz="2000" dirty="0">
                <a:latin typeface="Bookman Old Style" panose="02050604050505020204" pitchFamily="18" charset="0"/>
              </a:rPr>
              <a:t>IFJ PAN </a:t>
            </a:r>
            <a:r>
              <a:rPr lang="pl-PL" altLang="pl-PL" sz="2000" dirty="0" smtClean="0">
                <a:latin typeface="Bookman Old Style" panose="02050604050505020204" pitchFamily="18" charset="0"/>
              </a:rPr>
              <a:t>Kraków was </a:t>
            </a:r>
            <a:r>
              <a:rPr lang="pl-PL" altLang="pl-PL" sz="2000" dirty="0" err="1" smtClean="0">
                <a:latin typeface="Bookman Old Style" panose="02050604050505020204" pitchFamily="18" charset="0"/>
              </a:rPr>
              <a:t>constructed</a:t>
            </a:r>
            <a:r>
              <a:rPr lang="pl-PL" altLang="pl-PL" sz="2000" dirty="0">
                <a:latin typeface="Bookman Old Style" panose="02050604050505020204" pitchFamily="18" charset="0"/>
              </a:rPr>
              <a:t>.</a:t>
            </a:r>
          </a:p>
          <a:p>
            <a:pPr>
              <a:defRPr/>
            </a:pPr>
            <a:endParaRPr lang="pl-PL" altLang="pl-PL" sz="2000" dirty="0" smtClean="0">
              <a:latin typeface="Bookman Old Style" panose="02050604050505020204" pitchFamily="18" charset="0"/>
            </a:endParaRPr>
          </a:p>
          <a:p>
            <a:pPr>
              <a:defRPr/>
            </a:pPr>
            <a:r>
              <a:rPr lang="en-US" altLang="pl-PL" sz="2000" dirty="0" smtClean="0">
                <a:latin typeface="Bookman Old Style" panose="02050604050505020204" pitchFamily="18" charset="0"/>
              </a:rPr>
              <a:t>Completing </a:t>
            </a:r>
            <a:r>
              <a:rPr lang="en-US" altLang="pl-PL" sz="2000" dirty="0">
                <a:latin typeface="Bookman Old Style" panose="02050604050505020204" pitchFamily="18" charset="0"/>
              </a:rPr>
              <a:t>the project of the </a:t>
            </a:r>
            <a:r>
              <a:rPr lang="en-US" altLang="pl-PL" sz="2000" dirty="0" err="1">
                <a:latin typeface="Bookman Old Style" panose="02050604050505020204" pitchFamily="18" charset="0"/>
              </a:rPr>
              <a:t>Bronowice</a:t>
            </a:r>
            <a:r>
              <a:rPr lang="en-US" altLang="pl-PL" sz="2000" dirty="0">
                <a:latin typeface="Bookman Old Style" panose="02050604050505020204" pitchFamily="18" charset="0"/>
              </a:rPr>
              <a:t> Cyclotron Center </a:t>
            </a:r>
            <a:r>
              <a:rPr lang="pl-PL" altLang="pl-PL" sz="2000" dirty="0">
                <a:latin typeface="Bookman Old Style" panose="02050604050505020204" pitchFamily="18" charset="0"/>
              </a:rPr>
              <a:t>(CCB) </a:t>
            </a:r>
            <a:r>
              <a:rPr lang="en-US" altLang="pl-PL" sz="2000" dirty="0">
                <a:latin typeface="Bookman Old Style" panose="02050604050505020204" pitchFamily="18" charset="0"/>
              </a:rPr>
              <a:t>was possible due to contribution and cooperation of </a:t>
            </a:r>
            <a:r>
              <a:rPr lang="en-US" altLang="pl-PL" sz="2000" dirty="0" smtClean="0">
                <a:latin typeface="Bookman Old Style" panose="02050604050505020204" pitchFamily="18" charset="0"/>
              </a:rPr>
              <a:t>uncountable </a:t>
            </a:r>
            <a:r>
              <a:rPr lang="en-US" altLang="pl-PL" sz="2000" dirty="0">
                <a:latin typeface="Bookman Old Style" panose="02050604050505020204" pitchFamily="18" charset="0"/>
              </a:rPr>
              <a:t>persons and institutions. </a:t>
            </a:r>
            <a:endParaRPr lang="pl-PL" altLang="pl-PL" sz="2000" dirty="0" smtClean="0">
              <a:latin typeface="Bookman Old Style" panose="02050604050505020204" pitchFamily="18" charset="0"/>
            </a:endParaRPr>
          </a:p>
          <a:p>
            <a:pPr>
              <a:defRPr/>
            </a:pPr>
            <a:endParaRPr lang="pl-PL" altLang="pl-PL" sz="2000" dirty="0">
              <a:latin typeface="Bookman Old Style" panose="02050604050505020204" pitchFamily="18" charset="0"/>
            </a:endParaRPr>
          </a:p>
          <a:p>
            <a:pPr>
              <a:defRPr/>
            </a:pPr>
            <a:r>
              <a:rPr lang="pl-PL" sz="2000" dirty="0" smtClean="0">
                <a:latin typeface="Bookman Old Style" panose="02050604050505020204" pitchFamily="18" charset="0"/>
              </a:rPr>
              <a:t>At</a:t>
            </a:r>
            <a:r>
              <a:rPr lang="en-US" sz="2000" dirty="0" smtClean="0">
                <a:latin typeface="Bookman Old Style" panose="02050604050505020204" pitchFamily="18" charset="0"/>
              </a:rPr>
              <a:t> </a:t>
            </a:r>
            <a:r>
              <a:rPr lang="en-US" sz="2000" dirty="0">
                <a:latin typeface="Bookman Old Style" panose="02050604050505020204" pitchFamily="18" charset="0"/>
              </a:rPr>
              <a:t>the CCB IFJ PAN, a team of over </a:t>
            </a:r>
            <a:r>
              <a:rPr lang="pl-PL" sz="2000" dirty="0" smtClean="0">
                <a:latin typeface="Bookman Old Style" panose="02050604050505020204" pitchFamily="18" charset="0"/>
              </a:rPr>
              <a:t>6</a:t>
            </a:r>
            <a:r>
              <a:rPr lang="en-US" sz="2000" dirty="0" smtClean="0">
                <a:latin typeface="Bookman Old Style" panose="02050604050505020204" pitchFamily="18" charset="0"/>
              </a:rPr>
              <a:t>0 </a:t>
            </a:r>
            <a:r>
              <a:rPr lang="en-US" sz="2000" dirty="0">
                <a:latin typeface="Bookman Old Style" panose="02050604050505020204" pitchFamily="18" charset="0"/>
              </a:rPr>
              <a:t>physicists, technicians, engineers, and IT specialists successfully participated in the undertaken challenges</a:t>
            </a:r>
            <a:r>
              <a:rPr lang="en-US" sz="2000" dirty="0" smtClean="0">
                <a:latin typeface="Bookman Old Style" panose="02050604050505020204" pitchFamily="18" charset="0"/>
              </a:rPr>
              <a:t>.</a:t>
            </a:r>
            <a:endParaRPr lang="pl-PL" sz="2000" dirty="0" smtClean="0">
              <a:latin typeface="Bookman Old Style" panose="02050604050505020204" pitchFamily="18" charset="0"/>
            </a:endParaRPr>
          </a:p>
          <a:p>
            <a:pPr>
              <a:defRPr/>
            </a:pPr>
            <a:endParaRPr lang="pl-PL" sz="2000" dirty="0" smtClean="0">
              <a:latin typeface="Bookman Old Style" panose="02050604050505020204" pitchFamily="18" charset="0"/>
            </a:endParaRPr>
          </a:p>
          <a:p>
            <a:pPr>
              <a:defRPr/>
            </a:pPr>
            <a:r>
              <a:rPr lang="pl-PL" sz="2000" dirty="0" smtClean="0">
                <a:latin typeface="Bookman Old Style" panose="02050604050505020204" pitchFamily="18" charset="0"/>
              </a:rPr>
              <a:t>200 </a:t>
            </a:r>
            <a:r>
              <a:rPr lang="pl-PL" sz="2000" dirty="0" err="1" smtClean="0">
                <a:latin typeface="Bookman Old Style" panose="02050604050505020204" pitchFamily="18" charset="0"/>
              </a:rPr>
              <a:t>patients</a:t>
            </a:r>
            <a:r>
              <a:rPr lang="pl-PL" sz="2000" dirty="0" smtClean="0">
                <a:latin typeface="Bookman Old Style" panose="02050604050505020204" pitchFamily="18" charset="0"/>
              </a:rPr>
              <a:t> </a:t>
            </a:r>
            <a:r>
              <a:rPr lang="pl-PL" sz="2000" dirty="0" err="1">
                <a:latin typeface="Bookman Old Style" panose="02050604050505020204" pitchFamily="18" charset="0"/>
              </a:rPr>
              <a:t>finished</a:t>
            </a:r>
            <a:r>
              <a:rPr lang="pl-PL" sz="2000" dirty="0">
                <a:latin typeface="Bookman Old Style" panose="02050604050505020204" pitchFamily="18" charset="0"/>
              </a:rPr>
              <a:t> </a:t>
            </a:r>
            <a:r>
              <a:rPr lang="pl-PL" sz="2000" dirty="0" err="1" smtClean="0">
                <a:latin typeface="Bookman Old Style" panose="02050604050505020204" pitchFamily="18" charset="0"/>
              </a:rPr>
              <a:t>irradiation</a:t>
            </a:r>
            <a:r>
              <a:rPr lang="pl-PL" sz="2000" dirty="0" smtClean="0">
                <a:latin typeface="Bookman Old Style" panose="02050604050505020204" pitchFamily="18" charset="0"/>
              </a:rPr>
              <a:t> in </a:t>
            </a:r>
            <a:r>
              <a:rPr lang="pl-PL" sz="2000" dirty="0" err="1" smtClean="0">
                <a:latin typeface="Bookman Old Style" panose="02050604050505020204" pitchFamily="18" charset="0"/>
              </a:rPr>
              <a:t>gantries</a:t>
            </a:r>
            <a:r>
              <a:rPr lang="pl-PL" sz="2000" dirty="0" smtClean="0">
                <a:latin typeface="Bookman Old Style" panose="02050604050505020204" pitchFamily="18" charset="0"/>
              </a:rPr>
              <a:t>, 12 </a:t>
            </a:r>
            <a:r>
              <a:rPr lang="pl-PL" sz="2000" dirty="0" err="1">
                <a:latin typeface="Bookman Old Style" panose="02050604050505020204" pitchFamily="18" charset="0"/>
              </a:rPr>
              <a:t>patients</a:t>
            </a:r>
            <a:r>
              <a:rPr lang="pl-PL" sz="2000" dirty="0">
                <a:latin typeface="Bookman Old Style" panose="02050604050505020204" pitchFamily="18" charset="0"/>
              </a:rPr>
              <a:t> </a:t>
            </a:r>
            <a:r>
              <a:rPr lang="pl-PL" sz="2000" dirty="0" err="1">
                <a:latin typeface="Bookman Old Style" panose="02050604050505020204" pitchFamily="18" charset="0"/>
              </a:rPr>
              <a:t>are</a:t>
            </a:r>
            <a:r>
              <a:rPr lang="pl-PL" sz="2000" dirty="0">
                <a:latin typeface="Bookman Old Style" panose="02050604050505020204" pitchFamily="18" charset="0"/>
              </a:rPr>
              <a:t> </a:t>
            </a:r>
            <a:r>
              <a:rPr lang="pl-PL" sz="2000" dirty="0" err="1">
                <a:latin typeface="Bookman Old Style" panose="02050604050505020204" pitchFamily="18" charset="0"/>
              </a:rPr>
              <a:t>irradiated</a:t>
            </a:r>
            <a:r>
              <a:rPr lang="pl-PL" sz="2000" dirty="0">
                <a:latin typeface="Bookman Old Style" panose="02050604050505020204" pitchFamily="18" charset="0"/>
              </a:rPr>
              <a:t>, </a:t>
            </a:r>
            <a:r>
              <a:rPr lang="pl-PL" sz="2000" dirty="0" err="1">
                <a:latin typeface="Bookman Old Style" panose="02050604050505020204" pitchFamily="18" charset="0"/>
              </a:rPr>
              <a:t>next</a:t>
            </a:r>
            <a:r>
              <a:rPr lang="pl-PL" sz="2000" dirty="0">
                <a:latin typeface="Bookman Old Style" panose="02050604050505020204" pitchFamily="18" charset="0"/>
              </a:rPr>
              <a:t> </a:t>
            </a:r>
            <a:r>
              <a:rPr lang="en-US" sz="2000" dirty="0">
                <a:latin typeface="Bookman Old Style" panose="02050604050505020204" pitchFamily="18" charset="0"/>
              </a:rPr>
              <a:t>patients</a:t>
            </a:r>
            <a:r>
              <a:rPr lang="pl-PL" sz="2000" dirty="0">
                <a:latin typeface="Bookman Old Style" panose="02050604050505020204" pitchFamily="18" charset="0"/>
              </a:rPr>
              <a:t> in </a:t>
            </a:r>
            <a:r>
              <a:rPr lang="pl-PL" sz="2000" dirty="0" err="1">
                <a:latin typeface="Bookman Old Style" panose="02050604050505020204" pitchFamily="18" charset="0"/>
              </a:rPr>
              <a:t>different</a:t>
            </a:r>
            <a:r>
              <a:rPr lang="pl-PL" sz="2000" dirty="0">
                <a:latin typeface="Bookman Old Style" panose="02050604050505020204" pitchFamily="18" charset="0"/>
              </a:rPr>
              <a:t> </a:t>
            </a:r>
            <a:r>
              <a:rPr lang="pl-PL" sz="2000" dirty="0" err="1">
                <a:latin typeface="Bookman Old Style" panose="02050604050505020204" pitchFamily="18" charset="0"/>
              </a:rPr>
              <a:t>stages</a:t>
            </a:r>
            <a:r>
              <a:rPr lang="pl-PL" sz="2000" dirty="0">
                <a:latin typeface="Bookman Old Style" panose="02050604050505020204" pitchFamily="18" charset="0"/>
              </a:rPr>
              <a:t>:</a:t>
            </a:r>
            <a:r>
              <a:rPr lang="en-US" sz="2000" dirty="0">
                <a:latin typeface="Bookman Old Style" panose="02050604050505020204" pitchFamily="18" charset="0"/>
              </a:rPr>
              <a:t> </a:t>
            </a:r>
            <a:r>
              <a:rPr lang="pl-PL" sz="2000" dirty="0" smtClean="0">
                <a:latin typeface="Bookman Old Style" panose="02050604050505020204" pitchFamily="18" charset="0"/>
              </a:rPr>
              <a:t>d</a:t>
            </a:r>
            <a:r>
              <a:rPr lang="en-US" sz="2000" dirty="0" err="1" smtClean="0">
                <a:latin typeface="Bookman Old Style" panose="02050604050505020204" pitchFamily="18" charset="0"/>
              </a:rPr>
              <a:t>uring</a:t>
            </a:r>
            <a:r>
              <a:rPr lang="en-US" sz="2000" dirty="0" smtClean="0">
                <a:latin typeface="Bookman Old Style" panose="02050604050505020204" pitchFamily="18" charset="0"/>
              </a:rPr>
              <a:t> </a:t>
            </a:r>
            <a:r>
              <a:rPr lang="en-US" sz="2000" dirty="0">
                <a:latin typeface="Bookman Old Style" panose="02050604050505020204" pitchFamily="18" charset="0"/>
              </a:rPr>
              <a:t>the preparation</a:t>
            </a:r>
            <a:r>
              <a:rPr lang="pl-PL" sz="2000" dirty="0">
                <a:latin typeface="Bookman Old Style" panose="02050604050505020204" pitchFamily="18" charset="0"/>
              </a:rPr>
              <a:t> </a:t>
            </a:r>
            <a:r>
              <a:rPr lang="pl-PL" sz="2000" dirty="0" err="1">
                <a:latin typeface="Bookman Old Style" panose="02050604050505020204" pitchFamily="18" charset="0"/>
              </a:rPr>
              <a:t>like</a:t>
            </a:r>
            <a:r>
              <a:rPr lang="en-US" sz="2000" dirty="0">
                <a:latin typeface="Bookman Old Style" panose="02050604050505020204" pitchFamily="18" charset="0"/>
              </a:rPr>
              <a:t>: tomographic scans, planning, dosimetry</a:t>
            </a:r>
            <a:r>
              <a:rPr lang="en-US" sz="2000" dirty="0" smtClean="0">
                <a:latin typeface="Bookman Old Style" panose="02050604050505020204" pitchFamily="18" charset="0"/>
              </a:rPr>
              <a:t>…</a:t>
            </a:r>
            <a:endParaRPr lang="pl-PL" sz="2000" dirty="0" smtClean="0">
              <a:latin typeface="Bookman Old Style" panose="02050604050505020204" pitchFamily="18" charset="0"/>
            </a:endParaRPr>
          </a:p>
          <a:p>
            <a:pPr>
              <a:defRPr/>
            </a:pPr>
            <a:endParaRPr lang="pl-PL" sz="2000" dirty="0">
              <a:latin typeface="Bookman Old Style" panose="02050604050505020204" pitchFamily="18" charset="0"/>
            </a:endParaRPr>
          </a:p>
          <a:p>
            <a:pPr>
              <a:defRPr/>
            </a:pPr>
            <a:r>
              <a:rPr lang="pl-PL" sz="2000" dirty="0" smtClean="0">
                <a:latin typeface="Bookman Old Style" panose="02050604050505020204" pitchFamily="18" charset="0"/>
              </a:rPr>
              <a:t>CCB </a:t>
            </a:r>
            <a:r>
              <a:rPr lang="pl-PL" sz="2000" dirty="0" err="1" smtClean="0">
                <a:latin typeface="Bookman Old Style" panose="02050604050505020204" pitchFamily="18" charset="0"/>
              </a:rPr>
              <a:t>is</a:t>
            </a:r>
            <a:r>
              <a:rPr lang="pl-PL" sz="2000" dirty="0" smtClean="0">
                <a:latin typeface="Bookman Old Style" panose="02050604050505020204" pitchFamily="18" charset="0"/>
              </a:rPr>
              <a:t> </a:t>
            </a:r>
            <a:r>
              <a:rPr lang="pl-PL" sz="2000" dirty="0" err="1" smtClean="0">
                <a:latin typeface="Bookman Old Style" panose="02050604050505020204" pitchFamily="18" charset="0"/>
              </a:rPr>
              <a:t>opened</a:t>
            </a:r>
            <a:r>
              <a:rPr lang="pl-PL" sz="2000" dirty="0" smtClean="0">
                <a:latin typeface="Bookman Old Style" panose="02050604050505020204" pitchFamily="18" charset="0"/>
              </a:rPr>
              <a:t> for </a:t>
            </a:r>
            <a:r>
              <a:rPr lang="pl-PL" sz="2000" dirty="0" err="1" smtClean="0">
                <a:latin typeface="Bookman Old Style" panose="02050604050505020204" pitchFamily="18" charset="0"/>
              </a:rPr>
              <a:t>collaboration</a:t>
            </a:r>
            <a:r>
              <a:rPr lang="pl-PL" sz="2000" dirty="0">
                <a:latin typeface="Bookman Old Style" panose="02050604050505020204" pitchFamily="18" charset="0"/>
              </a:rPr>
              <a:t> </a:t>
            </a:r>
            <a:r>
              <a:rPr lang="pl-PL" sz="2000" dirty="0" smtClean="0">
                <a:latin typeface="Bookman Old Style" panose="02050604050505020204" pitchFamily="18" charset="0"/>
              </a:rPr>
              <a:t>in the field of </a:t>
            </a:r>
            <a:r>
              <a:rPr lang="pl-PL" sz="2000" dirty="0" err="1" smtClean="0">
                <a:latin typeface="Bookman Old Style" panose="02050604050505020204" pitchFamily="18" charset="0"/>
              </a:rPr>
              <a:t>basic</a:t>
            </a:r>
            <a:r>
              <a:rPr lang="pl-PL" sz="2000" dirty="0" smtClean="0">
                <a:latin typeface="Bookman Old Style" panose="02050604050505020204" pitchFamily="18" charset="0"/>
              </a:rPr>
              <a:t> </a:t>
            </a:r>
            <a:r>
              <a:rPr lang="pl-PL" sz="2000" dirty="0" err="1" smtClean="0">
                <a:latin typeface="Bookman Old Style" panose="02050604050505020204" pitchFamily="18" charset="0"/>
              </a:rPr>
              <a:t>nuclear</a:t>
            </a:r>
            <a:r>
              <a:rPr lang="pl-PL" sz="2000" dirty="0" smtClean="0">
                <a:latin typeface="Bookman Old Style" panose="02050604050505020204" pitchFamily="18" charset="0"/>
              </a:rPr>
              <a:t> </a:t>
            </a:r>
            <a:r>
              <a:rPr lang="pl-PL" sz="2000" dirty="0" err="1" smtClean="0">
                <a:latin typeface="Bookman Old Style" panose="02050604050505020204" pitchFamily="18" charset="0"/>
              </a:rPr>
              <a:t>physics</a:t>
            </a:r>
            <a:r>
              <a:rPr lang="pl-PL" sz="2000" dirty="0" smtClean="0">
                <a:latin typeface="Bookman Old Style" panose="02050604050505020204" pitchFamily="18" charset="0"/>
              </a:rPr>
              <a:t> </a:t>
            </a:r>
            <a:r>
              <a:rPr lang="pl-PL" sz="2000" dirty="0" err="1" smtClean="0">
                <a:latin typeface="Bookman Old Style" panose="02050604050505020204" pitchFamily="18" charset="0"/>
              </a:rPr>
              <a:t>research</a:t>
            </a:r>
            <a:r>
              <a:rPr lang="pl-PL" sz="2000" dirty="0" smtClean="0">
                <a:latin typeface="Bookman Old Style" panose="02050604050505020204" pitchFamily="18" charset="0"/>
              </a:rPr>
              <a:t>.</a:t>
            </a:r>
          </a:p>
        </p:txBody>
      </p:sp>
      <p:pic>
        <p:nvPicPr>
          <p:cNvPr id="8" name="Picture 6"/>
          <p:cNvPicPr>
            <a:picLocks noChangeAspect="1" noChangeArrowheads="1"/>
          </p:cNvPicPr>
          <p:nvPr/>
        </p:nvPicPr>
        <p:blipFill>
          <a:blip r:embed="rId3" cstate="print"/>
          <a:srcRect/>
          <a:stretch>
            <a:fillRect/>
          </a:stretch>
        </p:blipFill>
        <p:spPr bwMode="auto">
          <a:xfrm>
            <a:off x="64301" y="32369"/>
            <a:ext cx="473293" cy="427659"/>
          </a:xfrm>
          <a:prstGeom prst="rect">
            <a:avLst/>
          </a:prstGeom>
          <a:noFill/>
          <a:ln w="9525">
            <a:noFill/>
            <a:miter lim="800000"/>
            <a:headEnd/>
            <a:tailEnd/>
          </a:ln>
          <a:effectLst/>
        </p:spPr>
      </p:pic>
      <p:pic>
        <p:nvPicPr>
          <p:cNvPr id="9" name="Picture 2" descr="https://ccb.ifj.edu.pl/img/log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6525" y="52583"/>
            <a:ext cx="480147" cy="38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8885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123728" y="5805264"/>
            <a:ext cx="6599884" cy="584775"/>
          </a:xfrm>
          <a:prstGeom prst="rect">
            <a:avLst/>
          </a:prstGeom>
          <a:noFill/>
        </p:spPr>
        <p:txBody>
          <a:bodyPr wrap="none" rtlCol="0">
            <a:spAutoFit/>
          </a:bodyPr>
          <a:lstStyle/>
          <a:p>
            <a:r>
              <a:rPr lang="pl-PL" sz="3200" b="1" dirty="0" err="1" smtClean="0">
                <a:solidFill>
                  <a:schemeClr val="tx2">
                    <a:lumMod val="50000"/>
                  </a:schemeClr>
                </a:solidFill>
                <a:latin typeface="Bookman Old Style" pitchFamily="18" charset="0"/>
              </a:rPr>
              <a:t>Thank</a:t>
            </a:r>
            <a:r>
              <a:rPr lang="pl-PL" sz="3200" b="1" dirty="0" smtClean="0">
                <a:solidFill>
                  <a:schemeClr val="tx2">
                    <a:lumMod val="50000"/>
                  </a:schemeClr>
                </a:solidFill>
                <a:latin typeface="Bookman Old Style" pitchFamily="18" charset="0"/>
              </a:rPr>
              <a:t> </a:t>
            </a:r>
            <a:r>
              <a:rPr lang="pl-PL" sz="3200" b="1" dirty="0" err="1" smtClean="0">
                <a:solidFill>
                  <a:schemeClr val="tx2">
                    <a:lumMod val="50000"/>
                  </a:schemeClr>
                </a:solidFill>
                <a:latin typeface="Bookman Old Style" pitchFamily="18" charset="0"/>
              </a:rPr>
              <a:t>you</a:t>
            </a:r>
            <a:r>
              <a:rPr lang="pl-PL" sz="3200" b="1" dirty="0" smtClean="0">
                <a:solidFill>
                  <a:schemeClr val="tx2">
                    <a:lumMod val="50000"/>
                  </a:schemeClr>
                </a:solidFill>
                <a:latin typeface="Bookman Old Style" pitchFamily="18" charset="0"/>
              </a:rPr>
              <a:t> for </a:t>
            </a:r>
            <a:r>
              <a:rPr lang="pl-PL" sz="3200" b="1" dirty="0" err="1" smtClean="0">
                <a:solidFill>
                  <a:schemeClr val="tx2">
                    <a:lumMod val="50000"/>
                  </a:schemeClr>
                </a:solidFill>
                <a:latin typeface="Bookman Old Style" pitchFamily="18" charset="0"/>
              </a:rPr>
              <a:t>your</a:t>
            </a:r>
            <a:r>
              <a:rPr lang="pl-PL" sz="3200" b="1" dirty="0" smtClean="0">
                <a:solidFill>
                  <a:schemeClr val="tx2">
                    <a:lumMod val="50000"/>
                  </a:schemeClr>
                </a:solidFill>
                <a:latin typeface="Bookman Old Style" pitchFamily="18" charset="0"/>
              </a:rPr>
              <a:t> </a:t>
            </a:r>
            <a:r>
              <a:rPr lang="pl-PL" sz="3200" b="1" dirty="0" err="1" smtClean="0">
                <a:solidFill>
                  <a:schemeClr val="tx2">
                    <a:lumMod val="50000"/>
                  </a:schemeClr>
                </a:solidFill>
                <a:latin typeface="Bookman Old Style" pitchFamily="18" charset="0"/>
              </a:rPr>
              <a:t>attention</a:t>
            </a:r>
            <a:r>
              <a:rPr lang="pl-PL" sz="3200" b="1" dirty="0" smtClean="0">
                <a:solidFill>
                  <a:schemeClr val="tx2">
                    <a:lumMod val="50000"/>
                  </a:schemeClr>
                </a:solidFill>
                <a:latin typeface="Bookman Old Style" pitchFamily="18" charset="0"/>
              </a:rPr>
              <a:t>!</a:t>
            </a:r>
            <a:endParaRPr lang="pl-PL" sz="3200" b="1" dirty="0">
              <a:solidFill>
                <a:schemeClr val="tx2">
                  <a:lumMod val="50000"/>
                </a:schemeClr>
              </a:solidFill>
              <a:latin typeface="Bookman Old Style" pitchFamily="18" charset="0"/>
            </a:endParaRPr>
          </a:p>
        </p:txBody>
      </p:sp>
      <p:pic>
        <p:nvPicPr>
          <p:cNvPr id="3" name="Picture 3" descr="C:\TKajdro\Documents\IFJ\Seminaria\Podsumowanie COIK-CCB 2017\Materials\Zdjęcie po pierwszej frakcji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3"/>
          <p:cNvSpPr txBox="1"/>
          <p:nvPr/>
        </p:nvSpPr>
        <p:spPr>
          <a:xfrm>
            <a:off x="1112634" y="4725144"/>
            <a:ext cx="8031366" cy="707886"/>
          </a:xfrm>
          <a:prstGeom prst="rect">
            <a:avLst/>
          </a:prstGeom>
          <a:noFill/>
        </p:spPr>
        <p:txBody>
          <a:bodyPr wrap="none" rtlCol="0">
            <a:spAutoFit/>
          </a:bodyPr>
          <a:lstStyle/>
          <a:p>
            <a:r>
              <a:rPr lang="pl-PL" sz="2000" dirty="0" smtClean="0">
                <a:solidFill>
                  <a:schemeClr val="tx2">
                    <a:lumMod val="50000"/>
                  </a:schemeClr>
                </a:solidFill>
                <a:latin typeface="Bookman Old Style" pitchFamily="18" charset="0"/>
              </a:rPr>
              <a:t>I </a:t>
            </a:r>
            <a:r>
              <a:rPr lang="pl-PL" sz="2000" dirty="0" err="1" smtClean="0">
                <a:solidFill>
                  <a:schemeClr val="tx2">
                    <a:lumMod val="50000"/>
                  </a:schemeClr>
                </a:solidFill>
                <a:latin typeface="Bookman Old Style" pitchFamily="18" charset="0"/>
              </a:rPr>
              <a:t>thank</a:t>
            </a:r>
            <a:r>
              <a:rPr lang="pl-PL" sz="2000" dirty="0" smtClean="0">
                <a:solidFill>
                  <a:schemeClr val="tx2">
                    <a:lumMod val="50000"/>
                  </a:schemeClr>
                </a:solidFill>
                <a:latin typeface="Bookman Old Style" pitchFamily="18" charset="0"/>
              </a:rPr>
              <a:t> my </a:t>
            </a:r>
            <a:r>
              <a:rPr lang="pl-PL" sz="2000" dirty="0" err="1" smtClean="0">
                <a:solidFill>
                  <a:schemeClr val="tx2">
                    <a:lumMod val="50000"/>
                  </a:schemeClr>
                </a:solidFill>
                <a:latin typeface="Bookman Old Style" pitchFamily="18" charset="0"/>
              </a:rPr>
              <a:t>collegues</a:t>
            </a:r>
            <a:r>
              <a:rPr lang="pl-PL" sz="2000" dirty="0" smtClean="0">
                <a:solidFill>
                  <a:schemeClr val="tx2">
                    <a:lumMod val="50000"/>
                  </a:schemeClr>
                </a:solidFill>
                <a:latin typeface="Bookman Old Style" pitchFamily="18" charset="0"/>
              </a:rPr>
              <a:t> from CCB, </a:t>
            </a:r>
            <a:r>
              <a:rPr lang="pl-PL" sz="2000" dirty="0" err="1" smtClean="0">
                <a:solidFill>
                  <a:schemeClr val="tx2">
                    <a:lumMod val="50000"/>
                  </a:schemeClr>
                </a:solidFill>
                <a:latin typeface="Bookman Old Style" pitchFamily="18" charset="0"/>
              </a:rPr>
              <a:t>especially</a:t>
            </a:r>
            <a:r>
              <a:rPr lang="pl-PL" sz="2000" dirty="0" smtClean="0">
                <a:solidFill>
                  <a:schemeClr val="tx2">
                    <a:lumMod val="50000"/>
                  </a:schemeClr>
                </a:solidFill>
                <a:latin typeface="Bookman Old Style" pitchFamily="18" charset="0"/>
              </a:rPr>
              <a:t>: T. Kajdrowicz,</a:t>
            </a:r>
            <a:br>
              <a:rPr lang="pl-PL" sz="2000" dirty="0" smtClean="0">
                <a:solidFill>
                  <a:schemeClr val="tx2">
                    <a:lumMod val="50000"/>
                  </a:schemeClr>
                </a:solidFill>
                <a:latin typeface="Bookman Old Style" pitchFamily="18" charset="0"/>
              </a:rPr>
            </a:br>
            <a:r>
              <a:rPr lang="pl-PL" sz="2000" dirty="0" smtClean="0">
                <a:solidFill>
                  <a:schemeClr val="tx2">
                    <a:lumMod val="50000"/>
                  </a:schemeClr>
                </a:solidFill>
                <a:latin typeface="Bookman Old Style" pitchFamily="18" charset="0"/>
              </a:rPr>
              <a:t>K. Guguła, B. Michalec, D. Krzempek T. </a:t>
            </a:r>
            <a:r>
              <a:rPr lang="pl-PL" sz="2000" dirty="0" err="1" smtClean="0">
                <a:solidFill>
                  <a:schemeClr val="tx2">
                    <a:lumMod val="50000"/>
                  </a:schemeClr>
                </a:solidFill>
                <a:latin typeface="Bookman Old Style" pitchFamily="18" charset="0"/>
              </a:rPr>
              <a:t>Horwacik</a:t>
            </a:r>
            <a:r>
              <a:rPr lang="pl-PL" sz="2000" dirty="0" smtClean="0">
                <a:solidFill>
                  <a:schemeClr val="tx2">
                    <a:lumMod val="50000"/>
                  </a:schemeClr>
                </a:solidFill>
                <a:latin typeface="Bookman Old Style" pitchFamily="18" charset="0"/>
              </a:rPr>
              <a:t>, K. Czerska.</a:t>
            </a:r>
            <a:endParaRPr lang="pl-PL" sz="2000" dirty="0">
              <a:solidFill>
                <a:schemeClr val="tx2">
                  <a:lumMod val="50000"/>
                </a:schemeClr>
              </a:solidFill>
              <a:latin typeface="Bookman Old Style" pitchFamily="18" charset="0"/>
            </a:endParaRPr>
          </a:p>
        </p:txBody>
      </p:sp>
    </p:spTree>
    <p:extLst>
      <p:ext uri="{BB962C8B-B14F-4D97-AF65-F5344CB8AC3E}">
        <p14:creationId xmlns:p14="http://schemas.microsoft.com/office/powerpoint/2010/main" val="4114647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36" y="587401"/>
            <a:ext cx="8655050" cy="637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az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11449" y="884263"/>
            <a:ext cx="1693862"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4"/>
          <p:cNvSpPr>
            <a:spLocks/>
          </p:cNvSpPr>
          <p:nvPr/>
        </p:nvSpPr>
        <p:spPr bwMode="auto">
          <a:xfrm>
            <a:off x="1979712" y="1628800"/>
            <a:ext cx="4352925" cy="5097462"/>
          </a:xfrm>
          <a:custGeom>
            <a:avLst/>
            <a:gdLst>
              <a:gd name="T0" fmla="*/ 0 w 2742"/>
              <a:gd name="T1" fmla="*/ 2147483647 h 3211"/>
              <a:gd name="T2" fmla="*/ 2147483647 w 2742"/>
              <a:gd name="T3" fmla="*/ 2147483647 h 3211"/>
              <a:gd name="T4" fmla="*/ 2147483647 w 2742"/>
              <a:gd name="T5" fmla="*/ 2147483647 h 3211"/>
              <a:gd name="T6" fmla="*/ 2147483647 w 2742"/>
              <a:gd name="T7" fmla="*/ 2147483647 h 3211"/>
              <a:gd name="T8" fmla="*/ 2147483647 w 2742"/>
              <a:gd name="T9" fmla="*/ 0 h 3211"/>
              <a:gd name="T10" fmla="*/ 2147483647 w 2742"/>
              <a:gd name="T11" fmla="*/ 0 h 3211"/>
              <a:gd name="T12" fmla="*/ 2147483647 w 2742"/>
              <a:gd name="T13" fmla="*/ 2147483647 h 3211"/>
              <a:gd name="T14" fmla="*/ 2147483647 w 2742"/>
              <a:gd name="T15" fmla="*/ 2147483647 h 3211"/>
              <a:gd name="T16" fmla="*/ 2147483647 w 2742"/>
              <a:gd name="T17" fmla="*/ 2147483647 h 3211"/>
              <a:gd name="T18" fmla="*/ 2147483647 w 2742"/>
              <a:gd name="T19" fmla="*/ 2147483647 h 3211"/>
              <a:gd name="T20" fmla="*/ 2147483647 w 2742"/>
              <a:gd name="T21" fmla="*/ 2147483647 h 3211"/>
              <a:gd name="T22" fmla="*/ 2147483647 w 2742"/>
              <a:gd name="T23" fmla="*/ 2147483647 h 3211"/>
              <a:gd name="T24" fmla="*/ 2147483647 w 2742"/>
              <a:gd name="T25" fmla="*/ 2147483647 h 3211"/>
              <a:gd name="T26" fmla="*/ 2147483647 w 2742"/>
              <a:gd name="T27" fmla="*/ 2147483647 h 3211"/>
              <a:gd name="T28" fmla="*/ 2147483647 w 2742"/>
              <a:gd name="T29" fmla="*/ 2147483647 h 3211"/>
              <a:gd name="T30" fmla="*/ 2147483647 w 2742"/>
              <a:gd name="T31" fmla="*/ 2147483647 h 3211"/>
              <a:gd name="T32" fmla="*/ 2147483647 w 2742"/>
              <a:gd name="T33" fmla="*/ 2147483647 h 32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42"/>
              <a:gd name="T52" fmla="*/ 0 h 3211"/>
              <a:gd name="T53" fmla="*/ 1828 w 2742"/>
              <a:gd name="T54" fmla="*/ 3211 h 32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42" h="3211">
                <a:moveTo>
                  <a:pt x="0" y="815"/>
                </a:moveTo>
                <a:lnTo>
                  <a:pt x="160" y="815"/>
                </a:lnTo>
                <a:lnTo>
                  <a:pt x="176" y="551"/>
                </a:lnTo>
                <a:lnTo>
                  <a:pt x="624" y="823"/>
                </a:lnTo>
                <a:lnTo>
                  <a:pt x="1016" y="839"/>
                </a:lnTo>
                <a:lnTo>
                  <a:pt x="1016" y="559"/>
                </a:lnTo>
                <a:lnTo>
                  <a:pt x="1578" y="849"/>
                </a:lnTo>
                <a:lnTo>
                  <a:pt x="1933" y="849"/>
                </a:lnTo>
                <a:lnTo>
                  <a:pt x="1933" y="259"/>
                </a:lnTo>
                <a:lnTo>
                  <a:pt x="2162" y="0"/>
                </a:lnTo>
                <a:lnTo>
                  <a:pt x="2612" y="0"/>
                </a:lnTo>
                <a:lnTo>
                  <a:pt x="2606" y="353"/>
                </a:lnTo>
                <a:lnTo>
                  <a:pt x="2379" y="535"/>
                </a:lnTo>
                <a:lnTo>
                  <a:pt x="2379" y="1170"/>
                </a:lnTo>
                <a:lnTo>
                  <a:pt x="2561" y="1170"/>
                </a:lnTo>
                <a:lnTo>
                  <a:pt x="2561" y="1850"/>
                </a:lnTo>
                <a:lnTo>
                  <a:pt x="2334" y="1850"/>
                </a:lnTo>
                <a:lnTo>
                  <a:pt x="2334" y="2168"/>
                </a:lnTo>
                <a:lnTo>
                  <a:pt x="2561" y="2168"/>
                </a:lnTo>
                <a:lnTo>
                  <a:pt x="2561" y="2394"/>
                </a:lnTo>
                <a:lnTo>
                  <a:pt x="2742" y="2394"/>
                </a:lnTo>
                <a:lnTo>
                  <a:pt x="2742" y="3211"/>
                </a:lnTo>
              </a:path>
            </a:pathLst>
          </a:custGeom>
          <a:noFill/>
          <a:ln w="762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21" name="Text Box 5"/>
          <p:cNvSpPr txBox="1">
            <a:spLocks noChangeArrowheads="1"/>
          </p:cNvSpPr>
          <p:nvPr/>
        </p:nvSpPr>
        <p:spPr bwMode="auto">
          <a:xfrm>
            <a:off x="2739788" y="4887937"/>
            <a:ext cx="1678665" cy="40011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n"/>
              <a:defRPr sz="3200">
                <a:solidFill>
                  <a:schemeClr val="tx1"/>
                </a:solidFill>
                <a:latin typeface="Arial" panose="020B0604020202020204" pitchFamily="34" charset="0"/>
              </a:defRPr>
            </a:lvl1pPr>
            <a:lvl2pPr marL="742950" indent="-285750" eaLnBrk="0" hangingPunct="0">
              <a:buClr>
                <a:schemeClr val="accent2"/>
              </a:buClr>
              <a:buSzPct val="80000"/>
              <a:buChar char="¨"/>
              <a:defRPr sz="2800">
                <a:solidFill>
                  <a:schemeClr val="tx1"/>
                </a:solidFill>
                <a:latin typeface="Arial" panose="020B0604020202020204" pitchFamily="34" charset="0"/>
              </a:defRPr>
            </a:lvl2pPr>
            <a:lvl3pPr marL="1143000" indent="-228600" eaLnBrk="0" hangingPunct="0">
              <a:buSzPct val="65000"/>
              <a:buChar char="n"/>
              <a:defRPr sz="2400">
                <a:solidFill>
                  <a:schemeClr val="tx1"/>
                </a:solidFill>
                <a:latin typeface="Arial" panose="020B0604020202020204" pitchFamily="34" charset="0"/>
              </a:defRPr>
            </a:lvl3pPr>
            <a:lvl4pPr marL="1600200" indent="-228600" eaLnBrk="0" hangingPunct="0">
              <a:buClr>
                <a:schemeClr val="accent2"/>
              </a:buClr>
              <a:buSzPct val="7000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pl-PL" altLang="pl-PL" sz="2000" b="1">
                <a:solidFill>
                  <a:srgbClr val="FF0000"/>
                </a:solidFill>
              </a:rPr>
              <a:t>Medical part</a:t>
            </a:r>
          </a:p>
        </p:txBody>
      </p:sp>
      <p:sp>
        <p:nvSpPr>
          <p:cNvPr id="22" name="Text Box 9"/>
          <p:cNvSpPr txBox="1">
            <a:spLocks noChangeArrowheads="1"/>
          </p:cNvSpPr>
          <p:nvPr/>
        </p:nvSpPr>
        <p:spPr bwMode="auto">
          <a:xfrm>
            <a:off x="3676750" y="2994051"/>
            <a:ext cx="1296987" cy="3968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n"/>
              <a:defRPr sz="3200">
                <a:solidFill>
                  <a:schemeClr val="tx1"/>
                </a:solidFill>
                <a:latin typeface="Arial" panose="020B0604020202020204" pitchFamily="34" charset="0"/>
              </a:defRPr>
            </a:lvl1pPr>
            <a:lvl2pPr marL="742950" indent="-285750" eaLnBrk="0" hangingPunct="0">
              <a:buClr>
                <a:schemeClr val="accent2"/>
              </a:buClr>
              <a:buSzPct val="80000"/>
              <a:buChar char="¨"/>
              <a:defRPr sz="2800">
                <a:solidFill>
                  <a:schemeClr val="tx1"/>
                </a:solidFill>
                <a:latin typeface="Arial" panose="020B0604020202020204" pitchFamily="34" charset="0"/>
              </a:defRPr>
            </a:lvl2pPr>
            <a:lvl3pPr marL="1143000" indent="-228600" eaLnBrk="0" hangingPunct="0">
              <a:buSzPct val="65000"/>
              <a:buChar char="n"/>
              <a:defRPr sz="2400">
                <a:solidFill>
                  <a:schemeClr val="tx1"/>
                </a:solidFill>
                <a:latin typeface="Arial" panose="020B0604020202020204" pitchFamily="34" charset="0"/>
              </a:defRPr>
            </a:lvl3pPr>
            <a:lvl4pPr marL="1600200" indent="-228600" eaLnBrk="0" hangingPunct="0">
              <a:buClr>
                <a:schemeClr val="accent2"/>
              </a:buClr>
              <a:buSzPct val="7000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pl-PL" altLang="pl-PL" sz="2000" b="1">
                <a:solidFill>
                  <a:srgbClr val="FF0000"/>
                </a:solidFill>
              </a:rPr>
              <a:t>Gantry 1</a:t>
            </a:r>
          </a:p>
        </p:txBody>
      </p:sp>
      <p:sp>
        <p:nvSpPr>
          <p:cNvPr id="23" name="Text Box 9"/>
          <p:cNvSpPr txBox="1">
            <a:spLocks noChangeArrowheads="1"/>
          </p:cNvSpPr>
          <p:nvPr/>
        </p:nvSpPr>
        <p:spPr bwMode="auto">
          <a:xfrm>
            <a:off x="2168624" y="2981351"/>
            <a:ext cx="1295400" cy="3968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n"/>
              <a:defRPr sz="3200">
                <a:solidFill>
                  <a:schemeClr val="tx1"/>
                </a:solidFill>
                <a:latin typeface="Arial" panose="020B0604020202020204" pitchFamily="34" charset="0"/>
              </a:defRPr>
            </a:lvl1pPr>
            <a:lvl2pPr marL="742950" indent="-285750" eaLnBrk="0" hangingPunct="0">
              <a:buClr>
                <a:schemeClr val="accent2"/>
              </a:buClr>
              <a:buSzPct val="80000"/>
              <a:buChar char="¨"/>
              <a:defRPr sz="2800">
                <a:solidFill>
                  <a:schemeClr val="tx1"/>
                </a:solidFill>
                <a:latin typeface="Arial" panose="020B0604020202020204" pitchFamily="34" charset="0"/>
              </a:defRPr>
            </a:lvl2pPr>
            <a:lvl3pPr marL="1143000" indent="-228600" eaLnBrk="0" hangingPunct="0">
              <a:buSzPct val="65000"/>
              <a:buChar char="n"/>
              <a:defRPr sz="2400">
                <a:solidFill>
                  <a:schemeClr val="tx1"/>
                </a:solidFill>
                <a:latin typeface="Arial" panose="020B0604020202020204" pitchFamily="34" charset="0"/>
              </a:defRPr>
            </a:lvl3pPr>
            <a:lvl4pPr marL="1600200" indent="-228600" eaLnBrk="0" hangingPunct="0">
              <a:buClr>
                <a:schemeClr val="accent2"/>
              </a:buClr>
              <a:buSzPct val="7000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pl-PL" altLang="pl-PL" sz="2000" b="1">
                <a:solidFill>
                  <a:srgbClr val="FF0000"/>
                </a:solidFill>
              </a:rPr>
              <a:t>Gantry 2</a:t>
            </a:r>
          </a:p>
        </p:txBody>
      </p:sp>
      <p:sp>
        <p:nvSpPr>
          <p:cNvPr id="24" name="Text Box 9"/>
          <p:cNvSpPr txBox="1">
            <a:spLocks noChangeArrowheads="1"/>
          </p:cNvSpPr>
          <p:nvPr/>
        </p:nvSpPr>
        <p:spPr bwMode="auto">
          <a:xfrm>
            <a:off x="5043587" y="1685950"/>
            <a:ext cx="1114425" cy="92333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har char="n"/>
              <a:defRPr sz="3200">
                <a:solidFill>
                  <a:schemeClr val="tx1"/>
                </a:solidFill>
                <a:latin typeface="Arial" panose="020B0604020202020204" pitchFamily="34" charset="0"/>
              </a:defRPr>
            </a:lvl1pPr>
            <a:lvl2pPr marL="742950" indent="-285750" eaLnBrk="0" hangingPunct="0">
              <a:buClr>
                <a:schemeClr val="accent2"/>
              </a:buClr>
              <a:buSzPct val="80000"/>
              <a:buChar char="¨"/>
              <a:defRPr sz="2800">
                <a:solidFill>
                  <a:schemeClr val="tx1"/>
                </a:solidFill>
                <a:latin typeface="Arial" panose="020B0604020202020204" pitchFamily="34" charset="0"/>
              </a:defRPr>
            </a:lvl2pPr>
            <a:lvl3pPr marL="1143000" indent="-228600" eaLnBrk="0" hangingPunct="0">
              <a:buSzPct val="65000"/>
              <a:buChar char="n"/>
              <a:defRPr sz="2400">
                <a:solidFill>
                  <a:schemeClr val="tx1"/>
                </a:solidFill>
                <a:latin typeface="Arial" panose="020B0604020202020204" pitchFamily="34" charset="0"/>
              </a:defRPr>
            </a:lvl3pPr>
            <a:lvl4pPr marL="1600200" indent="-228600" eaLnBrk="0" hangingPunct="0">
              <a:buClr>
                <a:schemeClr val="accent2"/>
              </a:buClr>
              <a:buSzPct val="7000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pl-PL" altLang="pl-PL" sz="1800" b="1">
                <a:solidFill>
                  <a:srgbClr val="FF0000"/>
                </a:solidFill>
              </a:rPr>
              <a:t>Eye Therapy Room</a:t>
            </a:r>
          </a:p>
        </p:txBody>
      </p:sp>
      <p:sp>
        <p:nvSpPr>
          <p:cNvPr id="25" name="Text Box 7"/>
          <p:cNvSpPr txBox="1">
            <a:spLocks noChangeArrowheads="1"/>
          </p:cNvSpPr>
          <p:nvPr/>
        </p:nvSpPr>
        <p:spPr bwMode="auto">
          <a:xfrm>
            <a:off x="6610617" y="5764237"/>
            <a:ext cx="1737976" cy="40011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n"/>
              <a:defRPr sz="3200">
                <a:solidFill>
                  <a:schemeClr val="tx1"/>
                </a:solidFill>
                <a:latin typeface="Arial" panose="020B0604020202020204" pitchFamily="34" charset="0"/>
              </a:defRPr>
            </a:lvl1pPr>
            <a:lvl2pPr marL="742950" indent="-285750" eaLnBrk="0" hangingPunct="0">
              <a:buClr>
                <a:schemeClr val="accent2"/>
              </a:buClr>
              <a:buSzPct val="80000"/>
              <a:buChar char="¨"/>
              <a:defRPr sz="2800">
                <a:solidFill>
                  <a:schemeClr val="tx1"/>
                </a:solidFill>
                <a:latin typeface="Arial" panose="020B0604020202020204" pitchFamily="34" charset="0"/>
              </a:defRPr>
            </a:lvl2pPr>
            <a:lvl3pPr marL="1143000" indent="-228600" eaLnBrk="0" hangingPunct="0">
              <a:buSzPct val="65000"/>
              <a:buChar char="n"/>
              <a:defRPr sz="2400">
                <a:solidFill>
                  <a:schemeClr val="tx1"/>
                </a:solidFill>
                <a:latin typeface="Arial" panose="020B0604020202020204" pitchFamily="34" charset="0"/>
              </a:defRPr>
            </a:lvl3pPr>
            <a:lvl4pPr marL="1600200" indent="-228600" eaLnBrk="0" hangingPunct="0">
              <a:buClr>
                <a:schemeClr val="accent2"/>
              </a:buClr>
              <a:buSzPct val="7000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pl-PL" altLang="pl-PL" sz="2000" b="1">
                <a:solidFill>
                  <a:srgbClr val="FF0000"/>
                </a:solidFill>
              </a:rPr>
              <a:t>Laboratories</a:t>
            </a:r>
          </a:p>
        </p:txBody>
      </p:sp>
      <p:sp>
        <p:nvSpPr>
          <p:cNvPr id="26" name="Text Box 12"/>
          <p:cNvSpPr txBox="1">
            <a:spLocks noChangeArrowheads="1"/>
          </p:cNvSpPr>
          <p:nvPr/>
        </p:nvSpPr>
        <p:spPr bwMode="auto">
          <a:xfrm>
            <a:off x="6191350" y="4421212"/>
            <a:ext cx="2301875" cy="40011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n"/>
              <a:defRPr sz="3200">
                <a:solidFill>
                  <a:schemeClr val="tx1"/>
                </a:solidFill>
                <a:latin typeface="Arial" panose="020B0604020202020204" pitchFamily="34" charset="0"/>
              </a:defRPr>
            </a:lvl1pPr>
            <a:lvl2pPr marL="742950" indent="-285750" eaLnBrk="0" hangingPunct="0">
              <a:buClr>
                <a:schemeClr val="accent2"/>
              </a:buClr>
              <a:buSzPct val="80000"/>
              <a:buChar char="¨"/>
              <a:defRPr sz="2800">
                <a:solidFill>
                  <a:schemeClr val="tx1"/>
                </a:solidFill>
                <a:latin typeface="Arial" panose="020B0604020202020204" pitchFamily="34" charset="0"/>
              </a:defRPr>
            </a:lvl2pPr>
            <a:lvl3pPr marL="1143000" indent="-228600" eaLnBrk="0" hangingPunct="0">
              <a:buSzPct val="65000"/>
              <a:buChar char="n"/>
              <a:defRPr sz="2400">
                <a:solidFill>
                  <a:schemeClr val="tx1"/>
                </a:solidFill>
                <a:latin typeface="Arial" panose="020B0604020202020204" pitchFamily="34" charset="0"/>
              </a:defRPr>
            </a:lvl3pPr>
            <a:lvl4pPr marL="1600200" indent="-228600" eaLnBrk="0" hangingPunct="0">
              <a:buClr>
                <a:schemeClr val="accent2"/>
              </a:buClr>
              <a:buSzPct val="7000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pl-PL" altLang="pl-PL" sz="2000" b="1">
                <a:solidFill>
                  <a:srgbClr val="FF0000"/>
                </a:solidFill>
              </a:rPr>
              <a:t>Technical rooms</a:t>
            </a:r>
          </a:p>
        </p:txBody>
      </p:sp>
      <p:sp>
        <p:nvSpPr>
          <p:cNvPr id="27" name="Text Box 6"/>
          <p:cNvSpPr txBox="1">
            <a:spLocks noChangeArrowheads="1"/>
          </p:cNvSpPr>
          <p:nvPr/>
        </p:nvSpPr>
        <p:spPr bwMode="auto">
          <a:xfrm rot="-5400000">
            <a:off x="5538093" y="2474035"/>
            <a:ext cx="2095500" cy="646331"/>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n"/>
              <a:defRPr sz="3200">
                <a:solidFill>
                  <a:schemeClr val="tx1"/>
                </a:solidFill>
                <a:latin typeface="Arial" panose="020B0604020202020204" pitchFamily="34" charset="0"/>
              </a:defRPr>
            </a:lvl1pPr>
            <a:lvl2pPr marL="742950" indent="-285750" eaLnBrk="0" hangingPunct="0">
              <a:buClr>
                <a:schemeClr val="accent2"/>
              </a:buClr>
              <a:buSzPct val="80000"/>
              <a:buChar char="¨"/>
              <a:defRPr sz="2800">
                <a:solidFill>
                  <a:schemeClr val="tx1"/>
                </a:solidFill>
                <a:latin typeface="Arial" panose="020B0604020202020204" pitchFamily="34" charset="0"/>
              </a:defRPr>
            </a:lvl2pPr>
            <a:lvl3pPr marL="1143000" indent="-228600" eaLnBrk="0" hangingPunct="0">
              <a:buSzPct val="65000"/>
              <a:buChar char="n"/>
              <a:defRPr sz="2400">
                <a:solidFill>
                  <a:schemeClr val="tx1"/>
                </a:solidFill>
                <a:latin typeface="Arial" panose="020B0604020202020204" pitchFamily="34" charset="0"/>
              </a:defRPr>
            </a:lvl3pPr>
            <a:lvl4pPr marL="1600200" indent="-228600" eaLnBrk="0" hangingPunct="0">
              <a:buClr>
                <a:schemeClr val="accent2"/>
              </a:buClr>
              <a:buSzPct val="7000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pl-PL" altLang="pl-PL" sz="1800" b="1">
                <a:solidFill>
                  <a:srgbClr val="FF0000"/>
                </a:solidFill>
              </a:rPr>
              <a:t>Eksperimental Hall</a:t>
            </a:r>
          </a:p>
        </p:txBody>
      </p:sp>
      <p:sp>
        <p:nvSpPr>
          <p:cNvPr id="28" name="Text Box 11"/>
          <p:cNvSpPr txBox="1">
            <a:spLocks noChangeArrowheads="1"/>
          </p:cNvSpPr>
          <p:nvPr/>
        </p:nvSpPr>
        <p:spPr bwMode="auto">
          <a:xfrm>
            <a:off x="2941766" y="1181125"/>
            <a:ext cx="1274709" cy="369332"/>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har char="n"/>
              <a:defRPr sz="3200">
                <a:solidFill>
                  <a:schemeClr val="tx1"/>
                </a:solidFill>
                <a:latin typeface="Arial" panose="020B0604020202020204" pitchFamily="34" charset="0"/>
              </a:defRPr>
            </a:lvl1pPr>
            <a:lvl2pPr marL="742950" indent="-285750" eaLnBrk="0" hangingPunct="0">
              <a:buClr>
                <a:schemeClr val="accent2"/>
              </a:buClr>
              <a:buSzPct val="80000"/>
              <a:buChar char="¨"/>
              <a:defRPr sz="2800">
                <a:solidFill>
                  <a:schemeClr val="tx1"/>
                </a:solidFill>
                <a:latin typeface="Arial" panose="020B0604020202020204" pitchFamily="34" charset="0"/>
              </a:defRPr>
            </a:lvl2pPr>
            <a:lvl3pPr marL="1143000" indent="-228600" eaLnBrk="0" hangingPunct="0">
              <a:buSzPct val="65000"/>
              <a:buChar char="n"/>
              <a:defRPr sz="2400">
                <a:solidFill>
                  <a:schemeClr val="tx1"/>
                </a:solidFill>
                <a:latin typeface="Arial" panose="020B0604020202020204" pitchFamily="34" charset="0"/>
              </a:defRPr>
            </a:lvl3pPr>
            <a:lvl4pPr marL="1600200" indent="-228600" eaLnBrk="0" hangingPunct="0">
              <a:buClr>
                <a:schemeClr val="accent2"/>
              </a:buClr>
              <a:buSzPct val="7000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pl-PL" altLang="pl-PL" sz="1800" b="1">
                <a:solidFill>
                  <a:srgbClr val="FF0000"/>
                </a:solidFill>
              </a:rPr>
              <a:t>Beam line</a:t>
            </a:r>
          </a:p>
        </p:txBody>
      </p:sp>
      <p:sp>
        <p:nvSpPr>
          <p:cNvPr id="29" name="Text Box 10"/>
          <p:cNvSpPr txBox="1">
            <a:spLocks noChangeArrowheads="1"/>
          </p:cNvSpPr>
          <p:nvPr/>
        </p:nvSpPr>
        <p:spPr bwMode="auto">
          <a:xfrm>
            <a:off x="6977162" y="2209825"/>
            <a:ext cx="1300163" cy="92075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n"/>
              <a:defRPr sz="3200">
                <a:solidFill>
                  <a:schemeClr val="tx1"/>
                </a:solidFill>
                <a:latin typeface="Arial" panose="020B0604020202020204" pitchFamily="34" charset="0"/>
              </a:defRPr>
            </a:lvl1pPr>
            <a:lvl2pPr marL="742950" indent="-285750" eaLnBrk="0" hangingPunct="0">
              <a:buClr>
                <a:schemeClr val="accent2"/>
              </a:buClr>
              <a:buSzPct val="80000"/>
              <a:buChar char="¨"/>
              <a:defRPr sz="2800">
                <a:solidFill>
                  <a:schemeClr val="tx1"/>
                </a:solidFill>
                <a:latin typeface="Arial" panose="020B0604020202020204" pitchFamily="34" charset="0"/>
              </a:defRPr>
            </a:lvl2pPr>
            <a:lvl3pPr marL="1143000" indent="-228600" eaLnBrk="0" hangingPunct="0">
              <a:buSzPct val="65000"/>
              <a:buChar char="n"/>
              <a:defRPr sz="2400">
                <a:solidFill>
                  <a:schemeClr val="tx1"/>
                </a:solidFill>
                <a:latin typeface="Arial" panose="020B0604020202020204" pitchFamily="34" charset="0"/>
              </a:defRPr>
            </a:lvl3pPr>
            <a:lvl4pPr marL="1600200" indent="-228600" eaLnBrk="0" hangingPunct="0">
              <a:buClr>
                <a:schemeClr val="accent2"/>
              </a:buClr>
              <a:buSzPct val="7000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pl-PL" altLang="pl-PL" sz="1800" b="1">
                <a:solidFill>
                  <a:srgbClr val="FF0000"/>
                </a:solidFill>
              </a:rPr>
              <a:t>Cyclotron</a:t>
            </a:r>
            <a:br>
              <a:rPr lang="pl-PL" altLang="pl-PL" sz="1800" b="1">
                <a:solidFill>
                  <a:srgbClr val="FF0000"/>
                </a:solidFill>
              </a:rPr>
            </a:br>
            <a:r>
              <a:rPr lang="pl-PL" altLang="pl-PL" sz="1800" b="1">
                <a:solidFill>
                  <a:srgbClr val="FF0000"/>
                </a:solidFill>
              </a:rPr>
              <a:t>Proteus</a:t>
            </a:r>
            <a:br>
              <a:rPr lang="pl-PL" altLang="pl-PL" sz="1800" b="1">
                <a:solidFill>
                  <a:srgbClr val="FF0000"/>
                </a:solidFill>
              </a:rPr>
            </a:br>
            <a:r>
              <a:rPr lang="pl-PL" altLang="pl-PL" sz="1800" b="1">
                <a:solidFill>
                  <a:srgbClr val="FF0000"/>
                </a:solidFill>
              </a:rPr>
              <a:t>C-235</a:t>
            </a:r>
          </a:p>
        </p:txBody>
      </p:sp>
      <p:sp>
        <p:nvSpPr>
          <p:cNvPr id="30" name="Text Box 11"/>
          <p:cNvSpPr txBox="1">
            <a:spLocks noChangeArrowheads="1"/>
          </p:cNvSpPr>
          <p:nvPr/>
        </p:nvSpPr>
        <p:spPr bwMode="auto">
          <a:xfrm>
            <a:off x="6977162" y="1089050"/>
            <a:ext cx="1300163" cy="92333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n"/>
              <a:defRPr sz="3200">
                <a:solidFill>
                  <a:schemeClr val="tx1"/>
                </a:solidFill>
                <a:latin typeface="Arial" panose="020B0604020202020204" pitchFamily="34" charset="0"/>
              </a:defRPr>
            </a:lvl1pPr>
            <a:lvl2pPr marL="742950" indent="-285750" eaLnBrk="0" hangingPunct="0">
              <a:buClr>
                <a:schemeClr val="accent2"/>
              </a:buClr>
              <a:buSzPct val="80000"/>
              <a:buChar char="¨"/>
              <a:defRPr sz="2800">
                <a:solidFill>
                  <a:schemeClr val="tx1"/>
                </a:solidFill>
                <a:latin typeface="Arial" panose="020B0604020202020204" pitchFamily="34" charset="0"/>
              </a:defRPr>
            </a:lvl2pPr>
            <a:lvl3pPr marL="1143000" indent="-228600" eaLnBrk="0" hangingPunct="0">
              <a:buSzPct val="65000"/>
              <a:buChar char="n"/>
              <a:defRPr sz="2400">
                <a:solidFill>
                  <a:schemeClr val="tx1"/>
                </a:solidFill>
                <a:latin typeface="Arial" panose="020B0604020202020204" pitchFamily="34" charset="0"/>
              </a:defRPr>
            </a:lvl3pPr>
            <a:lvl4pPr marL="1600200" indent="-228600" eaLnBrk="0" hangingPunct="0">
              <a:buClr>
                <a:schemeClr val="accent2"/>
              </a:buClr>
              <a:buSzPct val="7000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lnSpc>
                <a:spcPct val="100000"/>
              </a:lnSpc>
              <a:spcBef>
                <a:spcPct val="0"/>
              </a:spcBef>
              <a:buClrTx/>
              <a:buSzTx/>
              <a:buFontTx/>
              <a:buNone/>
            </a:pPr>
            <a:r>
              <a:rPr lang="pl-PL" altLang="pl-PL" sz="1800" b="1">
                <a:solidFill>
                  <a:srgbClr val="FF0000"/>
                </a:solidFill>
              </a:rPr>
              <a:t>Energy selection system</a:t>
            </a:r>
          </a:p>
        </p:txBody>
      </p:sp>
      <p:sp>
        <p:nvSpPr>
          <p:cNvPr id="35" name="Line 5"/>
          <p:cNvSpPr>
            <a:spLocks noChangeShapeType="1"/>
          </p:cNvSpPr>
          <p:nvPr/>
        </p:nvSpPr>
        <p:spPr bwMode="auto">
          <a:xfrm>
            <a:off x="500063" y="476250"/>
            <a:ext cx="7921625" cy="0"/>
          </a:xfrm>
          <a:prstGeom prst="line">
            <a:avLst/>
          </a:prstGeom>
          <a:noFill/>
          <a:ln w="25400">
            <a:solidFill>
              <a:srgbClr val="002060"/>
            </a:solidFill>
            <a:round/>
            <a:headEnd/>
            <a:tailEnd/>
          </a:ln>
        </p:spPr>
        <p:txBody>
          <a:bodyPr/>
          <a:lstStyle/>
          <a:p>
            <a:endParaRPr lang="pl-PL"/>
          </a:p>
        </p:txBody>
      </p:sp>
      <p:sp>
        <p:nvSpPr>
          <p:cNvPr id="36" name="Rectangle 2"/>
          <p:cNvSpPr txBox="1">
            <a:spLocks noRot="1" noChangeArrowheads="1"/>
          </p:cNvSpPr>
          <p:nvPr/>
        </p:nvSpPr>
        <p:spPr>
          <a:xfrm>
            <a:off x="107950" y="44450"/>
            <a:ext cx="8313738" cy="360363"/>
          </a:xfrm>
          <a:prstGeom prst="rect">
            <a:avLst/>
          </a:prstGeom>
        </p:spPr>
        <p:txBody>
          <a:bodyPr anchor="ctr"/>
          <a:lstStyle/>
          <a:p>
            <a:pPr algn="ctr">
              <a:defRPr/>
            </a:pPr>
            <a:r>
              <a:rPr lang="pl-PL" sz="2400" b="1" dirty="0" smtClean="0">
                <a:solidFill>
                  <a:srgbClr val="002060"/>
                </a:solidFill>
                <a:latin typeface="Bookman Old Style" pitchFamily="18" charset="0"/>
              </a:rPr>
              <a:t>CCB </a:t>
            </a:r>
            <a:r>
              <a:rPr lang="pl-PL" sz="2400" b="1" dirty="0" err="1" smtClean="0">
                <a:solidFill>
                  <a:srgbClr val="002060"/>
                </a:solidFill>
                <a:latin typeface="Bookman Old Style" pitchFamily="18" charset="0"/>
              </a:rPr>
              <a:t>building</a:t>
            </a:r>
            <a:r>
              <a:rPr lang="pl-PL" sz="2400" b="1" dirty="0" smtClean="0">
                <a:solidFill>
                  <a:srgbClr val="002060"/>
                </a:solidFill>
                <a:latin typeface="Bookman Old Style" pitchFamily="18" charset="0"/>
              </a:rPr>
              <a:t> plan</a:t>
            </a:r>
            <a:endParaRPr lang="en-US" sz="2400" b="1" dirty="0">
              <a:solidFill>
                <a:schemeClr val="accent1">
                  <a:lumMod val="50000"/>
                </a:schemeClr>
              </a:solidFill>
              <a:latin typeface="Bookman Old Style" pitchFamily="18" charset="0"/>
            </a:endParaRPr>
          </a:p>
        </p:txBody>
      </p:sp>
      <p:pic>
        <p:nvPicPr>
          <p:cNvPr id="37" name="Picture 6"/>
          <p:cNvPicPr>
            <a:picLocks noChangeAspect="1" noChangeArrowheads="1"/>
          </p:cNvPicPr>
          <p:nvPr/>
        </p:nvPicPr>
        <p:blipFill>
          <a:blip r:embed="rId4" cstate="print"/>
          <a:srcRect/>
          <a:stretch>
            <a:fillRect/>
          </a:stretch>
        </p:blipFill>
        <p:spPr bwMode="auto">
          <a:xfrm>
            <a:off x="64301" y="32369"/>
            <a:ext cx="473293" cy="427659"/>
          </a:xfrm>
          <a:prstGeom prst="rect">
            <a:avLst/>
          </a:prstGeom>
          <a:noFill/>
          <a:ln w="9525">
            <a:noFill/>
            <a:miter lim="800000"/>
            <a:headEnd/>
            <a:tailEnd/>
          </a:ln>
          <a:effectLst/>
        </p:spPr>
      </p:pic>
      <p:pic>
        <p:nvPicPr>
          <p:cNvPr id="38" name="Picture 2" descr="https://ccb.ifj.edu.pl/img/log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6525" y="52583"/>
            <a:ext cx="480147" cy="38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487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cstate="print"/>
          <a:srcRect/>
          <a:stretch>
            <a:fillRect/>
          </a:stretch>
        </p:blipFill>
        <p:spPr bwMode="auto">
          <a:xfrm>
            <a:off x="64301" y="45069"/>
            <a:ext cx="473293" cy="427659"/>
          </a:xfrm>
          <a:prstGeom prst="rect">
            <a:avLst/>
          </a:prstGeom>
          <a:noFill/>
          <a:ln w="9525">
            <a:noFill/>
            <a:miter lim="800000"/>
            <a:headEnd/>
            <a:tailEnd/>
          </a:ln>
          <a:effectLst/>
        </p:spPr>
      </p:pic>
      <p:pic>
        <p:nvPicPr>
          <p:cNvPr id="4" name="Picture 2" descr="https://ccb.ifj.edu.pl/img/log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6525" y="90683"/>
            <a:ext cx="480147" cy="38945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2"/>
          <p:cNvSpPr txBox="1">
            <a:spLocks noRot="1" noChangeArrowheads="1"/>
          </p:cNvSpPr>
          <p:nvPr/>
        </p:nvSpPr>
        <p:spPr>
          <a:xfrm>
            <a:off x="107950" y="24130"/>
            <a:ext cx="8974405" cy="360363"/>
          </a:xfrm>
          <a:prstGeom prst="rect">
            <a:avLst/>
          </a:prstGeom>
        </p:spPr>
        <p:txBody>
          <a:bodyPr anchor="ctr"/>
          <a:lstStyle/>
          <a:p>
            <a:pPr algn="ctr"/>
            <a:r>
              <a:rPr lang="pl-PL" sz="2200" b="1" dirty="0" err="1" smtClean="0">
                <a:solidFill>
                  <a:srgbClr val="002060"/>
                </a:solidFill>
                <a:latin typeface="Bookman Old Style" panose="02050604050505020204" pitchFamily="18" charset="0"/>
              </a:rPr>
              <a:t>Cyclotron</a:t>
            </a:r>
            <a:r>
              <a:rPr lang="pl-PL" sz="2200" b="1" dirty="0" smtClean="0">
                <a:solidFill>
                  <a:srgbClr val="002060"/>
                </a:solidFill>
                <a:latin typeface="Bookman Old Style" panose="02050604050505020204" pitchFamily="18" charset="0"/>
              </a:rPr>
              <a:t> service</a:t>
            </a:r>
            <a:endParaRPr lang="pl-PL" sz="2200" dirty="0"/>
          </a:p>
        </p:txBody>
      </p:sp>
      <p:sp>
        <p:nvSpPr>
          <p:cNvPr id="21" name="Line 5"/>
          <p:cNvSpPr>
            <a:spLocks noChangeShapeType="1"/>
          </p:cNvSpPr>
          <p:nvPr/>
        </p:nvSpPr>
        <p:spPr bwMode="auto">
          <a:xfrm>
            <a:off x="776596" y="436378"/>
            <a:ext cx="7645092" cy="4141"/>
          </a:xfrm>
          <a:prstGeom prst="line">
            <a:avLst/>
          </a:prstGeom>
          <a:noFill/>
          <a:ln w="25400">
            <a:solidFill>
              <a:srgbClr val="002060"/>
            </a:solidFill>
            <a:round/>
            <a:headEnd/>
            <a:tailEnd/>
          </a:ln>
        </p:spPr>
        <p:txBody>
          <a:bodyPr/>
          <a:lstStyle/>
          <a:p>
            <a:endParaRPr lang="pl-PL"/>
          </a:p>
        </p:txBody>
      </p:sp>
      <p:pic>
        <p:nvPicPr>
          <p:cNvPr id="40" name="Obraz 39"/>
          <p:cNvPicPr>
            <a:picLocks noChangeAspect="1"/>
          </p:cNvPicPr>
          <p:nvPr/>
        </p:nvPicPr>
        <p:blipFill rotWithShape="1">
          <a:blip r:embed="rId5" cstate="print">
            <a:extLst>
              <a:ext uri="{28A0092B-C50C-407E-A947-70E740481C1C}">
                <a14:useLocalDpi xmlns:a14="http://schemas.microsoft.com/office/drawing/2010/main" val="0"/>
              </a:ext>
            </a:extLst>
          </a:blip>
          <a:srcRect l="23896" r="37004"/>
          <a:stretch/>
        </p:blipFill>
        <p:spPr>
          <a:xfrm rot="5400000">
            <a:off x="1147415" y="780964"/>
            <a:ext cx="2859837" cy="4114250"/>
          </a:xfrm>
          <a:prstGeom prst="rect">
            <a:avLst/>
          </a:prstGeom>
        </p:spPr>
      </p:pic>
      <p:sp>
        <p:nvSpPr>
          <p:cNvPr id="41" name="Prostokąt 40"/>
          <p:cNvSpPr/>
          <p:nvPr/>
        </p:nvSpPr>
        <p:spPr>
          <a:xfrm>
            <a:off x="30701" y="5171241"/>
            <a:ext cx="9129639" cy="1323439"/>
          </a:xfrm>
          <a:prstGeom prst="rect">
            <a:avLst/>
          </a:prstGeom>
        </p:spPr>
        <p:txBody>
          <a:bodyPr wrap="square">
            <a:spAutoFit/>
          </a:bodyPr>
          <a:lstStyle/>
          <a:p>
            <a:pPr marL="285750" indent="-285750">
              <a:spcBef>
                <a:spcPct val="0"/>
              </a:spcBef>
              <a:buFont typeface="Wingdings" panose="05000000000000000000" pitchFamily="2" charset="2"/>
              <a:buChar char="Ø"/>
            </a:pPr>
            <a:r>
              <a:rPr lang="pl-PL" altLang="pl-PL" sz="1600" dirty="0" err="1" smtClean="0">
                <a:latin typeface="Bookman Old Style" panose="02050604050505020204" pitchFamily="18" charset="0"/>
              </a:rPr>
              <a:t>More</a:t>
            </a:r>
            <a:r>
              <a:rPr lang="pl-PL" altLang="pl-PL" sz="1600" dirty="0" smtClean="0">
                <a:latin typeface="Bookman Old Style" panose="02050604050505020204" pitchFamily="18" charset="0"/>
              </a:rPr>
              <a:t> </a:t>
            </a:r>
            <a:r>
              <a:rPr lang="pl-PL" altLang="pl-PL" sz="1600" dirty="0" err="1" smtClean="0">
                <a:latin typeface="Bookman Old Style" panose="02050604050505020204" pitchFamily="18" charset="0"/>
              </a:rPr>
              <a:t>than</a:t>
            </a:r>
            <a:r>
              <a:rPr lang="pl-PL" altLang="pl-PL" sz="1600" dirty="0" smtClean="0">
                <a:latin typeface="Bookman Old Style" panose="02050604050505020204" pitchFamily="18" charset="0"/>
              </a:rPr>
              <a:t> 70 </a:t>
            </a:r>
            <a:r>
              <a:rPr lang="pl-PL" altLang="pl-PL" sz="1600" dirty="0" err="1" smtClean="0">
                <a:latin typeface="Bookman Old Style" panose="02050604050505020204" pitchFamily="18" charset="0"/>
              </a:rPr>
              <a:t>particle</a:t>
            </a:r>
            <a:r>
              <a:rPr lang="pl-PL" altLang="pl-PL" sz="1600" dirty="0" smtClean="0">
                <a:latin typeface="Bookman Old Style" panose="02050604050505020204" pitchFamily="18" charset="0"/>
              </a:rPr>
              <a:t> </a:t>
            </a:r>
            <a:r>
              <a:rPr lang="pl-PL" altLang="pl-PL" sz="1600" dirty="0" err="1" smtClean="0">
                <a:latin typeface="Bookman Old Style" panose="02050604050505020204" pitchFamily="18" charset="0"/>
              </a:rPr>
              <a:t>therapy</a:t>
            </a:r>
            <a:r>
              <a:rPr lang="pl-PL" altLang="pl-PL" sz="1600" dirty="0" smtClean="0">
                <a:latin typeface="Bookman Old Style" panose="02050604050505020204" pitchFamily="18" charset="0"/>
              </a:rPr>
              <a:t> </a:t>
            </a:r>
            <a:r>
              <a:rPr lang="pl-PL" altLang="pl-PL" sz="1600" dirty="0" err="1" smtClean="0">
                <a:latin typeface="Bookman Old Style" panose="02050604050505020204" pitchFamily="18" charset="0"/>
              </a:rPr>
              <a:t>centres</a:t>
            </a:r>
            <a:r>
              <a:rPr lang="pl-PL" altLang="pl-PL" sz="1600" dirty="0" smtClean="0">
                <a:latin typeface="Bookman Old Style" panose="02050604050505020204" pitchFamily="18" charset="0"/>
              </a:rPr>
              <a:t>: </a:t>
            </a:r>
            <a:r>
              <a:rPr lang="pl-PL" altLang="pl-PL" sz="1600" dirty="0" err="1" smtClean="0">
                <a:latin typeface="Bookman Old Style" panose="02050604050505020204" pitchFamily="18" charset="0"/>
              </a:rPr>
              <a:t>only</a:t>
            </a:r>
            <a:r>
              <a:rPr lang="pl-PL" altLang="pl-PL" sz="1600" dirty="0" smtClean="0">
                <a:latin typeface="Bookman Old Style" panose="02050604050505020204" pitchFamily="18" charset="0"/>
              </a:rPr>
              <a:t> 3 of </a:t>
            </a:r>
            <a:r>
              <a:rPr lang="pl-PL" altLang="pl-PL" sz="1600" dirty="0" err="1" smtClean="0">
                <a:latin typeface="Bookman Old Style" panose="02050604050505020204" pitchFamily="18" charset="0"/>
              </a:rPr>
              <a:t>them</a:t>
            </a:r>
            <a:r>
              <a:rPr lang="pl-PL" altLang="pl-PL" sz="1600" dirty="0" smtClean="0">
                <a:latin typeface="Bookman Old Style" panose="02050604050505020204" pitchFamily="18" charset="0"/>
              </a:rPr>
              <a:t> </a:t>
            </a:r>
            <a:r>
              <a:rPr lang="pl-PL" altLang="pl-PL" sz="1600" dirty="0" err="1" smtClean="0">
                <a:latin typeface="Bookman Old Style" panose="02050604050505020204" pitchFamily="18" charset="0"/>
              </a:rPr>
              <a:t>have</a:t>
            </a:r>
            <a:r>
              <a:rPr lang="pl-PL" altLang="pl-PL" sz="1600" dirty="0" smtClean="0">
                <a:latin typeface="Bookman Old Style" panose="02050604050505020204" pitchFamily="18" charset="0"/>
              </a:rPr>
              <a:t> </a:t>
            </a:r>
            <a:r>
              <a:rPr lang="pl-PL" altLang="pl-PL" sz="1600" dirty="0" err="1" smtClean="0">
                <a:latin typeface="Bookman Old Style" panose="02050604050505020204" pitchFamily="18" charset="0"/>
              </a:rPr>
              <a:t>their</a:t>
            </a:r>
            <a:r>
              <a:rPr lang="pl-PL" altLang="pl-PL" sz="1600" dirty="0" smtClean="0">
                <a:latin typeface="Bookman Old Style" panose="02050604050505020204" pitchFamily="18" charset="0"/>
              </a:rPr>
              <a:t> </a:t>
            </a:r>
            <a:r>
              <a:rPr lang="pl-PL" altLang="pl-PL" sz="1600" dirty="0" err="1" smtClean="0">
                <a:latin typeface="Bookman Old Style" panose="02050604050505020204" pitchFamily="18" charset="0"/>
              </a:rPr>
              <a:t>own</a:t>
            </a:r>
            <a:r>
              <a:rPr lang="pl-PL" altLang="pl-PL" sz="1600" dirty="0" smtClean="0">
                <a:latin typeface="Bookman Old Style" panose="02050604050505020204" pitchFamily="18" charset="0"/>
              </a:rPr>
              <a:t> </a:t>
            </a:r>
            <a:r>
              <a:rPr lang="pl-PL" altLang="pl-PL" sz="1600" dirty="0" err="1" smtClean="0">
                <a:latin typeface="Bookman Old Style" panose="02050604050505020204" pitchFamily="18" charset="0"/>
              </a:rPr>
              <a:t>technical</a:t>
            </a:r>
            <a:r>
              <a:rPr lang="pl-PL" altLang="pl-PL" sz="1600" dirty="0" smtClean="0">
                <a:latin typeface="Bookman Old Style" panose="02050604050505020204" pitchFamily="18" charset="0"/>
              </a:rPr>
              <a:t> </a:t>
            </a:r>
            <a:r>
              <a:rPr lang="pl-PL" altLang="pl-PL" sz="1600" dirty="0" err="1" smtClean="0">
                <a:latin typeface="Bookman Old Style" panose="02050604050505020204" pitchFamily="18" charset="0"/>
              </a:rPr>
              <a:t>support</a:t>
            </a:r>
            <a:r>
              <a:rPr lang="pl-PL" altLang="pl-PL" sz="1600" dirty="0" smtClean="0">
                <a:latin typeface="Bookman Old Style" panose="02050604050505020204" pitchFamily="18" charset="0"/>
              </a:rPr>
              <a:t>.</a:t>
            </a:r>
          </a:p>
          <a:p>
            <a:pPr marL="285750" indent="-285750">
              <a:spcBef>
                <a:spcPct val="0"/>
              </a:spcBef>
              <a:buFont typeface="Wingdings" panose="05000000000000000000" pitchFamily="2" charset="2"/>
              <a:buChar char="Ø"/>
            </a:pPr>
            <a:r>
              <a:rPr lang="pl-PL" altLang="pl-PL" sz="1600" dirty="0" err="1" smtClean="0">
                <a:latin typeface="Bookman Old Style" panose="02050604050505020204" pitchFamily="18" charset="0"/>
              </a:rPr>
              <a:t>Maintenence</a:t>
            </a:r>
            <a:r>
              <a:rPr lang="pl-PL" altLang="pl-PL" sz="1600" dirty="0" smtClean="0">
                <a:latin typeface="Bookman Old Style" panose="02050604050505020204" pitchFamily="18" charset="0"/>
              </a:rPr>
              <a:t> </a:t>
            </a:r>
            <a:r>
              <a:rPr lang="en-US" altLang="pl-PL" sz="1600" dirty="0" smtClean="0">
                <a:latin typeface="Bookman Old Style" panose="02050604050505020204" pitchFamily="18" charset="0"/>
              </a:rPr>
              <a:t>and </a:t>
            </a:r>
            <a:r>
              <a:rPr lang="en-US" altLang="pl-PL" sz="1600" dirty="0">
                <a:latin typeface="Bookman Old Style" panose="02050604050505020204" pitchFamily="18" charset="0"/>
              </a:rPr>
              <a:t>service </a:t>
            </a:r>
            <a:r>
              <a:rPr lang="pl-PL" altLang="pl-PL" sz="1600" dirty="0" err="1" smtClean="0">
                <a:latin typeface="Bookman Old Style" panose="02050604050505020204" pitchFamily="18" charset="0"/>
              </a:rPr>
              <a:t>at</a:t>
            </a:r>
            <a:r>
              <a:rPr lang="en-US" altLang="pl-PL" sz="1600" dirty="0" smtClean="0">
                <a:latin typeface="Bookman Old Style" panose="02050604050505020204" pitchFamily="18" charset="0"/>
              </a:rPr>
              <a:t> </a:t>
            </a:r>
            <a:r>
              <a:rPr lang="en-US" altLang="pl-PL" sz="1600" dirty="0">
                <a:latin typeface="Bookman Old Style" panose="02050604050505020204" pitchFamily="18" charset="0"/>
              </a:rPr>
              <a:t>CCB IFJ PAN: 9 </a:t>
            </a:r>
            <a:r>
              <a:rPr lang="en-US" altLang="pl-PL" sz="1600" dirty="0" smtClean="0">
                <a:latin typeface="Bookman Old Style" panose="02050604050505020204" pitchFamily="18" charset="0"/>
              </a:rPr>
              <a:t>engineers; </a:t>
            </a:r>
            <a:r>
              <a:rPr lang="en-US" altLang="pl-PL" sz="1600" dirty="0">
                <a:latin typeface="Bookman Old Style" panose="02050604050505020204" pitchFamily="18" charset="0"/>
              </a:rPr>
              <a:t>support - 1 (!!!) IBA engineer.</a:t>
            </a:r>
          </a:p>
          <a:p>
            <a:pPr marL="285750" indent="-285750">
              <a:buFont typeface="Wingdings" panose="05000000000000000000" pitchFamily="2" charset="2"/>
              <a:buChar char="Ø"/>
            </a:pPr>
            <a:r>
              <a:rPr lang="en-US" altLang="pl-PL" sz="1600" dirty="0">
                <a:latin typeface="Bookman Old Style" panose="02050604050505020204" pitchFamily="18" charset="0"/>
              </a:rPr>
              <a:t>Selected devices cooperating with a cyclotron: cooling system, power supplies for electromagnets, regulators, measurement systems and others</a:t>
            </a:r>
            <a:r>
              <a:rPr lang="en-US" altLang="pl-PL" sz="1600" dirty="0" smtClean="0">
                <a:latin typeface="Bookman Old Style" panose="02050604050505020204" pitchFamily="18" charset="0"/>
              </a:rPr>
              <a:t>.</a:t>
            </a:r>
            <a:endParaRPr lang="en-US" altLang="pl-PL" sz="1600" dirty="0">
              <a:latin typeface="Bookman Old Style" panose="02050604050505020204" pitchFamily="18" charset="0"/>
            </a:endParaRPr>
          </a:p>
        </p:txBody>
      </p:sp>
      <p:pic>
        <p:nvPicPr>
          <p:cNvPr id="14" name="Obraz 13"/>
          <p:cNvPicPr>
            <a:picLocks noChangeAspect="1"/>
          </p:cNvPicPr>
          <p:nvPr/>
        </p:nvPicPr>
        <p:blipFill rotWithShape="1">
          <a:blip r:embed="rId6" cstate="print">
            <a:extLst>
              <a:ext uri="{28A0092B-C50C-407E-A947-70E740481C1C}">
                <a14:useLocalDpi xmlns:a14="http://schemas.microsoft.com/office/drawing/2010/main" val="0"/>
              </a:ext>
            </a:extLst>
          </a:blip>
          <a:srcRect l="17095" t="-331" r="745" b="331"/>
          <a:stretch/>
        </p:blipFill>
        <p:spPr>
          <a:xfrm>
            <a:off x="5037009" y="706334"/>
            <a:ext cx="3849463" cy="2635501"/>
          </a:xfrm>
          <a:prstGeom prst="rect">
            <a:avLst/>
          </a:prstGeom>
        </p:spPr>
      </p:pic>
      <p:pic>
        <p:nvPicPr>
          <p:cNvPr id="15" name="Obraz 14"/>
          <p:cNvPicPr>
            <a:picLocks noChangeAspect="1"/>
          </p:cNvPicPr>
          <p:nvPr/>
        </p:nvPicPr>
        <p:blipFill rotWithShape="1">
          <a:blip r:embed="rId7" cstate="print">
            <a:extLst>
              <a:ext uri="{28A0092B-C50C-407E-A947-70E740481C1C}">
                <a14:useLocalDpi xmlns:a14="http://schemas.microsoft.com/office/drawing/2010/main" val="0"/>
              </a:ext>
            </a:extLst>
          </a:blip>
          <a:srcRect l="28565" t="18922" r="18730" b="10344"/>
          <a:stretch/>
        </p:blipFill>
        <p:spPr>
          <a:xfrm>
            <a:off x="5049794" y="3483158"/>
            <a:ext cx="2161964" cy="1632057"/>
          </a:xfrm>
          <a:prstGeom prst="rect">
            <a:avLst/>
          </a:prstGeom>
        </p:spPr>
      </p:pic>
      <p:pic>
        <p:nvPicPr>
          <p:cNvPr id="16" name="Obraz 15"/>
          <p:cNvPicPr>
            <a:picLocks noChangeAspect="1"/>
          </p:cNvPicPr>
          <p:nvPr/>
        </p:nvPicPr>
        <p:blipFill rotWithShape="1">
          <a:blip r:embed="rId8" cstate="print">
            <a:extLst>
              <a:ext uri="{28A0092B-C50C-407E-A947-70E740481C1C}">
                <a14:useLocalDpi xmlns:a14="http://schemas.microsoft.com/office/drawing/2010/main" val="0"/>
              </a:ext>
            </a:extLst>
          </a:blip>
          <a:srcRect l="16500" t="25979" r="45112" b="11545"/>
          <a:stretch/>
        </p:blipFill>
        <p:spPr>
          <a:xfrm rot="5400000">
            <a:off x="7310775" y="3539519"/>
            <a:ext cx="1645233" cy="1506160"/>
          </a:xfrm>
          <a:prstGeom prst="rect">
            <a:avLst/>
          </a:prstGeom>
        </p:spPr>
      </p:pic>
    </p:spTree>
    <p:extLst>
      <p:ext uri="{BB962C8B-B14F-4D97-AF65-F5344CB8AC3E}">
        <p14:creationId xmlns:p14="http://schemas.microsoft.com/office/powerpoint/2010/main" val="4189021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Rot="1" noChangeArrowheads="1"/>
          </p:cNvSpPr>
          <p:nvPr/>
        </p:nvSpPr>
        <p:spPr>
          <a:xfrm>
            <a:off x="107950" y="44450"/>
            <a:ext cx="8974405" cy="360363"/>
          </a:xfrm>
          <a:prstGeom prst="rect">
            <a:avLst/>
          </a:prstGeom>
        </p:spPr>
        <p:txBody>
          <a:bodyPr anchor="ctr"/>
          <a:lstStyle/>
          <a:p>
            <a:pPr algn="ctr">
              <a:defRPr/>
            </a:pPr>
            <a:r>
              <a:rPr lang="pl-PL" sz="2200" b="1" dirty="0" err="1" smtClean="0">
                <a:solidFill>
                  <a:srgbClr val="002060"/>
                </a:solidFill>
                <a:latin typeface="Bookman Old Style" pitchFamily="18" charset="0"/>
              </a:rPr>
              <a:t>Parameters</a:t>
            </a:r>
            <a:r>
              <a:rPr lang="pl-PL" sz="2200" b="1" dirty="0" smtClean="0">
                <a:solidFill>
                  <a:srgbClr val="002060"/>
                </a:solidFill>
                <a:latin typeface="Bookman Old Style" pitchFamily="18" charset="0"/>
              </a:rPr>
              <a:t> of proton </a:t>
            </a:r>
            <a:r>
              <a:rPr lang="pl-PL" sz="2200" b="1" dirty="0" err="1" smtClean="0">
                <a:solidFill>
                  <a:srgbClr val="002060"/>
                </a:solidFill>
                <a:latin typeface="Bookman Old Style" pitchFamily="18" charset="0"/>
              </a:rPr>
              <a:t>beam</a:t>
            </a:r>
            <a:endParaRPr lang="en-US" sz="2200" b="1" dirty="0">
              <a:solidFill>
                <a:schemeClr val="accent1">
                  <a:lumMod val="50000"/>
                </a:schemeClr>
              </a:solidFill>
              <a:latin typeface="Bookman Old Style" pitchFamily="18" charset="0"/>
              <a:ea typeface="+mj-ea"/>
              <a:cs typeface="+mj-cs"/>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611006307"/>
              </p:ext>
            </p:extLst>
          </p:nvPr>
        </p:nvGraphicFramePr>
        <p:xfrm>
          <a:off x="4860032" y="692696"/>
          <a:ext cx="4589463" cy="3201988"/>
        </p:xfrm>
        <a:graphic>
          <a:graphicData uri="http://schemas.openxmlformats.org/presentationml/2006/ole">
            <mc:AlternateContent xmlns:mc="http://schemas.openxmlformats.org/markup-compatibility/2006">
              <mc:Choice xmlns:v="urn:schemas-microsoft-com:vml" Requires="v">
                <p:oleObj spid="_x0000_s64590" name="Graph" r:id="rId3" imgW="4153680" imgH="2901600" progId="Origin50.Graph">
                  <p:embed/>
                </p:oleObj>
              </mc:Choice>
              <mc:Fallback>
                <p:oleObj name="Graph" r:id="rId3" imgW="4153680" imgH="2901600" progId="Origin50.Graph">
                  <p:embed/>
                  <p:pic>
                    <p:nvPicPr>
                      <p:cNvPr id="0" name=""/>
                      <p:cNvPicPr>
                        <a:picLocks noChangeAspect="1" noChangeArrowheads="1"/>
                      </p:cNvPicPr>
                      <p:nvPr/>
                    </p:nvPicPr>
                    <p:blipFill>
                      <a:blip r:embed="rId4"/>
                      <a:srcRect/>
                      <a:stretch>
                        <a:fillRect/>
                      </a:stretch>
                    </p:blipFill>
                    <p:spPr bwMode="auto">
                      <a:xfrm>
                        <a:off x="4860032" y="692696"/>
                        <a:ext cx="4589463" cy="3201988"/>
                      </a:xfrm>
                      <a:prstGeom prst="rect">
                        <a:avLst/>
                      </a:prstGeom>
                      <a:noFill/>
                      <a:ln>
                        <a:noFill/>
                      </a:ln>
                      <a:effectLst/>
                      <a:extLst/>
                    </p:spPr>
                  </p:pic>
                </p:oleObj>
              </mc:Fallback>
            </mc:AlternateContent>
          </a:graphicData>
        </a:graphic>
      </p:graphicFrame>
      <p:graphicFrame>
        <p:nvGraphicFramePr>
          <p:cNvPr id="17" name="Tabela 16"/>
          <p:cNvGraphicFramePr>
            <a:graphicFrameLocks noGrp="1"/>
          </p:cNvGraphicFramePr>
          <p:nvPr>
            <p:extLst/>
          </p:nvPr>
        </p:nvGraphicFramePr>
        <p:xfrm>
          <a:off x="490742" y="5541167"/>
          <a:ext cx="8208819" cy="1005840"/>
        </p:xfrm>
        <a:graphic>
          <a:graphicData uri="http://schemas.openxmlformats.org/drawingml/2006/table">
            <a:tbl>
              <a:tblPr firstRow="1" bandRow="1">
                <a:tableStyleId>{5940675A-B579-460E-94D1-54222C63F5DA}</a:tableStyleId>
              </a:tblPr>
              <a:tblGrid>
                <a:gridCol w="2698907"/>
                <a:gridCol w="2634284"/>
                <a:gridCol w="2875628"/>
              </a:tblGrid>
              <a:tr h="328349">
                <a:tc>
                  <a:txBody>
                    <a:bodyPr/>
                    <a:lstStyle/>
                    <a:p>
                      <a:r>
                        <a:rPr lang="pl-PL" sz="1600" b="1" dirty="0" err="1" smtClean="0">
                          <a:latin typeface="Cambria" panose="02040503050406030204" pitchFamily="18" charset="0"/>
                        </a:rPr>
                        <a:t>Medical</a:t>
                      </a:r>
                      <a:r>
                        <a:rPr lang="pl-PL" sz="1600" b="1" dirty="0" smtClean="0">
                          <a:latin typeface="Cambria" panose="02040503050406030204" pitchFamily="18" charset="0"/>
                        </a:rPr>
                        <a:t> </a:t>
                      </a:r>
                      <a:r>
                        <a:rPr lang="pl-PL" sz="1600" b="1" dirty="0" err="1" smtClean="0">
                          <a:latin typeface="Cambria" panose="02040503050406030204" pitchFamily="18" charset="0"/>
                        </a:rPr>
                        <a:t>parameters</a:t>
                      </a:r>
                      <a:endParaRPr lang="pl-PL" sz="1600" b="1" dirty="0">
                        <a:latin typeface="Cambria" panose="02040503050406030204" pitchFamily="18" charset="0"/>
                      </a:endParaRPr>
                    </a:p>
                  </a:txBody>
                  <a:tcPr>
                    <a:solidFill>
                      <a:schemeClr val="bg2">
                        <a:lumMod val="90000"/>
                      </a:schemeClr>
                    </a:solidFill>
                  </a:tcPr>
                </a:tc>
                <a:tc>
                  <a:txBody>
                    <a:bodyPr/>
                    <a:lstStyle/>
                    <a:p>
                      <a:r>
                        <a:rPr lang="pl-PL" sz="1600" b="1" dirty="0" err="1" smtClean="0">
                          <a:latin typeface="Cambria" panose="02040503050406030204" pitchFamily="18" charset="0"/>
                        </a:rPr>
                        <a:t>Physical</a:t>
                      </a:r>
                      <a:r>
                        <a:rPr lang="pl-PL" sz="1600" b="1" dirty="0" smtClean="0">
                          <a:latin typeface="Cambria" panose="02040503050406030204" pitchFamily="18" charset="0"/>
                        </a:rPr>
                        <a:t> </a:t>
                      </a:r>
                      <a:r>
                        <a:rPr lang="pl-PL" sz="1600" b="1" dirty="0" err="1" smtClean="0">
                          <a:latin typeface="Cambria" panose="02040503050406030204" pitchFamily="18" charset="0"/>
                        </a:rPr>
                        <a:t>parameters</a:t>
                      </a:r>
                      <a:endParaRPr lang="pl-PL" sz="1600" b="1" dirty="0">
                        <a:latin typeface="Cambria" panose="02040503050406030204" pitchFamily="18" charset="0"/>
                      </a:endParaRPr>
                    </a:p>
                  </a:txBody>
                  <a:tcPr>
                    <a:solidFill>
                      <a:schemeClr val="bg2">
                        <a:lumMod val="90000"/>
                      </a:schemeClr>
                    </a:solidFill>
                  </a:tcPr>
                </a:tc>
                <a:tc>
                  <a:txBody>
                    <a:bodyPr/>
                    <a:lstStyle/>
                    <a:p>
                      <a:r>
                        <a:rPr lang="pl-PL" sz="1600" b="1" dirty="0" err="1" smtClean="0">
                          <a:latin typeface="Cambria" panose="02040503050406030204" pitchFamily="18" charset="0"/>
                        </a:rPr>
                        <a:t>Proteus</a:t>
                      </a:r>
                      <a:r>
                        <a:rPr lang="pl-PL" sz="1600" b="1" dirty="0" smtClean="0">
                          <a:latin typeface="Cambria" panose="02040503050406030204" pitchFamily="18" charset="0"/>
                        </a:rPr>
                        <a:t> C-235</a:t>
                      </a:r>
                      <a:endParaRPr lang="pl-PL" sz="1600" b="1" dirty="0">
                        <a:latin typeface="Cambria" panose="02040503050406030204" pitchFamily="18" charset="0"/>
                      </a:endParaRPr>
                    </a:p>
                  </a:txBody>
                  <a:tcPr>
                    <a:solidFill>
                      <a:schemeClr val="bg2">
                        <a:lumMod val="90000"/>
                      </a:schemeClr>
                    </a:solidFill>
                  </a:tcPr>
                </a:tc>
              </a:tr>
              <a:tr h="321826">
                <a:tc>
                  <a:txBody>
                    <a:bodyPr/>
                    <a:lstStyle/>
                    <a:p>
                      <a:r>
                        <a:rPr lang="pl-PL" sz="1600" dirty="0" err="1" smtClean="0">
                          <a:latin typeface="Cambria" panose="02040503050406030204" pitchFamily="18" charset="0"/>
                        </a:rPr>
                        <a:t>Range</a:t>
                      </a:r>
                      <a:endParaRPr lang="pl-PL" sz="1600" dirty="0">
                        <a:latin typeface="Cambria" panose="02040503050406030204" pitchFamily="18" charset="0"/>
                      </a:endParaRPr>
                    </a:p>
                  </a:txBody>
                  <a:tcPr/>
                </a:tc>
                <a:tc>
                  <a:txBody>
                    <a:bodyPr/>
                    <a:lstStyle/>
                    <a:p>
                      <a:r>
                        <a:rPr lang="pl-PL" sz="1600" dirty="0" smtClean="0">
                          <a:latin typeface="Cambria" panose="02040503050406030204" pitchFamily="18" charset="0"/>
                        </a:rPr>
                        <a:t>Energy (E)</a:t>
                      </a:r>
                      <a:endParaRPr lang="pl-PL" sz="1600" dirty="0">
                        <a:latin typeface="Cambria" panose="02040503050406030204" pitchFamily="18" charset="0"/>
                      </a:endParaRPr>
                    </a:p>
                  </a:txBody>
                  <a:tcPr/>
                </a:tc>
                <a:tc>
                  <a:txBody>
                    <a:bodyPr/>
                    <a:lstStyle/>
                    <a:p>
                      <a:r>
                        <a:rPr lang="pl-PL" sz="1600" dirty="0" smtClean="0">
                          <a:latin typeface="Cambria" panose="02040503050406030204" pitchFamily="18" charset="0"/>
                        </a:rPr>
                        <a:t>70-230</a:t>
                      </a:r>
                      <a:r>
                        <a:rPr lang="pl-PL" sz="1600" baseline="0" dirty="0" smtClean="0">
                          <a:latin typeface="Cambria" panose="02040503050406030204" pitchFamily="18" charset="0"/>
                        </a:rPr>
                        <a:t> </a:t>
                      </a:r>
                      <a:r>
                        <a:rPr lang="pl-PL" sz="1600" baseline="0" dirty="0" err="1" smtClean="0">
                          <a:latin typeface="Cambria" panose="02040503050406030204" pitchFamily="18" charset="0"/>
                        </a:rPr>
                        <a:t>MeV</a:t>
                      </a:r>
                      <a:endParaRPr lang="pl-PL" sz="1600" dirty="0">
                        <a:latin typeface="Cambria" panose="02040503050406030204" pitchFamily="18" charset="0"/>
                      </a:endParaRPr>
                    </a:p>
                  </a:txBody>
                  <a:tcPr/>
                </a:tc>
              </a:tr>
              <a:tr h="321826">
                <a:tc>
                  <a:txBody>
                    <a:bodyPr/>
                    <a:lstStyle/>
                    <a:p>
                      <a:r>
                        <a:rPr lang="pl-PL" sz="1600" dirty="0" err="1" smtClean="0">
                          <a:latin typeface="Cambria" panose="02040503050406030204" pitchFamily="18" charset="0"/>
                        </a:rPr>
                        <a:t>Dose</a:t>
                      </a:r>
                      <a:r>
                        <a:rPr lang="pl-PL" sz="1600" dirty="0" smtClean="0">
                          <a:latin typeface="Cambria" panose="02040503050406030204" pitchFamily="18" charset="0"/>
                        </a:rPr>
                        <a:t> </a:t>
                      </a:r>
                      <a:r>
                        <a:rPr lang="pl-PL" sz="1600" dirty="0" err="1" smtClean="0">
                          <a:latin typeface="Cambria" panose="02040503050406030204" pitchFamily="18" charset="0"/>
                        </a:rPr>
                        <a:t>rate</a:t>
                      </a:r>
                      <a:endParaRPr lang="pl-PL" sz="1600" dirty="0">
                        <a:latin typeface="Cambria" panose="02040503050406030204" pitchFamily="18" charset="0"/>
                      </a:endParaRPr>
                    </a:p>
                  </a:txBody>
                  <a:tcPr/>
                </a:tc>
                <a:tc>
                  <a:txBody>
                    <a:bodyPr/>
                    <a:lstStyle/>
                    <a:p>
                      <a:r>
                        <a:rPr lang="pl-PL" sz="1600" dirty="0" err="1" smtClean="0">
                          <a:latin typeface="Cambria" panose="02040503050406030204" pitchFamily="18" charset="0"/>
                        </a:rPr>
                        <a:t>Beam</a:t>
                      </a:r>
                      <a:r>
                        <a:rPr lang="pl-PL" sz="1600" baseline="0" dirty="0" smtClean="0">
                          <a:latin typeface="Cambria" panose="02040503050406030204" pitchFamily="18" charset="0"/>
                        </a:rPr>
                        <a:t> </a:t>
                      </a:r>
                      <a:r>
                        <a:rPr lang="pl-PL" sz="1600" baseline="0" dirty="0" err="1" smtClean="0">
                          <a:latin typeface="Cambria" panose="02040503050406030204" pitchFamily="18" charset="0"/>
                        </a:rPr>
                        <a:t>current</a:t>
                      </a:r>
                      <a:r>
                        <a:rPr lang="pl-PL" sz="1600" dirty="0" smtClean="0">
                          <a:latin typeface="Cambria" panose="02040503050406030204" pitchFamily="18" charset="0"/>
                        </a:rPr>
                        <a:t> (I)</a:t>
                      </a:r>
                      <a:endParaRPr lang="pl-PL" sz="1600" dirty="0">
                        <a:latin typeface="Cambria" panose="02040503050406030204" pitchFamily="18" charset="0"/>
                      </a:endParaRPr>
                    </a:p>
                  </a:txBody>
                  <a:tcPr/>
                </a:tc>
                <a:tc>
                  <a:txBody>
                    <a:bodyPr/>
                    <a:lstStyle/>
                    <a:p>
                      <a:r>
                        <a:rPr lang="pl-PL" sz="1600" dirty="0" smtClean="0">
                          <a:latin typeface="Cambria" panose="02040503050406030204" pitchFamily="18" charset="0"/>
                        </a:rPr>
                        <a:t>1-1000 </a:t>
                      </a:r>
                      <a:r>
                        <a:rPr lang="pl-PL" sz="1600" dirty="0" err="1" smtClean="0">
                          <a:latin typeface="Cambria" panose="02040503050406030204" pitchFamily="18" charset="0"/>
                        </a:rPr>
                        <a:t>nA</a:t>
                      </a:r>
                      <a:endParaRPr lang="pl-PL" sz="1600" dirty="0">
                        <a:latin typeface="Cambria" panose="02040503050406030204" pitchFamily="18" charset="0"/>
                      </a:endParaRPr>
                    </a:p>
                  </a:txBody>
                  <a:tcPr/>
                </a:tc>
              </a:tr>
            </a:tbl>
          </a:graphicData>
        </a:graphic>
      </p:graphicFrame>
      <p:sp>
        <p:nvSpPr>
          <p:cNvPr id="18" name="pole tekstowe 17"/>
          <p:cNvSpPr txBox="1"/>
          <p:nvPr/>
        </p:nvSpPr>
        <p:spPr>
          <a:xfrm>
            <a:off x="5458724" y="4397642"/>
            <a:ext cx="3078087" cy="584775"/>
          </a:xfrm>
          <a:prstGeom prst="rect">
            <a:avLst/>
          </a:prstGeom>
          <a:noFill/>
          <a:ln>
            <a:solidFill>
              <a:schemeClr val="tx1"/>
            </a:solidFill>
          </a:ln>
        </p:spPr>
        <p:txBody>
          <a:bodyPr wrap="none" rtlCol="0">
            <a:spAutoFit/>
          </a:bodyPr>
          <a:lstStyle/>
          <a:p>
            <a:r>
              <a:rPr lang="pl-PL" sz="1600" dirty="0" smtClean="0">
                <a:ln>
                  <a:solidFill>
                    <a:schemeClr val="tx1"/>
                  </a:solidFill>
                </a:ln>
                <a:latin typeface="Bookman Old Style" panose="02050604050505020204" pitchFamily="18" charset="0"/>
              </a:rPr>
              <a:t>Time to </a:t>
            </a:r>
            <a:r>
              <a:rPr lang="pl-PL" sz="1600" dirty="0" err="1" smtClean="0">
                <a:ln>
                  <a:solidFill>
                    <a:schemeClr val="tx1"/>
                  </a:solidFill>
                </a:ln>
                <a:latin typeface="Bookman Old Style" panose="02050604050505020204" pitchFamily="18" charset="0"/>
              </a:rPr>
              <a:t>change</a:t>
            </a:r>
            <a:r>
              <a:rPr lang="pl-PL" sz="1600" dirty="0" smtClean="0">
                <a:ln>
                  <a:solidFill>
                    <a:schemeClr val="tx1"/>
                  </a:solidFill>
                </a:ln>
                <a:latin typeface="Bookman Old Style" panose="02050604050505020204" pitchFamily="18" charset="0"/>
              </a:rPr>
              <a:t> Energy</a:t>
            </a:r>
            <a:r>
              <a:rPr lang="pl-PL" sz="1600" dirty="0">
                <a:ln>
                  <a:solidFill>
                    <a:schemeClr val="tx1"/>
                  </a:solidFill>
                </a:ln>
                <a:latin typeface="Bookman Old Style" panose="02050604050505020204" pitchFamily="18" charset="0"/>
              </a:rPr>
              <a:t>:</a:t>
            </a:r>
            <a:r>
              <a:rPr lang="pl-PL" sz="1600" dirty="0" smtClean="0">
                <a:ln>
                  <a:solidFill>
                    <a:schemeClr val="tx1"/>
                  </a:solidFill>
                </a:ln>
                <a:latin typeface="Bookman Old Style" panose="02050604050505020204" pitchFamily="18" charset="0"/>
              </a:rPr>
              <a:t>  </a:t>
            </a:r>
            <a:r>
              <a:rPr lang="pl-PL" altLang="en-US" sz="1600" dirty="0">
                <a:ln>
                  <a:solidFill>
                    <a:schemeClr val="tx1"/>
                  </a:solidFill>
                </a:ln>
                <a:latin typeface="Bookman Old Style" panose="02050604050505020204" pitchFamily="18" charset="0"/>
              </a:rPr>
              <a:t>~</a:t>
            </a:r>
            <a:r>
              <a:rPr lang="pl-PL" sz="1600" dirty="0" smtClean="0">
                <a:ln>
                  <a:solidFill>
                    <a:schemeClr val="tx1"/>
                  </a:solidFill>
                </a:ln>
                <a:latin typeface="Bookman Old Style" panose="02050604050505020204" pitchFamily="18" charset="0"/>
              </a:rPr>
              <a:t>1 s</a:t>
            </a:r>
          </a:p>
          <a:p>
            <a:pPr>
              <a:buFontTx/>
              <a:buChar char="-"/>
            </a:pPr>
            <a:r>
              <a:rPr lang="pl-PL" sz="1600" dirty="0" err="1" smtClean="0">
                <a:ln>
                  <a:solidFill>
                    <a:schemeClr val="tx1"/>
                  </a:solidFill>
                </a:ln>
                <a:latin typeface="Bookman Old Style" panose="02050604050505020204" pitchFamily="18" charset="0"/>
              </a:rPr>
              <a:t>scanning</a:t>
            </a:r>
            <a:r>
              <a:rPr lang="pl-PL" sz="1600" dirty="0" smtClean="0">
                <a:ln>
                  <a:solidFill>
                    <a:schemeClr val="tx1"/>
                  </a:solidFill>
                </a:ln>
                <a:latin typeface="Bookman Old Style" panose="02050604050505020204" pitchFamily="18" charset="0"/>
              </a:rPr>
              <a:t>: </a:t>
            </a:r>
            <a:r>
              <a:rPr lang="pl-PL" altLang="en-US" sz="1600" dirty="0">
                <a:ln>
                  <a:solidFill>
                    <a:schemeClr val="tx1"/>
                  </a:solidFill>
                </a:ln>
                <a:latin typeface="Bookman Old Style" panose="02050604050505020204" pitchFamily="18" charset="0"/>
              </a:rPr>
              <a:t>~100 µs</a:t>
            </a:r>
          </a:p>
        </p:txBody>
      </p:sp>
      <p:pic>
        <p:nvPicPr>
          <p:cNvPr id="19" name="Picture 6"/>
          <p:cNvPicPr>
            <a:picLocks noChangeAspect="1" noChangeArrowheads="1"/>
          </p:cNvPicPr>
          <p:nvPr/>
        </p:nvPicPr>
        <p:blipFill>
          <a:blip r:embed="rId5" cstate="print"/>
          <a:srcRect/>
          <a:stretch>
            <a:fillRect/>
          </a:stretch>
        </p:blipFill>
        <p:spPr bwMode="auto">
          <a:xfrm>
            <a:off x="64301" y="17715"/>
            <a:ext cx="473293" cy="427659"/>
          </a:xfrm>
          <a:prstGeom prst="rect">
            <a:avLst/>
          </a:prstGeom>
          <a:noFill/>
          <a:ln w="9525">
            <a:noFill/>
            <a:miter lim="800000"/>
            <a:headEnd/>
            <a:tailEnd/>
          </a:ln>
          <a:effectLst/>
        </p:spPr>
      </p:pic>
      <p:sp>
        <p:nvSpPr>
          <p:cNvPr id="20" name="Line 5"/>
          <p:cNvSpPr>
            <a:spLocks noChangeShapeType="1"/>
          </p:cNvSpPr>
          <p:nvPr/>
        </p:nvSpPr>
        <p:spPr bwMode="auto">
          <a:xfrm>
            <a:off x="776596" y="456698"/>
            <a:ext cx="7645092" cy="4141"/>
          </a:xfrm>
          <a:prstGeom prst="line">
            <a:avLst/>
          </a:prstGeom>
          <a:noFill/>
          <a:ln w="25400">
            <a:solidFill>
              <a:srgbClr val="002060"/>
            </a:solidFill>
            <a:round/>
            <a:headEnd/>
            <a:tailEnd/>
          </a:ln>
        </p:spPr>
        <p:txBody>
          <a:bodyPr/>
          <a:lstStyle/>
          <a:p>
            <a:endParaRPr lang="pl-PL"/>
          </a:p>
        </p:txBody>
      </p:sp>
      <p:pic>
        <p:nvPicPr>
          <p:cNvPr id="21" name="Picture 2" descr="https://ccb.ifj.edu.pl/img/logo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6525" y="90683"/>
            <a:ext cx="480147" cy="389452"/>
          </a:xfrm>
          <a:prstGeom prst="rect">
            <a:avLst/>
          </a:prstGeom>
          <a:noFill/>
          <a:extLst>
            <a:ext uri="{909E8E84-426E-40DD-AFC4-6F175D3DCCD1}">
              <a14:hiddenFill xmlns:a14="http://schemas.microsoft.com/office/drawing/2010/main">
                <a:solidFill>
                  <a:srgbClr val="FFFFFF"/>
                </a:solidFill>
              </a14:hiddenFill>
            </a:ext>
          </a:extLst>
        </p:spPr>
      </p:pic>
      <p:sp>
        <p:nvSpPr>
          <p:cNvPr id="11" name="Prostokąt z rogami zaokrąglonymi po przekątnej 10"/>
          <p:cNvSpPr/>
          <p:nvPr/>
        </p:nvSpPr>
        <p:spPr>
          <a:xfrm>
            <a:off x="323528" y="908720"/>
            <a:ext cx="4426412" cy="3147953"/>
          </a:xfrm>
          <a:prstGeom prst="round2DiagRect">
            <a:avLst>
              <a:gd name="adj1" fmla="val 50000"/>
              <a:gd name="adj2" fmla="val 15634"/>
            </a:avLst>
          </a:prstGeom>
          <a:blipFill>
            <a:blip r:embed="rId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l-PL" sz="2400" dirty="0">
              <a:solidFill>
                <a:srgbClr val="FF0066"/>
              </a:solidFill>
            </a:endParaRPr>
          </a:p>
        </p:txBody>
      </p:sp>
      <p:sp>
        <p:nvSpPr>
          <p:cNvPr id="14" name="Prostokąt 13"/>
          <p:cNvSpPr/>
          <p:nvPr/>
        </p:nvSpPr>
        <p:spPr>
          <a:xfrm>
            <a:off x="1739105" y="3183649"/>
            <a:ext cx="3393629" cy="1384995"/>
          </a:xfrm>
          <a:prstGeom prst="rect">
            <a:avLst/>
          </a:prstGeom>
        </p:spPr>
        <p:txBody>
          <a:bodyPr wrap="square">
            <a:spAutoFit/>
          </a:bodyPr>
          <a:lstStyle/>
          <a:p>
            <a:r>
              <a:rPr lang="en-US" sz="1400" dirty="0">
                <a:latin typeface="Bookman Old Style" panose="02050604050505020204" pitchFamily="18" charset="0"/>
              </a:rPr>
              <a:t>Beam energy selection system</a:t>
            </a:r>
            <a:r>
              <a:rPr lang="en-US" sz="1400" dirty="0" smtClean="0">
                <a:latin typeface="Bookman Old Style" panose="02050604050505020204" pitchFamily="18" charset="0"/>
              </a:rPr>
              <a:t>:</a:t>
            </a:r>
            <a:endParaRPr lang="pl-PL" sz="1400" dirty="0" smtClean="0">
              <a:latin typeface="Bookman Old Style" panose="02050604050505020204" pitchFamily="18" charset="0"/>
            </a:endParaRPr>
          </a:p>
          <a:p>
            <a:pPr marL="285750" indent="-285750">
              <a:buFont typeface="Wingdings" panose="05000000000000000000" pitchFamily="2" charset="2"/>
              <a:buChar char="Ø"/>
            </a:pPr>
            <a:r>
              <a:rPr lang="en-US" sz="1400" dirty="0" smtClean="0">
                <a:latin typeface="Bookman Old Style" panose="02050604050505020204" pitchFamily="18" charset="0"/>
              </a:rPr>
              <a:t>Energy </a:t>
            </a:r>
            <a:r>
              <a:rPr lang="en-US" sz="1400" dirty="0">
                <a:latin typeface="Bookman Old Style" panose="02050604050505020204" pitchFamily="18" charset="0"/>
              </a:rPr>
              <a:t>degrader </a:t>
            </a:r>
            <a:r>
              <a:rPr lang="en-US" sz="1400" dirty="0" smtClean="0">
                <a:latin typeface="Bookman Old Style" panose="02050604050505020204" pitchFamily="18" charset="0"/>
              </a:rPr>
              <a:t>( </a:t>
            </a:r>
            <a:r>
              <a:rPr lang="en-US" sz="1400" dirty="0">
                <a:latin typeface="Bookman Old Style" panose="02050604050505020204" pitchFamily="18" charset="0"/>
              </a:rPr>
              <a:t>70 - 230 MeV</a:t>
            </a:r>
            <a:r>
              <a:rPr lang="en-US" sz="1400" dirty="0" smtClean="0">
                <a:latin typeface="Bookman Old Style" panose="02050604050505020204" pitchFamily="18" charset="0"/>
              </a:rPr>
              <a:t>)</a:t>
            </a:r>
            <a:endParaRPr lang="pl-PL" sz="1400" dirty="0" smtClean="0">
              <a:latin typeface="Bookman Old Style" panose="02050604050505020204" pitchFamily="18" charset="0"/>
            </a:endParaRPr>
          </a:p>
          <a:p>
            <a:pPr marL="285750" indent="-285750">
              <a:buFont typeface="Wingdings" panose="05000000000000000000" pitchFamily="2" charset="2"/>
              <a:buChar char="Ø"/>
            </a:pPr>
            <a:r>
              <a:rPr lang="en-US" sz="1400" dirty="0" smtClean="0">
                <a:latin typeface="Bookman Old Style" panose="02050604050505020204" pitchFamily="18" charset="0"/>
              </a:rPr>
              <a:t>Quadrupole</a:t>
            </a:r>
            <a:r>
              <a:rPr lang="pl-PL" sz="1400" dirty="0" smtClean="0">
                <a:latin typeface="Bookman Old Style" panose="02050604050505020204" pitchFamily="18" charset="0"/>
              </a:rPr>
              <a:t>s </a:t>
            </a:r>
            <a:r>
              <a:rPr lang="en-US" sz="1400" dirty="0" smtClean="0">
                <a:latin typeface="Bookman Old Style" panose="02050604050505020204" pitchFamily="18" charset="0"/>
              </a:rPr>
              <a:t>(Focusing </a:t>
            </a:r>
            <a:r>
              <a:rPr lang="en-US" sz="1400" dirty="0">
                <a:latin typeface="Bookman Old Style" panose="02050604050505020204" pitchFamily="18" charset="0"/>
              </a:rPr>
              <a:t>the </a:t>
            </a:r>
            <a:r>
              <a:rPr lang="en-US" sz="1400" dirty="0" smtClean="0">
                <a:latin typeface="Bookman Old Style" panose="02050604050505020204" pitchFamily="18" charset="0"/>
              </a:rPr>
              <a:t>beam)</a:t>
            </a:r>
            <a:endParaRPr lang="pl-PL" sz="1400" dirty="0" smtClean="0">
              <a:latin typeface="Bookman Old Style" panose="02050604050505020204" pitchFamily="18" charset="0"/>
            </a:endParaRPr>
          </a:p>
          <a:p>
            <a:pPr marL="285750" indent="-285750">
              <a:buFont typeface="Wingdings" panose="05000000000000000000" pitchFamily="2" charset="2"/>
              <a:buChar char="Ø"/>
            </a:pPr>
            <a:r>
              <a:rPr lang="en-US" sz="1400" dirty="0" smtClean="0">
                <a:latin typeface="Bookman Old Style" panose="02050604050505020204" pitchFamily="18" charset="0"/>
              </a:rPr>
              <a:t>Magnets </a:t>
            </a:r>
            <a:endParaRPr lang="pl-PL" sz="1400" dirty="0" smtClean="0">
              <a:latin typeface="Bookman Old Style" panose="02050604050505020204" pitchFamily="18" charset="0"/>
            </a:endParaRPr>
          </a:p>
          <a:p>
            <a:pPr marL="285750" indent="-285750">
              <a:buFont typeface="Wingdings" panose="05000000000000000000" pitchFamily="2" charset="2"/>
              <a:buChar char="Ø"/>
            </a:pPr>
            <a:r>
              <a:rPr lang="pl-PL" sz="1400" dirty="0" smtClean="0">
                <a:latin typeface="Bookman Old Style" panose="02050604050505020204" pitchFamily="18" charset="0"/>
              </a:rPr>
              <a:t>C</a:t>
            </a:r>
            <a:r>
              <a:rPr lang="en-US" sz="1400" dirty="0" err="1" smtClean="0">
                <a:latin typeface="Bookman Old Style" panose="02050604050505020204" pitchFamily="18" charset="0"/>
              </a:rPr>
              <a:t>ollimators</a:t>
            </a:r>
            <a:endParaRPr lang="pl-PL" sz="1400" dirty="0">
              <a:latin typeface="Bookman Old Style" panose="02050604050505020204" pitchFamily="18" charset="0"/>
            </a:endParaRPr>
          </a:p>
        </p:txBody>
      </p:sp>
    </p:spTree>
    <p:extLst>
      <p:ext uri="{BB962C8B-B14F-4D97-AF65-F5344CB8AC3E}">
        <p14:creationId xmlns:p14="http://schemas.microsoft.com/office/powerpoint/2010/main" val="1214959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1" name="Obraz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8875" y="1528763"/>
            <a:ext cx="4652963"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Obraz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763" y="1484313"/>
            <a:ext cx="28162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Obraz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8563" y="4581525"/>
            <a:ext cx="2851150" cy="1903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4" name="Obraz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688" y="3357563"/>
            <a:ext cx="26543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Obraz 8"/>
          <p:cNvPicPr>
            <a:picLocks noChangeAspect="1"/>
          </p:cNvPicPr>
          <p:nvPr/>
        </p:nvPicPr>
        <p:blipFill>
          <a:blip r:embed="rId6">
            <a:extLst>
              <a:ext uri="{28A0092B-C50C-407E-A947-70E740481C1C}">
                <a14:useLocalDpi xmlns:a14="http://schemas.microsoft.com/office/drawing/2010/main" val="0"/>
              </a:ext>
            </a:extLst>
          </a:blip>
          <a:srcRect b="10007"/>
          <a:stretch>
            <a:fillRect/>
          </a:stretch>
        </p:blipFill>
        <p:spPr bwMode="auto">
          <a:xfrm>
            <a:off x="3214688" y="4581525"/>
            <a:ext cx="28098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416" name="Łącznik prosty ze strzałką 2"/>
          <p:cNvCxnSpPr>
            <a:cxnSpLocks noChangeShapeType="1"/>
          </p:cNvCxnSpPr>
          <p:nvPr/>
        </p:nvCxnSpPr>
        <p:spPr bwMode="auto">
          <a:xfrm flipV="1">
            <a:off x="3041650" y="1844675"/>
            <a:ext cx="1169988" cy="22225"/>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7417" name="Łącznik prosty ze strzałką 15"/>
          <p:cNvCxnSpPr>
            <a:cxnSpLocks noChangeShapeType="1"/>
          </p:cNvCxnSpPr>
          <p:nvPr/>
        </p:nvCxnSpPr>
        <p:spPr bwMode="auto">
          <a:xfrm flipV="1">
            <a:off x="3041650" y="2420938"/>
            <a:ext cx="2147888" cy="1181100"/>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7418" name="Łącznik prosty ze strzałką 18"/>
          <p:cNvCxnSpPr>
            <a:cxnSpLocks noChangeShapeType="1"/>
          </p:cNvCxnSpPr>
          <p:nvPr/>
        </p:nvCxnSpPr>
        <p:spPr bwMode="auto">
          <a:xfrm flipV="1">
            <a:off x="5000625" y="2878138"/>
            <a:ext cx="611188" cy="1657350"/>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7419" name="Łącznik prosty ze strzałką 20"/>
          <p:cNvCxnSpPr>
            <a:cxnSpLocks noChangeShapeType="1"/>
          </p:cNvCxnSpPr>
          <p:nvPr/>
        </p:nvCxnSpPr>
        <p:spPr bwMode="auto">
          <a:xfrm flipV="1">
            <a:off x="7966075" y="3602038"/>
            <a:ext cx="250825" cy="879475"/>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7420" name="Łącznik prosty ze strzałką 22"/>
          <p:cNvCxnSpPr>
            <a:cxnSpLocks noChangeShapeType="1"/>
          </p:cNvCxnSpPr>
          <p:nvPr/>
        </p:nvCxnSpPr>
        <p:spPr bwMode="auto">
          <a:xfrm flipH="1" flipV="1">
            <a:off x="7019925" y="3068638"/>
            <a:ext cx="73025" cy="1412875"/>
          </a:xfrm>
          <a:prstGeom prst="straightConnector1">
            <a:avLst/>
          </a:prstGeom>
          <a:noFill/>
          <a:ln w="38100"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4" name="Line 5"/>
          <p:cNvSpPr>
            <a:spLocks noChangeShapeType="1"/>
          </p:cNvSpPr>
          <p:nvPr/>
        </p:nvSpPr>
        <p:spPr bwMode="auto">
          <a:xfrm>
            <a:off x="467544" y="836712"/>
            <a:ext cx="7921625" cy="0"/>
          </a:xfrm>
          <a:prstGeom prst="line">
            <a:avLst/>
          </a:prstGeom>
          <a:noFill/>
          <a:ln w="25400">
            <a:solidFill>
              <a:srgbClr val="002060"/>
            </a:solidFill>
            <a:round/>
            <a:headEnd/>
            <a:tailEnd/>
          </a:ln>
        </p:spPr>
        <p:txBody>
          <a:bodyPr/>
          <a:lstStyle/>
          <a:p>
            <a:endParaRPr lang="pl-PL"/>
          </a:p>
        </p:txBody>
      </p:sp>
      <p:sp>
        <p:nvSpPr>
          <p:cNvPr id="15" name="Rectangle 2"/>
          <p:cNvSpPr txBox="1">
            <a:spLocks noRot="1" noChangeArrowheads="1"/>
          </p:cNvSpPr>
          <p:nvPr/>
        </p:nvSpPr>
        <p:spPr>
          <a:xfrm>
            <a:off x="218702" y="197867"/>
            <a:ext cx="8313738" cy="360363"/>
          </a:xfrm>
          <a:prstGeom prst="rect">
            <a:avLst/>
          </a:prstGeom>
        </p:spPr>
        <p:txBody>
          <a:bodyPr anchor="ctr"/>
          <a:lstStyle/>
          <a:p>
            <a:pPr algn="ctr"/>
            <a:r>
              <a:rPr lang="pl-PL" altLang="pl-PL" sz="2400" b="1" dirty="0" smtClean="0">
                <a:solidFill>
                  <a:srgbClr val="002060"/>
                </a:solidFill>
                <a:latin typeface="Bookman Old Style" panose="02050604050505020204" pitchFamily="18" charset="0"/>
              </a:rPr>
              <a:t>IBA </a:t>
            </a:r>
            <a:r>
              <a:rPr lang="pl-PL" altLang="pl-PL" sz="2400" b="1" dirty="0" err="1" smtClean="0">
                <a:solidFill>
                  <a:srgbClr val="002060"/>
                </a:solidFill>
                <a:latin typeface="Bookman Old Style" panose="02050604050505020204" pitchFamily="18" charset="0"/>
              </a:rPr>
              <a:t>Cyclotron</a:t>
            </a:r>
            <a:r>
              <a:rPr lang="pl-PL" altLang="pl-PL" sz="2400" b="1" dirty="0" smtClean="0">
                <a:solidFill>
                  <a:srgbClr val="002060"/>
                </a:solidFill>
                <a:latin typeface="Bookman Old Style" panose="02050604050505020204" pitchFamily="18" charset="0"/>
              </a:rPr>
              <a:t>, </a:t>
            </a:r>
            <a:r>
              <a:rPr lang="en-US" altLang="pl-PL" sz="2400" b="1" dirty="0" smtClean="0">
                <a:solidFill>
                  <a:srgbClr val="002060"/>
                </a:solidFill>
                <a:latin typeface="Bookman Old Style" panose="02050604050505020204" pitchFamily="18" charset="0"/>
              </a:rPr>
              <a:t>Proteus </a:t>
            </a:r>
            <a:r>
              <a:rPr lang="pl-PL" altLang="pl-PL" sz="2400" b="1" dirty="0" smtClean="0">
                <a:solidFill>
                  <a:srgbClr val="002060"/>
                </a:solidFill>
                <a:latin typeface="Bookman Old Style" panose="02050604050505020204" pitchFamily="18" charset="0"/>
              </a:rPr>
              <a:t>C</a:t>
            </a:r>
            <a:r>
              <a:rPr lang="en-US" altLang="pl-PL" sz="2400" b="1" dirty="0" smtClean="0">
                <a:solidFill>
                  <a:srgbClr val="002060"/>
                </a:solidFill>
                <a:latin typeface="Bookman Old Style" panose="02050604050505020204" pitchFamily="18" charset="0"/>
              </a:rPr>
              <a:t>-235</a:t>
            </a:r>
            <a:r>
              <a:rPr lang="en-US" altLang="pl-PL" sz="2400" b="1" dirty="0">
                <a:solidFill>
                  <a:srgbClr val="002060"/>
                </a:solidFill>
                <a:latin typeface="Bookman Old Style" panose="02050604050505020204" pitchFamily="18" charset="0"/>
              </a:rPr>
              <a:t>: </a:t>
            </a:r>
          </a:p>
          <a:p>
            <a:pPr algn="ctr"/>
            <a:r>
              <a:rPr lang="en-US" altLang="pl-PL" b="1" dirty="0">
                <a:solidFill>
                  <a:srgbClr val="FF0000"/>
                </a:solidFill>
                <a:latin typeface="Bookman Old Style" panose="02050604050505020204" pitchFamily="18" charset="0"/>
              </a:rPr>
              <a:t>2 dedicated (scanning) gantries, eye treatment, experimental room</a:t>
            </a:r>
          </a:p>
        </p:txBody>
      </p:sp>
      <p:pic>
        <p:nvPicPr>
          <p:cNvPr id="16" name="Picture 6"/>
          <p:cNvPicPr>
            <a:picLocks noChangeAspect="1" noChangeArrowheads="1"/>
          </p:cNvPicPr>
          <p:nvPr/>
        </p:nvPicPr>
        <p:blipFill>
          <a:blip r:embed="rId7" cstate="print"/>
          <a:srcRect/>
          <a:stretch>
            <a:fillRect/>
          </a:stretch>
        </p:blipFill>
        <p:spPr bwMode="auto">
          <a:xfrm>
            <a:off x="64301" y="32369"/>
            <a:ext cx="473293" cy="427659"/>
          </a:xfrm>
          <a:prstGeom prst="rect">
            <a:avLst/>
          </a:prstGeom>
          <a:noFill/>
          <a:ln w="9525">
            <a:noFill/>
            <a:miter lim="800000"/>
            <a:headEnd/>
            <a:tailEnd/>
          </a:ln>
          <a:effectLst/>
        </p:spPr>
      </p:pic>
      <p:pic>
        <p:nvPicPr>
          <p:cNvPr id="17" name="Picture 2" descr="https://ccb.ifj.edu.pl/img/logo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6525" y="52583"/>
            <a:ext cx="480147" cy="389452"/>
          </a:xfrm>
          <a:prstGeom prst="rect">
            <a:avLst/>
          </a:prstGeom>
          <a:noFill/>
          <a:extLst>
            <a:ext uri="{909E8E84-426E-40DD-AFC4-6F175D3DCCD1}">
              <a14:hiddenFill xmlns:a14="http://schemas.microsoft.com/office/drawing/2010/main">
                <a:solidFill>
                  <a:srgbClr val="FFFFFF"/>
                </a:solidFill>
              </a14:hiddenFill>
            </a:ext>
          </a:extLst>
        </p:spPr>
      </p:pic>
      <p:sp>
        <p:nvSpPr>
          <p:cNvPr id="18" name="Prostokąt 17"/>
          <p:cNvSpPr/>
          <p:nvPr/>
        </p:nvSpPr>
        <p:spPr>
          <a:xfrm>
            <a:off x="346469" y="5389476"/>
            <a:ext cx="2386812" cy="1200329"/>
          </a:xfrm>
          <a:prstGeom prst="rect">
            <a:avLst/>
          </a:prstGeom>
        </p:spPr>
        <p:txBody>
          <a:bodyPr wrap="square">
            <a:spAutoFit/>
          </a:bodyPr>
          <a:lstStyle/>
          <a:p>
            <a:pPr eaLnBrk="1" hangingPunct="1"/>
            <a:r>
              <a:rPr lang="pl-PL" altLang="en-US" b="1" dirty="0" err="1" smtClean="0">
                <a:solidFill>
                  <a:srgbClr val="33CC33"/>
                </a:solidFill>
                <a:latin typeface="Bookman Old Style" panose="02050604050505020204" pitchFamily="18" charset="0"/>
              </a:rPr>
              <a:t>Cyclotron</a:t>
            </a:r>
            <a:r>
              <a:rPr lang="pl-PL" altLang="en-US" b="1" dirty="0" smtClean="0">
                <a:solidFill>
                  <a:srgbClr val="33CC33"/>
                </a:solidFill>
                <a:latin typeface="Bookman Old Style" panose="02050604050505020204" pitchFamily="18" charset="0"/>
              </a:rPr>
              <a:t>:</a:t>
            </a:r>
          </a:p>
          <a:p>
            <a:pPr eaLnBrk="1" hangingPunct="1"/>
            <a:r>
              <a:rPr lang="en-US" altLang="en-US" b="1" dirty="0" smtClean="0">
                <a:solidFill>
                  <a:srgbClr val="33CC33"/>
                </a:solidFill>
                <a:latin typeface="Bookman Old Style" panose="02050604050505020204" pitchFamily="18" charset="0"/>
              </a:rPr>
              <a:t>Ion </a:t>
            </a:r>
            <a:r>
              <a:rPr lang="en-US" altLang="en-US" b="1" dirty="0">
                <a:solidFill>
                  <a:srgbClr val="33CC33"/>
                </a:solidFill>
                <a:latin typeface="Bookman Old Style" panose="02050604050505020204" pitchFamily="18" charset="0"/>
              </a:rPr>
              <a:t>Beam Applications S.A. (IBA), </a:t>
            </a:r>
            <a:r>
              <a:rPr lang="en-US" altLang="en-US" b="1" dirty="0" err="1" smtClean="0">
                <a:solidFill>
                  <a:srgbClr val="33CC33"/>
                </a:solidFill>
                <a:latin typeface="Bookman Old Style" panose="02050604050505020204" pitchFamily="18" charset="0"/>
              </a:rPr>
              <a:t>Belgi</a:t>
            </a:r>
            <a:r>
              <a:rPr lang="pl-PL" altLang="en-US" b="1" dirty="0" err="1" smtClean="0">
                <a:solidFill>
                  <a:srgbClr val="33CC33"/>
                </a:solidFill>
                <a:latin typeface="Bookman Old Style" panose="02050604050505020204" pitchFamily="18" charset="0"/>
              </a:rPr>
              <a:t>um</a:t>
            </a:r>
            <a:endParaRPr lang="en-US" altLang="en-US" b="1" dirty="0">
              <a:solidFill>
                <a:srgbClr val="33CC33"/>
              </a:solidFill>
              <a:latin typeface="Bookman Old Style" panose="02050604050505020204" pitchFamily="18" charset="0"/>
            </a:endParaRPr>
          </a:p>
        </p:txBody>
      </p:sp>
      <p:pic>
        <p:nvPicPr>
          <p:cNvPr id="19" name="Obraz 18" descr="2011R106rewersC.jpg"/>
          <p:cNvPicPr>
            <a:picLocks noChangeAspect="1"/>
          </p:cNvPicPr>
          <p:nvPr/>
        </p:nvPicPr>
        <p:blipFill>
          <a:blip r:embed="rId9" cstate="print"/>
          <a:stretch>
            <a:fillRect/>
          </a:stretch>
        </p:blipFill>
        <p:spPr>
          <a:xfrm>
            <a:off x="2016799" y="1147624"/>
            <a:ext cx="689098" cy="615172"/>
          </a:xfrm>
          <a:prstGeom prst="rect">
            <a:avLst/>
          </a:prstGeom>
        </p:spPr>
      </p:pic>
      <p:pic>
        <p:nvPicPr>
          <p:cNvPr id="20" name="Obraz 19" descr="CCBlogoFIZYCY.wmf"/>
          <p:cNvPicPr>
            <a:picLocks noChangeAspect="1"/>
          </p:cNvPicPr>
          <p:nvPr/>
        </p:nvPicPr>
        <p:blipFill>
          <a:blip r:embed="rId10" cstate="print"/>
          <a:stretch>
            <a:fillRect/>
          </a:stretch>
        </p:blipFill>
        <p:spPr>
          <a:xfrm>
            <a:off x="2198533" y="5212833"/>
            <a:ext cx="606794" cy="632857"/>
          </a:xfrm>
          <a:prstGeom prst="rect">
            <a:avLst/>
          </a:prstGeom>
        </p:spPr>
      </p:pic>
      <p:pic>
        <p:nvPicPr>
          <p:cNvPr id="21" name="Obraz 20" descr="CCBlogoTRAKTgantry1.wmf"/>
          <p:cNvPicPr>
            <a:picLocks noChangeAspect="1"/>
          </p:cNvPicPr>
          <p:nvPr/>
        </p:nvPicPr>
        <p:blipFill>
          <a:blip r:embed="rId11" cstate="print"/>
          <a:stretch>
            <a:fillRect/>
          </a:stretch>
        </p:blipFill>
        <p:spPr>
          <a:xfrm>
            <a:off x="6321564" y="5825621"/>
            <a:ext cx="644880" cy="644483"/>
          </a:xfrm>
          <a:prstGeom prst="rect">
            <a:avLst/>
          </a:prstGeom>
        </p:spPr>
      </p:pic>
      <p:pic>
        <p:nvPicPr>
          <p:cNvPr id="22" name="Obraz 21" descr="CCBlogoTRAKToko.wmf"/>
          <p:cNvPicPr>
            <a:picLocks noChangeAspect="1"/>
          </p:cNvPicPr>
          <p:nvPr/>
        </p:nvPicPr>
        <p:blipFill>
          <a:blip r:embed="rId12" cstate="print"/>
          <a:stretch>
            <a:fillRect/>
          </a:stretch>
        </p:blipFill>
        <p:spPr>
          <a:xfrm>
            <a:off x="3245738" y="4598973"/>
            <a:ext cx="660280" cy="673129"/>
          </a:xfrm>
          <a:prstGeom prst="rect">
            <a:avLst/>
          </a:prstGeom>
        </p:spPr>
      </p:pic>
    </p:spTree>
    <p:extLst>
      <p:ext uri="{BB962C8B-B14F-4D97-AF65-F5344CB8AC3E}">
        <p14:creationId xmlns:p14="http://schemas.microsoft.com/office/powerpoint/2010/main" val="7594716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 xmlns:a16="http://schemas.microsoft.com/office/drawing/2014/main" id="{DEAA59FA-0856-A844-882B-4D046A7943EC}"/>
              </a:ext>
            </a:extLst>
          </p:cNvPr>
          <p:cNvSpPr/>
          <p:nvPr/>
        </p:nvSpPr>
        <p:spPr>
          <a:xfrm>
            <a:off x="382720" y="2348880"/>
            <a:ext cx="8424862" cy="3939540"/>
          </a:xfrm>
          <a:prstGeom prst="rect">
            <a:avLst/>
          </a:prstGeom>
          <a:noFill/>
        </p:spPr>
        <p:txBody>
          <a:bodyPr>
            <a:spAutoFit/>
          </a:bodyPr>
          <a:lstStyle/>
          <a:p>
            <a:pPr marL="457200" indent="-457200" eaLnBrk="1" fontAlgn="auto" hangingPunct="1">
              <a:spcBef>
                <a:spcPts val="1200"/>
              </a:spcBef>
              <a:spcAft>
                <a:spcPts val="0"/>
              </a:spcAft>
              <a:buFont typeface="Wingdings" panose="05000000000000000000" pitchFamily="2" charset="2"/>
              <a:buChar char="Ø"/>
              <a:defRPr/>
            </a:pPr>
            <a:r>
              <a:rPr lang="en-US" sz="2000" dirty="0">
                <a:latin typeface="Bookman Old Style" panose="02050604050505020204" pitchFamily="18" charset="0"/>
                <a:cs typeface="+mn-cs"/>
              </a:rPr>
              <a:t>Gamma decay from high-lying states and giant resonances excited via (</a:t>
            </a:r>
            <a:r>
              <a:rPr lang="en-US" sz="2000" dirty="0" err="1">
                <a:latin typeface="Bookman Old Style" panose="02050604050505020204" pitchFamily="18" charset="0"/>
                <a:cs typeface="+mn-cs"/>
              </a:rPr>
              <a:t>p,p’γ</a:t>
            </a:r>
            <a:r>
              <a:rPr lang="en-US" sz="2000" dirty="0">
                <a:latin typeface="Bookman Old Style" panose="02050604050505020204" pitchFamily="18" charset="0"/>
                <a:cs typeface="+mn-cs"/>
              </a:rPr>
              <a:t>)</a:t>
            </a:r>
          </a:p>
          <a:p>
            <a:pPr marL="457200" indent="-457200" eaLnBrk="1" fontAlgn="auto" hangingPunct="1">
              <a:spcBef>
                <a:spcPts val="1200"/>
              </a:spcBef>
              <a:spcAft>
                <a:spcPts val="0"/>
              </a:spcAft>
              <a:buFont typeface="Wingdings" panose="05000000000000000000" pitchFamily="2" charset="2"/>
              <a:buChar char="Ø"/>
              <a:defRPr/>
            </a:pPr>
            <a:r>
              <a:rPr lang="en-US" sz="2000" dirty="0">
                <a:latin typeface="Bookman Old Style" panose="02050604050505020204" pitchFamily="18" charset="0"/>
                <a:cs typeface="+mn-cs"/>
              </a:rPr>
              <a:t>Dynamics of few-nucleon systems</a:t>
            </a:r>
          </a:p>
          <a:p>
            <a:pPr marL="457200" indent="-457200" eaLnBrk="1" fontAlgn="auto" hangingPunct="1">
              <a:spcBef>
                <a:spcPts val="1200"/>
              </a:spcBef>
              <a:spcAft>
                <a:spcPts val="0"/>
              </a:spcAft>
              <a:buFont typeface="Wingdings" panose="05000000000000000000" pitchFamily="2" charset="2"/>
              <a:buChar char="Ø"/>
              <a:defRPr/>
            </a:pPr>
            <a:r>
              <a:rPr lang="en-US" sz="2000" dirty="0">
                <a:latin typeface="Bookman Old Style" panose="02050604050505020204" pitchFamily="18" charset="0"/>
                <a:cs typeface="+mn-cs"/>
              </a:rPr>
              <a:t>Study of high-lying single-particle states</a:t>
            </a:r>
          </a:p>
          <a:p>
            <a:pPr marL="457200" indent="-457200" eaLnBrk="1" fontAlgn="auto" hangingPunct="1">
              <a:spcBef>
                <a:spcPts val="1200"/>
              </a:spcBef>
              <a:spcAft>
                <a:spcPts val="0"/>
              </a:spcAft>
              <a:buFont typeface="Wingdings" panose="05000000000000000000" pitchFamily="2" charset="2"/>
              <a:buChar char="Ø"/>
              <a:defRPr/>
            </a:pPr>
            <a:r>
              <a:rPr lang="en-US" sz="2000" dirty="0">
                <a:latin typeface="Bookman Old Style" panose="02050604050505020204" pitchFamily="18" charset="0"/>
                <a:cs typeface="+mn-cs"/>
              </a:rPr>
              <a:t>Investigation of the mechanism of proton-induced fission and spallation</a:t>
            </a:r>
          </a:p>
          <a:p>
            <a:pPr marL="457200" indent="-457200" eaLnBrk="1" fontAlgn="auto" hangingPunct="1">
              <a:spcBef>
                <a:spcPts val="1200"/>
              </a:spcBef>
              <a:spcAft>
                <a:spcPts val="0"/>
              </a:spcAft>
              <a:buFont typeface="Wingdings" panose="05000000000000000000" pitchFamily="2" charset="2"/>
              <a:buChar char="Ø"/>
              <a:defRPr/>
            </a:pPr>
            <a:r>
              <a:rPr lang="en-US" sz="2000" dirty="0">
                <a:latin typeface="Bookman Old Style" panose="02050604050505020204" pitchFamily="18" charset="0"/>
                <a:cs typeface="+mn-cs"/>
              </a:rPr>
              <a:t>In-beam testing of detectors constructed for large infrastructures</a:t>
            </a:r>
          </a:p>
          <a:p>
            <a:pPr marL="457200" indent="-457200" eaLnBrk="1" fontAlgn="auto" hangingPunct="1">
              <a:spcBef>
                <a:spcPts val="1200"/>
              </a:spcBef>
              <a:spcAft>
                <a:spcPts val="0"/>
              </a:spcAft>
              <a:buFont typeface="Wingdings" panose="05000000000000000000" pitchFamily="2" charset="2"/>
              <a:buChar char="Ø"/>
              <a:defRPr/>
            </a:pPr>
            <a:r>
              <a:rPr lang="en-US" sz="2000" dirty="0">
                <a:latin typeface="Bookman Old Style" panose="02050604050505020204" pitchFamily="18" charset="0"/>
                <a:cs typeface="+mn-cs"/>
              </a:rPr>
              <a:t>Investigation of gamma emission in experimental modelling of hadron therapy</a:t>
            </a:r>
          </a:p>
        </p:txBody>
      </p:sp>
      <p:sp>
        <p:nvSpPr>
          <p:cNvPr id="5" name="Rectangle 2"/>
          <p:cNvSpPr txBox="1">
            <a:spLocks noRot="1" noChangeArrowheads="1"/>
          </p:cNvSpPr>
          <p:nvPr/>
        </p:nvSpPr>
        <p:spPr>
          <a:xfrm>
            <a:off x="107950" y="44450"/>
            <a:ext cx="8974405" cy="360363"/>
          </a:xfrm>
          <a:prstGeom prst="rect">
            <a:avLst/>
          </a:prstGeom>
        </p:spPr>
        <p:txBody>
          <a:bodyPr anchor="ctr"/>
          <a:lstStyle/>
          <a:p>
            <a:pPr algn="ctr">
              <a:defRPr/>
            </a:pPr>
            <a:r>
              <a:rPr lang="pl-PL" sz="2400" b="1" dirty="0" smtClean="0">
                <a:solidFill>
                  <a:schemeClr val="accent1">
                    <a:lumMod val="50000"/>
                  </a:schemeClr>
                </a:solidFill>
                <a:latin typeface="Bookman Old Style" panose="02050604050505020204" pitchFamily="18" charset="0"/>
              </a:rPr>
              <a:t>P</a:t>
            </a:r>
            <a:r>
              <a:rPr lang="en-US" sz="2400" b="1" dirty="0" err="1" smtClean="0">
                <a:solidFill>
                  <a:schemeClr val="accent1">
                    <a:lumMod val="50000"/>
                  </a:schemeClr>
                </a:solidFill>
                <a:latin typeface="Bookman Old Style" panose="02050604050505020204" pitchFamily="18" charset="0"/>
              </a:rPr>
              <a:t>hysics</a:t>
            </a:r>
            <a:r>
              <a:rPr lang="en-US" sz="2400" b="1" dirty="0" smtClean="0">
                <a:solidFill>
                  <a:schemeClr val="accent1">
                    <a:lumMod val="50000"/>
                  </a:schemeClr>
                </a:solidFill>
                <a:latin typeface="Bookman Old Style" panose="02050604050505020204" pitchFamily="18" charset="0"/>
              </a:rPr>
              <a:t> </a:t>
            </a:r>
            <a:r>
              <a:rPr lang="en-US" sz="2400" b="1" dirty="0">
                <a:solidFill>
                  <a:schemeClr val="accent1">
                    <a:lumMod val="50000"/>
                  </a:schemeClr>
                </a:solidFill>
                <a:latin typeface="Bookman Old Style" panose="02050604050505020204" pitchFamily="18" charset="0"/>
              </a:rPr>
              <a:t>program recommended by IAC</a:t>
            </a:r>
            <a:endParaRPr lang="en-US" sz="2200" b="1" dirty="0">
              <a:solidFill>
                <a:schemeClr val="accent1">
                  <a:lumMod val="50000"/>
                </a:schemeClr>
              </a:solidFill>
              <a:latin typeface="Bookman Old Style" pitchFamily="18" charset="0"/>
              <a:ea typeface="+mj-ea"/>
              <a:cs typeface="+mj-cs"/>
            </a:endParaRPr>
          </a:p>
        </p:txBody>
      </p:sp>
      <p:pic>
        <p:nvPicPr>
          <p:cNvPr id="6" name="Picture 6"/>
          <p:cNvPicPr>
            <a:picLocks noChangeAspect="1" noChangeArrowheads="1"/>
          </p:cNvPicPr>
          <p:nvPr/>
        </p:nvPicPr>
        <p:blipFill>
          <a:blip r:embed="rId2" cstate="print"/>
          <a:srcRect/>
          <a:stretch>
            <a:fillRect/>
          </a:stretch>
        </p:blipFill>
        <p:spPr bwMode="auto">
          <a:xfrm>
            <a:off x="64301" y="17715"/>
            <a:ext cx="473293" cy="427659"/>
          </a:xfrm>
          <a:prstGeom prst="rect">
            <a:avLst/>
          </a:prstGeom>
          <a:noFill/>
          <a:ln w="9525">
            <a:noFill/>
            <a:miter lim="800000"/>
            <a:headEnd/>
            <a:tailEnd/>
          </a:ln>
          <a:effectLst/>
        </p:spPr>
      </p:pic>
      <p:sp>
        <p:nvSpPr>
          <p:cNvPr id="7" name="Line 5"/>
          <p:cNvSpPr>
            <a:spLocks noChangeShapeType="1"/>
          </p:cNvSpPr>
          <p:nvPr/>
        </p:nvSpPr>
        <p:spPr bwMode="auto">
          <a:xfrm>
            <a:off x="776596" y="456698"/>
            <a:ext cx="7645092" cy="4141"/>
          </a:xfrm>
          <a:prstGeom prst="line">
            <a:avLst/>
          </a:prstGeom>
          <a:noFill/>
          <a:ln w="25400">
            <a:solidFill>
              <a:srgbClr val="002060"/>
            </a:solidFill>
            <a:round/>
            <a:headEnd/>
            <a:tailEnd/>
          </a:ln>
        </p:spPr>
        <p:txBody>
          <a:bodyPr/>
          <a:lstStyle/>
          <a:p>
            <a:endParaRPr lang="pl-PL"/>
          </a:p>
        </p:txBody>
      </p:sp>
      <p:pic>
        <p:nvPicPr>
          <p:cNvPr id="8" name="Picture 2" descr="https://ccb.ifj.edu.pl/img/log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6525" y="90683"/>
            <a:ext cx="480147" cy="389452"/>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p:cNvSpPr txBox="1"/>
          <p:nvPr/>
        </p:nvSpPr>
        <p:spPr>
          <a:xfrm>
            <a:off x="357402" y="612125"/>
            <a:ext cx="8475499" cy="1631216"/>
          </a:xfrm>
          <a:prstGeom prst="rect">
            <a:avLst/>
          </a:prstGeom>
          <a:noFill/>
        </p:spPr>
        <p:txBody>
          <a:bodyPr wrap="square" rtlCol="0">
            <a:spAutoFit/>
          </a:bodyPr>
          <a:lstStyle/>
          <a:p>
            <a:r>
              <a:rPr lang="pl-PL" sz="2000" b="1" dirty="0" smtClean="0">
                <a:latin typeface="Bookman Old Style" panose="02050604050505020204" pitchFamily="18" charset="0"/>
              </a:rPr>
              <a:t>T</a:t>
            </a:r>
            <a:r>
              <a:rPr lang="en-US" sz="2000" b="1" dirty="0" smtClean="0">
                <a:latin typeface="Bookman Old Style" panose="02050604050505020204" pitchFamily="18" charset="0"/>
              </a:rPr>
              <a:t>he </a:t>
            </a:r>
            <a:r>
              <a:rPr lang="en-US" sz="2000" b="1" dirty="0">
                <a:latin typeface="Bookman Old Style" panose="02050604050505020204" pitchFamily="18" charset="0"/>
              </a:rPr>
              <a:t>following research projects are conducted at the Cyclotron Centre </a:t>
            </a:r>
            <a:r>
              <a:rPr lang="en-US" sz="2000" b="1" dirty="0" err="1">
                <a:latin typeface="Bookman Old Style" panose="02050604050505020204" pitchFamily="18" charset="0"/>
              </a:rPr>
              <a:t>Bronowice</a:t>
            </a:r>
            <a:r>
              <a:rPr lang="en-US" sz="2000" b="1" dirty="0">
                <a:latin typeface="Bookman Old Style" panose="02050604050505020204" pitchFamily="18" charset="0"/>
              </a:rPr>
              <a:t> (CCB</a:t>
            </a:r>
            <a:r>
              <a:rPr lang="en-US" sz="2000" b="1" dirty="0" smtClean="0">
                <a:latin typeface="Bookman Old Style" panose="02050604050505020204" pitchFamily="18" charset="0"/>
              </a:rPr>
              <a:t>)</a:t>
            </a:r>
            <a:r>
              <a:rPr lang="pl-PL" sz="2000" b="1" dirty="0" smtClean="0">
                <a:latin typeface="Bookman Old Style" panose="02050604050505020204" pitchFamily="18" charset="0"/>
              </a:rPr>
              <a:t> in </a:t>
            </a:r>
            <a:r>
              <a:rPr lang="pl-PL" sz="2000" b="1" dirty="0" err="1" smtClean="0">
                <a:latin typeface="Bookman Old Style" panose="02050604050505020204" pitchFamily="18" charset="0"/>
              </a:rPr>
              <a:t>cooperation</a:t>
            </a:r>
            <a:r>
              <a:rPr lang="pl-PL" sz="2000" b="1" dirty="0" smtClean="0">
                <a:latin typeface="Bookman Old Style" panose="02050604050505020204" pitchFamily="18" charset="0"/>
              </a:rPr>
              <a:t> with </a:t>
            </a:r>
            <a:r>
              <a:rPr lang="pl-PL" sz="2000" b="1" dirty="0" err="1" smtClean="0">
                <a:latin typeface="Bookman Old Style" panose="02050604050505020204" pitchFamily="18" charset="0"/>
              </a:rPr>
              <a:t>Division</a:t>
            </a:r>
            <a:r>
              <a:rPr lang="pl-PL" sz="2000" b="1" dirty="0" smtClean="0">
                <a:latin typeface="Bookman Old Style" panose="02050604050505020204" pitchFamily="18" charset="0"/>
              </a:rPr>
              <a:t> of </a:t>
            </a:r>
            <a:r>
              <a:rPr lang="pl-PL" sz="2000" b="1" dirty="0" err="1" smtClean="0">
                <a:latin typeface="Bookman Old Style" panose="02050604050505020204" pitchFamily="18" charset="0"/>
              </a:rPr>
              <a:t>Nuclear</a:t>
            </a:r>
            <a:r>
              <a:rPr lang="pl-PL" sz="2000" b="1" dirty="0" smtClean="0">
                <a:latin typeface="Bookman Old Style" panose="02050604050505020204" pitchFamily="18" charset="0"/>
              </a:rPr>
              <a:t> </a:t>
            </a:r>
            <a:r>
              <a:rPr lang="pl-PL" sz="2000" b="1" dirty="0" err="1" smtClean="0">
                <a:latin typeface="Bookman Old Style" panose="02050604050505020204" pitchFamily="18" charset="0"/>
              </a:rPr>
              <a:t>Physics</a:t>
            </a:r>
            <a:r>
              <a:rPr lang="pl-PL" sz="2000" b="1" dirty="0" smtClean="0">
                <a:latin typeface="Bookman Old Style" panose="02050604050505020204" pitchFamily="18" charset="0"/>
              </a:rPr>
              <a:t> and </a:t>
            </a:r>
            <a:r>
              <a:rPr lang="pl-PL" sz="2000" b="1" dirty="0" err="1" smtClean="0">
                <a:latin typeface="Bookman Old Style" panose="02050604050505020204" pitchFamily="18" charset="0"/>
              </a:rPr>
              <a:t>Strong</a:t>
            </a:r>
            <a:r>
              <a:rPr lang="pl-PL" sz="2000" b="1" dirty="0" smtClean="0">
                <a:latin typeface="Bookman Old Style" panose="02050604050505020204" pitchFamily="18" charset="0"/>
              </a:rPr>
              <a:t> </a:t>
            </a:r>
            <a:r>
              <a:rPr lang="pl-PL" sz="2000" b="1" dirty="0" err="1" smtClean="0">
                <a:latin typeface="Bookman Old Style" panose="02050604050505020204" pitchFamily="18" charset="0"/>
              </a:rPr>
              <a:t>Interactions</a:t>
            </a:r>
            <a:r>
              <a:rPr lang="pl-PL" sz="2000" b="1" dirty="0" smtClean="0">
                <a:latin typeface="Bookman Old Style" panose="02050604050505020204" pitchFamily="18" charset="0"/>
              </a:rPr>
              <a:t> (NO2) </a:t>
            </a:r>
          </a:p>
          <a:p>
            <a:endParaRPr lang="pl-PL" sz="2000" b="1" dirty="0" smtClean="0">
              <a:latin typeface="Bookman Old Style" panose="02050604050505020204" pitchFamily="18" charset="0"/>
            </a:endParaRPr>
          </a:p>
          <a:p>
            <a:r>
              <a:rPr lang="pl-PL" sz="2000" b="1" dirty="0" smtClean="0">
                <a:latin typeface="Bookman Old Style" panose="02050604050505020204" pitchFamily="18" charset="0"/>
              </a:rPr>
              <a:t>Basic </a:t>
            </a:r>
            <a:r>
              <a:rPr lang="pl-PL" sz="2000" b="1" dirty="0" err="1" smtClean="0">
                <a:latin typeface="Bookman Old Style" panose="02050604050505020204" pitchFamily="18" charset="0"/>
              </a:rPr>
              <a:t>research</a:t>
            </a:r>
            <a:r>
              <a:rPr lang="pl-PL" sz="2000" b="1" dirty="0" smtClean="0">
                <a:latin typeface="Bookman Old Style" panose="02050604050505020204" pitchFamily="18" charset="0"/>
              </a:rPr>
              <a:t> </a:t>
            </a:r>
            <a:r>
              <a:rPr lang="pl-PL" sz="2000" dirty="0" smtClean="0">
                <a:latin typeface="Bookman Old Style" panose="02050604050505020204" pitchFamily="18" charset="0"/>
              </a:rPr>
              <a:t>(</a:t>
            </a:r>
            <a:r>
              <a:rPr lang="pl-PL" sz="2000" dirty="0" err="1" smtClean="0">
                <a:latin typeface="Bookman Old Style" panose="02050604050505020204" pitchFamily="18" charset="0"/>
              </a:rPr>
              <a:t>leaded</a:t>
            </a:r>
            <a:r>
              <a:rPr lang="pl-PL" sz="2000" dirty="0" smtClean="0">
                <a:latin typeface="Bookman Old Style" panose="02050604050505020204" pitchFamily="18" charset="0"/>
              </a:rPr>
              <a:t> by prof. Adam Maj):</a:t>
            </a:r>
          </a:p>
        </p:txBody>
      </p:sp>
    </p:spTree>
    <p:extLst>
      <p:ext uri="{BB962C8B-B14F-4D97-AF65-F5344CB8AC3E}">
        <p14:creationId xmlns:p14="http://schemas.microsoft.com/office/powerpoint/2010/main" val="30362350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DA7FE68B-E8B1-EF43-A7D5-9479E238C47E}"/>
              </a:ext>
            </a:extLst>
          </p:cNvPr>
          <p:cNvSpPr>
            <a:spLocks noGrp="1"/>
          </p:cNvSpPr>
          <p:nvPr>
            <p:ph type="title"/>
          </p:nvPr>
        </p:nvSpPr>
        <p:spPr>
          <a:xfrm>
            <a:off x="265236" y="84198"/>
            <a:ext cx="8686800" cy="962025"/>
          </a:xfrm>
        </p:spPr>
        <p:txBody>
          <a:bodyPr rtlCol="0">
            <a:normAutofit fontScale="90000"/>
          </a:bodyPr>
          <a:lstStyle/>
          <a:p>
            <a:pPr fontAlgn="auto">
              <a:spcAft>
                <a:spcPts val="0"/>
              </a:spcAft>
              <a:defRPr/>
            </a:pPr>
            <a:r>
              <a:rPr lang="en-US" sz="3600" b="1" dirty="0">
                <a:solidFill>
                  <a:schemeClr val="tx2">
                    <a:lumMod val="75000"/>
                  </a:schemeClr>
                </a:solidFill>
              </a:rPr>
              <a:t>Gamma decay from high-lying states </a:t>
            </a:r>
            <a:br>
              <a:rPr lang="en-US" sz="3600" b="1" dirty="0">
                <a:solidFill>
                  <a:schemeClr val="tx2">
                    <a:lumMod val="75000"/>
                  </a:schemeClr>
                </a:solidFill>
              </a:rPr>
            </a:br>
            <a:r>
              <a:rPr lang="en-US" sz="3600" b="1" dirty="0">
                <a:solidFill>
                  <a:schemeClr val="tx2">
                    <a:lumMod val="75000"/>
                  </a:schemeClr>
                </a:solidFill>
              </a:rPr>
              <a:t>and giant resonances excited via (</a:t>
            </a:r>
            <a:r>
              <a:rPr lang="en-US" sz="3600" b="1" dirty="0" err="1">
                <a:solidFill>
                  <a:schemeClr val="tx2">
                    <a:lumMod val="75000"/>
                  </a:schemeClr>
                </a:solidFill>
              </a:rPr>
              <a:t>p,p</a:t>
            </a:r>
            <a:r>
              <a:rPr lang="en-US" sz="3600" b="1" dirty="0">
                <a:solidFill>
                  <a:schemeClr val="tx2">
                    <a:lumMod val="75000"/>
                  </a:schemeClr>
                </a:solidFill>
              </a:rPr>
              <a:t>’</a:t>
            </a:r>
            <a:r>
              <a:rPr lang="el-GR" sz="3600" b="1" dirty="0">
                <a:solidFill>
                  <a:schemeClr val="tx2">
                    <a:lumMod val="75000"/>
                  </a:schemeClr>
                </a:solidFill>
              </a:rPr>
              <a:t>γ</a:t>
            </a:r>
            <a:r>
              <a:rPr lang="en-US" sz="3600" b="1" dirty="0">
                <a:solidFill>
                  <a:schemeClr val="tx2">
                    <a:lumMod val="75000"/>
                  </a:schemeClr>
                </a:solidFill>
              </a:rPr>
              <a:t>)</a:t>
            </a:r>
          </a:p>
        </p:txBody>
      </p:sp>
      <p:pic>
        <p:nvPicPr>
          <p:cNvPr id="3074" name="Picture 5" descr="C:\MARYSIA\hector\exp_03_2017\zdjecia\IMG_7924.JPG"/>
          <p:cNvPicPr>
            <a:picLocks noChangeAspect="1" noChangeArrowheads="1"/>
          </p:cNvPicPr>
          <p:nvPr/>
        </p:nvPicPr>
        <p:blipFill>
          <a:blip r:embed="rId3">
            <a:extLst>
              <a:ext uri="{28A0092B-C50C-407E-A947-70E740481C1C}">
                <a14:useLocalDpi xmlns:a14="http://schemas.microsoft.com/office/drawing/2010/main" val="0"/>
              </a:ext>
            </a:extLst>
          </a:blip>
          <a:srcRect l="4585" t="16229" b="8856"/>
          <a:stretch>
            <a:fillRect/>
          </a:stretch>
        </p:blipFill>
        <p:spPr bwMode="auto">
          <a:xfrm>
            <a:off x="5381064" y="2937422"/>
            <a:ext cx="3165475"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7" descr="C:\MARYSIA\hector\exp_03_2017\zdjecia\IMG_7920.JPG"/>
          <p:cNvPicPr>
            <a:picLocks noChangeAspect="1" noChangeArrowheads="1"/>
          </p:cNvPicPr>
          <p:nvPr/>
        </p:nvPicPr>
        <p:blipFill>
          <a:blip r:embed="rId4">
            <a:extLst>
              <a:ext uri="{28A0092B-C50C-407E-A947-70E740481C1C}">
                <a14:useLocalDpi xmlns:a14="http://schemas.microsoft.com/office/drawing/2010/main" val="0"/>
              </a:ext>
            </a:extLst>
          </a:blip>
          <a:srcRect l="20505" t="9259"/>
          <a:stretch>
            <a:fillRect/>
          </a:stretch>
        </p:blipFill>
        <p:spPr bwMode="auto">
          <a:xfrm>
            <a:off x="1094814" y="3527972"/>
            <a:ext cx="3600450"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ole tekstowe 8">
            <a:extLst>
              <a:ext uri="{FF2B5EF4-FFF2-40B4-BE49-F238E27FC236}">
                <a16:creationId xmlns="" xmlns:a16="http://schemas.microsoft.com/office/drawing/2014/main" id="{E5955CD5-2DBF-1F42-963B-AC78132FB6E2}"/>
              </a:ext>
            </a:extLst>
          </p:cNvPr>
          <p:cNvSpPr txBox="1">
            <a:spLocks noChangeArrowheads="1"/>
          </p:cNvSpPr>
          <p:nvPr/>
        </p:nvSpPr>
        <p:spPr bwMode="auto">
          <a:xfrm>
            <a:off x="266139" y="2654847"/>
            <a:ext cx="4076700" cy="400050"/>
          </a:xfrm>
          <a:prstGeom prst="rect">
            <a:avLst/>
          </a:prstGeom>
          <a:noFill/>
          <a:extLst/>
        </p:spPr>
        <p:txBody>
          <a:bodyPr wrap="none">
            <a:spAutoFit/>
          </a:bodyPr>
          <a:lstStyle>
            <a:defPPr>
              <a:defRPr lang="en-US"/>
            </a:defPPr>
            <a:lvl1pPr>
              <a:defRPr sz="1600" b="1">
                <a:latin typeface="Comic Sans MS" panose="030F0702030302020204" pitchFamily="66" charset="0"/>
              </a:defRPr>
            </a:lvl1pPr>
          </a:lstStyle>
          <a:p>
            <a:pPr eaLnBrk="1" fontAlgn="auto" hangingPunct="1">
              <a:spcBef>
                <a:spcPts val="0"/>
              </a:spcBef>
              <a:spcAft>
                <a:spcPts val="0"/>
              </a:spcAft>
              <a:defRPr/>
            </a:pPr>
            <a:r>
              <a:rPr lang="en-US" altLang="en-US" sz="2000" dirty="0">
                <a:solidFill>
                  <a:srgbClr val="0070C0"/>
                </a:solidFill>
                <a:latin typeface="+mn-lt"/>
                <a:cs typeface="+mn-cs"/>
              </a:rPr>
              <a:t>KRATTA</a:t>
            </a:r>
            <a:r>
              <a:rPr lang="en-US" altLang="en-US" sz="1800" b="0" dirty="0">
                <a:latin typeface="+mn-lt"/>
                <a:cs typeface="+mn-cs"/>
              </a:rPr>
              <a:t> (16 </a:t>
            </a:r>
            <a:r>
              <a:rPr lang="en-US" altLang="en-US" sz="1800" b="0" dirty="0" err="1">
                <a:latin typeface="+mn-lt"/>
                <a:cs typeface="+mn-cs"/>
              </a:rPr>
              <a:t>CsI</a:t>
            </a:r>
            <a:r>
              <a:rPr lang="en-US" altLang="en-US" sz="1800" b="0" dirty="0">
                <a:latin typeface="+mn-lt"/>
                <a:cs typeface="+mn-cs"/>
              </a:rPr>
              <a:t> telescopes, at  8-15.3°)</a:t>
            </a:r>
          </a:p>
        </p:txBody>
      </p:sp>
      <p:sp>
        <p:nvSpPr>
          <p:cNvPr id="3077" name="pole tekstowe 2"/>
          <p:cNvSpPr txBox="1">
            <a:spLocks noChangeArrowheads="1"/>
          </p:cNvSpPr>
          <p:nvPr/>
        </p:nvSpPr>
        <p:spPr bwMode="auto">
          <a:xfrm>
            <a:off x="5411226" y="5271047"/>
            <a:ext cx="803275" cy="3381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5pPr>
            <a:lvl6pPr marL="25146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6pPr>
            <a:lvl7pPr marL="29718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7pPr>
            <a:lvl8pPr marL="34290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8pPr>
            <a:lvl9pPr marL="38862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9pPr>
          </a:lstStyle>
          <a:p>
            <a:pPr eaLnBrk="1" hangingPunct="1">
              <a:lnSpc>
                <a:spcPct val="100000"/>
              </a:lnSpc>
              <a:spcBef>
                <a:spcPct val="0"/>
              </a:spcBef>
              <a:buClrTx/>
              <a:buSzTx/>
              <a:buFontTx/>
              <a:buNone/>
            </a:pPr>
            <a:r>
              <a:rPr lang="en-US" altLang="en-US" sz="1600">
                <a:latin typeface="Comic Sans MS" panose="030F0702030302020204" pitchFamily="66" charset="0"/>
              </a:rPr>
              <a:t>target</a:t>
            </a:r>
          </a:p>
        </p:txBody>
      </p:sp>
      <p:cxnSp>
        <p:nvCxnSpPr>
          <p:cNvPr id="11" name="Łącznik prosty ze strzałką 10">
            <a:extLst>
              <a:ext uri="{FF2B5EF4-FFF2-40B4-BE49-F238E27FC236}">
                <a16:creationId xmlns="" xmlns:a16="http://schemas.microsoft.com/office/drawing/2014/main" id="{84047200-D5B7-9244-8CDF-B5ADF7783624}"/>
              </a:ext>
            </a:extLst>
          </p:cNvPr>
          <p:cNvCxnSpPr/>
          <p:nvPr/>
        </p:nvCxnSpPr>
        <p:spPr>
          <a:xfrm flipH="1" flipV="1">
            <a:off x="5593789" y="4910685"/>
            <a:ext cx="73025" cy="360362"/>
          </a:xfrm>
          <a:prstGeom prst="straightConnector1">
            <a:avLst/>
          </a:prstGeom>
          <a:ln w="381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2" name="Łącznik prosty ze strzałką 11">
            <a:extLst>
              <a:ext uri="{FF2B5EF4-FFF2-40B4-BE49-F238E27FC236}">
                <a16:creationId xmlns="" xmlns:a16="http://schemas.microsoft.com/office/drawing/2014/main" id="{143E0A77-4BF9-5B4C-A68F-BA62166652EC}"/>
              </a:ext>
            </a:extLst>
          </p:cNvPr>
          <p:cNvCxnSpPr/>
          <p:nvPr/>
        </p:nvCxnSpPr>
        <p:spPr>
          <a:xfrm flipH="1">
            <a:off x="5898589" y="4809085"/>
            <a:ext cx="1787525"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pole tekstowe 12">
            <a:extLst>
              <a:ext uri="{FF2B5EF4-FFF2-40B4-BE49-F238E27FC236}">
                <a16:creationId xmlns="" xmlns:a16="http://schemas.microsoft.com/office/drawing/2014/main" id="{1B43DDBE-6EF5-2A41-9410-68AE1BB3608A}"/>
              </a:ext>
            </a:extLst>
          </p:cNvPr>
          <p:cNvSpPr txBox="1">
            <a:spLocks noChangeArrowheads="1"/>
          </p:cNvSpPr>
          <p:nvPr/>
        </p:nvSpPr>
        <p:spPr bwMode="auto">
          <a:xfrm>
            <a:off x="7687701" y="4623347"/>
            <a:ext cx="684213" cy="338138"/>
          </a:xfrm>
          <a:prstGeom prst="rect">
            <a:avLst/>
          </a:prstGeom>
          <a:solidFill>
            <a:srgbClr val="FFFF00"/>
          </a:solidFill>
          <a:ln>
            <a:solidFill>
              <a:srgbClr val="FFFF00"/>
            </a:solid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en-US" altLang="en-US" sz="1600" dirty="0">
                <a:latin typeface="Comic Sans MS" panose="030F0702030302020204" pitchFamily="66" charset="0"/>
                <a:cs typeface="+mn-cs"/>
              </a:rPr>
              <a:t>beam</a:t>
            </a:r>
          </a:p>
        </p:txBody>
      </p:sp>
      <p:sp>
        <p:nvSpPr>
          <p:cNvPr id="14" name="pole tekstowe 1">
            <a:extLst>
              <a:ext uri="{FF2B5EF4-FFF2-40B4-BE49-F238E27FC236}">
                <a16:creationId xmlns="" xmlns:a16="http://schemas.microsoft.com/office/drawing/2014/main" id="{7D4E3F48-A196-414E-BDC9-EC11E1F91CC9}"/>
              </a:ext>
            </a:extLst>
          </p:cNvPr>
          <p:cNvSpPr txBox="1">
            <a:spLocks noChangeArrowheads="1"/>
          </p:cNvSpPr>
          <p:nvPr/>
        </p:nvSpPr>
        <p:spPr bwMode="auto">
          <a:xfrm>
            <a:off x="5073089" y="1441997"/>
            <a:ext cx="3487737" cy="1293813"/>
          </a:xfrm>
          <a:prstGeom prst="rect">
            <a:avLst/>
          </a:prstGeom>
          <a:noFill/>
          <a:extLst/>
        </p:spPr>
        <p:txBody>
          <a:bodyPr wrap="none">
            <a:spAutoFit/>
          </a:bodyPr>
          <a:lstStyle>
            <a:defPPr>
              <a:defRPr lang="en-US"/>
            </a:defPPr>
            <a:lvl1pPr>
              <a:defRPr sz="1400" b="1">
                <a:latin typeface="Comic Sans MS" panose="030F0702030302020204" pitchFamily="66" charset="0"/>
              </a:defRPr>
            </a:lvl1pPr>
          </a:lstStyle>
          <a:p>
            <a:pPr eaLnBrk="1" fontAlgn="auto" hangingPunct="1">
              <a:spcBef>
                <a:spcPts val="0"/>
              </a:spcBef>
              <a:spcAft>
                <a:spcPts val="0"/>
              </a:spcAft>
              <a:defRPr/>
            </a:pPr>
            <a:r>
              <a:rPr lang="en-US" altLang="en-US" sz="2000" dirty="0">
                <a:solidFill>
                  <a:schemeClr val="accent4">
                    <a:lumMod val="75000"/>
                  </a:schemeClr>
                </a:solidFill>
                <a:latin typeface="+mn-lt"/>
                <a:cs typeface="+mn-cs"/>
              </a:rPr>
              <a:t>HECTOR</a:t>
            </a:r>
            <a:r>
              <a:rPr lang="en-US" altLang="en-US" sz="1800" b="0" dirty="0">
                <a:latin typeface="+mn-lt"/>
                <a:cs typeface="+mn-cs"/>
              </a:rPr>
              <a:t> (8 BaF</a:t>
            </a:r>
            <a:r>
              <a:rPr lang="en-US" altLang="en-US" sz="1800" b="0" baseline="-25000" dirty="0">
                <a:latin typeface="+mn-lt"/>
                <a:cs typeface="+mn-cs"/>
              </a:rPr>
              <a:t>2</a:t>
            </a:r>
            <a:r>
              <a:rPr lang="en-US" altLang="en-US" sz="1800" b="0" dirty="0">
                <a:latin typeface="+mn-lt"/>
                <a:cs typeface="+mn-cs"/>
              </a:rPr>
              <a:t>)</a:t>
            </a:r>
          </a:p>
          <a:p>
            <a:pPr eaLnBrk="1" fontAlgn="auto" hangingPunct="1">
              <a:spcBef>
                <a:spcPts val="0"/>
              </a:spcBef>
              <a:spcAft>
                <a:spcPts val="0"/>
              </a:spcAft>
              <a:defRPr/>
            </a:pPr>
            <a:r>
              <a:rPr lang="en-US" altLang="en-US" sz="2000" dirty="0">
                <a:solidFill>
                  <a:schemeClr val="accent2">
                    <a:lumMod val="75000"/>
                  </a:schemeClr>
                </a:solidFill>
                <a:latin typeface="+mn-lt"/>
                <a:cs typeface="+mn-cs"/>
              </a:rPr>
              <a:t>LaBr</a:t>
            </a:r>
            <a:r>
              <a:rPr lang="en-US" altLang="en-US" sz="2000" baseline="-25000" dirty="0">
                <a:solidFill>
                  <a:schemeClr val="accent2">
                    <a:lumMod val="75000"/>
                  </a:schemeClr>
                </a:solidFill>
                <a:latin typeface="+mn-lt"/>
                <a:cs typeface="+mn-cs"/>
              </a:rPr>
              <a:t>3</a:t>
            </a:r>
            <a:r>
              <a:rPr lang="en-US" altLang="en-US" sz="1800" b="0" dirty="0">
                <a:latin typeface="+mn-lt"/>
                <a:cs typeface="+mn-cs"/>
              </a:rPr>
              <a:t> (large volume 3.5”x8”)</a:t>
            </a:r>
          </a:p>
          <a:p>
            <a:pPr eaLnBrk="1" fontAlgn="auto" hangingPunct="1">
              <a:spcBef>
                <a:spcPts val="0"/>
              </a:spcBef>
              <a:spcAft>
                <a:spcPts val="0"/>
              </a:spcAft>
              <a:defRPr/>
            </a:pPr>
            <a:r>
              <a:rPr lang="en-US" altLang="en-US" sz="2000" dirty="0">
                <a:solidFill>
                  <a:schemeClr val="accent3">
                    <a:lumMod val="75000"/>
                  </a:schemeClr>
                </a:solidFill>
                <a:latin typeface="+mn-lt"/>
                <a:cs typeface="+mn-cs"/>
              </a:rPr>
              <a:t>PARIS</a:t>
            </a:r>
            <a:r>
              <a:rPr lang="en-US" altLang="en-US" sz="1800" b="0" dirty="0">
                <a:latin typeface="+mn-lt"/>
                <a:cs typeface="+mn-cs"/>
              </a:rPr>
              <a:t> (cluster of 9 „</a:t>
            </a:r>
            <a:r>
              <a:rPr lang="en-US" altLang="en-US" sz="1800" b="0" dirty="0" err="1">
                <a:latin typeface="+mn-lt"/>
                <a:cs typeface="+mn-cs"/>
              </a:rPr>
              <a:t>phoswiches</a:t>
            </a:r>
            <a:r>
              <a:rPr lang="en-US" altLang="en-US" sz="1800" b="0" dirty="0">
                <a:latin typeface="+mn-lt"/>
                <a:cs typeface="+mn-cs"/>
              </a:rPr>
              <a:t>” </a:t>
            </a:r>
          </a:p>
          <a:p>
            <a:pPr eaLnBrk="1" fontAlgn="auto" hangingPunct="1">
              <a:spcBef>
                <a:spcPts val="0"/>
              </a:spcBef>
              <a:spcAft>
                <a:spcPts val="0"/>
              </a:spcAft>
              <a:defRPr/>
            </a:pPr>
            <a:r>
              <a:rPr lang="en-US" altLang="en-US" sz="1800" b="0" dirty="0">
                <a:latin typeface="+mn-lt"/>
                <a:cs typeface="+mn-cs"/>
              </a:rPr>
              <a:t>             LaBr</a:t>
            </a:r>
            <a:r>
              <a:rPr lang="en-US" altLang="en-US" sz="1800" b="0" baseline="-25000" dirty="0">
                <a:latin typeface="+mn-lt"/>
                <a:cs typeface="+mn-cs"/>
              </a:rPr>
              <a:t>3</a:t>
            </a:r>
            <a:r>
              <a:rPr lang="en-US" altLang="en-US" sz="1800" b="0" dirty="0">
                <a:latin typeface="+mn-lt"/>
                <a:cs typeface="+mn-cs"/>
              </a:rPr>
              <a:t>/CeBr</a:t>
            </a:r>
            <a:r>
              <a:rPr lang="en-US" altLang="en-US" sz="1800" b="0" baseline="-25000" dirty="0">
                <a:latin typeface="+mn-lt"/>
                <a:cs typeface="+mn-cs"/>
              </a:rPr>
              <a:t>3</a:t>
            </a:r>
            <a:r>
              <a:rPr lang="en-US" altLang="en-US" sz="1800" b="0" dirty="0">
                <a:latin typeface="+mn-lt"/>
                <a:cs typeface="+mn-cs"/>
              </a:rPr>
              <a:t> + </a:t>
            </a:r>
            <a:r>
              <a:rPr lang="en-US" altLang="en-US" sz="1800" b="0" dirty="0" err="1">
                <a:latin typeface="+mn-lt"/>
                <a:cs typeface="+mn-cs"/>
              </a:rPr>
              <a:t>NaI</a:t>
            </a:r>
            <a:r>
              <a:rPr lang="en-US" altLang="en-US" sz="1800" b="0" dirty="0">
                <a:latin typeface="+mn-lt"/>
                <a:cs typeface="+mn-cs"/>
              </a:rPr>
              <a:t>)</a:t>
            </a:r>
          </a:p>
        </p:txBody>
      </p:sp>
      <p:sp>
        <p:nvSpPr>
          <p:cNvPr id="19" name="pole tekstowe 8">
            <a:extLst>
              <a:ext uri="{FF2B5EF4-FFF2-40B4-BE49-F238E27FC236}">
                <a16:creationId xmlns="" xmlns:a16="http://schemas.microsoft.com/office/drawing/2014/main" id="{D1105406-2DF5-B942-8C00-84A7D4B719DB}"/>
              </a:ext>
            </a:extLst>
          </p:cNvPr>
          <p:cNvSpPr txBox="1">
            <a:spLocks noChangeArrowheads="1"/>
          </p:cNvSpPr>
          <p:nvPr/>
        </p:nvSpPr>
        <p:spPr bwMode="auto">
          <a:xfrm>
            <a:off x="302651" y="2942185"/>
            <a:ext cx="4895850" cy="369887"/>
          </a:xfrm>
          <a:prstGeom prst="rect">
            <a:avLst/>
          </a:prstGeom>
          <a:noFill/>
          <a:extLst/>
        </p:spPr>
        <p:txBody>
          <a:bodyPr>
            <a:spAutoFit/>
          </a:bodyPr>
          <a:lstStyle>
            <a:defPPr>
              <a:defRPr lang="en-US"/>
            </a:defPPr>
            <a:lvl1pPr>
              <a:defRPr sz="1400">
                <a:latin typeface="Comic Sans MS" panose="030F0702030302020204" pitchFamily="66" charset="0"/>
              </a:defRPr>
            </a:lvl1pPr>
          </a:lstStyle>
          <a:p>
            <a:pPr eaLnBrk="1" fontAlgn="auto" hangingPunct="1">
              <a:spcBef>
                <a:spcPts val="0"/>
              </a:spcBef>
              <a:spcAft>
                <a:spcPts val="0"/>
              </a:spcAft>
              <a:defRPr/>
            </a:pPr>
            <a:r>
              <a:rPr lang="en-US" altLang="en-US" sz="1800" dirty="0">
                <a:latin typeface="+mn-lt"/>
                <a:cs typeface="+mn-cs"/>
              </a:rPr>
              <a:t>plastic scintillators in the front of KRATTA </a:t>
            </a:r>
          </a:p>
        </p:txBody>
      </p:sp>
      <p:sp>
        <p:nvSpPr>
          <p:cNvPr id="24" name="pole tekstowe 23">
            <a:extLst>
              <a:ext uri="{FF2B5EF4-FFF2-40B4-BE49-F238E27FC236}">
                <a16:creationId xmlns="" xmlns:a16="http://schemas.microsoft.com/office/drawing/2014/main" id="{E9DA276B-BAED-C242-9CB4-C2DDA1ECF1CD}"/>
              </a:ext>
            </a:extLst>
          </p:cNvPr>
          <p:cNvSpPr txBox="1"/>
          <p:nvPr/>
        </p:nvSpPr>
        <p:spPr>
          <a:xfrm>
            <a:off x="13726" y="6120360"/>
            <a:ext cx="8956675" cy="369887"/>
          </a:xfrm>
          <a:prstGeom prst="rect">
            <a:avLst/>
          </a:prstGeom>
          <a:solidFill>
            <a:schemeClr val="accent1">
              <a:lumMod val="20000"/>
              <a:lumOff val="80000"/>
            </a:schemeClr>
          </a:solidFill>
        </p:spPr>
        <p:txBody>
          <a:bodyPr>
            <a:spAutoFit/>
          </a:bodyPr>
          <a:lstStyle/>
          <a:p>
            <a:pPr eaLnBrk="1" fontAlgn="auto" hangingPunct="1">
              <a:spcBef>
                <a:spcPts val="0"/>
              </a:spcBef>
              <a:spcAft>
                <a:spcPts val="0"/>
              </a:spcAft>
              <a:defRPr/>
            </a:pPr>
            <a:r>
              <a:rPr lang="en-US" dirty="0">
                <a:latin typeface="+mn-lt"/>
                <a:cs typeface="+mn-cs"/>
              </a:rPr>
              <a:t>coincidence measurement of scattered protons</a:t>
            </a:r>
            <a:r>
              <a:rPr lang="pl-PL" dirty="0">
                <a:latin typeface="+mn-lt"/>
                <a:cs typeface="+mn-cs"/>
              </a:rPr>
              <a:t> </a:t>
            </a:r>
            <a:r>
              <a:rPr lang="en-US" dirty="0">
                <a:latin typeface="+mn-lt"/>
                <a:cs typeface="+mn-cs"/>
              </a:rPr>
              <a:t>and high-energy gamma rays</a:t>
            </a:r>
          </a:p>
        </p:txBody>
      </p:sp>
      <p:sp>
        <p:nvSpPr>
          <p:cNvPr id="3084" name="pole tekstowe 10"/>
          <p:cNvSpPr txBox="1">
            <a:spLocks noChangeArrowheads="1"/>
          </p:cNvSpPr>
          <p:nvPr/>
        </p:nvSpPr>
        <p:spPr bwMode="auto">
          <a:xfrm>
            <a:off x="6000189" y="2643735"/>
            <a:ext cx="1882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5pPr>
            <a:lvl6pPr marL="25146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6pPr>
            <a:lvl7pPr marL="29718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7pPr>
            <a:lvl8pPr marL="34290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8pPr>
            <a:lvl9pPr marL="38862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9pPr>
          </a:lstStyle>
          <a:p>
            <a:pPr eaLnBrk="1" hangingPunct="1">
              <a:lnSpc>
                <a:spcPct val="100000"/>
              </a:lnSpc>
              <a:spcBef>
                <a:spcPct val="0"/>
              </a:spcBef>
              <a:buClrTx/>
              <a:buSzTx/>
              <a:buFontTx/>
              <a:buNone/>
            </a:pPr>
            <a:r>
              <a:rPr lang="en-US" altLang="en-US" sz="1400">
                <a:solidFill>
                  <a:srgbClr val="002060"/>
                </a:solidFill>
                <a:latin typeface="Arial" panose="020B0604020202020204" pitchFamily="34" charset="0"/>
              </a:rPr>
              <a:t>35 cm from the target</a:t>
            </a:r>
          </a:p>
        </p:txBody>
      </p:sp>
      <p:sp>
        <p:nvSpPr>
          <p:cNvPr id="3085" name="pole tekstowe 16"/>
          <p:cNvSpPr txBox="1">
            <a:spLocks noChangeArrowheads="1"/>
          </p:cNvSpPr>
          <p:nvPr/>
        </p:nvSpPr>
        <p:spPr bwMode="auto">
          <a:xfrm>
            <a:off x="1155139" y="3219997"/>
            <a:ext cx="1882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5pPr>
            <a:lvl6pPr marL="25146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6pPr>
            <a:lvl7pPr marL="29718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7pPr>
            <a:lvl8pPr marL="34290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8pPr>
            <a:lvl9pPr marL="38862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9pPr>
          </a:lstStyle>
          <a:p>
            <a:pPr eaLnBrk="1" hangingPunct="1">
              <a:lnSpc>
                <a:spcPct val="100000"/>
              </a:lnSpc>
              <a:spcBef>
                <a:spcPct val="0"/>
              </a:spcBef>
              <a:buClrTx/>
              <a:buSzTx/>
              <a:buFontTx/>
              <a:buNone/>
            </a:pPr>
            <a:r>
              <a:rPr lang="en-US" altLang="en-US" sz="1400">
                <a:solidFill>
                  <a:srgbClr val="002060"/>
                </a:solidFill>
                <a:latin typeface="Arial" panose="020B0604020202020204" pitchFamily="34" charset="0"/>
              </a:rPr>
              <a:t>90 cm from the target</a:t>
            </a:r>
          </a:p>
        </p:txBody>
      </p:sp>
      <p:pic>
        <p:nvPicPr>
          <p:cNvPr id="3086" name="Picture 2" descr="C:\MARYSIA\hector\exp_03_2017\zdjecia\IMG_7940.JPG"/>
          <p:cNvPicPr>
            <a:picLocks noChangeAspect="1" noChangeArrowheads="1"/>
          </p:cNvPicPr>
          <p:nvPr/>
        </p:nvPicPr>
        <p:blipFill>
          <a:blip r:embed="rId5">
            <a:extLst>
              <a:ext uri="{28A0092B-C50C-407E-A947-70E740481C1C}">
                <a14:useLocalDpi xmlns:a14="http://schemas.microsoft.com/office/drawing/2010/main" val="0"/>
              </a:ext>
            </a:extLst>
          </a:blip>
          <a:srcRect t="15704" r="27222" b="19389"/>
          <a:stretch>
            <a:fillRect/>
          </a:stretch>
        </p:blipFill>
        <p:spPr bwMode="auto">
          <a:xfrm>
            <a:off x="1432951" y="1035597"/>
            <a:ext cx="273526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pole tekstowe 3"/>
          <p:cNvSpPr txBox="1">
            <a:spLocks noChangeArrowheads="1"/>
          </p:cNvSpPr>
          <p:nvPr/>
        </p:nvSpPr>
        <p:spPr bwMode="auto">
          <a:xfrm>
            <a:off x="4479364" y="1010197"/>
            <a:ext cx="2682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5pPr>
            <a:lvl6pPr marL="25146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6pPr>
            <a:lvl7pPr marL="29718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7pPr>
            <a:lvl8pPr marL="34290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8pPr>
            <a:lvl9pPr marL="38862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9pPr>
          </a:lstStyle>
          <a:p>
            <a:pPr eaLnBrk="1" hangingPunct="1">
              <a:lnSpc>
                <a:spcPct val="100000"/>
              </a:lnSpc>
              <a:spcBef>
                <a:spcPct val="0"/>
              </a:spcBef>
              <a:buClrTx/>
              <a:buSzTx/>
              <a:buFontTx/>
              <a:buNone/>
            </a:pPr>
            <a:r>
              <a:rPr lang="pl-PL" altLang="pl-PL" b="1">
                <a:solidFill>
                  <a:srgbClr val="C00000"/>
                </a:solidFill>
                <a:latin typeface="Franklin Gothic Book" panose="020B0503020102020204" pitchFamily="34" charset="0"/>
              </a:rPr>
              <a:t>Fabio Crespi, MK et al..</a:t>
            </a:r>
            <a:endParaRPr lang="en-US" altLang="pl-PL" b="1">
              <a:solidFill>
                <a:srgbClr val="C00000"/>
              </a:solidFill>
              <a:latin typeface="Franklin Gothic Book" panose="020B0503020102020204" pitchFamily="34" charset="0"/>
            </a:endParaRPr>
          </a:p>
        </p:txBody>
      </p:sp>
      <p:sp>
        <p:nvSpPr>
          <p:cNvPr id="17" name="Prostokąt 20"/>
          <p:cNvSpPr>
            <a:spLocks noChangeArrowheads="1"/>
          </p:cNvSpPr>
          <p:nvPr/>
        </p:nvSpPr>
        <p:spPr bwMode="auto">
          <a:xfrm>
            <a:off x="6457653" y="6442623"/>
            <a:ext cx="25242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Palatino Linotype" panose="02040502050505030304" pitchFamily="18"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Palatino Linotype" panose="02040502050505030304" pitchFamily="18"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Palatino Linotype" panose="02040502050505030304" pitchFamily="18"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5pPr>
            <a:lvl6pPr marL="25146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6pPr>
            <a:lvl7pPr marL="29718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7pPr>
            <a:lvl8pPr marL="34290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8pPr>
            <a:lvl9pPr marL="3886200" indent="-228600" fontAlgn="base">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Palatino Linotype" panose="02040502050505030304" pitchFamily="18" charset="0"/>
              </a:defRPr>
            </a:lvl9pPr>
          </a:lstStyle>
          <a:p>
            <a:pPr eaLnBrk="1" hangingPunct="1">
              <a:lnSpc>
                <a:spcPct val="100000"/>
              </a:lnSpc>
              <a:spcBef>
                <a:spcPct val="0"/>
              </a:spcBef>
              <a:buClrTx/>
              <a:buSzTx/>
              <a:buFontTx/>
              <a:buNone/>
            </a:pPr>
            <a:r>
              <a:rPr lang="en-US" altLang="en-US" sz="1600" dirty="0">
                <a:latin typeface="Franklin Gothic Book" panose="020B0503020102020204" pitchFamily="34" charset="0"/>
              </a:rPr>
              <a:t>Courtesy of </a:t>
            </a:r>
            <a:r>
              <a:rPr lang="pl-PL" altLang="en-US" sz="1600" dirty="0" smtClean="0">
                <a:latin typeface="Franklin Gothic Book" panose="020B0503020102020204" pitchFamily="34" charset="0"/>
              </a:rPr>
              <a:t>prof. Adam Maj</a:t>
            </a:r>
            <a:endParaRPr lang="en-US" altLang="en-US" sz="1600" dirty="0">
              <a:latin typeface="Franklin Gothic Book" panose="020B0503020102020204" pitchFamily="34" charset="0"/>
            </a:endParaRPr>
          </a:p>
        </p:txBody>
      </p:sp>
    </p:spTree>
    <p:extLst>
      <p:ext uri="{BB962C8B-B14F-4D97-AF65-F5344CB8AC3E}">
        <p14:creationId xmlns:p14="http://schemas.microsoft.com/office/powerpoint/2010/main" val="32572340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5"/>
          <p:cNvSpPr>
            <a:spLocks noChangeShapeType="1"/>
          </p:cNvSpPr>
          <p:nvPr/>
        </p:nvSpPr>
        <p:spPr bwMode="auto">
          <a:xfrm>
            <a:off x="500063" y="476250"/>
            <a:ext cx="7921625" cy="0"/>
          </a:xfrm>
          <a:prstGeom prst="line">
            <a:avLst/>
          </a:prstGeom>
          <a:noFill/>
          <a:ln w="25400">
            <a:solidFill>
              <a:srgbClr val="002060"/>
            </a:solidFill>
            <a:round/>
            <a:headEnd/>
            <a:tailEnd/>
          </a:ln>
        </p:spPr>
        <p:txBody>
          <a:bodyPr/>
          <a:lstStyle/>
          <a:p>
            <a:endParaRPr lang="pl-PL"/>
          </a:p>
        </p:txBody>
      </p:sp>
      <p:sp>
        <p:nvSpPr>
          <p:cNvPr id="5" name="Rectangle 2"/>
          <p:cNvSpPr txBox="1">
            <a:spLocks noRot="1" noChangeArrowheads="1"/>
          </p:cNvSpPr>
          <p:nvPr/>
        </p:nvSpPr>
        <p:spPr>
          <a:xfrm>
            <a:off x="107950" y="44450"/>
            <a:ext cx="8313738" cy="360363"/>
          </a:xfrm>
          <a:prstGeom prst="rect">
            <a:avLst/>
          </a:prstGeom>
        </p:spPr>
        <p:txBody>
          <a:bodyPr anchor="ctr"/>
          <a:lstStyle/>
          <a:p>
            <a:pPr algn="ctr">
              <a:defRPr/>
            </a:pPr>
            <a:r>
              <a:rPr lang="pl-PL" sz="2400" b="1" dirty="0" smtClean="0">
                <a:solidFill>
                  <a:srgbClr val="002060"/>
                </a:solidFill>
                <a:latin typeface="Bookman Old Style" pitchFamily="18" charset="0"/>
              </a:rPr>
              <a:t>For Science</a:t>
            </a:r>
            <a:endParaRPr lang="en-US" sz="2400" b="1" dirty="0">
              <a:solidFill>
                <a:schemeClr val="accent1">
                  <a:lumMod val="50000"/>
                </a:schemeClr>
              </a:solidFill>
              <a:latin typeface="Bookman Old Style" pitchFamily="18" charset="0"/>
            </a:endParaRPr>
          </a:p>
        </p:txBody>
      </p:sp>
      <p:pic>
        <p:nvPicPr>
          <p:cNvPr id="6" name="Picture 6"/>
          <p:cNvPicPr>
            <a:picLocks noChangeAspect="1" noChangeArrowheads="1"/>
          </p:cNvPicPr>
          <p:nvPr/>
        </p:nvPicPr>
        <p:blipFill>
          <a:blip r:embed="rId2" cstate="print"/>
          <a:srcRect/>
          <a:stretch>
            <a:fillRect/>
          </a:stretch>
        </p:blipFill>
        <p:spPr bwMode="auto">
          <a:xfrm>
            <a:off x="64301" y="32369"/>
            <a:ext cx="473293" cy="427659"/>
          </a:xfrm>
          <a:prstGeom prst="rect">
            <a:avLst/>
          </a:prstGeom>
          <a:noFill/>
          <a:ln w="9525">
            <a:noFill/>
            <a:miter lim="800000"/>
            <a:headEnd/>
            <a:tailEnd/>
          </a:ln>
          <a:effectLst/>
        </p:spPr>
      </p:pic>
      <p:pic>
        <p:nvPicPr>
          <p:cNvPr id="7" name="Picture 2" descr="https://ccb.ifj.edu.pl/img/log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6525" y="52583"/>
            <a:ext cx="480147" cy="389452"/>
          </a:xfrm>
          <a:prstGeom prst="rect">
            <a:avLst/>
          </a:prstGeom>
          <a:noFill/>
          <a:extLst>
            <a:ext uri="{909E8E84-426E-40DD-AFC4-6F175D3DCCD1}">
              <a14:hiddenFill xmlns:a14="http://schemas.microsoft.com/office/drawing/2010/main">
                <a:solidFill>
                  <a:srgbClr val="FFFFFF"/>
                </a:solidFill>
              </a14:hiddenFill>
            </a:ext>
          </a:extLst>
        </p:spPr>
      </p:pic>
      <p:sp>
        <p:nvSpPr>
          <p:cNvPr id="13" name="Prostokąt 12"/>
          <p:cNvSpPr/>
          <p:nvPr/>
        </p:nvSpPr>
        <p:spPr>
          <a:xfrm>
            <a:off x="300947" y="692696"/>
            <a:ext cx="8304303" cy="7017306"/>
          </a:xfrm>
          <a:prstGeom prst="rect">
            <a:avLst/>
          </a:prstGeom>
        </p:spPr>
        <p:txBody>
          <a:bodyPr wrap="square">
            <a:spAutoFit/>
          </a:bodyPr>
          <a:lstStyle/>
          <a:p>
            <a:pPr marL="285750" indent="-285750">
              <a:buFont typeface="Wingdings" panose="05000000000000000000" pitchFamily="2" charset="2"/>
              <a:buChar char="Ø"/>
            </a:pPr>
            <a:r>
              <a:rPr lang="pl-PL" sz="2000" b="1" dirty="0">
                <a:latin typeface="Bookman Old Style" panose="02050604050505020204" pitchFamily="18" charset="0"/>
              </a:rPr>
              <a:t>T</a:t>
            </a:r>
            <a:r>
              <a:rPr lang="en-US" sz="2000" b="1" dirty="0">
                <a:latin typeface="Bookman Old Style" panose="02050604050505020204" pitchFamily="18" charset="0"/>
              </a:rPr>
              <a:t>he following research projects are conducted at the Cyclotron Centre </a:t>
            </a:r>
            <a:r>
              <a:rPr lang="en-US" sz="2000" b="1" dirty="0" err="1">
                <a:latin typeface="Bookman Old Style" panose="02050604050505020204" pitchFamily="18" charset="0"/>
              </a:rPr>
              <a:t>Bronowice</a:t>
            </a:r>
            <a:r>
              <a:rPr lang="en-US" sz="2000" b="1" dirty="0">
                <a:latin typeface="Bookman Old Style" panose="02050604050505020204" pitchFamily="18" charset="0"/>
              </a:rPr>
              <a:t> (CCB</a:t>
            </a:r>
            <a:r>
              <a:rPr lang="en-US" sz="2000" b="1" dirty="0" smtClean="0">
                <a:latin typeface="Bookman Old Style" panose="02050604050505020204" pitchFamily="18" charset="0"/>
              </a:rPr>
              <a:t>)</a:t>
            </a:r>
            <a:r>
              <a:rPr lang="pl-PL" sz="2000" b="1" dirty="0" smtClean="0">
                <a:latin typeface="Bookman Old Style" panose="02050604050505020204" pitchFamily="18" charset="0"/>
              </a:rPr>
              <a:t> in </a:t>
            </a:r>
            <a:r>
              <a:rPr lang="pl-PL" sz="2000" b="1" dirty="0" err="1" smtClean="0">
                <a:latin typeface="Bookman Old Style" panose="02050604050505020204" pitchFamily="18" charset="0"/>
              </a:rPr>
              <a:t>cooperation</a:t>
            </a:r>
            <a:r>
              <a:rPr lang="pl-PL" sz="2000" b="1" dirty="0" smtClean="0">
                <a:latin typeface="Bookman Old Style" panose="02050604050505020204" pitchFamily="18" charset="0"/>
              </a:rPr>
              <a:t> with </a:t>
            </a:r>
            <a:r>
              <a:rPr lang="pl-PL" sz="2000" b="1" dirty="0" err="1">
                <a:latin typeface="Bookman Old Style" panose="02050604050505020204" pitchFamily="18" charset="0"/>
              </a:rPr>
              <a:t>Division</a:t>
            </a:r>
            <a:r>
              <a:rPr lang="pl-PL" sz="2000" b="1" dirty="0">
                <a:latin typeface="Bookman Old Style" panose="02050604050505020204" pitchFamily="18" charset="0"/>
              </a:rPr>
              <a:t> of </a:t>
            </a:r>
            <a:r>
              <a:rPr lang="pl-PL" sz="2000" b="1" dirty="0" smtClean="0">
                <a:latin typeface="Bookman Old Style" panose="02050604050505020204" pitchFamily="18" charset="0"/>
              </a:rPr>
              <a:t>Applications od </a:t>
            </a:r>
            <a:r>
              <a:rPr lang="pl-PL" sz="2000" b="1" dirty="0" err="1" smtClean="0">
                <a:latin typeface="Bookman Old Style" panose="02050604050505020204" pitchFamily="18" charset="0"/>
              </a:rPr>
              <a:t>Physics</a:t>
            </a:r>
            <a:r>
              <a:rPr lang="pl-PL" sz="2000" b="1" dirty="0" smtClean="0">
                <a:latin typeface="Bookman Old Style" panose="02050604050505020204" pitchFamily="18" charset="0"/>
              </a:rPr>
              <a:t> </a:t>
            </a:r>
            <a:r>
              <a:rPr lang="pl-PL" sz="2000" b="1" dirty="0">
                <a:latin typeface="Bookman Old Style" panose="02050604050505020204" pitchFamily="18" charset="0"/>
              </a:rPr>
              <a:t>(</a:t>
            </a:r>
            <a:r>
              <a:rPr lang="pl-PL" sz="2000" b="1" dirty="0" smtClean="0">
                <a:latin typeface="Bookman Old Style" panose="02050604050505020204" pitchFamily="18" charset="0"/>
              </a:rPr>
              <a:t>NO6):</a:t>
            </a:r>
          </a:p>
          <a:p>
            <a:pPr marL="285750" indent="-285750">
              <a:buFont typeface="Wingdings" panose="05000000000000000000" pitchFamily="2" charset="2"/>
              <a:buChar char="Ø"/>
            </a:pPr>
            <a:endParaRPr lang="pl-PL" sz="2000" b="1" dirty="0">
              <a:latin typeface="Bookman Old Style" panose="02050604050505020204" pitchFamily="18" charset="0"/>
            </a:endParaRPr>
          </a:p>
          <a:p>
            <a:r>
              <a:rPr lang="pl-PL" sz="2000" b="1" dirty="0" err="1" smtClean="0">
                <a:latin typeface="Bookman Old Style" panose="02050604050505020204" pitchFamily="18" charset="0"/>
              </a:rPr>
              <a:t>Medical</a:t>
            </a:r>
            <a:r>
              <a:rPr lang="pl-PL" sz="2000" b="1" dirty="0" smtClean="0">
                <a:latin typeface="Bookman Old Style" panose="02050604050505020204" pitchFamily="18" charset="0"/>
              </a:rPr>
              <a:t> </a:t>
            </a:r>
            <a:r>
              <a:rPr lang="pl-PL" sz="2000" b="1" dirty="0" err="1" smtClean="0">
                <a:latin typeface="Bookman Old Style" panose="02050604050505020204" pitchFamily="18" charset="0"/>
              </a:rPr>
              <a:t>physics</a:t>
            </a:r>
            <a:r>
              <a:rPr lang="pl-PL" sz="2000" b="1" dirty="0" smtClean="0">
                <a:latin typeface="Bookman Old Style" panose="02050604050505020204" pitchFamily="18" charset="0"/>
              </a:rPr>
              <a:t> </a:t>
            </a:r>
            <a:r>
              <a:rPr lang="pl-PL" sz="2000" b="1" dirty="0" err="1" smtClean="0">
                <a:latin typeface="Bookman Old Style" panose="02050604050505020204" pitchFamily="18" charset="0"/>
              </a:rPr>
              <a:t>research</a:t>
            </a:r>
            <a:r>
              <a:rPr lang="pl-PL" sz="2000" b="1" dirty="0" smtClean="0">
                <a:latin typeface="Bookman Old Style" panose="02050604050505020204" pitchFamily="18" charset="0"/>
              </a:rPr>
              <a:t> </a:t>
            </a:r>
            <a:r>
              <a:rPr lang="pl-PL" sz="2000" dirty="0" smtClean="0">
                <a:latin typeface="Bookman Old Style" panose="02050604050505020204" pitchFamily="18" charset="0"/>
              </a:rPr>
              <a:t>(</a:t>
            </a:r>
            <a:r>
              <a:rPr lang="pl-PL" sz="2000" dirty="0" err="1" smtClean="0">
                <a:latin typeface="Bookman Old Style" panose="02050604050505020204" pitchFamily="18" charset="0"/>
              </a:rPr>
              <a:t>leaded</a:t>
            </a:r>
            <a:r>
              <a:rPr lang="pl-PL" sz="2000" dirty="0" smtClean="0">
                <a:latin typeface="Bookman Old Style" panose="02050604050505020204" pitchFamily="18" charset="0"/>
              </a:rPr>
              <a:t> by prof. Paweł Olko):</a:t>
            </a:r>
          </a:p>
          <a:p>
            <a:pPr lvl="1"/>
            <a:endParaRPr lang="pl-PL" sz="2000" dirty="0" smtClean="0">
              <a:latin typeface="Bookman Old Style" panose="02050604050505020204" pitchFamily="18" charset="0"/>
            </a:endParaRPr>
          </a:p>
          <a:p>
            <a:pPr marL="342900" indent="-342900">
              <a:lnSpc>
                <a:spcPct val="150000"/>
              </a:lnSpc>
              <a:buFont typeface="Wingdings" panose="05000000000000000000" pitchFamily="2" charset="2"/>
              <a:buChar char="Ø"/>
            </a:pPr>
            <a:r>
              <a:rPr lang="en-GB" sz="2000" dirty="0">
                <a:latin typeface="Bookman Old Style" panose="02050604050505020204" pitchFamily="18" charset="0"/>
              </a:rPr>
              <a:t>Dose distribution in proton grid </a:t>
            </a:r>
            <a:r>
              <a:rPr lang="en-GB" sz="2000" dirty="0" smtClean="0">
                <a:latin typeface="Bookman Old Style" panose="02050604050505020204" pitchFamily="18" charset="0"/>
              </a:rPr>
              <a:t>therapy</a:t>
            </a:r>
            <a:endParaRPr lang="pl-PL" sz="2000" dirty="0" smtClean="0">
              <a:latin typeface="Bookman Old Style" panose="02050604050505020204" pitchFamily="18" charset="0"/>
            </a:endParaRPr>
          </a:p>
          <a:p>
            <a:pPr marL="342900" indent="-342900">
              <a:lnSpc>
                <a:spcPct val="150000"/>
              </a:lnSpc>
              <a:buFont typeface="Wingdings" panose="05000000000000000000" pitchFamily="2" charset="2"/>
              <a:buChar char="Ø"/>
            </a:pPr>
            <a:r>
              <a:rPr lang="en-US" sz="2000" dirty="0">
                <a:latin typeface="Bookman Old Style" panose="02050604050505020204" pitchFamily="18" charset="0"/>
              </a:rPr>
              <a:t>3D </a:t>
            </a:r>
            <a:r>
              <a:rPr lang="pl-PL" sz="2000" dirty="0" err="1">
                <a:latin typeface="Bookman Old Style" panose="02050604050505020204" pitchFamily="18" charset="0"/>
              </a:rPr>
              <a:t>technology</a:t>
            </a:r>
            <a:r>
              <a:rPr lang="pl-PL" sz="2000" dirty="0">
                <a:latin typeface="Bookman Old Style" panose="02050604050505020204" pitchFamily="18" charset="0"/>
              </a:rPr>
              <a:t> for </a:t>
            </a:r>
            <a:r>
              <a:rPr lang="en-US" sz="2000" dirty="0">
                <a:latin typeface="Bookman Old Style" panose="02050604050505020204" pitchFamily="18" charset="0"/>
              </a:rPr>
              <a:t>printed compensators </a:t>
            </a:r>
            <a:r>
              <a:rPr lang="pl-PL" sz="2000" dirty="0">
                <a:latin typeface="Bookman Old Style" panose="02050604050505020204" pitchFamily="18" charset="0"/>
              </a:rPr>
              <a:t>and </a:t>
            </a:r>
            <a:r>
              <a:rPr lang="pl-PL" sz="2000" dirty="0" err="1">
                <a:latin typeface="Bookman Old Style" panose="02050604050505020204" pitchFamily="18" charset="0"/>
              </a:rPr>
              <a:t>phantoms</a:t>
            </a:r>
            <a:r>
              <a:rPr lang="pl-PL" sz="2000" dirty="0">
                <a:latin typeface="Bookman Old Style" panose="02050604050505020204" pitchFamily="18" charset="0"/>
              </a:rPr>
              <a:t> in</a:t>
            </a:r>
            <a:r>
              <a:rPr lang="en-US" sz="2000" dirty="0">
                <a:latin typeface="Bookman Old Style" panose="02050604050505020204" pitchFamily="18" charset="0"/>
              </a:rPr>
              <a:t> proton </a:t>
            </a:r>
            <a:r>
              <a:rPr lang="pl-PL" sz="2000" dirty="0" err="1">
                <a:latin typeface="Bookman Old Style" panose="02050604050505020204" pitchFamily="18" charset="0"/>
              </a:rPr>
              <a:t>therapy</a:t>
            </a:r>
            <a:r>
              <a:rPr lang="pl-PL" sz="2000" dirty="0">
                <a:latin typeface="Bookman Old Style" panose="02050604050505020204" pitchFamily="18" charset="0"/>
              </a:rPr>
              <a:t> </a:t>
            </a:r>
            <a:endParaRPr lang="pl-PL" sz="2000" dirty="0" smtClean="0">
              <a:latin typeface="Bookman Old Style" panose="02050604050505020204" pitchFamily="18" charset="0"/>
            </a:endParaRPr>
          </a:p>
          <a:p>
            <a:pPr marL="342900" indent="-342900">
              <a:lnSpc>
                <a:spcPct val="150000"/>
              </a:lnSpc>
              <a:buFont typeface="Wingdings" panose="05000000000000000000" pitchFamily="2" charset="2"/>
              <a:buChar char="Ø"/>
            </a:pPr>
            <a:r>
              <a:rPr lang="en-US" sz="2000" dirty="0">
                <a:latin typeface="Bookman Old Style" panose="02050604050505020204" pitchFamily="18" charset="0"/>
              </a:rPr>
              <a:t>Quantification of biological range uncertainties towards an improved patient treatment </a:t>
            </a:r>
            <a:r>
              <a:rPr lang="pl-PL" sz="2000" dirty="0" err="1" smtClean="0">
                <a:latin typeface="Bookman Old Style" panose="02050604050505020204" pitchFamily="18" charset="0"/>
              </a:rPr>
              <a:t>at</a:t>
            </a:r>
            <a:r>
              <a:rPr lang="en-US" sz="2000" dirty="0" smtClean="0">
                <a:latin typeface="Bookman Old Style" panose="02050604050505020204" pitchFamily="18" charset="0"/>
              </a:rPr>
              <a:t> </a:t>
            </a:r>
            <a:r>
              <a:rPr lang="en-US" sz="2000" dirty="0">
                <a:latin typeface="Bookman Old Style" panose="02050604050505020204" pitchFamily="18" charset="0"/>
              </a:rPr>
              <a:t>CCB Cracow proton beam therapy </a:t>
            </a:r>
            <a:r>
              <a:rPr lang="en-US" sz="2000" dirty="0" err="1">
                <a:latin typeface="Bookman Old Style" panose="02050604050505020204" pitchFamily="18" charset="0"/>
              </a:rPr>
              <a:t>centre</a:t>
            </a:r>
            <a:r>
              <a:rPr lang="pl-PL" sz="2000" dirty="0">
                <a:latin typeface="Bookman Old Style" panose="02050604050505020204" pitchFamily="18" charset="0"/>
              </a:rPr>
              <a:t> </a:t>
            </a:r>
            <a:endParaRPr lang="pl-PL" sz="2000" dirty="0" smtClean="0">
              <a:latin typeface="Bookman Old Style" panose="02050604050505020204" pitchFamily="18" charset="0"/>
            </a:endParaRPr>
          </a:p>
          <a:p>
            <a:pPr marL="342900" indent="-342900">
              <a:lnSpc>
                <a:spcPct val="150000"/>
              </a:lnSpc>
              <a:buFont typeface="Wingdings" panose="05000000000000000000" pitchFamily="2" charset="2"/>
              <a:buChar char="Ø"/>
            </a:pPr>
            <a:r>
              <a:rPr lang="pl-PL" sz="2000" i="1" dirty="0">
                <a:latin typeface="Bookman Old Style" panose="02050604050505020204" pitchFamily="18" charset="0"/>
                <a:ea typeface="Verdana" panose="020B0604030504040204" pitchFamily="34" charset="0"/>
                <a:cs typeface="Verdana" panose="020B0604030504040204" pitchFamily="34" charset="0"/>
              </a:rPr>
              <a:t>In vitro </a:t>
            </a:r>
            <a:r>
              <a:rPr lang="pl-PL" sz="2000" dirty="0" err="1">
                <a:latin typeface="Bookman Old Style" panose="02050604050505020204" pitchFamily="18" charset="0"/>
                <a:ea typeface="Verdana" panose="020B0604030504040204" pitchFamily="34" charset="0"/>
                <a:cs typeface="Verdana" panose="020B0604030504040204" pitchFamily="34" charset="0"/>
              </a:rPr>
              <a:t>studies</a:t>
            </a:r>
            <a:r>
              <a:rPr lang="pl-PL" sz="2000" dirty="0">
                <a:latin typeface="Bookman Old Style" panose="02050604050505020204" pitchFamily="18" charset="0"/>
                <a:ea typeface="Verdana" panose="020B0604030504040204" pitchFamily="34" charset="0"/>
                <a:cs typeface="Verdana" panose="020B0604030504040204" pitchFamily="34" charset="0"/>
              </a:rPr>
              <a:t> of </a:t>
            </a:r>
            <a:r>
              <a:rPr lang="pl-PL" sz="2000" dirty="0" err="1">
                <a:latin typeface="Bookman Old Style" panose="02050604050505020204" pitchFamily="18" charset="0"/>
                <a:ea typeface="Verdana" panose="020B0604030504040204" pitchFamily="34" charset="0"/>
                <a:cs typeface="Verdana" panose="020B0604030504040204" pitchFamily="34" charset="0"/>
              </a:rPr>
              <a:t>glioblastoma</a:t>
            </a:r>
            <a:r>
              <a:rPr lang="pl-PL" sz="2000" dirty="0">
                <a:latin typeface="Bookman Old Style" panose="02050604050505020204" pitchFamily="18" charset="0"/>
                <a:ea typeface="Verdana" panose="020B0604030504040204" pitchFamily="34" charset="0"/>
                <a:cs typeface="Verdana" panose="020B0604030504040204" pitchFamily="34" charset="0"/>
              </a:rPr>
              <a:t> </a:t>
            </a:r>
            <a:r>
              <a:rPr lang="pl-PL" sz="2000" dirty="0" err="1">
                <a:latin typeface="Bookman Old Style" panose="02050604050505020204" pitchFamily="18" charset="0"/>
                <a:ea typeface="Verdana" panose="020B0604030504040204" pitchFamily="34" charset="0"/>
                <a:cs typeface="Verdana" panose="020B0604030504040204" pitchFamily="34" charset="0"/>
              </a:rPr>
              <a:t>multiforme</a:t>
            </a:r>
            <a:r>
              <a:rPr lang="pl-PL" sz="2000" dirty="0">
                <a:latin typeface="Bookman Old Style" panose="02050604050505020204" pitchFamily="18" charset="0"/>
                <a:ea typeface="Verdana" panose="020B0604030504040204" pitchFamily="34" charset="0"/>
                <a:cs typeface="Verdana" panose="020B0604030504040204" pitchFamily="34" charset="0"/>
              </a:rPr>
              <a:t> </a:t>
            </a:r>
            <a:r>
              <a:rPr lang="pl-PL" sz="2000" dirty="0" err="1">
                <a:latin typeface="Bookman Old Style" panose="02050604050505020204" pitchFamily="18" charset="0"/>
                <a:ea typeface="Verdana" panose="020B0604030504040204" pitchFamily="34" charset="0"/>
                <a:cs typeface="Verdana" panose="020B0604030504040204" pitchFamily="34" charset="0"/>
              </a:rPr>
              <a:t>cell</a:t>
            </a:r>
            <a:r>
              <a:rPr lang="pl-PL" sz="2000" dirty="0">
                <a:latin typeface="Bookman Old Style" panose="02050604050505020204" pitchFamily="18" charset="0"/>
                <a:ea typeface="Verdana" panose="020B0604030504040204" pitchFamily="34" charset="0"/>
                <a:cs typeface="Verdana" panose="020B0604030504040204" pitchFamily="34" charset="0"/>
              </a:rPr>
              <a:t> lines </a:t>
            </a:r>
            <a:r>
              <a:rPr lang="pl-PL" sz="2000" dirty="0" smtClean="0">
                <a:latin typeface="Bookman Old Style" panose="02050604050505020204" pitchFamily="18" charset="0"/>
                <a:ea typeface="Verdana" panose="020B0604030504040204" pitchFamily="34" charset="0"/>
                <a:cs typeface="Verdana" panose="020B0604030504040204" pitchFamily="34" charset="0"/>
              </a:rPr>
              <a:t>to </a:t>
            </a:r>
            <a:r>
              <a:rPr lang="pl-PL" sz="2000" dirty="0" err="1">
                <a:latin typeface="Bookman Old Style" panose="02050604050505020204" pitchFamily="18" charset="0"/>
                <a:ea typeface="Verdana" panose="020B0604030504040204" pitchFamily="34" charset="0"/>
                <a:cs typeface="Verdana" panose="020B0604030504040204" pitchFamily="34" charset="0"/>
              </a:rPr>
              <a:t>study</a:t>
            </a:r>
            <a:r>
              <a:rPr lang="pl-PL" sz="2000" dirty="0">
                <a:latin typeface="Bookman Old Style" panose="02050604050505020204" pitchFamily="18" charset="0"/>
                <a:ea typeface="Verdana" panose="020B0604030504040204" pitchFamily="34" charset="0"/>
                <a:cs typeface="Verdana" panose="020B0604030504040204" pitchFamily="34" charset="0"/>
              </a:rPr>
              <a:t> the </a:t>
            </a:r>
            <a:r>
              <a:rPr lang="pl-PL" sz="2000" dirty="0" err="1">
                <a:latin typeface="Bookman Old Style" panose="02050604050505020204" pitchFamily="18" charset="0"/>
                <a:ea typeface="Verdana" panose="020B0604030504040204" pitchFamily="34" charset="0"/>
                <a:cs typeface="Verdana" panose="020B0604030504040204" pitchFamily="34" charset="0"/>
              </a:rPr>
              <a:t>effects</a:t>
            </a:r>
            <a:r>
              <a:rPr lang="pl-PL" sz="2000" dirty="0">
                <a:latin typeface="Bookman Old Style" panose="02050604050505020204" pitchFamily="18" charset="0"/>
                <a:ea typeface="Verdana" panose="020B0604030504040204" pitchFamily="34" charset="0"/>
                <a:cs typeface="Verdana" panose="020B0604030504040204" pitchFamily="34" charset="0"/>
              </a:rPr>
              <a:t> of </a:t>
            </a:r>
            <a:r>
              <a:rPr lang="pl-PL" sz="2000" dirty="0" err="1">
                <a:latin typeface="Bookman Old Style" panose="02050604050505020204" pitchFamily="18" charset="0"/>
                <a:ea typeface="Verdana" panose="020B0604030504040204" pitchFamily="34" charset="0"/>
                <a:cs typeface="Verdana" panose="020B0604030504040204" pitchFamily="34" charset="0"/>
              </a:rPr>
              <a:t>fractionated</a:t>
            </a:r>
            <a:r>
              <a:rPr lang="pl-PL" sz="2000" dirty="0">
                <a:latin typeface="Bookman Old Style" panose="02050604050505020204" pitchFamily="18" charset="0"/>
                <a:ea typeface="Verdana" panose="020B0604030504040204" pitchFamily="34" charset="0"/>
                <a:cs typeface="Verdana" panose="020B0604030504040204" pitchFamily="34" charset="0"/>
              </a:rPr>
              <a:t> Proton </a:t>
            </a:r>
            <a:r>
              <a:rPr lang="pl-PL" sz="2000" dirty="0" err="1">
                <a:latin typeface="Bookman Old Style" panose="02050604050505020204" pitchFamily="18" charset="0"/>
                <a:ea typeface="Verdana" panose="020B0604030504040204" pitchFamily="34" charset="0"/>
                <a:cs typeface="Verdana" panose="020B0604030504040204" pitchFamily="34" charset="0"/>
              </a:rPr>
              <a:t>Beam</a:t>
            </a:r>
            <a:r>
              <a:rPr lang="pl-PL" sz="2000" dirty="0">
                <a:latin typeface="Bookman Old Style" panose="02050604050505020204" pitchFamily="18" charset="0"/>
                <a:ea typeface="Verdana" panose="020B0604030504040204" pitchFamily="34" charset="0"/>
                <a:cs typeface="Verdana" panose="020B0604030504040204" pitchFamily="34" charset="0"/>
              </a:rPr>
              <a:t> </a:t>
            </a:r>
            <a:r>
              <a:rPr lang="pl-PL" sz="2000" dirty="0" err="1">
                <a:latin typeface="Bookman Old Style" panose="02050604050505020204" pitchFamily="18" charset="0"/>
                <a:ea typeface="Verdana" panose="020B0604030504040204" pitchFamily="34" charset="0"/>
                <a:cs typeface="Verdana" panose="020B0604030504040204" pitchFamily="34" charset="0"/>
              </a:rPr>
              <a:t>Therapy</a:t>
            </a:r>
            <a:r>
              <a:rPr lang="pl-PL" sz="2000" dirty="0">
                <a:latin typeface="Bookman Old Style" panose="02050604050505020204" pitchFamily="18" charset="0"/>
                <a:ea typeface="Verdana" panose="020B0604030504040204" pitchFamily="34" charset="0"/>
                <a:cs typeface="Verdana" panose="020B0604030504040204" pitchFamily="34" charset="0"/>
              </a:rPr>
              <a:t> in </a:t>
            </a:r>
            <a:r>
              <a:rPr lang="pl-PL" sz="2000" dirty="0" err="1">
                <a:latin typeface="Bookman Old Style" panose="02050604050505020204" pitchFamily="18" charset="0"/>
                <a:ea typeface="Verdana" panose="020B0604030504040204" pitchFamily="34" charset="0"/>
                <a:cs typeface="Verdana" panose="020B0604030504040204" pitchFamily="34" charset="0"/>
              </a:rPr>
              <a:t>combination</a:t>
            </a:r>
            <a:r>
              <a:rPr lang="pl-PL" sz="2000" dirty="0">
                <a:latin typeface="Bookman Old Style" panose="02050604050505020204" pitchFamily="18" charset="0"/>
                <a:ea typeface="Verdana" panose="020B0604030504040204" pitchFamily="34" charset="0"/>
                <a:cs typeface="Verdana" panose="020B0604030504040204" pitchFamily="34" charset="0"/>
              </a:rPr>
              <a:t> with </a:t>
            </a:r>
            <a:r>
              <a:rPr lang="pl-PL" sz="2000" dirty="0" err="1" smtClean="0">
                <a:latin typeface="Bookman Old Style" panose="02050604050505020204" pitchFamily="18" charset="0"/>
                <a:ea typeface="Verdana" panose="020B0604030504040204" pitchFamily="34" charset="0"/>
                <a:cs typeface="Verdana" panose="020B0604030504040204" pitchFamily="34" charset="0"/>
              </a:rPr>
              <a:t>chemotherapy</a:t>
            </a:r>
            <a:endParaRPr lang="pl-PL" sz="2000" b="1"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Ø"/>
            </a:pPr>
            <a:endParaRPr lang="pl-PL" sz="2000" b="1" dirty="0"/>
          </a:p>
          <a:p>
            <a:pPr marL="285750" indent="-285750">
              <a:buFont typeface="Wingdings" panose="05000000000000000000" pitchFamily="2" charset="2"/>
              <a:buChar char="Ø"/>
            </a:pPr>
            <a:endParaRPr lang="pl-PL" sz="2000" b="1" dirty="0"/>
          </a:p>
          <a:p>
            <a:pPr marL="285750" indent="-285750">
              <a:buFont typeface="Wingdings" panose="05000000000000000000" pitchFamily="2" charset="2"/>
              <a:buChar char="Ø"/>
            </a:pPr>
            <a:endParaRPr lang="pl-PL" sz="2000" dirty="0"/>
          </a:p>
        </p:txBody>
      </p:sp>
    </p:spTree>
    <p:extLst>
      <p:ext uri="{BB962C8B-B14F-4D97-AF65-F5344CB8AC3E}">
        <p14:creationId xmlns:p14="http://schemas.microsoft.com/office/powerpoint/2010/main" val="36190561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zepływ">
  <a:themeElements>
    <a:clrScheme name="Przepły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Przepły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rzepły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rzepły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Przepły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129432</TotalTime>
  <Words>1800</Words>
  <Application>Microsoft Office PowerPoint</Application>
  <PresentationFormat>Pokaz na ekranie (4:3)</PresentationFormat>
  <Paragraphs>278</Paragraphs>
  <Slides>27</Slides>
  <Notes>10</Notes>
  <HiddenSlides>0</HiddenSlides>
  <MMClips>1</MMClips>
  <ScaleCrop>false</ScaleCrop>
  <HeadingPairs>
    <vt:vector size="8" baseType="variant">
      <vt:variant>
        <vt:lpstr>Używane czcionki</vt:lpstr>
      </vt:variant>
      <vt:variant>
        <vt:i4>11</vt:i4>
      </vt:variant>
      <vt:variant>
        <vt:lpstr>Motyw</vt:lpstr>
      </vt:variant>
      <vt:variant>
        <vt:i4>1</vt:i4>
      </vt:variant>
      <vt:variant>
        <vt:lpstr>Osadzone serwery OLE</vt:lpstr>
      </vt:variant>
      <vt:variant>
        <vt:i4>1</vt:i4>
      </vt:variant>
      <vt:variant>
        <vt:lpstr>Tytuły slajdów</vt:lpstr>
      </vt:variant>
      <vt:variant>
        <vt:i4>27</vt:i4>
      </vt:variant>
    </vt:vector>
  </HeadingPairs>
  <TitlesOfParts>
    <vt:vector size="40" baseType="lpstr">
      <vt:lpstr>Arial</vt:lpstr>
      <vt:lpstr>Bookman Old Style</vt:lpstr>
      <vt:lpstr>Calibri</vt:lpstr>
      <vt:lpstr>Cambria</vt:lpstr>
      <vt:lpstr>Comic Sans MS</vt:lpstr>
      <vt:lpstr>Constantia</vt:lpstr>
      <vt:lpstr>Franklin Gothic Book</vt:lpstr>
      <vt:lpstr>Times New Roman</vt:lpstr>
      <vt:lpstr>Verdana</vt:lpstr>
      <vt:lpstr>Wingdings</vt:lpstr>
      <vt:lpstr>Wingdings 2</vt:lpstr>
      <vt:lpstr>Przepływ</vt:lpstr>
      <vt:lpstr>Graph</vt:lpstr>
      <vt:lpstr> Cyclotron Centre Bronowice IFJ PAN  - physics for science and medicine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Gamma decay from high-lying states  and giant resonances excited via (p,p’γ)</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Domek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Pomiary dawek od promieniowania jonizującego przy użyciu dawkomierzy termoluminescencyjnych- wyniki otrzymane w Laboratorium  Dozymetrii Indywidualnej i Środowiskowej IFJ PAN w Krakowie</dc:title>
  <dc:creator>Renata Kopec</dc:creator>
  <cp:lastModifiedBy>Renata Kopec</cp:lastModifiedBy>
  <cp:revision>2305</cp:revision>
  <dcterms:created xsi:type="dcterms:W3CDTF">2007-02-17T09:32:38Z</dcterms:created>
  <dcterms:modified xsi:type="dcterms:W3CDTF">2019-06-23T19:59:13Z</dcterms:modified>
</cp:coreProperties>
</file>